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6" r:id="rId11"/>
    <p:sldId id="267" r:id="rId12"/>
    <p:sldId id="268" r:id="rId13"/>
    <p:sldId id="26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75DAE5-4E68-44F6-8627-33EDEB9A8BFE}" v="14" dt="2025-03-04T14:19:43.2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4660"/>
  </p:normalViewPr>
  <p:slideViewPr>
    <p:cSldViewPr snapToGrid="0">
      <p:cViewPr>
        <p:scale>
          <a:sx n="110" d="100"/>
          <a:sy n="110" d="100"/>
        </p:scale>
        <p:origin x="78" y="-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FCBFD-D287-C541-5847-68402B74D7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01FB24-C8A4-8179-AAE8-C3BFB2F625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F8E1EB-AF7C-D53E-EEF6-B1092DDBB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4390C-9CDE-3C99-F564-130AA5C10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6AB4ED-2766-7537-B902-291C78CFC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700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6AC9F-57DD-C3CB-93D0-22EE93881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E15FD-2CEA-8A86-9EFD-FB1FB36228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04AE74-7CD1-0604-AEC4-9880AD2BF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11D3E0-85F3-D275-37EB-E7FB0732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15725-2C9E-1E3D-D02F-415ADCB4A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643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760F4-89D2-61DC-92BB-1E83869E0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B196D9-E71C-AA05-146B-77FCC8B2D8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786DC1-04C0-4B1E-B257-5352BEBF6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B86192-5C38-1F92-D28E-5C123CC39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8102B-B002-CD65-CADC-87103B83E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247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813A7-537A-D22A-BF74-9E2B6FD00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5D3C1-783C-96CA-FCE8-2C51729B97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3AD394-DC6C-BB63-8BA1-1E915E6105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4B573E-7EC7-7787-1485-C202738CE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6D12ED-0404-4B97-BDF6-F308BA6D1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2356BA-62B6-8924-B96E-42B925257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148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3F8CD-BFFA-C92B-55BB-94E4E9BC6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875302-C270-62A2-6DD4-47BC60E1D5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550617-35BE-D0AB-DDD3-721AF14857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520BB3-239F-4702-9255-EBA0DA27D0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D0A37A-66A2-688F-6639-25A3807A5A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E043F0-973C-532E-2CF4-99B10B5E0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848A42-B51B-E044-FC5D-D4E1AC24F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626CCC-B7D3-507A-AB34-FB7579C67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085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1B04C-B947-9636-1A03-6D0FE31B9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58DCAF-7D20-6F12-250C-9A0550355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8BBB75-F3B9-C7A7-34EE-A7AB1DE74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BB4445-BBA8-3540-C826-57FDF2D34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444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67B1F6-4070-2970-626A-45247D848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07C009-9452-2ADC-1534-441E40FFF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223693-0EE0-152F-B37B-CDDEE5BA7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546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83A06-1ABB-D9F6-7D6A-BED9C17D9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64A4F8-6589-838E-9A86-68DBDE3947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D3D2C-329C-AF06-42DB-ED0E12C169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8BC263-DB3A-8FD8-68D9-638D13D45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B65845-E8C1-73AC-6657-A851A3C65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99294E-9B48-C035-3290-14B6DB20E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347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858F2-944D-E1A9-1AC8-6E5BB0D3C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30A730-7A15-DDA4-D28F-0189B22732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BD2160-E8A2-69A6-0CC3-75DBA9D503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69056C-946E-0F1F-61D9-8CBA0DAFF8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EFEEC2-94DF-70A0-033B-2AFFDE69D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D35908-245E-E456-097D-C69C2B899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524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B9421-503E-F199-8B8A-C6ED9664A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8E4171-0A6A-91D2-B6AC-0E88C0BDA1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6A8C32-6984-65DE-668C-58A9DAAB1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5B70E-29DC-F10C-F525-0585086EB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C02B5E-52AB-F0FA-04E6-2C328FBD2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870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9807DE-E36B-48FE-ACB4-C633966C70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6B64D1-DA70-6A16-40C7-C2C3DCF191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13D62-8DFE-EE12-7004-3F59A97CE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CC3592-3EDF-2CA6-14B1-A9B2C2B1F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3EF692-F64C-5E3B-4640-49EC4F804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746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6413B4-8BBF-F45D-4E64-5C5F4A177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BCCE68-5402-83BA-59F1-A03CDC7A9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C547B6-4597-685B-551B-04D879B80C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A5C275-1A1E-4314-A040-42B7467DC431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D6DDA-7F20-438D-D2D3-576EC62C8D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AB0A0-E671-6F11-CB85-C1A420C0E5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221645-4F92-4C4B-8044-7A5170BA7C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689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h.lee\OneDrive%20-%20University%20of%20Wales%20Trinity%20Saint%20David\Documents\LCDB7009%20Critical%20Reviews%20for%20doctoral%20students\PPT%20FILE_ON%20MOODLE\W5_Scoping%20review%20and%20enterpreneurship_example.pd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file:///C:\Users\h.lee\OneDrive%20-%20University%20of%20Wales%20Trinity%20Saint%20David\Documents\LCDB7009%20Critical%20Reviews%20for%20doctoral%20students\PPT%20FILE_ON%20MOODLE\Lit_Flooding%20and%20developing_Scoping%20review_mapping_For%20assignment%20illustration.pdf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file:///C:\Users\h.lee\OneDrive%20-%20University%20of%20Wales%20Trinity%20Saint%20David\Documents\LCDB7009%20Critical%20Reviews%20for%20doctoral%20students\PPT%20FILE_ON%20MOODLE\Lit_Flooding%20and%20developing_Scoping%20review_mapping_For%20assignment%20illustration.pdf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file:///C:\Users\h.lee\OneDrive%20-%20University%20of%20Wales%20Trinity%20Saint%20David\Documents\LCDB7009%20Critical%20Reviews%20for%20doctoral%20students\PPT%20FILE_ON%20MOODLE\Lit_Flooding%20and%20developing_Scoping%20review_mapping_For%20assignment%20illustration.pdf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doi.org/10.1186/s12875-023-02194-3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dx.doi.org/10.1016/j.compedu.2014.01.004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dx.doi.org/10.1016/j.compedu.2014.01.004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7/s11301-021-00211-2" TargetMode="External"/><Relationship Id="rId2" Type="http://schemas.openxmlformats.org/officeDocument/2006/relationships/hyperlink" Target="http://dx.doi.org/10.1016/j.compedu.2014.01.00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F6E0F-A0BA-4F46-4685-C73190400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Assignment (</a:t>
            </a:r>
            <a:r>
              <a:rPr lang="en-GB" dirty="0"/>
              <a:t>Portfolio of three elements)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C45350-2D76-68A8-F294-741AA6B00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0244" y="1184708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Part 1- 1,500 words </a:t>
            </a:r>
            <a:r>
              <a:rPr lang="en-US" dirty="0"/>
              <a:t>Discuss critically different approaches (e.g. Meta-analysis, systematic reviews, narrative reviews….. )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Part 2- 3,500 words - a</a:t>
            </a:r>
            <a:r>
              <a:rPr lang="en-US" dirty="0"/>
              <a:t> broad overview of the relevant field and close examination of key concepts and end with some tentative indications of the gaps in the field and some draft research questions. </a:t>
            </a: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Part 3- 2,500 words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/>
              <a:t>Total word limit : 7,500 (</a:t>
            </a:r>
            <a:r>
              <a:rPr lang="en-US" dirty="0"/>
              <a:t>+/- 10%)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56F48B0-67CC-91AB-4EF7-14BCE3004784}"/>
              </a:ext>
            </a:extLst>
          </p:cNvPr>
          <p:cNvSpPr/>
          <p:nvPr/>
        </p:nvSpPr>
        <p:spPr>
          <a:xfrm>
            <a:off x="1341121" y="5536046"/>
            <a:ext cx="7736378" cy="7813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Please refer to Module handbook for details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6890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AFADE-9DAB-5C21-980B-46D7D47FA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LCDB 7009 Critical Literature Review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649F5A-3028-8388-EB59-6E44E086E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0873"/>
            <a:ext cx="10515600" cy="47360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Steps for conducting a literature review </a:t>
            </a:r>
          </a:p>
          <a:p>
            <a:pPr marL="0" indent="0">
              <a:buNone/>
            </a:pPr>
            <a:endParaRPr lang="en-US" dirty="0"/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rgbClr val="1D2125"/>
                </a:solidFill>
                <a:effectLst/>
                <a:latin typeface="-apple-system"/>
              </a:rPr>
              <a:t>Defining the research question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rgbClr val="0070C0"/>
                </a:solidFill>
                <a:effectLst/>
                <a:latin typeface="-apple-system"/>
              </a:rPr>
              <a:t>Determining inclusion/exclusion criteria     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rgbClr val="0070C0"/>
                </a:solidFill>
                <a:effectLst/>
                <a:latin typeface="-apple-system"/>
              </a:rPr>
              <a:t>Choosing databases and conducting the search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rgbClr val="0070C0"/>
                </a:solidFill>
                <a:effectLst/>
                <a:latin typeface="-apple-system"/>
              </a:rPr>
              <a:t>Reviewing your results</a:t>
            </a:r>
          </a:p>
          <a:p>
            <a:pPr algn="l">
              <a:buFont typeface="+mj-lt"/>
              <a:buAutoNum type="arabicPeriod"/>
            </a:pPr>
            <a:r>
              <a:rPr lang="en-US" b="0" i="0" dirty="0" err="1">
                <a:solidFill>
                  <a:srgbClr val="1D2125"/>
                </a:solidFill>
                <a:effectLst/>
                <a:latin typeface="-apple-system"/>
              </a:rPr>
              <a:t>Synthesising</a:t>
            </a:r>
            <a:r>
              <a:rPr lang="en-US" b="0" i="0" dirty="0">
                <a:solidFill>
                  <a:srgbClr val="1D2125"/>
                </a:solidFill>
                <a:effectLst/>
                <a:latin typeface="-apple-system"/>
              </a:rPr>
              <a:t> the information gathered</a:t>
            </a:r>
          </a:p>
          <a:p>
            <a:pPr algn="l">
              <a:buFont typeface="+mj-lt"/>
              <a:buAutoNum type="arabicPeriod"/>
            </a:pPr>
            <a:r>
              <a:rPr lang="en-US" b="0" i="0" dirty="0" err="1">
                <a:solidFill>
                  <a:srgbClr val="1D2125"/>
                </a:solidFill>
                <a:effectLst/>
                <a:latin typeface="-apple-system"/>
              </a:rPr>
              <a:t>Analysing</a:t>
            </a:r>
            <a:r>
              <a:rPr lang="en-US" b="0" i="0" dirty="0">
                <a:solidFill>
                  <a:srgbClr val="1D2125"/>
                </a:solidFill>
                <a:effectLst/>
                <a:latin typeface="-apple-system"/>
              </a:rPr>
              <a:t> the information gathered</a:t>
            </a:r>
          </a:p>
          <a:p>
            <a:pPr algn="l">
              <a:buFont typeface="+mj-lt"/>
              <a:buAutoNum type="arabicPeriod"/>
            </a:pPr>
            <a:r>
              <a:rPr lang="en-US" b="0" i="0" dirty="0">
                <a:solidFill>
                  <a:srgbClr val="1D2125"/>
                </a:solidFill>
                <a:effectLst/>
                <a:latin typeface="-apple-system"/>
              </a:rPr>
              <a:t>Writing the literature review</a:t>
            </a:r>
          </a:p>
          <a:p>
            <a:pPr marL="0" indent="0">
              <a:buNone/>
            </a:pPr>
            <a:endParaRPr lang="en-US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4A713A-0E82-D1C8-0C43-CC448A2672C3}"/>
              </a:ext>
            </a:extLst>
          </p:cNvPr>
          <p:cNvSpPr/>
          <p:nvPr/>
        </p:nvSpPr>
        <p:spPr>
          <a:xfrm>
            <a:off x="8534400" y="3443901"/>
            <a:ext cx="3247505" cy="97984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Mention it in part 1 </a:t>
            </a:r>
          </a:p>
          <a:p>
            <a:pPr algn="ctr"/>
            <a:r>
              <a:rPr lang="en-US" dirty="0"/>
              <a:t>Work out item 2&amp;3 and compile your results in Part  2 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FF8867-43FD-A1F6-A974-E5DF997122A5}"/>
              </a:ext>
            </a:extLst>
          </p:cNvPr>
          <p:cNvSpPr/>
          <p:nvPr/>
        </p:nvSpPr>
        <p:spPr>
          <a:xfrm>
            <a:off x="8595358" y="5062003"/>
            <a:ext cx="3247505" cy="6096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Part 3 </a:t>
            </a:r>
            <a:endParaRPr lang="en-GB" dirty="0"/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id="{C801FAA9-7BC2-71E7-FAB3-0ABEF141DA3B}"/>
              </a:ext>
            </a:extLst>
          </p:cNvPr>
          <p:cNvSpPr/>
          <p:nvPr/>
        </p:nvSpPr>
        <p:spPr>
          <a:xfrm>
            <a:off x="8014853" y="4511783"/>
            <a:ext cx="304800" cy="1518243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Brace 9">
            <a:extLst>
              <a:ext uri="{FF2B5EF4-FFF2-40B4-BE49-F238E27FC236}">
                <a16:creationId xmlns:a16="http://schemas.microsoft.com/office/drawing/2014/main" id="{091AAFD2-74C0-F6CE-452D-2D18A6A86669}"/>
              </a:ext>
            </a:extLst>
          </p:cNvPr>
          <p:cNvSpPr/>
          <p:nvPr/>
        </p:nvSpPr>
        <p:spPr>
          <a:xfrm>
            <a:off x="8041177" y="2987041"/>
            <a:ext cx="304800" cy="1251900"/>
          </a:xfrm>
          <a:prstGeom prst="rightBrace">
            <a:avLst>
              <a:gd name="adj1" fmla="val 91969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486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46C18A-1B60-DC70-F52F-46E623705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9750E76-CA10-F061-ED8D-CED02D638A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534"/>
          <a:stretch/>
        </p:blipFill>
        <p:spPr>
          <a:xfrm>
            <a:off x="556591" y="370982"/>
            <a:ext cx="9698999" cy="60550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44BC07D-11B3-3EA5-A0F4-10043056EF93}"/>
              </a:ext>
            </a:extLst>
          </p:cNvPr>
          <p:cNvSpPr txBox="1"/>
          <p:nvPr/>
        </p:nvSpPr>
        <p:spPr>
          <a:xfrm>
            <a:off x="327591" y="6357839"/>
            <a:ext cx="74531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W5_Scoping review and enterpreneurship_example.pdf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A998C9-7A02-D122-D9FC-6A5493EAB40B}"/>
              </a:ext>
            </a:extLst>
          </p:cNvPr>
          <p:cNvSpPr txBox="1"/>
          <p:nvPr/>
        </p:nvSpPr>
        <p:spPr>
          <a:xfrm>
            <a:off x="327591" y="69864"/>
            <a:ext cx="7502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Title : Depression among entrepreneurs: a scoping review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754906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B43A2-41A4-0A14-C839-33850EB4A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067D328-51EA-D667-E449-9FA132B85D1A}"/>
              </a:ext>
            </a:extLst>
          </p:cNvPr>
          <p:cNvSpPr txBox="1"/>
          <p:nvPr/>
        </p:nvSpPr>
        <p:spPr>
          <a:xfrm>
            <a:off x="360528" y="6357839"/>
            <a:ext cx="103736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hlinkClick r:id="rId2"/>
              </a:rPr>
              <a:t>Lit_Flooding</a:t>
            </a:r>
            <a:r>
              <a:rPr lang="en-US" dirty="0">
                <a:hlinkClick r:id="rId2"/>
              </a:rPr>
              <a:t> and </a:t>
            </a:r>
            <a:r>
              <a:rPr lang="en-US" dirty="0" err="1">
                <a:hlinkClick r:id="rId2"/>
              </a:rPr>
              <a:t>developing_Scoping</a:t>
            </a:r>
            <a:r>
              <a:rPr lang="en-US" dirty="0">
                <a:hlinkClick r:id="rId2"/>
              </a:rPr>
              <a:t> </a:t>
            </a:r>
            <a:r>
              <a:rPr lang="en-US" dirty="0" err="1">
                <a:hlinkClick r:id="rId2"/>
              </a:rPr>
              <a:t>review_mapping_For</a:t>
            </a:r>
            <a:r>
              <a:rPr lang="en-US" dirty="0">
                <a:hlinkClick r:id="rId2"/>
              </a:rPr>
              <a:t> assignment illustration.pdf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D3196F-C02E-DFD0-5C32-8A95AFE9396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990" t="2782" b="38951"/>
          <a:stretch/>
        </p:blipFill>
        <p:spPr>
          <a:xfrm>
            <a:off x="360528" y="1001216"/>
            <a:ext cx="11339084" cy="38811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6DCE02B-5103-1AEA-8321-BB9568E8E20A}"/>
              </a:ext>
            </a:extLst>
          </p:cNvPr>
          <p:cNvSpPr txBox="1"/>
          <p:nvPr/>
        </p:nvSpPr>
        <p:spPr>
          <a:xfrm>
            <a:off x="426719" y="130829"/>
            <a:ext cx="108730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Topic : Examining flood vulnerability mapping approaches in developing </a:t>
            </a:r>
          </a:p>
          <a:p>
            <a:r>
              <a:rPr lang="en-US" b="1" dirty="0"/>
              <a:t>countries: A scoping review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8865703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D85D44-12B5-1377-3C2B-45756FCAD7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3BA6B2C-D7ED-A033-3FF3-3E69FF688DB1}"/>
              </a:ext>
            </a:extLst>
          </p:cNvPr>
          <p:cNvSpPr txBox="1"/>
          <p:nvPr/>
        </p:nvSpPr>
        <p:spPr>
          <a:xfrm>
            <a:off x="360528" y="6357839"/>
            <a:ext cx="103736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hlinkClick r:id="rId2"/>
              </a:rPr>
              <a:t>Lit_Flooding</a:t>
            </a:r>
            <a:r>
              <a:rPr lang="en-US" dirty="0">
                <a:hlinkClick r:id="rId2"/>
              </a:rPr>
              <a:t> and </a:t>
            </a:r>
            <a:r>
              <a:rPr lang="en-US" dirty="0" err="1">
                <a:hlinkClick r:id="rId2"/>
              </a:rPr>
              <a:t>developing_Scoping</a:t>
            </a:r>
            <a:r>
              <a:rPr lang="en-US" dirty="0">
                <a:hlinkClick r:id="rId2"/>
              </a:rPr>
              <a:t> </a:t>
            </a:r>
            <a:r>
              <a:rPr lang="en-US" dirty="0" err="1">
                <a:hlinkClick r:id="rId2"/>
              </a:rPr>
              <a:t>review_mapping_For</a:t>
            </a:r>
            <a:r>
              <a:rPr lang="en-US" dirty="0">
                <a:hlinkClick r:id="rId2"/>
              </a:rPr>
              <a:t> assignment illustration.pdf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DA091C-AAA7-3226-B7FF-085D82031E9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990" t="2782" b="38951"/>
          <a:stretch/>
        </p:blipFill>
        <p:spPr>
          <a:xfrm>
            <a:off x="360528" y="1001216"/>
            <a:ext cx="11339084" cy="38811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EAFB050-CDF5-E103-4196-6ED6CED055CF}"/>
              </a:ext>
            </a:extLst>
          </p:cNvPr>
          <p:cNvSpPr txBox="1"/>
          <p:nvPr/>
        </p:nvSpPr>
        <p:spPr>
          <a:xfrm>
            <a:off x="426719" y="130829"/>
            <a:ext cx="108730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Topic : Examining flood vulnerability mapping approaches in developing </a:t>
            </a:r>
          </a:p>
          <a:p>
            <a:r>
              <a:rPr lang="en-US" b="1" dirty="0"/>
              <a:t>countries: A scoping review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2802070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95C21A-5C5A-0DB7-E0F9-916F423917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6AF5DBF-C006-A0CC-7278-A84A5AB78B22}"/>
              </a:ext>
            </a:extLst>
          </p:cNvPr>
          <p:cNvSpPr txBox="1"/>
          <p:nvPr/>
        </p:nvSpPr>
        <p:spPr>
          <a:xfrm>
            <a:off x="371611" y="6023421"/>
            <a:ext cx="1136041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hlinkClick r:id="rId2"/>
              </a:rPr>
              <a:t>Membele</a:t>
            </a:r>
            <a:r>
              <a:rPr lang="en-US" dirty="0">
                <a:hlinkClick r:id="rId2"/>
              </a:rPr>
              <a:t>, al et. (2022) Examining flood vulnerability mapping approaches in developing countries: A scoping review, International Journal of Disaster Risk Reduction, Volume 69, 2022,</a:t>
            </a:r>
          </a:p>
          <a:p>
            <a:r>
              <a:rPr lang="en-US" dirty="0">
                <a:hlinkClick r:id="rId2"/>
              </a:rPr>
              <a:t>102766, ISSN 2212-4209,https://doi.org/10.1016/j.ijdrr.2021.102766</a:t>
            </a:r>
          </a:p>
          <a:p>
            <a:r>
              <a:rPr lang="en-US" dirty="0" err="1">
                <a:hlinkClick r:id="rId2"/>
              </a:rPr>
              <a:t>Lit_Flooding</a:t>
            </a:r>
            <a:r>
              <a:rPr lang="en-US" dirty="0">
                <a:hlinkClick r:id="rId2"/>
              </a:rPr>
              <a:t> and </a:t>
            </a:r>
            <a:r>
              <a:rPr lang="en-US" dirty="0" err="1">
                <a:hlinkClick r:id="rId2"/>
              </a:rPr>
              <a:t>developing_Scoping</a:t>
            </a:r>
            <a:r>
              <a:rPr lang="en-US" dirty="0">
                <a:hlinkClick r:id="rId2"/>
              </a:rPr>
              <a:t> </a:t>
            </a:r>
            <a:r>
              <a:rPr lang="en-US" dirty="0" err="1">
                <a:hlinkClick r:id="rId2"/>
              </a:rPr>
              <a:t>review_mapping_For</a:t>
            </a:r>
            <a:r>
              <a:rPr lang="en-US" dirty="0">
                <a:hlinkClick r:id="rId2"/>
              </a:rPr>
              <a:t> assignment illustration.pdf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56A041-4A1F-EE90-0F8D-F90EBBFD7CC7}"/>
              </a:ext>
            </a:extLst>
          </p:cNvPr>
          <p:cNvSpPr txBox="1"/>
          <p:nvPr/>
        </p:nvSpPr>
        <p:spPr>
          <a:xfrm>
            <a:off x="437803" y="330335"/>
            <a:ext cx="108730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Topic : Examining flood vulnerability mapping approaches in developing countries: A scoping review</a:t>
            </a:r>
            <a:endParaRPr lang="en-GB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E06911-5DA2-D953-6B58-3FB6CEC21AF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77" t="4837"/>
          <a:stretch/>
        </p:blipFill>
        <p:spPr>
          <a:xfrm>
            <a:off x="275601" y="775854"/>
            <a:ext cx="11844356" cy="485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825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F6108-0E1C-09FF-D532-181F4C377D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931773B-70E9-01C5-DDF7-4DCE4770FD18}"/>
              </a:ext>
            </a:extLst>
          </p:cNvPr>
          <p:cNvSpPr txBox="1"/>
          <p:nvPr/>
        </p:nvSpPr>
        <p:spPr>
          <a:xfrm>
            <a:off x="343902" y="5380570"/>
            <a:ext cx="1136041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>
              <a:hlinkClick r:id="rId2"/>
            </a:endParaRPr>
          </a:p>
          <a:p>
            <a:r>
              <a:rPr lang="en-US" dirty="0">
                <a:hlinkClick r:id="rId2"/>
              </a:rPr>
              <a:t>Source :  https://doi.org/10.1186/s12875-023-02194-3</a:t>
            </a:r>
            <a:endParaRPr lang="en-US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B2C21A-0359-986B-B631-E4D122AA7878}"/>
              </a:ext>
            </a:extLst>
          </p:cNvPr>
          <p:cNvSpPr txBox="1"/>
          <p:nvPr/>
        </p:nvSpPr>
        <p:spPr>
          <a:xfrm>
            <a:off x="437803" y="330335"/>
            <a:ext cx="108730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Topic : </a:t>
            </a:r>
            <a:r>
              <a:rPr lang="en-US" dirty="0"/>
              <a:t>People-</a:t>
            </a:r>
            <a:r>
              <a:rPr lang="en-US" dirty="0" err="1"/>
              <a:t>centred</a:t>
            </a:r>
            <a:r>
              <a:rPr lang="en-US" dirty="0"/>
              <a:t> primary health care: a scoping review</a:t>
            </a:r>
          </a:p>
          <a:p>
            <a:endParaRPr lang="en-GB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765769-32EB-58AE-4E7D-AF3053BD7B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291" y="976667"/>
            <a:ext cx="10880536" cy="4277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256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9B7E7D-8D75-F86C-FB4D-E8765C30B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2C22B76-DCE1-55D1-BE72-E7B742F37555}"/>
              </a:ext>
            </a:extLst>
          </p:cNvPr>
          <p:cNvSpPr txBox="1"/>
          <p:nvPr/>
        </p:nvSpPr>
        <p:spPr>
          <a:xfrm>
            <a:off x="253904" y="6040047"/>
            <a:ext cx="113715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Boyle, et al. (2014) </a:t>
            </a:r>
          </a:p>
          <a:p>
            <a:r>
              <a:rPr lang="en-US" dirty="0">
                <a:hlinkClick r:id="rId2"/>
              </a:rPr>
              <a:t>http://dx.doi.org/10.1016/j.compedu.2014.01.004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D821B2-A74E-F516-1F43-72BC4B518691}"/>
              </a:ext>
            </a:extLst>
          </p:cNvPr>
          <p:cNvSpPr txBox="1"/>
          <p:nvPr/>
        </p:nvSpPr>
        <p:spPr>
          <a:xfrm>
            <a:off x="157942" y="171622"/>
            <a:ext cx="115657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Topic : </a:t>
            </a:r>
            <a:r>
              <a:rPr lang="en-US" dirty="0"/>
              <a:t>A narrative literature review of games, animations and simulations to teach research methods and statistics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AA32E7-8047-9CE3-4983-413F0770FB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50" y="616040"/>
            <a:ext cx="11389456" cy="4970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00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AFE008-EAB8-F60B-4C92-851BD30870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8BCC313-EDED-653A-0A2D-D16F6B52B72E}"/>
              </a:ext>
            </a:extLst>
          </p:cNvPr>
          <p:cNvSpPr txBox="1"/>
          <p:nvPr/>
        </p:nvSpPr>
        <p:spPr>
          <a:xfrm>
            <a:off x="157942" y="6242635"/>
            <a:ext cx="82139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Boyle, et al. (2014)   http://dx.doi.org/10.1016/j.compedu.2014.01.004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F4FD99-3B78-6B5F-C60B-09C823E5698D}"/>
              </a:ext>
            </a:extLst>
          </p:cNvPr>
          <p:cNvSpPr txBox="1"/>
          <p:nvPr/>
        </p:nvSpPr>
        <p:spPr>
          <a:xfrm>
            <a:off x="157942" y="171622"/>
            <a:ext cx="115657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Topic : </a:t>
            </a:r>
            <a:r>
              <a:rPr lang="en-US" dirty="0"/>
              <a:t>Consumer engagement on social media in the sport context: a scoping review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4C7647-3B46-9A1F-3243-5863A6A32415}"/>
              </a:ext>
            </a:extLst>
          </p:cNvPr>
          <p:cNvSpPr txBox="1"/>
          <p:nvPr/>
        </p:nvSpPr>
        <p:spPr>
          <a:xfrm>
            <a:off x="253903" y="668820"/>
            <a:ext cx="71998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RQ2: What were the theories applied to support prior studies?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C17B0E3-F495-5433-10E4-2FDEA5324AC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971"/>
          <a:stretch/>
        </p:blipFill>
        <p:spPr>
          <a:xfrm>
            <a:off x="3177327" y="1076456"/>
            <a:ext cx="8054070" cy="5166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612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3A819-A829-B5C6-DCDC-DE17A47030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55CA23B-E654-F173-FFC2-4BD4C72B5FC5}"/>
              </a:ext>
            </a:extLst>
          </p:cNvPr>
          <p:cNvSpPr txBox="1"/>
          <p:nvPr/>
        </p:nvSpPr>
        <p:spPr>
          <a:xfrm>
            <a:off x="157942" y="6317046"/>
            <a:ext cx="82139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hlinkClick r:id="rId2"/>
              </a:rPr>
              <a:t>Velte</a:t>
            </a:r>
            <a:r>
              <a:rPr lang="en-US" dirty="0">
                <a:hlinkClick r:id="rId2"/>
              </a:rPr>
              <a:t> (2021)</a:t>
            </a:r>
            <a:r>
              <a:rPr lang="en-US" dirty="0"/>
              <a:t> </a:t>
            </a:r>
            <a:r>
              <a:rPr lang="en-GB" dirty="0">
                <a:hlinkClick r:id="rId3"/>
              </a:rPr>
              <a:t>https://doi.org/10.1007/s11301-021-00211-2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B3213D-E7DD-BC8A-34CD-4AFFAA5EAAB5}"/>
              </a:ext>
            </a:extLst>
          </p:cNvPr>
          <p:cNvSpPr txBox="1"/>
          <p:nvPr/>
        </p:nvSpPr>
        <p:spPr>
          <a:xfrm>
            <a:off x="157942" y="171622"/>
            <a:ext cx="115657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Topic : </a:t>
            </a:r>
            <a:r>
              <a:rPr lang="en-US" dirty="0"/>
              <a:t>Meta‑analyses on Corporate Social Responsibility (CSR): a literature review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46F61F-7275-942B-8D4E-2EAD3CCCAD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716" y="540954"/>
            <a:ext cx="11434011" cy="5438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983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E0A29-6499-E04C-DD6E-3232CA26E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15224"/>
            <a:ext cx="10515600" cy="631721"/>
          </a:xfrm>
        </p:spPr>
        <p:txBody>
          <a:bodyPr>
            <a:normAutofit fontScale="90000"/>
          </a:bodyPr>
          <a:lstStyle/>
          <a:p>
            <a:r>
              <a:rPr lang="en-US" dirty="0"/>
              <a:t>Some fundamental fields in the excel file 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ADED135-2BB4-8ACD-AA6F-46E5193DE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377" y="1192341"/>
            <a:ext cx="11539928" cy="2373299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39A6706-2FD7-D145-5154-EABBAB7161B4}"/>
              </a:ext>
            </a:extLst>
          </p:cNvPr>
          <p:cNvSpPr/>
          <p:nvPr/>
        </p:nvSpPr>
        <p:spPr>
          <a:xfrm>
            <a:off x="8112949" y="3787515"/>
            <a:ext cx="3614356" cy="4519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Developed by Dr. Caroline Jawad 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D25B9E7-064D-5810-CEB0-9A510A05FF43}"/>
              </a:ext>
            </a:extLst>
          </p:cNvPr>
          <p:cNvSpPr/>
          <p:nvPr/>
        </p:nvSpPr>
        <p:spPr>
          <a:xfrm>
            <a:off x="587433" y="5602778"/>
            <a:ext cx="6943898" cy="72043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Ready for your downloading on Moodle 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5852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758AEC-694D-2021-0AFB-D3EBF34919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E6203-D84C-4E65-7E4B-808C7CE53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268"/>
            <a:ext cx="10515600" cy="1038615"/>
          </a:xfrm>
        </p:spPr>
        <p:txBody>
          <a:bodyPr/>
          <a:lstStyle/>
          <a:p>
            <a:r>
              <a:rPr lang="en-US" dirty="0"/>
              <a:t>Files for downloading 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B6E92C-9571-7346-CE31-0C23A4D675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95" t="27322" r="17675" b="13333"/>
          <a:stretch/>
        </p:blipFill>
        <p:spPr>
          <a:xfrm>
            <a:off x="4474564" y="3100766"/>
            <a:ext cx="6939197" cy="35919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EB3E78-26BE-A673-BCAD-90114DE1A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217" y="1161737"/>
            <a:ext cx="4995908" cy="22009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FD60AECF-5CFB-2869-506E-A3F6324075F2}"/>
              </a:ext>
            </a:extLst>
          </p:cNvPr>
          <p:cNvSpPr txBox="1">
            <a:spLocks/>
          </p:cNvSpPr>
          <p:nvPr/>
        </p:nvSpPr>
        <p:spPr>
          <a:xfrm>
            <a:off x="7586274" y="2062151"/>
            <a:ext cx="4106054" cy="10386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…. On Moodle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43090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EF09F-520A-8218-D58D-C3BA3C8E6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67286"/>
          </a:xfrm>
        </p:spPr>
        <p:txBody>
          <a:bodyPr/>
          <a:lstStyle/>
          <a:p>
            <a:r>
              <a:rPr lang="en-US" dirty="0"/>
              <a:t>Part 2 – excel file </a:t>
            </a:r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3C8143A-F42C-FD35-145C-DD987BB22E11}"/>
              </a:ext>
            </a:extLst>
          </p:cNvPr>
          <p:cNvSpPr txBox="1">
            <a:spLocks/>
          </p:cNvSpPr>
          <p:nvPr/>
        </p:nvSpPr>
        <p:spPr>
          <a:xfrm>
            <a:off x="677091" y="1332412"/>
            <a:ext cx="5183778" cy="20965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1. Fundamental fields </a:t>
            </a:r>
          </a:p>
          <a:p>
            <a:endParaRPr lang="en-US" dirty="0"/>
          </a:p>
          <a:p>
            <a:r>
              <a:rPr lang="en-US" dirty="0"/>
              <a:t>Author</a:t>
            </a:r>
          </a:p>
          <a:p>
            <a:r>
              <a:rPr lang="en-US" dirty="0"/>
              <a:t>Year of publication</a:t>
            </a:r>
          </a:p>
          <a:p>
            <a:r>
              <a:rPr lang="en-US" dirty="0"/>
              <a:t>Title / area </a:t>
            </a:r>
          </a:p>
          <a:p>
            <a:r>
              <a:rPr lang="en-US" dirty="0"/>
              <a:t>Aim/objective</a:t>
            </a:r>
          </a:p>
          <a:p>
            <a:r>
              <a:rPr lang="en-US" dirty="0"/>
              <a:t>Results / Contribution</a:t>
            </a:r>
          </a:p>
          <a:p>
            <a:endParaRPr lang="en-US" dirty="0"/>
          </a:p>
          <a:p>
            <a:r>
              <a:rPr lang="en-US" dirty="0"/>
              <a:t>2. </a:t>
            </a:r>
            <a:r>
              <a:rPr lang="en-US" dirty="0" err="1"/>
              <a:t>Customised</a:t>
            </a:r>
            <a:r>
              <a:rPr lang="en-US" dirty="0"/>
              <a:t> fields (depending upon your topic)</a:t>
            </a:r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509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503</Words>
  <Application>Microsoft Office PowerPoint</Application>
  <PresentationFormat>Widescreen</PresentationFormat>
  <Paragraphs>59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-apple-system</vt:lpstr>
      <vt:lpstr>Aptos</vt:lpstr>
      <vt:lpstr>Aptos Display</vt:lpstr>
      <vt:lpstr>Arial</vt:lpstr>
      <vt:lpstr>Wingdings</vt:lpstr>
      <vt:lpstr>Office Theme</vt:lpstr>
      <vt:lpstr>Assignment (Portfolio of three elements)  </vt:lpstr>
      <vt:lpstr>LCDB 7009 Critical Literature Review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Some fundamental fields in the excel file </vt:lpstr>
      <vt:lpstr>Files for downloading </vt:lpstr>
      <vt:lpstr>Part 2 – excel file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Helen Lee</dc:creator>
  <cp:lastModifiedBy>Helen Lee</cp:lastModifiedBy>
  <cp:revision>3</cp:revision>
  <dcterms:created xsi:type="dcterms:W3CDTF">2025-03-04T11:55:49Z</dcterms:created>
  <dcterms:modified xsi:type="dcterms:W3CDTF">2025-03-05T12:58:55Z</dcterms:modified>
</cp:coreProperties>
</file>