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10"/>
  </p:normalViewPr>
  <p:slideViewPr>
    <p:cSldViewPr snapToGrid="0" snapToObjects="1">
      <p:cViewPr varScale="1">
        <p:scale>
          <a:sx n="148" d="100"/>
          <a:sy n="148" d="100"/>
        </p:scale>
        <p:origin x="6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2237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67125" y="274588"/>
            <a:ext cx="1809750" cy="1809750"/>
          </a:xfrm>
          <a:prstGeom prst="roundRect">
            <a:avLst>
              <a:gd name="adj" fmla="val 252632"/>
            </a:avLst>
          </a:prstGeom>
          <a:noFill/>
          <a:ln w="19050">
            <a:solidFill>
              <a:srgbClr val="3D7A44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3139083" y="4390845"/>
            <a:ext cx="2865834" cy="478067"/>
          </a:xfrm>
          <a:prstGeom prst="roundRect">
            <a:avLst>
              <a:gd name="adj" fmla="val 28155330"/>
            </a:avLst>
          </a:prstGeom>
          <a:solidFill>
            <a:srgbClr val="3D7A44">
              <a:alpha val="10000"/>
            </a:srgbClr>
          </a:solidFill>
          <a:ln/>
        </p:spPr>
        <p:txBody>
          <a:bodyPr wrap="square" lIns="137160" tIns="137160" rIns="137160" bIns="137160" rtlCol="0" anchor="t">
            <a:noAutofit/>
          </a:bodyPr>
          <a:lstStyle/>
          <a:p>
            <a:pPr algn="ctr"/>
            <a:r>
              <a:rPr lang="en-US" sz="105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“Fresh Flavors, Vibes”</a:t>
            </a:r>
            <a:endParaRPr lang="en-US" sz="1050" dirty="0"/>
          </a:p>
        </p:txBody>
      </p:sp>
      <p:sp>
        <p:nvSpPr>
          <p:cNvPr id="4" name="Text 2"/>
          <p:cNvSpPr/>
          <p:nvPr/>
        </p:nvSpPr>
        <p:spPr>
          <a:xfrm>
            <a:off x="4206151" y="579388"/>
            <a:ext cx="731699" cy="1200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9450"/>
              </a:lnSpc>
              <a:buNone/>
            </a:pPr>
            <a:r>
              <a:rPr lang="en-US" sz="630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☕</a:t>
            </a:r>
            <a:endParaRPr lang="en-US" sz="6300" dirty="0"/>
          </a:p>
        </p:txBody>
      </p:sp>
      <p:sp>
        <p:nvSpPr>
          <p:cNvPr id="5" name="Text 3"/>
          <p:cNvSpPr/>
          <p:nvPr/>
        </p:nvSpPr>
        <p:spPr>
          <a:xfrm>
            <a:off x="374904" y="2267099"/>
            <a:ext cx="8394192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Assessment presentation</a:t>
            </a:r>
            <a:endParaRPr lang="en-US" sz="936" dirty="0"/>
          </a:p>
        </p:txBody>
      </p:sp>
      <p:sp>
        <p:nvSpPr>
          <p:cNvPr id="6" name="Text 4"/>
          <p:cNvSpPr/>
          <p:nvPr/>
        </p:nvSpPr>
        <p:spPr>
          <a:xfrm>
            <a:off x="374904" y="2445395"/>
            <a:ext cx="8394192" cy="792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6240"/>
              </a:lnSpc>
              <a:buNone/>
            </a:pPr>
            <a:r>
              <a:rPr lang="en-US" sz="6240" dirty="0">
                <a:solidFill>
                  <a:schemeClr val="accent1">
                    <a:lumMod val="40000"/>
                    <a:lumOff val="60000"/>
                  </a:schemeClr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Urban Green Café</a:t>
            </a:r>
            <a:endParaRPr lang="en-US" sz="624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914400" y="3390305"/>
            <a:ext cx="7315200" cy="925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430"/>
              </a:lnSpc>
              <a:buNone/>
            </a:pPr>
            <a:r>
              <a:rPr lang="en-US" sz="162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Plan showing how the café can build a strong website and online presence through branding, marketing, cloud tools and security.</a:t>
            </a:r>
            <a:endParaRPr lang="en-US" sz="16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46013"/>
            <a:ext cx="8394192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Introduction</a:t>
            </a:r>
            <a:endParaRPr lang="en-US" sz="936" dirty="0"/>
          </a:p>
        </p:txBody>
      </p:sp>
      <p:sp>
        <p:nvSpPr>
          <p:cNvPr id="3" name="Text 1"/>
          <p:cNvSpPr/>
          <p:nvPr/>
        </p:nvSpPr>
        <p:spPr>
          <a:xfrm>
            <a:off x="457200" y="424309"/>
            <a:ext cx="839419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dirty="0">
                <a:solidFill>
                  <a:srgbClr val="163020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Introduction to the business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723900" y="1376809"/>
            <a:ext cx="393371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Target audience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723900" y="1795909"/>
            <a:ext cx="3856583" cy="26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People who enjoy organic food, good coffee and lighter meal options.</a:t>
            </a:r>
            <a:endParaRPr lang="en-US" sz="1350" dirty="0"/>
          </a:p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Mainly young professionals and families aged around 20 to 45 who care about sustainability and like a friendly café environment.</a:t>
            </a:r>
            <a:endParaRPr lang="en-US" sz="1350" dirty="0"/>
          </a:p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Local customers who appreciate ethical sourcing, handmade-style products and a modern café feel.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5361533" y="1376809"/>
            <a:ext cx="3058567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Main aim of the website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5361533" y="2100709"/>
            <a:ext cx="3058567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The website should help new people discover the café, trust the brand and then visit or come back again.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5513933" y="3510409"/>
            <a:ext cx="1171173" cy="3504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60"/>
              </a:lnSpc>
              <a:buNone/>
            </a:pPr>
            <a:r>
              <a:rPr lang="en-US" sz="276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3</a:t>
            </a:r>
            <a:endParaRPr lang="en-US" sz="2760" dirty="0"/>
          </a:p>
        </p:txBody>
      </p:sp>
      <p:sp>
        <p:nvSpPr>
          <p:cNvPr id="9" name="Text 7"/>
          <p:cNvSpPr/>
          <p:nvPr/>
        </p:nvSpPr>
        <p:spPr>
          <a:xfrm>
            <a:off x="5513933" y="3860899"/>
            <a:ext cx="1148209" cy="617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Main goals: discover, trust, visit</a:t>
            </a:r>
            <a:endParaRPr lang="en-US" sz="1080" dirty="0"/>
          </a:p>
        </p:txBody>
      </p:sp>
      <p:sp>
        <p:nvSpPr>
          <p:cNvPr id="10" name="Text 8"/>
          <p:cNvSpPr/>
          <p:nvPr/>
        </p:nvSpPr>
        <p:spPr>
          <a:xfrm>
            <a:off x="7119342" y="3510409"/>
            <a:ext cx="1171325" cy="3504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60"/>
              </a:lnSpc>
              <a:buNone/>
            </a:pPr>
            <a:r>
              <a:rPr lang="en-US" sz="276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1</a:t>
            </a:r>
            <a:endParaRPr lang="en-US" sz="2760" dirty="0"/>
          </a:p>
        </p:txBody>
      </p:sp>
      <p:sp>
        <p:nvSpPr>
          <p:cNvPr id="11" name="Text 9"/>
          <p:cNvSpPr/>
          <p:nvPr/>
        </p:nvSpPr>
        <p:spPr>
          <a:xfrm>
            <a:off x="7119342" y="3860899"/>
            <a:ext cx="1148358" cy="617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Clear brand story across every page</a:t>
            </a:r>
            <a:endParaRPr lang="en-US" sz="108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85800" y="1488728"/>
            <a:ext cx="447973" cy="324445"/>
          </a:xfrm>
          <a:prstGeom prst="roundRect">
            <a:avLst>
              <a:gd name="adj" fmla="val 28155330"/>
            </a:avLst>
          </a:prstGeom>
          <a:solidFill>
            <a:srgbClr val="3D7A44">
              <a:alpha val="10000"/>
            </a:srgbClr>
          </a:solidFill>
          <a:ln/>
        </p:spPr>
        <p:txBody>
          <a:bodyPr wrap="square" lIns="137160" tIns="137160" rIns="137160" bIns="137160" rtlCol="0" anchor="t">
            <a:normAutofit fontScale="25000" lnSpcReduction="20000"/>
          </a:bodyPr>
          <a:lstStyle/>
          <a:p>
            <a:pPr marL="0" indent="0" algn="l">
              <a:buNone/>
            </a:pPr>
            <a:r>
              <a:rPr lang="en-US" sz="984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01</a:t>
            </a:r>
            <a:endParaRPr lang="en-US" sz="984" dirty="0"/>
          </a:p>
        </p:txBody>
      </p:sp>
      <p:sp>
        <p:nvSpPr>
          <p:cNvPr id="3" name="Text 1"/>
          <p:cNvSpPr/>
          <p:nvPr/>
        </p:nvSpPr>
        <p:spPr>
          <a:xfrm>
            <a:off x="4886325" y="1488728"/>
            <a:ext cx="447973" cy="324445"/>
          </a:xfrm>
          <a:prstGeom prst="roundRect">
            <a:avLst>
              <a:gd name="adj" fmla="val 28155330"/>
            </a:avLst>
          </a:prstGeom>
          <a:solidFill>
            <a:srgbClr val="3D7A44">
              <a:alpha val="10000"/>
            </a:srgbClr>
          </a:solidFill>
          <a:ln/>
        </p:spPr>
        <p:txBody>
          <a:bodyPr wrap="square" lIns="137160" tIns="137160" rIns="137160" bIns="137160" rtlCol="0" anchor="t">
            <a:normAutofit fontScale="25000" lnSpcReduction="20000"/>
          </a:bodyPr>
          <a:lstStyle/>
          <a:p>
            <a:pPr marL="0" indent="0" algn="l">
              <a:buNone/>
            </a:pPr>
            <a:r>
              <a:rPr lang="en-US" sz="984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02</a:t>
            </a:r>
            <a:endParaRPr lang="en-US" sz="984" dirty="0"/>
          </a:p>
        </p:txBody>
      </p:sp>
      <p:sp>
        <p:nvSpPr>
          <p:cNvPr id="4" name="Text 2"/>
          <p:cNvSpPr/>
          <p:nvPr/>
        </p:nvSpPr>
        <p:spPr>
          <a:xfrm>
            <a:off x="685800" y="3318123"/>
            <a:ext cx="447973" cy="324445"/>
          </a:xfrm>
          <a:prstGeom prst="roundRect">
            <a:avLst>
              <a:gd name="adj" fmla="val 28155330"/>
            </a:avLst>
          </a:prstGeom>
          <a:solidFill>
            <a:srgbClr val="3D7A44">
              <a:alpha val="10000"/>
            </a:srgbClr>
          </a:solidFill>
          <a:ln/>
        </p:spPr>
        <p:txBody>
          <a:bodyPr wrap="square" lIns="137160" tIns="137160" rIns="137160" bIns="137160" rtlCol="0" anchor="t">
            <a:normAutofit fontScale="25000" lnSpcReduction="20000"/>
          </a:bodyPr>
          <a:lstStyle/>
          <a:p>
            <a:pPr marL="0" indent="0" algn="l">
              <a:buNone/>
            </a:pPr>
            <a:r>
              <a:rPr lang="en-US" sz="984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03</a:t>
            </a:r>
            <a:endParaRPr lang="en-US" sz="984" dirty="0"/>
          </a:p>
        </p:txBody>
      </p:sp>
      <p:sp>
        <p:nvSpPr>
          <p:cNvPr id="5" name="Text 3"/>
          <p:cNvSpPr/>
          <p:nvPr/>
        </p:nvSpPr>
        <p:spPr>
          <a:xfrm>
            <a:off x="4886325" y="3318123"/>
            <a:ext cx="447973" cy="324445"/>
          </a:xfrm>
          <a:prstGeom prst="roundRect">
            <a:avLst>
              <a:gd name="adj" fmla="val 28155330"/>
            </a:avLst>
          </a:prstGeom>
          <a:solidFill>
            <a:srgbClr val="3D7A44">
              <a:alpha val="10000"/>
            </a:srgbClr>
          </a:solidFill>
          <a:ln/>
        </p:spPr>
        <p:txBody>
          <a:bodyPr wrap="square" lIns="137160" tIns="137160" rIns="137160" bIns="137160" rtlCol="0" anchor="t">
            <a:normAutofit fontScale="25000" lnSpcReduction="20000"/>
          </a:bodyPr>
          <a:lstStyle/>
          <a:p>
            <a:pPr marL="0" indent="0" algn="l">
              <a:buNone/>
            </a:pPr>
            <a:r>
              <a:rPr lang="en-US" sz="984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04</a:t>
            </a:r>
            <a:endParaRPr lang="en-US" sz="984" dirty="0"/>
          </a:p>
        </p:txBody>
      </p:sp>
      <p:sp>
        <p:nvSpPr>
          <p:cNvPr id="6" name="Text 4"/>
          <p:cNvSpPr/>
          <p:nvPr/>
        </p:nvSpPr>
        <p:spPr>
          <a:xfrm>
            <a:off x="457200" y="396032"/>
            <a:ext cx="8394192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Agenda</a:t>
            </a:r>
            <a:endParaRPr lang="en-US" sz="936" dirty="0"/>
          </a:p>
        </p:txBody>
      </p:sp>
      <p:sp>
        <p:nvSpPr>
          <p:cNvPr id="7" name="Text 5"/>
          <p:cNvSpPr/>
          <p:nvPr/>
        </p:nvSpPr>
        <p:spPr>
          <a:xfrm>
            <a:off x="457200" y="574328"/>
            <a:ext cx="839419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dirty="0">
                <a:solidFill>
                  <a:srgbClr val="163020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What this presentation covers</a:t>
            </a:r>
            <a:endParaRPr lang="en-US" sz="3600" dirty="0"/>
          </a:p>
        </p:txBody>
      </p:sp>
      <p:sp>
        <p:nvSpPr>
          <p:cNvPr id="8" name="Text 6"/>
          <p:cNvSpPr/>
          <p:nvPr/>
        </p:nvSpPr>
        <p:spPr>
          <a:xfrm>
            <a:off x="685800" y="1927473"/>
            <a:ext cx="3643313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Introduction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685800" y="2232273"/>
            <a:ext cx="357187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Business overview, audience and website objectives.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4886325" y="1927473"/>
            <a:ext cx="3643313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Branding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4886325" y="2232273"/>
            <a:ext cx="3643313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Logo direction, colour palette and brand story.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85800" y="3756868"/>
            <a:ext cx="3643313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Marketing strategy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685800" y="4061668"/>
            <a:ext cx="357187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Social media, content marketing and local SEO.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886325" y="3756868"/>
            <a:ext cx="3643313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Cloud and security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4886325" y="4061668"/>
            <a:ext cx="357187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Hosting, backups, scalability and cyber protection.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-230386"/>
            <a:ext cx="8394192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Brand identity</a:t>
            </a:r>
            <a:endParaRPr lang="en-US" sz="936" dirty="0"/>
          </a:p>
        </p:txBody>
      </p:sp>
      <p:sp>
        <p:nvSpPr>
          <p:cNvPr id="3" name="Text 1"/>
          <p:cNvSpPr/>
          <p:nvPr/>
        </p:nvSpPr>
        <p:spPr>
          <a:xfrm>
            <a:off x="457200" y="176510"/>
            <a:ext cx="839419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dirty="0">
                <a:solidFill>
                  <a:srgbClr val="163020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Logo idea and visual style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723900" y="824210"/>
            <a:ext cx="393371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Suggested logo concept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723900" y="1243310"/>
            <a:ext cx="3856583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 simple circular logo could combine a coffee cup, a leaf and a small city outline. This would show both the eco-friendly side of the brand and the urban café theme.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876300" y="2614910"/>
            <a:ext cx="882744" cy="365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80"/>
              </a:lnSpc>
              <a:buNone/>
            </a:pPr>
            <a:r>
              <a:rPr lang="en-US" sz="192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🍃</a:t>
            </a:r>
            <a:endParaRPr lang="en-US" sz="1920" dirty="0"/>
          </a:p>
        </p:txBody>
      </p:sp>
      <p:sp>
        <p:nvSpPr>
          <p:cNvPr id="7" name="Text 5"/>
          <p:cNvSpPr/>
          <p:nvPr/>
        </p:nvSpPr>
        <p:spPr>
          <a:xfrm>
            <a:off x="876300" y="3056781"/>
            <a:ext cx="88274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Freshness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876300" y="3285381"/>
            <a:ext cx="865436" cy="10291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The leaf shows freshness and organic ingredients.</a:t>
            </a:r>
            <a:endParaRPr lang="en-US" sz="1080" dirty="0"/>
          </a:p>
        </p:txBody>
      </p:sp>
      <p:sp>
        <p:nvSpPr>
          <p:cNvPr id="9" name="Text 7"/>
          <p:cNvSpPr/>
          <p:nvPr/>
        </p:nvSpPr>
        <p:spPr>
          <a:xfrm>
            <a:off x="2237036" y="2614910"/>
            <a:ext cx="864831" cy="365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80"/>
              </a:lnSpc>
              <a:buNone/>
            </a:pPr>
            <a:r>
              <a:rPr lang="en-US" sz="192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☕</a:t>
            </a:r>
            <a:endParaRPr lang="en-US" sz="1920" dirty="0"/>
          </a:p>
        </p:txBody>
      </p:sp>
      <p:sp>
        <p:nvSpPr>
          <p:cNvPr id="10" name="Text 8"/>
          <p:cNvSpPr/>
          <p:nvPr/>
        </p:nvSpPr>
        <p:spPr>
          <a:xfrm>
            <a:off x="2237036" y="3056781"/>
            <a:ext cx="84787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Café focus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2237036" y="3513981"/>
            <a:ext cx="847874" cy="1440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The cup makes it clear straight away that this is a café.</a:t>
            </a:r>
            <a:endParaRPr lang="en-US" sz="1080" dirty="0"/>
          </a:p>
        </p:txBody>
      </p:sp>
      <p:sp>
        <p:nvSpPr>
          <p:cNvPr id="12" name="Text 10"/>
          <p:cNvSpPr/>
          <p:nvPr/>
        </p:nvSpPr>
        <p:spPr>
          <a:xfrm>
            <a:off x="3580209" y="2614910"/>
            <a:ext cx="864831" cy="365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80"/>
              </a:lnSpc>
              <a:buNone/>
            </a:pPr>
            <a:r>
              <a:rPr lang="en-US" sz="192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🏙️</a:t>
            </a:r>
            <a:endParaRPr lang="en-US" sz="1920" dirty="0"/>
          </a:p>
        </p:txBody>
      </p:sp>
      <p:sp>
        <p:nvSpPr>
          <p:cNvPr id="13" name="Text 11"/>
          <p:cNvSpPr/>
          <p:nvPr/>
        </p:nvSpPr>
        <p:spPr>
          <a:xfrm>
            <a:off x="3580209" y="3056781"/>
            <a:ext cx="84787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Urban feel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3580209" y="3513981"/>
            <a:ext cx="847874" cy="10291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 small skyline detail gives it a modern city feel.</a:t>
            </a:r>
            <a:endParaRPr lang="en-US" sz="1080" dirty="0"/>
          </a:p>
        </p:txBody>
      </p:sp>
      <p:sp>
        <p:nvSpPr>
          <p:cNvPr id="15" name="Text 13"/>
          <p:cNvSpPr/>
          <p:nvPr/>
        </p:nvSpPr>
        <p:spPr>
          <a:xfrm>
            <a:off x="5361533" y="824210"/>
            <a:ext cx="3119738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Visual system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5361533" y="1243310"/>
            <a:ext cx="3058567" cy="3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b="1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Primary colours:</a:t>
            </a: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forest green, soft sage and warm oat for a natural premium feel.</a:t>
            </a:r>
            <a:endParaRPr lang="en-US" sz="1350" dirty="0"/>
          </a:p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b="1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Typography:</a:t>
            </a: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elegant serif headings with clean sans-serif body text for warmth plus clarity.</a:t>
            </a:r>
            <a:endParaRPr lang="en-US" sz="1350" dirty="0"/>
          </a:p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b="1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Imagery:</a:t>
            </a: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natural light, recycled packaging, latte art, fresh ingredients and community moments.</a:t>
            </a:r>
            <a:endParaRPr lang="en-US" sz="1350" dirty="0"/>
          </a:p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b="1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Tone of voice:</a:t>
            </a: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friendly, ethical, calm and locally rooted.</a:t>
            </a:r>
            <a:endParaRPr lang="en-US" sz="13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11782"/>
            <a:ext cx="8394192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Brand identity</a:t>
            </a:r>
            <a:endParaRPr lang="en-US" sz="936" dirty="0"/>
          </a:p>
        </p:txBody>
      </p:sp>
      <p:sp>
        <p:nvSpPr>
          <p:cNvPr id="3" name="Text 1"/>
          <p:cNvSpPr/>
          <p:nvPr/>
        </p:nvSpPr>
        <p:spPr>
          <a:xfrm>
            <a:off x="457200" y="390079"/>
            <a:ext cx="839419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dirty="0">
                <a:solidFill>
                  <a:srgbClr val="163020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Brand story and message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762000" y="1266379"/>
            <a:ext cx="76200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464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Urban Green Café can be presented as a business that brings together good food, quality drinks and sustainable values in one place. The idea behind the brand is that customers should be able to enjoy fresh products in a relaxing space while also supporting local and ethical choices. This same message should continue on the website and social media so the business feels consistent online and offline.</a:t>
            </a:r>
            <a:endParaRPr lang="en-US" sz="1464" dirty="0"/>
          </a:p>
        </p:txBody>
      </p:sp>
      <p:sp>
        <p:nvSpPr>
          <p:cNvPr id="5" name="Text 3"/>
          <p:cNvSpPr/>
          <p:nvPr/>
        </p:nvSpPr>
        <p:spPr>
          <a:xfrm>
            <a:off x="647700" y="3780979"/>
            <a:ext cx="2279803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Mission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647700" y="4123879"/>
            <a:ext cx="2235101" cy="617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To make sustainable food and drink feel easy, modern and appealing.</a:t>
            </a:r>
            <a:endParaRPr lang="en-US" sz="1080" dirty="0"/>
          </a:p>
        </p:txBody>
      </p:sp>
      <p:sp>
        <p:nvSpPr>
          <p:cNvPr id="7" name="Text 5"/>
          <p:cNvSpPr/>
          <p:nvPr/>
        </p:nvSpPr>
        <p:spPr>
          <a:xfrm>
            <a:off x="3454301" y="3780979"/>
            <a:ext cx="227995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Promise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3454301" y="4123879"/>
            <a:ext cx="2235250" cy="617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To serve quality food and drinks while being open about values and sourcing.</a:t>
            </a:r>
            <a:endParaRPr lang="en-US" sz="1080" dirty="0"/>
          </a:p>
        </p:txBody>
      </p:sp>
      <p:sp>
        <p:nvSpPr>
          <p:cNvPr id="9" name="Text 7"/>
          <p:cNvSpPr/>
          <p:nvPr/>
        </p:nvSpPr>
        <p:spPr>
          <a:xfrm>
            <a:off x="6261050" y="3780979"/>
            <a:ext cx="2279803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Personality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6261050" y="4123879"/>
            <a:ext cx="2235101" cy="411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Warm, modern, eco-friendly and community focused.</a:t>
            </a:r>
            <a:endParaRPr lang="en-US" sz="10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70545"/>
            <a:ext cx="8394192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Marketing strategy</a:t>
            </a:r>
            <a:endParaRPr lang="en-US" sz="936" dirty="0"/>
          </a:p>
        </p:txBody>
      </p:sp>
      <p:sp>
        <p:nvSpPr>
          <p:cNvPr id="3" name="Text 1"/>
          <p:cNvSpPr/>
          <p:nvPr/>
        </p:nvSpPr>
        <p:spPr>
          <a:xfrm>
            <a:off x="457200" y="248841"/>
            <a:ext cx="839419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dirty="0">
                <a:solidFill>
                  <a:srgbClr val="163020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Social media strategy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647700" y="1087041"/>
            <a:ext cx="1578769" cy="365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80"/>
              </a:lnSpc>
              <a:buNone/>
            </a:pPr>
            <a:r>
              <a:rPr lang="en-US" sz="192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📸</a:t>
            </a:r>
            <a:endParaRPr lang="en-US" sz="1920" dirty="0"/>
          </a:p>
        </p:txBody>
      </p:sp>
      <p:sp>
        <p:nvSpPr>
          <p:cNvPr id="5" name="Text 3"/>
          <p:cNvSpPr/>
          <p:nvPr/>
        </p:nvSpPr>
        <p:spPr>
          <a:xfrm>
            <a:off x="647700" y="1528911"/>
            <a:ext cx="1578769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Instagram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647700" y="1871811"/>
            <a:ext cx="1547813" cy="1234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Photos and short updates can show drinks, pastries, the café interior and customer experiences.</a:t>
            </a:r>
            <a:endParaRPr lang="en-US" sz="1080" dirty="0"/>
          </a:p>
        </p:txBody>
      </p:sp>
      <p:sp>
        <p:nvSpPr>
          <p:cNvPr id="7" name="Text 5"/>
          <p:cNvSpPr/>
          <p:nvPr/>
        </p:nvSpPr>
        <p:spPr>
          <a:xfrm>
            <a:off x="2747963" y="1087041"/>
            <a:ext cx="1578769" cy="365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80"/>
              </a:lnSpc>
              <a:buNone/>
            </a:pPr>
            <a:r>
              <a:rPr lang="en-US" sz="192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📌</a:t>
            </a:r>
            <a:endParaRPr lang="en-US" sz="1920" dirty="0"/>
          </a:p>
        </p:txBody>
      </p:sp>
      <p:sp>
        <p:nvSpPr>
          <p:cNvPr id="8" name="Text 6"/>
          <p:cNvSpPr/>
          <p:nvPr/>
        </p:nvSpPr>
        <p:spPr>
          <a:xfrm>
            <a:off x="2747963" y="1528911"/>
            <a:ext cx="1578769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Pinterest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2747963" y="1871811"/>
            <a:ext cx="1547813" cy="10291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Pinterest can be used for brunch ideas, eco café inspiration and seasonal food content.</a:t>
            </a:r>
            <a:endParaRPr lang="en-US" sz="1080" dirty="0"/>
          </a:p>
        </p:txBody>
      </p:sp>
      <p:sp>
        <p:nvSpPr>
          <p:cNvPr id="10" name="Text 8"/>
          <p:cNvSpPr/>
          <p:nvPr/>
        </p:nvSpPr>
        <p:spPr>
          <a:xfrm>
            <a:off x="4848225" y="1087041"/>
            <a:ext cx="1578769" cy="365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80"/>
              </a:lnSpc>
              <a:buNone/>
            </a:pPr>
            <a:r>
              <a:rPr lang="en-US" sz="192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🎵</a:t>
            </a:r>
            <a:endParaRPr lang="en-US" sz="1920" dirty="0"/>
          </a:p>
        </p:txBody>
      </p:sp>
      <p:sp>
        <p:nvSpPr>
          <p:cNvPr id="11" name="Text 9"/>
          <p:cNvSpPr/>
          <p:nvPr/>
        </p:nvSpPr>
        <p:spPr>
          <a:xfrm>
            <a:off x="4848225" y="1528911"/>
            <a:ext cx="1578769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TikTok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4848225" y="1871811"/>
            <a:ext cx="1547813" cy="1234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TikTok would work well for behind-the-scenes clips, drink making videos and simple sustainability tips.</a:t>
            </a:r>
            <a:endParaRPr lang="en-US" sz="1080" dirty="0"/>
          </a:p>
        </p:txBody>
      </p:sp>
      <p:sp>
        <p:nvSpPr>
          <p:cNvPr id="13" name="Text 11"/>
          <p:cNvSpPr/>
          <p:nvPr/>
        </p:nvSpPr>
        <p:spPr>
          <a:xfrm>
            <a:off x="6948488" y="1087041"/>
            <a:ext cx="1578769" cy="365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80"/>
              </a:lnSpc>
              <a:buNone/>
            </a:pPr>
            <a:r>
              <a:rPr lang="en-US" sz="192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⭐</a:t>
            </a:r>
            <a:endParaRPr lang="en-US" sz="1920" dirty="0"/>
          </a:p>
        </p:txBody>
      </p:sp>
      <p:sp>
        <p:nvSpPr>
          <p:cNvPr id="14" name="Text 12"/>
          <p:cNvSpPr/>
          <p:nvPr/>
        </p:nvSpPr>
        <p:spPr>
          <a:xfrm>
            <a:off x="6948488" y="1528911"/>
            <a:ext cx="1578769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User content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6948488" y="1871811"/>
            <a:ext cx="1547813" cy="10291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Sharing customer posts, reviews and local events can help build trust and community.</a:t>
            </a:r>
            <a:endParaRPr lang="en-US" sz="1080" dirty="0"/>
          </a:p>
        </p:txBody>
      </p:sp>
      <p:sp>
        <p:nvSpPr>
          <p:cNvPr id="16" name="Text 14"/>
          <p:cNvSpPr/>
          <p:nvPr/>
        </p:nvSpPr>
        <p:spPr>
          <a:xfrm>
            <a:off x="685800" y="3716387"/>
            <a:ext cx="25129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Posting schedule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685800" y="4021187"/>
            <a:ext cx="2463701" cy="617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 realistic plan would be around 4 to 5 Instagram posts each week, 3 TikToks and regular story updates.</a:t>
            </a:r>
            <a:endParaRPr lang="en-US" sz="1080" dirty="0"/>
          </a:p>
        </p:txBody>
      </p:sp>
      <p:sp>
        <p:nvSpPr>
          <p:cNvPr id="18" name="Text 16"/>
          <p:cNvSpPr/>
          <p:nvPr/>
        </p:nvSpPr>
        <p:spPr>
          <a:xfrm>
            <a:off x="3340001" y="3716387"/>
            <a:ext cx="2513127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Main content themes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3340001" y="4021187"/>
            <a:ext cx="2463850" cy="8233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Content should focus on menu items, sustainable habits, staff stories, local suppliers and café events.</a:t>
            </a:r>
            <a:endParaRPr lang="en-US" sz="1080" dirty="0"/>
          </a:p>
        </p:txBody>
      </p:sp>
      <p:sp>
        <p:nvSpPr>
          <p:cNvPr id="20" name="Text 18"/>
          <p:cNvSpPr/>
          <p:nvPr/>
        </p:nvSpPr>
        <p:spPr>
          <a:xfrm>
            <a:off x="5994350" y="3716387"/>
            <a:ext cx="25129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Creator partnerships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5994350" y="4021187"/>
            <a:ext cx="2463701" cy="617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The café could also work with small local influencers who focus on food, lifestyle or sustainability.</a:t>
            </a:r>
            <a:endParaRPr lang="en-US" sz="10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72483" y="65395"/>
            <a:ext cx="8394192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Marketing strategy</a:t>
            </a:r>
            <a:endParaRPr lang="en-US" sz="936" dirty="0"/>
          </a:p>
        </p:txBody>
      </p:sp>
      <p:sp>
        <p:nvSpPr>
          <p:cNvPr id="3" name="Text 1"/>
          <p:cNvSpPr/>
          <p:nvPr/>
        </p:nvSpPr>
        <p:spPr>
          <a:xfrm>
            <a:off x="472483" y="254117"/>
            <a:ext cx="839419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dirty="0">
                <a:solidFill>
                  <a:srgbClr val="163020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Content marketing ideas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685800" y="965150"/>
            <a:ext cx="2202079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Blog content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685800" y="1346150"/>
            <a:ext cx="2158901" cy="8233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The blog could include posts about sustainable coffee, local suppliers, healthy brunch ideas and seasonal ingredients.</a:t>
            </a:r>
            <a:endParaRPr lang="en-US" sz="1080" dirty="0"/>
          </a:p>
        </p:txBody>
      </p:sp>
      <p:sp>
        <p:nvSpPr>
          <p:cNvPr id="6" name="Text 4"/>
          <p:cNvSpPr/>
          <p:nvPr/>
        </p:nvSpPr>
        <p:spPr>
          <a:xfrm>
            <a:off x="3492401" y="965150"/>
            <a:ext cx="2202231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Menu spotlights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3492401" y="1346150"/>
            <a:ext cx="2159050" cy="10291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Menu spotlights should explain what makes certain drinks or meals special, including ingredients and seasonal options.</a:t>
            </a:r>
            <a:endParaRPr lang="en-US" sz="1080" dirty="0"/>
          </a:p>
        </p:txBody>
      </p:sp>
      <p:sp>
        <p:nvSpPr>
          <p:cNvPr id="8" name="Text 6"/>
          <p:cNvSpPr/>
          <p:nvPr/>
        </p:nvSpPr>
        <p:spPr>
          <a:xfrm>
            <a:off x="6299150" y="965150"/>
            <a:ext cx="2202079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Newsletters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6299150" y="1346150"/>
            <a:ext cx="2158901" cy="8233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 monthly newsletter could include offers, events, featured products and reminders for returning customers.</a:t>
            </a:r>
            <a:endParaRPr lang="en-US" sz="1080" dirty="0"/>
          </a:p>
        </p:txBody>
      </p:sp>
      <p:sp>
        <p:nvSpPr>
          <p:cNvPr id="10" name="Text 8"/>
          <p:cNvSpPr/>
          <p:nvPr/>
        </p:nvSpPr>
        <p:spPr>
          <a:xfrm>
            <a:off x="1203871" y="3205758"/>
            <a:ext cx="739941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Month 1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203871" y="3434358"/>
            <a:ext cx="7399416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Start with a blog, an email signup form and a welcome email introducing the café.</a:t>
            </a:r>
            <a:endParaRPr lang="en-US" sz="1080" dirty="0"/>
          </a:p>
        </p:txBody>
      </p:sp>
      <p:sp>
        <p:nvSpPr>
          <p:cNvPr id="12" name="Text 10"/>
          <p:cNvSpPr/>
          <p:nvPr/>
        </p:nvSpPr>
        <p:spPr>
          <a:xfrm>
            <a:off x="1203871" y="3792587"/>
            <a:ext cx="739941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Month 2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203871" y="4021187"/>
            <a:ext cx="7399416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Then add weekly menu updates and short features about suppliers.</a:t>
            </a:r>
            <a:endParaRPr lang="en-US" sz="1080" dirty="0"/>
          </a:p>
        </p:txBody>
      </p:sp>
      <p:sp>
        <p:nvSpPr>
          <p:cNvPr id="14" name="Text 12"/>
          <p:cNvSpPr/>
          <p:nvPr/>
        </p:nvSpPr>
        <p:spPr>
          <a:xfrm>
            <a:off x="1203871" y="4379416"/>
            <a:ext cx="739941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Month 3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203871" y="4608016"/>
            <a:ext cx="7399416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Later, seasonal newsletters and a simple customer competition could increase engagement.</a:t>
            </a:r>
            <a:endParaRPr lang="en-US" sz="10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-222498"/>
            <a:ext cx="8394192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Marketing strategy</a:t>
            </a:r>
            <a:endParaRPr lang="en-US" sz="936" dirty="0"/>
          </a:p>
        </p:txBody>
      </p:sp>
      <p:sp>
        <p:nvSpPr>
          <p:cNvPr id="3" name="Text 1"/>
          <p:cNvSpPr/>
          <p:nvPr/>
        </p:nvSpPr>
        <p:spPr>
          <a:xfrm>
            <a:off x="457200" y="165348"/>
            <a:ext cx="839419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dirty="0">
                <a:solidFill>
                  <a:srgbClr val="163020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SEO and local search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723900" y="870198"/>
            <a:ext cx="393371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On-site SEO priorities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723900" y="1289298"/>
            <a:ext cx="3856583" cy="3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The website should use keywords such as organic café, eco-friendly coffee shop, specialty coffee and healthy brunch near me.</a:t>
            </a:r>
            <a:endParaRPr lang="en-US" sz="1350" dirty="0"/>
          </a:p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It should also have separate pages for the menu, about section, contact details, blog and events.</a:t>
            </a:r>
            <a:endParaRPr lang="en-US" sz="1350" dirty="0"/>
          </a:p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Images need alt text and should be compressed so the website loads faster.</a:t>
            </a:r>
            <a:endParaRPr lang="en-US" sz="1350" dirty="0"/>
          </a:p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Basic local business details should be added in a way that helps search engines understand the site better.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5361533" y="870198"/>
            <a:ext cx="3119738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Local SEO actions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5361533" y="1289298"/>
            <a:ext cx="3058567" cy="3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An active Google Business Profile is important, with up-to-date opening times, photos and offers.</a:t>
            </a:r>
            <a:endParaRPr lang="en-US" sz="1350" dirty="0"/>
          </a:p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Customers should be encouraged to leave reviews, and replies should always be polite and professional.</a:t>
            </a:r>
            <a:endParaRPr lang="en-US" sz="1350" dirty="0"/>
          </a:p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The same business name, address and phone number should appear everywhere online.</a:t>
            </a:r>
            <a:endParaRPr lang="en-US" sz="1350" dirty="0"/>
          </a:p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Location-based wording should also be used naturally across the site content.</a:t>
            </a:r>
            <a:endParaRPr lang="en-US" sz="13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66898"/>
            <a:ext cx="8394192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Website structure</a:t>
            </a:r>
            <a:endParaRPr lang="en-US" sz="936" dirty="0"/>
          </a:p>
        </p:txBody>
      </p:sp>
      <p:sp>
        <p:nvSpPr>
          <p:cNvPr id="3" name="Text 1"/>
          <p:cNvSpPr/>
          <p:nvPr/>
        </p:nvSpPr>
        <p:spPr>
          <a:xfrm>
            <a:off x="457200" y="264170"/>
            <a:ext cx="839419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dirty="0">
                <a:solidFill>
                  <a:srgbClr val="163020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Suggested website structure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685800" y="915739"/>
            <a:ext cx="2202079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Main pages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685800" y="1296739"/>
            <a:ext cx="2158901" cy="617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The main pages should be Home, Menu, About Us, Contact, Blog and Events.</a:t>
            </a:r>
            <a:endParaRPr lang="en-US" sz="1080" dirty="0"/>
          </a:p>
        </p:txBody>
      </p:sp>
      <p:sp>
        <p:nvSpPr>
          <p:cNvPr id="6" name="Text 4"/>
          <p:cNvSpPr/>
          <p:nvPr/>
        </p:nvSpPr>
        <p:spPr>
          <a:xfrm>
            <a:off x="3492401" y="915739"/>
            <a:ext cx="215905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Useful website features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3492401" y="1601539"/>
            <a:ext cx="2159050" cy="8233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Helpful features could include table booking, order-ahead options, email signup and a map.</a:t>
            </a:r>
            <a:endParaRPr lang="en-US" sz="1080" dirty="0"/>
          </a:p>
        </p:txBody>
      </p:sp>
      <p:sp>
        <p:nvSpPr>
          <p:cNvPr id="8" name="Text 6"/>
          <p:cNvSpPr/>
          <p:nvPr/>
        </p:nvSpPr>
        <p:spPr>
          <a:xfrm>
            <a:off x="6299150" y="915739"/>
            <a:ext cx="2158901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Trust-building sections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6299150" y="1601539"/>
            <a:ext cx="2158901" cy="8233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Testimonials, a sustainability page, supplier stories and FAQs would help users trust the business.</a:t>
            </a:r>
            <a:endParaRPr lang="en-US" sz="1080" dirty="0"/>
          </a:p>
        </p:txBody>
      </p:sp>
      <p:sp>
        <p:nvSpPr>
          <p:cNvPr id="10" name="Text 8"/>
          <p:cNvSpPr/>
          <p:nvPr/>
        </p:nvSpPr>
        <p:spPr>
          <a:xfrm>
            <a:off x="1203871" y="3255318"/>
            <a:ext cx="739941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Homepage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203871" y="3483918"/>
            <a:ext cx="7399416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Hero image, featured menu, café values and strong call-to-action.</a:t>
            </a:r>
            <a:endParaRPr lang="en-US" sz="1080" dirty="0"/>
          </a:p>
        </p:txBody>
      </p:sp>
      <p:sp>
        <p:nvSpPr>
          <p:cNvPr id="12" name="Text 10"/>
          <p:cNvSpPr/>
          <p:nvPr/>
        </p:nvSpPr>
        <p:spPr>
          <a:xfrm>
            <a:off x="1203871" y="3842147"/>
            <a:ext cx="739941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Menu page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203871" y="4070747"/>
            <a:ext cx="7399416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Categories, prices, dietary labels and seasonal highlights.</a:t>
            </a:r>
            <a:endParaRPr lang="en-US" sz="1080" dirty="0"/>
          </a:p>
        </p:txBody>
      </p:sp>
      <p:sp>
        <p:nvSpPr>
          <p:cNvPr id="14" name="Text 12"/>
          <p:cNvSpPr/>
          <p:nvPr/>
        </p:nvSpPr>
        <p:spPr>
          <a:xfrm>
            <a:off x="1203871" y="4428976"/>
            <a:ext cx="739941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Blog and events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203871" y="4657576"/>
            <a:ext cx="7399416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Fresh content for SEO, community engagement and return visits.</a:t>
            </a:r>
            <a:endParaRPr lang="en-US" sz="108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97081"/>
            <a:ext cx="8394192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Cloud computing</a:t>
            </a:r>
            <a:endParaRPr lang="en-US" sz="936" dirty="0"/>
          </a:p>
        </p:txBody>
      </p:sp>
      <p:sp>
        <p:nvSpPr>
          <p:cNvPr id="3" name="Text 1"/>
          <p:cNvSpPr/>
          <p:nvPr/>
        </p:nvSpPr>
        <p:spPr>
          <a:xfrm>
            <a:off x="457200" y="307122"/>
            <a:ext cx="839419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dirty="0">
                <a:solidFill>
                  <a:srgbClr val="163020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How cloud computing helps the café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647700" y="934641"/>
            <a:ext cx="1578769" cy="365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80"/>
              </a:lnSpc>
              <a:buNone/>
            </a:pPr>
            <a:r>
              <a:rPr lang="en-US" sz="192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☁️</a:t>
            </a:r>
            <a:endParaRPr lang="en-US" sz="1920" dirty="0"/>
          </a:p>
        </p:txBody>
      </p:sp>
      <p:sp>
        <p:nvSpPr>
          <p:cNvPr id="5" name="Text 3"/>
          <p:cNvSpPr/>
          <p:nvPr/>
        </p:nvSpPr>
        <p:spPr>
          <a:xfrm>
            <a:off x="647700" y="1376511"/>
            <a:ext cx="1547813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Reliable hosting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647700" y="1986111"/>
            <a:ext cx="1547813" cy="10291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Cloud hosting helps keep the website running smoothly, even when traffic is higher than usual.</a:t>
            </a:r>
            <a:endParaRPr lang="en-US" sz="1080" dirty="0"/>
          </a:p>
        </p:txBody>
      </p:sp>
      <p:sp>
        <p:nvSpPr>
          <p:cNvPr id="7" name="Text 5"/>
          <p:cNvSpPr/>
          <p:nvPr/>
        </p:nvSpPr>
        <p:spPr>
          <a:xfrm>
            <a:off x="2747963" y="934641"/>
            <a:ext cx="1578769" cy="365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80"/>
              </a:lnSpc>
              <a:buNone/>
            </a:pPr>
            <a:r>
              <a:rPr lang="en-US" sz="192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💾</a:t>
            </a:r>
            <a:endParaRPr lang="en-US" sz="1920" dirty="0"/>
          </a:p>
        </p:txBody>
      </p:sp>
      <p:sp>
        <p:nvSpPr>
          <p:cNvPr id="8" name="Text 6"/>
          <p:cNvSpPr/>
          <p:nvPr/>
        </p:nvSpPr>
        <p:spPr>
          <a:xfrm>
            <a:off x="2747963" y="1376511"/>
            <a:ext cx="1547813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Automatic backups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2747963" y="1986111"/>
            <a:ext cx="1547813" cy="1234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Automatic backups help protect important information such as the menu, website content and customer enquiries.</a:t>
            </a:r>
            <a:endParaRPr lang="en-US" sz="1080" dirty="0"/>
          </a:p>
        </p:txBody>
      </p:sp>
      <p:sp>
        <p:nvSpPr>
          <p:cNvPr id="10" name="Text 8"/>
          <p:cNvSpPr/>
          <p:nvPr/>
        </p:nvSpPr>
        <p:spPr>
          <a:xfrm>
            <a:off x="4848225" y="934641"/>
            <a:ext cx="1578769" cy="365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80"/>
              </a:lnSpc>
              <a:buNone/>
            </a:pPr>
            <a:r>
              <a:rPr lang="en-US" sz="192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📈</a:t>
            </a:r>
            <a:endParaRPr lang="en-US" sz="1920" dirty="0"/>
          </a:p>
        </p:txBody>
      </p:sp>
      <p:sp>
        <p:nvSpPr>
          <p:cNvPr id="11" name="Text 9"/>
          <p:cNvSpPr/>
          <p:nvPr/>
        </p:nvSpPr>
        <p:spPr>
          <a:xfrm>
            <a:off x="4848225" y="1376511"/>
            <a:ext cx="1578769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Scalability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4848225" y="1719411"/>
            <a:ext cx="1547813" cy="10291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Cloud services also make it easier to grow later if the business gets more traffic or online orders.</a:t>
            </a:r>
            <a:endParaRPr lang="en-US" sz="1080" dirty="0"/>
          </a:p>
        </p:txBody>
      </p:sp>
      <p:sp>
        <p:nvSpPr>
          <p:cNvPr id="13" name="Text 11"/>
          <p:cNvSpPr/>
          <p:nvPr/>
        </p:nvSpPr>
        <p:spPr>
          <a:xfrm>
            <a:off x="6948488" y="934641"/>
            <a:ext cx="1578769" cy="365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80"/>
              </a:lnSpc>
              <a:buNone/>
            </a:pPr>
            <a:r>
              <a:rPr lang="en-US" sz="192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🤝</a:t>
            </a:r>
            <a:endParaRPr lang="en-US" sz="1920" dirty="0"/>
          </a:p>
        </p:txBody>
      </p:sp>
      <p:sp>
        <p:nvSpPr>
          <p:cNvPr id="14" name="Text 12"/>
          <p:cNvSpPr/>
          <p:nvPr/>
        </p:nvSpPr>
        <p:spPr>
          <a:xfrm>
            <a:off x="6948488" y="1376511"/>
            <a:ext cx="1578769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Collaboration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6948488" y="1719411"/>
            <a:ext cx="1547813" cy="1234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Staff can update content more easily because cloud tools can be accessed from different devices and locations.</a:t>
            </a:r>
            <a:endParaRPr lang="en-US" sz="1080" dirty="0"/>
          </a:p>
        </p:txBody>
      </p:sp>
      <p:sp>
        <p:nvSpPr>
          <p:cNvPr id="16" name="Text 14"/>
          <p:cNvSpPr/>
          <p:nvPr/>
        </p:nvSpPr>
        <p:spPr>
          <a:xfrm>
            <a:off x="685800" y="3830687"/>
            <a:ext cx="25129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Suggested use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685800" y="4135487"/>
            <a:ext cx="2463701" cy="8233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 good setup would include managed hosting, cloud storage for images and an online email platform.</a:t>
            </a:r>
            <a:endParaRPr lang="en-US" sz="1080" dirty="0"/>
          </a:p>
        </p:txBody>
      </p:sp>
      <p:sp>
        <p:nvSpPr>
          <p:cNvPr id="18" name="Text 16"/>
          <p:cNvSpPr/>
          <p:nvPr/>
        </p:nvSpPr>
        <p:spPr>
          <a:xfrm>
            <a:off x="3340001" y="3830687"/>
            <a:ext cx="2513127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Main business benefit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3340001" y="4135487"/>
            <a:ext cx="2463850" cy="617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This reduces the need for expensive hardware and lowers the risk of downtime.</a:t>
            </a:r>
            <a:endParaRPr lang="en-US" sz="1080" dirty="0"/>
          </a:p>
        </p:txBody>
      </p:sp>
      <p:sp>
        <p:nvSpPr>
          <p:cNvPr id="20" name="Text 18"/>
          <p:cNvSpPr/>
          <p:nvPr/>
        </p:nvSpPr>
        <p:spPr>
          <a:xfrm>
            <a:off x="5994350" y="3830687"/>
            <a:ext cx="25129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Main admin benefit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5994350" y="4135487"/>
            <a:ext cx="2463701" cy="411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It also makes updates, backups and recovery much easier to manage.</a:t>
            </a:r>
            <a:endParaRPr lang="en-US" sz="10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51642"/>
            <a:ext cx="8394192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Security measures</a:t>
            </a:r>
            <a:endParaRPr lang="en-US" sz="936" dirty="0"/>
          </a:p>
        </p:txBody>
      </p:sp>
      <p:sp>
        <p:nvSpPr>
          <p:cNvPr id="3" name="Text 1"/>
          <p:cNvSpPr/>
          <p:nvPr/>
        </p:nvSpPr>
        <p:spPr>
          <a:xfrm>
            <a:off x="457200" y="306138"/>
            <a:ext cx="82296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dirty="0">
                <a:solidFill>
                  <a:srgbClr val="163020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Protecting the site and customer information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685800" y="1372939"/>
            <a:ext cx="2158901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Website security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685800" y="2058739"/>
            <a:ext cx="2158901" cy="8233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The website should use SSL, secure hosting, regular updates and a firewall for protection.</a:t>
            </a:r>
            <a:endParaRPr lang="en-US" sz="1080" dirty="0"/>
          </a:p>
        </p:txBody>
      </p:sp>
      <p:sp>
        <p:nvSpPr>
          <p:cNvPr id="6" name="Text 4"/>
          <p:cNvSpPr/>
          <p:nvPr/>
        </p:nvSpPr>
        <p:spPr>
          <a:xfrm>
            <a:off x="3492401" y="1372939"/>
            <a:ext cx="2202231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Access control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3492401" y="1753939"/>
            <a:ext cx="2159050" cy="8233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Strong passwords, multi-factor authentication and limited staff access are also important.</a:t>
            </a:r>
            <a:endParaRPr lang="en-US" sz="1080" dirty="0"/>
          </a:p>
        </p:txBody>
      </p:sp>
      <p:sp>
        <p:nvSpPr>
          <p:cNvPr id="8" name="Text 6"/>
          <p:cNvSpPr/>
          <p:nvPr/>
        </p:nvSpPr>
        <p:spPr>
          <a:xfrm>
            <a:off x="6299150" y="1372939"/>
            <a:ext cx="2202079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Data protection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6299150" y="1753939"/>
            <a:ext cx="2158901" cy="8233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Any forms or payments should be secure, and the site should include a privacy policy and cookie notice.</a:t>
            </a:r>
            <a:endParaRPr lang="en-US" sz="1080" dirty="0"/>
          </a:p>
        </p:txBody>
      </p:sp>
      <p:sp>
        <p:nvSpPr>
          <p:cNvPr id="10" name="Text 8"/>
          <p:cNvSpPr/>
          <p:nvPr/>
        </p:nvSpPr>
        <p:spPr>
          <a:xfrm>
            <a:off x="723900" y="3567857"/>
            <a:ext cx="7696200" cy="14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Daily backups should be set up and checked regularly.</a:t>
            </a:r>
            <a:endParaRPr lang="en-US" sz="1350" dirty="0"/>
          </a:p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Contact forms should include anti-spam protection.</a:t>
            </a:r>
            <a:endParaRPr lang="en-US" sz="1350" dirty="0"/>
          </a:p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It is also useful to monitor suspicious login activity.</a:t>
            </a:r>
            <a:endParaRPr lang="en-US" sz="1350" dirty="0"/>
          </a:p>
          <a:p>
            <a:pPr marL="342900" indent="-342900">
              <a:lnSpc>
                <a:spcPts val="2100"/>
              </a:lnSpc>
              <a:buSzPct val="100000"/>
              <a:buChar char="•"/>
            </a:pPr>
            <a:r>
              <a:rPr lang="en-US" sz="1350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Staff should know how to spot phishing emails and unsafe links.</a:t>
            </a:r>
            <a:endParaRPr lang="en-US" sz="13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97110"/>
            <a:ext cx="8394192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Implementation</a:t>
            </a:r>
            <a:endParaRPr lang="en-US" sz="936" dirty="0"/>
          </a:p>
        </p:txBody>
      </p:sp>
      <p:sp>
        <p:nvSpPr>
          <p:cNvPr id="3" name="Text 1"/>
          <p:cNvSpPr/>
          <p:nvPr/>
        </p:nvSpPr>
        <p:spPr>
          <a:xfrm>
            <a:off x="457200" y="306139"/>
            <a:ext cx="839419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dirty="0">
                <a:solidFill>
                  <a:srgbClr val="163020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Simple rollout plan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1241971" y="1136600"/>
            <a:ext cx="732169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Week 1–2: Brand setup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1241971" y="1365200"/>
            <a:ext cx="7321692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First, the logo, colours, fonts and homepage design should be finalised.</a:t>
            </a:r>
            <a:endParaRPr lang="en-US" sz="1080" dirty="0"/>
          </a:p>
        </p:txBody>
      </p:sp>
      <p:sp>
        <p:nvSpPr>
          <p:cNvPr id="6" name="Text 4"/>
          <p:cNvSpPr/>
          <p:nvPr/>
        </p:nvSpPr>
        <p:spPr>
          <a:xfrm>
            <a:off x="1241971" y="1723430"/>
            <a:ext cx="732169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Week 3–4: Website build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241971" y="1952030"/>
            <a:ext cx="7321692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Next, the main website pages can be built and tested on mobile devices.</a:t>
            </a:r>
            <a:endParaRPr lang="en-US" sz="1080" dirty="0"/>
          </a:p>
        </p:txBody>
      </p:sp>
      <p:sp>
        <p:nvSpPr>
          <p:cNvPr id="8" name="Text 6"/>
          <p:cNvSpPr/>
          <p:nvPr/>
        </p:nvSpPr>
        <p:spPr>
          <a:xfrm>
            <a:off x="1241971" y="2310259"/>
            <a:ext cx="732169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Week 5: Marketing launch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241971" y="2538859"/>
            <a:ext cx="7321692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After that, social media can launch and the Google profile can be updated.</a:t>
            </a:r>
            <a:endParaRPr lang="en-US" sz="1080" dirty="0"/>
          </a:p>
        </p:txBody>
      </p:sp>
      <p:sp>
        <p:nvSpPr>
          <p:cNvPr id="10" name="Text 8"/>
          <p:cNvSpPr/>
          <p:nvPr/>
        </p:nvSpPr>
        <p:spPr>
          <a:xfrm>
            <a:off x="1241971" y="2897088"/>
            <a:ext cx="732169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Week 6: Security and testing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241971" y="3125688"/>
            <a:ext cx="7321692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The final step is testing security, backups, analytics and overall website quality.</a:t>
            </a:r>
            <a:endParaRPr lang="en-US" sz="1080" dirty="0"/>
          </a:p>
        </p:txBody>
      </p:sp>
      <p:sp>
        <p:nvSpPr>
          <p:cNvPr id="12" name="Text 10"/>
          <p:cNvSpPr/>
          <p:nvPr/>
        </p:nvSpPr>
        <p:spPr>
          <a:xfrm>
            <a:off x="647700" y="4131618"/>
            <a:ext cx="2279803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Success metric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647700" y="4436418"/>
            <a:ext cx="2235101" cy="411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Better local visibility and more people visiting the café.</a:t>
            </a:r>
            <a:endParaRPr lang="en-US" sz="1080" dirty="0"/>
          </a:p>
        </p:txBody>
      </p:sp>
      <p:sp>
        <p:nvSpPr>
          <p:cNvPr id="14" name="Text 12"/>
          <p:cNvSpPr/>
          <p:nvPr/>
        </p:nvSpPr>
        <p:spPr>
          <a:xfrm>
            <a:off x="3454301" y="4131618"/>
            <a:ext cx="227995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Engagement metric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3454301" y="4436418"/>
            <a:ext cx="2235250" cy="617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More followers, more email signups and more repeat customers.</a:t>
            </a:r>
            <a:endParaRPr lang="en-US" sz="1080" dirty="0"/>
          </a:p>
        </p:txBody>
      </p:sp>
      <p:sp>
        <p:nvSpPr>
          <p:cNvPr id="16" name="Text 14"/>
          <p:cNvSpPr/>
          <p:nvPr/>
        </p:nvSpPr>
        <p:spPr>
          <a:xfrm>
            <a:off x="6261050" y="4131618"/>
            <a:ext cx="2279803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Technical metric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6261050" y="4436418"/>
            <a:ext cx="2235101" cy="411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 faster website, less downtime and safer customer data.</a:t>
            </a:r>
            <a:endParaRPr lang="en-US" sz="10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374904" y="673894"/>
            <a:ext cx="8394192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16302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Conclusion</a:t>
            </a:r>
            <a:endParaRPr lang="en-US" sz="936" dirty="0"/>
          </a:p>
        </p:txBody>
      </p:sp>
      <p:sp>
        <p:nvSpPr>
          <p:cNvPr id="4" name="Text 2"/>
          <p:cNvSpPr/>
          <p:nvPr/>
        </p:nvSpPr>
        <p:spPr>
          <a:xfrm>
            <a:off x="457200" y="852190"/>
            <a:ext cx="8229600" cy="21029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8280"/>
              </a:lnSpc>
              <a:buNone/>
            </a:pPr>
            <a:r>
              <a:rPr lang="en-US" sz="5520" dirty="0">
                <a:solidFill>
                  <a:schemeClr val="accent1">
                    <a:lumMod val="40000"/>
                    <a:lumOff val="60000"/>
                  </a:schemeClr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A clear online plan for Urban Green Café</a:t>
            </a:r>
            <a:endParaRPr lang="en-US" sz="552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914400" y="3107531"/>
            <a:ext cx="7315200" cy="809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124"/>
              </a:lnSpc>
              <a:buNone/>
            </a:pPr>
            <a:r>
              <a:rPr lang="en-US" sz="1416" dirty="0">
                <a:solidFill>
                  <a:srgbClr val="35524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Overall, this plan gives Urban Green Café a clear direction for building a strong online presence. It connects the business idea with branding, marketing, cloud tools and security in a way that matches the needs of the café.</a:t>
            </a:r>
            <a:endParaRPr lang="en-US" sz="141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1384</Words>
  <Application>Microsoft Macintosh PowerPoint</Application>
  <PresentationFormat>On-screen Show (16:9)</PresentationFormat>
  <Paragraphs>182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DM Serif Display</vt:lpstr>
      <vt:lpstr>ui-sans-serif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Converted Presentation</dc:title>
  <dc:subject>PptxGenJS Presentation</dc:subject>
  <dc:creator>Perplexity</dc:creator>
  <cp:lastModifiedBy>Андрей Кару</cp:lastModifiedBy>
  <cp:revision>3</cp:revision>
  <dcterms:created xsi:type="dcterms:W3CDTF">2026-04-09T08:55:19Z</dcterms:created>
  <dcterms:modified xsi:type="dcterms:W3CDTF">2026-04-09T20:01:14Z</dcterms:modified>
</cp:coreProperties>
</file>