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266" r:id="rId2"/>
    <p:sldId id="258" r:id="rId3"/>
    <p:sldId id="259" r:id="rId4"/>
    <p:sldId id="262" r:id="rId5"/>
    <p:sldId id="260" r:id="rId6"/>
    <p:sldId id="263" r:id="rId7"/>
    <p:sldId id="261" r:id="rId8"/>
    <p:sldId id="264" r:id="rId9"/>
    <p:sldId id="265" r:id="rId1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"/>
        <a:ea typeface="+mn-ea"/>
        <a:cs typeface="+mn-cs"/>
      </a:defRPr>
    </a:lvl5pPr>
    <a:lvl6pPr marL="2286000" algn="l" defTabSz="914400" rtl="0" eaLnBrk="1" latinLnBrk="0" hangingPunct="1">
      <a:defRPr sz="2400" b="1" kern="1200">
        <a:solidFill>
          <a:schemeClr val="tx1"/>
        </a:solidFill>
        <a:latin typeface="Times"/>
        <a:ea typeface="+mn-ea"/>
        <a:cs typeface="+mn-cs"/>
      </a:defRPr>
    </a:lvl6pPr>
    <a:lvl7pPr marL="2743200" algn="l" defTabSz="914400" rtl="0" eaLnBrk="1" latinLnBrk="0" hangingPunct="1">
      <a:defRPr sz="2400" b="1" kern="1200">
        <a:solidFill>
          <a:schemeClr val="tx1"/>
        </a:solidFill>
        <a:latin typeface="Times"/>
        <a:ea typeface="+mn-ea"/>
        <a:cs typeface="+mn-cs"/>
      </a:defRPr>
    </a:lvl7pPr>
    <a:lvl8pPr marL="3200400" algn="l" defTabSz="914400" rtl="0" eaLnBrk="1" latinLnBrk="0" hangingPunct="1">
      <a:defRPr sz="2400" b="1" kern="1200">
        <a:solidFill>
          <a:schemeClr val="tx1"/>
        </a:solidFill>
        <a:latin typeface="Times"/>
        <a:ea typeface="+mn-ea"/>
        <a:cs typeface="+mn-cs"/>
      </a:defRPr>
    </a:lvl8pPr>
    <a:lvl9pPr marL="3657600" algn="l" defTabSz="914400" rtl="0" eaLnBrk="1" latinLnBrk="0" hangingPunct="1">
      <a:defRPr sz="2400" b="1" kern="1200">
        <a:solidFill>
          <a:schemeClr val="tx1"/>
        </a:solidFill>
        <a:latin typeface="Times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0080"/>
    <a:srgbClr val="D60093"/>
    <a:srgbClr val="0000CC"/>
    <a:srgbClr val="3F0679"/>
    <a:srgbClr val="36E3A9"/>
    <a:srgbClr val="20DF9F"/>
    <a:srgbClr val="661EAE"/>
    <a:srgbClr val="3304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7668" autoAdjust="0"/>
  </p:normalViewPr>
  <p:slideViewPr>
    <p:cSldViewPr>
      <p:cViewPr varScale="1">
        <p:scale>
          <a:sx n="103" d="100"/>
          <a:sy n="103" d="100"/>
        </p:scale>
        <p:origin x="1284" y="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1ED9B77-B1A1-424A-BDF2-C9046F94BD2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59494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>
              <a:latin typeface="Times"/>
            </a:endParaRPr>
          </a:p>
        </p:txBody>
      </p:sp>
      <p:sp>
        <p:nvSpPr>
          <p:cNvPr id="1945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DBF34E6-A22C-4BE6-80D0-5EE3B5DB2312}" type="slidenum">
              <a:rPr lang="en-GB" smtClean="0">
                <a:latin typeface="Times"/>
              </a:rPr>
              <a:pPr/>
              <a:t>2</a:t>
            </a:fld>
            <a:endParaRPr lang="en-GB" smtClean="0">
              <a:latin typeface="Time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0"/>
          <p:cNvSpPr>
            <a:spLocks noChangeArrowheads="1"/>
          </p:cNvSpPr>
          <p:nvPr/>
        </p:nvSpPr>
        <p:spPr bwMode="auto">
          <a:xfrm>
            <a:off x="-1905000" y="22860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endParaRPr lang="en-US" sz="2800">
              <a:latin typeface="Arial" charset="0"/>
            </a:endParaRPr>
          </a:p>
        </p:txBody>
      </p:sp>
      <p:sp>
        <p:nvSpPr>
          <p:cNvPr id="4150" name="Rectangle 54"/>
          <p:cNvSpPr>
            <a:spLocks noGrp="1" noChangeArrowheads="1"/>
          </p:cNvSpPr>
          <p:nvPr>
            <p:ph type="ctrTitle"/>
          </p:nvPr>
        </p:nvSpPr>
        <p:spPr>
          <a:xfrm>
            <a:off x="914400" y="1676400"/>
            <a:ext cx="7391400" cy="1371600"/>
          </a:xfrm>
        </p:spPr>
        <p:txBody>
          <a:bodyPr anchor="b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4151" name="Rectangle 55"/>
          <p:cNvSpPr>
            <a:spLocks noGrp="1" noChangeArrowheads="1"/>
          </p:cNvSpPr>
          <p:nvPr>
            <p:ph type="subTitle" idx="1"/>
          </p:nvPr>
        </p:nvSpPr>
        <p:spPr>
          <a:xfrm>
            <a:off x="914400" y="3200400"/>
            <a:ext cx="7391400" cy="1600200"/>
          </a:xfrm>
        </p:spPr>
        <p:txBody>
          <a:bodyPr anchor="t"/>
          <a:lstStyle>
            <a:lvl1pPr marL="0" indent="0" algn="ctr">
              <a:buFont typeface="Wingdings" charset="2"/>
              <a:buNone/>
              <a:defRPr sz="3000">
                <a:solidFill>
                  <a:schemeClr val="hlink"/>
                </a:solidFill>
              </a:defRPr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5" name="Rectangle 59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 dirty="0" smtClean="0"/>
            </a:lvl1pPr>
          </a:lstStyle>
          <a:p>
            <a:pPr>
              <a:defRPr/>
            </a:pPr>
            <a:r>
              <a:rPr lang="en-GB"/>
              <a:t>)</a:t>
            </a:r>
          </a:p>
        </p:txBody>
      </p:sp>
      <p:sp>
        <p:nvSpPr>
          <p:cNvPr id="5" name="Rectangle 47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F6DA6-60EE-4080-9D57-CD665F4284D2}" type="slidenum">
              <a:rPr lang="en-GB"/>
              <a:pPr>
                <a:defRPr/>
              </a:pPr>
              <a:t>‹#›</a:t>
            </a:fld>
            <a:r>
              <a:rPr lang="en-GB" dirty="0"/>
              <a:t>/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85F6CD-638D-484D-91F6-9ECEBE16E2C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447800"/>
            <a:ext cx="3848100" cy="4800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6300" y="1447800"/>
            <a:ext cx="3848100" cy="4800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 dirty="0" smtClean="0"/>
            </a:lvl1pPr>
          </a:lstStyle>
          <a:p>
            <a:pPr>
              <a:defRPr/>
            </a:pPr>
            <a:r>
              <a:rPr lang="en-GB"/>
              <a:t>)</a:t>
            </a:r>
          </a:p>
        </p:txBody>
      </p:sp>
      <p:sp>
        <p:nvSpPr>
          <p:cNvPr id="6" name="Rectangle 47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D8CC2D-ABF0-41F3-A547-00010310509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44E619-A947-4603-8E59-C6A1414BC31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F85189-EE5A-4FAD-B905-EFD1184224D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AA37E8-0425-4B8F-9042-5698D2216DC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BA9B16-9F20-42A1-A51F-4C5E37BC95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0B440B-F126-4CB7-B90C-7A38FC2434B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C071-A89A-45A9-8416-C905EBB0972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609600"/>
            <a:ext cx="22860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0" y="609600"/>
            <a:ext cx="6705600" cy="5638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 dirty="0" smtClean="0"/>
            </a:lvl1pPr>
          </a:lstStyle>
          <a:p>
            <a:pPr>
              <a:defRPr/>
            </a:pPr>
            <a:r>
              <a:rPr lang="en-GB"/>
              <a:t>)</a:t>
            </a:r>
          </a:p>
        </p:txBody>
      </p:sp>
      <p:sp>
        <p:nvSpPr>
          <p:cNvPr id="5" name="Rectangle 47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68675-0FB6-4C18-89E3-E9190838C07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533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447800"/>
            <a:ext cx="3848100" cy="48006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6300" y="1447800"/>
            <a:ext cx="3848100" cy="48006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5B48F8-12E2-494E-9AB2-D1C00054130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5"/>
          <p:cNvSpPr>
            <a:spLocks noGrp="1" noChangeArrowheads="1"/>
          </p:cNvSpPr>
          <p:nvPr>
            <p:ph type="title"/>
          </p:nvPr>
        </p:nvSpPr>
        <p:spPr bwMode="auto">
          <a:xfrm>
            <a:off x="0" y="609600"/>
            <a:ext cx="91440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9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447800"/>
            <a:ext cx="78486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</p:txBody>
      </p:sp>
      <p:sp>
        <p:nvSpPr>
          <p:cNvPr id="1070" name="Rectangle 4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600200" y="6553200"/>
            <a:ext cx="73152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0" hangingPunct="0">
              <a:defRPr sz="1200" b="0" dirty="0">
                <a:solidFill>
                  <a:schemeClr val="bg1"/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71" name="Rectangle 4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228600" y="6553200"/>
            <a:ext cx="7620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0" hangingPunct="0">
              <a:defRPr sz="1200" b="0">
                <a:solidFill>
                  <a:schemeClr val="bg1"/>
                </a:solidFill>
                <a:latin typeface="+mn-lt"/>
              </a:defRPr>
            </a:lvl1pPr>
          </a:lstStyle>
          <a:p>
            <a:pPr>
              <a:defRPr/>
            </a:pPr>
            <a:fld id="{AC1973F2-AAC2-4018-A6A1-948E3AE0850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0" r:id="rId3"/>
    <p:sldLayoutId id="2147483663" r:id="rId4"/>
    <p:sldLayoutId id="2147483659" r:id="rId5"/>
    <p:sldLayoutId id="2147483658" r:id="rId6"/>
    <p:sldLayoutId id="2147483657" r:id="rId7"/>
    <p:sldLayoutId id="2147483656" r:id="rId8"/>
    <p:sldLayoutId id="2147483655" r:id="rId9"/>
    <p:sldLayoutId id="2147483654" r:id="rId10"/>
    <p:sldLayoutId id="2147483664" r:id="rId11"/>
    <p:sldLayoutId id="2147483653" r:id="rId12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100000"/>
        <a:buFont typeface="Wingdings" pitchFamily="2" charset="2"/>
        <a:buChar char="§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100000"/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100000"/>
        <a:buFont typeface="Wingdings" pitchFamily="2" charset="2"/>
        <a:buChar char="§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wmf"/><Relationship Id="rId7" Type="http://schemas.openxmlformats.org/officeDocument/2006/relationships/image" Target="../media/image1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wmf"/><Relationship Id="rId9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jpeg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Professor Michael Henshaw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)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0" y="6553200"/>
            <a:ext cx="762000" cy="228600"/>
          </a:xfrm>
        </p:spPr>
        <p:txBody>
          <a:bodyPr/>
          <a:lstStyle/>
          <a:p>
            <a:pPr>
              <a:defRPr/>
            </a:pPr>
            <a:fld id="{77512413-0D34-4A0D-A9AF-AC3A17BAC4AE}" type="slidenum">
              <a:rPr lang="en-GB" smtClean="0"/>
              <a:pPr>
                <a:defRPr/>
              </a:pPr>
              <a:t>1</a:t>
            </a:fld>
            <a:r>
              <a:rPr lang="en-GB" smtClean="0"/>
              <a:t>/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Philosophical Worldviews and Research Approaches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0F03AC1-4F29-491F-BB9E-6043EA48CAE9}" type="slidenum">
              <a:rPr lang="en-GB" sz="1000" smtClean="0"/>
              <a:pPr/>
              <a:t>2</a:t>
            </a:fld>
            <a:endParaRPr lang="en-GB" sz="1000" smtClean="0"/>
          </a:p>
        </p:txBody>
      </p:sp>
      <p:cxnSp>
        <p:nvCxnSpPr>
          <p:cNvPr id="10" name="Straight Arrow Connector 9"/>
          <p:cNvCxnSpPr/>
          <p:nvPr/>
        </p:nvCxnSpPr>
        <p:spPr bwMode="auto">
          <a:xfrm>
            <a:off x="1071563" y="1928813"/>
            <a:ext cx="7199312" cy="0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436" name="TextBox 10"/>
          <p:cNvSpPr txBox="1">
            <a:spLocks noChangeArrowheads="1"/>
          </p:cNvSpPr>
          <p:nvPr/>
        </p:nvSpPr>
        <p:spPr bwMode="auto">
          <a:xfrm>
            <a:off x="642938" y="1357313"/>
            <a:ext cx="19288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2000">
                <a:solidFill>
                  <a:srgbClr val="0000CC"/>
                </a:solidFill>
              </a:rPr>
              <a:t>Quantitative</a:t>
            </a:r>
          </a:p>
        </p:txBody>
      </p:sp>
      <p:sp>
        <p:nvSpPr>
          <p:cNvPr id="18437" name="TextBox 11"/>
          <p:cNvSpPr txBox="1">
            <a:spLocks noChangeArrowheads="1"/>
          </p:cNvSpPr>
          <p:nvPr/>
        </p:nvSpPr>
        <p:spPr bwMode="auto">
          <a:xfrm>
            <a:off x="3000375" y="1357313"/>
            <a:ext cx="24288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2000">
                <a:solidFill>
                  <a:srgbClr val="800080"/>
                </a:solidFill>
              </a:rPr>
              <a:t>Mixed Methods</a:t>
            </a:r>
          </a:p>
        </p:txBody>
      </p:sp>
      <p:sp>
        <p:nvSpPr>
          <p:cNvPr id="18438" name="TextBox 12"/>
          <p:cNvSpPr txBox="1">
            <a:spLocks noChangeArrowheads="1"/>
          </p:cNvSpPr>
          <p:nvPr/>
        </p:nvSpPr>
        <p:spPr bwMode="auto">
          <a:xfrm>
            <a:off x="7000875" y="1357313"/>
            <a:ext cx="17145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2000">
                <a:solidFill>
                  <a:srgbClr val="FF0000"/>
                </a:solidFill>
              </a:rPr>
              <a:t>Qualitative</a:t>
            </a:r>
          </a:p>
        </p:txBody>
      </p:sp>
      <p:sp>
        <p:nvSpPr>
          <p:cNvPr id="18439" name="TextBox 13"/>
          <p:cNvSpPr txBox="1">
            <a:spLocks noChangeArrowheads="1"/>
          </p:cNvSpPr>
          <p:nvPr/>
        </p:nvSpPr>
        <p:spPr bwMode="auto">
          <a:xfrm>
            <a:off x="357188" y="2143125"/>
            <a:ext cx="2500312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 u="sng">
                <a:solidFill>
                  <a:srgbClr val="0000CC"/>
                </a:solidFill>
              </a:rPr>
              <a:t>Positivist /Postpositivist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Scientific research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Cause &amp; effect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Hypothesis testing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Measure data (numerical)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Objective (test for bias)</a:t>
            </a:r>
          </a:p>
        </p:txBody>
      </p:sp>
      <p:sp>
        <p:nvSpPr>
          <p:cNvPr id="18440" name="TextBox 14"/>
          <p:cNvSpPr txBox="1">
            <a:spLocks noChangeArrowheads="1"/>
          </p:cNvSpPr>
          <p:nvPr/>
        </p:nvSpPr>
        <p:spPr bwMode="auto">
          <a:xfrm rot="-5400000">
            <a:off x="-896143" y="2809081"/>
            <a:ext cx="2159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sz="1800"/>
              <a:t>Characterised</a:t>
            </a:r>
          </a:p>
        </p:txBody>
      </p:sp>
      <p:sp>
        <p:nvSpPr>
          <p:cNvPr id="18441" name="TextBox 15"/>
          <p:cNvSpPr txBox="1">
            <a:spLocks noChangeArrowheads="1"/>
          </p:cNvSpPr>
          <p:nvPr/>
        </p:nvSpPr>
        <p:spPr bwMode="auto">
          <a:xfrm rot="-5400000">
            <a:off x="-565150" y="4424363"/>
            <a:ext cx="14700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/>
              <a:t>Methodology</a:t>
            </a:r>
          </a:p>
        </p:txBody>
      </p:sp>
      <p:sp>
        <p:nvSpPr>
          <p:cNvPr id="18442" name="TextBox 16"/>
          <p:cNvSpPr txBox="1">
            <a:spLocks noChangeArrowheads="1"/>
          </p:cNvSpPr>
          <p:nvPr/>
        </p:nvSpPr>
        <p:spPr bwMode="auto">
          <a:xfrm>
            <a:off x="428625" y="3929063"/>
            <a:ext cx="2143125" cy="115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>
                <a:solidFill>
                  <a:srgbClr val="0000CC"/>
                </a:solidFill>
              </a:rPr>
              <a:t>Theory verification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Determination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Reductionism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Empirical observation &amp; Measurement</a:t>
            </a:r>
          </a:p>
        </p:txBody>
      </p:sp>
      <p:pic>
        <p:nvPicPr>
          <p:cNvPr id="18443" name="Picture 6" descr="C:\Users\Michael\AppData\Local\Microsoft\Windows\Temporary Internet Files\Content.IE5\XZ1BPDZN\MCj0334070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" y="5286375"/>
            <a:ext cx="776287" cy="98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4" name="TextBox 18"/>
          <p:cNvSpPr txBox="1">
            <a:spLocks noChangeArrowheads="1"/>
          </p:cNvSpPr>
          <p:nvPr/>
        </p:nvSpPr>
        <p:spPr bwMode="auto">
          <a:xfrm>
            <a:off x="6715125" y="2071688"/>
            <a:ext cx="2428875" cy="161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 u="sng">
                <a:solidFill>
                  <a:srgbClr val="FF0000"/>
                </a:solidFill>
              </a:rPr>
              <a:t>Constructivist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Social construction of reality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Seek complexity of views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Inductive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Words not numbers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Generate theories</a:t>
            </a:r>
          </a:p>
        </p:txBody>
      </p:sp>
      <p:sp>
        <p:nvSpPr>
          <p:cNvPr id="18445" name="TextBox 19"/>
          <p:cNvSpPr txBox="1">
            <a:spLocks noChangeArrowheads="1"/>
          </p:cNvSpPr>
          <p:nvPr/>
        </p:nvSpPr>
        <p:spPr bwMode="auto">
          <a:xfrm>
            <a:off x="6715125" y="4000500"/>
            <a:ext cx="2428875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>
                <a:solidFill>
                  <a:srgbClr val="FF0000"/>
                </a:solidFill>
              </a:rPr>
              <a:t>Understanding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Multiple participant meanings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Social and historical construction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Theory generation</a:t>
            </a:r>
          </a:p>
        </p:txBody>
      </p:sp>
      <p:pic>
        <p:nvPicPr>
          <p:cNvPr id="18446" name="Picture 12" descr="C:\Users\Michael\AppData\Local\Microsoft\Windows\Temporary Internet Files\Content.IE5\0MXSAYBU\MCj03972960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86625" y="5500688"/>
            <a:ext cx="1046163" cy="97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7" name="TextBox 26"/>
          <p:cNvSpPr txBox="1">
            <a:spLocks noChangeArrowheads="1"/>
          </p:cNvSpPr>
          <p:nvPr/>
        </p:nvSpPr>
        <p:spPr bwMode="auto">
          <a:xfrm>
            <a:off x="5143501" y="2082800"/>
            <a:ext cx="1732756" cy="1415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/>
            <a:r>
              <a:rPr lang="en-GB" sz="1600" u="sng" dirty="0">
                <a:solidFill>
                  <a:srgbClr val="D60093"/>
                </a:solidFill>
              </a:rPr>
              <a:t>Advocacy</a:t>
            </a:r>
            <a:endParaRPr lang="en-GB" sz="1400" u="sng" dirty="0">
              <a:solidFill>
                <a:srgbClr val="D60093"/>
              </a:solidFill>
            </a:endParaRPr>
          </a:p>
          <a:p>
            <a:pPr eaLnBrk="0" hangingPunct="0"/>
            <a:r>
              <a:rPr lang="en-GB" sz="1400" dirty="0">
                <a:solidFill>
                  <a:srgbClr val="D60093"/>
                </a:solidFill>
              </a:rPr>
              <a:t>Action agenda/ politics</a:t>
            </a:r>
          </a:p>
          <a:p>
            <a:pPr eaLnBrk="0" hangingPunct="0"/>
            <a:r>
              <a:rPr lang="en-GB" sz="1400" dirty="0">
                <a:solidFill>
                  <a:srgbClr val="D60093"/>
                </a:solidFill>
              </a:rPr>
              <a:t>Focus on issues</a:t>
            </a:r>
          </a:p>
          <a:p>
            <a:pPr eaLnBrk="0" hangingPunct="0"/>
            <a:r>
              <a:rPr lang="en-GB" sz="1400" dirty="0">
                <a:solidFill>
                  <a:srgbClr val="D60093"/>
                </a:solidFill>
              </a:rPr>
              <a:t>Recursive</a:t>
            </a:r>
          </a:p>
          <a:p>
            <a:pPr eaLnBrk="0" hangingPunct="0"/>
            <a:r>
              <a:rPr lang="en-GB" sz="1400" dirty="0" smtClean="0">
                <a:solidFill>
                  <a:srgbClr val="D60093"/>
                </a:solidFill>
              </a:rPr>
              <a:t>Qualitative</a:t>
            </a:r>
            <a:endParaRPr lang="en-GB" sz="1400" dirty="0">
              <a:solidFill>
                <a:srgbClr val="D60093"/>
              </a:solidFill>
            </a:endParaRPr>
          </a:p>
        </p:txBody>
      </p:sp>
      <p:sp>
        <p:nvSpPr>
          <p:cNvPr id="18448" name="TextBox 27"/>
          <p:cNvSpPr txBox="1">
            <a:spLocks noChangeArrowheads="1"/>
          </p:cNvSpPr>
          <p:nvPr/>
        </p:nvSpPr>
        <p:spPr bwMode="auto">
          <a:xfrm>
            <a:off x="5143500" y="4065588"/>
            <a:ext cx="1643063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>
                <a:solidFill>
                  <a:srgbClr val="D60093"/>
                </a:solidFill>
              </a:rPr>
              <a:t>Political </a:t>
            </a:r>
          </a:p>
          <a:p>
            <a:pPr eaLnBrk="0" hangingPunct="0"/>
            <a:r>
              <a:rPr lang="en-GB" sz="1400">
                <a:solidFill>
                  <a:srgbClr val="D60093"/>
                </a:solidFill>
              </a:rPr>
              <a:t>Issue-oriented</a:t>
            </a:r>
          </a:p>
          <a:p>
            <a:pPr eaLnBrk="0" hangingPunct="0"/>
            <a:r>
              <a:rPr lang="en-GB" sz="1400">
                <a:solidFill>
                  <a:srgbClr val="D60093"/>
                </a:solidFill>
              </a:rPr>
              <a:t>Collaborative</a:t>
            </a:r>
          </a:p>
          <a:p>
            <a:pPr eaLnBrk="0" hangingPunct="0"/>
            <a:r>
              <a:rPr lang="en-GB" sz="1400">
                <a:solidFill>
                  <a:srgbClr val="D60093"/>
                </a:solidFill>
              </a:rPr>
              <a:t>Change-oriented</a:t>
            </a:r>
          </a:p>
        </p:txBody>
      </p:sp>
      <p:pic>
        <p:nvPicPr>
          <p:cNvPr id="18449" name="Picture 13" descr="C:\Users\Michael\AppData\Local\Microsoft\Windows\Temporary Internet Files\Content.IE5\XZ1BPDZN\MCj0301390000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3500" y="5429250"/>
            <a:ext cx="1487488" cy="92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50" name="TextBox 29"/>
          <p:cNvSpPr txBox="1">
            <a:spLocks noChangeArrowheads="1"/>
          </p:cNvSpPr>
          <p:nvPr/>
        </p:nvSpPr>
        <p:spPr bwMode="auto">
          <a:xfrm>
            <a:off x="3071813" y="2143125"/>
            <a:ext cx="2000250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 u="sng">
                <a:solidFill>
                  <a:srgbClr val="800080"/>
                </a:solidFill>
              </a:rPr>
              <a:t>Pragmatic</a:t>
            </a:r>
          </a:p>
          <a:p>
            <a:pPr eaLnBrk="0" hangingPunct="0"/>
            <a:r>
              <a:rPr lang="en-GB" sz="1400">
                <a:solidFill>
                  <a:srgbClr val="800080"/>
                </a:solidFill>
              </a:rPr>
              <a:t>Choose methods to meet need</a:t>
            </a:r>
          </a:p>
          <a:p>
            <a:pPr eaLnBrk="0" hangingPunct="0"/>
            <a:r>
              <a:rPr lang="en-GB" sz="1400">
                <a:solidFill>
                  <a:srgbClr val="800080"/>
                </a:solidFill>
              </a:rPr>
              <a:t>Postmodern</a:t>
            </a:r>
          </a:p>
          <a:p>
            <a:pPr eaLnBrk="0" hangingPunct="0"/>
            <a:r>
              <a:rPr lang="en-GB" sz="1400">
                <a:solidFill>
                  <a:srgbClr val="800080"/>
                </a:solidFill>
              </a:rPr>
              <a:t>Truth works at the time</a:t>
            </a:r>
          </a:p>
        </p:txBody>
      </p:sp>
      <p:sp>
        <p:nvSpPr>
          <p:cNvPr id="18451" name="TextBox 30"/>
          <p:cNvSpPr txBox="1">
            <a:spLocks noChangeArrowheads="1"/>
          </p:cNvSpPr>
          <p:nvPr/>
        </p:nvSpPr>
        <p:spPr bwMode="auto">
          <a:xfrm>
            <a:off x="3071813" y="4000500"/>
            <a:ext cx="1928812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>
                <a:solidFill>
                  <a:srgbClr val="800080"/>
                </a:solidFill>
              </a:rPr>
              <a:t>Consequences of actions</a:t>
            </a:r>
          </a:p>
          <a:p>
            <a:pPr eaLnBrk="0" hangingPunct="0"/>
            <a:r>
              <a:rPr lang="en-GB" sz="1400">
                <a:solidFill>
                  <a:srgbClr val="800080"/>
                </a:solidFill>
              </a:rPr>
              <a:t>Problem-centred</a:t>
            </a:r>
          </a:p>
          <a:p>
            <a:pPr eaLnBrk="0" hangingPunct="0"/>
            <a:r>
              <a:rPr lang="en-GB" sz="1400">
                <a:solidFill>
                  <a:srgbClr val="800080"/>
                </a:solidFill>
              </a:rPr>
              <a:t>Pluralistic</a:t>
            </a:r>
          </a:p>
          <a:p>
            <a:pPr eaLnBrk="0" hangingPunct="0"/>
            <a:r>
              <a:rPr lang="en-GB" sz="1400">
                <a:solidFill>
                  <a:srgbClr val="800080"/>
                </a:solidFill>
              </a:rPr>
              <a:t>Real-world practice oriented</a:t>
            </a:r>
          </a:p>
        </p:txBody>
      </p:sp>
      <p:pic>
        <p:nvPicPr>
          <p:cNvPr id="18452" name="Picture 20" descr="C:\Users\Michael\AppData\Local\Microsoft\Windows\Temporary Internet Files\Content.IE5\XZ1BPDZN\MPj0443080000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14688" y="5500688"/>
            <a:ext cx="13589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53" name="TextBox 43"/>
          <p:cNvSpPr txBox="1">
            <a:spLocks noChangeArrowheads="1"/>
          </p:cNvSpPr>
          <p:nvPr/>
        </p:nvSpPr>
        <p:spPr bwMode="auto">
          <a:xfrm>
            <a:off x="285750" y="6357938"/>
            <a:ext cx="2643188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800"/>
              <a:t>Based on Cresswell, J.W., 2009, Research Design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Quantitative Approaches</a:t>
            </a:r>
          </a:p>
        </p:txBody>
      </p:sp>
      <p:sp>
        <p:nvSpPr>
          <p:cNvPr id="20482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1800" smtClean="0"/>
              <a:t>Philosophical Assumptions</a:t>
            </a:r>
          </a:p>
          <a:p>
            <a:pPr lvl="1"/>
            <a:r>
              <a:rPr lang="en-GB" sz="1800" smtClean="0"/>
              <a:t>Positivist or post- positivist</a:t>
            </a:r>
          </a:p>
          <a:p>
            <a:r>
              <a:rPr lang="en-GB" sz="1800" smtClean="0"/>
              <a:t>Strategies of inquiry</a:t>
            </a:r>
          </a:p>
          <a:p>
            <a:pPr lvl="1"/>
            <a:r>
              <a:rPr lang="en-GB" sz="1800" smtClean="0"/>
              <a:t>Experiments and surveys</a:t>
            </a:r>
          </a:p>
          <a:p>
            <a:r>
              <a:rPr lang="en-GB" sz="1800" smtClean="0"/>
              <a:t>Methods</a:t>
            </a:r>
          </a:p>
          <a:p>
            <a:pPr lvl="1"/>
            <a:r>
              <a:rPr lang="en-GB" sz="1800" smtClean="0"/>
              <a:t>Closed-ended questions, predetermined approaches, numerical data</a:t>
            </a:r>
          </a:p>
        </p:txBody>
      </p:sp>
      <p:sp>
        <p:nvSpPr>
          <p:cNvPr id="20483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1800" smtClean="0"/>
              <a:t>Practices of research</a:t>
            </a:r>
          </a:p>
          <a:p>
            <a:pPr lvl="1"/>
            <a:r>
              <a:rPr lang="en-GB" sz="1800" smtClean="0"/>
              <a:t>Tests or verifies theories or explanations</a:t>
            </a:r>
          </a:p>
          <a:p>
            <a:pPr lvl="1"/>
            <a:r>
              <a:rPr lang="en-GB" sz="1800" smtClean="0"/>
              <a:t>Identifies variables to study</a:t>
            </a:r>
          </a:p>
          <a:p>
            <a:pPr lvl="1"/>
            <a:r>
              <a:rPr lang="en-GB" sz="1800" smtClean="0"/>
              <a:t>Relates variables in questions or hypotheses</a:t>
            </a:r>
          </a:p>
          <a:p>
            <a:pPr lvl="1"/>
            <a:r>
              <a:rPr lang="en-GB" sz="1800" smtClean="0"/>
              <a:t>Uses standards of validity or reliability</a:t>
            </a:r>
          </a:p>
          <a:p>
            <a:pPr lvl="1"/>
            <a:r>
              <a:rPr lang="en-GB" sz="1800" smtClean="0"/>
              <a:t>Observes and measures information numerically</a:t>
            </a:r>
          </a:p>
          <a:p>
            <a:pPr lvl="1"/>
            <a:r>
              <a:rPr lang="en-GB" sz="1800" smtClean="0"/>
              <a:t>Uses unbiased approaches</a:t>
            </a:r>
          </a:p>
          <a:p>
            <a:pPr lvl="1"/>
            <a:r>
              <a:rPr lang="en-GB" sz="1800" smtClean="0"/>
              <a:t>Employs statistical procedures</a:t>
            </a:r>
          </a:p>
          <a:p>
            <a:endParaRPr lang="en-GB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B83C23F-9FE7-42D2-9F35-DFD4686FC575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38" descr="Scientific Enquiry.jpg"/>
          <p:cNvPicPr>
            <a:picLocks noChangeAspect="1"/>
          </p:cNvPicPr>
          <p:nvPr/>
        </p:nvPicPr>
        <p:blipFill>
          <a:blip r:embed="rId2" cstate="print"/>
          <a:srcRect l="2497" t="1754"/>
          <a:stretch>
            <a:fillRect/>
          </a:stretch>
        </p:blipFill>
        <p:spPr>
          <a:xfrm>
            <a:off x="7236296" y="1772816"/>
            <a:ext cx="1907704" cy="4032448"/>
          </a:xfrm>
          <a:prstGeom prst="rect">
            <a:avLst/>
          </a:prstGeom>
        </p:spPr>
      </p:pic>
      <p:sp>
        <p:nvSpPr>
          <p:cNvPr id="21505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Quantitative Strategies of Inquiry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CF7750B-7C58-40CB-B04C-2043560B06E9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21508" name="TextBox 7"/>
          <p:cNvSpPr txBox="1">
            <a:spLocks noChangeArrowheads="1"/>
          </p:cNvSpPr>
          <p:nvPr/>
        </p:nvSpPr>
        <p:spPr bwMode="auto">
          <a:xfrm>
            <a:off x="2699792" y="1357313"/>
            <a:ext cx="121443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/>
              <a:t>Cause</a:t>
            </a:r>
          </a:p>
        </p:txBody>
      </p:sp>
      <p:sp>
        <p:nvSpPr>
          <p:cNvPr id="21509" name="TextBox 8"/>
          <p:cNvSpPr txBox="1">
            <a:spLocks noChangeArrowheads="1"/>
          </p:cNvSpPr>
          <p:nvPr/>
        </p:nvSpPr>
        <p:spPr bwMode="auto">
          <a:xfrm>
            <a:off x="6444208" y="1357313"/>
            <a:ext cx="7858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 dirty="0"/>
              <a:t>Effect</a:t>
            </a:r>
          </a:p>
        </p:txBody>
      </p:sp>
      <p:sp>
        <p:nvSpPr>
          <p:cNvPr id="10" name="Trapezoid 9"/>
          <p:cNvSpPr/>
          <p:nvPr/>
        </p:nvSpPr>
        <p:spPr bwMode="auto">
          <a:xfrm>
            <a:off x="928688" y="2000250"/>
            <a:ext cx="857250" cy="285750"/>
          </a:xfrm>
          <a:prstGeom prst="trapezoid">
            <a:avLst/>
          </a:prstGeom>
          <a:solidFill>
            <a:srgbClr val="9954DE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 eaLnBrk="0" hangingPunct="0">
              <a:defRPr/>
            </a:pPr>
            <a:r>
              <a:rPr lang="en-GB" sz="1200" dirty="0">
                <a:latin typeface="Times" charset="0"/>
              </a:rPr>
              <a:t>Sample</a:t>
            </a:r>
          </a:p>
        </p:txBody>
      </p:sp>
      <p:sp>
        <p:nvSpPr>
          <p:cNvPr id="11" name="Trapezoid 10"/>
          <p:cNvSpPr/>
          <p:nvPr/>
        </p:nvSpPr>
        <p:spPr bwMode="auto">
          <a:xfrm>
            <a:off x="928688" y="2500313"/>
            <a:ext cx="857250" cy="285750"/>
          </a:xfrm>
          <a:prstGeom prst="trapezoid">
            <a:avLst/>
          </a:prstGeom>
          <a:solidFill>
            <a:srgbClr val="9954DE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 eaLnBrk="0" hangingPunct="0">
              <a:defRPr/>
            </a:pPr>
            <a:r>
              <a:rPr lang="en-GB" sz="1200" dirty="0">
                <a:latin typeface="Times" charset="0"/>
              </a:rPr>
              <a:t>Control</a:t>
            </a:r>
          </a:p>
        </p:txBody>
      </p:sp>
      <p:sp>
        <p:nvSpPr>
          <p:cNvPr id="21512" name="TextBox 11"/>
          <p:cNvSpPr txBox="1">
            <a:spLocks noChangeArrowheads="1"/>
          </p:cNvSpPr>
          <p:nvPr/>
        </p:nvSpPr>
        <p:spPr bwMode="auto">
          <a:xfrm>
            <a:off x="2771230" y="2000250"/>
            <a:ext cx="121443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200"/>
              <a:t>Treatment</a:t>
            </a:r>
          </a:p>
        </p:txBody>
      </p:sp>
      <p:sp>
        <p:nvSpPr>
          <p:cNvPr id="21513" name="TextBox 12"/>
          <p:cNvSpPr txBox="1">
            <a:spLocks noChangeArrowheads="1"/>
          </p:cNvSpPr>
          <p:nvPr/>
        </p:nvSpPr>
        <p:spPr bwMode="auto">
          <a:xfrm>
            <a:off x="2771230" y="2500313"/>
            <a:ext cx="121443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200"/>
              <a:t>No Treatment</a:t>
            </a:r>
          </a:p>
        </p:txBody>
      </p:sp>
      <p:sp>
        <p:nvSpPr>
          <p:cNvPr id="14" name="Trapezoid 13"/>
          <p:cNvSpPr/>
          <p:nvPr/>
        </p:nvSpPr>
        <p:spPr bwMode="auto">
          <a:xfrm rot="10800000">
            <a:off x="4788024" y="2000250"/>
            <a:ext cx="857250" cy="285750"/>
          </a:xfrm>
          <a:prstGeom prst="trapezoid">
            <a:avLst/>
          </a:prstGeom>
          <a:solidFill>
            <a:srgbClr val="9954DE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 eaLnBrk="0" hangingPunct="0">
              <a:defRPr/>
            </a:pPr>
            <a:r>
              <a:rPr lang="en-GB" sz="1200" dirty="0">
                <a:latin typeface="Times" charset="0"/>
              </a:rPr>
              <a:t>Sample</a:t>
            </a:r>
          </a:p>
        </p:txBody>
      </p:sp>
      <p:sp>
        <p:nvSpPr>
          <p:cNvPr id="15" name="Trapezoid 14"/>
          <p:cNvSpPr/>
          <p:nvPr/>
        </p:nvSpPr>
        <p:spPr bwMode="auto">
          <a:xfrm>
            <a:off x="4788024" y="2500313"/>
            <a:ext cx="857250" cy="285750"/>
          </a:xfrm>
          <a:prstGeom prst="trapezoid">
            <a:avLst/>
          </a:prstGeom>
          <a:solidFill>
            <a:srgbClr val="9954DE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 eaLnBrk="0" hangingPunct="0">
              <a:defRPr/>
            </a:pPr>
            <a:r>
              <a:rPr lang="en-GB" sz="1200" dirty="0">
                <a:latin typeface="Times" charset="0"/>
              </a:rPr>
              <a:t>Control</a:t>
            </a:r>
          </a:p>
        </p:txBody>
      </p:sp>
      <p:sp>
        <p:nvSpPr>
          <p:cNvPr id="21516" name="TextBox 15"/>
          <p:cNvSpPr txBox="1">
            <a:spLocks noChangeArrowheads="1"/>
          </p:cNvSpPr>
          <p:nvPr/>
        </p:nvSpPr>
        <p:spPr bwMode="auto">
          <a:xfrm>
            <a:off x="5859586" y="2181225"/>
            <a:ext cx="500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l-GR"/>
              <a:t>δ</a:t>
            </a:r>
            <a:endParaRPr lang="en-GB"/>
          </a:p>
        </p:txBody>
      </p:sp>
      <p:cxnSp>
        <p:nvCxnSpPr>
          <p:cNvPr id="21517" name="Straight Arrow Connector 17"/>
          <p:cNvCxnSpPr>
            <a:cxnSpLocks noChangeShapeType="1"/>
            <a:stCxn id="11" idx="3"/>
            <a:endCxn id="21513" idx="1"/>
          </p:cNvCxnSpPr>
          <p:nvPr/>
        </p:nvCxnSpPr>
        <p:spPr bwMode="auto">
          <a:xfrm flipV="1">
            <a:off x="1750219" y="2638426"/>
            <a:ext cx="1021011" cy="476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cxnSp>
        <p:nvCxnSpPr>
          <p:cNvPr id="21518" name="Straight Arrow Connector 19"/>
          <p:cNvCxnSpPr>
            <a:cxnSpLocks noChangeShapeType="1"/>
            <a:stCxn id="10" idx="3"/>
            <a:endCxn id="21512" idx="1"/>
          </p:cNvCxnSpPr>
          <p:nvPr/>
        </p:nvCxnSpPr>
        <p:spPr bwMode="auto">
          <a:xfrm flipV="1">
            <a:off x="1750219" y="2138363"/>
            <a:ext cx="1021011" cy="476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cxnSp>
        <p:nvCxnSpPr>
          <p:cNvPr id="21519" name="Straight Arrow Connector 21"/>
          <p:cNvCxnSpPr>
            <a:cxnSpLocks noChangeShapeType="1"/>
            <a:stCxn id="21512" idx="3"/>
            <a:endCxn id="14" idx="3"/>
          </p:cNvCxnSpPr>
          <p:nvPr/>
        </p:nvCxnSpPr>
        <p:spPr bwMode="auto">
          <a:xfrm>
            <a:off x="3985667" y="2138363"/>
            <a:ext cx="838076" cy="476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cxnSp>
        <p:nvCxnSpPr>
          <p:cNvPr id="21520" name="Straight Arrow Connector 23"/>
          <p:cNvCxnSpPr>
            <a:cxnSpLocks noChangeShapeType="1"/>
            <a:stCxn id="21513" idx="3"/>
            <a:endCxn id="15" idx="1"/>
          </p:cNvCxnSpPr>
          <p:nvPr/>
        </p:nvCxnSpPr>
        <p:spPr bwMode="auto">
          <a:xfrm>
            <a:off x="3985667" y="2638426"/>
            <a:ext cx="838076" cy="476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sp>
        <p:nvSpPr>
          <p:cNvPr id="21521" name="Right Brace 24"/>
          <p:cNvSpPr>
            <a:spLocks/>
          </p:cNvSpPr>
          <p:nvPr/>
        </p:nvSpPr>
        <p:spPr bwMode="auto">
          <a:xfrm>
            <a:off x="5645274" y="2143125"/>
            <a:ext cx="214312" cy="571500"/>
          </a:xfrm>
          <a:prstGeom prst="rightBrace">
            <a:avLst>
              <a:gd name="adj1" fmla="val 8333"/>
              <a:gd name="adj2" fmla="val 50000"/>
            </a:avLst>
          </a:prstGeom>
          <a:noFill/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cxnSp>
        <p:nvCxnSpPr>
          <p:cNvPr id="21522" name="Straight Arrow Connector 26"/>
          <p:cNvCxnSpPr>
            <a:cxnSpLocks noChangeShapeType="1"/>
            <a:stCxn id="21516" idx="3"/>
            <a:endCxn id="21509" idx="2"/>
          </p:cNvCxnSpPr>
          <p:nvPr/>
        </p:nvCxnSpPr>
        <p:spPr bwMode="auto">
          <a:xfrm flipV="1">
            <a:off x="6359649" y="1693863"/>
            <a:ext cx="477466" cy="718344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sp>
        <p:nvSpPr>
          <p:cNvPr id="21523" name="TextBox 27"/>
          <p:cNvSpPr txBox="1">
            <a:spLocks noChangeArrowheads="1"/>
          </p:cNvSpPr>
          <p:nvPr/>
        </p:nvSpPr>
        <p:spPr bwMode="auto">
          <a:xfrm>
            <a:off x="142875" y="1357313"/>
            <a:ext cx="22145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2000"/>
              <a:t>Experiment</a:t>
            </a:r>
          </a:p>
        </p:txBody>
      </p:sp>
      <p:sp>
        <p:nvSpPr>
          <p:cNvPr id="21524" name="TextBox 28"/>
          <p:cNvSpPr txBox="1">
            <a:spLocks noChangeArrowheads="1"/>
          </p:cNvSpPr>
          <p:nvPr/>
        </p:nvSpPr>
        <p:spPr bwMode="auto">
          <a:xfrm>
            <a:off x="285750" y="3357563"/>
            <a:ext cx="12144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/>
              <a:t>Survey</a:t>
            </a:r>
          </a:p>
        </p:txBody>
      </p:sp>
      <p:sp>
        <p:nvSpPr>
          <p:cNvPr id="21525" name="TextBox 29"/>
          <p:cNvSpPr txBox="1">
            <a:spLocks noChangeArrowheads="1"/>
          </p:cNvSpPr>
          <p:nvPr/>
        </p:nvSpPr>
        <p:spPr bwMode="auto">
          <a:xfrm>
            <a:off x="571500" y="4429125"/>
            <a:ext cx="1571625" cy="1169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/>
              <a:t>Questionnaire</a:t>
            </a:r>
          </a:p>
          <a:p>
            <a:pPr eaLnBrk="0" hangingPunct="0"/>
            <a:r>
              <a:rPr lang="en-GB" sz="1400"/>
              <a:t>Survey</a:t>
            </a:r>
          </a:p>
          <a:p>
            <a:pPr eaLnBrk="0" hangingPunct="0"/>
            <a:r>
              <a:rPr lang="en-GB" sz="1400"/>
              <a:t>Etc.</a:t>
            </a:r>
          </a:p>
          <a:p>
            <a:pPr eaLnBrk="0" hangingPunct="0"/>
            <a:endParaRPr lang="en-GB" sz="1400"/>
          </a:p>
          <a:p>
            <a:pPr eaLnBrk="0" hangingPunct="0"/>
            <a:r>
              <a:rPr lang="en-GB" sz="1400"/>
              <a:t>Closed questions</a:t>
            </a:r>
          </a:p>
        </p:txBody>
      </p:sp>
      <p:sp>
        <p:nvSpPr>
          <p:cNvPr id="21526" name="TextBox 30"/>
          <p:cNvSpPr txBox="1">
            <a:spLocks noChangeArrowheads="1"/>
          </p:cNvSpPr>
          <p:nvPr/>
        </p:nvSpPr>
        <p:spPr bwMode="auto">
          <a:xfrm>
            <a:off x="3923928" y="4653136"/>
            <a:ext cx="178593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 dirty="0"/>
              <a:t>Statistical Analysis</a:t>
            </a:r>
          </a:p>
        </p:txBody>
      </p:sp>
      <p:sp>
        <p:nvSpPr>
          <p:cNvPr id="21527" name="TextBox 31"/>
          <p:cNvSpPr txBox="1">
            <a:spLocks noChangeArrowheads="1"/>
          </p:cNvSpPr>
          <p:nvPr/>
        </p:nvSpPr>
        <p:spPr bwMode="auto">
          <a:xfrm>
            <a:off x="571500" y="3967064"/>
            <a:ext cx="17145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/>
              <a:t>Area of inquiry</a:t>
            </a:r>
          </a:p>
        </p:txBody>
      </p:sp>
      <p:sp>
        <p:nvSpPr>
          <p:cNvPr id="21528" name="TextBox 32"/>
          <p:cNvSpPr txBox="1">
            <a:spLocks noChangeArrowheads="1"/>
          </p:cNvSpPr>
          <p:nvPr/>
        </p:nvSpPr>
        <p:spPr bwMode="auto">
          <a:xfrm>
            <a:off x="3707904" y="3967064"/>
            <a:ext cx="17145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/>
              <a:t>Generalised</a:t>
            </a:r>
          </a:p>
        </p:txBody>
      </p:sp>
      <p:sp>
        <p:nvSpPr>
          <p:cNvPr id="21529" name="TextBox 33"/>
          <p:cNvSpPr txBox="1">
            <a:spLocks noChangeArrowheads="1"/>
          </p:cNvSpPr>
          <p:nvPr/>
        </p:nvSpPr>
        <p:spPr bwMode="auto">
          <a:xfrm>
            <a:off x="2786063" y="4643438"/>
            <a:ext cx="6429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/>
              <a:t>Data</a:t>
            </a:r>
          </a:p>
        </p:txBody>
      </p:sp>
      <p:sp>
        <p:nvSpPr>
          <p:cNvPr id="21530" name="Right Brace 34"/>
          <p:cNvSpPr>
            <a:spLocks/>
          </p:cNvSpPr>
          <p:nvPr/>
        </p:nvSpPr>
        <p:spPr bwMode="auto">
          <a:xfrm>
            <a:off x="1928813" y="4429125"/>
            <a:ext cx="357187" cy="714375"/>
          </a:xfrm>
          <a:prstGeom prst="rightBrace">
            <a:avLst>
              <a:gd name="adj1" fmla="val 8333"/>
              <a:gd name="adj2" fmla="val 50000"/>
            </a:avLst>
          </a:prstGeom>
          <a:noFill/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cxnSp>
        <p:nvCxnSpPr>
          <p:cNvPr id="21531" name="Straight Arrow Connector 36"/>
          <p:cNvCxnSpPr>
            <a:cxnSpLocks noChangeShapeType="1"/>
            <a:stCxn id="21530" idx="1"/>
            <a:endCxn id="21529" idx="1"/>
          </p:cNvCxnSpPr>
          <p:nvPr/>
        </p:nvCxnSpPr>
        <p:spPr bwMode="auto">
          <a:xfrm rot="10800000" flipH="1" flipV="1">
            <a:off x="2286000" y="4786313"/>
            <a:ext cx="500063" cy="1111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cxnSp>
        <p:nvCxnSpPr>
          <p:cNvPr id="21532" name="Straight Arrow Connector 38"/>
          <p:cNvCxnSpPr>
            <a:cxnSpLocks noChangeShapeType="1"/>
            <a:stCxn id="21529" idx="3"/>
            <a:endCxn id="21526" idx="1"/>
          </p:cNvCxnSpPr>
          <p:nvPr/>
        </p:nvCxnSpPr>
        <p:spPr bwMode="auto">
          <a:xfrm>
            <a:off x="3429000" y="4797426"/>
            <a:ext cx="494928" cy="969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sp>
        <p:nvSpPr>
          <p:cNvPr id="21533" name="TextBox 39"/>
          <p:cNvSpPr txBox="1">
            <a:spLocks noChangeArrowheads="1"/>
          </p:cNvSpPr>
          <p:nvPr/>
        </p:nvSpPr>
        <p:spPr bwMode="auto">
          <a:xfrm>
            <a:off x="6372200" y="3967063"/>
            <a:ext cx="171450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 dirty="0"/>
              <a:t>Prediction</a:t>
            </a:r>
          </a:p>
        </p:txBody>
      </p:sp>
      <p:sp>
        <p:nvSpPr>
          <p:cNvPr id="21534" name="TextBox 40"/>
          <p:cNvSpPr txBox="1">
            <a:spLocks noChangeArrowheads="1"/>
          </p:cNvSpPr>
          <p:nvPr/>
        </p:nvSpPr>
        <p:spPr bwMode="auto">
          <a:xfrm>
            <a:off x="6516216" y="4653136"/>
            <a:ext cx="10715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 dirty="0"/>
              <a:t>Trend</a:t>
            </a:r>
          </a:p>
        </p:txBody>
      </p:sp>
      <p:cxnSp>
        <p:nvCxnSpPr>
          <p:cNvPr id="21535" name="Straight Arrow Connector 42"/>
          <p:cNvCxnSpPr>
            <a:cxnSpLocks noChangeShapeType="1"/>
            <a:stCxn id="21526" idx="3"/>
            <a:endCxn id="21534" idx="1"/>
          </p:cNvCxnSpPr>
          <p:nvPr/>
        </p:nvCxnSpPr>
        <p:spPr bwMode="auto">
          <a:xfrm>
            <a:off x="5709866" y="4807124"/>
            <a:ext cx="806350" cy="1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Qualitative Approaches</a:t>
            </a:r>
          </a:p>
        </p:txBody>
      </p:sp>
      <p:sp>
        <p:nvSpPr>
          <p:cNvPr id="22530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1800" smtClean="0"/>
              <a:t>Philosophical Assumptions</a:t>
            </a:r>
          </a:p>
          <a:p>
            <a:pPr lvl="1"/>
            <a:r>
              <a:rPr lang="en-GB" sz="1600" smtClean="0"/>
              <a:t>Constructivist</a:t>
            </a:r>
          </a:p>
          <a:p>
            <a:pPr lvl="1"/>
            <a:r>
              <a:rPr lang="en-GB" sz="1600" smtClean="0"/>
              <a:t>Advocacy</a:t>
            </a:r>
          </a:p>
          <a:p>
            <a:pPr lvl="1"/>
            <a:r>
              <a:rPr lang="en-GB" sz="1600" smtClean="0"/>
              <a:t>Participatory knowledge claims</a:t>
            </a:r>
          </a:p>
          <a:p>
            <a:r>
              <a:rPr lang="en-GB" sz="1800" smtClean="0"/>
              <a:t>Strategies of inquiry</a:t>
            </a:r>
          </a:p>
          <a:p>
            <a:pPr lvl="1"/>
            <a:r>
              <a:rPr lang="en-GB" sz="1600" smtClean="0"/>
              <a:t>Phenomenology</a:t>
            </a:r>
          </a:p>
          <a:p>
            <a:pPr lvl="1"/>
            <a:r>
              <a:rPr lang="en-GB" sz="1600" smtClean="0"/>
              <a:t>Grounded theory</a:t>
            </a:r>
          </a:p>
          <a:p>
            <a:pPr lvl="1"/>
            <a:r>
              <a:rPr lang="en-GB" sz="1600" smtClean="0"/>
              <a:t>Ethnography</a:t>
            </a:r>
          </a:p>
          <a:p>
            <a:pPr lvl="1"/>
            <a:r>
              <a:rPr lang="en-GB" sz="1600" smtClean="0"/>
              <a:t>Case study</a:t>
            </a:r>
          </a:p>
          <a:p>
            <a:pPr lvl="1"/>
            <a:r>
              <a:rPr lang="en-GB" sz="1600" smtClean="0"/>
              <a:t>narrative</a:t>
            </a:r>
          </a:p>
          <a:p>
            <a:r>
              <a:rPr lang="en-GB" sz="1800" smtClean="0"/>
              <a:t>Methods</a:t>
            </a:r>
          </a:p>
          <a:p>
            <a:pPr lvl="1"/>
            <a:r>
              <a:rPr lang="en-GB" sz="1600" smtClean="0"/>
              <a:t>Open-ended questions</a:t>
            </a:r>
          </a:p>
          <a:p>
            <a:pPr lvl="1"/>
            <a:r>
              <a:rPr lang="en-GB" sz="1600" smtClean="0"/>
              <a:t>Emerging approaches</a:t>
            </a:r>
          </a:p>
          <a:p>
            <a:pPr lvl="1"/>
            <a:r>
              <a:rPr lang="en-GB" sz="1600" smtClean="0"/>
              <a:t>Text or image data</a:t>
            </a:r>
          </a:p>
        </p:txBody>
      </p:sp>
      <p:sp>
        <p:nvSpPr>
          <p:cNvPr id="22531" name="Content Placeholder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1800" smtClean="0"/>
              <a:t>Practices of research</a:t>
            </a:r>
          </a:p>
          <a:p>
            <a:pPr lvl="1"/>
            <a:r>
              <a:rPr lang="en-GB" sz="1600" smtClean="0"/>
              <a:t>Researcher positions himself</a:t>
            </a:r>
          </a:p>
          <a:p>
            <a:pPr lvl="1"/>
            <a:r>
              <a:rPr lang="en-GB" sz="1600" smtClean="0"/>
              <a:t>Collects participant meaning</a:t>
            </a:r>
          </a:p>
          <a:p>
            <a:pPr lvl="1"/>
            <a:r>
              <a:rPr lang="en-GB" sz="1600" smtClean="0"/>
              <a:t>Focuses on a single concept or phenomenon</a:t>
            </a:r>
          </a:p>
          <a:p>
            <a:pPr lvl="1"/>
            <a:r>
              <a:rPr lang="en-GB" sz="1600" smtClean="0"/>
              <a:t>Brings personal values to study</a:t>
            </a:r>
          </a:p>
          <a:p>
            <a:pPr lvl="1"/>
            <a:r>
              <a:rPr lang="en-GB" sz="1600" smtClean="0"/>
              <a:t>Studies the context/setting of participants</a:t>
            </a:r>
          </a:p>
          <a:p>
            <a:pPr lvl="1"/>
            <a:r>
              <a:rPr lang="en-GB" sz="1600" smtClean="0"/>
              <a:t>Validates the accuracy of the findings</a:t>
            </a:r>
          </a:p>
          <a:p>
            <a:pPr lvl="1"/>
            <a:r>
              <a:rPr lang="en-GB" sz="1600" smtClean="0"/>
              <a:t>Makes interpretations of the data</a:t>
            </a:r>
          </a:p>
          <a:p>
            <a:pPr lvl="1"/>
            <a:r>
              <a:rPr lang="en-GB" sz="1600" smtClean="0"/>
              <a:t>Creates an agenda for change/reform</a:t>
            </a:r>
          </a:p>
          <a:p>
            <a:pPr lvl="1"/>
            <a:r>
              <a:rPr lang="en-GB" sz="1600" smtClean="0"/>
              <a:t>Collaborates with participants</a:t>
            </a:r>
          </a:p>
          <a:p>
            <a:endParaRPr lang="en-GB" sz="400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0D94F41-063E-4982-BE4F-AA0117E3748F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Qualitative Strategies of Inquiry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sz="100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75658F9-0EA7-4D1E-B78C-3293E737906E}" type="slidenum">
              <a:rPr lang="en-GB" sz="1000" smtClean="0"/>
              <a:pPr/>
              <a:t>6</a:t>
            </a:fld>
            <a:endParaRPr lang="en-GB" sz="1000" smtClean="0"/>
          </a:p>
        </p:txBody>
      </p:sp>
      <p:grpSp>
        <p:nvGrpSpPr>
          <p:cNvPr id="23556" name="Group 16"/>
          <p:cNvGrpSpPr>
            <a:grpSpLocks/>
          </p:cNvGrpSpPr>
          <p:nvPr/>
        </p:nvGrpSpPr>
        <p:grpSpPr bwMode="auto">
          <a:xfrm>
            <a:off x="500063" y="3714750"/>
            <a:ext cx="2214562" cy="2273300"/>
            <a:chOff x="285720" y="1285860"/>
            <a:chExt cx="2214578" cy="2274006"/>
          </a:xfrm>
        </p:grpSpPr>
        <p:pic>
          <p:nvPicPr>
            <p:cNvPr id="23583" name="Picture 6" descr="C:\Users\Michael\AppData\Local\Microsoft\Windows\Temporary Internet Files\Content.IE5\ZJAP1O83\MPj04394020000[1].jpg"/>
            <p:cNvPicPr>
              <a:picLocks noChangeAspect="1" noChangeArrowheads="1"/>
            </p:cNvPicPr>
            <p:nvPr/>
          </p:nvPicPr>
          <p:blipFill>
            <a:blip r:embed="rId2" cstate="print"/>
            <a:srcRect b="34483"/>
            <a:stretch>
              <a:fillRect/>
            </a:stretch>
          </p:blipFill>
          <p:spPr bwMode="auto">
            <a:xfrm>
              <a:off x="285720" y="1571612"/>
              <a:ext cx="2071702" cy="13573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84" name="TextBox 14"/>
            <p:cNvSpPr txBox="1">
              <a:spLocks noChangeArrowheads="1"/>
            </p:cNvSpPr>
            <p:nvPr/>
          </p:nvSpPr>
          <p:spPr bwMode="auto">
            <a:xfrm>
              <a:off x="642910" y="1285860"/>
              <a:ext cx="1357322" cy="3048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400"/>
                <a:t>Ethnography</a:t>
              </a:r>
            </a:p>
          </p:txBody>
        </p:sp>
        <p:sp>
          <p:nvSpPr>
            <p:cNvPr id="23585" name="TextBox 15"/>
            <p:cNvSpPr txBox="1">
              <a:spLocks noChangeArrowheads="1"/>
            </p:cNvSpPr>
            <p:nvPr/>
          </p:nvSpPr>
          <p:spPr bwMode="auto">
            <a:xfrm>
              <a:off x="285720" y="2857973"/>
              <a:ext cx="2214578" cy="7018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/>
                <a:t>Long-term observational study.  Researcher immersed in cultural group under study.  Generally narrative reporting</a:t>
              </a:r>
            </a:p>
          </p:txBody>
        </p:sp>
      </p:grpSp>
      <p:grpSp>
        <p:nvGrpSpPr>
          <p:cNvPr id="23557" name="Group 31"/>
          <p:cNvGrpSpPr>
            <a:grpSpLocks/>
          </p:cNvGrpSpPr>
          <p:nvPr/>
        </p:nvGrpSpPr>
        <p:grpSpPr bwMode="auto">
          <a:xfrm>
            <a:off x="4714875" y="1714500"/>
            <a:ext cx="2578100" cy="1682750"/>
            <a:chOff x="2575909" y="1643050"/>
            <a:chExt cx="2578544" cy="1682733"/>
          </a:xfrm>
        </p:grpSpPr>
        <p:pic>
          <p:nvPicPr>
            <p:cNvPr id="23572" name="Picture 9" descr="C:\Users\Michael\AppData\Local\Microsoft\Windows\Temporary Internet Files\Content.IE5\G6PLR9JM\MCj03325460000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071802" y="1643050"/>
              <a:ext cx="829610" cy="5000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3573" name="Picture 10" descr="C:\Users\Michael\AppData\Local\Microsoft\Windows\Temporary Internet Files\Content.IE5\ZJAP1O83\MCBD06627_0000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429124" y="2428868"/>
              <a:ext cx="725329" cy="6357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3574" name="Picture 11" descr="C:\Users\Michael\AppData\Local\Microsoft\Windows\Temporary Internet Files\Content.IE5\XZ1BPDZN\MCBD10511_0000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786182" y="2071678"/>
              <a:ext cx="718395" cy="5000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75" name="TextBox 20"/>
            <p:cNvSpPr txBox="1">
              <a:spLocks noChangeArrowheads="1"/>
            </p:cNvSpPr>
            <p:nvPr/>
          </p:nvSpPr>
          <p:spPr bwMode="auto">
            <a:xfrm>
              <a:off x="4143041" y="1643050"/>
              <a:ext cx="1000298" cy="4572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GB" sz="1200"/>
                <a:t>Grounded Theory</a:t>
              </a:r>
            </a:p>
          </p:txBody>
        </p:sp>
        <p:cxnSp>
          <p:nvCxnSpPr>
            <p:cNvPr id="23576" name="Straight Arrow Connector 22"/>
            <p:cNvCxnSpPr>
              <a:cxnSpLocks noChangeShapeType="1"/>
            </p:cNvCxnSpPr>
            <p:nvPr/>
          </p:nvCxnSpPr>
          <p:spPr bwMode="auto">
            <a:xfrm>
              <a:off x="3143240" y="2214554"/>
              <a:ext cx="1357322" cy="928694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med" len="med"/>
            </a:ln>
          </p:spPr>
        </p:cxnSp>
        <p:grpSp>
          <p:nvGrpSpPr>
            <p:cNvPr id="23577" name="Group 30"/>
            <p:cNvGrpSpPr>
              <a:grpSpLocks/>
            </p:cNvGrpSpPr>
            <p:nvPr/>
          </p:nvGrpSpPr>
          <p:grpSpPr bwMode="auto">
            <a:xfrm>
              <a:off x="2575909" y="2509059"/>
              <a:ext cx="2083353" cy="816724"/>
              <a:chOff x="3929058" y="4214818"/>
              <a:chExt cx="2083353" cy="816724"/>
            </a:xfrm>
          </p:grpSpPr>
          <p:sp>
            <p:nvSpPr>
              <p:cNvPr id="23578" name="Rectangle 25"/>
              <p:cNvSpPr>
                <a:spLocks noChangeArrowheads="1"/>
              </p:cNvSpPr>
              <p:nvPr/>
            </p:nvSpPr>
            <p:spPr bwMode="auto">
              <a:xfrm>
                <a:off x="3929058" y="4214818"/>
                <a:ext cx="871769" cy="2446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000">
                    <a:solidFill>
                      <a:srgbClr val="000000"/>
                    </a:solidFill>
                  </a:rPr>
                  <a:t>Researcher</a:t>
                </a:r>
                <a:endParaRPr lang="en-GB" sz="2000"/>
              </a:p>
            </p:txBody>
          </p:sp>
          <p:sp>
            <p:nvSpPr>
              <p:cNvPr id="23579" name="Rectangle 26"/>
              <p:cNvSpPr>
                <a:spLocks noChangeArrowheads="1"/>
              </p:cNvSpPr>
              <p:nvPr/>
            </p:nvSpPr>
            <p:spPr bwMode="auto">
              <a:xfrm>
                <a:off x="3929058" y="4357824"/>
                <a:ext cx="1308447" cy="2446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000">
                    <a:solidFill>
                      <a:srgbClr val="000000"/>
                    </a:solidFill>
                  </a:rPr>
                  <a:t>generates a theory</a:t>
                </a:r>
                <a:endParaRPr lang="en-GB" sz="2000"/>
              </a:p>
            </p:txBody>
          </p:sp>
          <p:sp>
            <p:nvSpPr>
              <p:cNvPr id="23580" name="Rectangle 27"/>
              <p:cNvSpPr>
                <a:spLocks noChangeArrowheads="1"/>
              </p:cNvSpPr>
              <p:nvPr/>
            </p:nvSpPr>
            <p:spPr bwMode="auto">
              <a:xfrm>
                <a:off x="3929058" y="4500830"/>
                <a:ext cx="1479943" cy="2447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000">
                    <a:solidFill>
                      <a:srgbClr val="000000"/>
                    </a:solidFill>
                  </a:rPr>
                  <a:t>of a process through </a:t>
                </a:r>
                <a:endParaRPr lang="en-GB" sz="2000"/>
              </a:p>
            </p:txBody>
          </p:sp>
          <p:sp>
            <p:nvSpPr>
              <p:cNvPr id="23581" name="Rectangle 28"/>
              <p:cNvSpPr>
                <a:spLocks noChangeArrowheads="1"/>
              </p:cNvSpPr>
              <p:nvPr/>
            </p:nvSpPr>
            <p:spPr bwMode="auto">
              <a:xfrm>
                <a:off x="3929058" y="4643836"/>
                <a:ext cx="1591097" cy="2447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000">
                    <a:solidFill>
                      <a:srgbClr val="000000"/>
                    </a:solidFill>
                  </a:rPr>
                  <a:t>multiple data collection</a:t>
                </a:r>
                <a:endParaRPr lang="en-GB" sz="2000"/>
              </a:p>
            </p:txBody>
          </p:sp>
          <p:sp>
            <p:nvSpPr>
              <p:cNvPr id="23582" name="Rectangle 29"/>
              <p:cNvSpPr>
                <a:spLocks noChangeArrowheads="1"/>
              </p:cNvSpPr>
              <p:nvPr/>
            </p:nvSpPr>
            <p:spPr bwMode="auto">
              <a:xfrm>
                <a:off x="3929058" y="4786842"/>
                <a:ext cx="2083353" cy="2447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000">
                    <a:solidFill>
                      <a:srgbClr val="000000"/>
                    </a:solidFill>
                  </a:rPr>
                  <a:t>(e.g. Interviews) and refinement</a:t>
                </a:r>
                <a:endParaRPr lang="en-GB" sz="2000"/>
              </a:p>
            </p:txBody>
          </p:sp>
        </p:grpSp>
      </p:grpSp>
      <p:grpSp>
        <p:nvGrpSpPr>
          <p:cNvPr id="23558" name="Group 41"/>
          <p:cNvGrpSpPr>
            <a:grpSpLocks/>
          </p:cNvGrpSpPr>
          <p:nvPr/>
        </p:nvGrpSpPr>
        <p:grpSpPr bwMode="auto">
          <a:xfrm>
            <a:off x="1143000" y="1357313"/>
            <a:ext cx="2000250" cy="2000250"/>
            <a:chOff x="6572264" y="1643050"/>
            <a:chExt cx="2000264" cy="2000264"/>
          </a:xfrm>
        </p:grpSpPr>
        <p:sp>
          <p:nvSpPr>
            <p:cNvPr id="23567" name="Rectangle 40"/>
            <p:cNvSpPr>
              <a:spLocks noChangeArrowheads="1"/>
            </p:cNvSpPr>
            <p:nvPr/>
          </p:nvSpPr>
          <p:spPr bwMode="auto">
            <a:xfrm>
              <a:off x="6929454" y="3000372"/>
              <a:ext cx="214314" cy="142876"/>
            </a:xfrm>
            <a:prstGeom prst="rect">
              <a:avLst/>
            </a:prstGeom>
            <a:solidFill>
              <a:schemeClr val="tx1"/>
            </a:solidFill>
            <a:ln w="9525" algn="ctr">
              <a:noFill/>
              <a:round/>
              <a:headEnd/>
              <a:tailEnd/>
            </a:ln>
          </p:spPr>
          <p:txBody>
            <a:bodyPr/>
            <a:lstStyle/>
            <a:p>
              <a:pPr eaLnBrk="0" hangingPunct="0"/>
              <a:endParaRPr lang="en-US" sz="2000"/>
            </a:p>
          </p:txBody>
        </p:sp>
        <p:pic>
          <p:nvPicPr>
            <p:cNvPr id="23568" name="Picture 15" descr="C:\Users\Michael\AppData\Local\Microsoft\Windows\Temporary Internet Files\Content.IE5\G6PLR9JM\MPj04394610000[1]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000892" y="1928802"/>
              <a:ext cx="1341417" cy="10309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3569" name="Picture 17" descr="C:\Users\Michael\AppData\Local\Microsoft\Windows\Temporary Internet Files\Content.IE5\ZJAP1O83\MCj04338290000[1].png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6572264" y="2000240"/>
              <a:ext cx="1643074" cy="16430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70" name="TextBox 38"/>
            <p:cNvSpPr txBox="1">
              <a:spLocks noChangeArrowheads="1"/>
            </p:cNvSpPr>
            <p:nvPr/>
          </p:nvSpPr>
          <p:spPr bwMode="auto">
            <a:xfrm>
              <a:off x="7000892" y="1643050"/>
              <a:ext cx="1357322" cy="2747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sz="1200"/>
                <a:t>Case Study</a:t>
              </a:r>
            </a:p>
          </p:txBody>
        </p:sp>
        <p:sp>
          <p:nvSpPr>
            <p:cNvPr id="23571" name="TextBox 39"/>
            <p:cNvSpPr txBox="1">
              <a:spLocks noChangeArrowheads="1"/>
            </p:cNvSpPr>
            <p:nvPr/>
          </p:nvSpPr>
          <p:spPr bwMode="auto">
            <a:xfrm>
              <a:off x="6858016" y="2929377"/>
              <a:ext cx="1714512" cy="7019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>
                  <a:solidFill>
                    <a:schemeClr val="bg1"/>
                  </a:solidFill>
                </a:rPr>
                <a:t>Det</a:t>
              </a:r>
              <a:r>
                <a:rPr lang="en-GB" sz="1000"/>
                <a:t>ailed information </a:t>
              </a:r>
              <a:r>
                <a:rPr lang="en-GB" sz="1000">
                  <a:solidFill>
                    <a:schemeClr val="bg1"/>
                  </a:solidFill>
                </a:rPr>
                <a:t>co</a:t>
              </a:r>
              <a:r>
                <a:rPr lang="en-GB" sz="1000"/>
                <a:t>llected over long period. In-depth inquiry of specific case</a:t>
              </a:r>
            </a:p>
          </p:txBody>
        </p:sp>
      </p:grpSp>
      <p:grpSp>
        <p:nvGrpSpPr>
          <p:cNvPr id="23559" name="Group 46"/>
          <p:cNvGrpSpPr>
            <a:grpSpLocks/>
          </p:cNvGrpSpPr>
          <p:nvPr/>
        </p:nvGrpSpPr>
        <p:grpSpPr bwMode="auto">
          <a:xfrm>
            <a:off x="2928938" y="3786188"/>
            <a:ext cx="2357437" cy="2081212"/>
            <a:chOff x="214282" y="4049917"/>
            <a:chExt cx="2357454" cy="2080754"/>
          </a:xfrm>
        </p:grpSpPr>
        <p:pic>
          <p:nvPicPr>
            <p:cNvPr id="23564" name="Picture 19" descr="C:\Users\Michael\AppData\Local\Microsoft\Windows\Temporary Internet Files\Content.IE5\G6PLR9JM\MPj03829950000[1].jp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614346" y="4357694"/>
              <a:ext cx="1557326" cy="11123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65" name="TextBox 44"/>
            <p:cNvSpPr txBox="1">
              <a:spLocks noChangeArrowheads="1"/>
            </p:cNvSpPr>
            <p:nvPr/>
          </p:nvSpPr>
          <p:spPr bwMode="auto">
            <a:xfrm>
              <a:off x="214282" y="5429151"/>
              <a:ext cx="2357454" cy="7015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/>
                <a:t>Researcher tries to understand the lived experience of others through their descriptions. Study small number of individuals in-depth</a:t>
              </a:r>
            </a:p>
          </p:txBody>
        </p:sp>
        <p:sp>
          <p:nvSpPr>
            <p:cNvPr id="23566" name="TextBox 45"/>
            <p:cNvSpPr txBox="1">
              <a:spLocks noChangeArrowheads="1"/>
            </p:cNvSpPr>
            <p:nvPr/>
          </p:nvSpPr>
          <p:spPr bwMode="auto">
            <a:xfrm>
              <a:off x="536547" y="4049917"/>
              <a:ext cx="1714512" cy="274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sz="1200"/>
                <a:t>Phenomenological</a:t>
              </a:r>
            </a:p>
          </p:txBody>
        </p:sp>
      </p:grpSp>
      <p:grpSp>
        <p:nvGrpSpPr>
          <p:cNvPr id="23560" name="Group 50"/>
          <p:cNvGrpSpPr>
            <a:grpSpLocks/>
          </p:cNvGrpSpPr>
          <p:nvPr/>
        </p:nvGrpSpPr>
        <p:grpSpPr bwMode="auto">
          <a:xfrm>
            <a:off x="6715125" y="3929063"/>
            <a:ext cx="1714500" cy="1773237"/>
            <a:chOff x="3821901" y="4214818"/>
            <a:chExt cx="1714512" cy="1773929"/>
          </a:xfrm>
        </p:grpSpPr>
        <p:pic>
          <p:nvPicPr>
            <p:cNvPr id="23561" name="Picture 20" descr="C:\Users\Michael\AppData\Local\Microsoft\Windows\Temporary Internet Files\Content.IE5\G6PLR9JM\MCPE06243_0000[1].wmf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4179091" y="4500570"/>
              <a:ext cx="997038" cy="9369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62" name="TextBox 48"/>
            <p:cNvSpPr txBox="1">
              <a:spLocks noChangeArrowheads="1"/>
            </p:cNvSpPr>
            <p:nvPr/>
          </p:nvSpPr>
          <p:spPr bwMode="auto">
            <a:xfrm>
              <a:off x="3821901" y="5286799"/>
              <a:ext cx="1714512" cy="7019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/>
                <a:t>Researcher collects stories, as told by subjects, and creates a collaborative narrative</a:t>
              </a:r>
            </a:p>
          </p:txBody>
        </p:sp>
        <p:sp>
          <p:nvSpPr>
            <p:cNvPr id="23563" name="TextBox 49"/>
            <p:cNvSpPr txBox="1">
              <a:spLocks noChangeArrowheads="1"/>
            </p:cNvSpPr>
            <p:nvPr/>
          </p:nvSpPr>
          <p:spPr bwMode="auto">
            <a:xfrm>
              <a:off x="3821901" y="4214818"/>
              <a:ext cx="1714512" cy="274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sz="1200"/>
                <a:t>Narrative research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Mixed-Methods Approaches</a:t>
            </a:r>
          </a:p>
        </p:txBody>
      </p:sp>
      <p:sp>
        <p:nvSpPr>
          <p:cNvPr id="24578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000" smtClean="0"/>
              <a:t>Philosophical Assumptions</a:t>
            </a:r>
          </a:p>
          <a:p>
            <a:pPr lvl="1"/>
            <a:r>
              <a:rPr lang="en-GB" sz="1800" smtClean="0"/>
              <a:t>Pragmatic knowledge claims</a:t>
            </a:r>
          </a:p>
          <a:p>
            <a:r>
              <a:rPr lang="en-GB" sz="2000" smtClean="0"/>
              <a:t>Strategies of inquiry</a:t>
            </a:r>
          </a:p>
          <a:p>
            <a:pPr lvl="1"/>
            <a:r>
              <a:rPr lang="en-GB" sz="1800" smtClean="0"/>
              <a:t>Sequential</a:t>
            </a:r>
          </a:p>
          <a:p>
            <a:pPr lvl="1"/>
            <a:r>
              <a:rPr lang="en-GB" sz="1800" smtClean="0"/>
              <a:t>Concurrent</a:t>
            </a:r>
          </a:p>
          <a:p>
            <a:pPr lvl="1"/>
            <a:r>
              <a:rPr lang="en-GB" sz="1800" smtClean="0"/>
              <a:t>transformative</a:t>
            </a:r>
          </a:p>
          <a:p>
            <a:r>
              <a:rPr lang="en-GB" sz="2000" smtClean="0"/>
              <a:t>Methods</a:t>
            </a:r>
          </a:p>
          <a:p>
            <a:pPr lvl="1"/>
            <a:r>
              <a:rPr lang="en-GB" sz="1800" smtClean="0"/>
              <a:t>Open-ended </a:t>
            </a:r>
            <a:r>
              <a:rPr lang="en-GB" sz="1800" u="sng" smtClean="0"/>
              <a:t>and</a:t>
            </a:r>
            <a:r>
              <a:rPr lang="en-GB" sz="1800" smtClean="0"/>
              <a:t> closed questions</a:t>
            </a:r>
          </a:p>
          <a:p>
            <a:pPr lvl="1"/>
            <a:r>
              <a:rPr lang="en-GB" sz="1800" smtClean="0"/>
              <a:t>Emerging </a:t>
            </a:r>
            <a:r>
              <a:rPr lang="en-GB" sz="1800" u="sng" smtClean="0"/>
              <a:t>and</a:t>
            </a:r>
            <a:r>
              <a:rPr lang="en-GB" sz="1800" smtClean="0"/>
              <a:t> predetermined approaches</a:t>
            </a:r>
          </a:p>
          <a:p>
            <a:pPr lvl="1"/>
            <a:r>
              <a:rPr lang="en-GB" sz="1800" smtClean="0"/>
              <a:t>Quantitative </a:t>
            </a:r>
            <a:r>
              <a:rPr lang="en-GB" sz="1800" u="sng" smtClean="0"/>
              <a:t>and</a:t>
            </a:r>
            <a:r>
              <a:rPr lang="en-GB" sz="1800" smtClean="0"/>
              <a:t> qualitative data and analysis</a:t>
            </a:r>
          </a:p>
        </p:txBody>
      </p:sp>
      <p:sp>
        <p:nvSpPr>
          <p:cNvPr id="24579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smtClean="0"/>
              <a:t>Practices of research</a:t>
            </a:r>
          </a:p>
          <a:p>
            <a:pPr lvl="1"/>
            <a:r>
              <a:rPr lang="en-GB" sz="1800" smtClean="0"/>
              <a:t>Collects both quantitative and qualitative data</a:t>
            </a:r>
          </a:p>
          <a:p>
            <a:pPr lvl="1"/>
            <a:r>
              <a:rPr lang="en-GB" sz="1800" smtClean="0"/>
              <a:t>Develops rationale for mixing methods</a:t>
            </a:r>
          </a:p>
          <a:p>
            <a:pPr lvl="1"/>
            <a:r>
              <a:rPr lang="en-GB" sz="1800" smtClean="0"/>
              <a:t>Integrates the data at different stages of the inquiry</a:t>
            </a:r>
          </a:p>
          <a:p>
            <a:pPr lvl="1"/>
            <a:r>
              <a:rPr lang="en-GB" sz="1800" smtClean="0"/>
              <a:t>Presents visual pictures of the procedures in the study</a:t>
            </a:r>
          </a:p>
          <a:p>
            <a:pPr lvl="1"/>
            <a:r>
              <a:rPr lang="en-GB" sz="1800" smtClean="0"/>
              <a:t>Employs practices from both qualitative and quantatitive research</a:t>
            </a:r>
          </a:p>
          <a:p>
            <a:endParaRPr lang="en-GB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19E1229-1028-42C4-BBB9-D2FEEEB49862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Mixed-Methods Strategies of Inquiry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2D3C982-3F7E-494A-A273-B552CC4A6B1B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grpSp>
        <p:nvGrpSpPr>
          <p:cNvPr id="25604" name="Group 63"/>
          <p:cNvGrpSpPr>
            <a:grpSpLocks/>
          </p:cNvGrpSpPr>
          <p:nvPr/>
        </p:nvGrpSpPr>
        <p:grpSpPr bwMode="auto">
          <a:xfrm>
            <a:off x="357188" y="1285875"/>
            <a:ext cx="7858125" cy="1530350"/>
            <a:chOff x="357158" y="1285860"/>
            <a:chExt cx="7858180" cy="1531117"/>
          </a:xfrm>
        </p:grpSpPr>
        <p:pic>
          <p:nvPicPr>
            <p:cNvPr id="25624" name="Picture 2" descr="C:\Users\Michael\AppData\Local\Microsoft\Windows\Temporary Internet Files\Content.IE5\G6PLR9JM\MPj04443660000[1]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557965">
              <a:off x="4027158" y="1691122"/>
              <a:ext cx="1030311" cy="68566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5625" name="Picture 3" descr="C:\Users\Michael\AppData\Local\Microsoft\Windows\Temporary Internet Files\Content.IE5\G6PLR9JM\MCj03013460000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500298" y="1714488"/>
              <a:ext cx="684991" cy="6763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5626" name="Picture 6" descr="C:\Users\Michael\AppData\Local\Microsoft\Windows\Temporary Internet Files\Content.IE5\ZJAP1O83\MPj04394020000[1].jpg"/>
            <p:cNvPicPr>
              <a:picLocks noChangeAspect="1" noChangeArrowheads="1"/>
            </p:cNvPicPr>
            <p:nvPr/>
          </p:nvPicPr>
          <p:blipFill>
            <a:blip r:embed="rId4" cstate="print"/>
            <a:srcRect b="34483"/>
            <a:stretch>
              <a:fillRect/>
            </a:stretch>
          </p:blipFill>
          <p:spPr bwMode="auto">
            <a:xfrm>
              <a:off x="500034" y="1571612"/>
              <a:ext cx="1428760" cy="9360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25627" name="Straight Arrow Connector 14"/>
            <p:cNvCxnSpPr>
              <a:cxnSpLocks noChangeShapeType="1"/>
            </p:cNvCxnSpPr>
            <p:nvPr/>
          </p:nvCxnSpPr>
          <p:spPr bwMode="auto">
            <a:xfrm>
              <a:off x="1928794" y="2039654"/>
              <a:ext cx="571504" cy="12990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arrow" w="med" len="med"/>
            </a:ln>
          </p:spPr>
        </p:cxnSp>
        <p:cxnSp>
          <p:nvCxnSpPr>
            <p:cNvPr id="25628" name="Straight Arrow Connector 16"/>
            <p:cNvCxnSpPr>
              <a:cxnSpLocks noChangeShapeType="1"/>
            </p:cNvCxnSpPr>
            <p:nvPr/>
          </p:nvCxnSpPr>
          <p:spPr bwMode="auto">
            <a:xfrm flipV="1">
              <a:off x="3185289" y="1808398"/>
              <a:ext cx="893872" cy="244246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arrow" w="med" len="med"/>
            </a:ln>
          </p:spPr>
        </p:cxnSp>
        <p:sp>
          <p:nvSpPr>
            <p:cNvPr id="25629" name="TextBox 18"/>
            <p:cNvSpPr txBox="1">
              <a:spLocks noChangeArrowheads="1"/>
            </p:cNvSpPr>
            <p:nvPr/>
          </p:nvSpPr>
          <p:spPr bwMode="auto">
            <a:xfrm>
              <a:off x="357158" y="1285860"/>
              <a:ext cx="2571768" cy="3049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400"/>
                <a:t>Sequential mixed method</a:t>
              </a:r>
            </a:p>
          </p:txBody>
        </p:sp>
        <p:sp>
          <p:nvSpPr>
            <p:cNvPr id="25630" name="TextBox 19"/>
            <p:cNvSpPr txBox="1">
              <a:spLocks noChangeArrowheads="1"/>
            </p:cNvSpPr>
            <p:nvPr/>
          </p:nvSpPr>
          <p:spPr bwMode="auto">
            <a:xfrm>
              <a:off x="857224" y="2572380"/>
              <a:ext cx="4143404" cy="2445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/>
                <a:t>One form of inquiry </a:t>
              </a:r>
              <a:r>
                <a:rPr lang="en-GB" sz="1000" u="sng"/>
                <a:t>suggests</a:t>
              </a:r>
              <a:r>
                <a:rPr lang="en-GB" sz="1000"/>
                <a:t> inquiries by different methods</a:t>
              </a:r>
            </a:p>
          </p:txBody>
        </p:sp>
        <p:sp>
          <p:nvSpPr>
            <p:cNvPr id="25631" name="TextBox 20"/>
            <p:cNvSpPr txBox="1">
              <a:spLocks noChangeArrowheads="1"/>
            </p:cNvSpPr>
            <p:nvPr/>
          </p:nvSpPr>
          <p:spPr bwMode="auto">
            <a:xfrm>
              <a:off x="5286380" y="1571753"/>
              <a:ext cx="2928958" cy="3970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/>
                <a:t>Different methods may increase confidence in results, but cannot validate</a:t>
              </a:r>
            </a:p>
          </p:txBody>
        </p:sp>
        <p:sp>
          <p:nvSpPr>
            <p:cNvPr id="25632" name="TextBox 21"/>
            <p:cNvSpPr txBox="1">
              <a:spLocks noChangeArrowheads="1"/>
            </p:cNvSpPr>
            <p:nvPr/>
          </p:nvSpPr>
          <p:spPr bwMode="auto">
            <a:xfrm>
              <a:off x="5286380" y="2143540"/>
              <a:ext cx="2928958" cy="3970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/>
                <a:t>Triangulation: data from one method may be </a:t>
              </a:r>
              <a:r>
                <a:rPr lang="en-GB" sz="1000" u="sng"/>
                <a:t>confirmed</a:t>
              </a:r>
              <a:r>
                <a:rPr lang="en-GB" sz="1000"/>
                <a:t> using another method</a:t>
              </a:r>
            </a:p>
          </p:txBody>
        </p:sp>
      </p:grpSp>
      <p:grpSp>
        <p:nvGrpSpPr>
          <p:cNvPr id="25605" name="Group 64"/>
          <p:cNvGrpSpPr>
            <a:grpSpLocks/>
          </p:cNvGrpSpPr>
          <p:nvPr/>
        </p:nvGrpSpPr>
        <p:grpSpPr bwMode="auto">
          <a:xfrm>
            <a:off x="428625" y="3214688"/>
            <a:ext cx="3429000" cy="2689225"/>
            <a:chOff x="428596" y="3000372"/>
            <a:chExt cx="3429024" cy="2689244"/>
          </a:xfrm>
        </p:grpSpPr>
        <p:pic>
          <p:nvPicPr>
            <p:cNvPr id="25617" name="Picture 2" descr="C:\Users\Michael\AppData\Local\Microsoft\Windows\Temporary Internet Files\Content.IE5\G6PLR9JM\MPj04443660000[1]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557965">
              <a:off x="1026763" y="4477203"/>
              <a:ext cx="1030311" cy="68566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5618" name="Picture 6" descr="C:\Users\Michael\AppData\Local\Microsoft\Windows\Temporary Internet Files\Content.IE5\ZJAP1O83\MPj04394020000[1].jpg"/>
            <p:cNvPicPr>
              <a:picLocks noChangeAspect="1" noChangeArrowheads="1"/>
            </p:cNvPicPr>
            <p:nvPr/>
          </p:nvPicPr>
          <p:blipFill>
            <a:blip r:embed="rId4" cstate="print"/>
            <a:srcRect b="34483"/>
            <a:stretch>
              <a:fillRect/>
            </a:stretch>
          </p:blipFill>
          <p:spPr bwMode="auto">
            <a:xfrm>
              <a:off x="714348" y="3286124"/>
              <a:ext cx="1428760" cy="9360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5619" name="Picture 4" descr="C:\Users\Michael\AppData\Local\Microsoft\Windows\Temporary Internet Files\Content.IE5\XZ1BPDZN\MCj03969380000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714612" y="4071942"/>
              <a:ext cx="902348" cy="7143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25620" name="Straight Arrow Connector 26"/>
            <p:cNvCxnSpPr>
              <a:cxnSpLocks noChangeShapeType="1"/>
            </p:cNvCxnSpPr>
            <p:nvPr/>
          </p:nvCxnSpPr>
          <p:spPr bwMode="auto">
            <a:xfrm>
              <a:off x="2143108" y="3754166"/>
              <a:ext cx="1022678" cy="317776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arrow" w="med" len="med"/>
            </a:ln>
          </p:spPr>
        </p:cxnSp>
        <p:cxnSp>
          <p:nvCxnSpPr>
            <p:cNvPr id="25621" name="Straight Arrow Connector 28"/>
            <p:cNvCxnSpPr>
              <a:cxnSpLocks noChangeShapeType="1"/>
            </p:cNvCxnSpPr>
            <p:nvPr/>
          </p:nvCxnSpPr>
          <p:spPr bwMode="auto">
            <a:xfrm flipV="1">
              <a:off x="2005071" y="4786322"/>
              <a:ext cx="1160715" cy="259267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arrow" w="med" len="med"/>
            </a:ln>
          </p:spPr>
        </p:cxnSp>
        <p:sp>
          <p:nvSpPr>
            <p:cNvPr id="25622" name="TextBox 29"/>
            <p:cNvSpPr txBox="1">
              <a:spLocks noChangeArrowheads="1"/>
            </p:cNvSpPr>
            <p:nvPr/>
          </p:nvSpPr>
          <p:spPr bwMode="auto">
            <a:xfrm>
              <a:off x="428596" y="3000372"/>
              <a:ext cx="3000396" cy="3048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400"/>
                <a:t>Concurrent mixed methods</a:t>
              </a:r>
            </a:p>
          </p:txBody>
        </p:sp>
        <p:sp>
          <p:nvSpPr>
            <p:cNvPr id="25623" name="TextBox 30"/>
            <p:cNvSpPr txBox="1">
              <a:spLocks noChangeArrowheads="1"/>
            </p:cNvSpPr>
            <p:nvPr/>
          </p:nvSpPr>
          <p:spPr bwMode="auto">
            <a:xfrm>
              <a:off x="1142976" y="5140337"/>
              <a:ext cx="2714644" cy="54927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sz="1000"/>
                <a:t>Researcher combines sources into dataset. E.g. Qualitative defines process, Quantitative defines outcomes</a:t>
              </a:r>
            </a:p>
          </p:txBody>
        </p:sp>
      </p:grpSp>
      <p:grpSp>
        <p:nvGrpSpPr>
          <p:cNvPr id="25606" name="Group 62"/>
          <p:cNvGrpSpPr>
            <a:grpSpLocks/>
          </p:cNvGrpSpPr>
          <p:nvPr/>
        </p:nvGrpSpPr>
        <p:grpSpPr bwMode="auto">
          <a:xfrm>
            <a:off x="5357813" y="3268663"/>
            <a:ext cx="3286125" cy="2576512"/>
            <a:chOff x="5357818" y="3269012"/>
            <a:chExt cx="3286148" cy="2576891"/>
          </a:xfrm>
        </p:grpSpPr>
        <p:grpSp>
          <p:nvGrpSpPr>
            <p:cNvPr id="25607" name="Group 59"/>
            <p:cNvGrpSpPr>
              <a:grpSpLocks/>
            </p:cNvGrpSpPr>
            <p:nvPr/>
          </p:nvGrpSpPr>
          <p:grpSpPr bwMode="auto">
            <a:xfrm>
              <a:off x="5357818" y="3269012"/>
              <a:ext cx="3071376" cy="1945938"/>
              <a:chOff x="5357818" y="2877975"/>
              <a:chExt cx="3071376" cy="1945938"/>
            </a:xfrm>
          </p:grpSpPr>
          <p:pic>
            <p:nvPicPr>
              <p:cNvPr id="25610" name="Picture 5" descr="C:\Users\Michael\AppData\Local\Microsoft\Windows\Temporary Internet Files\Content.IE5\G6PLR9JM\MPj03867450000[1].jp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5357818" y="2877975"/>
                <a:ext cx="1500198" cy="107014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25611" name="Picture 7" descr="C:\Users\Michael\AppData\Local\Microsoft\Windows\Temporary Internet Files\Content.IE5\XZ1BPDZN\MPj04442340000[1].jpg"/>
              <p:cNvPicPr>
                <a:picLocks noChangeAspect="1" noChangeArrowheads="1"/>
              </p:cNvPicPr>
              <p:nvPr/>
            </p:nvPicPr>
            <p:blipFill>
              <a:blip r:embed="rId7" cstate="print"/>
              <a:srcRect/>
              <a:stretch>
                <a:fillRect/>
              </a:stretch>
            </p:blipFill>
            <p:spPr bwMode="auto">
              <a:xfrm>
                <a:off x="6500826" y="3786190"/>
                <a:ext cx="1928368" cy="103772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35" name="Oval 34"/>
              <p:cNvSpPr/>
              <p:nvPr/>
            </p:nvSpPr>
            <p:spPr bwMode="auto">
              <a:xfrm rot="19251755">
                <a:off x="6828793" y="3971730"/>
                <a:ext cx="701387" cy="625966"/>
              </a:xfrm>
              <a:prstGeom prst="ellipse">
                <a:avLst/>
              </a:prstGeom>
              <a:noFill/>
              <a:ln w="57150" cap="flat" cmpd="sng" algn="ctr">
                <a:solidFill>
                  <a:schemeClr val="bg2">
                    <a:lumMod val="60000"/>
                    <a:lumOff val="4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scene3d>
                <a:camera prst="orthographicFront"/>
                <a:lightRig rig="threePt" dir="t">
                  <a:rot lat="0" lon="0" rev="1200000"/>
                </a:lightRig>
              </a:scene3d>
              <a:sp3d extrusionH="50800"/>
            </p:spPr>
            <p:txBody>
              <a:bodyPr/>
              <a:lstStyle/>
              <a:p>
                <a:pPr eaLnBrk="0" hangingPunct="0"/>
                <a:endParaRPr lang="en-US" sz="2000"/>
              </a:p>
            </p:txBody>
          </p:sp>
          <p:cxnSp>
            <p:nvCxnSpPr>
              <p:cNvPr id="37" name="Straight Connector 36"/>
              <p:cNvCxnSpPr/>
              <p:nvPr/>
            </p:nvCxnSpPr>
            <p:spPr bwMode="auto">
              <a:xfrm>
                <a:off x="6786578" y="3500366"/>
                <a:ext cx="642941" cy="500136"/>
              </a:xfrm>
              <a:prstGeom prst="line">
                <a:avLst/>
              </a:prstGeom>
              <a:solidFill>
                <a:srgbClr val="9954DE"/>
              </a:solidFill>
              <a:ln w="38100" cap="flat" cmpd="sng" algn="ctr">
                <a:solidFill>
                  <a:schemeClr val="bg2">
                    <a:lumMod val="40000"/>
                    <a:lumOff val="6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43" name="Straight Connector 42"/>
              <p:cNvCxnSpPr>
                <a:endCxn id="0" idx="2"/>
              </p:cNvCxnSpPr>
              <p:nvPr/>
            </p:nvCxnSpPr>
            <p:spPr bwMode="auto">
              <a:xfrm rot="16200000" flipH="1">
                <a:off x="6272179" y="3871939"/>
                <a:ext cx="649383" cy="620717"/>
              </a:xfrm>
              <a:prstGeom prst="line">
                <a:avLst/>
              </a:prstGeom>
              <a:solidFill>
                <a:srgbClr val="9954DE"/>
              </a:solidFill>
              <a:ln w="38100" cap="flat" cmpd="sng" algn="ctr">
                <a:solidFill>
                  <a:schemeClr val="bg2">
                    <a:lumMod val="40000"/>
                    <a:lumOff val="6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</p:grpSp>
        <p:sp>
          <p:nvSpPr>
            <p:cNvPr id="25608" name="TextBox 60"/>
            <p:cNvSpPr txBox="1">
              <a:spLocks noChangeArrowheads="1"/>
            </p:cNvSpPr>
            <p:nvPr/>
          </p:nvSpPr>
          <p:spPr bwMode="auto">
            <a:xfrm>
              <a:off x="6929454" y="3357925"/>
              <a:ext cx="1714512" cy="45726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200"/>
                <a:t>Transformative mixed method</a:t>
              </a:r>
            </a:p>
          </p:txBody>
        </p:sp>
        <p:sp>
          <p:nvSpPr>
            <p:cNvPr id="25609" name="TextBox 61"/>
            <p:cNvSpPr txBox="1">
              <a:spLocks noChangeArrowheads="1"/>
            </p:cNvSpPr>
            <p:nvPr/>
          </p:nvSpPr>
          <p:spPr bwMode="auto">
            <a:xfrm>
              <a:off x="5572132" y="5144125"/>
              <a:ext cx="2928958" cy="7017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/>
                <a:t>Researcher uses a theoretical lens to define perspective, bias, methods, subjects of study, questions.</a:t>
              </a:r>
            </a:p>
            <a:p>
              <a:pPr eaLnBrk="0" hangingPunct="0"/>
              <a:r>
                <a:rPr lang="en-GB" sz="1000"/>
                <a:t>Issue based – leads to change/action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Sources</a:t>
            </a:r>
          </a:p>
        </p:txBody>
      </p:sp>
      <p:sp>
        <p:nvSpPr>
          <p:cNvPr id="2662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Cresswell, J.W. (2009) Research Design, 3</a:t>
            </a:r>
            <a:r>
              <a:rPr lang="en-GB" baseline="30000" smtClean="0"/>
              <a:t>rd</a:t>
            </a:r>
            <a:r>
              <a:rPr lang="en-GB" smtClean="0"/>
              <a:t> Ed., Sage</a:t>
            </a:r>
          </a:p>
          <a:p>
            <a:r>
              <a:rPr lang="en-GB" smtClean="0"/>
              <a:t>Saunders, M., Lewis, P. And Thornhill, A. (1997) Research methods for business students, Pitman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6C33937-93C4-455A-8BD3-B27302053088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EngManCap">
  <a:themeElements>
    <a:clrScheme name="">
      <a:dk1>
        <a:srgbClr val="000000"/>
      </a:dk1>
      <a:lt1>
        <a:srgbClr val="FFFFFF"/>
      </a:lt1>
      <a:dk2>
        <a:srgbClr val="CC0066"/>
      </a:dk2>
      <a:lt2>
        <a:srgbClr val="999999"/>
      </a:lt2>
      <a:accent1>
        <a:srgbClr val="CC0066"/>
      </a:accent1>
      <a:accent2>
        <a:srgbClr val="999999"/>
      </a:accent2>
      <a:accent3>
        <a:srgbClr val="FFFFFF"/>
      </a:accent3>
      <a:accent4>
        <a:srgbClr val="000000"/>
      </a:accent4>
      <a:accent5>
        <a:srgbClr val="E2AAB8"/>
      </a:accent5>
      <a:accent6>
        <a:srgbClr val="8A8A8A"/>
      </a:accent6>
      <a:hlink>
        <a:srgbClr val="CC0066"/>
      </a:hlink>
      <a:folHlink>
        <a:srgbClr val="CC0066"/>
      </a:folHlink>
    </a:clrScheme>
    <a:fontScheme name="EngManCap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9954DE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9954DE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lnDef>
  </a:objectDefaults>
  <a:extraClrSchemeLst>
    <a:extraClrScheme>
      <a:clrScheme name="EngManCap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ngManCap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ngManCap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ngManCap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ngManCap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ngManCap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ngManCap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ngManCap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ngManCap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ngManCap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ngManCap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ngManCap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330066"/>
    </a:dk1>
    <a:lt1>
      <a:srgbClr val="FFFFFF"/>
    </a:lt1>
    <a:dk2>
      <a:srgbClr val="CC0066"/>
    </a:dk2>
    <a:lt2>
      <a:srgbClr val="999999"/>
    </a:lt2>
    <a:accent1>
      <a:srgbClr val="CC0066"/>
    </a:accent1>
    <a:accent2>
      <a:srgbClr val="999999"/>
    </a:accent2>
    <a:accent3>
      <a:srgbClr val="FFFFFF"/>
    </a:accent3>
    <a:accent4>
      <a:srgbClr val="2A0056"/>
    </a:accent4>
    <a:accent5>
      <a:srgbClr val="E2AAB8"/>
    </a:accent5>
    <a:accent6>
      <a:srgbClr val="8A8A8A"/>
    </a:accent6>
    <a:hlink>
      <a:srgbClr val="CC0066"/>
    </a:hlink>
    <a:folHlink>
      <a:srgbClr val="CC0066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lu-2006-1</Template>
  <TotalTime>499</TotalTime>
  <Words>569</Words>
  <Application>Microsoft Office PowerPoint</Application>
  <PresentationFormat>On-screen Show (4:3)</PresentationFormat>
  <Paragraphs>165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Times</vt:lpstr>
      <vt:lpstr>Wingdings</vt:lpstr>
      <vt:lpstr>EngManCap</vt:lpstr>
      <vt:lpstr>Methodology</vt:lpstr>
      <vt:lpstr>Philosophical Worldviews and Research Approaches</vt:lpstr>
      <vt:lpstr>Quantitative Approaches</vt:lpstr>
      <vt:lpstr>Quantitative Strategies of Inquiry</vt:lpstr>
      <vt:lpstr>Qualitative Approaches</vt:lpstr>
      <vt:lpstr>Qualitative Strategies of Inquiry</vt:lpstr>
      <vt:lpstr>Mixed-Methods Approaches</vt:lpstr>
      <vt:lpstr>Mixed-Methods Strategies of Inquiry</vt:lpstr>
      <vt:lpstr>Sources</vt:lpstr>
    </vt:vector>
  </TitlesOfParts>
  <Company>Loughborough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Henshaw</dc:creator>
  <cp:lastModifiedBy>Irina Neaga</cp:lastModifiedBy>
  <cp:revision>58</cp:revision>
  <cp:lastPrinted>2002-09-30T09:38:28Z</cp:lastPrinted>
  <dcterms:created xsi:type="dcterms:W3CDTF">2010-01-14T15:23:45Z</dcterms:created>
  <dcterms:modified xsi:type="dcterms:W3CDTF">2021-01-17T13:15:05Z</dcterms:modified>
</cp:coreProperties>
</file>