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4" r:id="rId10"/>
    <p:sldId id="273" r:id="rId11"/>
    <p:sldId id="267" r:id="rId12"/>
    <p:sldId id="268" r:id="rId13"/>
    <p:sldId id="272" r:id="rId14"/>
    <p:sldId id="274" r:id="rId15"/>
    <p:sldId id="270" r:id="rId16"/>
    <p:sldId id="271" r:id="rId17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300" y="-2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90537" y="472122"/>
            <a:ext cx="7694295" cy="448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rgbClr val="0C224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21283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5D6874"/>
                </a:solidFill>
                <a:latin typeface="Calibri"/>
                <a:cs typeface="Calibri"/>
              </a:defRPr>
            </a:lvl1pPr>
          </a:lstStyle>
          <a:p>
            <a:pPr marL="77470">
              <a:lnSpc>
                <a:spcPct val="100000"/>
              </a:lnSpc>
              <a:spcBef>
                <a:spcPts val="80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0C224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rgbClr val="21283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5D6874"/>
                </a:solidFill>
                <a:latin typeface="Calibri"/>
                <a:cs typeface="Calibri"/>
              </a:defRPr>
            </a:lvl1pPr>
          </a:lstStyle>
          <a:p>
            <a:pPr marL="77470">
              <a:lnSpc>
                <a:spcPct val="100000"/>
              </a:lnSpc>
              <a:spcBef>
                <a:spcPts val="80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0C224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4/28/2026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5D6874"/>
                </a:solidFill>
                <a:latin typeface="Calibri"/>
                <a:cs typeface="Calibri"/>
              </a:defRPr>
            </a:lvl1pPr>
          </a:lstStyle>
          <a:p>
            <a:pPr marL="77470">
              <a:lnSpc>
                <a:spcPct val="100000"/>
              </a:lnSpc>
              <a:spcBef>
                <a:spcPts val="80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750" b="1" i="0">
                <a:solidFill>
                  <a:srgbClr val="0C224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4/28/2026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5D6874"/>
                </a:solidFill>
                <a:latin typeface="Calibri"/>
                <a:cs typeface="Calibri"/>
              </a:defRPr>
            </a:lvl1pPr>
          </a:lstStyle>
          <a:p>
            <a:pPr marL="77470">
              <a:lnSpc>
                <a:spcPct val="100000"/>
              </a:lnSpc>
              <a:spcBef>
                <a:spcPts val="80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4/28/2026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rgbClr val="5D6874"/>
                </a:solidFill>
                <a:latin typeface="Calibri"/>
                <a:cs typeface="Calibri"/>
              </a:defRPr>
            </a:lvl1pPr>
          </a:lstStyle>
          <a:p>
            <a:pPr marL="77470">
              <a:lnSpc>
                <a:spcPct val="100000"/>
              </a:lnSpc>
              <a:spcBef>
                <a:spcPts val="80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376841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12192000" cy="323850"/>
          </a:xfrm>
          <a:custGeom>
            <a:avLst/>
            <a:gdLst/>
            <a:ahLst/>
            <a:cxnLst/>
            <a:rect l="l" t="t" r="r" b="b"/>
            <a:pathLst>
              <a:path w="12192000" h="323850">
                <a:moveTo>
                  <a:pt x="12192000" y="0"/>
                </a:moveTo>
                <a:lnTo>
                  <a:pt x="0" y="0"/>
                </a:lnTo>
                <a:lnTo>
                  <a:pt x="0" y="323850"/>
                </a:lnTo>
                <a:lnTo>
                  <a:pt x="12192000" y="323850"/>
                </a:lnTo>
                <a:lnTo>
                  <a:pt x="12192000" y="0"/>
                </a:lnTo>
                <a:close/>
              </a:path>
            </a:pathLst>
          </a:custGeom>
          <a:solidFill>
            <a:srgbClr val="0C224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90537" y="472122"/>
            <a:ext cx="7635875" cy="448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750" b="1" i="0">
                <a:solidFill>
                  <a:srgbClr val="0C224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3504" y="1052131"/>
            <a:ext cx="11383644" cy="51371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rgbClr val="21283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4/28/2026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615419" y="6393088"/>
            <a:ext cx="196850" cy="1771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50" b="0" i="0">
                <a:solidFill>
                  <a:srgbClr val="5D6874"/>
                </a:solidFill>
                <a:latin typeface="Calibri"/>
                <a:cs typeface="Calibri"/>
              </a:defRPr>
            </a:lvl1pPr>
          </a:lstStyle>
          <a:p>
            <a:pPr marL="77470">
              <a:lnSpc>
                <a:spcPct val="100000"/>
              </a:lnSpc>
              <a:spcBef>
                <a:spcPts val="80"/>
              </a:spcBef>
            </a:pPr>
            <a:fld id="{81D60167-4931-47E6-BA6A-407CBD079E47}" type="slidenum">
              <a:rPr spc="-50" dirty="0"/>
              <a:t>‹#›</a:t>
            </a:fld>
            <a:endParaRPr spc="-5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0.png"/><Relationship Id="rId21" Type="http://schemas.openxmlformats.org/officeDocument/2006/relationships/image" Target="../media/image28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5" Type="http://schemas.openxmlformats.org/officeDocument/2006/relationships/image" Target="../media/image32.png"/><Relationship Id="rId2" Type="http://schemas.openxmlformats.org/officeDocument/2006/relationships/image" Target="../media/image9.png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24" Type="http://schemas.openxmlformats.org/officeDocument/2006/relationships/image" Target="../media/image31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23" Type="http://schemas.openxmlformats.org/officeDocument/2006/relationships/image" Target="../media/image30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2971800" y="2043245"/>
            <a:ext cx="7010400" cy="1158266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721360">
              <a:lnSpc>
                <a:spcPct val="119300"/>
              </a:lnSpc>
              <a:spcBef>
                <a:spcPts val="90"/>
              </a:spcBef>
            </a:pPr>
            <a:r>
              <a:rPr lang="en-GB" sz="320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Name: </a:t>
            </a:r>
            <a:r>
              <a:rPr sz="320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M</a:t>
            </a:r>
            <a:r>
              <a:rPr lang="en-GB" sz="320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d</a:t>
            </a:r>
            <a:r>
              <a:rPr sz="320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.</a:t>
            </a:r>
            <a:r>
              <a:rPr sz="3200" spc="-11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 </a:t>
            </a:r>
            <a:r>
              <a:rPr sz="320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Mashrurul</a:t>
            </a:r>
            <a:r>
              <a:rPr sz="3200" spc="-11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 </a:t>
            </a:r>
            <a:r>
              <a:rPr sz="3200" spc="-1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Haque</a:t>
            </a:r>
            <a:endParaRPr lang="en-GB" sz="3200" spc="-10" dirty="0">
              <a:latin typeface="Aptos" panose="020B0004020202020204" pitchFamily="34" charset="0"/>
              <a:ea typeface="Calibri" panose="020F0502020204030204" pitchFamily="34" charset="0"/>
              <a:cs typeface="Aparajita" panose="020B0502040204020203" pitchFamily="18" charset="0"/>
            </a:endParaRPr>
          </a:p>
          <a:p>
            <a:pPr marL="12700" marR="5080" indent="721360">
              <a:lnSpc>
                <a:spcPct val="119300"/>
              </a:lnSpc>
              <a:spcBef>
                <a:spcPts val="90"/>
              </a:spcBef>
            </a:pPr>
            <a:r>
              <a:rPr sz="320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ID:</a:t>
            </a:r>
            <a:r>
              <a:rPr sz="3200" spc="-6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 </a:t>
            </a:r>
            <a:r>
              <a:rPr sz="3200" spc="-10" dirty="0">
                <a:solidFill>
                  <a:srgbClr val="17375F"/>
                </a:solidFill>
                <a:latin typeface="Aptos" panose="020B0004020202020204" pitchFamily="34" charset="0"/>
                <a:ea typeface="Calibri" panose="020F0502020204030204" pitchFamily="34" charset="0"/>
                <a:cs typeface="Aparajita" panose="020B0502040204020203" pitchFamily="18" charset="0"/>
              </a:rPr>
              <a:t>2435257</a:t>
            </a:r>
            <a:endParaRPr lang="en-GB" sz="3200" spc="-10" dirty="0">
              <a:solidFill>
                <a:srgbClr val="17375F"/>
              </a:solidFill>
              <a:latin typeface="Aptos" panose="020B0004020202020204" pitchFamily="34" charset="0"/>
              <a:ea typeface="Calibri" panose="020F0502020204030204" pitchFamily="34" charset="0"/>
              <a:cs typeface="Aparajita" panose="020B0502040204020203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98805" y="228600"/>
            <a:ext cx="1345565" cy="4489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10" dirty="0"/>
              <a:t>Contents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98805" y="838200"/>
            <a:ext cx="9916795" cy="5584862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56235" indent="-343535">
              <a:lnSpc>
                <a:spcPct val="100000"/>
              </a:lnSpc>
              <a:spcBef>
                <a:spcPts val="130"/>
              </a:spcBef>
              <a:buFont typeface="Arial MT"/>
              <a:buChar char="•"/>
              <a:tabLst>
                <a:tab pos="356235" algn="l"/>
              </a:tabLst>
            </a:pPr>
            <a:r>
              <a:rPr sz="2600" spc="-10" dirty="0">
                <a:latin typeface="Aptos" panose="020B0004020202020204" pitchFamily="34" charset="0"/>
                <a:cs typeface="Calibri"/>
              </a:rPr>
              <a:t>Introduction</a:t>
            </a:r>
            <a:endParaRPr sz="2600" dirty="0">
              <a:latin typeface="Aptos" panose="020B0004020202020204" pitchFamily="34" charset="0"/>
              <a:cs typeface="Calibri"/>
            </a:endParaRPr>
          </a:p>
          <a:p>
            <a:pPr marL="355600" indent="-342900">
              <a:lnSpc>
                <a:spcPts val="3100"/>
              </a:lnSpc>
              <a:spcBef>
                <a:spcPts val="35"/>
              </a:spcBef>
              <a:buFont typeface="Arial MT"/>
              <a:buChar char="•"/>
              <a:tabLst>
                <a:tab pos="355600" algn="l"/>
              </a:tabLst>
            </a:pPr>
            <a:r>
              <a:rPr sz="2600" dirty="0">
                <a:latin typeface="Aptos" panose="020B0004020202020204" pitchFamily="34" charset="0"/>
                <a:cs typeface="Calibri"/>
              </a:rPr>
              <a:t>Aim</a:t>
            </a:r>
            <a:r>
              <a:rPr sz="2600" spc="-15" dirty="0">
                <a:latin typeface="Aptos" panose="020B0004020202020204" pitchFamily="34" charset="0"/>
                <a:cs typeface="Calibri"/>
              </a:rPr>
              <a:t> </a:t>
            </a:r>
            <a:r>
              <a:rPr sz="2600" dirty="0">
                <a:latin typeface="Aptos" panose="020B0004020202020204" pitchFamily="34" charset="0"/>
                <a:cs typeface="Calibri"/>
              </a:rPr>
              <a:t>and</a:t>
            </a:r>
            <a:r>
              <a:rPr sz="2600" spc="-45" dirty="0">
                <a:latin typeface="Aptos" panose="020B0004020202020204" pitchFamily="34" charset="0"/>
                <a:cs typeface="Calibri"/>
              </a:rPr>
              <a:t> </a:t>
            </a:r>
            <a:r>
              <a:rPr sz="2600" spc="-10" dirty="0">
                <a:latin typeface="Aptos" panose="020B0004020202020204" pitchFamily="34" charset="0"/>
                <a:cs typeface="Calibri"/>
              </a:rPr>
              <a:t>Objectives</a:t>
            </a:r>
            <a:endParaRPr sz="2600" dirty="0">
              <a:latin typeface="Aptos" panose="020B0004020202020204" pitchFamily="34" charset="0"/>
              <a:cs typeface="Calibri"/>
            </a:endParaRPr>
          </a:p>
          <a:p>
            <a:pPr marL="355600" indent="-342900">
              <a:lnSpc>
                <a:spcPts val="3100"/>
              </a:lnSpc>
              <a:buFont typeface="Arial MT"/>
              <a:buChar char="•"/>
              <a:tabLst>
                <a:tab pos="355600" algn="l"/>
              </a:tabLst>
            </a:pPr>
            <a:r>
              <a:rPr sz="2600" spc="-10" dirty="0">
                <a:latin typeface="Aptos" panose="020B0004020202020204" pitchFamily="34" charset="0"/>
                <a:cs typeface="Calibri"/>
              </a:rPr>
              <a:t>Methodology</a:t>
            </a:r>
            <a:endParaRPr sz="2600" dirty="0">
              <a:latin typeface="Aptos" panose="020B0004020202020204" pitchFamily="34" charset="0"/>
              <a:cs typeface="Calibri"/>
            </a:endParaRPr>
          </a:p>
          <a:p>
            <a:pPr marL="356235" indent="-343535">
              <a:lnSpc>
                <a:spcPts val="3100"/>
              </a:lnSpc>
              <a:spcBef>
                <a:spcPts val="30"/>
              </a:spcBef>
              <a:buFont typeface="Arial MT"/>
              <a:buChar char="•"/>
              <a:tabLst>
                <a:tab pos="356235" algn="l"/>
              </a:tabLst>
            </a:pPr>
            <a:r>
              <a:rPr sz="2600" dirty="0">
                <a:latin typeface="Aptos" panose="020B0004020202020204" pitchFamily="34" charset="0"/>
                <a:cs typeface="Calibri"/>
              </a:rPr>
              <a:t>Setup:1</a:t>
            </a:r>
            <a:r>
              <a:rPr sz="2600" spc="-6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A-SMS, A-GW Setup</a:t>
            </a:r>
            <a:endParaRPr sz="2600" dirty="0">
              <a:latin typeface="Aptos" panose="020B0004020202020204" pitchFamily="34" charset="0"/>
              <a:cs typeface="Calibri"/>
            </a:endParaRPr>
          </a:p>
          <a:p>
            <a:pPr marL="356235" indent="-343535">
              <a:lnSpc>
                <a:spcPts val="3100"/>
              </a:lnSpc>
              <a:buFont typeface="Arial MT"/>
              <a:buChar char="•"/>
              <a:tabLst>
                <a:tab pos="356235" algn="l"/>
              </a:tabLst>
            </a:pPr>
            <a:r>
              <a:rPr sz="2600" dirty="0">
                <a:latin typeface="Aptos" panose="020B0004020202020204" pitchFamily="34" charset="0"/>
                <a:cs typeface="Calibri"/>
              </a:rPr>
              <a:t>Setup:2</a:t>
            </a:r>
            <a:r>
              <a:rPr sz="2600" spc="-6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A-SMS, A-GW </a:t>
            </a:r>
            <a:r>
              <a:rPr sz="2600" dirty="0">
                <a:latin typeface="Aptos" panose="020B0004020202020204" pitchFamily="34" charset="0"/>
                <a:cs typeface="Calibri"/>
              </a:rPr>
              <a:t>Server</a:t>
            </a:r>
            <a:r>
              <a:rPr sz="2600" spc="-65" dirty="0">
                <a:latin typeface="Aptos" panose="020B0004020202020204" pitchFamily="34" charset="0"/>
                <a:cs typeface="Calibri"/>
              </a:rPr>
              <a:t> </a:t>
            </a:r>
            <a:r>
              <a:rPr sz="2600" spc="-10" dirty="0">
                <a:latin typeface="Aptos" panose="020B0004020202020204" pitchFamily="34" charset="0"/>
                <a:cs typeface="Calibri"/>
              </a:rPr>
              <a:t>Configuration</a:t>
            </a:r>
            <a:endParaRPr sz="2600" dirty="0">
              <a:latin typeface="Aptos" panose="020B0004020202020204" pitchFamily="34" charset="0"/>
              <a:cs typeface="Calibri"/>
            </a:endParaRPr>
          </a:p>
          <a:p>
            <a:pPr marL="355600" indent="-342900">
              <a:lnSpc>
                <a:spcPts val="3100"/>
              </a:lnSpc>
              <a:spcBef>
                <a:spcPts val="35"/>
              </a:spcBef>
              <a:buFont typeface="Arial MT"/>
              <a:buChar char="•"/>
              <a:tabLst>
                <a:tab pos="355600" algn="l"/>
              </a:tabLst>
            </a:pPr>
            <a:r>
              <a:rPr sz="2600" dirty="0">
                <a:latin typeface="Aptos" panose="020B0004020202020204" pitchFamily="34" charset="0"/>
                <a:cs typeface="Calibri"/>
              </a:rPr>
              <a:t>Setup: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3</a:t>
            </a:r>
            <a:r>
              <a:rPr sz="2600" spc="-20" dirty="0">
                <a:latin typeface="Aptos" panose="020B0004020202020204" pitchFamily="34" charset="0"/>
                <a:cs typeface="Calibri"/>
              </a:rPr>
              <a:t> Gateway</a:t>
            </a:r>
            <a:r>
              <a:rPr sz="2600" spc="-90" dirty="0">
                <a:latin typeface="Aptos" panose="020B0004020202020204" pitchFamily="34" charset="0"/>
                <a:cs typeface="Calibri"/>
              </a:rPr>
              <a:t> </a:t>
            </a:r>
            <a:r>
              <a:rPr sz="2600" spc="-25" dirty="0">
                <a:latin typeface="Aptos" panose="020B0004020202020204" pitchFamily="34" charset="0"/>
                <a:cs typeface="Calibri"/>
              </a:rPr>
              <a:t>Trust,</a:t>
            </a:r>
            <a:r>
              <a:rPr sz="2600" spc="-85" dirty="0">
                <a:latin typeface="Aptos" panose="020B0004020202020204" pitchFamily="34" charset="0"/>
                <a:cs typeface="Calibri"/>
              </a:rPr>
              <a:t> </a:t>
            </a:r>
            <a:r>
              <a:rPr sz="2600" dirty="0">
                <a:latin typeface="Aptos" panose="020B0004020202020204" pitchFamily="34" charset="0"/>
                <a:cs typeface="Calibri"/>
              </a:rPr>
              <a:t>Objects</a:t>
            </a:r>
            <a:r>
              <a:rPr sz="2600" spc="-10" dirty="0">
                <a:latin typeface="Aptos" panose="020B0004020202020204" pitchFamily="34" charset="0"/>
                <a:cs typeface="Calibri"/>
              </a:rPr>
              <a:t> </a:t>
            </a:r>
            <a:r>
              <a:rPr sz="2600" dirty="0">
                <a:latin typeface="Aptos" panose="020B0004020202020204" pitchFamily="34" charset="0"/>
                <a:cs typeface="Calibri"/>
              </a:rPr>
              <a:t>and</a:t>
            </a:r>
            <a:r>
              <a:rPr sz="2600" spc="-45" dirty="0">
                <a:latin typeface="Aptos" panose="020B0004020202020204" pitchFamily="34" charset="0"/>
                <a:cs typeface="Calibri"/>
              </a:rPr>
              <a:t> </a:t>
            </a:r>
            <a:r>
              <a:rPr sz="2600" spc="-10" dirty="0">
                <a:latin typeface="Aptos" panose="020B0004020202020204" pitchFamily="34" charset="0"/>
                <a:cs typeface="Calibri"/>
              </a:rPr>
              <a:t>Topology</a:t>
            </a:r>
            <a:endParaRPr lang="en-GB" sz="2600" spc="-10" dirty="0">
              <a:latin typeface="Aptos" panose="020B0004020202020204" pitchFamily="34" charset="0"/>
              <a:cs typeface="Calibri"/>
            </a:endParaRPr>
          </a:p>
          <a:p>
            <a:pPr marL="355600" indent="-342900">
              <a:lnSpc>
                <a:spcPts val="3100"/>
              </a:lnSpc>
              <a:spcBef>
                <a:spcPts val="35"/>
              </a:spcBef>
              <a:buFont typeface="Arial MT"/>
              <a:buChar char="•"/>
              <a:tabLst>
                <a:tab pos="355600" algn="l"/>
              </a:tabLst>
            </a:pPr>
            <a:r>
              <a:rPr lang="en-GB" sz="2600" dirty="0">
                <a:latin typeface="Aptos" panose="020B0004020202020204" pitchFamily="34" charset="0"/>
                <a:cs typeface="Calibri"/>
              </a:rPr>
              <a:t>Setup:4</a:t>
            </a:r>
            <a:r>
              <a:rPr lang="en-GB" sz="2600" spc="-35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Licensing</a:t>
            </a:r>
            <a:r>
              <a:rPr lang="en-GB" sz="2600" spc="-75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and</a:t>
            </a:r>
            <a:r>
              <a:rPr lang="en-GB" sz="2600" spc="-6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 err="1">
                <a:latin typeface="Aptos" panose="020B0004020202020204" pitchFamily="34" charset="0"/>
                <a:cs typeface="Calibri"/>
              </a:rPr>
              <a:t>SmartConsole</a:t>
            </a:r>
            <a:r>
              <a:rPr lang="en-GB" sz="2600" spc="-6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spc="-10" dirty="0">
                <a:latin typeface="Aptos" panose="020B0004020202020204" pitchFamily="34" charset="0"/>
                <a:cs typeface="Calibri"/>
              </a:rPr>
              <a:t>Connectivity</a:t>
            </a:r>
          </a:p>
          <a:p>
            <a:pPr marL="355600" indent="-342900">
              <a:lnSpc>
                <a:spcPts val="3100"/>
              </a:lnSpc>
              <a:spcBef>
                <a:spcPts val="35"/>
              </a:spcBef>
              <a:buFont typeface="Arial MT"/>
              <a:buChar char="•"/>
              <a:tabLst>
                <a:tab pos="355600" algn="l"/>
              </a:tabLst>
            </a:pPr>
            <a:r>
              <a:rPr lang="en-GB" sz="2600" spc="-10" dirty="0">
                <a:latin typeface="Aptos" panose="020B0004020202020204" pitchFamily="34" charset="0"/>
                <a:cs typeface="Calibri"/>
              </a:rPr>
              <a:t>Connectivity Check</a:t>
            </a:r>
            <a:endParaRPr sz="2600" dirty="0">
              <a:latin typeface="Aptos" panose="020B0004020202020204" pitchFamily="34" charset="0"/>
              <a:cs typeface="Calibri"/>
            </a:endParaRPr>
          </a:p>
          <a:p>
            <a:pPr marL="355600" indent="-342900">
              <a:lnSpc>
                <a:spcPts val="3100"/>
              </a:lnSpc>
              <a:buFont typeface="Arial MT"/>
              <a:buChar char="•"/>
              <a:tabLst>
                <a:tab pos="355600" algn="l"/>
              </a:tabLst>
            </a:pPr>
            <a:r>
              <a:rPr sz="2600" dirty="0">
                <a:latin typeface="Aptos" panose="020B0004020202020204" pitchFamily="34" charset="0"/>
                <a:cs typeface="Calibri"/>
              </a:rPr>
              <a:t>Access</a:t>
            </a:r>
            <a:r>
              <a:rPr sz="2600" spc="-75" dirty="0">
                <a:latin typeface="Aptos" panose="020B0004020202020204" pitchFamily="34" charset="0"/>
                <a:cs typeface="Calibri"/>
              </a:rPr>
              <a:t> </a:t>
            </a:r>
            <a:r>
              <a:rPr sz="2600" spc="-10" dirty="0">
                <a:latin typeface="Aptos" panose="020B0004020202020204" pitchFamily="34" charset="0"/>
                <a:cs typeface="Calibri"/>
              </a:rPr>
              <a:t>Control:</a:t>
            </a:r>
            <a:r>
              <a:rPr sz="2600" spc="-80" dirty="0">
                <a:latin typeface="Aptos" panose="020B0004020202020204" pitchFamily="34" charset="0"/>
                <a:cs typeface="Calibri"/>
              </a:rPr>
              <a:t> </a:t>
            </a:r>
            <a:r>
              <a:rPr sz="2600" dirty="0">
                <a:latin typeface="Aptos" panose="020B0004020202020204" pitchFamily="34" charset="0"/>
                <a:cs typeface="Calibri"/>
              </a:rPr>
              <a:t>Policy</a:t>
            </a:r>
            <a:r>
              <a:rPr sz="2600" spc="20" dirty="0">
                <a:latin typeface="Aptos" panose="020B0004020202020204" pitchFamily="34" charset="0"/>
                <a:cs typeface="Calibri"/>
              </a:rPr>
              <a:t> </a:t>
            </a:r>
            <a:r>
              <a:rPr sz="2600" spc="-10" dirty="0">
                <a:latin typeface="Aptos" panose="020B0004020202020204" pitchFamily="34" charset="0"/>
                <a:cs typeface="Calibri"/>
              </a:rPr>
              <a:t>Installation</a:t>
            </a:r>
            <a:r>
              <a:rPr sz="2600" spc="-50" dirty="0">
                <a:latin typeface="Aptos" panose="020B0004020202020204" pitchFamily="34" charset="0"/>
                <a:cs typeface="Calibri"/>
              </a:rPr>
              <a:t> </a:t>
            </a:r>
            <a:r>
              <a:rPr sz="2600" dirty="0">
                <a:latin typeface="Aptos" panose="020B0004020202020204" pitchFamily="34" charset="0"/>
                <a:cs typeface="Calibri"/>
              </a:rPr>
              <a:t>and</a:t>
            </a:r>
            <a:r>
              <a:rPr sz="2600" spc="-50" dirty="0">
                <a:latin typeface="Aptos" panose="020B0004020202020204" pitchFamily="34" charset="0"/>
                <a:cs typeface="Calibri"/>
              </a:rPr>
              <a:t> </a:t>
            </a:r>
            <a:r>
              <a:rPr sz="2600" spc="-10" dirty="0">
                <a:latin typeface="Aptos" panose="020B0004020202020204" pitchFamily="34" charset="0"/>
                <a:cs typeface="Calibri"/>
              </a:rPr>
              <a:t>Validation</a:t>
            </a:r>
            <a:endParaRPr lang="en-GB" sz="2600" spc="-10" dirty="0">
              <a:latin typeface="Aptos" panose="020B0004020202020204" pitchFamily="34" charset="0"/>
              <a:cs typeface="Calibri"/>
            </a:endParaRPr>
          </a:p>
          <a:p>
            <a:pPr marL="355600" indent="-342900">
              <a:lnSpc>
                <a:spcPts val="3100"/>
              </a:lnSpc>
              <a:buFont typeface="Arial MT"/>
              <a:buChar char="•"/>
              <a:tabLst>
                <a:tab pos="355600" algn="l"/>
              </a:tabLst>
            </a:pPr>
            <a:r>
              <a:rPr lang="en-GB" sz="2600" dirty="0">
                <a:latin typeface="Aptos" panose="020B0004020202020204" pitchFamily="34" charset="0"/>
                <a:cs typeface="Calibri"/>
              </a:rPr>
              <a:t>Access</a:t>
            </a:r>
            <a:r>
              <a:rPr lang="en-GB" sz="2600" spc="-75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spc="-10" dirty="0">
                <a:latin typeface="Aptos" panose="020B0004020202020204" pitchFamily="34" charset="0"/>
                <a:cs typeface="Calibri"/>
              </a:rPr>
              <a:t>Control:</a:t>
            </a:r>
            <a:r>
              <a:rPr lang="en-GB" sz="2600" spc="-8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Policy</a:t>
            </a:r>
            <a:r>
              <a:rPr lang="en-GB" sz="2600" spc="2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spc="-10" dirty="0">
                <a:latin typeface="Aptos" panose="020B0004020202020204" pitchFamily="34" charset="0"/>
                <a:cs typeface="Calibri"/>
              </a:rPr>
              <a:t>Installation</a:t>
            </a:r>
            <a:r>
              <a:rPr lang="en-GB" sz="2600" spc="-5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and</a:t>
            </a:r>
            <a:r>
              <a:rPr lang="en-GB" sz="2600" spc="-5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spc="-10" dirty="0">
                <a:latin typeface="Aptos" panose="020B0004020202020204" pitchFamily="34" charset="0"/>
                <a:cs typeface="Calibri"/>
              </a:rPr>
              <a:t>Validation Continue</a:t>
            </a:r>
            <a:endParaRPr lang="en-GB" sz="2600" dirty="0">
              <a:latin typeface="Aptos" panose="020B0004020202020204" pitchFamily="34" charset="0"/>
              <a:cs typeface="Calibri"/>
            </a:endParaRPr>
          </a:p>
          <a:p>
            <a:pPr marL="355600" indent="-342900">
              <a:lnSpc>
                <a:spcPts val="3100"/>
              </a:lnSpc>
              <a:buFont typeface="Arial MT"/>
              <a:buChar char="•"/>
              <a:tabLst>
                <a:tab pos="355600" algn="l"/>
              </a:tabLst>
            </a:pPr>
            <a:r>
              <a:rPr lang="en-GB" sz="2600" dirty="0">
                <a:latin typeface="Aptos" panose="020B0004020202020204" pitchFamily="34" charset="0"/>
                <a:cs typeface="Calibri"/>
              </a:rPr>
              <a:t>Access</a:t>
            </a:r>
            <a:r>
              <a:rPr lang="en-GB" sz="2600" spc="-75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spc="-10" dirty="0">
                <a:latin typeface="Aptos" panose="020B0004020202020204" pitchFamily="34" charset="0"/>
                <a:cs typeface="Calibri"/>
              </a:rPr>
              <a:t>Control:</a:t>
            </a:r>
            <a:r>
              <a:rPr lang="en-GB" sz="2600" spc="-8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Policy</a:t>
            </a:r>
            <a:r>
              <a:rPr lang="en-GB" sz="2600" spc="2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spc="-10" dirty="0">
                <a:latin typeface="Aptos" panose="020B0004020202020204" pitchFamily="34" charset="0"/>
                <a:cs typeface="Calibri"/>
              </a:rPr>
              <a:t>Installation</a:t>
            </a:r>
            <a:r>
              <a:rPr lang="en-GB" sz="2600" spc="-5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and</a:t>
            </a:r>
            <a:r>
              <a:rPr lang="en-GB" sz="2600" spc="-5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spc="-10" dirty="0">
                <a:latin typeface="Aptos" panose="020B0004020202020204" pitchFamily="34" charset="0"/>
                <a:cs typeface="Calibri"/>
              </a:rPr>
              <a:t>Validation Continue</a:t>
            </a:r>
          </a:p>
          <a:p>
            <a:pPr marL="355600" indent="-342900">
              <a:lnSpc>
                <a:spcPts val="3100"/>
              </a:lnSpc>
              <a:buFont typeface="Arial MT"/>
              <a:buChar char="•"/>
              <a:tabLst>
                <a:tab pos="355600" algn="l"/>
              </a:tabLst>
            </a:pPr>
            <a:r>
              <a:rPr lang="en-GB" sz="2600" dirty="0">
                <a:latin typeface="Aptos" panose="020B0004020202020204" pitchFamily="34" charset="0"/>
                <a:cs typeface="Calibri"/>
              </a:rPr>
              <a:t>Access</a:t>
            </a:r>
            <a:r>
              <a:rPr lang="en-GB" sz="2600" spc="-75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spc="-10" dirty="0">
                <a:latin typeface="Aptos" panose="020B0004020202020204" pitchFamily="34" charset="0"/>
                <a:cs typeface="Calibri"/>
              </a:rPr>
              <a:t>Control:</a:t>
            </a:r>
            <a:r>
              <a:rPr lang="en-GB" sz="2600" spc="-8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Policy</a:t>
            </a:r>
            <a:r>
              <a:rPr lang="en-GB" sz="2600" spc="2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spc="-10" dirty="0">
                <a:latin typeface="Aptos" panose="020B0004020202020204" pitchFamily="34" charset="0"/>
                <a:cs typeface="Calibri"/>
              </a:rPr>
              <a:t>Installation</a:t>
            </a:r>
            <a:r>
              <a:rPr lang="en-GB" sz="2600" spc="-5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dirty="0">
                <a:latin typeface="Aptos" panose="020B0004020202020204" pitchFamily="34" charset="0"/>
                <a:cs typeface="Calibri"/>
              </a:rPr>
              <a:t>and</a:t>
            </a:r>
            <a:r>
              <a:rPr lang="en-GB" sz="2600" spc="-50" dirty="0">
                <a:latin typeface="Aptos" panose="020B0004020202020204" pitchFamily="34" charset="0"/>
                <a:cs typeface="Calibri"/>
              </a:rPr>
              <a:t> </a:t>
            </a:r>
            <a:r>
              <a:rPr lang="en-GB" sz="2600" spc="-10" dirty="0">
                <a:latin typeface="Aptos" panose="020B0004020202020204" pitchFamily="34" charset="0"/>
                <a:cs typeface="Calibri"/>
              </a:rPr>
              <a:t>Validation Continue</a:t>
            </a:r>
            <a:endParaRPr lang="en-GB" sz="2600" dirty="0">
              <a:latin typeface="Aptos" panose="020B0004020202020204" pitchFamily="34" charset="0"/>
              <a:cs typeface="Calibri"/>
            </a:endParaRPr>
          </a:p>
          <a:p>
            <a:pPr marL="356235" indent="-343535">
              <a:lnSpc>
                <a:spcPts val="3100"/>
              </a:lnSpc>
              <a:spcBef>
                <a:spcPts val="35"/>
              </a:spcBef>
              <a:buFont typeface="Arial MT"/>
              <a:buChar char="•"/>
              <a:tabLst>
                <a:tab pos="356235" algn="l"/>
              </a:tabLst>
            </a:pPr>
            <a:r>
              <a:rPr sz="2600" dirty="0">
                <a:latin typeface="Aptos" panose="020B0004020202020204" pitchFamily="34" charset="0"/>
                <a:cs typeface="Calibri"/>
              </a:rPr>
              <a:t>Security</a:t>
            </a:r>
            <a:r>
              <a:rPr sz="2600" spc="-60" dirty="0">
                <a:latin typeface="Aptos" panose="020B0004020202020204" pitchFamily="34" charset="0"/>
                <a:cs typeface="Calibri"/>
              </a:rPr>
              <a:t> </a:t>
            </a:r>
            <a:r>
              <a:rPr sz="2600" spc="-10" dirty="0">
                <a:latin typeface="Aptos" panose="020B0004020202020204" pitchFamily="34" charset="0"/>
                <a:cs typeface="Calibri"/>
              </a:rPr>
              <a:t>Enhancement</a:t>
            </a:r>
            <a:endParaRPr sz="2600" dirty="0">
              <a:latin typeface="Aptos" panose="020B0004020202020204" pitchFamily="34" charset="0"/>
              <a:cs typeface="Calibri"/>
            </a:endParaRPr>
          </a:p>
          <a:p>
            <a:pPr marL="355600" indent="-342900">
              <a:lnSpc>
                <a:spcPts val="3100"/>
              </a:lnSpc>
              <a:buFont typeface="Arial MT"/>
              <a:buChar char="•"/>
              <a:tabLst>
                <a:tab pos="355600" algn="l"/>
              </a:tabLst>
            </a:pPr>
            <a:r>
              <a:rPr sz="2600" spc="-10" dirty="0">
                <a:latin typeface="Aptos" panose="020B0004020202020204" pitchFamily="34" charset="0"/>
                <a:cs typeface="Calibri"/>
              </a:rPr>
              <a:t>Conclusion</a:t>
            </a:r>
            <a:endParaRPr sz="2600" dirty="0">
              <a:latin typeface="Aptos" panose="020B0004020202020204" pitchFamily="34" charset="0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10" dirty="0"/>
              <a:t>Introduction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90537" y="1524000"/>
            <a:ext cx="5072063" cy="306878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5600" marR="1675764" indent="-343535">
              <a:lnSpc>
                <a:spcPct val="100400"/>
              </a:lnSpc>
              <a:spcBef>
                <a:spcPts val="90"/>
              </a:spcBef>
              <a:buFont typeface="Arial MT"/>
              <a:buChar char="•"/>
              <a:tabLst>
                <a:tab pos="355600" algn="l"/>
              </a:tabLst>
            </a:pPr>
            <a:r>
              <a:rPr lang="en-GB" sz="2400" spc="-3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</a:t>
            </a:r>
            <a:r>
              <a:rPr sz="2400" spc="-2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wo-</a:t>
            </a:r>
            <a:r>
              <a:rPr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site</a:t>
            </a:r>
            <a:r>
              <a:rPr sz="24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enterprise</a:t>
            </a:r>
            <a:r>
              <a:rPr sz="24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network: </a:t>
            </a:r>
            <a:r>
              <a:rPr sz="2400" spc="-2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SWANSEA.ACCA</a:t>
            </a:r>
            <a:r>
              <a:rPr sz="24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4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 </a:t>
            </a:r>
            <a:r>
              <a:rPr sz="24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LONDON.SWANSEA.ACCA.</a:t>
            </a:r>
            <a:endParaRPr sz="2400" dirty="0">
              <a:latin typeface="Aptos" panose="020B0004020202020204" pitchFamily="34" charset="0"/>
              <a:cs typeface="Calibri"/>
            </a:endParaRPr>
          </a:p>
          <a:p>
            <a:pPr marL="355600" marR="5080" indent="-343535">
              <a:lnSpc>
                <a:spcPct val="100400"/>
              </a:lnSpc>
              <a:spcBef>
                <a:spcPts val="790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Core</a:t>
            </a:r>
            <a:r>
              <a:rPr sz="24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services</a:t>
            </a:r>
            <a:r>
              <a:rPr sz="2400" spc="-3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include</a:t>
            </a:r>
            <a:r>
              <a:rPr sz="2400" spc="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S-DC</a:t>
            </a: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, L-CD</a:t>
            </a:r>
            <a:r>
              <a:rPr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,</a:t>
            </a:r>
            <a:r>
              <a:rPr sz="2400" spc="-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ClientS1, ClientL1</a:t>
            </a:r>
            <a:r>
              <a:rPr sz="24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,</a:t>
            </a:r>
            <a:r>
              <a:rPr sz="2400" spc="-2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, </a:t>
            </a: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A-GW</a:t>
            </a:r>
            <a:r>
              <a:rPr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,</a:t>
            </a:r>
            <a:r>
              <a:rPr sz="2400" spc="-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2400" spc="-3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A-SMS</a:t>
            </a:r>
            <a:r>
              <a:rPr sz="24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.</a:t>
            </a:r>
            <a:endParaRPr sz="2400" dirty="0">
              <a:latin typeface="Aptos" panose="020B0004020202020204" pitchFamily="34" charset="0"/>
              <a:cs typeface="Calibri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992A480-8E6D-F13A-E505-1E9C4F68DB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904222"/>
            <a:ext cx="5291787" cy="413954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04800" y="914400"/>
            <a:ext cx="1252855" cy="862330"/>
            <a:chOff x="438150" y="1000061"/>
            <a:chExt cx="1252855" cy="86233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61860" y="1047496"/>
              <a:ext cx="1128941" cy="66230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8150" y="1000061"/>
              <a:ext cx="1128712" cy="862012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95312" y="1062101"/>
              <a:ext cx="1067435" cy="590550"/>
            </a:xfrm>
            <a:custGeom>
              <a:avLst/>
              <a:gdLst/>
              <a:ahLst/>
              <a:cxnLst/>
              <a:rect l="l" t="t" r="r" b="b"/>
              <a:pathLst>
                <a:path w="1067435" h="590550">
                  <a:moveTo>
                    <a:pt x="968311" y="0"/>
                  </a:moveTo>
                  <a:lnTo>
                    <a:pt x="98425" y="0"/>
                  </a:lnTo>
                  <a:lnTo>
                    <a:pt x="60114" y="7717"/>
                  </a:lnTo>
                  <a:lnTo>
                    <a:pt x="28829" y="28781"/>
                  </a:lnTo>
                  <a:lnTo>
                    <a:pt x="7735" y="60061"/>
                  </a:lnTo>
                  <a:lnTo>
                    <a:pt x="0" y="98425"/>
                  </a:lnTo>
                  <a:lnTo>
                    <a:pt x="0" y="491998"/>
                  </a:lnTo>
                  <a:lnTo>
                    <a:pt x="7735" y="530381"/>
                  </a:lnTo>
                  <a:lnTo>
                    <a:pt x="28829" y="561705"/>
                  </a:lnTo>
                  <a:lnTo>
                    <a:pt x="60114" y="582812"/>
                  </a:lnTo>
                  <a:lnTo>
                    <a:pt x="98425" y="590550"/>
                  </a:lnTo>
                  <a:lnTo>
                    <a:pt x="968311" y="590550"/>
                  </a:lnTo>
                  <a:lnTo>
                    <a:pt x="1006695" y="582812"/>
                  </a:lnTo>
                  <a:lnTo>
                    <a:pt x="1038018" y="561705"/>
                  </a:lnTo>
                  <a:lnTo>
                    <a:pt x="1059126" y="530381"/>
                  </a:lnTo>
                  <a:lnTo>
                    <a:pt x="1066863" y="491998"/>
                  </a:lnTo>
                  <a:lnTo>
                    <a:pt x="1066863" y="98425"/>
                  </a:lnTo>
                  <a:lnTo>
                    <a:pt x="1059126" y="60061"/>
                  </a:lnTo>
                  <a:lnTo>
                    <a:pt x="1038018" y="28781"/>
                  </a:lnTo>
                  <a:lnTo>
                    <a:pt x="1006695" y="7717"/>
                  </a:lnTo>
                  <a:lnTo>
                    <a:pt x="968311" y="0"/>
                  </a:lnTo>
                  <a:close/>
                </a:path>
              </a:pathLst>
            </a:custGeom>
            <a:solidFill>
              <a:srgbClr val="0C224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95312" y="1062101"/>
              <a:ext cx="1067435" cy="590550"/>
            </a:xfrm>
            <a:custGeom>
              <a:avLst/>
              <a:gdLst/>
              <a:ahLst/>
              <a:cxnLst/>
              <a:rect l="l" t="t" r="r" b="b"/>
              <a:pathLst>
                <a:path w="1067435" h="590550">
                  <a:moveTo>
                    <a:pt x="0" y="98425"/>
                  </a:moveTo>
                  <a:lnTo>
                    <a:pt x="7735" y="60061"/>
                  </a:lnTo>
                  <a:lnTo>
                    <a:pt x="28829" y="28781"/>
                  </a:lnTo>
                  <a:lnTo>
                    <a:pt x="60114" y="7717"/>
                  </a:lnTo>
                  <a:lnTo>
                    <a:pt x="98425" y="0"/>
                  </a:lnTo>
                  <a:lnTo>
                    <a:pt x="968311" y="0"/>
                  </a:lnTo>
                  <a:lnTo>
                    <a:pt x="1006695" y="7717"/>
                  </a:lnTo>
                  <a:lnTo>
                    <a:pt x="1038018" y="28781"/>
                  </a:lnTo>
                  <a:lnTo>
                    <a:pt x="1059126" y="60061"/>
                  </a:lnTo>
                  <a:lnTo>
                    <a:pt x="1066863" y="98425"/>
                  </a:lnTo>
                  <a:lnTo>
                    <a:pt x="1066863" y="491998"/>
                  </a:lnTo>
                  <a:lnTo>
                    <a:pt x="1059126" y="530381"/>
                  </a:lnTo>
                  <a:lnTo>
                    <a:pt x="1038018" y="561705"/>
                  </a:lnTo>
                  <a:lnTo>
                    <a:pt x="1006695" y="582812"/>
                  </a:lnTo>
                  <a:lnTo>
                    <a:pt x="968311" y="590550"/>
                  </a:lnTo>
                  <a:lnTo>
                    <a:pt x="98425" y="590550"/>
                  </a:lnTo>
                  <a:lnTo>
                    <a:pt x="60114" y="582812"/>
                  </a:lnTo>
                  <a:lnTo>
                    <a:pt x="28829" y="561705"/>
                  </a:lnTo>
                  <a:lnTo>
                    <a:pt x="7735" y="530381"/>
                  </a:lnTo>
                  <a:lnTo>
                    <a:pt x="0" y="491998"/>
                  </a:lnTo>
                  <a:lnTo>
                    <a:pt x="0" y="98425"/>
                  </a:lnTo>
                  <a:close/>
                </a:path>
              </a:pathLst>
            </a:custGeom>
            <a:ln w="9525">
              <a:solidFill>
                <a:srgbClr val="0C2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490537" y="254957"/>
            <a:ext cx="2880995" cy="13074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22250" marR="5080" indent="-210185">
              <a:lnSpc>
                <a:spcPct val="152900"/>
              </a:lnSpc>
              <a:spcBef>
                <a:spcPts val="90"/>
              </a:spcBef>
            </a:pPr>
            <a:r>
              <a:rPr dirty="0"/>
              <a:t>Aim</a:t>
            </a:r>
            <a:r>
              <a:rPr spc="70" dirty="0"/>
              <a:t> </a:t>
            </a:r>
            <a:r>
              <a:rPr dirty="0"/>
              <a:t>and</a:t>
            </a:r>
            <a:r>
              <a:rPr spc="85" dirty="0"/>
              <a:t> </a:t>
            </a:r>
            <a:r>
              <a:rPr spc="-10" dirty="0"/>
              <a:t>Objectives </a:t>
            </a:r>
            <a:r>
              <a:rPr spc="-25" dirty="0">
                <a:solidFill>
                  <a:srgbClr val="FFFFFF"/>
                </a:solidFill>
              </a:rPr>
              <a:t>Aim</a:t>
            </a:r>
          </a:p>
        </p:txBody>
      </p:sp>
      <p:grpSp>
        <p:nvGrpSpPr>
          <p:cNvPr id="8" name="object 8"/>
          <p:cNvGrpSpPr/>
          <p:nvPr/>
        </p:nvGrpSpPr>
        <p:grpSpPr>
          <a:xfrm>
            <a:off x="447675" y="1666811"/>
            <a:ext cx="11206480" cy="1757680"/>
            <a:chOff x="447675" y="1666811"/>
            <a:chExt cx="11206480" cy="1757680"/>
          </a:xfrm>
        </p:grpSpPr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95300" y="1666811"/>
              <a:ext cx="11158601" cy="1071562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57200" y="1695386"/>
              <a:ext cx="11063351" cy="1100137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557212" y="1709800"/>
              <a:ext cx="11040110" cy="952500"/>
            </a:xfrm>
            <a:custGeom>
              <a:avLst/>
              <a:gdLst/>
              <a:ahLst/>
              <a:cxnLst/>
              <a:rect l="l" t="t" r="r" b="b"/>
              <a:pathLst>
                <a:path w="11040110" h="952500">
                  <a:moveTo>
                    <a:pt x="10880788" y="0"/>
                  </a:moveTo>
                  <a:lnTo>
                    <a:pt x="158750" y="0"/>
                  </a:lnTo>
                  <a:lnTo>
                    <a:pt x="108570" y="8084"/>
                  </a:lnTo>
                  <a:lnTo>
                    <a:pt x="64991" y="30597"/>
                  </a:lnTo>
                  <a:lnTo>
                    <a:pt x="30627" y="64931"/>
                  </a:lnTo>
                  <a:lnTo>
                    <a:pt x="8092" y="108476"/>
                  </a:lnTo>
                  <a:lnTo>
                    <a:pt x="0" y="158623"/>
                  </a:lnTo>
                  <a:lnTo>
                    <a:pt x="0" y="793750"/>
                  </a:lnTo>
                  <a:lnTo>
                    <a:pt x="8092" y="843909"/>
                  </a:lnTo>
                  <a:lnTo>
                    <a:pt x="30627" y="887486"/>
                  </a:lnTo>
                  <a:lnTo>
                    <a:pt x="64991" y="921857"/>
                  </a:lnTo>
                  <a:lnTo>
                    <a:pt x="108570" y="944402"/>
                  </a:lnTo>
                  <a:lnTo>
                    <a:pt x="158750" y="952500"/>
                  </a:lnTo>
                  <a:lnTo>
                    <a:pt x="10880788" y="952500"/>
                  </a:lnTo>
                  <a:lnTo>
                    <a:pt x="10930948" y="944402"/>
                  </a:lnTo>
                  <a:lnTo>
                    <a:pt x="10974524" y="921857"/>
                  </a:lnTo>
                  <a:lnTo>
                    <a:pt x="11008895" y="887486"/>
                  </a:lnTo>
                  <a:lnTo>
                    <a:pt x="11031440" y="843909"/>
                  </a:lnTo>
                  <a:lnTo>
                    <a:pt x="11039538" y="793750"/>
                  </a:lnTo>
                  <a:lnTo>
                    <a:pt x="11039538" y="158623"/>
                  </a:lnTo>
                  <a:lnTo>
                    <a:pt x="11031440" y="108476"/>
                  </a:lnTo>
                  <a:lnTo>
                    <a:pt x="11008895" y="64931"/>
                  </a:lnTo>
                  <a:lnTo>
                    <a:pt x="10974524" y="30597"/>
                  </a:lnTo>
                  <a:lnTo>
                    <a:pt x="10930948" y="8084"/>
                  </a:lnTo>
                  <a:lnTo>
                    <a:pt x="1088078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57212" y="1709800"/>
              <a:ext cx="11040110" cy="952500"/>
            </a:xfrm>
            <a:custGeom>
              <a:avLst/>
              <a:gdLst/>
              <a:ahLst/>
              <a:cxnLst/>
              <a:rect l="l" t="t" r="r" b="b"/>
              <a:pathLst>
                <a:path w="11040110" h="952500">
                  <a:moveTo>
                    <a:pt x="0" y="158623"/>
                  </a:moveTo>
                  <a:lnTo>
                    <a:pt x="8092" y="108476"/>
                  </a:lnTo>
                  <a:lnTo>
                    <a:pt x="30627" y="64931"/>
                  </a:lnTo>
                  <a:lnTo>
                    <a:pt x="64991" y="30597"/>
                  </a:lnTo>
                  <a:lnTo>
                    <a:pt x="108570" y="8084"/>
                  </a:lnTo>
                  <a:lnTo>
                    <a:pt x="158750" y="0"/>
                  </a:lnTo>
                  <a:lnTo>
                    <a:pt x="10880788" y="0"/>
                  </a:lnTo>
                  <a:lnTo>
                    <a:pt x="10930948" y="8084"/>
                  </a:lnTo>
                  <a:lnTo>
                    <a:pt x="10974524" y="30597"/>
                  </a:lnTo>
                  <a:lnTo>
                    <a:pt x="11008895" y="64931"/>
                  </a:lnTo>
                  <a:lnTo>
                    <a:pt x="11031440" y="108476"/>
                  </a:lnTo>
                  <a:lnTo>
                    <a:pt x="11039538" y="158623"/>
                  </a:lnTo>
                  <a:lnTo>
                    <a:pt x="11039538" y="793750"/>
                  </a:lnTo>
                  <a:lnTo>
                    <a:pt x="11031440" y="843909"/>
                  </a:lnTo>
                  <a:lnTo>
                    <a:pt x="11008895" y="887486"/>
                  </a:lnTo>
                  <a:lnTo>
                    <a:pt x="10974524" y="921857"/>
                  </a:lnTo>
                  <a:lnTo>
                    <a:pt x="10930948" y="944402"/>
                  </a:lnTo>
                  <a:lnTo>
                    <a:pt x="10880788" y="952500"/>
                  </a:lnTo>
                  <a:lnTo>
                    <a:pt x="158750" y="952500"/>
                  </a:lnTo>
                  <a:lnTo>
                    <a:pt x="108570" y="944402"/>
                  </a:lnTo>
                  <a:lnTo>
                    <a:pt x="64991" y="921857"/>
                  </a:lnTo>
                  <a:lnTo>
                    <a:pt x="30627" y="887486"/>
                  </a:lnTo>
                  <a:lnTo>
                    <a:pt x="8092" y="843909"/>
                  </a:lnTo>
                  <a:lnTo>
                    <a:pt x="0" y="793750"/>
                  </a:lnTo>
                  <a:lnTo>
                    <a:pt x="0" y="158623"/>
                  </a:lnTo>
                  <a:close/>
                </a:path>
              </a:pathLst>
            </a:custGeom>
            <a:ln w="9525">
              <a:solidFill>
                <a:srgbClr val="2FACD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42925" y="2647886"/>
              <a:ext cx="2090801" cy="58578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47675" y="2562161"/>
              <a:ext cx="2081276" cy="86201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604837" y="2690875"/>
              <a:ext cx="1972310" cy="466725"/>
            </a:xfrm>
            <a:custGeom>
              <a:avLst/>
              <a:gdLst/>
              <a:ahLst/>
              <a:cxnLst/>
              <a:rect l="l" t="t" r="r" b="b"/>
              <a:pathLst>
                <a:path w="1972310" h="466725">
                  <a:moveTo>
                    <a:pt x="1893887" y="0"/>
                  </a:moveTo>
                  <a:lnTo>
                    <a:pt x="77787" y="0"/>
                  </a:lnTo>
                  <a:lnTo>
                    <a:pt x="47507" y="6107"/>
                  </a:lnTo>
                  <a:lnTo>
                    <a:pt x="22782" y="22764"/>
                  </a:lnTo>
                  <a:lnTo>
                    <a:pt x="6112" y="47470"/>
                  </a:lnTo>
                  <a:lnTo>
                    <a:pt x="0" y="77724"/>
                  </a:lnTo>
                  <a:lnTo>
                    <a:pt x="0" y="388874"/>
                  </a:lnTo>
                  <a:lnTo>
                    <a:pt x="6112" y="419147"/>
                  </a:lnTo>
                  <a:lnTo>
                    <a:pt x="22782" y="443896"/>
                  </a:lnTo>
                  <a:lnTo>
                    <a:pt x="47507" y="460597"/>
                  </a:lnTo>
                  <a:lnTo>
                    <a:pt x="77787" y="466725"/>
                  </a:lnTo>
                  <a:lnTo>
                    <a:pt x="1893887" y="466725"/>
                  </a:lnTo>
                  <a:lnTo>
                    <a:pt x="1924161" y="460597"/>
                  </a:lnTo>
                  <a:lnTo>
                    <a:pt x="1948910" y="443896"/>
                  </a:lnTo>
                  <a:lnTo>
                    <a:pt x="1965610" y="419147"/>
                  </a:lnTo>
                  <a:lnTo>
                    <a:pt x="1971738" y="388874"/>
                  </a:lnTo>
                  <a:lnTo>
                    <a:pt x="1971738" y="77724"/>
                  </a:lnTo>
                  <a:lnTo>
                    <a:pt x="1965610" y="47470"/>
                  </a:lnTo>
                  <a:lnTo>
                    <a:pt x="1948910" y="22764"/>
                  </a:lnTo>
                  <a:lnTo>
                    <a:pt x="1924161" y="6107"/>
                  </a:lnTo>
                  <a:lnTo>
                    <a:pt x="1893887" y="0"/>
                  </a:lnTo>
                  <a:close/>
                </a:path>
              </a:pathLst>
            </a:custGeom>
            <a:solidFill>
              <a:srgbClr val="0C224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04837" y="2690875"/>
              <a:ext cx="1972310" cy="466725"/>
            </a:xfrm>
            <a:custGeom>
              <a:avLst/>
              <a:gdLst/>
              <a:ahLst/>
              <a:cxnLst/>
              <a:rect l="l" t="t" r="r" b="b"/>
              <a:pathLst>
                <a:path w="1972310" h="466725">
                  <a:moveTo>
                    <a:pt x="0" y="77724"/>
                  </a:moveTo>
                  <a:lnTo>
                    <a:pt x="6112" y="47470"/>
                  </a:lnTo>
                  <a:lnTo>
                    <a:pt x="22782" y="22764"/>
                  </a:lnTo>
                  <a:lnTo>
                    <a:pt x="47507" y="6107"/>
                  </a:lnTo>
                  <a:lnTo>
                    <a:pt x="77787" y="0"/>
                  </a:lnTo>
                  <a:lnTo>
                    <a:pt x="1893887" y="0"/>
                  </a:lnTo>
                  <a:lnTo>
                    <a:pt x="1924161" y="6107"/>
                  </a:lnTo>
                  <a:lnTo>
                    <a:pt x="1948910" y="22764"/>
                  </a:lnTo>
                  <a:lnTo>
                    <a:pt x="1965610" y="47470"/>
                  </a:lnTo>
                  <a:lnTo>
                    <a:pt x="1971738" y="77724"/>
                  </a:lnTo>
                  <a:lnTo>
                    <a:pt x="1971738" y="388874"/>
                  </a:lnTo>
                  <a:lnTo>
                    <a:pt x="1965610" y="419147"/>
                  </a:lnTo>
                  <a:lnTo>
                    <a:pt x="1948910" y="443896"/>
                  </a:lnTo>
                  <a:lnTo>
                    <a:pt x="1924161" y="460597"/>
                  </a:lnTo>
                  <a:lnTo>
                    <a:pt x="1893887" y="466725"/>
                  </a:lnTo>
                  <a:lnTo>
                    <a:pt x="77787" y="466725"/>
                  </a:lnTo>
                  <a:lnTo>
                    <a:pt x="47507" y="460597"/>
                  </a:lnTo>
                  <a:lnTo>
                    <a:pt x="22782" y="443896"/>
                  </a:lnTo>
                  <a:lnTo>
                    <a:pt x="6112" y="419147"/>
                  </a:lnTo>
                  <a:lnTo>
                    <a:pt x="0" y="388874"/>
                  </a:lnTo>
                  <a:lnTo>
                    <a:pt x="0" y="77724"/>
                  </a:lnTo>
                  <a:close/>
                </a:path>
              </a:pathLst>
            </a:custGeom>
            <a:ln w="9525">
              <a:solidFill>
                <a:srgbClr val="0C2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814705" y="1814938"/>
            <a:ext cx="10562590" cy="3827202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2860"/>
              </a:lnSpc>
              <a:spcBef>
                <a:spcPts val="215"/>
              </a:spcBef>
            </a:pPr>
            <a:r>
              <a:rPr sz="20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To</a:t>
            </a:r>
            <a:r>
              <a:rPr sz="20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secure</a:t>
            </a:r>
            <a:r>
              <a:rPr sz="2000" spc="-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</a:t>
            </a:r>
            <a:r>
              <a:rPr sz="20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enterprise</a:t>
            </a:r>
            <a:r>
              <a:rPr sz="20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network</a:t>
            </a:r>
            <a:r>
              <a:rPr sz="2000" spc="-3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using</a:t>
            </a:r>
            <a:r>
              <a:rPr sz="20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Check</a:t>
            </a:r>
            <a:r>
              <a:rPr sz="2000" spc="-1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Point</a:t>
            </a:r>
            <a:r>
              <a:rPr sz="20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Gaia</a:t>
            </a:r>
            <a:r>
              <a:rPr sz="20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appliances</a:t>
            </a:r>
            <a:r>
              <a:rPr sz="20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2000" spc="-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demonstrate </a:t>
            </a:r>
            <a:r>
              <a:rPr lang="en-GB"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applying firewall rules based on organization needs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lang="en-GB"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propose security enhancement rules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.</a:t>
            </a:r>
            <a:endParaRPr sz="2000" dirty="0">
              <a:latin typeface="Aptos" panose="020B0004020202020204" pitchFamily="34" charset="0"/>
              <a:cs typeface="Calibri"/>
            </a:endParaRPr>
          </a:p>
          <a:p>
            <a:pPr marL="36830">
              <a:lnSpc>
                <a:spcPct val="100000"/>
              </a:lnSpc>
              <a:spcBef>
                <a:spcPts val="1190"/>
              </a:spcBef>
            </a:pPr>
            <a:r>
              <a:rPr sz="2000" b="1" spc="-10" dirty="0">
                <a:solidFill>
                  <a:srgbClr val="FFFFFF"/>
                </a:solidFill>
                <a:latin typeface="Aptos" panose="020B0004020202020204" pitchFamily="34" charset="0"/>
                <a:cs typeface="Calibri"/>
              </a:rPr>
              <a:t>Objectives</a:t>
            </a:r>
            <a:endParaRPr lang="en-GB" sz="2000" b="1" dirty="0">
              <a:latin typeface="Aptos" panose="020B0004020202020204" pitchFamily="34" charset="0"/>
              <a:cs typeface="Calibri"/>
            </a:endParaRPr>
          </a:p>
          <a:p>
            <a:pPr marL="36830">
              <a:lnSpc>
                <a:spcPct val="100000"/>
              </a:lnSpc>
              <a:spcBef>
                <a:spcPts val="1190"/>
              </a:spcBef>
            </a:pPr>
            <a:endParaRPr lang="en-GB" sz="2000" spc="-95" dirty="0">
              <a:solidFill>
                <a:srgbClr val="212830"/>
              </a:solidFill>
              <a:latin typeface="Aptos" panose="020B0004020202020204" pitchFamily="34" charset="0"/>
              <a:cs typeface="Calibri"/>
            </a:endParaRPr>
          </a:p>
          <a:p>
            <a:pPr marL="392430" indent="-342900">
              <a:lnSpc>
                <a:spcPts val="2865"/>
              </a:lnSpc>
              <a:spcBef>
                <a:spcPts val="730"/>
              </a:spcBef>
              <a:buFont typeface="Arial MT"/>
              <a:buChar char="•"/>
              <a:tabLst>
                <a:tab pos="392430" algn="l"/>
              </a:tabLst>
            </a:pPr>
            <a:r>
              <a:rPr sz="2000" spc="-9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To</a:t>
            </a:r>
            <a:r>
              <a:rPr sz="20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deploy</a:t>
            </a:r>
            <a:r>
              <a:rPr sz="20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A-</a:t>
            </a:r>
            <a:r>
              <a:rPr sz="2000" spc="-9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GW,</a:t>
            </a:r>
            <a:r>
              <a:rPr sz="20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A-SMS,</a:t>
            </a:r>
            <a:r>
              <a:rPr sz="2000" spc="-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20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A-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GUI</a:t>
            </a:r>
            <a:r>
              <a:rPr sz="20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with</a:t>
            </a:r>
            <a:r>
              <a:rPr sz="20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correct</a:t>
            </a:r>
            <a:r>
              <a:rPr sz="20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addressing</a:t>
            </a:r>
            <a:r>
              <a:rPr sz="20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20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management</a:t>
            </a:r>
            <a:endParaRPr sz="2000" dirty="0">
              <a:latin typeface="Aptos" panose="020B0004020202020204" pitchFamily="34" charset="0"/>
              <a:cs typeface="Calibri"/>
            </a:endParaRPr>
          </a:p>
          <a:p>
            <a:pPr marL="392430">
              <a:lnSpc>
                <a:spcPts val="2865"/>
              </a:lnSpc>
            </a:pP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connectivity.</a:t>
            </a:r>
            <a:endParaRPr sz="2000" dirty="0">
              <a:latin typeface="Aptos" panose="020B0004020202020204" pitchFamily="34" charset="0"/>
              <a:cs typeface="Calibri"/>
            </a:endParaRPr>
          </a:p>
          <a:p>
            <a:pPr marL="392430" indent="-342900">
              <a:lnSpc>
                <a:spcPct val="100000"/>
              </a:lnSpc>
              <a:spcBef>
                <a:spcPts val="800"/>
              </a:spcBef>
              <a:buFont typeface="Arial MT"/>
              <a:buChar char="•"/>
              <a:tabLst>
                <a:tab pos="392430" algn="l"/>
              </a:tabLst>
            </a:pPr>
            <a:r>
              <a:rPr sz="20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To</a:t>
            </a:r>
            <a:r>
              <a:rPr sz="20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apply</a:t>
            </a:r>
            <a:r>
              <a:rPr sz="2000" spc="-8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licensing</a:t>
            </a:r>
            <a:r>
              <a:rPr sz="2000" spc="-8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20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verify</a:t>
            </a:r>
            <a:r>
              <a:rPr sz="2000" spc="-114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centralized</a:t>
            </a:r>
            <a:r>
              <a:rPr sz="20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administration</a:t>
            </a:r>
            <a:r>
              <a:rPr sz="20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through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SmartConsole.</a:t>
            </a:r>
            <a:endParaRPr sz="2000" dirty="0">
              <a:latin typeface="Aptos" panose="020B0004020202020204" pitchFamily="34" charset="0"/>
              <a:cs typeface="Calibri"/>
            </a:endParaRPr>
          </a:p>
          <a:p>
            <a:pPr marL="392430" indent="-342900">
              <a:lnSpc>
                <a:spcPct val="100000"/>
              </a:lnSpc>
              <a:spcBef>
                <a:spcPts val="800"/>
              </a:spcBef>
              <a:buFont typeface="Arial MT"/>
              <a:buChar char="•"/>
              <a:tabLst>
                <a:tab pos="392430" algn="l"/>
              </a:tabLst>
            </a:pPr>
            <a:r>
              <a:rPr sz="20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To</a:t>
            </a:r>
            <a:r>
              <a:rPr sz="20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design</a:t>
            </a:r>
            <a:r>
              <a:rPr sz="20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20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install</a:t>
            </a:r>
            <a:r>
              <a:rPr sz="2000" spc="-3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</a:t>
            </a:r>
            <a:r>
              <a:rPr sz="20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access</a:t>
            </a:r>
            <a:r>
              <a:rPr sz="2000" spc="-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control</a:t>
            </a:r>
            <a:r>
              <a:rPr sz="2000" spc="-1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policy</a:t>
            </a:r>
            <a:r>
              <a:rPr sz="2000" spc="-5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for</a:t>
            </a:r>
            <a:r>
              <a:rPr sz="2000" spc="-3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inbound</a:t>
            </a:r>
            <a:r>
              <a:rPr sz="20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20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outbound</a:t>
            </a:r>
            <a:r>
              <a:rPr sz="20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traffic.</a:t>
            </a:r>
            <a:endParaRPr sz="2000" dirty="0">
              <a:latin typeface="Aptos" panose="020B0004020202020204" pitchFamily="34" charset="0"/>
              <a:cs typeface="Calibri"/>
            </a:endParaRPr>
          </a:p>
          <a:p>
            <a:pPr marL="392430" marR="779780" indent="-343535">
              <a:lnSpc>
                <a:spcPts val="2850"/>
              </a:lnSpc>
              <a:spcBef>
                <a:spcPts val="994"/>
              </a:spcBef>
              <a:buFont typeface="Arial MT"/>
              <a:buChar char="•"/>
              <a:tabLst>
                <a:tab pos="392430" algn="l"/>
              </a:tabLst>
            </a:pPr>
            <a:r>
              <a:rPr sz="20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To</a:t>
            </a:r>
            <a:r>
              <a:rPr sz="20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strengthen</a:t>
            </a:r>
            <a:r>
              <a:rPr sz="20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</a:t>
            </a:r>
            <a:r>
              <a:rPr sz="20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2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environment</a:t>
            </a:r>
            <a:r>
              <a:rPr sz="2000" spc="-5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with</a:t>
            </a:r>
            <a:r>
              <a:rPr sz="20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additional</a:t>
            </a:r>
            <a:r>
              <a:rPr sz="2000" spc="-3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protections</a:t>
            </a:r>
            <a:r>
              <a:rPr lang="en-GB" sz="20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rules</a:t>
            </a:r>
            <a:r>
              <a:rPr sz="20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.</a:t>
            </a:r>
            <a:endParaRPr sz="2000" dirty="0">
              <a:latin typeface="Aptos" panose="020B0004020202020204" pitchFamily="34" charset="0"/>
              <a:cs typeface="Calibri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77470">
              <a:lnSpc>
                <a:spcPct val="100000"/>
              </a:lnSpc>
              <a:spcBef>
                <a:spcPts val="80"/>
              </a:spcBef>
            </a:pPr>
            <a:r>
              <a:rPr spc="-50" dirty="0"/>
              <a:t>3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10" dirty="0"/>
              <a:t>Methodology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485775" y="942911"/>
            <a:ext cx="10787380" cy="2986405"/>
            <a:chOff x="485775" y="942911"/>
            <a:chExt cx="10787380" cy="298640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1447" y="1066576"/>
              <a:ext cx="2471906" cy="79560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5775" y="942911"/>
              <a:ext cx="1909826" cy="110966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04837" y="1081151"/>
              <a:ext cx="2410460" cy="723900"/>
            </a:xfrm>
            <a:custGeom>
              <a:avLst/>
              <a:gdLst/>
              <a:ahLst/>
              <a:cxnLst/>
              <a:rect l="l" t="t" r="r" b="b"/>
              <a:pathLst>
                <a:path w="2410460" h="723900">
                  <a:moveTo>
                    <a:pt x="2289111" y="0"/>
                  </a:moveTo>
                  <a:lnTo>
                    <a:pt x="120650" y="0"/>
                  </a:lnTo>
                  <a:lnTo>
                    <a:pt x="73685" y="9475"/>
                  </a:lnTo>
                  <a:lnTo>
                    <a:pt x="35336" y="35321"/>
                  </a:lnTo>
                  <a:lnTo>
                    <a:pt x="9480" y="73669"/>
                  </a:lnTo>
                  <a:lnTo>
                    <a:pt x="0" y="120650"/>
                  </a:lnTo>
                  <a:lnTo>
                    <a:pt x="0" y="603123"/>
                  </a:lnTo>
                  <a:lnTo>
                    <a:pt x="9480" y="650122"/>
                  </a:lnTo>
                  <a:lnTo>
                    <a:pt x="35336" y="688514"/>
                  </a:lnTo>
                  <a:lnTo>
                    <a:pt x="73685" y="714404"/>
                  </a:lnTo>
                  <a:lnTo>
                    <a:pt x="120650" y="723900"/>
                  </a:lnTo>
                  <a:lnTo>
                    <a:pt x="2289111" y="723900"/>
                  </a:lnTo>
                  <a:lnTo>
                    <a:pt x="2336111" y="714404"/>
                  </a:lnTo>
                  <a:lnTo>
                    <a:pt x="2374503" y="688514"/>
                  </a:lnTo>
                  <a:lnTo>
                    <a:pt x="2400393" y="650122"/>
                  </a:lnTo>
                  <a:lnTo>
                    <a:pt x="2409888" y="603123"/>
                  </a:lnTo>
                  <a:lnTo>
                    <a:pt x="2409888" y="120650"/>
                  </a:lnTo>
                  <a:lnTo>
                    <a:pt x="2400393" y="73669"/>
                  </a:lnTo>
                  <a:lnTo>
                    <a:pt x="2374503" y="35321"/>
                  </a:lnTo>
                  <a:lnTo>
                    <a:pt x="2336111" y="9475"/>
                  </a:lnTo>
                  <a:lnTo>
                    <a:pt x="2289111" y="0"/>
                  </a:lnTo>
                  <a:close/>
                </a:path>
              </a:pathLst>
            </a:custGeom>
            <a:solidFill>
              <a:srgbClr val="0C224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04837" y="1081151"/>
              <a:ext cx="2410460" cy="723900"/>
            </a:xfrm>
            <a:custGeom>
              <a:avLst/>
              <a:gdLst/>
              <a:ahLst/>
              <a:cxnLst/>
              <a:rect l="l" t="t" r="r" b="b"/>
              <a:pathLst>
                <a:path w="2410460" h="723900">
                  <a:moveTo>
                    <a:pt x="0" y="120650"/>
                  </a:moveTo>
                  <a:lnTo>
                    <a:pt x="9480" y="73669"/>
                  </a:lnTo>
                  <a:lnTo>
                    <a:pt x="35336" y="35321"/>
                  </a:lnTo>
                  <a:lnTo>
                    <a:pt x="73685" y="9475"/>
                  </a:lnTo>
                  <a:lnTo>
                    <a:pt x="120650" y="0"/>
                  </a:lnTo>
                  <a:lnTo>
                    <a:pt x="2289111" y="0"/>
                  </a:lnTo>
                  <a:lnTo>
                    <a:pt x="2336111" y="9475"/>
                  </a:lnTo>
                  <a:lnTo>
                    <a:pt x="2374503" y="35321"/>
                  </a:lnTo>
                  <a:lnTo>
                    <a:pt x="2400393" y="73669"/>
                  </a:lnTo>
                  <a:lnTo>
                    <a:pt x="2409888" y="120650"/>
                  </a:lnTo>
                  <a:lnTo>
                    <a:pt x="2409888" y="603123"/>
                  </a:lnTo>
                  <a:lnTo>
                    <a:pt x="2400393" y="650122"/>
                  </a:lnTo>
                  <a:lnTo>
                    <a:pt x="2374503" y="688514"/>
                  </a:lnTo>
                  <a:lnTo>
                    <a:pt x="2336111" y="714404"/>
                  </a:lnTo>
                  <a:lnTo>
                    <a:pt x="2289111" y="723900"/>
                  </a:lnTo>
                  <a:lnTo>
                    <a:pt x="120650" y="723900"/>
                  </a:lnTo>
                  <a:lnTo>
                    <a:pt x="73685" y="714404"/>
                  </a:lnTo>
                  <a:lnTo>
                    <a:pt x="35336" y="688514"/>
                  </a:lnTo>
                  <a:lnTo>
                    <a:pt x="9480" y="650122"/>
                  </a:lnTo>
                  <a:lnTo>
                    <a:pt x="0" y="603123"/>
                  </a:lnTo>
                  <a:lnTo>
                    <a:pt x="0" y="120650"/>
                  </a:lnTo>
                  <a:close/>
                </a:path>
              </a:pathLst>
            </a:custGeom>
            <a:ln w="9525">
              <a:solidFill>
                <a:srgbClr val="0C2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981325" y="1038161"/>
              <a:ext cx="8186801" cy="86201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933700" y="961961"/>
              <a:ext cx="8339201" cy="1100137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3043301" y="1081151"/>
              <a:ext cx="8067675" cy="742950"/>
            </a:xfrm>
            <a:custGeom>
              <a:avLst/>
              <a:gdLst/>
              <a:ahLst/>
              <a:cxnLst/>
              <a:rect l="l" t="t" r="r" b="b"/>
              <a:pathLst>
                <a:path w="8067675" h="742950">
                  <a:moveTo>
                    <a:pt x="7943723" y="0"/>
                  </a:moveTo>
                  <a:lnTo>
                    <a:pt x="123825" y="0"/>
                  </a:lnTo>
                  <a:lnTo>
                    <a:pt x="75598" y="9721"/>
                  </a:lnTo>
                  <a:lnTo>
                    <a:pt x="36242" y="36242"/>
                  </a:lnTo>
                  <a:lnTo>
                    <a:pt x="9721" y="75598"/>
                  </a:lnTo>
                  <a:lnTo>
                    <a:pt x="0" y="123825"/>
                  </a:lnTo>
                  <a:lnTo>
                    <a:pt x="0" y="618998"/>
                  </a:lnTo>
                  <a:lnTo>
                    <a:pt x="9721" y="667244"/>
                  </a:lnTo>
                  <a:lnTo>
                    <a:pt x="36242" y="706643"/>
                  </a:lnTo>
                  <a:lnTo>
                    <a:pt x="75598" y="733208"/>
                  </a:lnTo>
                  <a:lnTo>
                    <a:pt x="123825" y="742950"/>
                  </a:lnTo>
                  <a:lnTo>
                    <a:pt x="7943723" y="742950"/>
                  </a:lnTo>
                  <a:lnTo>
                    <a:pt x="7991969" y="733208"/>
                  </a:lnTo>
                  <a:lnTo>
                    <a:pt x="8031368" y="706643"/>
                  </a:lnTo>
                  <a:lnTo>
                    <a:pt x="8057933" y="667244"/>
                  </a:lnTo>
                  <a:lnTo>
                    <a:pt x="8067675" y="618998"/>
                  </a:lnTo>
                  <a:lnTo>
                    <a:pt x="8067675" y="123825"/>
                  </a:lnTo>
                  <a:lnTo>
                    <a:pt x="8057933" y="75598"/>
                  </a:lnTo>
                  <a:lnTo>
                    <a:pt x="8031368" y="36242"/>
                  </a:lnTo>
                  <a:lnTo>
                    <a:pt x="7991969" y="9721"/>
                  </a:lnTo>
                  <a:lnTo>
                    <a:pt x="794372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043301" y="1081151"/>
              <a:ext cx="8067675" cy="742950"/>
            </a:xfrm>
            <a:custGeom>
              <a:avLst/>
              <a:gdLst/>
              <a:ahLst/>
              <a:cxnLst/>
              <a:rect l="l" t="t" r="r" b="b"/>
              <a:pathLst>
                <a:path w="8067675" h="742950">
                  <a:moveTo>
                    <a:pt x="0" y="123825"/>
                  </a:moveTo>
                  <a:lnTo>
                    <a:pt x="9721" y="75598"/>
                  </a:lnTo>
                  <a:lnTo>
                    <a:pt x="36242" y="36242"/>
                  </a:lnTo>
                  <a:lnTo>
                    <a:pt x="75598" y="9721"/>
                  </a:lnTo>
                  <a:lnTo>
                    <a:pt x="123825" y="0"/>
                  </a:lnTo>
                  <a:lnTo>
                    <a:pt x="7943723" y="0"/>
                  </a:lnTo>
                  <a:lnTo>
                    <a:pt x="7991969" y="9721"/>
                  </a:lnTo>
                  <a:lnTo>
                    <a:pt x="8031368" y="36242"/>
                  </a:lnTo>
                  <a:lnTo>
                    <a:pt x="8057933" y="75598"/>
                  </a:lnTo>
                  <a:lnTo>
                    <a:pt x="8067675" y="123825"/>
                  </a:lnTo>
                  <a:lnTo>
                    <a:pt x="8067675" y="618998"/>
                  </a:lnTo>
                  <a:lnTo>
                    <a:pt x="8057933" y="667244"/>
                  </a:lnTo>
                  <a:lnTo>
                    <a:pt x="8031368" y="706643"/>
                  </a:lnTo>
                  <a:lnTo>
                    <a:pt x="7991969" y="733208"/>
                  </a:lnTo>
                  <a:lnTo>
                    <a:pt x="7943723" y="742950"/>
                  </a:lnTo>
                  <a:lnTo>
                    <a:pt x="123825" y="742950"/>
                  </a:lnTo>
                  <a:lnTo>
                    <a:pt x="75598" y="733208"/>
                  </a:lnTo>
                  <a:lnTo>
                    <a:pt x="36242" y="706643"/>
                  </a:lnTo>
                  <a:lnTo>
                    <a:pt x="9721" y="667244"/>
                  </a:lnTo>
                  <a:lnTo>
                    <a:pt x="0" y="618998"/>
                  </a:lnTo>
                  <a:lnTo>
                    <a:pt x="0" y="123825"/>
                  </a:lnTo>
                  <a:close/>
                </a:path>
              </a:pathLst>
            </a:custGeom>
            <a:ln w="9525">
              <a:solidFill>
                <a:srgbClr val="2FACD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552450" y="1990661"/>
              <a:ext cx="2528951" cy="8334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95300" y="1895411"/>
              <a:ext cx="2005076" cy="1109662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614362" y="2033651"/>
              <a:ext cx="2410460" cy="714375"/>
            </a:xfrm>
            <a:custGeom>
              <a:avLst/>
              <a:gdLst/>
              <a:ahLst/>
              <a:cxnLst/>
              <a:rect l="l" t="t" r="r" b="b"/>
              <a:pathLst>
                <a:path w="2410460" h="714375">
                  <a:moveTo>
                    <a:pt x="2290762" y="0"/>
                  </a:moveTo>
                  <a:lnTo>
                    <a:pt x="119062" y="0"/>
                  </a:lnTo>
                  <a:lnTo>
                    <a:pt x="72716" y="9342"/>
                  </a:lnTo>
                  <a:lnTo>
                    <a:pt x="34871" y="34829"/>
                  </a:lnTo>
                  <a:lnTo>
                    <a:pt x="9355" y="72651"/>
                  </a:lnTo>
                  <a:lnTo>
                    <a:pt x="0" y="118999"/>
                  </a:lnTo>
                  <a:lnTo>
                    <a:pt x="0" y="595249"/>
                  </a:lnTo>
                  <a:lnTo>
                    <a:pt x="9355" y="641615"/>
                  </a:lnTo>
                  <a:lnTo>
                    <a:pt x="34871" y="679481"/>
                  </a:lnTo>
                  <a:lnTo>
                    <a:pt x="72716" y="705012"/>
                  </a:lnTo>
                  <a:lnTo>
                    <a:pt x="119062" y="714375"/>
                  </a:lnTo>
                  <a:lnTo>
                    <a:pt x="2290762" y="714375"/>
                  </a:lnTo>
                  <a:lnTo>
                    <a:pt x="2337129" y="705012"/>
                  </a:lnTo>
                  <a:lnTo>
                    <a:pt x="2374995" y="679481"/>
                  </a:lnTo>
                  <a:lnTo>
                    <a:pt x="2400526" y="641615"/>
                  </a:lnTo>
                  <a:lnTo>
                    <a:pt x="2409888" y="595249"/>
                  </a:lnTo>
                  <a:lnTo>
                    <a:pt x="2409888" y="118999"/>
                  </a:lnTo>
                  <a:lnTo>
                    <a:pt x="2400526" y="72651"/>
                  </a:lnTo>
                  <a:lnTo>
                    <a:pt x="2374995" y="34829"/>
                  </a:lnTo>
                  <a:lnTo>
                    <a:pt x="2337129" y="9342"/>
                  </a:lnTo>
                  <a:lnTo>
                    <a:pt x="2290762" y="0"/>
                  </a:lnTo>
                  <a:close/>
                </a:path>
              </a:pathLst>
            </a:custGeom>
            <a:solidFill>
              <a:srgbClr val="185EA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14362" y="2033651"/>
              <a:ext cx="2410460" cy="714375"/>
            </a:xfrm>
            <a:custGeom>
              <a:avLst/>
              <a:gdLst/>
              <a:ahLst/>
              <a:cxnLst/>
              <a:rect l="l" t="t" r="r" b="b"/>
              <a:pathLst>
                <a:path w="2410460" h="714375">
                  <a:moveTo>
                    <a:pt x="0" y="118999"/>
                  </a:moveTo>
                  <a:lnTo>
                    <a:pt x="9355" y="72651"/>
                  </a:lnTo>
                  <a:lnTo>
                    <a:pt x="34871" y="34829"/>
                  </a:lnTo>
                  <a:lnTo>
                    <a:pt x="72716" y="9342"/>
                  </a:lnTo>
                  <a:lnTo>
                    <a:pt x="119062" y="0"/>
                  </a:lnTo>
                  <a:lnTo>
                    <a:pt x="2290762" y="0"/>
                  </a:lnTo>
                  <a:lnTo>
                    <a:pt x="2337129" y="9342"/>
                  </a:lnTo>
                  <a:lnTo>
                    <a:pt x="2374995" y="34829"/>
                  </a:lnTo>
                  <a:lnTo>
                    <a:pt x="2400526" y="72651"/>
                  </a:lnTo>
                  <a:lnTo>
                    <a:pt x="2409888" y="118999"/>
                  </a:lnTo>
                  <a:lnTo>
                    <a:pt x="2409888" y="595249"/>
                  </a:lnTo>
                  <a:lnTo>
                    <a:pt x="2400526" y="641615"/>
                  </a:lnTo>
                  <a:lnTo>
                    <a:pt x="2374995" y="679481"/>
                  </a:lnTo>
                  <a:lnTo>
                    <a:pt x="2337129" y="705012"/>
                  </a:lnTo>
                  <a:lnTo>
                    <a:pt x="2290762" y="714375"/>
                  </a:lnTo>
                  <a:lnTo>
                    <a:pt x="119062" y="714375"/>
                  </a:lnTo>
                  <a:lnTo>
                    <a:pt x="72716" y="705012"/>
                  </a:lnTo>
                  <a:lnTo>
                    <a:pt x="34871" y="679481"/>
                  </a:lnTo>
                  <a:lnTo>
                    <a:pt x="9355" y="641615"/>
                  </a:lnTo>
                  <a:lnTo>
                    <a:pt x="0" y="595249"/>
                  </a:lnTo>
                  <a:lnTo>
                    <a:pt x="0" y="118999"/>
                  </a:lnTo>
                  <a:close/>
                </a:path>
              </a:pathLst>
            </a:custGeom>
            <a:ln w="9525">
              <a:solidFill>
                <a:srgbClr val="0C2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2962275" y="1971611"/>
              <a:ext cx="8205851" cy="862012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2905125" y="1885886"/>
              <a:ext cx="8320151" cy="1109662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3024251" y="2014601"/>
              <a:ext cx="8086725" cy="742950"/>
            </a:xfrm>
            <a:custGeom>
              <a:avLst/>
              <a:gdLst/>
              <a:ahLst/>
              <a:cxnLst/>
              <a:rect l="l" t="t" r="r" b="b"/>
              <a:pathLst>
                <a:path w="8086725" h="742950">
                  <a:moveTo>
                    <a:pt x="7962773" y="0"/>
                  </a:moveTo>
                  <a:lnTo>
                    <a:pt x="123825" y="0"/>
                  </a:lnTo>
                  <a:lnTo>
                    <a:pt x="75598" y="9721"/>
                  </a:lnTo>
                  <a:lnTo>
                    <a:pt x="36242" y="36242"/>
                  </a:lnTo>
                  <a:lnTo>
                    <a:pt x="9721" y="75598"/>
                  </a:lnTo>
                  <a:lnTo>
                    <a:pt x="0" y="123825"/>
                  </a:lnTo>
                  <a:lnTo>
                    <a:pt x="0" y="618998"/>
                  </a:lnTo>
                  <a:lnTo>
                    <a:pt x="9721" y="667244"/>
                  </a:lnTo>
                  <a:lnTo>
                    <a:pt x="36242" y="706643"/>
                  </a:lnTo>
                  <a:lnTo>
                    <a:pt x="75598" y="733208"/>
                  </a:lnTo>
                  <a:lnTo>
                    <a:pt x="123825" y="742950"/>
                  </a:lnTo>
                  <a:lnTo>
                    <a:pt x="7962773" y="742950"/>
                  </a:lnTo>
                  <a:lnTo>
                    <a:pt x="8011019" y="733208"/>
                  </a:lnTo>
                  <a:lnTo>
                    <a:pt x="8050418" y="706643"/>
                  </a:lnTo>
                  <a:lnTo>
                    <a:pt x="8076983" y="667244"/>
                  </a:lnTo>
                  <a:lnTo>
                    <a:pt x="8086725" y="618998"/>
                  </a:lnTo>
                  <a:lnTo>
                    <a:pt x="8086725" y="123825"/>
                  </a:lnTo>
                  <a:lnTo>
                    <a:pt x="8076983" y="75598"/>
                  </a:lnTo>
                  <a:lnTo>
                    <a:pt x="8050418" y="36242"/>
                  </a:lnTo>
                  <a:lnTo>
                    <a:pt x="8011019" y="9721"/>
                  </a:lnTo>
                  <a:lnTo>
                    <a:pt x="796277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024251" y="2014601"/>
              <a:ext cx="8086725" cy="742950"/>
            </a:xfrm>
            <a:custGeom>
              <a:avLst/>
              <a:gdLst/>
              <a:ahLst/>
              <a:cxnLst/>
              <a:rect l="l" t="t" r="r" b="b"/>
              <a:pathLst>
                <a:path w="8086725" h="742950">
                  <a:moveTo>
                    <a:pt x="0" y="123825"/>
                  </a:moveTo>
                  <a:lnTo>
                    <a:pt x="9721" y="75598"/>
                  </a:lnTo>
                  <a:lnTo>
                    <a:pt x="36242" y="36242"/>
                  </a:lnTo>
                  <a:lnTo>
                    <a:pt x="75598" y="9721"/>
                  </a:lnTo>
                  <a:lnTo>
                    <a:pt x="123825" y="0"/>
                  </a:lnTo>
                  <a:lnTo>
                    <a:pt x="7962773" y="0"/>
                  </a:lnTo>
                  <a:lnTo>
                    <a:pt x="8011019" y="9721"/>
                  </a:lnTo>
                  <a:lnTo>
                    <a:pt x="8050418" y="36242"/>
                  </a:lnTo>
                  <a:lnTo>
                    <a:pt x="8076983" y="75598"/>
                  </a:lnTo>
                  <a:lnTo>
                    <a:pt x="8086725" y="123825"/>
                  </a:lnTo>
                  <a:lnTo>
                    <a:pt x="8086725" y="618998"/>
                  </a:lnTo>
                  <a:lnTo>
                    <a:pt x="8076983" y="667244"/>
                  </a:lnTo>
                  <a:lnTo>
                    <a:pt x="8050418" y="706643"/>
                  </a:lnTo>
                  <a:lnTo>
                    <a:pt x="8011019" y="733208"/>
                  </a:lnTo>
                  <a:lnTo>
                    <a:pt x="7962773" y="742950"/>
                  </a:lnTo>
                  <a:lnTo>
                    <a:pt x="123825" y="742950"/>
                  </a:lnTo>
                  <a:lnTo>
                    <a:pt x="75598" y="733208"/>
                  </a:lnTo>
                  <a:lnTo>
                    <a:pt x="36242" y="706643"/>
                  </a:lnTo>
                  <a:lnTo>
                    <a:pt x="9721" y="667244"/>
                  </a:lnTo>
                  <a:lnTo>
                    <a:pt x="0" y="618998"/>
                  </a:lnTo>
                  <a:lnTo>
                    <a:pt x="0" y="123825"/>
                  </a:lnTo>
                  <a:close/>
                </a:path>
              </a:pathLst>
            </a:custGeom>
            <a:ln w="9525">
              <a:solidFill>
                <a:srgbClr val="2FACD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542925" y="2847911"/>
              <a:ext cx="2519426" cy="96678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495300" y="2819336"/>
              <a:ext cx="2147951" cy="1109662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604837" y="2890900"/>
              <a:ext cx="2400935" cy="847725"/>
            </a:xfrm>
            <a:custGeom>
              <a:avLst/>
              <a:gdLst/>
              <a:ahLst/>
              <a:cxnLst/>
              <a:rect l="l" t="t" r="r" b="b"/>
              <a:pathLst>
                <a:path w="2400935" h="847725">
                  <a:moveTo>
                    <a:pt x="2259012" y="0"/>
                  </a:moveTo>
                  <a:lnTo>
                    <a:pt x="141287" y="0"/>
                  </a:lnTo>
                  <a:lnTo>
                    <a:pt x="96630" y="7201"/>
                  </a:lnTo>
                  <a:lnTo>
                    <a:pt x="57845" y="27253"/>
                  </a:lnTo>
                  <a:lnTo>
                    <a:pt x="27260" y="57826"/>
                  </a:lnTo>
                  <a:lnTo>
                    <a:pt x="7203" y="96593"/>
                  </a:lnTo>
                  <a:lnTo>
                    <a:pt x="0" y="141224"/>
                  </a:lnTo>
                  <a:lnTo>
                    <a:pt x="0" y="706374"/>
                  </a:lnTo>
                  <a:lnTo>
                    <a:pt x="7203" y="751018"/>
                  </a:lnTo>
                  <a:lnTo>
                    <a:pt x="27260" y="789816"/>
                  </a:lnTo>
                  <a:lnTo>
                    <a:pt x="57845" y="820427"/>
                  </a:lnTo>
                  <a:lnTo>
                    <a:pt x="96630" y="840510"/>
                  </a:lnTo>
                  <a:lnTo>
                    <a:pt x="141287" y="847725"/>
                  </a:lnTo>
                  <a:lnTo>
                    <a:pt x="2259012" y="847725"/>
                  </a:lnTo>
                  <a:lnTo>
                    <a:pt x="2303656" y="840510"/>
                  </a:lnTo>
                  <a:lnTo>
                    <a:pt x="2342454" y="820427"/>
                  </a:lnTo>
                  <a:lnTo>
                    <a:pt x="2373065" y="789816"/>
                  </a:lnTo>
                  <a:lnTo>
                    <a:pt x="2393148" y="751018"/>
                  </a:lnTo>
                  <a:lnTo>
                    <a:pt x="2400363" y="706374"/>
                  </a:lnTo>
                  <a:lnTo>
                    <a:pt x="2400363" y="141224"/>
                  </a:lnTo>
                  <a:lnTo>
                    <a:pt x="2393148" y="96593"/>
                  </a:lnTo>
                  <a:lnTo>
                    <a:pt x="2373065" y="57826"/>
                  </a:lnTo>
                  <a:lnTo>
                    <a:pt x="2342454" y="27253"/>
                  </a:lnTo>
                  <a:lnTo>
                    <a:pt x="2303656" y="7201"/>
                  </a:lnTo>
                  <a:lnTo>
                    <a:pt x="2259012" y="0"/>
                  </a:lnTo>
                  <a:close/>
                </a:path>
              </a:pathLst>
            </a:custGeom>
            <a:solidFill>
              <a:srgbClr val="0C224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04837" y="2890900"/>
              <a:ext cx="2400935" cy="847725"/>
            </a:xfrm>
            <a:custGeom>
              <a:avLst/>
              <a:gdLst/>
              <a:ahLst/>
              <a:cxnLst/>
              <a:rect l="l" t="t" r="r" b="b"/>
              <a:pathLst>
                <a:path w="2400935" h="847725">
                  <a:moveTo>
                    <a:pt x="0" y="141224"/>
                  </a:moveTo>
                  <a:lnTo>
                    <a:pt x="7203" y="96593"/>
                  </a:lnTo>
                  <a:lnTo>
                    <a:pt x="27260" y="57826"/>
                  </a:lnTo>
                  <a:lnTo>
                    <a:pt x="57845" y="27253"/>
                  </a:lnTo>
                  <a:lnTo>
                    <a:pt x="96630" y="7201"/>
                  </a:lnTo>
                  <a:lnTo>
                    <a:pt x="141287" y="0"/>
                  </a:lnTo>
                  <a:lnTo>
                    <a:pt x="2259012" y="0"/>
                  </a:lnTo>
                  <a:lnTo>
                    <a:pt x="2303656" y="7201"/>
                  </a:lnTo>
                  <a:lnTo>
                    <a:pt x="2342454" y="27253"/>
                  </a:lnTo>
                  <a:lnTo>
                    <a:pt x="2373065" y="57826"/>
                  </a:lnTo>
                  <a:lnTo>
                    <a:pt x="2393148" y="96593"/>
                  </a:lnTo>
                  <a:lnTo>
                    <a:pt x="2400363" y="141224"/>
                  </a:lnTo>
                  <a:lnTo>
                    <a:pt x="2400363" y="706374"/>
                  </a:lnTo>
                  <a:lnTo>
                    <a:pt x="2393148" y="751018"/>
                  </a:lnTo>
                  <a:lnTo>
                    <a:pt x="2373065" y="789816"/>
                  </a:lnTo>
                  <a:lnTo>
                    <a:pt x="2342454" y="820427"/>
                  </a:lnTo>
                  <a:lnTo>
                    <a:pt x="2303656" y="840510"/>
                  </a:lnTo>
                  <a:lnTo>
                    <a:pt x="2259012" y="847725"/>
                  </a:lnTo>
                  <a:lnTo>
                    <a:pt x="141287" y="847725"/>
                  </a:lnTo>
                  <a:lnTo>
                    <a:pt x="96630" y="840510"/>
                  </a:lnTo>
                  <a:lnTo>
                    <a:pt x="57845" y="820427"/>
                  </a:lnTo>
                  <a:lnTo>
                    <a:pt x="27260" y="789816"/>
                  </a:lnTo>
                  <a:lnTo>
                    <a:pt x="7203" y="751018"/>
                  </a:lnTo>
                  <a:lnTo>
                    <a:pt x="0" y="706374"/>
                  </a:lnTo>
                  <a:lnTo>
                    <a:pt x="0" y="141224"/>
                  </a:lnTo>
                  <a:close/>
                </a:path>
              </a:pathLst>
            </a:custGeom>
            <a:ln w="9525">
              <a:solidFill>
                <a:srgbClr val="0C2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711517" y="1040447"/>
            <a:ext cx="1708785" cy="26813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5595" indent="-302895">
              <a:lnSpc>
                <a:spcPts val="2865"/>
              </a:lnSpc>
              <a:spcBef>
                <a:spcPts val="100"/>
              </a:spcBef>
              <a:buAutoNum type="arabicPeriod"/>
              <a:tabLst>
                <a:tab pos="315595" algn="l"/>
              </a:tabLst>
            </a:pPr>
            <a:r>
              <a:rPr lang="en-GB" sz="2400" b="1" spc="-10" dirty="0">
                <a:solidFill>
                  <a:srgbClr val="FFFFFF"/>
                </a:solidFill>
                <a:latin typeface="Calibri"/>
                <a:cs typeface="Calibri"/>
              </a:rPr>
              <a:t>Gaia </a:t>
            </a:r>
          </a:p>
          <a:p>
            <a:pPr marL="12700">
              <a:lnSpc>
                <a:spcPts val="2865"/>
              </a:lnSpc>
              <a:spcBef>
                <a:spcPts val="100"/>
              </a:spcBef>
              <a:tabLst>
                <a:tab pos="315595" algn="l"/>
              </a:tabLst>
            </a:pPr>
            <a:r>
              <a:rPr lang="en-GB" sz="2400" b="1" spc="-10" dirty="0">
                <a:solidFill>
                  <a:srgbClr val="FFFFFF"/>
                </a:solidFill>
                <a:latin typeface="Calibri"/>
                <a:cs typeface="Calibri"/>
              </a:rPr>
              <a:t>Deployment</a:t>
            </a:r>
            <a:endParaRPr sz="2400" dirty="0">
              <a:latin typeface="Calibri"/>
              <a:cs typeface="Calibri"/>
            </a:endParaRPr>
          </a:p>
          <a:p>
            <a:pPr marL="23495" marR="139700" indent="304165">
              <a:lnSpc>
                <a:spcPts val="2850"/>
              </a:lnSpc>
              <a:spcBef>
                <a:spcPts val="1880"/>
              </a:spcBef>
              <a:buAutoNum type="arabicPeriod" startAt="2"/>
              <a:tabLst>
                <a:tab pos="327660" algn="l"/>
              </a:tabLst>
            </a:pPr>
            <a:r>
              <a:rPr lang="en-GB" sz="2400" b="1" spc="-20" dirty="0" err="1">
                <a:solidFill>
                  <a:srgbClr val="FFFFFF"/>
                </a:solidFill>
                <a:latin typeface="Calibri"/>
                <a:cs typeface="Calibri"/>
              </a:rPr>
              <a:t>ConfigureA-sms</a:t>
            </a:r>
            <a:r>
              <a:rPr lang="en-GB" sz="2400" b="1" spc="-20" dirty="0">
                <a:solidFill>
                  <a:srgbClr val="FFFFFF"/>
                </a:solidFill>
                <a:latin typeface="Calibri"/>
                <a:cs typeface="Calibri"/>
              </a:rPr>
              <a:t>, A-</a:t>
            </a:r>
            <a:r>
              <a:rPr lang="en-GB" sz="2400" b="1" spc="-20" dirty="0" err="1">
                <a:solidFill>
                  <a:srgbClr val="FFFFFF"/>
                </a:solidFill>
                <a:latin typeface="Calibri"/>
                <a:cs typeface="Calibri"/>
              </a:rPr>
              <a:t>gw</a:t>
            </a:r>
            <a:endParaRPr sz="2400" dirty="0">
              <a:latin typeface="Calibri"/>
              <a:cs typeface="Calibri"/>
            </a:endParaRPr>
          </a:p>
          <a:p>
            <a:pPr marL="321310" indent="-302895">
              <a:lnSpc>
                <a:spcPts val="2870"/>
              </a:lnSpc>
              <a:spcBef>
                <a:spcPts val="1480"/>
              </a:spcBef>
              <a:buAutoNum type="arabicPeriod" startAt="2"/>
              <a:tabLst>
                <a:tab pos="321310" algn="l"/>
              </a:tabLst>
            </a:pPr>
            <a:r>
              <a:rPr sz="2400" b="1" spc="-10" dirty="0">
                <a:solidFill>
                  <a:srgbClr val="FFFFFF"/>
                </a:solidFill>
                <a:latin typeface="Calibri"/>
                <a:cs typeface="Calibri"/>
              </a:rPr>
              <a:t>Central</a:t>
            </a:r>
            <a:endParaRPr sz="2400" dirty="0">
              <a:latin typeface="Calibri"/>
              <a:cs typeface="Calibri"/>
            </a:endParaRPr>
          </a:p>
          <a:p>
            <a:pPr marL="18415">
              <a:lnSpc>
                <a:spcPts val="2870"/>
              </a:lnSpc>
            </a:pPr>
            <a:r>
              <a:rPr sz="2400" b="1" spc="-10" dirty="0">
                <a:solidFill>
                  <a:srgbClr val="FFFFFF"/>
                </a:solidFill>
                <a:latin typeface="Calibri"/>
                <a:cs typeface="Calibri"/>
              </a:rPr>
              <a:t>management</a:t>
            </a:r>
            <a:endParaRPr sz="2400" dirty="0">
              <a:latin typeface="Calibri"/>
              <a:cs typeface="Calibri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504825" y="2876486"/>
            <a:ext cx="10682605" cy="1929130"/>
            <a:chOff x="504825" y="2876486"/>
            <a:chExt cx="10682605" cy="1929130"/>
          </a:xfrm>
        </p:grpSpPr>
        <p:pic>
          <p:nvPicPr>
            <p:cNvPr id="26" name="object 2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2990850" y="2962211"/>
              <a:ext cx="8196326" cy="85248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2943225" y="2876486"/>
              <a:ext cx="7710551" cy="1100137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3052826" y="3005200"/>
              <a:ext cx="8077200" cy="733425"/>
            </a:xfrm>
            <a:custGeom>
              <a:avLst/>
              <a:gdLst/>
              <a:ahLst/>
              <a:cxnLst/>
              <a:rect l="l" t="t" r="r" b="b"/>
              <a:pathLst>
                <a:path w="8077200" h="733425">
                  <a:moveTo>
                    <a:pt x="7954899" y="0"/>
                  </a:moveTo>
                  <a:lnTo>
                    <a:pt x="122174" y="0"/>
                  </a:lnTo>
                  <a:lnTo>
                    <a:pt x="74580" y="9588"/>
                  </a:lnTo>
                  <a:lnTo>
                    <a:pt x="35750" y="35750"/>
                  </a:lnTo>
                  <a:lnTo>
                    <a:pt x="9588" y="74580"/>
                  </a:lnTo>
                  <a:lnTo>
                    <a:pt x="0" y="122174"/>
                  </a:lnTo>
                  <a:lnTo>
                    <a:pt x="0" y="611124"/>
                  </a:lnTo>
                  <a:lnTo>
                    <a:pt x="9588" y="658737"/>
                  </a:lnTo>
                  <a:lnTo>
                    <a:pt x="35750" y="697611"/>
                  </a:lnTo>
                  <a:lnTo>
                    <a:pt x="74580" y="723816"/>
                  </a:lnTo>
                  <a:lnTo>
                    <a:pt x="122174" y="733425"/>
                  </a:lnTo>
                  <a:lnTo>
                    <a:pt x="7954899" y="733425"/>
                  </a:lnTo>
                  <a:lnTo>
                    <a:pt x="8002512" y="723816"/>
                  </a:lnTo>
                  <a:lnTo>
                    <a:pt x="8041386" y="697611"/>
                  </a:lnTo>
                  <a:lnTo>
                    <a:pt x="8067591" y="658737"/>
                  </a:lnTo>
                  <a:lnTo>
                    <a:pt x="8077200" y="611124"/>
                  </a:lnTo>
                  <a:lnTo>
                    <a:pt x="8077200" y="122174"/>
                  </a:lnTo>
                  <a:lnTo>
                    <a:pt x="8067591" y="74580"/>
                  </a:lnTo>
                  <a:lnTo>
                    <a:pt x="8041386" y="35750"/>
                  </a:lnTo>
                  <a:lnTo>
                    <a:pt x="8002512" y="9588"/>
                  </a:lnTo>
                  <a:lnTo>
                    <a:pt x="795489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3052826" y="3005200"/>
              <a:ext cx="8077200" cy="733425"/>
            </a:xfrm>
            <a:custGeom>
              <a:avLst/>
              <a:gdLst/>
              <a:ahLst/>
              <a:cxnLst/>
              <a:rect l="l" t="t" r="r" b="b"/>
              <a:pathLst>
                <a:path w="8077200" h="733425">
                  <a:moveTo>
                    <a:pt x="0" y="122174"/>
                  </a:moveTo>
                  <a:lnTo>
                    <a:pt x="9588" y="74580"/>
                  </a:lnTo>
                  <a:lnTo>
                    <a:pt x="35750" y="35750"/>
                  </a:lnTo>
                  <a:lnTo>
                    <a:pt x="74580" y="9588"/>
                  </a:lnTo>
                  <a:lnTo>
                    <a:pt x="122174" y="0"/>
                  </a:lnTo>
                  <a:lnTo>
                    <a:pt x="7954899" y="0"/>
                  </a:lnTo>
                  <a:lnTo>
                    <a:pt x="8002512" y="9588"/>
                  </a:lnTo>
                  <a:lnTo>
                    <a:pt x="8041386" y="35750"/>
                  </a:lnTo>
                  <a:lnTo>
                    <a:pt x="8067591" y="74580"/>
                  </a:lnTo>
                  <a:lnTo>
                    <a:pt x="8077200" y="122174"/>
                  </a:lnTo>
                  <a:lnTo>
                    <a:pt x="8077200" y="611124"/>
                  </a:lnTo>
                  <a:lnTo>
                    <a:pt x="8067591" y="658737"/>
                  </a:lnTo>
                  <a:lnTo>
                    <a:pt x="8041386" y="697611"/>
                  </a:lnTo>
                  <a:lnTo>
                    <a:pt x="8002512" y="723816"/>
                  </a:lnTo>
                  <a:lnTo>
                    <a:pt x="7954899" y="733425"/>
                  </a:lnTo>
                  <a:lnTo>
                    <a:pt x="122174" y="733425"/>
                  </a:lnTo>
                  <a:lnTo>
                    <a:pt x="74580" y="723816"/>
                  </a:lnTo>
                  <a:lnTo>
                    <a:pt x="35750" y="697611"/>
                  </a:lnTo>
                  <a:lnTo>
                    <a:pt x="9588" y="658737"/>
                  </a:lnTo>
                  <a:lnTo>
                    <a:pt x="0" y="611124"/>
                  </a:lnTo>
                  <a:lnTo>
                    <a:pt x="0" y="122174"/>
                  </a:lnTo>
                  <a:close/>
                </a:path>
              </a:pathLst>
            </a:custGeom>
            <a:ln w="9525">
              <a:solidFill>
                <a:srgbClr val="2FACD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552450" y="3828986"/>
              <a:ext cx="2528951" cy="976312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504825" y="3990911"/>
              <a:ext cx="2405126" cy="738187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614362" y="3871975"/>
              <a:ext cx="2410460" cy="857250"/>
            </a:xfrm>
            <a:custGeom>
              <a:avLst/>
              <a:gdLst/>
              <a:ahLst/>
              <a:cxnLst/>
              <a:rect l="l" t="t" r="r" b="b"/>
              <a:pathLst>
                <a:path w="2410460" h="857250">
                  <a:moveTo>
                    <a:pt x="2266886" y="0"/>
                  </a:moveTo>
                  <a:lnTo>
                    <a:pt x="142875" y="0"/>
                  </a:lnTo>
                  <a:lnTo>
                    <a:pt x="97716" y="7275"/>
                  </a:lnTo>
                  <a:lnTo>
                    <a:pt x="58495" y="27541"/>
                  </a:lnTo>
                  <a:lnTo>
                    <a:pt x="27567" y="58457"/>
                  </a:lnTo>
                  <a:lnTo>
                    <a:pt x="7284" y="97682"/>
                  </a:lnTo>
                  <a:lnTo>
                    <a:pt x="0" y="142875"/>
                  </a:lnTo>
                  <a:lnTo>
                    <a:pt x="0" y="714248"/>
                  </a:lnTo>
                  <a:lnTo>
                    <a:pt x="7284" y="759453"/>
                  </a:lnTo>
                  <a:lnTo>
                    <a:pt x="27567" y="798710"/>
                  </a:lnTo>
                  <a:lnTo>
                    <a:pt x="58495" y="829663"/>
                  </a:lnTo>
                  <a:lnTo>
                    <a:pt x="97716" y="849961"/>
                  </a:lnTo>
                  <a:lnTo>
                    <a:pt x="142875" y="857250"/>
                  </a:lnTo>
                  <a:lnTo>
                    <a:pt x="2266886" y="857250"/>
                  </a:lnTo>
                  <a:lnTo>
                    <a:pt x="2312092" y="849961"/>
                  </a:lnTo>
                  <a:lnTo>
                    <a:pt x="2351348" y="829663"/>
                  </a:lnTo>
                  <a:lnTo>
                    <a:pt x="2382302" y="798710"/>
                  </a:lnTo>
                  <a:lnTo>
                    <a:pt x="2402599" y="759453"/>
                  </a:lnTo>
                  <a:lnTo>
                    <a:pt x="2409888" y="714248"/>
                  </a:lnTo>
                  <a:lnTo>
                    <a:pt x="2409888" y="142875"/>
                  </a:lnTo>
                  <a:lnTo>
                    <a:pt x="2402599" y="97682"/>
                  </a:lnTo>
                  <a:lnTo>
                    <a:pt x="2382302" y="58457"/>
                  </a:lnTo>
                  <a:lnTo>
                    <a:pt x="2351348" y="27541"/>
                  </a:lnTo>
                  <a:lnTo>
                    <a:pt x="2312092" y="7275"/>
                  </a:lnTo>
                  <a:lnTo>
                    <a:pt x="2266886" y="0"/>
                  </a:lnTo>
                  <a:close/>
                </a:path>
              </a:pathLst>
            </a:custGeom>
            <a:solidFill>
              <a:srgbClr val="185EA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614362" y="3871975"/>
              <a:ext cx="2410460" cy="857250"/>
            </a:xfrm>
            <a:custGeom>
              <a:avLst/>
              <a:gdLst/>
              <a:ahLst/>
              <a:cxnLst/>
              <a:rect l="l" t="t" r="r" b="b"/>
              <a:pathLst>
                <a:path w="2410460" h="857250">
                  <a:moveTo>
                    <a:pt x="0" y="142875"/>
                  </a:moveTo>
                  <a:lnTo>
                    <a:pt x="7284" y="97682"/>
                  </a:lnTo>
                  <a:lnTo>
                    <a:pt x="27567" y="58457"/>
                  </a:lnTo>
                  <a:lnTo>
                    <a:pt x="58495" y="27541"/>
                  </a:lnTo>
                  <a:lnTo>
                    <a:pt x="97716" y="7275"/>
                  </a:lnTo>
                  <a:lnTo>
                    <a:pt x="142875" y="0"/>
                  </a:lnTo>
                  <a:lnTo>
                    <a:pt x="2266886" y="0"/>
                  </a:lnTo>
                  <a:lnTo>
                    <a:pt x="2312092" y="7275"/>
                  </a:lnTo>
                  <a:lnTo>
                    <a:pt x="2351348" y="27541"/>
                  </a:lnTo>
                  <a:lnTo>
                    <a:pt x="2382302" y="58457"/>
                  </a:lnTo>
                  <a:lnTo>
                    <a:pt x="2402599" y="97682"/>
                  </a:lnTo>
                  <a:lnTo>
                    <a:pt x="2409888" y="142875"/>
                  </a:lnTo>
                  <a:lnTo>
                    <a:pt x="2409888" y="714248"/>
                  </a:lnTo>
                  <a:lnTo>
                    <a:pt x="2402599" y="759453"/>
                  </a:lnTo>
                  <a:lnTo>
                    <a:pt x="2382302" y="798710"/>
                  </a:lnTo>
                  <a:lnTo>
                    <a:pt x="2351348" y="829663"/>
                  </a:lnTo>
                  <a:lnTo>
                    <a:pt x="2312092" y="849961"/>
                  </a:lnTo>
                  <a:lnTo>
                    <a:pt x="2266886" y="857250"/>
                  </a:lnTo>
                  <a:lnTo>
                    <a:pt x="142875" y="857250"/>
                  </a:lnTo>
                  <a:lnTo>
                    <a:pt x="97716" y="849961"/>
                  </a:lnTo>
                  <a:lnTo>
                    <a:pt x="58495" y="829663"/>
                  </a:lnTo>
                  <a:lnTo>
                    <a:pt x="27567" y="798710"/>
                  </a:lnTo>
                  <a:lnTo>
                    <a:pt x="7284" y="759453"/>
                  </a:lnTo>
                  <a:lnTo>
                    <a:pt x="0" y="714248"/>
                  </a:lnTo>
                  <a:lnTo>
                    <a:pt x="0" y="142875"/>
                  </a:lnTo>
                  <a:close/>
                </a:path>
              </a:pathLst>
            </a:custGeom>
            <a:ln w="9525">
              <a:solidFill>
                <a:srgbClr val="0C2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4" name="object 34"/>
          <p:cNvSpPr txBox="1"/>
          <p:nvPr/>
        </p:nvSpPr>
        <p:spPr>
          <a:xfrm>
            <a:off x="729615" y="4089146"/>
            <a:ext cx="1964055" cy="3924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400" b="1" dirty="0">
                <a:solidFill>
                  <a:srgbClr val="FFFFFF"/>
                </a:solidFill>
                <a:latin typeface="Calibri"/>
                <a:cs typeface="Calibri"/>
              </a:rPr>
              <a:t>4.</a:t>
            </a:r>
            <a:r>
              <a:rPr sz="240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Calibri"/>
                <a:cs typeface="Calibri"/>
              </a:rPr>
              <a:t>Policy</a:t>
            </a:r>
            <a:r>
              <a:rPr sz="24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FFFFFF"/>
                </a:solidFill>
                <a:latin typeface="Calibri"/>
                <a:cs typeface="Calibri"/>
              </a:rPr>
              <a:t>design</a:t>
            </a:r>
            <a:endParaRPr sz="2400">
              <a:latin typeface="Calibri"/>
              <a:cs typeface="Calibri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495300" y="3809936"/>
            <a:ext cx="10692130" cy="2081530"/>
            <a:chOff x="495300" y="3809936"/>
            <a:chExt cx="10692130" cy="2081530"/>
          </a:xfrm>
        </p:grpSpPr>
        <p:pic>
          <p:nvPicPr>
            <p:cNvPr id="36" name="object 36"/>
            <p:cNvPicPr/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2990850" y="3828986"/>
              <a:ext cx="8196326" cy="976312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2943225" y="3809936"/>
              <a:ext cx="7748651" cy="1100137"/>
            </a:xfrm>
            <a:prstGeom prst="rect">
              <a:avLst/>
            </a:prstGeom>
          </p:spPr>
        </p:pic>
        <p:sp>
          <p:nvSpPr>
            <p:cNvPr id="38" name="object 38"/>
            <p:cNvSpPr/>
            <p:nvPr/>
          </p:nvSpPr>
          <p:spPr>
            <a:xfrm>
              <a:off x="3052826" y="3871975"/>
              <a:ext cx="8077200" cy="857250"/>
            </a:xfrm>
            <a:custGeom>
              <a:avLst/>
              <a:gdLst/>
              <a:ahLst/>
              <a:cxnLst/>
              <a:rect l="l" t="t" r="r" b="b"/>
              <a:pathLst>
                <a:path w="8077200" h="857250">
                  <a:moveTo>
                    <a:pt x="7934198" y="0"/>
                  </a:moveTo>
                  <a:lnTo>
                    <a:pt x="142875" y="0"/>
                  </a:lnTo>
                  <a:lnTo>
                    <a:pt x="97682" y="7275"/>
                  </a:lnTo>
                  <a:lnTo>
                    <a:pt x="58457" y="27541"/>
                  </a:lnTo>
                  <a:lnTo>
                    <a:pt x="27541" y="58457"/>
                  </a:lnTo>
                  <a:lnTo>
                    <a:pt x="7275" y="97682"/>
                  </a:lnTo>
                  <a:lnTo>
                    <a:pt x="0" y="142875"/>
                  </a:lnTo>
                  <a:lnTo>
                    <a:pt x="0" y="714248"/>
                  </a:lnTo>
                  <a:lnTo>
                    <a:pt x="7275" y="759453"/>
                  </a:lnTo>
                  <a:lnTo>
                    <a:pt x="27541" y="798710"/>
                  </a:lnTo>
                  <a:lnTo>
                    <a:pt x="58457" y="829663"/>
                  </a:lnTo>
                  <a:lnTo>
                    <a:pt x="97682" y="849961"/>
                  </a:lnTo>
                  <a:lnTo>
                    <a:pt x="142875" y="857250"/>
                  </a:lnTo>
                  <a:lnTo>
                    <a:pt x="7934198" y="857250"/>
                  </a:lnTo>
                  <a:lnTo>
                    <a:pt x="7979403" y="849961"/>
                  </a:lnTo>
                  <a:lnTo>
                    <a:pt x="8018660" y="829663"/>
                  </a:lnTo>
                  <a:lnTo>
                    <a:pt x="8049613" y="798710"/>
                  </a:lnTo>
                  <a:lnTo>
                    <a:pt x="8069911" y="759453"/>
                  </a:lnTo>
                  <a:lnTo>
                    <a:pt x="8077200" y="714248"/>
                  </a:lnTo>
                  <a:lnTo>
                    <a:pt x="8077200" y="142875"/>
                  </a:lnTo>
                  <a:lnTo>
                    <a:pt x="8069911" y="97682"/>
                  </a:lnTo>
                  <a:lnTo>
                    <a:pt x="8049613" y="58457"/>
                  </a:lnTo>
                  <a:lnTo>
                    <a:pt x="8018660" y="27541"/>
                  </a:lnTo>
                  <a:lnTo>
                    <a:pt x="7979403" y="7275"/>
                  </a:lnTo>
                  <a:lnTo>
                    <a:pt x="793419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3052826" y="3871975"/>
              <a:ext cx="8077200" cy="857250"/>
            </a:xfrm>
            <a:custGeom>
              <a:avLst/>
              <a:gdLst/>
              <a:ahLst/>
              <a:cxnLst/>
              <a:rect l="l" t="t" r="r" b="b"/>
              <a:pathLst>
                <a:path w="8077200" h="857250">
                  <a:moveTo>
                    <a:pt x="0" y="142875"/>
                  </a:moveTo>
                  <a:lnTo>
                    <a:pt x="7275" y="97682"/>
                  </a:lnTo>
                  <a:lnTo>
                    <a:pt x="27541" y="58457"/>
                  </a:lnTo>
                  <a:lnTo>
                    <a:pt x="58457" y="27541"/>
                  </a:lnTo>
                  <a:lnTo>
                    <a:pt x="97682" y="7275"/>
                  </a:lnTo>
                  <a:lnTo>
                    <a:pt x="142875" y="0"/>
                  </a:lnTo>
                  <a:lnTo>
                    <a:pt x="7934198" y="0"/>
                  </a:lnTo>
                  <a:lnTo>
                    <a:pt x="7979403" y="7275"/>
                  </a:lnTo>
                  <a:lnTo>
                    <a:pt x="8018660" y="27541"/>
                  </a:lnTo>
                  <a:lnTo>
                    <a:pt x="8049613" y="58457"/>
                  </a:lnTo>
                  <a:lnTo>
                    <a:pt x="8069911" y="97682"/>
                  </a:lnTo>
                  <a:lnTo>
                    <a:pt x="8077200" y="142875"/>
                  </a:lnTo>
                  <a:lnTo>
                    <a:pt x="8077200" y="714248"/>
                  </a:lnTo>
                  <a:lnTo>
                    <a:pt x="8069911" y="759453"/>
                  </a:lnTo>
                  <a:lnTo>
                    <a:pt x="8049613" y="798710"/>
                  </a:lnTo>
                  <a:lnTo>
                    <a:pt x="8018660" y="829663"/>
                  </a:lnTo>
                  <a:lnTo>
                    <a:pt x="7979403" y="849961"/>
                  </a:lnTo>
                  <a:lnTo>
                    <a:pt x="7934198" y="857250"/>
                  </a:lnTo>
                  <a:lnTo>
                    <a:pt x="142875" y="857250"/>
                  </a:lnTo>
                  <a:lnTo>
                    <a:pt x="97682" y="849961"/>
                  </a:lnTo>
                  <a:lnTo>
                    <a:pt x="58457" y="829663"/>
                  </a:lnTo>
                  <a:lnTo>
                    <a:pt x="27541" y="798710"/>
                  </a:lnTo>
                  <a:lnTo>
                    <a:pt x="7275" y="759453"/>
                  </a:lnTo>
                  <a:lnTo>
                    <a:pt x="0" y="714248"/>
                  </a:lnTo>
                  <a:lnTo>
                    <a:pt x="0" y="142875"/>
                  </a:lnTo>
                  <a:close/>
                </a:path>
              </a:pathLst>
            </a:custGeom>
            <a:ln w="9525">
              <a:solidFill>
                <a:srgbClr val="2FACD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0" name="object 40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552450" y="4848224"/>
              <a:ext cx="2538476" cy="89058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495300" y="4781549"/>
              <a:ext cx="2652776" cy="1109662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614362" y="4891150"/>
              <a:ext cx="2419985" cy="771525"/>
            </a:xfrm>
            <a:custGeom>
              <a:avLst/>
              <a:gdLst/>
              <a:ahLst/>
              <a:cxnLst/>
              <a:rect l="l" t="t" r="r" b="b"/>
              <a:pathLst>
                <a:path w="2419985" h="771525">
                  <a:moveTo>
                    <a:pt x="2290762" y="0"/>
                  </a:moveTo>
                  <a:lnTo>
                    <a:pt x="128587" y="0"/>
                  </a:lnTo>
                  <a:lnTo>
                    <a:pt x="78534" y="10098"/>
                  </a:lnTo>
                  <a:lnTo>
                    <a:pt x="37661" y="37639"/>
                  </a:lnTo>
                  <a:lnTo>
                    <a:pt x="10104" y="78491"/>
                  </a:lnTo>
                  <a:lnTo>
                    <a:pt x="0" y="128524"/>
                  </a:lnTo>
                  <a:lnTo>
                    <a:pt x="0" y="642874"/>
                  </a:lnTo>
                  <a:lnTo>
                    <a:pt x="10104" y="692926"/>
                  </a:lnTo>
                  <a:lnTo>
                    <a:pt x="37661" y="733799"/>
                  </a:lnTo>
                  <a:lnTo>
                    <a:pt x="78534" y="761356"/>
                  </a:lnTo>
                  <a:lnTo>
                    <a:pt x="128587" y="771461"/>
                  </a:lnTo>
                  <a:lnTo>
                    <a:pt x="2290762" y="771461"/>
                  </a:lnTo>
                  <a:lnTo>
                    <a:pt x="2340814" y="761356"/>
                  </a:lnTo>
                  <a:lnTo>
                    <a:pt x="2381710" y="733799"/>
                  </a:lnTo>
                  <a:lnTo>
                    <a:pt x="2409295" y="692926"/>
                  </a:lnTo>
                  <a:lnTo>
                    <a:pt x="2419413" y="642874"/>
                  </a:lnTo>
                  <a:lnTo>
                    <a:pt x="2419413" y="128524"/>
                  </a:lnTo>
                  <a:lnTo>
                    <a:pt x="2409295" y="78491"/>
                  </a:lnTo>
                  <a:lnTo>
                    <a:pt x="2381710" y="37639"/>
                  </a:lnTo>
                  <a:lnTo>
                    <a:pt x="2340814" y="10098"/>
                  </a:lnTo>
                  <a:lnTo>
                    <a:pt x="2290762" y="0"/>
                  </a:lnTo>
                  <a:close/>
                </a:path>
              </a:pathLst>
            </a:custGeom>
            <a:solidFill>
              <a:srgbClr val="0C224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3" name="object 43"/>
            <p:cNvSpPr/>
            <p:nvPr/>
          </p:nvSpPr>
          <p:spPr>
            <a:xfrm>
              <a:off x="614362" y="4891150"/>
              <a:ext cx="2419985" cy="771525"/>
            </a:xfrm>
            <a:custGeom>
              <a:avLst/>
              <a:gdLst/>
              <a:ahLst/>
              <a:cxnLst/>
              <a:rect l="l" t="t" r="r" b="b"/>
              <a:pathLst>
                <a:path w="2419985" h="771525">
                  <a:moveTo>
                    <a:pt x="0" y="128524"/>
                  </a:moveTo>
                  <a:lnTo>
                    <a:pt x="10104" y="78491"/>
                  </a:lnTo>
                  <a:lnTo>
                    <a:pt x="37661" y="37639"/>
                  </a:lnTo>
                  <a:lnTo>
                    <a:pt x="78534" y="10098"/>
                  </a:lnTo>
                  <a:lnTo>
                    <a:pt x="128587" y="0"/>
                  </a:lnTo>
                  <a:lnTo>
                    <a:pt x="2290762" y="0"/>
                  </a:lnTo>
                  <a:lnTo>
                    <a:pt x="2340814" y="10098"/>
                  </a:lnTo>
                  <a:lnTo>
                    <a:pt x="2381710" y="37639"/>
                  </a:lnTo>
                  <a:lnTo>
                    <a:pt x="2409295" y="78491"/>
                  </a:lnTo>
                  <a:lnTo>
                    <a:pt x="2419413" y="128524"/>
                  </a:lnTo>
                  <a:lnTo>
                    <a:pt x="2419413" y="642874"/>
                  </a:lnTo>
                  <a:lnTo>
                    <a:pt x="2409295" y="692926"/>
                  </a:lnTo>
                  <a:lnTo>
                    <a:pt x="2381710" y="733799"/>
                  </a:lnTo>
                  <a:lnTo>
                    <a:pt x="2340814" y="761356"/>
                  </a:lnTo>
                  <a:lnTo>
                    <a:pt x="2290762" y="771461"/>
                  </a:lnTo>
                  <a:lnTo>
                    <a:pt x="128587" y="771461"/>
                  </a:lnTo>
                  <a:lnTo>
                    <a:pt x="78534" y="761356"/>
                  </a:lnTo>
                  <a:lnTo>
                    <a:pt x="37661" y="733799"/>
                  </a:lnTo>
                  <a:lnTo>
                    <a:pt x="10104" y="692926"/>
                  </a:lnTo>
                  <a:lnTo>
                    <a:pt x="0" y="642874"/>
                  </a:lnTo>
                  <a:lnTo>
                    <a:pt x="0" y="128524"/>
                  </a:lnTo>
                  <a:close/>
                </a:path>
              </a:pathLst>
            </a:custGeom>
            <a:ln w="9524">
              <a:solidFill>
                <a:srgbClr val="0C2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7" name="object 47"/>
          <p:cNvSpPr txBox="1"/>
          <p:nvPr/>
        </p:nvSpPr>
        <p:spPr>
          <a:xfrm>
            <a:off x="725805" y="4881245"/>
            <a:ext cx="2127885" cy="7550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2870"/>
              </a:lnSpc>
              <a:spcBef>
                <a:spcPts val="105"/>
              </a:spcBef>
            </a:pPr>
            <a:r>
              <a:rPr sz="2400" b="1" dirty="0">
                <a:solidFill>
                  <a:srgbClr val="FFFFFF"/>
                </a:solidFill>
                <a:latin typeface="Calibri"/>
                <a:cs typeface="Calibri"/>
              </a:rPr>
              <a:t>5.</a:t>
            </a:r>
            <a:r>
              <a:rPr sz="240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Calibri"/>
                <a:cs typeface="Calibri"/>
              </a:rPr>
              <a:t>Access</a:t>
            </a:r>
            <a:r>
              <a:rPr sz="2400" b="1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FFFFFF"/>
                </a:solidFill>
                <a:latin typeface="Calibri"/>
                <a:cs typeface="Calibri"/>
              </a:rPr>
              <a:t>control</a:t>
            </a:r>
            <a:endParaRPr sz="2400" dirty="0">
              <a:latin typeface="Calibri"/>
              <a:cs typeface="Calibri"/>
            </a:endParaRPr>
          </a:p>
          <a:p>
            <a:pPr marL="12700">
              <a:lnSpc>
                <a:spcPts val="2870"/>
              </a:lnSpc>
            </a:pPr>
            <a:r>
              <a:rPr sz="2400" b="1" spc="-10" dirty="0">
                <a:solidFill>
                  <a:srgbClr val="FFFFFF"/>
                </a:solidFill>
                <a:latin typeface="Calibri"/>
                <a:cs typeface="Calibri"/>
              </a:rPr>
              <a:t>testing</a:t>
            </a:r>
            <a:endParaRPr sz="2400" dirty="0">
              <a:latin typeface="Calibri"/>
              <a:cs typeface="Calibri"/>
            </a:endParaRPr>
          </a:p>
        </p:txBody>
      </p:sp>
      <p:grpSp>
        <p:nvGrpSpPr>
          <p:cNvPr id="48" name="object 48"/>
          <p:cNvGrpSpPr/>
          <p:nvPr/>
        </p:nvGrpSpPr>
        <p:grpSpPr>
          <a:xfrm>
            <a:off x="2952750" y="4791075"/>
            <a:ext cx="8244205" cy="1100455"/>
            <a:chOff x="2952750" y="4791075"/>
            <a:chExt cx="8244205" cy="1100455"/>
          </a:xfrm>
        </p:grpSpPr>
        <p:pic>
          <p:nvPicPr>
            <p:cNvPr id="49" name="object 49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3009900" y="4857750"/>
              <a:ext cx="8158226" cy="881062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2952750" y="4791075"/>
              <a:ext cx="8243951" cy="1100137"/>
            </a:xfrm>
            <a:prstGeom prst="rect">
              <a:avLst/>
            </a:prstGeom>
          </p:spPr>
        </p:pic>
        <p:sp>
          <p:nvSpPr>
            <p:cNvPr id="51" name="object 51"/>
            <p:cNvSpPr/>
            <p:nvPr/>
          </p:nvSpPr>
          <p:spPr>
            <a:xfrm>
              <a:off x="3071876" y="4900676"/>
              <a:ext cx="8039100" cy="762000"/>
            </a:xfrm>
            <a:custGeom>
              <a:avLst/>
              <a:gdLst/>
              <a:ahLst/>
              <a:cxnLst/>
              <a:rect l="l" t="t" r="r" b="b"/>
              <a:pathLst>
                <a:path w="8039100" h="762000">
                  <a:moveTo>
                    <a:pt x="7911973" y="0"/>
                  </a:moveTo>
                  <a:lnTo>
                    <a:pt x="127000" y="0"/>
                  </a:lnTo>
                  <a:lnTo>
                    <a:pt x="77527" y="9967"/>
                  </a:lnTo>
                  <a:lnTo>
                    <a:pt x="37163" y="37163"/>
                  </a:lnTo>
                  <a:lnTo>
                    <a:pt x="9967" y="77527"/>
                  </a:lnTo>
                  <a:lnTo>
                    <a:pt x="0" y="127000"/>
                  </a:lnTo>
                  <a:lnTo>
                    <a:pt x="0" y="634873"/>
                  </a:lnTo>
                  <a:lnTo>
                    <a:pt x="9967" y="684344"/>
                  </a:lnTo>
                  <a:lnTo>
                    <a:pt x="37163" y="724731"/>
                  </a:lnTo>
                  <a:lnTo>
                    <a:pt x="77527" y="751955"/>
                  </a:lnTo>
                  <a:lnTo>
                    <a:pt x="127000" y="761936"/>
                  </a:lnTo>
                  <a:lnTo>
                    <a:pt x="7911973" y="761936"/>
                  </a:lnTo>
                  <a:lnTo>
                    <a:pt x="7961465" y="751955"/>
                  </a:lnTo>
                  <a:lnTo>
                    <a:pt x="8001873" y="724731"/>
                  </a:lnTo>
                  <a:lnTo>
                    <a:pt x="8029112" y="684344"/>
                  </a:lnTo>
                  <a:lnTo>
                    <a:pt x="8039100" y="634873"/>
                  </a:lnTo>
                  <a:lnTo>
                    <a:pt x="8039100" y="127000"/>
                  </a:lnTo>
                  <a:lnTo>
                    <a:pt x="8029112" y="77527"/>
                  </a:lnTo>
                  <a:lnTo>
                    <a:pt x="8001873" y="37163"/>
                  </a:lnTo>
                  <a:lnTo>
                    <a:pt x="7961465" y="9967"/>
                  </a:lnTo>
                  <a:lnTo>
                    <a:pt x="791197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2" name="object 52"/>
            <p:cNvSpPr/>
            <p:nvPr/>
          </p:nvSpPr>
          <p:spPr>
            <a:xfrm>
              <a:off x="3071876" y="4900676"/>
              <a:ext cx="8039100" cy="762000"/>
            </a:xfrm>
            <a:custGeom>
              <a:avLst/>
              <a:gdLst/>
              <a:ahLst/>
              <a:cxnLst/>
              <a:rect l="l" t="t" r="r" b="b"/>
              <a:pathLst>
                <a:path w="8039100" h="762000">
                  <a:moveTo>
                    <a:pt x="0" y="127000"/>
                  </a:moveTo>
                  <a:lnTo>
                    <a:pt x="9967" y="77527"/>
                  </a:lnTo>
                  <a:lnTo>
                    <a:pt x="37163" y="37163"/>
                  </a:lnTo>
                  <a:lnTo>
                    <a:pt x="77527" y="9967"/>
                  </a:lnTo>
                  <a:lnTo>
                    <a:pt x="127000" y="0"/>
                  </a:lnTo>
                  <a:lnTo>
                    <a:pt x="7911973" y="0"/>
                  </a:lnTo>
                  <a:lnTo>
                    <a:pt x="7961465" y="9967"/>
                  </a:lnTo>
                  <a:lnTo>
                    <a:pt x="8001873" y="37163"/>
                  </a:lnTo>
                  <a:lnTo>
                    <a:pt x="8029112" y="77527"/>
                  </a:lnTo>
                  <a:lnTo>
                    <a:pt x="8039100" y="127000"/>
                  </a:lnTo>
                  <a:lnTo>
                    <a:pt x="8039100" y="634873"/>
                  </a:lnTo>
                  <a:lnTo>
                    <a:pt x="8029112" y="684344"/>
                  </a:lnTo>
                  <a:lnTo>
                    <a:pt x="8001873" y="724731"/>
                  </a:lnTo>
                  <a:lnTo>
                    <a:pt x="7961465" y="751955"/>
                  </a:lnTo>
                  <a:lnTo>
                    <a:pt x="7911973" y="761936"/>
                  </a:lnTo>
                  <a:lnTo>
                    <a:pt x="127000" y="761936"/>
                  </a:lnTo>
                  <a:lnTo>
                    <a:pt x="77527" y="751955"/>
                  </a:lnTo>
                  <a:lnTo>
                    <a:pt x="37163" y="724731"/>
                  </a:lnTo>
                  <a:lnTo>
                    <a:pt x="9967" y="684344"/>
                  </a:lnTo>
                  <a:lnTo>
                    <a:pt x="0" y="634873"/>
                  </a:lnTo>
                  <a:lnTo>
                    <a:pt x="0" y="127000"/>
                  </a:lnTo>
                  <a:close/>
                </a:path>
              </a:pathLst>
            </a:custGeom>
            <a:ln w="9525">
              <a:solidFill>
                <a:srgbClr val="2FACD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3" name="object 53"/>
          <p:cNvSpPr txBox="1"/>
          <p:nvPr/>
        </p:nvSpPr>
        <p:spPr>
          <a:xfrm>
            <a:off x="3133344" y="1052131"/>
            <a:ext cx="7844155" cy="4658135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36195" marR="5080">
              <a:lnSpc>
                <a:spcPts val="2860"/>
              </a:lnSpc>
              <a:spcBef>
                <a:spcPts val="215"/>
              </a:spcBef>
            </a:pPr>
            <a:r>
              <a:rPr lang="en-GB" sz="2400" dirty="0">
                <a:solidFill>
                  <a:srgbClr val="212830"/>
                </a:solidFill>
                <a:latin typeface="Calibri"/>
                <a:cs typeface="Calibri"/>
              </a:rPr>
              <a:t>Confirm</a:t>
            </a:r>
            <a:r>
              <a:rPr lang="en-GB" sz="2400" spc="-8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lang="en-GB" sz="2400" dirty="0">
                <a:solidFill>
                  <a:srgbClr val="212830"/>
                </a:solidFill>
                <a:latin typeface="Calibri"/>
                <a:cs typeface="Calibri"/>
              </a:rPr>
              <a:t>original</a:t>
            </a:r>
            <a:r>
              <a:rPr lang="en-GB" sz="2400" spc="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lang="en-GB" sz="2400" spc="-10" dirty="0">
                <a:solidFill>
                  <a:srgbClr val="212830"/>
                </a:solidFill>
                <a:latin typeface="Calibri"/>
                <a:cs typeface="Calibri"/>
              </a:rPr>
              <a:t>enterprise</a:t>
            </a:r>
            <a:r>
              <a:rPr lang="en-GB" sz="2400" spc="-3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lang="en-GB" sz="2400" spc="-25" dirty="0">
                <a:solidFill>
                  <a:srgbClr val="212830"/>
                </a:solidFill>
                <a:latin typeface="Calibri"/>
                <a:cs typeface="Calibri"/>
              </a:rPr>
              <a:t>topology,</a:t>
            </a:r>
            <a:r>
              <a:rPr lang="en-GB" sz="2400" spc="-4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lang="en-GB" sz="2400" dirty="0">
                <a:solidFill>
                  <a:srgbClr val="212830"/>
                </a:solidFill>
                <a:latin typeface="Calibri"/>
                <a:cs typeface="Calibri"/>
              </a:rPr>
              <a:t>IP</a:t>
            </a:r>
            <a:r>
              <a:rPr lang="en-GB" sz="2400" spc="-2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lang="en-GB" sz="2400" spc="-10" dirty="0">
                <a:solidFill>
                  <a:srgbClr val="212830"/>
                </a:solidFill>
                <a:latin typeface="Calibri"/>
                <a:cs typeface="Calibri"/>
              </a:rPr>
              <a:t>addressing,</a:t>
            </a:r>
            <a:r>
              <a:rPr lang="en-GB" sz="2400" spc="-4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lang="en-GB" sz="2400" dirty="0">
                <a:solidFill>
                  <a:srgbClr val="212830"/>
                </a:solidFill>
                <a:latin typeface="Calibri"/>
                <a:cs typeface="Calibri"/>
              </a:rPr>
              <a:t>and</a:t>
            </a:r>
            <a:r>
              <a:rPr lang="en-GB" sz="2400" spc="-3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lang="en-GB" sz="2400" spc="-10" dirty="0">
                <a:solidFill>
                  <a:srgbClr val="212830"/>
                </a:solidFill>
                <a:latin typeface="Calibri"/>
                <a:cs typeface="Calibri"/>
              </a:rPr>
              <a:t>service dependencies.</a:t>
            </a:r>
            <a:endParaRPr lang="en-GB" sz="2400" dirty="0">
              <a:latin typeface="Calibri"/>
              <a:cs typeface="Calibri"/>
            </a:endParaRPr>
          </a:p>
          <a:p>
            <a:pPr marL="12700">
              <a:lnSpc>
                <a:spcPts val="2870"/>
              </a:lnSpc>
              <a:spcBef>
                <a:spcPts val="1515"/>
              </a:spcBef>
            </a:pP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Add</a:t>
            </a:r>
            <a:r>
              <a:rPr sz="2400" spc="-5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A-</a:t>
            </a:r>
            <a:r>
              <a:rPr sz="2400" spc="-95" dirty="0">
                <a:solidFill>
                  <a:srgbClr val="212830"/>
                </a:solidFill>
                <a:latin typeface="Calibri"/>
                <a:cs typeface="Calibri"/>
              </a:rPr>
              <a:t>GW,</a:t>
            </a:r>
            <a:r>
              <a:rPr sz="2400" spc="-4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A-SMS,</a:t>
            </a:r>
            <a:r>
              <a:rPr sz="2400" spc="-4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and</a:t>
            </a:r>
            <a:r>
              <a:rPr sz="2400" spc="-3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A-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GUI;</a:t>
            </a:r>
            <a:r>
              <a:rPr sz="2400" spc="-9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configure</a:t>
            </a:r>
            <a:r>
              <a:rPr sz="2400" spc="-4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interfaces,</a:t>
            </a:r>
            <a:r>
              <a:rPr sz="2400" spc="-5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routes,</a:t>
            </a:r>
            <a:r>
              <a:rPr sz="2400" spc="-5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212830"/>
                </a:solidFill>
                <a:latin typeface="Calibri"/>
                <a:cs typeface="Calibri"/>
              </a:rPr>
              <a:t>and</a:t>
            </a:r>
            <a:endParaRPr sz="2400" dirty="0">
              <a:latin typeface="Calibri"/>
              <a:cs typeface="Calibri"/>
            </a:endParaRPr>
          </a:p>
          <a:p>
            <a:pPr marL="12700">
              <a:lnSpc>
                <a:spcPts val="2870"/>
              </a:lnSpc>
            </a:pP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administrator</a:t>
            </a:r>
            <a:r>
              <a:rPr sz="2400" spc="-10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access.</a:t>
            </a:r>
            <a:endParaRPr sz="2400" dirty="0">
              <a:latin typeface="Calibri"/>
              <a:cs typeface="Calibri"/>
            </a:endParaRPr>
          </a:p>
          <a:p>
            <a:pPr marL="47625">
              <a:lnSpc>
                <a:spcPts val="2865"/>
              </a:lnSpc>
              <a:spcBef>
                <a:spcPts val="2039"/>
              </a:spcBef>
            </a:pP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Connect</a:t>
            </a:r>
            <a:r>
              <a:rPr sz="2400" spc="-4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SmartConsole,</a:t>
            </a:r>
            <a:r>
              <a:rPr sz="2400" spc="-5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establish</a:t>
            </a:r>
            <a:r>
              <a:rPr sz="2400" spc="-5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trust,</a:t>
            </a:r>
            <a:r>
              <a:rPr sz="2400" spc="-6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apply</a:t>
            </a:r>
            <a:r>
              <a:rPr sz="2400" spc="-2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licenses,</a:t>
            </a:r>
            <a:r>
              <a:rPr sz="2400" spc="-6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212830"/>
                </a:solidFill>
                <a:latin typeface="Calibri"/>
                <a:cs typeface="Calibri"/>
              </a:rPr>
              <a:t>and</a:t>
            </a:r>
            <a:endParaRPr sz="2400" dirty="0">
              <a:latin typeface="Calibri"/>
              <a:cs typeface="Calibri"/>
            </a:endParaRPr>
          </a:p>
          <a:p>
            <a:pPr marL="47625">
              <a:lnSpc>
                <a:spcPts val="2865"/>
              </a:lnSpc>
            </a:pP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verify</a:t>
            </a:r>
            <a:r>
              <a:rPr sz="2400" spc="-114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management</a:t>
            </a:r>
            <a:r>
              <a:rPr sz="2400" spc="-5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reachability.</a:t>
            </a:r>
            <a:endParaRPr sz="2400" dirty="0">
              <a:latin typeface="Calibri"/>
              <a:cs typeface="Calibri"/>
            </a:endParaRPr>
          </a:p>
          <a:p>
            <a:pPr marL="53340">
              <a:lnSpc>
                <a:spcPts val="2865"/>
              </a:lnSpc>
              <a:spcBef>
                <a:spcPts val="1614"/>
              </a:spcBef>
            </a:pP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Define</a:t>
            </a:r>
            <a:r>
              <a:rPr sz="2400" spc="-3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network</a:t>
            </a:r>
            <a:r>
              <a:rPr sz="2400" spc="-7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objects,</a:t>
            </a:r>
            <a:r>
              <a:rPr sz="2400" spc="-10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services,</a:t>
            </a:r>
            <a:r>
              <a:rPr sz="2400" spc="-9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zones,</a:t>
            </a:r>
            <a:r>
              <a:rPr sz="2400" spc="-3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and</a:t>
            </a:r>
            <a:r>
              <a:rPr sz="2400" spc="-9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rule</a:t>
            </a:r>
            <a:r>
              <a:rPr sz="2400" spc="-9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order</a:t>
            </a:r>
            <a:r>
              <a:rPr sz="2400" spc="-10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25" dirty="0">
                <a:solidFill>
                  <a:srgbClr val="212830"/>
                </a:solidFill>
                <a:latin typeface="Calibri"/>
                <a:cs typeface="Calibri"/>
              </a:rPr>
              <a:t>for</a:t>
            </a:r>
            <a:endParaRPr sz="2400" dirty="0">
              <a:latin typeface="Calibri"/>
              <a:cs typeface="Calibri"/>
            </a:endParaRPr>
          </a:p>
          <a:p>
            <a:pPr marL="53340">
              <a:lnSpc>
                <a:spcPts val="2865"/>
              </a:lnSpc>
            </a:pP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business-required</a:t>
            </a:r>
            <a:r>
              <a:rPr sz="2400" spc="-8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traffic</a:t>
            </a:r>
            <a:r>
              <a:rPr sz="2400" spc="-12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only.</a:t>
            </a:r>
            <a:endParaRPr sz="2400" dirty="0">
              <a:latin typeface="Calibri"/>
              <a:cs typeface="Calibri"/>
            </a:endParaRPr>
          </a:p>
          <a:p>
            <a:pPr marL="60960" marR="76835">
              <a:lnSpc>
                <a:spcPts val="2860"/>
              </a:lnSpc>
              <a:spcBef>
                <a:spcPts val="2105"/>
              </a:spcBef>
            </a:pPr>
            <a:r>
              <a:rPr sz="2400" spc="-20" dirty="0">
                <a:solidFill>
                  <a:srgbClr val="212830"/>
                </a:solidFill>
                <a:latin typeface="Calibri"/>
                <a:cs typeface="Calibri"/>
              </a:rPr>
              <a:t>Validate</a:t>
            </a:r>
            <a:r>
              <a:rPr sz="2400" spc="-6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allow/block</a:t>
            </a:r>
            <a:r>
              <a:rPr sz="2400" spc="-4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behavior</a:t>
            </a:r>
            <a:r>
              <a:rPr sz="2400" spc="-7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for</a:t>
            </a:r>
            <a:r>
              <a:rPr sz="2400" spc="-1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60" dirty="0">
                <a:solidFill>
                  <a:srgbClr val="212830"/>
                </a:solidFill>
                <a:latin typeface="Calibri"/>
                <a:cs typeface="Calibri"/>
              </a:rPr>
              <a:t>ICMP,</a:t>
            </a:r>
            <a:r>
              <a:rPr sz="2400" spc="-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lang="en-GB" sz="2400" spc="-65" dirty="0">
                <a:solidFill>
                  <a:srgbClr val="212830"/>
                </a:solidFill>
                <a:latin typeface="Calibri"/>
                <a:cs typeface="Calibri"/>
              </a:rPr>
              <a:t>Telnet</a:t>
            </a:r>
            <a:r>
              <a:rPr sz="2400" spc="-65" dirty="0">
                <a:solidFill>
                  <a:srgbClr val="212830"/>
                </a:solidFill>
                <a:latin typeface="Calibri"/>
                <a:cs typeface="Calibri"/>
              </a:rPr>
              <a:t>,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HTTPS,</a:t>
            </a:r>
            <a:r>
              <a:rPr sz="2400" spc="-7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SSH,</a:t>
            </a:r>
            <a:r>
              <a:rPr sz="2400" spc="-6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212830"/>
                </a:solidFill>
                <a:latin typeface="Calibri"/>
                <a:cs typeface="Calibri"/>
              </a:rPr>
              <a:t>and</a:t>
            </a:r>
            <a:r>
              <a:rPr sz="2400" spc="-70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restricted</a:t>
            </a:r>
            <a:r>
              <a:rPr sz="2400" spc="-65" dirty="0">
                <a:solidFill>
                  <a:srgbClr val="212830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212830"/>
                </a:solidFill>
                <a:latin typeface="Calibri"/>
                <a:cs typeface="Calibri"/>
              </a:rPr>
              <a:t>services.</a:t>
            </a:r>
            <a:endParaRPr sz="2400" dirty="0">
              <a:latin typeface="Calibri"/>
              <a:cs typeface="Calibri"/>
            </a:endParaRPr>
          </a:p>
        </p:txBody>
      </p:sp>
      <p:sp>
        <p:nvSpPr>
          <p:cNvPr id="54" name="object 5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77470">
              <a:lnSpc>
                <a:spcPct val="100000"/>
              </a:lnSpc>
              <a:spcBef>
                <a:spcPts val="80"/>
              </a:spcBef>
            </a:pPr>
            <a:r>
              <a:rPr spc="-50" dirty="0"/>
              <a:t>4</a:t>
            </a:r>
          </a:p>
        </p:txBody>
      </p:sp>
      <p:grpSp>
        <p:nvGrpSpPr>
          <p:cNvPr id="44" name="object 9">
            <a:extLst>
              <a:ext uri="{FF2B5EF4-FFF2-40B4-BE49-F238E27FC236}">
                <a16:creationId xmlns:a16="http://schemas.microsoft.com/office/drawing/2014/main" id="{E8517795-8FF5-C1D0-0CB3-C430D01C4613}"/>
              </a:ext>
            </a:extLst>
          </p:cNvPr>
          <p:cNvGrpSpPr/>
          <p:nvPr/>
        </p:nvGrpSpPr>
        <p:grpSpPr>
          <a:xfrm>
            <a:off x="581025" y="5791264"/>
            <a:ext cx="10529951" cy="1714530"/>
            <a:chOff x="304800" y="1200086"/>
            <a:chExt cx="10529951" cy="1938465"/>
          </a:xfrm>
        </p:grpSpPr>
        <p:pic>
          <p:nvPicPr>
            <p:cNvPr id="45" name="object 10">
              <a:extLst>
                <a:ext uri="{FF2B5EF4-FFF2-40B4-BE49-F238E27FC236}">
                  <a16:creationId xmlns:a16="http://schemas.microsoft.com/office/drawing/2014/main" id="{33A53421-BF38-A336-F4B0-760149BAECF6}"/>
                </a:ext>
              </a:extLst>
            </p:cNvPr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361950" y="1276286"/>
              <a:ext cx="2386076" cy="871537"/>
            </a:xfrm>
            <a:prstGeom prst="rect">
              <a:avLst/>
            </a:prstGeom>
          </p:spPr>
        </p:pic>
        <p:pic>
          <p:nvPicPr>
            <p:cNvPr id="46" name="object 11">
              <a:extLst>
                <a:ext uri="{FF2B5EF4-FFF2-40B4-BE49-F238E27FC236}">
                  <a16:creationId xmlns:a16="http://schemas.microsoft.com/office/drawing/2014/main" id="{E754F313-DEA2-C67B-B704-F2B857B15B18}"/>
                </a:ext>
              </a:extLst>
            </p:cNvPr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304800" y="1200086"/>
              <a:ext cx="2224151" cy="1109662"/>
            </a:xfrm>
            <a:prstGeom prst="rect">
              <a:avLst/>
            </a:prstGeom>
          </p:spPr>
        </p:pic>
        <p:sp>
          <p:nvSpPr>
            <p:cNvPr id="55" name="object 12">
              <a:extLst>
                <a:ext uri="{FF2B5EF4-FFF2-40B4-BE49-F238E27FC236}">
                  <a16:creationId xmlns:a16="http://schemas.microsoft.com/office/drawing/2014/main" id="{62A93283-FEBA-884C-9F9B-CEF0DFEB96A6}"/>
                </a:ext>
              </a:extLst>
            </p:cNvPr>
            <p:cNvSpPr/>
            <p:nvPr/>
          </p:nvSpPr>
          <p:spPr>
            <a:xfrm>
              <a:off x="423862" y="1319276"/>
              <a:ext cx="2267585" cy="752475"/>
            </a:xfrm>
            <a:custGeom>
              <a:avLst/>
              <a:gdLst/>
              <a:ahLst/>
              <a:cxnLst/>
              <a:rect l="l" t="t" r="r" b="b"/>
              <a:pathLst>
                <a:path w="2267585" h="752475">
                  <a:moveTo>
                    <a:pt x="2141537" y="0"/>
                  </a:moveTo>
                  <a:lnTo>
                    <a:pt x="125412" y="0"/>
                  </a:lnTo>
                  <a:lnTo>
                    <a:pt x="76595" y="9852"/>
                  </a:lnTo>
                  <a:lnTo>
                    <a:pt x="36731" y="36718"/>
                  </a:lnTo>
                  <a:lnTo>
                    <a:pt x="9855" y="76563"/>
                  </a:lnTo>
                  <a:lnTo>
                    <a:pt x="0" y="125349"/>
                  </a:lnTo>
                  <a:lnTo>
                    <a:pt x="0" y="626999"/>
                  </a:lnTo>
                  <a:lnTo>
                    <a:pt x="9855" y="675804"/>
                  </a:lnTo>
                  <a:lnTo>
                    <a:pt x="36731" y="715692"/>
                  </a:lnTo>
                  <a:lnTo>
                    <a:pt x="76595" y="742602"/>
                  </a:lnTo>
                  <a:lnTo>
                    <a:pt x="125412" y="752475"/>
                  </a:lnTo>
                  <a:lnTo>
                    <a:pt x="2141537" y="752475"/>
                  </a:lnTo>
                  <a:lnTo>
                    <a:pt x="2190343" y="742602"/>
                  </a:lnTo>
                  <a:lnTo>
                    <a:pt x="2230231" y="715692"/>
                  </a:lnTo>
                  <a:lnTo>
                    <a:pt x="2257141" y="675804"/>
                  </a:lnTo>
                  <a:lnTo>
                    <a:pt x="2267013" y="626999"/>
                  </a:lnTo>
                  <a:lnTo>
                    <a:pt x="2267013" y="125349"/>
                  </a:lnTo>
                  <a:lnTo>
                    <a:pt x="2257141" y="76563"/>
                  </a:lnTo>
                  <a:lnTo>
                    <a:pt x="2230231" y="36718"/>
                  </a:lnTo>
                  <a:lnTo>
                    <a:pt x="2190343" y="9852"/>
                  </a:lnTo>
                  <a:lnTo>
                    <a:pt x="2141537" y="0"/>
                  </a:lnTo>
                  <a:close/>
                </a:path>
              </a:pathLst>
            </a:custGeom>
            <a:solidFill>
              <a:srgbClr val="185EA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13">
              <a:extLst>
                <a:ext uri="{FF2B5EF4-FFF2-40B4-BE49-F238E27FC236}">
                  <a16:creationId xmlns:a16="http://schemas.microsoft.com/office/drawing/2014/main" id="{C9B86F26-9965-BA7B-CAB2-1BFF3A3B89C0}"/>
                </a:ext>
              </a:extLst>
            </p:cNvPr>
            <p:cNvSpPr/>
            <p:nvPr/>
          </p:nvSpPr>
          <p:spPr>
            <a:xfrm>
              <a:off x="423862" y="1319276"/>
              <a:ext cx="2267585" cy="752475"/>
            </a:xfrm>
            <a:custGeom>
              <a:avLst/>
              <a:gdLst/>
              <a:ahLst/>
              <a:cxnLst/>
              <a:rect l="l" t="t" r="r" b="b"/>
              <a:pathLst>
                <a:path w="2267585" h="752475">
                  <a:moveTo>
                    <a:pt x="0" y="125349"/>
                  </a:moveTo>
                  <a:lnTo>
                    <a:pt x="9855" y="76563"/>
                  </a:lnTo>
                  <a:lnTo>
                    <a:pt x="36731" y="36718"/>
                  </a:lnTo>
                  <a:lnTo>
                    <a:pt x="76595" y="9852"/>
                  </a:lnTo>
                  <a:lnTo>
                    <a:pt x="125412" y="0"/>
                  </a:lnTo>
                  <a:lnTo>
                    <a:pt x="2141537" y="0"/>
                  </a:lnTo>
                  <a:lnTo>
                    <a:pt x="2190343" y="9852"/>
                  </a:lnTo>
                  <a:lnTo>
                    <a:pt x="2230231" y="36718"/>
                  </a:lnTo>
                  <a:lnTo>
                    <a:pt x="2257141" y="76563"/>
                  </a:lnTo>
                  <a:lnTo>
                    <a:pt x="2267013" y="125349"/>
                  </a:lnTo>
                  <a:lnTo>
                    <a:pt x="2267013" y="626999"/>
                  </a:lnTo>
                  <a:lnTo>
                    <a:pt x="2257141" y="675804"/>
                  </a:lnTo>
                  <a:lnTo>
                    <a:pt x="2230231" y="715692"/>
                  </a:lnTo>
                  <a:lnTo>
                    <a:pt x="2190343" y="742602"/>
                  </a:lnTo>
                  <a:lnTo>
                    <a:pt x="2141537" y="752475"/>
                  </a:lnTo>
                  <a:lnTo>
                    <a:pt x="125412" y="752475"/>
                  </a:lnTo>
                  <a:lnTo>
                    <a:pt x="76595" y="742602"/>
                  </a:lnTo>
                  <a:lnTo>
                    <a:pt x="36731" y="715692"/>
                  </a:lnTo>
                  <a:lnTo>
                    <a:pt x="9855" y="675804"/>
                  </a:lnTo>
                  <a:lnTo>
                    <a:pt x="0" y="626999"/>
                  </a:lnTo>
                  <a:lnTo>
                    <a:pt x="0" y="125349"/>
                  </a:lnTo>
                  <a:close/>
                </a:path>
              </a:pathLst>
            </a:custGeom>
            <a:ln w="9525">
              <a:solidFill>
                <a:srgbClr val="0C2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" name="object 14">
              <a:extLst>
                <a:ext uri="{FF2B5EF4-FFF2-40B4-BE49-F238E27FC236}">
                  <a16:creationId xmlns:a16="http://schemas.microsoft.com/office/drawing/2014/main" id="{0C98826F-EB9F-89CA-0886-D4E4DD4D60A8}"/>
                </a:ext>
              </a:extLst>
            </p:cNvPr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2638425" y="1276286"/>
              <a:ext cx="8196326" cy="957262"/>
            </a:xfrm>
            <a:prstGeom prst="rect">
              <a:avLst/>
            </a:prstGeom>
          </p:spPr>
        </p:pic>
        <p:pic>
          <p:nvPicPr>
            <p:cNvPr id="58" name="object 15">
              <a:extLst>
                <a:ext uri="{FF2B5EF4-FFF2-40B4-BE49-F238E27FC236}">
                  <a16:creationId xmlns:a16="http://schemas.microsoft.com/office/drawing/2014/main" id="{F0705721-ACCD-B6D2-A43B-D5C94BDE93B6}"/>
                </a:ext>
              </a:extLst>
            </p:cNvPr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2590800" y="1247711"/>
              <a:ext cx="7920101" cy="1100137"/>
            </a:xfrm>
            <a:prstGeom prst="rect">
              <a:avLst/>
            </a:prstGeom>
          </p:spPr>
        </p:pic>
        <p:sp>
          <p:nvSpPr>
            <p:cNvPr id="59" name="object 16">
              <a:extLst>
                <a:ext uri="{FF2B5EF4-FFF2-40B4-BE49-F238E27FC236}">
                  <a16:creationId xmlns:a16="http://schemas.microsoft.com/office/drawing/2014/main" id="{A52E6C16-6FF5-7A5B-9167-8C7FF01B68EF}"/>
                </a:ext>
              </a:extLst>
            </p:cNvPr>
            <p:cNvSpPr/>
            <p:nvPr/>
          </p:nvSpPr>
          <p:spPr>
            <a:xfrm>
              <a:off x="2700401" y="1319276"/>
              <a:ext cx="8077200" cy="838200"/>
            </a:xfrm>
            <a:custGeom>
              <a:avLst/>
              <a:gdLst/>
              <a:ahLst/>
              <a:cxnLst/>
              <a:rect l="l" t="t" r="r" b="b"/>
              <a:pathLst>
                <a:path w="8077200" h="838200">
                  <a:moveTo>
                    <a:pt x="7937500" y="0"/>
                  </a:moveTo>
                  <a:lnTo>
                    <a:pt x="139573" y="0"/>
                  </a:lnTo>
                  <a:lnTo>
                    <a:pt x="95455" y="7116"/>
                  </a:lnTo>
                  <a:lnTo>
                    <a:pt x="57140" y="26936"/>
                  </a:lnTo>
                  <a:lnTo>
                    <a:pt x="26928" y="57168"/>
                  </a:lnTo>
                  <a:lnTo>
                    <a:pt x="7115" y="95520"/>
                  </a:lnTo>
                  <a:lnTo>
                    <a:pt x="0" y="139700"/>
                  </a:lnTo>
                  <a:lnTo>
                    <a:pt x="0" y="698500"/>
                  </a:lnTo>
                  <a:lnTo>
                    <a:pt x="7115" y="742630"/>
                  </a:lnTo>
                  <a:lnTo>
                    <a:pt x="26928" y="780976"/>
                  </a:lnTo>
                  <a:lnTo>
                    <a:pt x="57140" y="811227"/>
                  </a:lnTo>
                  <a:lnTo>
                    <a:pt x="95455" y="831071"/>
                  </a:lnTo>
                  <a:lnTo>
                    <a:pt x="139573" y="838200"/>
                  </a:lnTo>
                  <a:lnTo>
                    <a:pt x="7937500" y="838200"/>
                  </a:lnTo>
                  <a:lnTo>
                    <a:pt x="7981630" y="831071"/>
                  </a:lnTo>
                  <a:lnTo>
                    <a:pt x="8019976" y="811227"/>
                  </a:lnTo>
                  <a:lnTo>
                    <a:pt x="8050227" y="780976"/>
                  </a:lnTo>
                  <a:lnTo>
                    <a:pt x="8070071" y="742630"/>
                  </a:lnTo>
                  <a:lnTo>
                    <a:pt x="8077200" y="698500"/>
                  </a:lnTo>
                  <a:lnTo>
                    <a:pt x="8077200" y="139700"/>
                  </a:lnTo>
                  <a:lnTo>
                    <a:pt x="8070071" y="95520"/>
                  </a:lnTo>
                  <a:lnTo>
                    <a:pt x="8050227" y="57168"/>
                  </a:lnTo>
                  <a:lnTo>
                    <a:pt x="8019976" y="26936"/>
                  </a:lnTo>
                  <a:lnTo>
                    <a:pt x="7981630" y="7116"/>
                  </a:lnTo>
                  <a:lnTo>
                    <a:pt x="79375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0" name="object 17">
              <a:extLst>
                <a:ext uri="{FF2B5EF4-FFF2-40B4-BE49-F238E27FC236}">
                  <a16:creationId xmlns:a16="http://schemas.microsoft.com/office/drawing/2014/main" id="{FCE2BA2D-8708-B6CA-995C-138AD3CB9269}"/>
                </a:ext>
              </a:extLst>
            </p:cNvPr>
            <p:cNvSpPr/>
            <p:nvPr/>
          </p:nvSpPr>
          <p:spPr>
            <a:xfrm>
              <a:off x="2700401" y="1319276"/>
              <a:ext cx="8077200" cy="838200"/>
            </a:xfrm>
            <a:custGeom>
              <a:avLst/>
              <a:gdLst/>
              <a:ahLst/>
              <a:cxnLst/>
              <a:rect l="l" t="t" r="r" b="b"/>
              <a:pathLst>
                <a:path w="8077200" h="838200">
                  <a:moveTo>
                    <a:pt x="0" y="139700"/>
                  </a:moveTo>
                  <a:lnTo>
                    <a:pt x="7115" y="95520"/>
                  </a:lnTo>
                  <a:lnTo>
                    <a:pt x="26928" y="57168"/>
                  </a:lnTo>
                  <a:lnTo>
                    <a:pt x="57140" y="26936"/>
                  </a:lnTo>
                  <a:lnTo>
                    <a:pt x="95455" y="7116"/>
                  </a:lnTo>
                  <a:lnTo>
                    <a:pt x="139573" y="0"/>
                  </a:lnTo>
                  <a:lnTo>
                    <a:pt x="7937500" y="0"/>
                  </a:lnTo>
                  <a:lnTo>
                    <a:pt x="7981630" y="7116"/>
                  </a:lnTo>
                  <a:lnTo>
                    <a:pt x="8019976" y="26936"/>
                  </a:lnTo>
                  <a:lnTo>
                    <a:pt x="8050227" y="57168"/>
                  </a:lnTo>
                  <a:lnTo>
                    <a:pt x="8070071" y="95520"/>
                  </a:lnTo>
                  <a:lnTo>
                    <a:pt x="8077200" y="139700"/>
                  </a:lnTo>
                  <a:lnTo>
                    <a:pt x="8077200" y="698500"/>
                  </a:lnTo>
                  <a:lnTo>
                    <a:pt x="8070071" y="742630"/>
                  </a:lnTo>
                  <a:lnTo>
                    <a:pt x="8050227" y="780976"/>
                  </a:lnTo>
                  <a:lnTo>
                    <a:pt x="8019976" y="811227"/>
                  </a:lnTo>
                  <a:lnTo>
                    <a:pt x="7981630" y="831071"/>
                  </a:lnTo>
                  <a:lnTo>
                    <a:pt x="7937500" y="838200"/>
                  </a:lnTo>
                  <a:lnTo>
                    <a:pt x="139573" y="838200"/>
                  </a:lnTo>
                  <a:lnTo>
                    <a:pt x="95455" y="831071"/>
                  </a:lnTo>
                  <a:lnTo>
                    <a:pt x="57140" y="811227"/>
                  </a:lnTo>
                  <a:lnTo>
                    <a:pt x="26928" y="780976"/>
                  </a:lnTo>
                  <a:lnTo>
                    <a:pt x="7115" y="742630"/>
                  </a:lnTo>
                  <a:lnTo>
                    <a:pt x="0" y="698500"/>
                  </a:lnTo>
                  <a:lnTo>
                    <a:pt x="0" y="139700"/>
                  </a:lnTo>
                  <a:close/>
                </a:path>
              </a:pathLst>
            </a:custGeom>
            <a:ln w="9525">
              <a:solidFill>
                <a:srgbClr val="2FACD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1" name="object 21">
              <a:extLst>
                <a:ext uri="{FF2B5EF4-FFF2-40B4-BE49-F238E27FC236}">
                  <a16:creationId xmlns:a16="http://schemas.microsoft.com/office/drawing/2014/main" id="{8295B309-CAB6-DB52-81B1-D29A0942E065}"/>
                </a:ext>
              </a:extLst>
            </p:cNvPr>
            <p:cNvSpPr/>
            <p:nvPr/>
          </p:nvSpPr>
          <p:spPr>
            <a:xfrm>
              <a:off x="414337" y="2309876"/>
              <a:ext cx="2267585" cy="828675"/>
            </a:xfrm>
            <a:custGeom>
              <a:avLst/>
              <a:gdLst/>
              <a:ahLst/>
              <a:cxnLst/>
              <a:rect l="l" t="t" r="r" b="b"/>
              <a:pathLst>
                <a:path w="2267585" h="828675">
                  <a:moveTo>
                    <a:pt x="0" y="138049"/>
                  </a:moveTo>
                  <a:lnTo>
                    <a:pt x="7041" y="94382"/>
                  </a:lnTo>
                  <a:lnTo>
                    <a:pt x="26648" y="56482"/>
                  </a:lnTo>
                  <a:lnTo>
                    <a:pt x="56545" y="26611"/>
                  </a:lnTo>
                  <a:lnTo>
                    <a:pt x="94458" y="7029"/>
                  </a:lnTo>
                  <a:lnTo>
                    <a:pt x="138112" y="0"/>
                  </a:lnTo>
                  <a:lnTo>
                    <a:pt x="2128837" y="0"/>
                  </a:lnTo>
                  <a:lnTo>
                    <a:pt x="2172517" y="7029"/>
                  </a:lnTo>
                  <a:lnTo>
                    <a:pt x="2210448" y="26611"/>
                  </a:lnTo>
                  <a:lnTo>
                    <a:pt x="2240357" y="56482"/>
                  </a:lnTo>
                  <a:lnTo>
                    <a:pt x="2259970" y="94382"/>
                  </a:lnTo>
                  <a:lnTo>
                    <a:pt x="2267013" y="138049"/>
                  </a:lnTo>
                  <a:lnTo>
                    <a:pt x="2267013" y="690499"/>
                  </a:lnTo>
                  <a:lnTo>
                    <a:pt x="2259970" y="734178"/>
                  </a:lnTo>
                  <a:lnTo>
                    <a:pt x="2240357" y="772110"/>
                  </a:lnTo>
                  <a:lnTo>
                    <a:pt x="2210448" y="802019"/>
                  </a:lnTo>
                  <a:lnTo>
                    <a:pt x="2172517" y="821632"/>
                  </a:lnTo>
                  <a:lnTo>
                    <a:pt x="2128837" y="828675"/>
                  </a:lnTo>
                  <a:lnTo>
                    <a:pt x="138112" y="828675"/>
                  </a:lnTo>
                  <a:lnTo>
                    <a:pt x="94458" y="821632"/>
                  </a:lnTo>
                  <a:lnTo>
                    <a:pt x="56545" y="802019"/>
                  </a:lnTo>
                  <a:lnTo>
                    <a:pt x="26648" y="772110"/>
                  </a:lnTo>
                  <a:lnTo>
                    <a:pt x="7041" y="734178"/>
                  </a:lnTo>
                  <a:lnTo>
                    <a:pt x="0" y="690499"/>
                  </a:lnTo>
                  <a:lnTo>
                    <a:pt x="0" y="138049"/>
                  </a:lnTo>
                  <a:close/>
                </a:path>
              </a:pathLst>
            </a:custGeom>
            <a:ln w="9525">
              <a:solidFill>
                <a:srgbClr val="0C22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3" name="TextBox 62">
            <a:extLst>
              <a:ext uri="{FF2B5EF4-FFF2-40B4-BE49-F238E27FC236}">
                <a16:creationId xmlns:a16="http://schemas.microsoft.com/office/drawing/2014/main" id="{31712D9E-0985-8D56-FBA9-655D7C100202}"/>
              </a:ext>
            </a:extLst>
          </p:cNvPr>
          <p:cNvSpPr txBox="1"/>
          <p:nvPr/>
        </p:nvSpPr>
        <p:spPr>
          <a:xfrm>
            <a:off x="2971800" y="5869289"/>
            <a:ext cx="8124825" cy="8283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ts val="2865"/>
              </a:lnSpc>
              <a:spcBef>
                <a:spcPts val="100"/>
              </a:spcBef>
            </a:pP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Enable</a:t>
            </a:r>
            <a:r>
              <a:rPr lang="en-GB" sz="24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advanced</a:t>
            </a:r>
            <a:r>
              <a:rPr lang="en-GB" sz="2400" spc="-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protections</a:t>
            </a:r>
            <a:r>
              <a:rPr lang="en-GB" sz="24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such</a:t>
            </a:r>
            <a:r>
              <a:rPr lang="en-GB" sz="2400" spc="-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as</a:t>
            </a:r>
            <a:r>
              <a:rPr lang="en-GB" sz="2400" spc="-1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IPS,</a:t>
            </a:r>
            <a:r>
              <a:rPr lang="en-GB" sz="24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anti-</a:t>
            </a: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malware,</a:t>
            </a:r>
            <a:r>
              <a:rPr lang="en-GB" sz="24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endParaRPr lang="en-GB" sz="2400" dirty="0">
              <a:latin typeface="Aptos" panose="020B0004020202020204" pitchFamily="34" charset="0"/>
              <a:cs typeface="Calibri"/>
            </a:endParaRPr>
          </a:p>
          <a:p>
            <a:pPr marL="12700">
              <a:lnSpc>
                <a:spcPts val="2865"/>
              </a:lnSpc>
            </a:pPr>
            <a:r>
              <a:rPr lang="en-GB" sz="24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identity/user-</a:t>
            </a:r>
            <a:r>
              <a:rPr lang="en-GB" sz="24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based</a:t>
            </a:r>
            <a:r>
              <a:rPr lang="en-GB" sz="2400" spc="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lang="en-GB" sz="24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access.</a:t>
            </a:r>
            <a:endParaRPr lang="en-GB" sz="2400" dirty="0">
              <a:latin typeface="Aptos" panose="020B0004020202020204" pitchFamily="34" charset="0"/>
              <a:cs typeface="Calibri"/>
            </a:endParaRPr>
          </a:p>
        </p:txBody>
      </p:sp>
      <p:sp>
        <p:nvSpPr>
          <p:cNvPr id="66" name="object 22">
            <a:extLst>
              <a:ext uri="{FF2B5EF4-FFF2-40B4-BE49-F238E27FC236}">
                <a16:creationId xmlns:a16="http://schemas.microsoft.com/office/drawing/2014/main" id="{176B8AED-7FCE-81ED-A213-AEC22A65534F}"/>
              </a:ext>
            </a:extLst>
          </p:cNvPr>
          <p:cNvSpPr txBox="1"/>
          <p:nvPr/>
        </p:nvSpPr>
        <p:spPr>
          <a:xfrm>
            <a:off x="804375" y="5915089"/>
            <a:ext cx="1781175" cy="7455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23850" indent="-303530">
              <a:lnSpc>
                <a:spcPts val="2865"/>
              </a:lnSpc>
              <a:spcBef>
                <a:spcPts val="105"/>
              </a:spcBef>
              <a:buClr>
                <a:srgbClr val="FFFFFF"/>
              </a:buClr>
              <a:buFont typeface="Calibri"/>
              <a:buAutoNum type="arabicPeriod" startAt="6"/>
              <a:tabLst>
                <a:tab pos="323850" algn="l"/>
              </a:tabLst>
            </a:pPr>
            <a:r>
              <a:rPr sz="2400" b="1" spc="-10" dirty="0">
                <a:solidFill>
                  <a:srgbClr val="FFFFFF"/>
                </a:solidFill>
                <a:latin typeface="Calibri"/>
                <a:cs typeface="Calibri"/>
              </a:rPr>
              <a:t>Security</a:t>
            </a:r>
            <a:endParaRPr sz="2400" dirty="0">
              <a:latin typeface="Calibri"/>
              <a:cs typeface="Calibri"/>
            </a:endParaRPr>
          </a:p>
          <a:p>
            <a:pPr marL="20320">
              <a:lnSpc>
                <a:spcPts val="2865"/>
              </a:lnSpc>
            </a:pPr>
            <a:r>
              <a:rPr sz="2400" b="1" spc="-10" dirty="0">
                <a:solidFill>
                  <a:srgbClr val="FFFFFF"/>
                </a:solidFill>
                <a:latin typeface="Calibri"/>
                <a:cs typeface="Calibri"/>
              </a:rPr>
              <a:t>enhancement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39C51D4-3706-1799-0870-2D454375A1A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600" y="2880354"/>
            <a:ext cx="6336001" cy="3960000"/>
          </a:xfrm>
          <a:prstGeom prst="rect">
            <a:avLst/>
          </a:prstGeom>
        </p:spPr>
      </p:pic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/>
              <a:t>Setup</a:t>
            </a:r>
            <a:r>
              <a:rPr spc="35" dirty="0"/>
              <a:t> </a:t>
            </a:r>
            <a:r>
              <a:rPr dirty="0"/>
              <a:t>1:</a:t>
            </a:r>
            <a:r>
              <a:rPr lang="en-GB" dirty="0"/>
              <a:t> A-SMS, A-GW Setup</a:t>
            </a:r>
            <a:endParaRPr spc="-10" dirty="0"/>
          </a:p>
        </p:txBody>
      </p:sp>
      <p:sp>
        <p:nvSpPr>
          <p:cNvPr id="3" name="object 3"/>
          <p:cNvSpPr txBox="1"/>
          <p:nvPr/>
        </p:nvSpPr>
        <p:spPr>
          <a:xfrm>
            <a:off x="490537" y="921066"/>
            <a:ext cx="4147185" cy="1485022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296545" marR="5080" indent="-284480" algn="l">
              <a:spcBef>
                <a:spcPts val="220"/>
              </a:spcBef>
              <a:buFont typeface="Arial MT"/>
              <a:buChar char="•"/>
              <a:tabLst>
                <a:tab pos="298450" algn="l"/>
                <a:tab pos="1521460" algn="l"/>
                <a:tab pos="2825115" algn="l"/>
                <a:tab pos="3404235" algn="l"/>
              </a:tabLst>
            </a:pPr>
            <a:r>
              <a:rPr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Security</a:t>
            </a:r>
            <a:r>
              <a:rPr lang="en-GB"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Gateway</a:t>
            </a:r>
            <a:r>
              <a:rPr lang="en-GB"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for</a:t>
            </a:r>
            <a:r>
              <a:rPr lang="en-GB" sz="12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traffic </a:t>
            </a:r>
            <a:r>
              <a:rPr lang="en-GB" sz="12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inspection</a:t>
            </a:r>
            <a:r>
              <a:rPr sz="1200" spc="-7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12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control</a:t>
            </a:r>
            <a:endParaRPr sz="1200" dirty="0">
              <a:latin typeface="Aptos" panose="020B0004020202020204" pitchFamily="34" charset="0"/>
              <a:cs typeface="Calibri"/>
            </a:endParaRPr>
          </a:p>
          <a:p>
            <a:pPr marL="284480" marR="9525" indent="-284480" algn="l">
              <a:spcBef>
                <a:spcPts val="2820"/>
              </a:spcBef>
              <a:buFont typeface="Arial MT"/>
              <a:buChar char="•"/>
              <a:tabLst>
                <a:tab pos="284480" algn="l"/>
                <a:tab pos="1473835" algn="l"/>
                <a:tab pos="3324860" algn="l"/>
              </a:tabLst>
            </a:pPr>
            <a:r>
              <a:rPr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Security</a:t>
            </a:r>
            <a:r>
              <a:rPr lang="en-GB"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Management</a:t>
            </a:r>
            <a:r>
              <a:rPr lang="en-GB"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Server</a:t>
            </a:r>
            <a:r>
              <a:rPr lang="en-GB" sz="1200" spc="-10" dirty="0">
                <a:latin typeface="Aptos" panose="020B0004020202020204" pitchFamily="34" charset="0"/>
                <a:cs typeface="Calibri"/>
              </a:rPr>
              <a:t> </a:t>
            </a:r>
            <a:r>
              <a:rPr sz="12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for</a:t>
            </a:r>
            <a:r>
              <a:rPr sz="12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central</a:t>
            </a:r>
            <a:r>
              <a:rPr sz="12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policy</a:t>
            </a:r>
            <a:r>
              <a:rPr sz="12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management</a:t>
            </a:r>
            <a:endParaRPr sz="1200" dirty="0">
              <a:latin typeface="Aptos" panose="020B0004020202020204" pitchFamily="34" charset="0"/>
              <a:cs typeface="Calibri"/>
            </a:endParaRPr>
          </a:p>
          <a:p>
            <a:pPr marL="298450" marR="15240" indent="-286385" algn="l">
              <a:spcBef>
                <a:spcPts val="2785"/>
              </a:spcBef>
              <a:buChar char="•"/>
              <a:tabLst>
                <a:tab pos="298450" algn="l"/>
                <a:tab pos="366395" algn="l"/>
              </a:tabLst>
            </a:pPr>
            <a:r>
              <a:rPr sz="1200" dirty="0" err="1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SmartConsole</a:t>
            </a:r>
            <a:r>
              <a:rPr lang="en-GB" sz="1200" spc="5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workstation</a:t>
            </a:r>
            <a:r>
              <a:rPr lang="en-GB" sz="1200" spc="5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to </a:t>
            </a:r>
            <a:r>
              <a:rPr sz="12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manage</a:t>
            </a:r>
            <a:r>
              <a:rPr sz="12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1200" spc="-3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monitor</a:t>
            </a:r>
            <a:r>
              <a:rPr sz="12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2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policies</a:t>
            </a:r>
            <a:endParaRPr sz="1200" dirty="0">
              <a:latin typeface="Aptos" panose="020B0004020202020204" pitchFamily="34" charset="0"/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688977-05A5-D3AD-2A3D-80BC77674C6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25878"/>
            <a:ext cx="6336001" cy="3960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C1B28BB-34DB-ED0D-DCEE-FBE66A9A6E9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6000" y="17646"/>
            <a:ext cx="6336000" cy="3960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D1F16C3B-645A-B6B9-3BE0-1B4FB41EA62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8300" y="2898000"/>
            <a:ext cx="6336001" cy="3960000"/>
          </a:xfrm>
          <a:prstGeom prst="rect">
            <a:avLst/>
          </a:prstGeom>
        </p:spPr>
      </p:pic>
      <p:sp>
        <p:nvSpPr>
          <p:cNvPr id="2" name="object 2" descr="$PPTXTitle"/>
          <p:cNvSpPr txBox="1">
            <a:spLocks noGrp="1"/>
          </p:cNvSpPr>
          <p:nvPr>
            <p:ph type="ctrTitle"/>
          </p:nvPr>
        </p:nvSpPr>
        <p:spPr>
          <a:xfrm>
            <a:off x="490537" y="472122"/>
            <a:ext cx="7694295" cy="32380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/>
              <a:t>Setup</a:t>
            </a:r>
            <a:r>
              <a:rPr sz="2000" spc="120" dirty="0"/>
              <a:t> </a:t>
            </a:r>
            <a:r>
              <a:rPr sz="2000" dirty="0"/>
              <a:t>2:</a:t>
            </a:r>
            <a:r>
              <a:rPr sz="2000" spc="100" dirty="0"/>
              <a:t> </a:t>
            </a:r>
            <a:r>
              <a:rPr lang="en-GB" sz="2000" dirty="0"/>
              <a:t>A-SMS, A-GW </a:t>
            </a:r>
            <a:r>
              <a:rPr sz="2000" dirty="0"/>
              <a:t>Server</a:t>
            </a:r>
            <a:r>
              <a:rPr sz="2000" spc="114" dirty="0"/>
              <a:t> </a:t>
            </a:r>
            <a:r>
              <a:rPr sz="2000" spc="-10" dirty="0"/>
              <a:t>Configuration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90537" y="1165862"/>
            <a:ext cx="4495800" cy="7502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400"/>
              </a:lnSpc>
              <a:spcBef>
                <a:spcPts val="90"/>
              </a:spcBef>
            </a:pP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Configure</a:t>
            </a:r>
            <a:r>
              <a:rPr sz="1600" spc="-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</a:t>
            </a:r>
            <a:r>
              <a:rPr sz="16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Security</a:t>
            </a:r>
            <a:r>
              <a:rPr sz="1600" spc="-2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Management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Server</a:t>
            </a:r>
            <a:r>
              <a:rPr sz="1600" spc="-8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with</a:t>
            </a:r>
            <a:r>
              <a:rPr sz="1600" spc="-8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management</a:t>
            </a:r>
            <a:r>
              <a:rPr sz="1600" spc="-7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IP,</a:t>
            </a:r>
            <a:r>
              <a:rPr sz="16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admin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profile,</a:t>
            </a:r>
            <a:r>
              <a:rPr sz="1600" spc="-8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1600" spc="-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trusted</a:t>
            </a:r>
            <a:r>
              <a:rPr sz="16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connectivity.</a:t>
            </a:r>
            <a:endParaRPr sz="1600" dirty="0">
              <a:latin typeface="Aptos" panose="020B0004020202020204" pitchFamily="34" charset="0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"/>
              </a:spcBef>
            </a:pPr>
            <a:r>
              <a:rPr spc="-25" dirty="0"/>
              <a:t>6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C1AC35-F6D8-DE04-A2DD-69483075162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-306000"/>
            <a:ext cx="6336000" cy="396000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2B04F45-0630-D6CA-1C92-A1B45208EAB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77240" y="2286000"/>
            <a:ext cx="6336001" cy="3960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90537" y="472122"/>
            <a:ext cx="7635875" cy="32380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latin typeface="Aptos" panose="020B0004020202020204" pitchFamily="34" charset="0"/>
              </a:rPr>
              <a:t>Setup</a:t>
            </a:r>
            <a:r>
              <a:rPr sz="2000" spc="65" dirty="0">
                <a:latin typeface="Aptos" panose="020B0004020202020204" pitchFamily="34" charset="0"/>
              </a:rPr>
              <a:t> </a:t>
            </a:r>
            <a:r>
              <a:rPr lang="en-GB" sz="2000" spc="65" dirty="0">
                <a:latin typeface="Aptos" panose="020B0004020202020204" pitchFamily="34" charset="0"/>
              </a:rPr>
              <a:t>3</a:t>
            </a:r>
            <a:r>
              <a:rPr sz="2000" dirty="0">
                <a:latin typeface="Aptos" panose="020B0004020202020204" pitchFamily="34" charset="0"/>
              </a:rPr>
              <a:t>:</a:t>
            </a:r>
            <a:r>
              <a:rPr sz="2000" spc="35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Gateway</a:t>
            </a:r>
            <a:r>
              <a:rPr sz="2000" spc="2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Trust,</a:t>
            </a:r>
            <a:r>
              <a:rPr sz="2000" spc="1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Objects,</a:t>
            </a:r>
            <a:r>
              <a:rPr sz="2000" spc="15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and</a:t>
            </a:r>
            <a:r>
              <a:rPr sz="2000" spc="60" dirty="0">
                <a:latin typeface="Aptos" panose="020B0004020202020204" pitchFamily="34" charset="0"/>
              </a:rPr>
              <a:t> </a:t>
            </a:r>
            <a:r>
              <a:rPr sz="2000" spc="-10" dirty="0">
                <a:latin typeface="Aptos" panose="020B0004020202020204" pitchFamily="34" charset="0"/>
              </a:rPr>
              <a:t>Topology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90537" y="921022"/>
            <a:ext cx="5605463" cy="5039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00400"/>
              </a:lnSpc>
              <a:spcBef>
                <a:spcPts val="90"/>
              </a:spcBef>
            </a:pP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Define</a:t>
            </a:r>
            <a:r>
              <a:rPr sz="1600" spc="5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network</a:t>
            </a:r>
            <a:r>
              <a:rPr sz="1600" spc="48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objects,</a:t>
            </a:r>
            <a:r>
              <a:rPr sz="1600" spc="4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internal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networks,</a:t>
            </a:r>
            <a:r>
              <a:rPr sz="1600" spc="13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gateway</a:t>
            </a:r>
            <a:r>
              <a:rPr sz="1600" spc="1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interfaces,</a:t>
            </a:r>
            <a:r>
              <a:rPr sz="1600" spc="1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 </a:t>
            </a: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relevant</a:t>
            </a:r>
            <a:r>
              <a:rPr sz="1600" spc="-8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service</a:t>
            </a:r>
            <a:r>
              <a:rPr sz="16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groups.</a:t>
            </a:r>
            <a:endParaRPr sz="1600" dirty="0">
              <a:latin typeface="Aptos" panose="020B0004020202020204" pitchFamily="34" charset="0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"/>
              </a:spcBef>
            </a:pPr>
            <a:r>
              <a:rPr spc="-25" dirty="0"/>
              <a:t>8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253EBCC-2991-6D2D-DE72-62EDAADAD7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1550100"/>
            <a:ext cx="6336001" cy="3960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850A0A4-6522-DA87-E841-FA04687C58F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3325" y="-19251"/>
            <a:ext cx="6336001" cy="3960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D3A44E-DE5F-7FB0-187F-ECA70FF8268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9362" y="2926074"/>
            <a:ext cx="6336001" cy="3960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52400" y="381000"/>
            <a:ext cx="7635875" cy="32380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latin typeface="Aptos" panose="020B0004020202020204" pitchFamily="34" charset="0"/>
              </a:rPr>
              <a:t>Setup</a:t>
            </a:r>
            <a:r>
              <a:rPr sz="2000" spc="150" dirty="0">
                <a:latin typeface="Aptos" panose="020B0004020202020204" pitchFamily="34" charset="0"/>
              </a:rPr>
              <a:t> </a:t>
            </a:r>
            <a:r>
              <a:rPr lang="en-GB" sz="2000" spc="150" dirty="0">
                <a:latin typeface="Aptos" panose="020B0004020202020204" pitchFamily="34" charset="0"/>
              </a:rPr>
              <a:t>4</a:t>
            </a:r>
            <a:r>
              <a:rPr sz="2000" dirty="0">
                <a:latin typeface="Aptos" panose="020B0004020202020204" pitchFamily="34" charset="0"/>
              </a:rPr>
              <a:t>:</a:t>
            </a:r>
            <a:r>
              <a:rPr sz="2000" spc="125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Licensing</a:t>
            </a:r>
            <a:r>
              <a:rPr sz="2000" spc="10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and</a:t>
            </a:r>
            <a:r>
              <a:rPr sz="2000" spc="7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SmartConsole</a:t>
            </a:r>
            <a:r>
              <a:rPr sz="2000" spc="90" dirty="0">
                <a:latin typeface="Aptos" panose="020B0004020202020204" pitchFamily="34" charset="0"/>
              </a:rPr>
              <a:t> </a:t>
            </a:r>
            <a:r>
              <a:rPr sz="2000" spc="-10" dirty="0">
                <a:latin typeface="Aptos" panose="020B0004020202020204" pitchFamily="34" charset="0"/>
              </a:rPr>
              <a:t>Connectivity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2400" y="811169"/>
            <a:ext cx="5020310" cy="7604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53060" marR="6350" indent="-340995" algn="l">
              <a:lnSpc>
                <a:spcPct val="100400"/>
              </a:lnSpc>
              <a:spcBef>
                <a:spcPts val="90"/>
              </a:spcBef>
              <a:buFont typeface="Arial MT"/>
              <a:buChar char="•"/>
              <a:tabLst>
                <a:tab pos="355600" algn="l"/>
              </a:tabLst>
            </a:pP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Apply</a:t>
            </a:r>
            <a:r>
              <a:rPr sz="1050" spc="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</a:t>
            </a:r>
            <a:r>
              <a:rPr sz="1050" spc="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required</a:t>
            </a:r>
            <a:r>
              <a:rPr sz="1050" spc="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licenses</a:t>
            </a:r>
            <a:r>
              <a:rPr sz="1050" spc="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to</a:t>
            </a:r>
            <a:r>
              <a:rPr sz="1050" spc="8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05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 	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SMS</a:t>
            </a:r>
            <a:r>
              <a:rPr lang="en-GB" sz="1050" spc="3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1050" spc="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gateway</a:t>
            </a:r>
            <a:r>
              <a:rPr sz="1050" spc="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according to</a:t>
            </a:r>
            <a:r>
              <a:rPr sz="1050" spc="5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Check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Point</a:t>
            </a:r>
            <a:r>
              <a:rPr sz="1050" spc="-10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guidance.</a:t>
            </a:r>
            <a:endParaRPr sz="1050" dirty="0">
              <a:latin typeface="Aptos" panose="020B0004020202020204" pitchFamily="34" charset="0"/>
              <a:cs typeface="Calibri"/>
            </a:endParaRPr>
          </a:p>
          <a:p>
            <a:pPr marL="353060" marR="5080" indent="-340995" algn="l">
              <a:lnSpc>
                <a:spcPct val="100400"/>
              </a:lnSpc>
              <a:spcBef>
                <a:spcPts val="790"/>
              </a:spcBef>
              <a:buFont typeface="Arial MT"/>
              <a:buChar char="•"/>
              <a:tabLst>
                <a:tab pos="355600" algn="l"/>
              </a:tabLst>
            </a:pP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Verify</a:t>
            </a:r>
            <a:r>
              <a:rPr sz="1050" spc="27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successful</a:t>
            </a:r>
            <a:r>
              <a:rPr sz="1050" spc="2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SmartConsole</a:t>
            </a:r>
            <a:r>
              <a:rPr sz="1050" spc="2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login </a:t>
            </a:r>
            <a:r>
              <a:rPr lang="en-GB" sz="105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lang="en-GB" sz="1050" spc="28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confirm</a:t>
            </a:r>
            <a:r>
              <a:rPr sz="1050" spc="28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that</a:t>
            </a:r>
            <a:r>
              <a:rPr sz="1050" spc="2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</a:t>
            </a:r>
            <a:r>
              <a:rPr sz="1050" spc="2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gateway</a:t>
            </a:r>
            <a:r>
              <a:rPr sz="1050" spc="254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is </a:t>
            </a:r>
            <a:r>
              <a:rPr lang="en-GB" sz="105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visible</a:t>
            </a:r>
            <a:r>
              <a:rPr sz="105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</a:t>
            </a:r>
            <a:r>
              <a:rPr sz="105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05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manageable.</a:t>
            </a:r>
            <a:endParaRPr sz="1050" dirty="0">
              <a:latin typeface="Aptos" panose="020B0004020202020204" pitchFamily="34" charset="0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"/>
              </a:spcBef>
            </a:pPr>
            <a:r>
              <a:rPr spc="-25" dirty="0"/>
              <a:t>7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F4A4D5F7-1A38-2FD2-0C30-45CF670123D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924469"/>
            <a:ext cx="6336001" cy="3960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446A337-E36B-29C2-6DAC-4595E98FD2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600" y="-38293"/>
            <a:ext cx="6336001" cy="39600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6242D63-8060-567F-B086-1E75AAC4993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78663"/>
            <a:ext cx="6336001" cy="3960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8BEAC28-D191-3BFA-FAD2-64F75532577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3046725"/>
            <a:ext cx="6336001" cy="3960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1D8C7D-B129-9073-1FE5-58A80D18A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>
            <a:extLst>
              <a:ext uri="{FF2B5EF4-FFF2-40B4-BE49-F238E27FC236}">
                <a16:creationId xmlns:a16="http://schemas.microsoft.com/office/drawing/2014/main" id="{B8B7ABCE-1548-39D8-8918-C3FF62A46C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0537" y="472122"/>
            <a:ext cx="7635875" cy="32380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lang="en-GB" sz="2000" dirty="0">
                <a:latin typeface="Aptos" panose="020B0004020202020204" pitchFamily="34" charset="0"/>
              </a:rPr>
              <a:t>Connectivity Check</a:t>
            </a:r>
            <a:endParaRPr sz="2000" spc="-10" dirty="0">
              <a:latin typeface="Aptos" panose="020B00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CB93E1B2-B9FF-A50F-5981-F93476448B5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-152400" y="563849"/>
            <a:ext cx="4900674" cy="1795492"/>
          </a:xfrm>
          <a:prstGeom prst="rect">
            <a:avLst/>
          </a:prstGeom>
        </p:spPr>
        <p:txBody>
          <a:bodyPr vert="horz" wrap="square" lIns="0" tIns="302577" rIns="0" bIns="0" rtlCol="0">
            <a:spAutoFit/>
          </a:bodyPr>
          <a:lstStyle/>
          <a:p>
            <a:pPr marL="628650">
              <a:lnSpc>
                <a:spcPts val="2870"/>
              </a:lnSpc>
              <a:spcBef>
                <a:spcPts val="105"/>
              </a:spcBef>
            </a:pPr>
            <a:r>
              <a:rPr lang="en-GB" sz="1600" spc="-10" dirty="0">
                <a:latin typeface="Aptos" panose="020B0004020202020204" pitchFamily="34" charset="0"/>
              </a:rPr>
              <a:t>After setup everything</a:t>
            </a:r>
          </a:p>
          <a:p>
            <a:pPr marL="628650">
              <a:lnSpc>
                <a:spcPts val="2870"/>
              </a:lnSpc>
              <a:spcBef>
                <a:spcPts val="105"/>
              </a:spcBef>
            </a:pPr>
            <a:r>
              <a:rPr lang="en-GB" sz="1600" spc="-10" dirty="0">
                <a:latin typeface="Aptos" panose="020B0004020202020204" pitchFamily="34" charset="0"/>
              </a:rPr>
              <a:t>checking for </a:t>
            </a:r>
          </a:p>
          <a:p>
            <a:pPr marL="628650">
              <a:lnSpc>
                <a:spcPts val="2870"/>
              </a:lnSpc>
              <a:spcBef>
                <a:spcPts val="105"/>
              </a:spcBef>
            </a:pPr>
            <a:r>
              <a:rPr lang="en-GB" sz="1600" spc="-10" dirty="0">
                <a:latin typeface="Aptos" panose="020B0004020202020204" pitchFamily="34" charset="0"/>
              </a:rPr>
              <a:t>connection </a:t>
            </a:r>
          </a:p>
          <a:p>
            <a:pPr marL="628650">
              <a:lnSpc>
                <a:spcPts val="2870"/>
              </a:lnSpc>
              <a:spcBef>
                <a:spcPts val="105"/>
              </a:spcBef>
            </a:pPr>
            <a:r>
              <a:rPr lang="en-GB" sz="1600" spc="-10" dirty="0">
                <a:latin typeface="Aptos" panose="020B0004020202020204" pitchFamily="34" charset="0"/>
              </a:rPr>
              <a:t>Establishment.</a:t>
            </a:r>
            <a:endParaRPr sz="1600" spc="-10" dirty="0">
              <a:latin typeface="Aptos" panose="020B0004020202020204" pitchFamily="34" charset="0"/>
            </a:endParaRPr>
          </a:p>
        </p:txBody>
      </p:sp>
      <p:sp>
        <p:nvSpPr>
          <p:cNvPr id="12" name="object 12">
            <a:extLst>
              <a:ext uri="{FF2B5EF4-FFF2-40B4-BE49-F238E27FC236}">
                <a16:creationId xmlns:a16="http://schemas.microsoft.com/office/drawing/2014/main" id="{1A16C22D-94F3-CBF5-8468-ED0C3C9299D0}"/>
              </a:ext>
            </a:extLst>
          </p:cNvPr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"/>
              </a:spcBef>
            </a:pPr>
            <a:r>
              <a:rPr spc="-25" dirty="0"/>
              <a:t>10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BCD8F04-32BF-DA2A-032D-7B3FC263B4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" y="0"/>
            <a:ext cx="0" cy="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1C5AE5A-9A7F-6FA6-BD00-B599D8329C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00801" y="772637"/>
            <a:ext cx="9792000" cy="61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805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90537" y="472122"/>
            <a:ext cx="7635875" cy="32380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latin typeface="Aptos" panose="020B0004020202020204" pitchFamily="34" charset="0"/>
              </a:rPr>
              <a:t>Access</a:t>
            </a:r>
            <a:r>
              <a:rPr sz="2000" spc="95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Control</a:t>
            </a:r>
            <a:r>
              <a:rPr lang="en-GB" sz="2000" dirty="0">
                <a:latin typeface="Aptos" panose="020B0004020202020204" pitchFamily="34" charset="0"/>
              </a:rPr>
              <a:t>:</a:t>
            </a:r>
            <a:r>
              <a:rPr sz="2000" spc="160" dirty="0">
                <a:latin typeface="Aptos" panose="020B0004020202020204" pitchFamily="34" charset="0"/>
              </a:rPr>
              <a:t> </a:t>
            </a:r>
            <a:r>
              <a:rPr lang="en-GB" sz="2000" dirty="0">
                <a:latin typeface="Aptos" panose="020B0004020202020204" pitchFamily="34" charset="0"/>
              </a:rPr>
              <a:t>Policy</a:t>
            </a:r>
            <a:r>
              <a:rPr lang="en-GB" sz="2000" spc="55" dirty="0">
                <a:latin typeface="Aptos" panose="020B0004020202020204" pitchFamily="34" charset="0"/>
              </a:rPr>
              <a:t> </a:t>
            </a:r>
            <a:r>
              <a:rPr lang="en-GB" sz="2000" dirty="0">
                <a:latin typeface="Aptos" panose="020B0004020202020204" pitchFamily="34" charset="0"/>
              </a:rPr>
              <a:t>Installation</a:t>
            </a:r>
            <a:r>
              <a:rPr lang="en-GB" sz="2000" spc="105" dirty="0">
                <a:latin typeface="Aptos" panose="020B0004020202020204" pitchFamily="34" charset="0"/>
              </a:rPr>
              <a:t> </a:t>
            </a:r>
            <a:r>
              <a:rPr lang="en-GB" sz="2000" dirty="0">
                <a:latin typeface="Aptos" panose="020B0004020202020204" pitchFamily="34" charset="0"/>
              </a:rPr>
              <a:t>and</a:t>
            </a:r>
            <a:r>
              <a:rPr lang="en-GB" sz="2000" spc="105" dirty="0">
                <a:latin typeface="Aptos" panose="020B0004020202020204" pitchFamily="34" charset="0"/>
              </a:rPr>
              <a:t> </a:t>
            </a:r>
            <a:r>
              <a:rPr lang="en-GB" sz="2000" spc="-10" dirty="0">
                <a:latin typeface="Aptos" panose="020B0004020202020204" pitchFamily="34" charset="0"/>
              </a:rPr>
              <a:t>Verification</a:t>
            </a:r>
            <a:endParaRPr sz="2000" spc="-10" dirty="0">
              <a:latin typeface="Aptos" panose="020B0004020202020204" pitchFamily="34" charset="0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-152400" y="563849"/>
            <a:ext cx="4900674" cy="1795492"/>
          </a:xfrm>
          <a:prstGeom prst="rect">
            <a:avLst/>
          </a:prstGeom>
        </p:spPr>
        <p:txBody>
          <a:bodyPr vert="horz" wrap="square" lIns="0" tIns="302577" rIns="0" bIns="0" rtlCol="0">
            <a:spAutoFit/>
          </a:bodyPr>
          <a:lstStyle/>
          <a:p>
            <a:pPr marL="628650">
              <a:lnSpc>
                <a:spcPts val="2870"/>
              </a:lnSpc>
              <a:spcBef>
                <a:spcPts val="105"/>
              </a:spcBef>
            </a:pPr>
            <a:r>
              <a:rPr lang="en-GB" sz="1600" dirty="0">
                <a:latin typeface="Aptos" panose="020B0004020202020204" pitchFamily="34" charset="0"/>
              </a:rPr>
              <a:t>A</a:t>
            </a:r>
            <a:r>
              <a:rPr sz="1600" dirty="0">
                <a:latin typeface="Aptos" panose="020B0004020202020204" pitchFamily="34" charset="0"/>
              </a:rPr>
              <a:t>l</a:t>
            </a:r>
            <a:r>
              <a:rPr lang="en-GB" sz="1600" dirty="0">
                <a:latin typeface="Aptos" panose="020B0004020202020204" pitchFamily="34" charset="0"/>
              </a:rPr>
              <a:t>low</a:t>
            </a:r>
            <a:r>
              <a:rPr sz="1600" dirty="0">
                <a:latin typeface="Aptos" panose="020B0004020202020204" pitchFamily="34" charset="0"/>
              </a:rPr>
              <a:t>/block</a:t>
            </a:r>
            <a:r>
              <a:rPr sz="1600" spc="-85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control</a:t>
            </a:r>
            <a:endParaRPr lang="en-GB" sz="1600" spc="-10" dirty="0">
              <a:latin typeface="Aptos" panose="020B0004020202020204" pitchFamily="34" charset="0"/>
            </a:endParaRPr>
          </a:p>
          <a:p>
            <a:pPr marL="628650">
              <a:lnSpc>
                <a:spcPts val="2870"/>
              </a:lnSpc>
              <a:spcBef>
                <a:spcPts val="105"/>
              </a:spcBef>
            </a:pPr>
            <a:r>
              <a:rPr sz="1600" spc="-25" dirty="0">
                <a:latin typeface="Aptos" panose="020B0004020202020204" pitchFamily="34" charset="0"/>
              </a:rPr>
              <a:t>for</a:t>
            </a:r>
            <a:r>
              <a:rPr lang="en-GB" sz="1600" spc="-25" dirty="0">
                <a:latin typeface="Aptos" panose="020B0004020202020204" pitchFamily="34" charset="0"/>
              </a:rPr>
              <a:t> </a:t>
            </a:r>
            <a:r>
              <a:rPr sz="1600" spc="-60" dirty="0">
                <a:latin typeface="Aptos" panose="020B0004020202020204" pitchFamily="34" charset="0"/>
              </a:rPr>
              <a:t>ICMP,</a:t>
            </a:r>
            <a:r>
              <a:rPr sz="1600" spc="-75" dirty="0">
                <a:latin typeface="Aptos" panose="020B0004020202020204" pitchFamily="34" charset="0"/>
              </a:rPr>
              <a:t> </a:t>
            </a:r>
            <a:r>
              <a:rPr lang="en-GB" sz="1600" spc="-75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HTTPS,</a:t>
            </a:r>
            <a:endParaRPr lang="en-GB" sz="1600" spc="-10" dirty="0">
              <a:latin typeface="Aptos" panose="020B0004020202020204" pitchFamily="34" charset="0"/>
            </a:endParaRPr>
          </a:p>
          <a:p>
            <a:pPr marL="628650">
              <a:lnSpc>
                <a:spcPts val="2870"/>
              </a:lnSpc>
              <a:spcBef>
                <a:spcPts val="105"/>
              </a:spcBef>
            </a:pPr>
            <a:r>
              <a:rPr sz="1600" spc="-85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SSH</a:t>
            </a:r>
            <a:r>
              <a:rPr sz="1600" spc="-70" dirty="0">
                <a:latin typeface="Aptos" panose="020B0004020202020204" pitchFamily="34" charset="0"/>
              </a:rPr>
              <a:t>,</a:t>
            </a:r>
            <a:r>
              <a:rPr sz="1600" spc="-15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Telnet</a:t>
            </a:r>
            <a:r>
              <a:rPr lang="en-GB" sz="1600" spc="-1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and</a:t>
            </a:r>
            <a:endParaRPr lang="en-GB" sz="1600" dirty="0">
              <a:latin typeface="Aptos" panose="020B0004020202020204" pitchFamily="34" charset="0"/>
            </a:endParaRPr>
          </a:p>
          <a:p>
            <a:pPr marL="628650">
              <a:lnSpc>
                <a:spcPts val="2870"/>
              </a:lnSpc>
              <a:spcBef>
                <a:spcPts val="105"/>
              </a:spcBef>
            </a:pPr>
            <a:r>
              <a:rPr sz="1600" spc="-55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other</a:t>
            </a:r>
            <a:r>
              <a:rPr sz="1600" spc="-75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required</a:t>
            </a:r>
            <a:r>
              <a:rPr sz="1600" spc="-50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services.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"/>
              </a:spcBef>
            </a:pPr>
            <a:r>
              <a:rPr spc="-25" dirty="0"/>
              <a:t>10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8275ECC-2FE3-1B54-C691-CFDEDADA36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" y="0"/>
            <a:ext cx="0" cy="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A76970F-C5D6-22D5-F87F-6EEAEA77BC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801" y="772637"/>
            <a:ext cx="9792001" cy="6120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90537" y="472122"/>
            <a:ext cx="7635875" cy="32380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latin typeface="Aptos" panose="020B0004020202020204" pitchFamily="34" charset="0"/>
              </a:rPr>
              <a:t>Access</a:t>
            </a:r>
            <a:r>
              <a:rPr sz="2000" spc="3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Control</a:t>
            </a:r>
            <a:r>
              <a:rPr sz="2000" spc="10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:</a:t>
            </a:r>
            <a:r>
              <a:rPr sz="2000" spc="8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Policy</a:t>
            </a:r>
            <a:r>
              <a:rPr sz="2000" spc="55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Installation</a:t>
            </a:r>
            <a:r>
              <a:rPr sz="2000" spc="105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and</a:t>
            </a:r>
            <a:r>
              <a:rPr sz="2000" spc="105" dirty="0">
                <a:latin typeface="Aptos" panose="020B0004020202020204" pitchFamily="34" charset="0"/>
              </a:rPr>
              <a:t> </a:t>
            </a:r>
            <a:r>
              <a:rPr sz="2000" spc="-10" dirty="0">
                <a:latin typeface="Aptos" panose="020B0004020202020204" pitchFamily="34" charset="0"/>
              </a:rPr>
              <a:t>Verification</a:t>
            </a:r>
            <a:r>
              <a:rPr lang="en-GB" sz="2000" spc="-10" dirty="0">
                <a:latin typeface="Aptos" panose="020B0004020202020204" pitchFamily="34" charset="0"/>
              </a:rPr>
              <a:t> Continue</a:t>
            </a:r>
            <a:endParaRPr sz="2000" spc="-10" dirty="0">
              <a:latin typeface="Aptos" panose="020B0004020202020204" pitchFamily="34" charset="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90537" y="1047750"/>
            <a:ext cx="5057862" cy="5039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400"/>
              </a:lnSpc>
              <a:spcBef>
                <a:spcPts val="90"/>
              </a:spcBef>
            </a:pP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Install</a:t>
            </a:r>
            <a:r>
              <a:rPr sz="16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</a:t>
            </a:r>
            <a:r>
              <a:rPr sz="16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policy</a:t>
            </a:r>
            <a:r>
              <a:rPr sz="16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to</a:t>
            </a:r>
            <a:r>
              <a:rPr sz="16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 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gateway</a:t>
            </a:r>
            <a:r>
              <a:rPr sz="16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verify</a:t>
            </a:r>
            <a:r>
              <a:rPr sz="1600" spc="-1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it</a:t>
            </a:r>
            <a:r>
              <a:rPr sz="16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is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actively</a:t>
            </a:r>
            <a:r>
              <a:rPr sz="1600" spc="-3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2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enforced</a:t>
            </a:r>
            <a:r>
              <a:rPr sz="16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on</a:t>
            </a:r>
            <a:r>
              <a:rPr sz="16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correct</a:t>
            </a:r>
            <a:r>
              <a:rPr sz="1600" spc="-1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target.</a:t>
            </a:r>
            <a:endParaRPr sz="1600" dirty="0">
              <a:latin typeface="Aptos" panose="020B0004020202020204" pitchFamily="34" charset="0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"/>
              </a:spcBef>
            </a:pPr>
            <a:r>
              <a:rPr spc="-25" dirty="0"/>
              <a:t>11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6B910A0-FFC3-473B-28FF-A1BD0EE078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890253"/>
            <a:ext cx="12039600" cy="4680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CCE00-DBB9-2CC6-9713-78E6C64409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>
            <a:extLst>
              <a:ext uri="{FF2B5EF4-FFF2-40B4-BE49-F238E27FC236}">
                <a16:creationId xmlns:a16="http://schemas.microsoft.com/office/drawing/2014/main" id="{80B21625-14AB-19A6-F43B-6D970A2AEC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0537" y="472122"/>
            <a:ext cx="7635875" cy="32380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latin typeface="Aptos" panose="020B0004020202020204" pitchFamily="34" charset="0"/>
              </a:rPr>
              <a:t>Access</a:t>
            </a:r>
            <a:r>
              <a:rPr sz="2000" spc="3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Control</a:t>
            </a:r>
            <a:r>
              <a:rPr sz="2000" spc="10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:</a:t>
            </a:r>
            <a:r>
              <a:rPr sz="2000" spc="8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Policy</a:t>
            </a:r>
            <a:r>
              <a:rPr sz="2000" spc="55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Installation</a:t>
            </a:r>
            <a:r>
              <a:rPr sz="2000" spc="105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and</a:t>
            </a:r>
            <a:r>
              <a:rPr sz="2000" spc="105" dirty="0">
                <a:latin typeface="Aptos" panose="020B0004020202020204" pitchFamily="34" charset="0"/>
              </a:rPr>
              <a:t> </a:t>
            </a:r>
            <a:r>
              <a:rPr sz="2000" spc="-10" dirty="0">
                <a:latin typeface="Aptos" panose="020B0004020202020204" pitchFamily="34" charset="0"/>
              </a:rPr>
              <a:t>Verification</a:t>
            </a:r>
            <a:r>
              <a:rPr lang="en-GB" sz="2000" spc="-10" dirty="0">
                <a:latin typeface="Aptos" panose="020B0004020202020204" pitchFamily="34" charset="0"/>
              </a:rPr>
              <a:t> Continue</a:t>
            </a:r>
            <a:endParaRPr sz="2000" spc="-10" dirty="0">
              <a:latin typeface="Aptos" panose="020B00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406EE1B2-A0B5-40C9-9E56-E2CBB57A8049}"/>
              </a:ext>
            </a:extLst>
          </p:cNvPr>
          <p:cNvSpPr txBox="1"/>
          <p:nvPr/>
        </p:nvSpPr>
        <p:spPr>
          <a:xfrm>
            <a:off x="490537" y="1047750"/>
            <a:ext cx="5057862" cy="5039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400"/>
              </a:lnSpc>
              <a:spcBef>
                <a:spcPts val="90"/>
              </a:spcBef>
            </a:pP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Install</a:t>
            </a:r>
            <a:r>
              <a:rPr sz="16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</a:t>
            </a:r>
            <a:r>
              <a:rPr sz="16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policy</a:t>
            </a:r>
            <a:r>
              <a:rPr sz="16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to</a:t>
            </a:r>
            <a:r>
              <a:rPr sz="16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 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gateway</a:t>
            </a:r>
            <a:r>
              <a:rPr sz="16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verify</a:t>
            </a:r>
            <a:r>
              <a:rPr sz="1600" spc="-1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it</a:t>
            </a:r>
            <a:r>
              <a:rPr sz="16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is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actively</a:t>
            </a:r>
            <a:r>
              <a:rPr sz="1600" spc="-3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2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enforced</a:t>
            </a:r>
            <a:r>
              <a:rPr sz="16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on</a:t>
            </a:r>
            <a:r>
              <a:rPr sz="16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correct</a:t>
            </a:r>
            <a:r>
              <a:rPr sz="1600" spc="-1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target.</a:t>
            </a:r>
            <a:endParaRPr sz="1600" dirty="0">
              <a:latin typeface="Aptos" panose="020B0004020202020204" pitchFamily="34" charset="0"/>
              <a:cs typeface="Calibri"/>
            </a:endParaRPr>
          </a:p>
        </p:txBody>
      </p:sp>
      <p:sp>
        <p:nvSpPr>
          <p:cNvPr id="12" name="object 12">
            <a:extLst>
              <a:ext uri="{FF2B5EF4-FFF2-40B4-BE49-F238E27FC236}">
                <a16:creationId xmlns:a16="http://schemas.microsoft.com/office/drawing/2014/main" id="{9431F248-DAE5-D4D5-0CE4-8E851F5999D9}"/>
              </a:ext>
            </a:extLst>
          </p:cNvPr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"/>
              </a:spcBef>
            </a:pPr>
            <a:r>
              <a:rPr spc="-25" dirty="0"/>
              <a:t>11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DB906EB-EA45-66B4-CB9D-7CA60B980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" y="1890253"/>
            <a:ext cx="11887200" cy="46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7436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98198-20B3-17CA-E710-C473ED6EBA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>
            <a:extLst>
              <a:ext uri="{FF2B5EF4-FFF2-40B4-BE49-F238E27FC236}">
                <a16:creationId xmlns:a16="http://schemas.microsoft.com/office/drawing/2014/main" id="{E3BF8874-D565-7F4D-E231-1E98660092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90537" y="472122"/>
            <a:ext cx="7635875" cy="323807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dirty="0">
                <a:latin typeface="Aptos" panose="020B0004020202020204" pitchFamily="34" charset="0"/>
              </a:rPr>
              <a:t>Access</a:t>
            </a:r>
            <a:r>
              <a:rPr sz="2000" spc="3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Control</a:t>
            </a:r>
            <a:r>
              <a:rPr sz="2000" spc="10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:</a:t>
            </a:r>
            <a:r>
              <a:rPr sz="2000" spc="80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Policy</a:t>
            </a:r>
            <a:r>
              <a:rPr sz="2000" spc="55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Installation</a:t>
            </a:r>
            <a:r>
              <a:rPr sz="2000" spc="105" dirty="0">
                <a:latin typeface="Aptos" panose="020B0004020202020204" pitchFamily="34" charset="0"/>
              </a:rPr>
              <a:t> </a:t>
            </a:r>
            <a:r>
              <a:rPr sz="2000" dirty="0">
                <a:latin typeface="Aptos" panose="020B0004020202020204" pitchFamily="34" charset="0"/>
              </a:rPr>
              <a:t>and</a:t>
            </a:r>
            <a:r>
              <a:rPr sz="2000" spc="105" dirty="0">
                <a:latin typeface="Aptos" panose="020B0004020202020204" pitchFamily="34" charset="0"/>
              </a:rPr>
              <a:t> </a:t>
            </a:r>
            <a:r>
              <a:rPr sz="2000" spc="-10" dirty="0">
                <a:latin typeface="Aptos" panose="020B0004020202020204" pitchFamily="34" charset="0"/>
              </a:rPr>
              <a:t>Verification</a:t>
            </a:r>
            <a:r>
              <a:rPr lang="en-GB" sz="2000" spc="-10" dirty="0">
                <a:latin typeface="Aptos" panose="020B0004020202020204" pitchFamily="34" charset="0"/>
              </a:rPr>
              <a:t> Continue</a:t>
            </a:r>
            <a:endParaRPr sz="2000" spc="-10" dirty="0">
              <a:latin typeface="Aptos" panose="020B0004020202020204" pitchFamily="34" charset="0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5FDCF63B-EE9E-0D1C-DA09-9E70F7B7F8B7}"/>
              </a:ext>
            </a:extLst>
          </p:cNvPr>
          <p:cNvSpPr txBox="1"/>
          <p:nvPr/>
        </p:nvSpPr>
        <p:spPr>
          <a:xfrm>
            <a:off x="490537" y="1047750"/>
            <a:ext cx="5057862" cy="50398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400"/>
              </a:lnSpc>
              <a:spcBef>
                <a:spcPts val="90"/>
              </a:spcBef>
            </a:pP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Install</a:t>
            </a:r>
            <a:r>
              <a:rPr sz="1600" spc="-9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</a:t>
            </a:r>
            <a:r>
              <a:rPr sz="1600" spc="-6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policy</a:t>
            </a:r>
            <a:r>
              <a:rPr sz="16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to</a:t>
            </a:r>
            <a:r>
              <a:rPr sz="1600" spc="-6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 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gateway</a:t>
            </a:r>
            <a:r>
              <a:rPr sz="16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and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verify</a:t>
            </a:r>
            <a:r>
              <a:rPr sz="1600" spc="-1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it</a:t>
            </a:r>
            <a:r>
              <a:rPr sz="1600" spc="-4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is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actively</a:t>
            </a:r>
            <a:r>
              <a:rPr sz="1600" spc="-3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2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enforced</a:t>
            </a:r>
            <a:r>
              <a:rPr sz="16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on</a:t>
            </a:r>
            <a:r>
              <a:rPr sz="1600" spc="-4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the </a:t>
            </a:r>
            <a:r>
              <a:rPr sz="16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correct</a:t>
            </a:r>
            <a:r>
              <a:rPr sz="1600" spc="-125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 </a:t>
            </a:r>
            <a:r>
              <a:rPr sz="1600" spc="-1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target.</a:t>
            </a:r>
            <a:endParaRPr sz="1600" dirty="0">
              <a:latin typeface="Aptos" panose="020B0004020202020204" pitchFamily="34" charset="0"/>
              <a:cs typeface="Calibri"/>
            </a:endParaRPr>
          </a:p>
        </p:txBody>
      </p:sp>
      <p:sp>
        <p:nvSpPr>
          <p:cNvPr id="12" name="object 12">
            <a:extLst>
              <a:ext uri="{FF2B5EF4-FFF2-40B4-BE49-F238E27FC236}">
                <a16:creationId xmlns:a16="http://schemas.microsoft.com/office/drawing/2014/main" id="{02021790-5412-94FD-91B2-405C0DF4310F}"/>
              </a:ext>
            </a:extLst>
          </p:cNvPr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"/>
              </a:spcBef>
            </a:pPr>
            <a:r>
              <a:rPr spc="-25" dirty="0"/>
              <a:t>11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ADC152C-C869-EC84-5255-412FBD77F1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" y="1890253"/>
            <a:ext cx="11734800" cy="46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0847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90537" y="472122"/>
            <a:ext cx="7635875" cy="38536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400" dirty="0">
                <a:latin typeface="Aptos" panose="020B0004020202020204" pitchFamily="34" charset="0"/>
              </a:rPr>
              <a:t>Security</a:t>
            </a:r>
            <a:r>
              <a:rPr sz="2400" spc="170" dirty="0">
                <a:latin typeface="Aptos" panose="020B0004020202020204" pitchFamily="34" charset="0"/>
              </a:rPr>
              <a:t> </a:t>
            </a:r>
            <a:r>
              <a:rPr sz="2400" spc="-10" dirty="0">
                <a:latin typeface="Aptos" panose="020B0004020202020204" pitchFamily="34" charset="0"/>
              </a:rPr>
              <a:t>Enhancement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08474" y="2590800"/>
            <a:ext cx="4363085" cy="1978555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355600" marR="5080" indent="-342900">
              <a:lnSpc>
                <a:spcPts val="2850"/>
              </a:lnSpc>
              <a:spcBef>
                <a:spcPts val="22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Access Control</a:t>
            </a:r>
          </a:p>
          <a:p>
            <a:pPr marL="355600" marR="5080" indent="-342900">
              <a:lnSpc>
                <a:spcPts val="2850"/>
              </a:lnSpc>
              <a:spcBef>
                <a:spcPts val="22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Zero Trust</a:t>
            </a:r>
          </a:p>
          <a:p>
            <a:pPr marL="355600" marR="5080" indent="-342900">
              <a:lnSpc>
                <a:spcPts val="2850"/>
              </a:lnSpc>
              <a:spcBef>
                <a:spcPts val="22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VPN Implementation</a:t>
            </a:r>
          </a:p>
          <a:p>
            <a:pPr marL="355600" marR="5080" indent="-342900">
              <a:lnSpc>
                <a:spcPts val="2850"/>
              </a:lnSpc>
              <a:spcBef>
                <a:spcPts val="22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SIEM Integration for logging</a:t>
            </a:r>
          </a:p>
          <a:p>
            <a:pPr marL="355600" marR="5080" indent="-342900">
              <a:lnSpc>
                <a:spcPts val="2850"/>
              </a:lnSpc>
              <a:spcBef>
                <a:spcPts val="22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12830"/>
                </a:solidFill>
                <a:latin typeface="Aptos" panose="020B0004020202020204" pitchFamily="34" charset="0"/>
                <a:cs typeface="Calibri"/>
              </a:rPr>
              <a:t>DNS Integration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90537" y="472122"/>
            <a:ext cx="7635875" cy="385362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400" spc="-10" dirty="0">
                <a:latin typeface="Aptos" panose="020B0004020202020204" pitchFamily="34" charset="0"/>
              </a:rPr>
              <a:t>Conclusion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103504" y="1052131"/>
            <a:ext cx="11383644" cy="2481961"/>
          </a:xfrm>
          <a:prstGeom prst="rect">
            <a:avLst/>
          </a:prstGeom>
        </p:spPr>
        <p:txBody>
          <a:bodyPr vert="horz" wrap="square" lIns="0" tIns="697928" rIns="0" bIns="0" rtlCol="0">
            <a:spAutoFit/>
          </a:bodyPr>
          <a:lstStyle/>
          <a:p>
            <a:pPr marL="1062355" indent="-342900" algn="l">
              <a:lnSpc>
                <a:spcPts val="2870"/>
              </a:lnSpc>
              <a:spcBef>
                <a:spcPts val="105"/>
              </a:spcBef>
              <a:buFont typeface="Arial MT"/>
              <a:buChar char="•"/>
              <a:tabLst>
                <a:tab pos="1062990" algn="l"/>
                <a:tab pos="1727835" algn="l"/>
                <a:tab pos="3206750" algn="l"/>
                <a:tab pos="4442460" algn="l"/>
                <a:tab pos="5125085" algn="l"/>
                <a:tab pos="6492875" algn="l"/>
                <a:tab pos="7245984" algn="l"/>
                <a:tab pos="8835390" algn="l"/>
                <a:tab pos="10391775" algn="l"/>
              </a:tabLst>
            </a:pPr>
            <a:r>
              <a:rPr sz="1600" spc="-25" dirty="0">
                <a:latin typeface="Aptos" panose="020B0004020202020204" pitchFamily="34" charset="0"/>
              </a:rPr>
              <a:t>The</a:t>
            </a:r>
            <a:r>
              <a:rPr lang="en-GB" sz="1600" spc="-25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enterprise</a:t>
            </a:r>
            <a:r>
              <a:rPr lang="en-GB" sz="1600" spc="-10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network</a:t>
            </a:r>
            <a:r>
              <a:rPr lang="en-GB" sz="1600" spc="-10" dirty="0">
                <a:latin typeface="Aptos" panose="020B0004020202020204" pitchFamily="34" charset="0"/>
              </a:rPr>
              <a:t> </a:t>
            </a:r>
            <a:r>
              <a:rPr sz="1600" spc="-25" dirty="0">
                <a:latin typeface="Aptos" panose="020B0004020202020204" pitchFamily="34" charset="0"/>
              </a:rPr>
              <a:t>was</a:t>
            </a:r>
            <a:r>
              <a:rPr lang="en-GB" sz="1600" spc="-25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extended</a:t>
            </a:r>
            <a:r>
              <a:rPr lang="en-GB" sz="1600" spc="-10" dirty="0">
                <a:latin typeface="Aptos" panose="020B0004020202020204" pitchFamily="34" charset="0"/>
              </a:rPr>
              <a:t> </a:t>
            </a:r>
            <a:r>
              <a:rPr sz="1600" spc="-20" dirty="0">
                <a:latin typeface="Aptos" panose="020B0004020202020204" pitchFamily="34" charset="0"/>
              </a:rPr>
              <a:t>with</a:t>
            </a:r>
            <a:r>
              <a:rPr lang="en-GB" sz="1600" spc="-20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Gaia-based</a:t>
            </a:r>
            <a:r>
              <a:rPr lang="en-GB" sz="1600" spc="-10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centralized</a:t>
            </a:r>
            <a:r>
              <a:rPr lang="en-GB" sz="1600" spc="-10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security</a:t>
            </a:r>
            <a:r>
              <a:rPr lang="en-GB" sz="1600" spc="-1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management</a:t>
            </a:r>
            <a:r>
              <a:rPr sz="1600" spc="-75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and</a:t>
            </a:r>
            <a:r>
              <a:rPr sz="1600" spc="-5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an</a:t>
            </a:r>
            <a:r>
              <a:rPr sz="1600" spc="-45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enforced</a:t>
            </a:r>
            <a:r>
              <a:rPr sz="1600" spc="-65" dirty="0">
                <a:latin typeface="Aptos" panose="020B0004020202020204" pitchFamily="34" charset="0"/>
              </a:rPr>
              <a:t> </a:t>
            </a:r>
            <a:r>
              <a:rPr sz="1600" spc="-20" dirty="0">
                <a:latin typeface="Aptos" panose="020B0004020202020204" pitchFamily="34" charset="0"/>
              </a:rPr>
              <a:t>gateway</a:t>
            </a:r>
            <a:r>
              <a:rPr sz="1600" spc="-90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policy.</a:t>
            </a:r>
          </a:p>
          <a:p>
            <a:pPr marL="1062355" indent="-342900" algn="l">
              <a:lnSpc>
                <a:spcPct val="100000"/>
              </a:lnSpc>
              <a:spcBef>
                <a:spcPts val="800"/>
              </a:spcBef>
              <a:buFont typeface="Arial MT"/>
              <a:buChar char="•"/>
              <a:tabLst>
                <a:tab pos="1062990" algn="l"/>
              </a:tabLst>
            </a:pPr>
            <a:r>
              <a:rPr sz="1600" dirty="0">
                <a:latin typeface="Aptos" panose="020B0004020202020204" pitchFamily="34" charset="0"/>
              </a:rPr>
              <a:t>Access</a:t>
            </a:r>
            <a:r>
              <a:rPr sz="1600" spc="49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control</a:t>
            </a:r>
            <a:r>
              <a:rPr sz="1600" spc="465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was</a:t>
            </a:r>
            <a:r>
              <a:rPr sz="1600" spc="47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translated</a:t>
            </a:r>
            <a:r>
              <a:rPr sz="1600" spc="47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into</a:t>
            </a:r>
            <a:r>
              <a:rPr sz="1600" spc="49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practical</a:t>
            </a:r>
            <a:r>
              <a:rPr sz="1600" spc="459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firewall</a:t>
            </a:r>
            <a:r>
              <a:rPr sz="1600" spc="484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rules</a:t>
            </a:r>
            <a:r>
              <a:rPr sz="1600" spc="515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and</a:t>
            </a:r>
            <a:r>
              <a:rPr sz="1600" spc="495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verified</a:t>
            </a:r>
            <a:r>
              <a:rPr sz="1600" spc="475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through</a:t>
            </a:r>
            <a:r>
              <a:rPr lang="en-GB" sz="1600" spc="-1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policy</a:t>
            </a:r>
            <a:r>
              <a:rPr sz="1600" spc="-75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installation</a:t>
            </a:r>
            <a:r>
              <a:rPr sz="1600" spc="-2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and</a:t>
            </a:r>
            <a:r>
              <a:rPr sz="1600" spc="-55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traffic</a:t>
            </a:r>
            <a:r>
              <a:rPr sz="1600" spc="-60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testing.</a:t>
            </a:r>
          </a:p>
          <a:p>
            <a:pPr marL="1062355" indent="-342900" algn="l">
              <a:lnSpc>
                <a:spcPts val="2865"/>
              </a:lnSpc>
              <a:spcBef>
                <a:spcPts val="800"/>
              </a:spcBef>
              <a:buFont typeface="Arial MT"/>
              <a:buChar char="•"/>
              <a:tabLst>
                <a:tab pos="1062990" algn="l"/>
              </a:tabLst>
            </a:pPr>
            <a:r>
              <a:rPr sz="1600" dirty="0">
                <a:latin typeface="Aptos" panose="020B0004020202020204" pitchFamily="34" charset="0"/>
              </a:rPr>
              <a:t>Additional</a:t>
            </a:r>
            <a:r>
              <a:rPr sz="1600" spc="225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security</a:t>
            </a:r>
            <a:r>
              <a:rPr sz="1600" spc="254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capabilities</a:t>
            </a:r>
            <a:r>
              <a:rPr sz="1600" spc="229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improved</a:t>
            </a:r>
            <a:r>
              <a:rPr sz="1600" spc="26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resilience,</a:t>
            </a:r>
            <a:r>
              <a:rPr sz="1600" spc="235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visibility,</a:t>
            </a:r>
            <a:r>
              <a:rPr sz="1600" spc="26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and</a:t>
            </a:r>
            <a:r>
              <a:rPr sz="1600" spc="250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alignment</a:t>
            </a:r>
            <a:r>
              <a:rPr sz="1600" spc="225" dirty="0">
                <a:latin typeface="Aptos" panose="020B0004020202020204" pitchFamily="34" charset="0"/>
              </a:rPr>
              <a:t> </a:t>
            </a:r>
            <a:r>
              <a:rPr sz="1600" spc="-20" dirty="0">
                <a:latin typeface="Aptos" panose="020B0004020202020204" pitchFamily="34" charset="0"/>
              </a:rPr>
              <a:t>with</a:t>
            </a:r>
            <a:r>
              <a:rPr lang="en-GB" sz="1600" spc="-20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enterprise</a:t>
            </a:r>
            <a:r>
              <a:rPr sz="1600" spc="-55" dirty="0">
                <a:latin typeface="Aptos" panose="020B0004020202020204" pitchFamily="34" charset="0"/>
              </a:rPr>
              <a:t> </a:t>
            </a:r>
            <a:r>
              <a:rPr sz="1600" dirty="0">
                <a:latin typeface="Aptos" panose="020B0004020202020204" pitchFamily="34" charset="0"/>
              </a:rPr>
              <a:t>best</a:t>
            </a:r>
            <a:r>
              <a:rPr sz="1600" spc="-60" dirty="0">
                <a:latin typeface="Aptos" panose="020B0004020202020204" pitchFamily="34" charset="0"/>
              </a:rPr>
              <a:t> </a:t>
            </a:r>
            <a:r>
              <a:rPr sz="1600" spc="-10" dirty="0">
                <a:latin typeface="Aptos" panose="020B0004020202020204" pitchFamily="34" charset="0"/>
              </a:rPr>
              <a:t>practice.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235</TotalTime>
  <Words>604</Words>
  <Application>Microsoft Office PowerPoint</Application>
  <PresentationFormat>Widescreen</PresentationFormat>
  <Paragraphs>97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Arial MT</vt:lpstr>
      <vt:lpstr>Calibri</vt:lpstr>
      <vt:lpstr>Office Theme</vt:lpstr>
      <vt:lpstr>PowerPoint Presentation</vt:lpstr>
      <vt:lpstr>Contents</vt:lpstr>
      <vt:lpstr>Introduction</vt:lpstr>
      <vt:lpstr>Aim and Objectives Aim</vt:lpstr>
      <vt:lpstr>Methodology</vt:lpstr>
      <vt:lpstr>Setup 1: A-SMS, A-GW Setup</vt:lpstr>
      <vt:lpstr>Setup 2: A-SMS, A-GW Server Configuration</vt:lpstr>
      <vt:lpstr>Setup 3: Gateway Trust, Objects, and Topology</vt:lpstr>
      <vt:lpstr>Setup 4: Licensing and SmartConsole Connectivity</vt:lpstr>
      <vt:lpstr>Connectivity Check</vt:lpstr>
      <vt:lpstr>Access Control: Policy Installation and Verification</vt:lpstr>
      <vt:lpstr>Access Control : Policy Installation and Verification Continue</vt:lpstr>
      <vt:lpstr>Access Control : Policy Installation and Verification Continue</vt:lpstr>
      <vt:lpstr>Access Control : Policy Installation and Verification Continue</vt:lpstr>
      <vt:lpstr>Security Enhancement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Md. Mashrurul Haque (2435257)</cp:lastModifiedBy>
  <cp:revision>4</cp:revision>
  <dcterms:created xsi:type="dcterms:W3CDTF">2026-04-27T11:47:53Z</dcterms:created>
  <dcterms:modified xsi:type="dcterms:W3CDTF">2026-04-28T09:55:52Z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2026-04-26T00:00:00Z</vt:filetime>
  </property>
  <property fmtid="{D5CDD505-2E9C-101B-9397-08002B2CF9AE}" pid="3" name="LastSaved">
    <vt:filetime>2026-04-27T00:00:00Z</vt:filetime>
  </property>
</Properties>
</file>