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7"/>
  </p:notesMasterIdLst>
  <p:sldIdLst>
    <p:sldId id="299" r:id="rId2"/>
    <p:sldId id="329" r:id="rId3"/>
    <p:sldId id="300" r:id="rId4"/>
    <p:sldId id="361" r:id="rId5"/>
    <p:sldId id="362" r:id="rId6"/>
    <p:sldId id="363" r:id="rId7"/>
    <p:sldId id="365" r:id="rId8"/>
    <p:sldId id="364" r:id="rId9"/>
    <p:sldId id="366" r:id="rId10"/>
    <p:sldId id="367" r:id="rId11"/>
    <p:sldId id="368" r:id="rId12"/>
    <p:sldId id="369" r:id="rId13"/>
    <p:sldId id="370" r:id="rId14"/>
    <p:sldId id="371" r:id="rId15"/>
    <p:sldId id="372" r:id="rId16"/>
    <p:sldId id="373" r:id="rId17"/>
    <p:sldId id="374" r:id="rId18"/>
    <p:sldId id="375" r:id="rId19"/>
    <p:sldId id="376" r:id="rId20"/>
    <p:sldId id="377" r:id="rId21"/>
    <p:sldId id="380" r:id="rId22"/>
    <p:sldId id="381" r:id="rId23"/>
    <p:sldId id="382" r:id="rId24"/>
    <p:sldId id="383" r:id="rId25"/>
    <p:sldId id="384" r:id="rId26"/>
    <p:sldId id="386" r:id="rId27"/>
    <p:sldId id="385" r:id="rId28"/>
    <p:sldId id="387" r:id="rId29"/>
    <p:sldId id="388" r:id="rId30"/>
    <p:sldId id="389" r:id="rId31"/>
    <p:sldId id="390" r:id="rId32"/>
    <p:sldId id="391" r:id="rId33"/>
    <p:sldId id="392" r:id="rId34"/>
    <p:sldId id="378" r:id="rId35"/>
    <p:sldId id="348" r:id="rId3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93" autoAdjust="0"/>
    <p:restoredTop sz="89585" autoAdjust="0"/>
  </p:normalViewPr>
  <p:slideViewPr>
    <p:cSldViewPr snapToGrid="0">
      <p:cViewPr varScale="1">
        <p:scale>
          <a:sx n="98" d="100"/>
          <a:sy n="98" d="100"/>
        </p:scale>
        <p:origin x="402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125" d="100"/>
          <a:sy n="125" d="100"/>
        </p:scale>
        <p:origin x="4932" y="9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viewProps" Target="viewProps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notesMaster" Target="notesMasters/notesMaster1.xml"/><Relationship Id="rId40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E246DE-1311-4D9A-A106-4892398E4179}" type="datetimeFigureOut">
              <a:rPr lang="en-GB" smtClean="0"/>
              <a:t>01/02/2024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AE63CAB-249C-4D0A-83D1-41B6B245C5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33259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E63CAB-249C-4D0A-83D1-41B6B245C538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614440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E63CAB-249C-4D0A-83D1-41B6B245C538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070210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E63CAB-249C-4D0A-83D1-41B6B245C538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278514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4052DB6-F39F-ED2E-9732-56F96B13747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7366567-22AC-C9A9-1674-172BA4EAE68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10816A5-C37A-6EEC-DB1B-511DF2E0153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69CEE2A-F96D-4020-DD82-DE3B44D0BFCE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E63CAB-249C-4D0A-83D1-41B6B245C538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61352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100AB87-D5C6-CA26-4FB7-765457F560A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CAAFC23-A986-85EA-F66E-0B30D10BB9B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591EED4-8CC3-08BF-3A6B-E3EADB6F0C5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E7E74BD-EA36-1F17-A4D4-9B1FF2FA69EE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E63CAB-249C-4D0A-83D1-41B6B245C538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627032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4658AC2-AE65-73CD-8F4A-D81D2F8D4D0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4E47743-6DE6-7E28-8242-DA8572743F2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4579B92-8F33-FC6E-CBFA-EB9C05A5528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9A53A3C-DFB8-F6A3-DDD7-2AAF09152D19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E63CAB-249C-4D0A-83D1-41B6B245C538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104453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18EC8E0-D4BF-79D4-4AD5-17BCFF678BC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C4F35C8-6E67-DB9D-8568-C066F1335C9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58C8515-0017-DADA-D050-BFEAAAB106E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1EF87DF-C128-0AA3-D19D-70213AE0B219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E63CAB-249C-4D0A-83D1-41B6B245C538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400340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0F258CD-2E05-8A54-40B2-B9B4CDF765D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0346F0B-DEB3-9074-936B-D54DD1C27FA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071D434-902E-BCBA-CF87-3B96E57C86B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EC95DD3-827A-07FD-2B74-6435CDB7507E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E63CAB-249C-4D0A-83D1-41B6B245C538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084213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BC3B397-0987-047A-DF39-C4C481EF437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E48E952-62DE-5A61-5D0A-426173C1B43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8F92608-282C-91DD-9D8A-2750B7FC632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F1777DD-6FD1-F2CB-4BAB-F4B613B72603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E63CAB-249C-4D0A-83D1-41B6B245C538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077242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CFE4BCA-6394-36FA-56C8-88024CED300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B05541A-F855-DD56-F6C5-0FDDC2E5C9C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FB02DD3-A3FB-65A7-2496-C23496C8D64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FED6A41-F6D4-8506-4A9A-EE0EB56D03A0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E63CAB-249C-4D0A-83D1-41B6B245C538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862518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131A1A1-8115-6E07-0E66-AEB0F83A060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B994F76-C5FF-06CB-85E4-9ADD229EFC0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D122151-B39C-19C1-C53F-1A7F9F8E47D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ECDEBC5-9D31-C13A-C140-B96D0B1409DE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E63CAB-249C-4D0A-83D1-41B6B245C538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260442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7D6C46C-D26B-BF49-BEF8-5707E8704CF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1B6C2A4-9DDC-DB67-5950-B061348E52A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E75A184-72FF-07C5-9804-4CDFA4E8945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178C0CC-F161-4241-7C22-E17B06984850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E63CAB-249C-4D0A-83D1-41B6B245C538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271176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A695AC0-FACA-A392-8F26-30F5DC2BDD4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3707407-C580-560F-6441-05A02BFF954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51EBB89-2597-1480-6769-456897BF5FE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2AB0C75-14B4-2C10-FE77-42C1485F3659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E63CAB-249C-4D0A-83D1-41B6B245C538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615341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64BAE05-CCA8-F0B0-E0FD-4ED98C1DF59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B38D68F-9C3B-8B1F-E3E8-AD3D08D1CEF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D7F7E95-E891-C90F-3D35-58835744B48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E02CCE4-D3B2-CB6E-B6EF-6F0F8174CE6B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E63CAB-249C-4D0A-83D1-41B6B245C538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6738532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09AEF47-F7CE-A056-C4DB-38EFAD37BA4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BFB2573-DE05-E47E-1B45-CD23F38B14B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6400DC1-6078-2E50-C1B9-B63ACCFEF8C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7B3AA58-08D0-3B4C-9B0D-4D14086B610B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E63CAB-249C-4D0A-83D1-41B6B245C538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8496586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8055136-184B-2442-E67F-F369E447867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5EE8E85-F61C-A464-A191-18B6F22C3F6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200A8BC-E051-3F3F-2EF5-085E408F987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F05E942-A0E0-1F32-D666-9C669937D8DB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E63CAB-249C-4D0A-83D1-41B6B245C538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3707553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B941E61-2806-1299-6A8E-E59898278BC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492A824-5620-49DD-CE32-1B8FD3E12B0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FE36EF7-9900-2A16-829F-7B48289105F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7C1E011-37B0-F1E2-7D5B-7685D98A0362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E63CAB-249C-4D0A-83D1-41B6B245C538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9729524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E740F31-701F-42C3-DFC1-182BE02B690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98F9AB7-5B44-72C9-3BD4-A9D89F9BF04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012CF1D-7A1A-C635-AFFF-F204563AF97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401E4A3-BA9E-3028-74E3-329D09A35CB2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E63CAB-249C-4D0A-83D1-41B6B245C538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3352789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9B33F05-BD9A-A1FD-FE6B-AB00D1AC3C2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8534A06-679E-B28B-F212-10A33890456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7AB0740-270F-4F54-A603-8DD010BD504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A991DF1-A9A0-4EFF-7A20-DC54EB94AD1C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E63CAB-249C-4D0A-83D1-41B6B245C538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6146354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0B86BBC-6689-EA27-E4FA-574F306E213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64DCFFD-2280-E8F4-5E6B-4302F6B4A08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115D421-3EF1-9DB4-4E76-882C0F3A93E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176258A-29BD-D884-FEE5-36FC38916EA9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E63CAB-249C-4D0A-83D1-41B6B245C538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3303316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2866826-5111-E6E9-0EC8-A252272DE23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2C0075A-547E-02C4-8CFC-759F94F83AF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9688AB6-CD8A-89DC-0696-EA5A5DD7BEA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559908F-B6D5-06CA-7880-7F20FF82C633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E63CAB-249C-4D0A-83D1-41B6B245C538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9310109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45C4E11-8344-6E88-972B-83A5202ED66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94F3242-B97C-A987-72F9-D1FE15240D5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461013D-7DCC-D08C-BF8B-BDE1346BB51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E1527A7-2DB8-DE4F-1CB4-3BF43A0C5348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E63CAB-249C-4D0A-83D1-41B6B245C538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4812174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3072F88-0DBC-C542-EF6C-8363BAEFFD8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ECA93B2-D5F8-41CD-5BFB-754B699E1D4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5A0BEC7-AE0A-275F-594B-962A7137FDC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DD78F8C-F3E4-10F7-9B46-E38DB86D4CE7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E63CAB-249C-4D0A-83D1-41B6B245C538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5627085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2CD5634-4574-0B26-5669-520C7FEF619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4FA02EC-9890-1099-D09C-9DCB0E23B98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AED7AE5-9741-242C-9EF2-F5884EAA35A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0F0C4B8-554A-238E-19B8-4DC3A7DECE99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E63CAB-249C-4D0A-83D1-41B6B245C538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4832343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BA64167-7079-3742-DBD1-896E6F70416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A4CD6DD-AE70-7F60-3F9F-6458BE1147B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82AF1E9-D7B9-771F-54FF-17F342BA6EF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DF78794-E23F-7FFC-D766-BD7D477BA83D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E63CAB-249C-4D0A-83D1-41B6B245C538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3971500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4E01A9B-8C43-7630-EDDE-72384DFB4A7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24DC5F4-8602-BB21-C341-7FC5F4337C1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C3E5D86-6A13-4AA4-8EEE-F44D16F765F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B6FE0AE-2EFA-2B6C-32DE-02B1FBC39D16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E63CAB-249C-4D0A-83D1-41B6B245C538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6287528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F198C35-3445-AD93-765A-E6264C2E8FC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3B73988-BB3C-2387-B1AC-3030C050776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F53F2F3-D938-9F5C-44A3-AB50FF3E636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01674BF-CFAB-DC59-298A-DEBE956400E1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E63CAB-249C-4D0A-83D1-41B6B245C538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4577103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118F8BA-0F74-BC7D-CE30-A078D8E3858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6678F4C-14DA-4948-0EC2-1B407B6B475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CAAC4C7-DFDF-0C04-EC76-E5A67B0515F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D38E914-6346-EB86-4D0D-FB1BA6E79C76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E63CAB-249C-4D0A-83D1-41B6B245C538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1991028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D7430DD-D813-D479-5834-264A58C4CD4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534E95C-DB75-DD2A-D944-2A322BB3A28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2852485-8A7C-E828-F0ED-0602BDB8842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3676135-9EA8-3F9B-80A7-FE67D00F92B6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E63CAB-249C-4D0A-83D1-41B6B245C538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2773348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36D115C-9E27-10ED-D09B-CD2408E4688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0DC3F31-2D8D-9672-D562-557F16AB077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05C436D-9D7A-8EB7-5702-F9785EAF699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FDFE87C-45A3-5B6F-7344-FFF4E05C730A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E63CAB-249C-4D0A-83D1-41B6B245C538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5747196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9EFFB9E-F314-F9ED-731E-CCFA3E14DFF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AC11C38-25D5-5B84-7F9C-D652A15AD96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E38F29D-C2ED-0FD5-DE24-F97A7C618E8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16FDC82-442F-ADAA-7E60-4FE9EA8BE105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E63CAB-249C-4D0A-83D1-41B6B245C538}" type="slidenum">
              <a:rPr lang="en-GB" smtClean="0"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1186594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0804FDC-16FF-D898-74C2-0B855A7F2BB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F9082DD-8E6F-ED7B-E178-B3B77A73B47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3730EAC-B2E7-38EF-AA15-7258D0452B2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CB8452B-FFFF-ADF4-492D-37B4508E3A5D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E63CAB-249C-4D0A-83D1-41B6B245C538}" type="slidenum">
              <a:rPr lang="en-GB" smtClean="0"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5207280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CFDE365-E1C6-F598-CCB0-1CE3A903FE6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DC5AB51-3B3E-0520-3A94-23071E65B85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50FC93A-C1C8-63DE-8FD8-02BEE4CCC82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1764FDC-42E7-6612-FF90-1EC6736B3370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E63CAB-249C-4D0A-83D1-41B6B245C538}" type="slidenum">
              <a:rPr lang="en-GB" smtClean="0"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6444042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9241E39-8C9C-1319-587F-1FE02DF6B66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336FFBB-FBC3-9621-B613-CD0598A8603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4B6AF4C-A22C-F606-4932-E5FDF2A6192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baseline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2E272E9-AA8B-3CBB-6476-AEF7C4255EE9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E63CAB-249C-4D0A-83D1-41B6B245C538}" type="slidenum">
              <a:rPr lang="en-GB" smtClean="0"/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9813786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E63CAB-249C-4D0A-83D1-41B6B245C538}" type="slidenum">
              <a:rPr lang="en-GB" smtClean="0"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373676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9685BB-D846-44CD-AE50-D2DE1B0AA685}" type="datetimeFigureOut">
              <a:rPr lang="en-GB" smtClean="0"/>
              <a:t>01/02/2024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C1EE06-15A3-4882-AFD9-D6C741948A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949405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9685BB-D846-44CD-AE50-D2DE1B0AA685}" type="datetimeFigureOut">
              <a:rPr lang="en-GB" smtClean="0"/>
              <a:t>01/02/2024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C1EE06-15A3-4882-AFD9-D6C741948A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30146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9685BB-D846-44CD-AE50-D2DE1B0AA685}" type="datetimeFigureOut">
              <a:rPr lang="en-GB" smtClean="0"/>
              <a:t>01/02/2024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C1EE06-15A3-4882-AFD9-D6C741948A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93555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9685BB-D846-44CD-AE50-D2DE1B0AA685}" type="datetimeFigureOut">
              <a:rPr lang="en-GB" smtClean="0"/>
              <a:t>01/02/2024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C1EE06-15A3-4882-AFD9-D6C741948A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33205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9685BB-D846-44CD-AE50-D2DE1B0AA685}" type="datetimeFigureOut">
              <a:rPr lang="en-GB" smtClean="0"/>
              <a:t>01/02/2024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C1EE06-15A3-4882-AFD9-D6C741948A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28384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9685BB-D846-44CD-AE50-D2DE1B0AA685}" type="datetimeFigureOut">
              <a:rPr lang="en-GB" smtClean="0"/>
              <a:t>01/02/2024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C1EE06-15A3-4882-AFD9-D6C741948A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6385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9685BB-D846-44CD-AE50-D2DE1B0AA685}" type="datetimeFigureOut">
              <a:rPr lang="en-GB" smtClean="0"/>
              <a:t>01/02/2024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C1EE06-15A3-4882-AFD9-D6C741948A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313487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9685BB-D846-44CD-AE50-D2DE1B0AA685}" type="datetimeFigureOut">
              <a:rPr lang="en-GB" smtClean="0"/>
              <a:t>01/02/2024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C1EE06-15A3-4882-AFD9-D6C741948A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56311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9685BB-D846-44CD-AE50-D2DE1B0AA685}" type="datetimeFigureOut">
              <a:rPr lang="en-GB" smtClean="0"/>
              <a:t>01/02/2024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C1EE06-15A3-4882-AFD9-D6C741948A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68389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9685BB-D846-44CD-AE50-D2DE1B0AA685}" type="datetimeFigureOut">
              <a:rPr lang="en-GB" smtClean="0"/>
              <a:t>01/02/2024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C1EE06-15A3-4882-AFD9-D6C741948A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31877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9685BB-D846-44CD-AE50-D2DE1B0AA685}" type="datetimeFigureOut">
              <a:rPr lang="en-GB" smtClean="0"/>
              <a:t>01/02/2024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C1EE06-15A3-4882-AFD9-D6C741948A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94858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29685BB-D846-44CD-AE50-D2DE1B0AA685}" type="datetimeFigureOut">
              <a:rPr lang="en-GB" smtClean="0"/>
              <a:t>01/02/2024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1C1EE06-15A3-4882-AFD9-D6C741948A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1667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.jpeg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7" Type="http://schemas.openxmlformats.org/officeDocument/2006/relationships/image" Target="../media/image8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png"/><Relationship Id="rId4" Type="http://schemas.openxmlformats.org/officeDocument/2006/relationships/image" Target="../media/image4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png"/><Relationship Id="rId4" Type="http://schemas.openxmlformats.org/officeDocument/2006/relationships/image" Target="../media/image4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png"/><Relationship Id="rId4" Type="http://schemas.openxmlformats.org/officeDocument/2006/relationships/image" Target="../media/image4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png"/><Relationship Id="rId4" Type="http://schemas.openxmlformats.org/officeDocument/2006/relationships/image" Target="../media/image4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4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png"/><Relationship Id="rId5" Type="http://schemas.openxmlformats.org/officeDocument/2006/relationships/image" Target="../media/image15.png"/><Relationship Id="rId4" Type="http://schemas.openxmlformats.org/officeDocument/2006/relationships/image" Target="../media/image4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7.jpeg"/><Relationship Id="rId4" Type="http://schemas.openxmlformats.org/officeDocument/2006/relationships/image" Target="../media/image4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8.png"/><Relationship Id="rId4" Type="http://schemas.openxmlformats.org/officeDocument/2006/relationships/image" Target="../media/image4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9.png"/><Relationship Id="rId4" Type="http://schemas.openxmlformats.org/officeDocument/2006/relationships/image" Target="../media/image4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0.png"/><Relationship Id="rId4" Type="http://schemas.openxmlformats.org/officeDocument/2006/relationships/image" Target="../media/image4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2.jpeg"/><Relationship Id="rId5" Type="http://schemas.openxmlformats.org/officeDocument/2006/relationships/image" Target="../media/image21.jpeg"/><Relationship Id="rId4" Type="http://schemas.openxmlformats.org/officeDocument/2006/relationships/image" Target="../media/image4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3.jpeg"/><Relationship Id="rId4" Type="http://schemas.openxmlformats.org/officeDocument/2006/relationships/image" Target="../media/image4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5.jpeg"/><Relationship Id="rId5" Type="http://schemas.openxmlformats.org/officeDocument/2006/relationships/image" Target="../media/image24.jpeg"/><Relationship Id="rId4" Type="http://schemas.openxmlformats.org/officeDocument/2006/relationships/image" Target="../media/image4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6.jpeg"/><Relationship Id="rId4" Type="http://schemas.openxmlformats.org/officeDocument/2006/relationships/image" Target="../media/image4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8.jpeg"/><Relationship Id="rId5" Type="http://schemas.openxmlformats.org/officeDocument/2006/relationships/image" Target="../media/image27.jpeg"/><Relationship Id="rId4" Type="http://schemas.openxmlformats.org/officeDocument/2006/relationships/image" Target="../media/image4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9.png"/><Relationship Id="rId4" Type="http://schemas.openxmlformats.org/officeDocument/2006/relationships/image" Target="../media/image4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0.png"/><Relationship Id="rId4" Type="http://schemas.openxmlformats.org/officeDocument/2006/relationships/image" Target="../media/image4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1.png"/><Relationship Id="rId4" Type="http://schemas.openxmlformats.org/officeDocument/2006/relationships/image" Target="../media/image4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2.png"/><Relationship Id="rId4" Type="http://schemas.openxmlformats.org/officeDocument/2006/relationships/image" Target="../media/image4.pn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Background pattern&#10;&#10;Description automatically generated">
            <a:extLst>
              <a:ext uri="{FF2B5EF4-FFF2-40B4-BE49-F238E27FC236}">
                <a16:creationId xmlns:a16="http://schemas.microsoft.com/office/drawing/2014/main" id="{67B4C4D9-868C-448D-BA21-45D3D159894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Picture 6" descr="Text&#10;&#10;Description automatically generated with low confidence">
            <a:extLst>
              <a:ext uri="{FF2B5EF4-FFF2-40B4-BE49-F238E27FC236}">
                <a16:creationId xmlns:a16="http://schemas.microsoft.com/office/drawing/2014/main" id="{FE47F6C5-F995-4284-81F5-D34AB2932386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19771" y="439593"/>
            <a:ext cx="3952457" cy="1308263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EC60DB77-B3E8-4EB8-9C92-87DF96E697A0}"/>
              </a:ext>
            </a:extLst>
          </p:cNvPr>
          <p:cNvSpPr txBox="1"/>
          <p:nvPr/>
        </p:nvSpPr>
        <p:spPr>
          <a:xfrm>
            <a:off x="787729" y="1786158"/>
            <a:ext cx="10616540" cy="27853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500" dirty="0">
                <a:solidFill>
                  <a:schemeClr val="bg1"/>
                </a:solidFill>
                <a:latin typeface="+mj-lt"/>
              </a:rPr>
              <a:t>BA COMPUTER GAMES DESIGN</a:t>
            </a:r>
          </a:p>
          <a:p>
            <a:pPr algn="ctr"/>
            <a:r>
              <a:rPr lang="en-GB" sz="4500" b="1" dirty="0">
                <a:solidFill>
                  <a:schemeClr val="bg1"/>
                </a:solidFill>
                <a:latin typeface="+mj-lt"/>
              </a:rPr>
              <a:t> </a:t>
            </a:r>
          </a:p>
          <a:p>
            <a:pPr algn="ctr"/>
            <a:r>
              <a:rPr lang="en-GB" sz="6000" b="1" dirty="0">
                <a:solidFill>
                  <a:srgbClr val="FFC000"/>
                </a:solidFill>
                <a:latin typeface="+mj-lt"/>
              </a:rPr>
              <a:t>Level Design &amp; Development</a:t>
            </a:r>
            <a:endParaRPr lang="en-GB" sz="3500" b="1" dirty="0">
              <a:solidFill>
                <a:schemeClr val="bg1"/>
              </a:solidFill>
              <a:latin typeface="+mj-lt"/>
            </a:endParaRPr>
          </a:p>
          <a:p>
            <a:pPr algn="ctr"/>
            <a:r>
              <a:rPr lang="en-GB" sz="3500" dirty="0">
                <a:solidFill>
                  <a:schemeClr val="bg1"/>
                </a:solidFill>
                <a:latin typeface="+mj-lt"/>
              </a:rPr>
              <a:t>General Principles of Level Design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8F3E78D-6427-A50B-E6A2-86757D4BA0FB}"/>
              </a:ext>
            </a:extLst>
          </p:cNvPr>
          <p:cNvSpPr txBox="1"/>
          <p:nvPr/>
        </p:nvSpPr>
        <p:spPr>
          <a:xfrm>
            <a:off x="1708163" y="5198031"/>
            <a:ext cx="7596600" cy="135421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en-US" sz="1800" dirty="0">
                <a:solidFill>
                  <a:schemeClr val="bg1"/>
                </a:solidFill>
              </a:rPr>
              <a:t>Fundamentals of Game Design, 2</a:t>
            </a:r>
            <a:r>
              <a:rPr lang="en-US" altLang="en-US" sz="1800" baseline="30000" dirty="0">
                <a:solidFill>
                  <a:schemeClr val="bg1"/>
                </a:solidFill>
              </a:rPr>
              <a:t>nd</a:t>
            </a:r>
            <a:r>
              <a:rPr lang="en-US" altLang="en-US" sz="1800" dirty="0">
                <a:solidFill>
                  <a:schemeClr val="bg1"/>
                </a:solidFill>
              </a:rPr>
              <a:t> Edition</a:t>
            </a:r>
            <a:br>
              <a:rPr lang="en-US" altLang="en-US" sz="1800" dirty="0">
                <a:solidFill>
                  <a:schemeClr val="bg1"/>
                </a:solidFill>
              </a:rPr>
            </a:br>
            <a:r>
              <a:rPr lang="en-US" altLang="en-US" sz="4000" b="1" dirty="0">
                <a:solidFill>
                  <a:schemeClr val="bg1"/>
                </a:solidFill>
              </a:rPr>
              <a:t>General Principles of Level Design </a:t>
            </a:r>
            <a:r>
              <a:rPr lang="en-US" altLang="en-US" sz="2400" dirty="0">
                <a:solidFill>
                  <a:schemeClr val="bg1"/>
                </a:solidFill>
              </a:rPr>
              <a:t>by Ernest Adams</a:t>
            </a:r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5" name="Picture 8" descr="Fundamentals 2e cover">
            <a:extLst>
              <a:ext uri="{FF2B5EF4-FFF2-40B4-BE49-F238E27FC236}">
                <a16:creationId xmlns:a16="http://schemas.microsoft.com/office/drawing/2014/main" id="{341946E4-CC8E-A35F-C9AC-9BF4DE4953A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9702" y="4923575"/>
            <a:ext cx="1504950" cy="1847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0588041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Background pattern&#10;&#10;Description automatically generated">
            <a:extLst>
              <a:ext uri="{FF2B5EF4-FFF2-40B4-BE49-F238E27FC236}">
                <a16:creationId xmlns:a16="http://schemas.microsoft.com/office/drawing/2014/main" id="{A46A1A36-EC5C-4260-880F-3795E6B4F05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EAB5ACC9-A1C8-450E-A206-CE95275397E2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602" y="235254"/>
            <a:ext cx="493744" cy="64042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BC90B7B-107C-416C-8005-E384F3797AD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28800" y="2844224"/>
            <a:ext cx="8534400" cy="1169551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  <a:defRPr/>
            </a:pPr>
            <a:r>
              <a:rPr lang="en-GB" altLang="en-US" sz="4000" b="1" dirty="0">
                <a:solidFill>
                  <a:schemeClr val="accent4"/>
                </a:solidFill>
                <a:latin typeface="+mn-lt"/>
              </a:rPr>
              <a:t>General Principles of Level Design</a:t>
            </a:r>
          </a:p>
          <a:p>
            <a:pPr algn="ctr" eaLnBrk="1" hangingPunct="1">
              <a:spcBef>
                <a:spcPct val="0"/>
              </a:spcBef>
              <a:buFontTx/>
              <a:buNone/>
              <a:defRPr/>
            </a:pPr>
            <a:r>
              <a:rPr lang="en-GB" altLang="en-US" sz="3000" b="1" dirty="0">
                <a:solidFill>
                  <a:schemeClr val="bg1"/>
                </a:solidFill>
                <a:latin typeface="+mn-lt"/>
              </a:rPr>
              <a:t>Objectives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7274F32-5EDF-4CA0-9605-DB62FC6B2047}"/>
              </a:ext>
            </a:extLst>
          </p:cNvPr>
          <p:cNvSpPr txBox="1"/>
          <p:nvPr/>
        </p:nvSpPr>
        <p:spPr>
          <a:xfrm>
            <a:off x="761999" y="152400"/>
            <a:ext cx="11020425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50" b="1" dirty="0">
                <a:solidFill>
                  <a:schemeClr val="bg1"/>
                </a:solidFill>
                <a:latin typeface="+mj-lt"/>
              </a:rPr>
              <a:t>Level Design &amp; Development</a:t>
            </a:r>
          </a:p>
          <a:p>
            <a:r>
              <a:rPr lang="en-GB" dirty="0">
                <a:solidFill>
                  <a:schemeClr val="bg1"/>
                </a:solidFill>
                <a:latin typeface="+mj-lt"/>
              </a:rPr>
              <a:t>General Principles of Level Design</a:t>
            </a:r>
            <a:endParaRPr lang="en-GB" dirty="0">
              <a:latin typeface="+mj-lt"/>
            </a:endParaRPr>
          </a:p>
        </p:txBody>
      </p:sp>
      <p:pic>
        <p:nvPicPr>
          <p:cNvPr id="6146" name="Picture 2" descr="Super Mario Flash - Level 2/Level 7 (Area 2) by TheCrushedJoycon on  DeviantArt">
            <a:extLst>
              <a:ext uri="{FF2B5EF4-FFF2-40B4-BE49-F238E27FC236}">
                <a16:creationId xmlns:a16="http://schemas.microsoft.com/office/drawing/2014/main" id="{70CD84AE-A465-8612-1E90-E57D6BE9C94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88"/>
          <a:stretch/>
        </p:blipFill>
        <p:spPr bwMode="auto">
          <a:xfrm>
            <a:off x="1" y="2694562"/>
            <a:ext cx="12192000" cy="41634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630702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Background pattern&#10;&#10;Description automatically generated">
            <a:extLst>
              <a:ext uri="{FF2B5EF4-FFF2-40B4-BE49-F238E27FC236}">
                <a16:creationId xmlns:a16="http://schemas.microsoft.com/office/drawing/2014/main" id="{A6615137-57D6-46F3-9D4D-1A7AFEAB251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0FA02C58-4C37-4E2D-8625-864BEC2DA0AB}"/>
              </a:ext>
            </a:extLst>
          </p:cNvPr>
          <p:cNvSpPr txBox="1"/>
          <p:nvPr/>
        </p:nvSpPr>
        <p:spPr>
          <a:xfrm>
            <a:off x="761999" y="152400"/>
            <a:ext cx="11020425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50" b="1" dirty="0">
                <a:solidFill>
                  <a:schemeClr val="bg1"/>
                </a:solidFill>
                <a:latin typeface="+mj-lt"/>
              </a:rPr>
              <a:t>Level Design &amp; Development</a:t>
            </a:r>
          </a:p>
          <a:p>
            <a:r>
              <a:rPr lang="en-GB" dirty="0">
                <a:solidFill>
                  <a:schemeClr val="bg1"/>
                </a:solidFill>
                <a:latin typeface="+mj-lt"/>
              </a:rPr>
              <a:t>General Principles of Level Design</a:t>
            </a:r>
            <a:endParaRPr lang="en-GB" dirty="0">
              <a:latin typeface="+mj-lt"/>
            </a:endParaRPr>
          </a:p>
        </p:txBody>
      </p:sp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EAB5ACC9-A1C8-450E-A206-CE95275397E2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602" y="235254"/>
            <a:ext cx="493744" cy="640421"/>
          </a:xfrm>
          <a:prstGeom prst="rect">
            <a:avLst/>
          </a:prstGeom>
        </p:spPr>
      </p:pic>
      <p:sp>
        <p:nvSpPr>
          <p:cNvPr id="8" name="Footer Placeholder 3">
            <a:extLst>
              <a:ext uri="{FF2B5EF4-FFF2-40B4-BE49-F238E27FC236}">
                <a16:creationId xmlns:a16="http://schemas.microsoft.com/office/drawing/2014/main" id="{1AD431BE-74FA-62AF-FDE5-2A084CFF6BFB}"/>
              </a:ext>
            </a:extLst>
          </p:cNvPr>
          <p:cNvSpPr txBox="1">
            <a:spLocks/>
          </p:cNvSpPr>
          <p:nvPr/>
        </p:nvSpPr>
        <p:spPr>
          <a:xfrm>
            <a:off x="5601983" y="6248400"/>
            <a:ext cx="3375025" cy="4572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" panose="05000000000000000000" pitchFamily="2" charset="2"/>
              <a:buChar char="q"/>
              <a:defRPr sz="26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sz="1200">
                <a:solidFill>
                  <a:schemeClr val="bg1"/>
                </a:solidFill>
              </a:rPr>
              <a:t>Chapter 12 General Principles of Level Design </a:t>
            </a:r>
            <a:endParaRPr lang="en-US" altLang="en-US" sz="1200" dirty="0">
              <a:solidFill>
                <a:schemeClr val="bg1"/>
              </a:solidFill>
            </a:endParaRPr>
          </a:p>
        </p:txBody>
      </p:sp>
      <p:sp>
        <p:nvSpPr>
          <p:cNvPr id="10" name="Date Placeholder 5">
            <a:extLst>
              <a:ext uri="{FF2B5EF4-FFF2-40B4-BE49-F238E27FC236}">
                <a16:creationId xmlns:a16="http://schemas.microsoft.com/office/drawing/2014/main" id="{2404AF3A-AADB-50EB-0870-BA4FDB95C30D}"/>
              </a:ext>
            </a:extLst>
          </p:cNvPr>
          <p:cNvSpPr txBox="1">
            <a:spLocks/>
          </p:cNvSpPr>
          <p:nvPr/>
        </p:nvSpPr>
        <p:spPr>
          <a:xfrm>
            <a:off x="2957208" y="6248400"/>
            <a:ext cx="2644775" cy="4572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" panose="05000000000000000000" pitchFamily="2" charset="2"/>
              <a:buChar char="q"/>
              <a:defRPr sz="26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sz="1200">
                <a:solidFill>
                  <a:schemeClr val="bg1"/>
                </a:solidFill>
              </a:rPr>
              <a:t>© 2009 by Pearson Education, Inc.</a:t>
            </a:r>
            <a:endParaRPr lang="en-US" altLang="en-US" sz="1200" dirty="0">
              <a:solidFill>
                <a:schemeClr val="bg1"/>
              </a:solidFill>
            </a:endParaRPr>
          </a:p>
        </p:txBody>
      </p:sp>
      <p:sp>
        <p:nvSpPr>
          <p:cNvPr id="11" name="Rectangle 1026">
            <a:extLst>
              <a:ext uri="{FF2B5EF4-FFF2-40B4-BE49-F238E27FC236}">
                <a16:creationId xmlns:a16="http://schemas.microsoft.com/office/drawing/2014/main" id="{2AAC4D9A-9776-0823-E6E3-F4B75EA37B3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92919" y="696222"/>
            <a:ext cx="8229600" cy="1139825"/>
          </a:xfrm>
        </p:spPr>
        <p:txBody>
          <a:bodyPr/>
          <a:lstStyle/>
          <a:p>
            <a:pPr eaLnBrk="1" hangingPunct="1"/>
            <a:r>
              <a:rPr lang="en-US" altLang="en-US" b="1" u="sng" dirty="0">
                <a:solidFill>
                  <a:schemeClr val="bg1"/>
                </a:solidFill>
              </a:rPr>
              <a:t>Objectives</a:t>
            </a:r>
          </a:p>
        </p:txBody>
      </p:sp>
      <p:sp>
        <p:nvSpPr>
          <p:cNvPr id="12" name="Rectangle 1027">
            <a:extLst>
              <a:ext uri="{FF2B5EF4-FFF2-40B4-BE49-F238E27FC236}">
                <a16:creationId xmlns:a16="http://schemas.microsoft.com/office/drawing/2014/main" id="{A9291ADE-BED9-8F3A-47A3-2E1B39459AF2}"/>
              </a:ext>
            </a:extLst>
          </p:cNvPr>
          <p:cNvSpPr txBox="1">
            <a:spLocks noChangeArrowheads="1"/>
          </p:cNvSpPr>
          <p:nvPr/>
        </p:nvSpPr>
        <p:spPr>
          <a:xfrm>
            <a:off x="1105082" y="1656594"/>
            <a:ext cx="8229600" cy="45307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en-US" sz="3600" dirty="0">
                <a:solidFill>
                  <a:schemeClr val="bg1"/>
                </a:solidFill>
              </a:rPr>
              <a:t>Understand how level design can </a:t>
            </a:r>
            <a:r>
              <a:rPr lang="en-US" altLang="en-US" sz="3600" b="1" dirty="0">
                <a:solidFill>
                  <a:schemeClr val="bg1"/>
                </a:solidFill>
              </a:rPr>
              <a:t>enhance</a:t>
            </a:r>
            <a:r>
              <a:rPr lang="en-US" altLang="en-US" sz="3600" dirty="0">
                <a:solidFill>
                  <a:schemeClr val="bg1"/>
                </a:solidFill>
              </a:rPr>
              <a:t> or </a:t>
            </a:r>
            <a:r>
              <a:rPr lang="en-US" altLang="en-US" sz="3600" b="1" dirty="0">
                <a:solidFill>
                  <a:schemeClr val="bg1"/>
                </a:solidFill>
              </a:rPr>
              <a:t>undermine</a:t>
            </a:r>
            <a:r>
              <a:rPr lang="en-US" altLang="en-US" sz="3600" dirty="0">
                <a:solidFill>
                  <a:schemeClr val="bg1"/>
                </a:solidFill>
              </a:rPr>
              <a:t> a game</a:t>
            </a:r>
            <a:r>
              <a:rPr lang="en-US" altLang="ja-JP" sz="3600" dirty="0">
                <a:solidFill>
                  <a:schemeClr val="bg1"/>
                </a:solidFill>
              </a:rPr>
              <a:t>s story and gameplay </a:t>
            </a:r>
          </a:p>
          <a:p>
            <a:r>
              <a:rPr lang="en-US" altLang="en-US" sz="3600" dirty="0">
                <a:solidFill>
                  <a:schemeClr val="bg1"/>
                </a:solidFill>
              </a:rPr>
              <a:t>Know the difference between </a:t>
            </a:r>
            <a:r>
              <a:rPr lang="en-US" altLang="en-US" sz="3600" b="1" dirty="0">
                <a:solidFill>
                  <a:schemeClr val="bg1"/>
                </a:solidFill>
              </a:rPr>
              <a:t>universal</a:t>
            </a:r>
            <a:r>
              <a:rPr lang="en-US" altLang="en-US" sz="3600" dirty="0">
                <a:solidFill>
                  <a:schemeClr val="bg1"/>
                </a:solidFill>
              </a:rPr>
              <a:t> and </a:t>
            </a:r>
            <a:r>
              <a:rPr lang="en-US" altLang="en-US" sz="3600" b="1" dirty="0">
                <a:solidFill>
                  <a:schemeClr val="bg1"/>
                </a:solidFill>
              </a:rPr>
              <a:t>genre-specific</a:t>
            </a:r>
            <a:r>
              <a:rPr lang="en-US" altLang="en-US" sz="3600" dirty="0">
                <a:solidFill>
                  <a:schemeClr val="bg1"/>
                </a:solidFill>
              </a:rPr>
              <a:t> level design principles</a:t>
            </a:r>
          </a:p>
          <a:p>
            <a:r>
              <a:rPr lang="en-US" altLang="en-US" sz="3600" dirty="0">
                <a:solidFill>
                  <a:schemeClr val="bg1"/>
                </a:solidFill>
              </a:rPr>
              <a:t>List the possible level layouts and understand when to use each and how to combine them </a:t>
            </a:r>
          </a:p>
        </p:txBody>
      </p:sp>
    </p:spTree>
    <p:extLst>
      <p:ext uri="{BB962C8B-B14F-4D97-AF65-F5344CB8AC3E}">
        <p14:creationId xmlns:p14="http://schemas.microsoft.com/office/powerpoint/2010/main" val="11902632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2766F20-3DC0-C90B-3750-8AD0D2F14A1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Background pattern&#10;&#10;Description automatically generated">
            <a:extLst>
              <a:ext uri="{FF2B5EF4-FFF2-40B4-BE49-F238E27FC236}">
                <a16:creationId xmlns:a16="http://schemas.microsoft.com/office/drawing/2014/main" id="{9520F102-4249-706F-D24F-7E394BA0763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49621269-0DAB-B4F0-46C7-4D99C2A2BA58}"/>
              </a:ext>
            </a:extLst>
          </p:cNvPr>
          <p:cNvSpPr txBox="1"/>
          <p:nvPr/>
        </p:nvSpPr>
        <p:spPr>
          <a:xfrm>
            <a:off x="761999" y="152400"/>
            <a:ext cx="11020425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50" b="1" dirty="0">
                <a:solidFill>
                  <a:schemeClr val="bg1"/>
                </a:solidFill>
                <a:latin typeface="+mj-lt"/>
              </a:rPr>
              <a:t>Level Design &amp; Development</a:t>
            </a:r>
          </a:p>
          <a:p>
            <a:r>
              <a:rPr lang="en-GB" dirty="0">
                <a:solidFill>
                  <a:schemeClr val="bg1"/>
                </a:solidFill>
                <a:latin typeface="+mj-lt"/>
              </a:rPr>
              <a:t>General Principles of Level Design</a:t>
            </a:r>
            <a:endParaRPr lang="en-GB" dirty="0">
              <a:latin typeface="+mj-lt"/>
            </a:endParaRPr>
          </a:p>
        </p:txBody>
      </p:sp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B707530D-710D-6AA7-4BB5-A6359A9451B5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602" y="235254"/>
            <a:ext cx="493744" cy="640421"/>
          </a:xfrm>
          <a:prstGeom prst="rect">
            <a:avLst/>
          </a:prstGeom>
        </p:spPr>
      </p:pic>
      <p:sp>
        <p:nvSpPr>
          <p:cNvPr id="8" name="Footer Placeholder 3">
            <a:extLst>
              <a:ext uri="{FF2B5EF4-FFF2-40B4-BE49-F238E27FC236}">
                <a16:creationId xmlns:a16="http://schemas.microsoft.com/office/drawing/2014/main" id="{73AAD276-4660-BF8A-9199-FDDA83407704}"/>
              </a:ext>
            </a:extLst>
          </p:cNvPr>
          <p:cNvSpPr txBox="1">
            <a:spLocks/>
          </p:cNvSpPr>
          <p:nvPr/>
        </p:nvSpPr>
        <p:spPr>
          <a:xfrm>
            <a:off x="5601983" y="6248400"/>
            <a:ext cx="3375025" cy="4572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" panose="05000000000000000000" pitchFamily="2" charset="2"/>
              <a:buChar char="q"/>
              <a:defRPr sz="26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sz="1200">
                <a:solidFill>
                  <a:schemeClr val="bg1"/>
                </a:solidFill>
              </a:rPr>
              <a:t>Chapter 12 General Principles of Level Design </a:t>
            </a:r>
            <a:endParaRPr lang="en-US" altLang="en-US" sz="1200" dirty="0">
              <a:solidFill>
                <a:schemeClr val="bg1"/>
              </a:solidFill>
            </a:endParaRPr>
          </a:p>
        </p:txBody>
      </p:sp>
      <p:sp>
        <p:nvSpPr>
          <p:cNvPr id="10" name="Date Placeholder 5">
            <a:extLst>
              <a:ext uri="{FF2B5EF4-FFF2-40B4-BE49-F238E27FC236}">
                <a16:creationId xmlns:a16="http://schemas.microsoft.com/office/drawing/2014/main" id="{68EB05FC-F11F-54B0-CAE9-DCD4D275B994}"/>
              </a:ext>
            </a:extLst>
          </p:cNvPr>
          <p:cNvSpPr txBox="1">
            <a:spLocks/>
          </p:cNvSpPr>
          <p:nvPr/>
        </p:nvSpPr>
        <p:spPr>
          <a:xfrm>
            <a:off x="2957208" y="6248400"/>
            <a:ext cx="2644775" cy="4572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" panose="05000000000000000000" pitchFamily="2" charset="2"/>
              <a:buChar char="q"/>
              <a:defRPr sz="26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sz="1200">
                <a:solidFill>
                  <a:schemeClr val="bg1"/>
                </a:solidFill>
              </a:rPr>
              <a:t>© 2009 by Pearson Education, Inc.</a:t>
            </a:r>
            <a:endParaRPr lang="en-US" altLang="en-US" sz="1200" dirty="0">
              <a:solidFill>
                <a:schemeClr val="bg1"/>
              </a:solidFill>
            </a:endParaRPr>
          </a:p>
        </p:txBody>
      </p:sp>
      <p:sp>
        <p:nvSpPr>
          <p:cNvPr id="11" name="Rectangle 1026">
            <a:extLst>
              <a:ext uri="{FF2B5EF4-FFF2-40B4-BE49-F238E27FC236}">
                <a16:creationId xmlns:a16="http://schemas.microsoft.com/office/drawing/2014/main" id="{DDFB7703-2C20-0243-5CA3-FDC6D6566C1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92919" y="696222"/>
            <a:ext cx="8229600" cy="1139825"/>
          </a:xfrm>
        </p:spPr>
        <p:txBody>
          <a:bodyPr/>
          <a:lstStyle/>
          <a:p>
            <a:pPr eaLnBrk="1" hangingPunct="1"/>
            <a:r>
              <a:rPr lang="en-US" altLang="en-US" b="1" u="sng" dirty="0">
                <a:solidFill>
                  <a:schemeClr val="bg1"/>
                </a:solidFill>
              </a:rPr>
              <a:t>Objectives (Cont.)</a:t>
            </a:r>
          </a:p>
        </p:txBody>
      </p:sp>
      <p:sp>
        <p:nvSpPr>
          <p:cNvPr id="12" name="Rectangle 1027">
            <a:extLst>
              <a:ext uri="{FF2B5EF4-FFF2-40B4-BE49-F238E27FC236}">
                <a16:creationId xmlns:a16="http://schemas.microsoft.com/office/drawing/2014/main" id="{CF36DB8D-898F-829F-1C81-3DBE6D9C7016}"/>
              </a:ext>
            </a:extLst>
          </p:cNvPr>
          <p:cNvSpPr txBox="1">
            <a:spLocks noChangeArrowheads="1"/>
          </p:cNvSpPr>
          <p:nvPr/>
        </p:nvSpPr>
        <p:spPr>
          <a:xfrm>
            <a:off x="1105082" y="1656594"/>
            <a:ext cx="8229600" cy="45307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altLang="en-US" sz="3600" dirty="0">
                <a:solidFill>
                  <a:schemeClr val="bg1"/>
                </a:solidFill>
              </a:rPr>
              <a:t>Understand the importance of </a:t>
            </a:r>
            <a:r>
              <a:rPr lang="en-GB" altLang="en-US" sz="3600" b="1" u="sng" dirty="0">
                <a:solidFill>
                  <a:schemeClr val="bg1"/>
                </a:solidFill>
              </a:rPr>
              <a:t>atmosphere</a:t>
            </a:r>
            <a:r>
              <a:rPr lang="en-GB" altLang="en-US" sz="3600" dirty="0">
                <a:solidFill>
                  <a:schemeClr val="bg1"/>
                </a:solidFill>
              </a:rPr>
              <a:t>, </a:t>
            </a:r>
            <a:r>
              <a:rPr lang="en-GB" altLang="en-US" sz="3600" b="1" u="sng" dirty="0">
                <a:solidFill>
                  <a:schemeClr val="bg1"/>
                </a:solidFill>
              </a:rPr>
              <a:t>pacing</a:t>
            </a:r>
            <a:r>
              <a:rPr lang="en-GB" altLang="en-US" sz="3600" dirty="0">
                <a:solidFill>
                  <a:schemeClr val="bg1"/>
                </a:solidFill>
              </a:rPr>
              <a:t>, and </a:t>
            </a:r>
            <a:r>
              <a:rPr lang="en-GB" altLang="en-US" sz="3600" b="1" u="sng" dirty="0">
                <a:solidFill>
                  <a:schemeClr val="bg1"/>
                </a:solidFill>
              </a:rPr>
              <a:t>progression</a:t>
            </a:r>
          </a:p>
          <a:p>
            <a:r>
              <a:rPr lang="en-GB" altLang="en-US" sz="3600" dirty="0">
                <a:solidFill>
                  <a:schemeClr val="bg1"/>
                </a:solidFill>
              </a:rPr>
              <a:t>Describe the </a:t>
            </a:r>
            <a:r>
              <a:rPr lang="en-GB" altLang="en-US" sz="3600" b="1" u="sng" dirty="0">
                <a:solidFill>
                  <a:schemeClr val="bg1"/>
                </a:solidFill>
              </a:rPr>
              <a:t>key aspects</a:t>
            </a:r>
            <a:r>
              <a:rPr lang="en-GB" altLang="en-US" sz="3600" b="1" dirty="0">
                <a:solidFill>
                  <a:schemeClr val="bg1"/>
                </a:solidFill>
              </a:rPr>
              <a:t> </a:t>
            </a:r>
            <a:r>
              <a:rPr lang="en-GB" altLang="en-US" sz="3600" dirty="0">
                <a:solidFill>
                  <a:schemeClr val="bg1"/>
                </a:solidFill>
              </a:rPr>
              <a:t>of the level design process</a:t>
            </a:r>
          </a:p>
          <a:p>
            <a:r>
              <a:rPr lang="en-GB" altLang="en-US" sz="3600" dirty="0">
                <a:solidFill>
                  <a:schemeClr val="bg1"/>
                </a:solidFill>
              </a:rPr>
              <a:t>Recognize some of the pitfalls/holes of level design, such as </a:t>
            </a:r>
            <a:r>
              <a:rPr lang="en-GB" altLang="en-US" sz="3600" b="1" u="sng" dirty="0">
                <a:solidFill>
                  <a:schemeClr val="bg1"/>
                </a:solidFill>
              </a:rPr>
              <a:t>inappropriate scope</a:t>
            </a:r>
            <a:r>
              <a:rPr lang="en-GB" altLang="en-US" sz="3600" dirty="0">
                <a:solidFill>
                  <a:schemeClr val="bg1"/>
                </a:solidFill>
              </a:rPr>
              <a:t> and </a:t>
            </a:r>
            <a:r>
              <a:rPr lang="en-GB" altLang="en-US" sz="3600" b="1" u="sng" dirty="0">
                <a:solidFill>
                  <a:schemeClr val="bg1"/>
                </a:solidFill>
              </a:rPr>
              <a:t>conceptual non sequiturs</a:t>
            </a:r>
            <a:r>
              <a:rPr lang="en-GB" altLang="en-US" sz="3600" dirty="0">
                <a:solidFill>
                  <a:schemeClr val="bg1"/>
                </a:solidFill>
              </a:rPr>
              <a:t> (not consequence of facts)</a:t>
            </a:r>
          </a:p>
        </p:txBody>
      </p:sp>
    </p:spTree>
    <p:extLst>
      <p:ext uri="{BB962C8B-B14F-4D97-AF65-F5344CB8AC3E}">
        <p14:creationId xmlns:p14="http://schemas.microsoft.com/office/powerpoint/2010/main" val="4345331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3FB6ED5-A473-8904-09DD-444C02B0877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Background pattern&#10;&#10;Description automatically generated">
            <a:extLst>
              <a:ext uri="{FF2B5EF4-FFF2-40B4-BE49-F238E27FC236}">
                <a16:creationId xmlns:a16="http://schemas.microsoft.com/office/drawing/2014/main" id="{31F981D8-5729-FC47-4903-38F378ACD18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8A2370C2-7C29-AC24-8241-F47A421394D8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602" y="235254"/>
            <a:ext cx="493744" cy="64042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0B6D4C9-727F-70B8-9687-BF622831B8B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28800" y="2844224"/>
            <a:ext cx="8534400" cy="1169551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  <a:defRPr/>
            </a:pPr>
            <a:r>
              <a:rPr lang="en-GB" altLang="en-US" sz="4000" b="1" dirty="0">
                <a:solidFill>
                  <a:schemeClr val="accent4"/>
                </a:solidFill>
                <a:latin typeface="+mn-lt"/>
              </a:rPr>
              <a:t>General Principles of Level Design</a:t>
            </a:r>
          </a:p>
          <a:p>
            <a:pPr algn="ctr" eaLnBrk="1" hangingPunct="1">
              <a:spcBef>
                <a:spcPct val="0"/>
              </a:spcBef>
              <a:buFontTx/>
              <a:buNone/>
              <a:defRPr/>
            </a:pPr>
            <a:r>
              <a:rPr lang="en-GB" altLang="en-US" sz="3000" b="1" dirty="0">
                <a:solidFill>
                  <a:schemeClr val="bg1"/>
                </a:solidFill>
                <a:latin typeface="+mn-lt"/>
              </a:rPr>
              <a:t>What is Level Design?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B5BCFA0-238F-008C-01AE-14D4F4670B3D}"/>
              </a:ext>
            </a:extLst>
          </p:cNvPr>
          <p:cNvSpPr txBox="1"/>
          <p:nvPr/>
        </p:nvSpPr>
        <p:spPr>
          <a:xfrm>
            <a:off x="761999" y="152400"/>
            <a:ext cx="11020425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50" b="1" dirty="0">
                <a:solidFill>
                  <a:schemeClr val="bg1"/>
                </a:solidFill>
                <a:latin typeface="+mj-lt"/>
              </a:rPr>
              <a:t>Level Design &amp; Development</a:t>
            </a:r>
          </a:p>
          <a:p>
            <a:r>
              <a:rPr lang="en-GB" dirty="0">
                <a:solidFill>
                  <a:schemeClr val="bg1"/>
                </a:solidFill>
                <a:latin typeface="+mj-lt"/>
              </a:rPr>
              <a:t>General Principles of Level Design</a:t>
            </a:r>
            <a:endParaRPr lang="en-GB" dirty="0">
              <a:latin typeface="+mj-lt"/>
            </a:endParaRPr>
          </a:p>
        </p:txBody>
      </p:sp>
      <p:pic>
        <p:nvPicPr>
          <p:cNvPr id="2" name="Picture 2" descr="Team Fortress 2">
            <a:extLst>
              <a:ext uri="{FF2B5EF4-FFF2-40B4-BE49-F238E27FC236}">
                <a16:creationId xmlns:a16="http://schemas.microsoft.com/office/drawing/2014/main" id="{A30E382C-6DC2-4C5C-B512-54D8A3BB713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263" y="4264792"/>
            <a:ext cx="3708467" cy="23187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2" name="Picture 2" descr="How To Make A Tf2 Map - Maping Resources">
            <a:extLst>
              <a:ext uri="{FF2B5EF4-FFF2-40B4-BE49-F238E27FC236}">
                <a16:creationId xmlns:a16="http://schemas.microsoft.com/office/drawing/2014/main" id="{2535C4B9-3636-7C30-1ACD-E5FCFFA2259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41766" y="4264792"/>
            <a:ext cx="3708467" cy="23421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Weekly Map Discussion #14: cp_gorge : r/tf2">
            <a:extLst>
              <a:ext uri="{FF2B5EF4-FFF2-40B4-BE49-F238E27FC236}">
                <a16:creationId xmlns:a16="http://schemas.microsoft.com/office/drawing/2014/main" id="{DF5B85AD-07A9-B21C-BFF5-7CCBB8A0394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28777" y="4264792"/>
            <a:ext cx="3708468" cy="23421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318045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879BB2F-E8E8-A5DB-F9C7-701FF659B9D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Background pattern&#10;&#10;Description automatically generated">
            <a:extLst>
              <a:ext uri="{FF2B5EF4-FFF2-40B4-BE49-F238E27FC236}">
                <a16:creationId xmlns:a16="http://schemas.microsoft.com/office/drawing/2014/main" id="{F7A6CEAE-928C-4F3A-FE01-D3BC815DBAF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AC9C6C60-2E2F-3AAD-6591-82055544A436}"/>
              </a:ext>
            </a:extLst>
          </p:cNvPr>
          <p:cNvSpPr txBox="1"/>
          <p:nvPr/>
        </p:nvSpPr>
        <p:spPr>
          <a:xfrm>
            <a:off x="761999" y="152400"/>
            <a:ext cx="11020425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50" b="1" dirty="0">
                <a:solidFill>
                  <a:schemeClr val="bg1"/>
                </a:solidFill>
                <a:latin typeface="+mj-lt"/>
              </a:rPr>
              <a:t>Level Design &amp; Development</a:t>
            </a:r>
          </a:p>
          <a:p>
            <a:r>
              <a:rPr lang="en-GB" dirty="0">
                <a:solidFill>
                  <a:schemeClr val="bg1"/>
                </a:solidFill>
                <a:latin typeface="+mj-lt"/>
              </a:rPr>
              <a:t>General Principles of Level Design</a:t>
            </a:r>
            <a:endParaRPr lang="en-GB" dirty="0">
              <a:latin typeface="+mj-lt"/>
            </a:endParaRPr>
          </a:p>
        </p:txBody>
      </p:sp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D6EA8A19-ADC7-5E56-DA97-B04DAB89C038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602" y="235254"/>
            <a:ext cx="493744" cy="640421"/>
          </a:xfrm>
          <a:prstGeom prst="rect">
            <a:avLst/>
          </a:prstGeom>
        </p:spPr>
      </p:pic>
      <p:sp>
        <p:nvSpPr>
          <p:cNvPr id="8" name="Footer Placeholder 3">
            <a:extLst>
              <a:ext uri="{FF2B5EF4-FFF2-40B4-BE49-F238E27FC236}">
                <a16:creationId xmlns:a16="http://schemas.microsoft.com/office/drawing/2014/main" id="{71076796-8D82-EA45-5EB4-E34A33F1EA9D}"/>
              </a:ext>
            </a:extLst>
          </p:cNvPr>
          <p:cNvSpPr txBox="1">
            <a:spLocks/>
          </p:cNvSpPr>
          <p:nvPr/>
        </p:nvSpPr>
        <p:spPr>
          <a:xfrm>
            <a:off x="5601983" y="6248400"/>
            <a:ext cx="3375025" cy="4572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" panose="05000000000000000000" pitchFamily="2" charset="2"/>
              <a:buChar char="q"/>
              <a:defRPr sz="26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sz="1200">
                <a:solidFill>
                  <a:schemeClr val="bg1"/>
                </a:solidFill>
              </a:rPr>
              <a:t>Chapter 12 General Principles of Level Design </a:t>
            </a:r>
            <a:endParaRPr lang="en-US" altLang="en-US" sz="1200" dirty="0">
              <a:solidFill>
                <a:schemeClr val="bg1"/>
              </a:solidFill>
            </a:endParaRPr>
          </a:p>
        </p:txBody>
      </p:sp>
      <p:sp>
        <p:nvSpPr>
          <p:cNvPr id="10" name="Date Placeholder 5">
            <a:extLst>
              <a:ext uri="{FF2B5EF4-FFF2-40B4-BE49-F238E27FC236}">
                <a16:creationId xmlns:a16="http://schemas.microsoft.com/office/drawing/2014/main" id="{A834AE9E-EF87-9CFB-BC40-CD487E352C91}"/>
              </a:ext>
            </a:extLst>
          </p:cNvPr>
          <p:cNvSpPr txBox="1">
            <a:spLocks/>
          </p:cNvSpPr>
          <p:nvPr/>
        </p:nvSpPr>
        <p:spPr>
          <a:xfrm>
            <a:off x="2957208" y="6248400"/>
            <a:ext cx="2644775" cy="4572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" panose="05000000000000000000" pitchFamily="2" charset="2"/>
              <a:buChar char="q"/>
              <a:defRPr sz="26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sz="1200">
                <a:solidFill>
                  <a:schemeClr val="bg1"/>
                </a:solidFill>
              </a:rPr>
              <a:t>© 2009 by Pearson Education, Inc.</a:t>
            </a:r>
            <a:endParaRPr lang="en-US" altLang="en-US" sz="1200" dirty="0">
              <a:solidFill>
                <a:schemeClr val="bg1"/>
              </a:solidFill>
            </a:endParaRPr>
          </a:p>
        </p:txBody>
      </p:sp>
      <p:sp>
        <p:nvSpPr>
          <p:cNvPr id="11" name="Rectangle 1026">
            <a:extLst>
              <a:ext uri="{FF2B5EF4-FFF2-40B4-BE49-F238E27FC236}">
                <a16:creationId xmlns:a16="http://schemas.microsoft.com/office/drawing/2014/main" id="{0952B3F1-28B5-F4A0-2CF7-AC1644712FF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64795" y="616144"/>
            <a:ext cx="8229600" cy="1139825"/>
          </a:xfrm>
        </p:spPr>
        <p:txBody>
          <a:bodyPr/>
          <a:lstStyle/>
          <a:p>
            <a:pPr eaLnBrk="1" hangingPunct="1"/>
            <a:r>
              <a:rPr lang="en-US" altLang="en-US" b="1" u="sng" dirty="0">
                <a:solidFill>
                  <a:schemeClr val="bg1"/>
                </a:solidFill>
              </a:rPr>
              <a:t>What Is Level Design?</a:t>
            </a:r>
          </a:p>
        </p:txBody>
      </p:sp>
      <p:sp>
        <p:nvSpPr>
          <p:cNvPr id="3" name="Rectangle 3">
            <a:extLst>
              <a:ext uri="{FF2B5EF4-FFF2-40B4-BE49-F238E27FC236}">
                <a16:creationId xmlns:a16="http://schemas.microsoft.com/office/drawing/2014/main" id="{D90C8C2E-88D1-8831-3B74-3CB902444470}"/>
              </a:ext>
            </a:extLst>
          </p:cNvPr>
          <p:cNvSpPr txBox="1">
            <a:spLocks noChangeArrowheads="1"/>
          </p:cNvSpPr>
          <p:nvPr/>
        </p:nvSpPr>
        <p:spPr>
          <a:xfrm>
            <a:off x="497732" y="3830636"/>
            <a:ext cx="5265436" cy="2701925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1"/>
            <a:r>
              <a:rPr lang="en-US" altLang="en-US" sz="3200" dirty="0">
                <a:solidFill>
                  <a:schemeClr val="bg1"/>
                </a:solidFill>
              </a:rPr>
              <a:t>Space in which the game takes place</a:t>
            </a:r>
          </a:p>
          <a:p>
            <a:pPr lvl="1"/>
            <a:r>
              <a:rPr lang="en-US" altLang="en-US" sz="3200" dirty="0">
                <a:solidFill>
                  <a:schemeClr val="bg1"/>
                </a:solidFill>
              </a:rPr>
              <a:t>Initial conditions of the level</a:t>
            </a:r>
          </a:p>
          <a:p>
            <a:pPr lvl="1"/>
            <a:r>
              <a:rPr lang="en-US" altLang="en-US" sz="3200" dirty="0">
                <a:solidFill>
                  <a:schemeClr val="bg1"/>
                </a:solidFill>
              </a:rPr>
              <a:t>Set of challenges within the level</a:t>
            </a:r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17275BFE-C4E2-22D5-27E5-F7B1F77FA8CA}"/>
              </a:ext>
            </a:extLst>
          </p:cNvPr>
          <p:cNvSpPr txBox="1">
            <a:spLocks noChangeArrowheads="1"/>
          </p:cNvSpPr>
          <p:nvPr/>
        </p:nvSpPr>
        <p:spPr>
          <a:xfrm>
            <a:off x="5447843" y="3764756"/>
            <a:ext cx="6477914" cy="2549525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1"/>
            <a:r>
              <a:rPr lang="en-US" altLang="en-US" sz="3200" dirty="0">
                <a:solidFill>
                  <a:schemeClr val="bg1"/>
                </a:solidFill>
              </a:rPr>
              <a:t>Termination conditions of the level</a:t>
            </a:r>
          </a:p>
          <a:p>
            <a:pPr lvl="1"/>
            <a:r>
              <a:rPr lang="en-US" altLang="en-US" sz="3200" dirty="0">
                <a:solidFill>
                  <a:schemeClr val="bg1"/>
                </a:solidFill>
              </a:rPr>
              <a:t>Interplay between gameplay and story</a:t>
            </a:r>
          </a:p>
          <a:p>
            <a:pPr lvl="1"/>
            <a:r>
              <a:rPr lang="en-US" altLang="en-US" sz="3200" dirty="0">
                <a:solidFill>
                  <a:schemeClr val="bg1"/>
                </a:solidFill>
              </a:rPr>
              <a:t>Aesthetics and mood of the level</a:t>
            </a:r>
          </a:p>
          <a:p>
            <a:endParaRPr lang="en-US" altLang="en-US" sz="3200" dirty="0">
              <a:solidFill>
                <a:schemeClr val="bg1"/>
              </a:solidFill>
            </a:endParaRPr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A25DBFE9-E11B-8735-778A-5C4573BBEB82}"/>
              </a:ext>
            </a:extLst>
          </p:cNvPr>
          <p:cNvSpPr>
            <a:spLocks noChangeArrowheads="1"/>
          </p:cNvSpPr>
          <p:nvPr/>
        </p:nvSpPr>
        <p:spPr bwMode="auto">
          <a:xfrm>
            <a:off x="457200" y="1600200"/>
            <a:ext cx="8229600" cy="1828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60000"/>
              <a:buFont typeface="Wingdings" panose="05000000000000000000" pitchFamily="2" charset="2"/>
              <a:buChar char="q"/>
              <a:defRPr sz="26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sz="20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 eaLnBrk="1" hangingPunct="1">
              <a:lnSpc>
                <a:spcPct val="90000"/>
              </a:lnSpc>
            </a:pPr>
            <a:r>
              <a:rPr lang="en-US" altLang="en-US" sz="3600" dirty="0">
                <a:solidFill>
                  <a:schemeClr val="bg1"/>
                </a:solidFill>
              </a:rPr>
              <a:t>Level design: constructing the experience for the player using components from game design theory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3600" dirty="0">
                <a:solidFill>
                  <a:schemeClr val="bg1"/>
                </a:solidFill>
              </a:rPr>
              <a:t>Level designers create:</a:t>
            </a:r>
          </a:p>
        </p:txBody>
      </p:sp>
      <p:pic>
        <p:nvPicPr>
          <p:cNvPr id="2050" name="Picture 2" descr="PC / Computer - DOOM - E1M1: Hangar - The Models Resource">
            <a:extLst>
              <a:ext uri="{FF2B5EF4-FFF2-40B4-BE49-F238E27FC236}">
                <a16:creationId xmlns:a16="http://schemas.microsoft.com/office/drawing/2014/main" id="{EC905237-B989-F414-F8A7-36BF95FE144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15399" y="-740978"/>
            <a:ext cx="5552745" cy="48123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15710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DFAA473-6C21-047C-3A59-B7869206A55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Background pattern&#10;&#10;Description automatically generated">
            <a:extLst>
              <a:ext uri="{FF2B5EF4-FFF2-40B4-BE49-F238E27FC236}">
                <a16:creationId xmlns:a16="http://schemas.microsoft.com/office/drawing/2014/main" id="{70A4CA02-BAF4-066A-7F22-B32C887A69E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29D68018-CCD8-1E9F-FDB9-1C487FA95EF4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602" y="235254"/>
            <a:ext cx="493744" cy="64042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1C16308-DE9A-DE38-6159-4FD74219FBD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28800" y="2844224"/>
            <a:ext cx="8534400" cy="1169551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  <a:defRPr/>
            </a:pPr>
            <a:r>
              <a:rPr lang="en-GB" altLang="en-US" sz="4000" b="1" dirty="0">
                <a:solidFill>
                  <a:schemeClr val="accent4"/>
                </a:solidFill>
                <a:latin typeface="+mn-lt"/>
              </a:rPr>
              <a:t>General Principles of Level Design</a:t>
            </a:r>
          </a:p>
          <a:p>
            <a:pPr algn="ctr" eaLnBrk="1" hangingPunct="1">
              <a:spcBef>
                <a:spcPct val="0"/>
              </a:spcBef>
              <a:buFontTx/>
              <a:buNone/>
              <a:defRPr/>
            </a:pPr>
            <a:r>
              <a:rPr lang="en-GB" altLang="en-US" sz="3000" b="1" dirty="0">
                <a:solidFill>
                  <a:schemeClr val="bg1"/>
                </a:solidFill>
                <a:latin typeface="+mn-lt"/>
              </a:rPr>
              <a:t>Key Design Principles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5E1F3ED-F13F-8091-CF65-E88AC365CDAE}"/>
              </a:ext>
            </a:extLst>
          </p:cNvPr>
          <p:cNvSpPr txBox="1"/>
          <p:nvPr/>
        </p:nvSpPr>
        <p:spPr>
          <a:xfrm>
            <a:off x="761999" y="152400"/>
            <a:ext cx="11020425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50" b="1" dirty="0">
                <a:solidFill>
                  <a:schemeClr val="bg1"/>
                </a:solidFill>
                <a:latin typeface="+mj-lt"/>
              </a:rPr>
              <a:t>Level Design &amp; Development</a:t>
            </a:r>
          </a:p>
          <a:p>
            <a:r>
              <a:rPr lang="en-GB" dirty="0">
                <a:solidFill>
                  <a:schemeClr val="bg1"/>
                </a:solidFill>
                <a:latin typeface="+mj-lt"/>
              </a:rPr>
              <a:t>General Principles of Level Design</a:t>
            </a:r>
            <a:endParaRPr lang="en-GB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3674647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D36CF80-194B-9F94-71B2-E10E97E7496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Background pattern&#10;&#10;Description automatically generated">
            <a:extLst>
              <a:ext uri="{FF2B5EF4-FFF2-40B4-BE49-F238E27FC236}">
                <a16:creationId xmlns:a16="http://schemas.microsoft.com/office/drawing/2014/main" id="{B3619B0C-B914-0AB7-2724-3CBE717D827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59B18B41-25DC-F324-190D-37F83604A29A}"/>
              </a:ext>
            </a:extLst>
          </p:cNvPr>
          <p:cNvSpPr txBox="1"/>
          <p:nvPr/>
        </p:nvSpPr>
        <p:spPr>
          <a:xfrm>
            <a:off x="761999" y="152400"/>
            <a:ext cx="11020425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50" b="1" dirty="0">
                <a:solidFill>
                  <a:schemeClr val="bg1"/>
                </a:solidFill>
                <a:latin typeface="+mj-lt"/>
              </a:rPr>
              <a:t>Level Design &amp; Development</a:t>
            </a:r>
          </a:p>
          <a:p>
            <a:r>
              <a:rPr lang="en-GB" dirty="0">
                <a:solidFill>
                  <a:schemeClr val="bg1"/>
                </a:solidFill>
                <a:latin typeface="+mj-lt"/>
              </a:rPr>
              <a:t>General Principles of Level Design</a:t>
            </a:r>
            <a:endParaRPr lang="en-GB" dirty="0">
              <a:latin typeface="+mj-lt"/>
            </a:endParaRPr>
          </a:p>
        </p:txBody>
      </p:sp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596C3D97-91E3-8409-9D9B-0E1EB68047FD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602" y="235254"/>
            <a:ext cx="493744" cy="640421"/>
          </a:xfrm>
          <a:prstGeom prst="rect">
            <a:avLst/>
          </a:prstGeom>
        </p:spPr>
      </p:pic>
      <p:sp>
        <p:nvSpPr>
          <p:cNvPr id="8" name="Footer Placeholder 3">
            <a:extLst>
              <a:ext uri="{FF2B5EF4-FFF2-40B4-BE49-F238E27FC236}">
                <a16:creationId xmlns:a16="http://schemas.microsoft.com/office/drawing/2014/main" id="{54056CD2-B2F2-77FE-84C3-F9032E14FBDB}"/>
              </a:ext>
            </a:extLst>
          </p:cNvPr>
          <p:cNvSpPr txBox="1">
            <a:spLocks/>
          </p:cNvSpPr>
          <p:nvPr/>
        </p:nvSpPr>
        <p:spPr>
          <a:xfrm>
            <a:off x="5601983" y="6248400"/>
            <a:ext cx="3375025" cy="4572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" panose="05000000000000000000" pitchFamily="2" charset="2"/>
              <a:buChar char="q"/>
              <a:defRPr sz="26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sz="1200">
                <a:solidFill>
                  <a:schemeClr val="bg1"/>
                </a:solidFill>
              </a:rPr>
              <a:t>Chapter 12 General Principles of Level Design </a:t>
            </a:r>
            <a:endParaRPr lang="en-US" altLang="en-US" sz="1200" dirty="0">
              <a:solidFill>
                <a:schemeClr val="bg1"/>
              </a:solidFill>
            </a:endParaRPr>
          </a:p>
        </p:txBody>
      </p:sp>
      <p:sp>
        <p:nvSpPr>
          <p:cNvPr id="10" name="Date Placeholder 5">
            <a:extLst>
              <a:ext uri="{FF2B5EF4-FFF2-40B4-BE49-F238E27FC236}">
                <a16:creationId xmlns:a16="http://schemas.microsoft.com/office/drawing/2014/main" id="{1609F699-341A-BFB3-321F-170E7186B6CE}"/>
              </a:ext>
            </a:extLst>
          </p:cNvPr>
          <p:cNvSpPr txBox="1">
            <a:spLocks/>
          </p:cNvSpPr>
          <p:nvPr/>
        </p:nvSpPr>
        <p:spPr>
          <a:xfrm>
            <a:off x="2957208" y="6248400"/>
            <a:ext cx="2644775" cy="4572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" panose="05000000000000000000" pitchFamily="2" charset="2"/>
              <a:buChar char="q"/>
              <a:defRPr sz="26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sz="1200">
                <a:solidFill>
                  <a:schemeClr val="bg1"/>
                </a:solidFill>
              </a:rPr>
              <a:t>© 2009 by Pearson Education, Inc.</a:t>
            </a:r>
            <a:endParaRPr lang="en-US" altLang="en-US" sz="1200" dirty="0">
              <a:solidFill>
                <a:schemeClr val="bg1"/>
              </a:solidFill>
            </a:endParaRPr>
          </a:p>
        </p:txBody>
      </p:sp>
      <p:sp>
        <p:nvSpPr>
          <p:cNvPr id="11" name="Rectangle 1026">
            <a:extLst>
              <a:ext uri="{FF2B5EF4-FFF2-40B4-BE49-F238E27FC236}">
                <a16:creationId xmlns:a16="http://schemas.microsoft.com/office/drawing/2014/main" id="{E38B3569-6FEA-B940-F0BC-EE1D77A14C8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724399" y="688502"/>
            <a:ext cx="8229600" cy="1139825"/>
          </a:xfrm>
        </p:spPr>
        <p:txBody>
          <a:bodyPr/>
          <a:lstStyle/>
          <a:p>
            <a:pPr eaLnBrk="1" hangingPunct="1"/>
            <a:r>
              <a:rPr lang="en-US" altLang="en-US" b="1" u="sng" dirty="0">
                <a:solidFill>
                  <a:schemeClr val="bg1"/>
                </a:solidFill>
              </a:rPr>
              <a:t>Key Design Principles</a:t>
            </a:r>
          </a:p>
        </p:txBody>
      </p:sp>
      <p:sp>
        <p:nvSpPr>
          <p:cNvPr id="12" name="Rectangle 3">
            <a:extLst>
              <a:ext uri="{FF2B5EF4-FFF2-40B4-BE49-F238E27FC236}">
                <a16:creationId xmlns:a16="http://schemas.microsoft.com/office/drawing/2014/main" id="{7E7149B0-4A02-0BE6-5462-AF5AEA33A329}"/>
              </a:ext>
            </a:extLst>
          </p:cNvPr>
          <p:cNvSpPr txBox="1">
            <a:spLocks noChangeArrowheads="1"/>
          </p:cNvSpPr>
          <p:nvPr/>
        </p:nvSpPr>
        <p:spPr>
          <a:xfrm>
            <a:off x="5076822" y="1624857"/>
            <a:ext cx="6893669" cy="4810717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en-US" sz="4000" b="1" u="sng" dirty="0">
                <a:solidFill>
                  <a:schemeClr val="bg1"/>
                </a:solidFill>
              </a:rPr>
              <a:t>Universal level design principles</a:t>
            </a:r>
          </a:p>
          <a:p>
            <a:pPr lvl="1"/>
            <a:r>
              <a:rPr lang="en-US" altLang="en-US" sz="3600" dirty="0">
                <a:solidFill>
                  <a:schemeClr val="bg1"/>
                </a:solidFill>
              </a:rPr>
              <a:t>Make the early levels of a game tutorial levels</a:t>
            </a:r>
          </a:p>
          <a:p>
            <a:pPr lvl="1"/>
            <a:r>
              <a:rPr lang="en-US" altLang="en-US" sz="3600" dirty="0">
                <a:solidFill>
                  <a:schemeClr val="bg1"/>
                </a:solidFill>
              </a:rPr>
              <a:t>Vary the </a:t>
            </a:r>
            <a:r>
              <a:rPr lang="en-US" altLang="en-US" sz="3600" b="1" dirty="0">
                <a:solidFill>
                  <a:schemeClr val="bg1"/>
                </a:solidFill>
              </a:rPr>
              <a:t>pacing</a:t>
            </a:r>
            <a:r>
              <a:rPr lang="en-US" altLang="en-US" sz="3600" dirty="0">
                <a:solidFill>
                  <a:schemeClr val="bg1"/>
                </a:solidFill>
              </a:rPr>
              <a:t> of the level</a:t>
            </a:r>
          </a:p>
          <a:p>
            <a:pPr lvl="1"/>
            <a:r>
              <a:rPr lang="en-US" altLang="en-US" sz="3600" dirty="0">
                <a:solidFill>
                  <a:schemeClr val="bg1"/>
                </a:solidFill>
              </a:rPr>
              <a:t>When the player surmounts a </a:t>
            </a:r>
            <a:r>
              <a:rPr lang="en-US" altLang="en-US" sz="3600" b="1" dirty="0">
                <a:solidFill>
                  <a:schemeClr val="bg1"/>
                </a:solidFill>
              </a:rPr>
              <a:t>challenge</a:t>
            </a:r>
            <a:r>
              <a:rPr lang="en-US" altLang="en-US" sz="3600" dirty="0">
                <a:solidFill>
                  <a:schemeClr val="bg1"/>
                </a:solidFill>
              </a:rPr>
              <a:t> that </a:t>
            </a:r>
            <a:r>
              <a:rPr lang="en-US" altLang="en-US" sz="3600" b="1" dirty="0">
                <a:solidFill>
                  <a:schemeClr val="bg1"/>
                </a:solidFill>
              </a:rPr>
              <a:t>consumes</a:t>
            </a:r>
            <a:r>
              <a:rPr lang="en-US" altLang="en-US" sz="3600" dirty="0">
                <a:solidFill>
                  <a:schemeClr val="bg1"/>
                </a:solidFill>
              </a:rPr>
              <a:t> their </a:t>
            </a:r>
            <a:r>
              <a:rPr lang="en-US" altLang="en-US" sz="3600" b="1" dirty="0">
                <a:solidFill>
                  <a:schemeClr val="bg1"/>
                </a:solidFill>
              </a:rPr>
              <a:t>resources</a:t>
            </a:r>
            <a:r>
              <a:rPr lang="en-US" altLang="en-US" sz="3600" dirty="0">
                <a:solidFill>
                  <a:schemeClr val="bg1"/>
                </a:solidFill>
              </a:rPr>
              <a:t>, </a:t>
            </a:r>
            <a:r>
              <a:rPr lang="en-US" altLang="en-US" sz="3600" b="1" dirty="0">
                <a:solidFill>
                  <a:schemeClr val="bg1"/>
                </a:solidFill>
              </a:rPr>
              <a:t>provide more resources</a:t>
            </a:r>
            <a:r>
              <a:rPr lang="en-US" altLang="en-US" sz="3600" dirty="0">
                <a:solidFill>
                  <a:schemeClr val="bg1"/>
                </a:solidFill>
              </a:rPr>
              <a:t> </a:t>
            </a:r>
          </a:p>
          <a:p>
            <a:pPr lvl="1"/>
            <a:r>
              <a:rPr lang="en-US" altLang="en-US" sz="3600" dirty="0">
                <a:solidFill>
                  <a:schemeClr val="bg1"/>
                </a:solidFill>
              </a:rPr>
              <a:t>Avoid conceptual non sequiturs</a:t>
            </a:r>
          </a:p>
          <a:p>
            <a:pPr lvl="1"/>
            <a:r>
              <a:rPr lang="en-US" altLang="en-US" sz="3600" dirty="0">
                <a:solidFill>
                  <a:schemeClr val="bg1"/>
                </a:solidFill>
              </a:rPr>
              <a:t>Clearly inform the player of their </a:t>
            </a:r>
            <a:r>
              <a:rPr lang="en-US" altLang="en-US" sz="3600" b="1" dirty="0">
                <a:solidFill>
                  <a:schemeClr val="bg1"/>
                </a:solidFill>
              </a:rPr>
              <a:t>short-term goals</a:t>
            </a:r>
          </a:p>
        </p:txBody>
      </p:sp>
      <p:pic>
        <p:nvPicPr>
          <p:cNvPr id="1026" name="Picture 2" descr="Map #18376: DONKEY KONG (NES) - Stage 01 - The Ultimate Site of Worms  Armageddon">
            <a:extLst>
              <a:ext uri="{FF2B5EF4-FFF2-40B4-BE49-F238E27FC236}">
                <a16:creationId xmlns:a16="http://schemas.microsoft.com/office/drawing/2014/main" id="{03EEB2C6-8C03-64C5-19E1-D5112C82D88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058" y="987911"/>
            <a:ext cx="5715000" cy="5353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065644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5C32911-6D52-B714-79E0-7A5B7FDDB54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Background pattern&#10;&#10;Description automatically generated">
            <a:extLst>
              <a:ext uri="{FF2B5EF4-FFF2-40B4-BE49-F238E27FC236}">
                <a16:creationId xmlns:a16="http://schemas.microsoft.com/office/drawing/2014/main" id="{F44B3E3C-AB98-6119-A869-02CD5C00562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01F60863-3677-6965-73B2-B46CD5BBCB03}"/>
              </a:ext>
            </a:extLst>
          </p:cNvPr>
          <p:cNvSpPr txBox="1"/>
          <p:nvPr/>
        </p:nvSpPr>
        <p:spPr>
          <a:xfrm>
            <a:off x="761999" y="152400"/>
            <a:ext cx="11020425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50" b="1" dirty="0">
                <a:solidFill>
                  <a:schemeClr val="bg1"/>
                </a:solidFill>
                <a:latin typeface="+mj-lt"/>
              </a:rPr>
              <a:t>Level Design &amp; Development</a:t>
            </a:r>
          </a:p>
          <a:p>
            <a:r>
              <a:rPr lang="en-GB" dirty="0">
                <a:solidFill>
                  <a:schemeClr val="bg1"/>
                </a:solidFill>
                <a:latin typeface="+mj-lt"/>
              </a:rPr>
              <a:t>General Principles of Level Design</a:t>
            </a:r>
            <a:endParaRPr lang="en-GB" dirty="0">
              <a:latin typeface="+mj-lt"/>
            </a:endParaRPr>
          </a:p>
        </p:txBody>
      </p:sp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F87F1699-3FF2-B9BE-84B3-F6623BE49894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602" y="235254"/>
            <a:ext cx="493744" cy="640421"/>
          </a:xfrm>
          <a:prstGeom prst="rect">
            <a:avLst/>
          </a:prstGeom>
        </p:spPr>
      </p:pic>
      <p:sp>
        <p:nvSpPr>
          <p:cNvPr id="8" name="Footer Placeholder 3">
            <a:extLst>
              <a:ext uri="{FF2B5EF4-FFF2-40B4-BE49-F238E27FC236}">
                <a16:creationId xmlns:a16="http://schemas.microsoft.com/office/drawing/2014/main" id="{A1EB5DAA-6328-DEEA-5AD2-1C10B24A138D}"/>
              </a:ext>
            </a:extLst>
          </p:cNvPr>
          <p:cNvSpPr txBox="1">
            <a:spLocks/>
          </p:cNvSpPr>
          <p:nvPr/>
        </p:nvSpPr>
        <p:spPr>
          <a:xfrm>
            <a:off x="5601983" y="6248400"/>
            <a:ext cx="3375025" cy="4572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" panose="05000000000000000000" pitchFamily="2" charset="2"/>
              <a:buChar char="q"/>
              <a:defRPr sz="26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sz="1200" dirty="0">
                <a:solidFill>
                  <a:schemeClr val="bg1"/>
                </a:solidFill>
              </a:rPr>
              <a:t>Chapter 12 General Principles of Level Design </a:t>
            </a:r>
          </a:p>
        </p:txBody>
      </p:sp>
      <p:sp>
        <p:nvSpPr>
          <p:cNvPr id="10" name="Date Placeholder 5">
            <a:extLst>
              <a:ext uri="{FF2B5EF4-FFF2-40B4-BE49-F238E27FC236}">
                <a16:creationId xmlns:a16="http://schemas.microsoft.com/office/drawing/2014/main" id="{AB955FC1-54B7-0509-FE51-D3B46BA3EA85}"/>
              </a:ext>
            </a:extLst>
          </p:cNvPr>
          <p:cNvSpPr txBox="1">
            <a:spLocks/>
          </p:cNvSpPr>
          <p:nvPr/>
        </p:nvSpPr>
        <p:spPr>
          <a:xfrm>
            <a:off x="2957208" y="6248400"/>
            <a:ext cx="2644775" cy="4572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" panose="05000000000000000000" pitchFamily="2" charset="2"/>
              <a:buChar char="q"/>
              <a:defRPr sz="26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sz="1200">
                <a:solidFill>
                  <a:schemeClr val="bg1"/>
                </a:solidFill>
              </a:rPr>
              <a:t>© 2009 by Pearson Education, Inc.</a:t>
            </a:r>
            <a:endParaRPr lang="en-US" altLang="en-US" sz="1200" dirty="0">
              <a:solidFill>
                <a:schemeClr val="bg1"/>
              </a:solidFill>
            </a:endParaRPr>
          </a:p>
        </p:txBody>
      </p:sp>
      <p:sp>
        <p:nvSpPr>
          <p:cNvPr id="11" name="Rectangle 1026">
            <a:extLst>
              <a:ext uri="{FF2B5EF4-FFF2-40B4-BE49-F238E27FC236}">
                <a16:creationId xmlns:a16="http://schemas.microsoft.com/office/drawing/2014/main" id="{B1B8CC34-5B9F-F885-5D4A-391423424B2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52602" y="632518"/>
            <a:ext cx="8229600" cy="1139825"/>
          </a:xfrm>
        </p:spPr>
        <p:txBody>
          <a:bodyPr/>
          <a:lstStyle/>
          <a:p>
            <a:pPr eaLnBrk="1" hangingPunct="1"/>
            <a:r>
              <a:rPr lang="en-US" altLang="en-US" b="1" u="sng" dirty="0">
                <a:solidFill>
                  <a:schemeClr val="bg1"/>
                </a:solidFill>
              </a:rPr>
              <a:t>Key Design Principles (Cont.)</a:t>
            </a:r>
          </a:p>
        </p:txBody>
      </p:sp>
      <p:sp>
        <p:nvSpPr>
          <p:cNvPr id="12" name="Rectangle 3">
            <a:extLst>
              <a:ext uri="{FF2B5EF4-FFF2-40B4-BE49-F238E27FC236}">
                <a16:creationId xmlns:a16="http://schemas.microsoft.com/office/drawing/2014/main" id="{BCD39C09-2E3D-EA78-AFBD-1A5350574CE3}"/>
              </a:ext>
            </a:extLst>
          </p:cNvPr>
          <p:cNvSpPr txBox="1">
            <a:spLocks noChangeArrowheads="1"/>
          </p:cNvSpPr>
          <p:nvPr/>
        </p:nvSpPr>
        <p:spPr>
          <a:xfrm>
            <a:off x="500541" y="1605013"/>
            <a:ext cx="7427502" cy="4795787"/>
          </a:xfrm>
          <a:prstGeom prst="rect">
            <a:avLst/>
          </a:prstGeom>
        </p:spPr>
        <p:txBody>
          <a:bodyPr vert="horz" lIns="91440" tIns="45720" rIns="91440" bIns="45720" rtlCol="0">
            <a:normAutofit fontScale="475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altLang="en-US" sz="6700" b="1" u="sng" dirty="0">
                <a:solidFill>
                  <a:schemeClr val="bg1"/>
                </a:solidFill>
              </a:rPr>
              <a:t>Universal level design principles (cont.)</a:t>
            </a:r>
          </a:p>
          <a:p>
            <a:r>
              <a:rPr lang="en-GB" altLang="en-US" sz="6000" b="1" dirty="0">
                <a:solidFill>
                  <a:schemeClr val="bg1"/>
                </a:solidFill>
              </a:rPr>
              <a:t>Be clear </a:t>
            </a:r>
            <a:r>
              <a:rPr lang="en-GB" altLang="en-US" sz="6000" dirty="0">
                <a:solidFill>
                  <a:schemeClr val="bg1"/>
                </a:solidFill>
              </a:rPr>
              <a:t>about risks, rewards, and consequences</a:t>
            </a:r>
          </a:p>
          <a:p>
            <a:r>
              <a:rPr lang="en-GB" altLang="en-US" sz="6000" b="1" dirty="0">
                <a:solidFill>
                  <a:schemeClr val="bg1"/>
                </a:solidFill>
              </a:rPr>
              <a:t>Reward</a:t>
            </a:r>
            <a:r>
              <a:rPr lang="en-GB" altLang="en-US" sz="6000" dirty="0">
                <a:solidFill>
                  <a:schemeClr val="bg1"/>
                </a:solidFill>
              </a:rPr>
              <a:t> the player for skill, imagination, intelligence, and dedication </a:t>
            </a:r>
          </a:p>
          <a:p>
            <a:r>
              <a:rPr lang="en-GB" altLang="en-US" sz="6000" b="1" dirty="0">
                <a:solidFill>
                  <a:schemeClr val="bg1"/>
                </a:solidFill>
              </a:rPr>
              <a:t>Reward</a:t>
            </a:r>
            <a:r>
              <a:rPr lang="en-GB" altLang="en-US" sz="6000" dirty="0">
                <a:solidFill>
                  <a:schemeClr val="bg1"/>
                </a:solidFill>
              </a:rPr>
              <a:t> in a large way, </a:t>
            </a:r>
            <a:r>
              <a:rPr lang="en-GB" altLang="en-US" sz="6000" b="1" dirty="0">
                <a:solidFill>
                  <a:schemeClr val="bg1"/>
                </a:solidFill>
              </a:rPr>
              <a:t>punish</a:t>
            </a:r>
            <a:r>
              <a:rPr lang="en-GB" altLang="en-US" sz="6000" dirty="0">
                <a:solidFill>
                  <a:schemeClr val="bg1"/>
                </a:solidFill>
              </a:rPr>
              <a:t> in a small way </a:t>
            </a:r>
          </a:p>
          <a:p>
            <a:r>
              <a:rPr lang="en-GB" altLang="en-US" sz="6000" dirty="0">
                <a:solidFill>
                  <a:schemeClr val="bg1"/>
                </a:solidFill>
              </a:rPr>
              <a:t>Spend more resources (polygons, memory, CPU time) on the </a:t>
            </a:r>
            <a:r>
              <a:rPr lang="en-GB" altLang="en-US" sz="6000" b="1" dirty="0">
                <a:solidFill>
                  <a:schemeClr val="bg1"/>
                </a:solidFill>
              </a:rPr>
              <a:t>foreground</a:t>
            </a:r>
            <a:r>
              <a:rPr lang="en-GB" altLang="en-US" sz="6000" dirty="0">
                <a:solidFill>
                  <a:schemeClr val="bg1"/>
                </a:solidFill>
              </a:rPr>
              <a:t> than on the background</a:t>
            </a:r>
          </a:p>
          <a:p>
            <a:r>
              <a:rPr lang="en-GB" altLang="en-US" sz="6000" dirty="0">
                <a:solidFill>
                  <a:schemeClr val="bg1"/>
                </a:solidFill>
              </a:rPr>
              <a:t>The purpose of an artificial opponent is </a:t>
            </a:r>
            <a:r>
              <a:rPr lang="en-GB" altLang="en-US" sz="6000" b="1" dirty="0">
                <a:solidFill>
                  <a:schemeClr val="bg1"/>
                </a:solidFill>
              </a:rPr>
              <a:t>to put up a good fight and then lose</a:t>
            </a:r>
          </a:p>
          <a:p>
            <a:r>
              <a:rPr lang="en-GB" altLang="en-US" sz="6000" dirty="0">
                <a:solidFill>
                  <a:schemeClr val="bg1"/>
                </a:solidFill>
              </a:rPr>
              <a:t>Implement multiple difficulty settings </a:t>
            </a:r>
          </a:p>
        </p:txBody>
      </p:sp>
      <p:pic>
        <p:nvPicPr>
          <p:cNvPr id="7170" name="Picture 2" descr="Image result for vault map">
            <a:extLst>
              <a:ext uri="{FF2B5EF4-FFF2-40B4-BE49-F238E27FC236}">
                <a16:creationId xmlns:a16="http://schemas.microsoft.com/office/drawing/2014/main" id="{B8497ED6-861B-59C5-EA38-0676D771CA0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0744" y="609465"/>
            <a:ext cx="5056909" cy="38850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463211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59A6734-D6A7-827E-3CFE-F9340DEBDDA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Background pattern&#10;&#10;Description automatically generated">
            <a:extLst>
              <a:ext uri="{FF2B5EF4-FFF2-40B4-BE49-F238E27FC236}">
                <a16:creationId xmlns:a16="http://schemas.microsoft.com/office/drawing/2014/main" id="{0C2D9CA2-6931-B612-CEC9-60FC074B80B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85301C98-1F35-94DD-6A9B-7DE6EDE7F94E}"/>
              </a:ext>
            </a:extLst>
          </p:cNvPr>
          <p:cNvSpPr txBox="1"/>
          <p:nvPr/>
        </p:nvSpPr>
        <p:spPr>
          <a:xfrm>
            <a:off x="761999" y="152400"/>
            <a:ext cx="11020425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50" b="1" dirty="0">
                <a:solidFill>
                  <a:schemeClr val="bg1"/>
                </a:solidFill>
                <a:latin typeface="+mj-lt"/>
              </a:rPr>
              <a:t>Level Design &amp; Development</a:t>
            </a:r>
          </a:p>
          <a:p>
            <a:r>
              <a:rPr lang="en-GB" dirty="0">
                <a:solidFill>
                  <a:schemeClr val="bg1"/>
                </a:solidFill>
                <a:latin typeface="+mj-lt"/>
              </a:rPr>
              <a:t>General Principles of Level Design</a:t>
            </a:r>
            <a:endParaRPr lang="en-GB" dirty="0">
              <a:latin typeface="+mj-lt"/>
            </a:endParaRPr>
          </a:p>
        </p:txBody>
      </p:sp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A6EE78C9-C516-FD3E-DD59-C03F0028F347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602" y="235254"/>
            <a:ext cx="493744" cy="640421"/>
          </a:xfrm>
          <a:prstGeom prst="rect">
            <a:avLst/>
          </a:prstGeom>
        </p:spPr>
      </p:pic>
      <p:sp>
        <p:nvSpPr>
          <p:cNvPr id="8" name="Footer Placeholder 3">
            <a:extLst>
              <a:ext uri="{FF2B5EF4-FFF2-40B4-BE49-F238E27FC236}">
                <a16:creationId xmlns:a16="http://schemas.microsoft.com/office/drawing/2014/main" id="{EB5BA9CE-526D-ADF0-324C-578829DFCF0C}"/>
              </a:ext>
            </a:extLst>
          </p:cNvPr>
          <p:cNvSpPr txBox="1">
            <a:spLocks/>
          </p:cNvSpPr>
          <p:nvPr/>
        </p:nvSpPr>
        <p:spPr>
          <a:xfrm>
            <a:off x="5601983" y="6248400"/>
            <a:ext cx="3375025" cy="4572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" panose="05000000000000000000" pitchFamily="2" charset="2"/>
              <a:buChar char="q"/>
              <a:defRPr sz="26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sz="1200" dirty="0">
                <a:solidFill>
                  <a:schemeClr val="bg1"/>
                </a:solidFill>
              </a:rPr>
              <a:t>Chapter 12 General Principles of Level Design </a:t>
            </a:r>
          </a:p>
        </p:txBody>
      </p:sp>
      <p:sp>
        <p:nvSpPr>
          <p:cNvPr id="10" name="Date Placeholder 5">
            <a:extLst>
              <a:ext uri="{FF2B5EF4-FFF2-40B4-BE49-F238E27FC236}">
                <a16:creationId xmlns:a16="http://schemas.microsoft.com/office/drawing/2014/main" id="{1865AF69-E613-C7AB-506F-6F8E8E5CDCAD}"/>
              </a:ext>
            </a:extLst>
          </p:cNvPr>
          <p:cNvSpPr txBox="1">
            <a:spLocks/>
          </p:cNvSpPr>
          <p:nvPr/>
        </p:nvSpPr>
        <p:spPr>
          <a:xfrm>
            <a:off x="2957208" y="6248400"/>
            <a:ext cx="2644775" cy="4572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" panose="05000000000000000000" pitchFamily="2" charset="2"/>
              <a:buChar char="q"/>
              <a:defRPr sz="26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sz="1200">
                <a:solidFill>
                  <a:schemeClr val="bg1"/>
                </a:solidFill>
              </a:rPr>
              <a:t>© 2009 by Pearson Education, Inc.</a:t>
            </a:r>
            <a:endParaRPr lang="en-US" altLang="en-US" sz="1200" dirty="0">
              <a:solidFill>
                <a:schemeClr val="bg1"/>
              </a:solidFill>
            </a:endParaRPr>
          </a:p>
        </p:txBody>
      </p:sp>
      <p:sp>
        <p:nvSpPr>
          <p:cNvPr id="11" name="Rectangle 1026">
            <a:extLst>
              <a:ext uri="{FF2B5EF4-FFF2-40B4-BE49-F238E27FC236}">
                <a16:creationId xmlns:a16="http://schemas.microsoft.com/office/drawing/2014/main" id="{D5ADD5B6-EF66-7B5A-A9E4-87E99DF35EE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52602" y="632518"/>
            <a:ext cx="8229600" cy="1139825"/>
          </a:xfrm>
        </p:spPr>
        <p:txBody>
          <a:bodyPr/>
          <a:lstStyle/>
          <a:p>
            <a:pPr eaLnBrk="1" hangingPunct="1"/>
            <a:r>
              <a:rPr lang="en-US" altLang="en-US" b="1" u="sng" dirty="0">
                <a:solidFill>
                  <a:schemeClr val="bg1"/>
                </a:solidFill>
              </a:rPr>
              <a:t>Key Design Principles (Cont.)</a:t>
            </a:r>
          </a:p>
        </p:txBody>
      </p:sp>
      <p:sp>
        <p:nvSpPr>
          <p:cNvPr id="12" name="Rectangle 3">
            <a:extLst>
              <a:ext uri="{FF2B5EF4-FFF2-40B4-BE49-F238E27FC236}">
                <a16:creationId xmlns:a16="http://schemas.microsoft.com/office/drawing/2014/main" id="{A863D923-0CC1-D98D-89C7-8F49EE6B1B70}"/>
              </a:ext>
            </a:extLst>
          </p:cNvPr>
          <p:cNvSpPr txBox="1">
            <a:spLocks noChangeArrowheads="1"/>
          </p:cNvSpPr>
          <p:nvPr/>
        </p:nvSpPr>
        <p:spPr>
          <a:xfrm>
            <a:off x="946629" y="1612478"/>
            <a:ext cx="10651163" cy="4795787"/>
          </a:xfrm>
          <a:prstGeom prst="rect">
            <a:avLst/>
          </a:prstGeom>
        </p:spPr>
        <p:txBody>
          <a:bodyPr vert="horz" lIns="91440" tIns="45720" rIns="91440" bIns="45720" rtlCol="0">
            <a:normAutofit fontScale="700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altLang="en-US" sz="6700" b="1" u="sng" dirty="0">
                <a:solidFill>
                  <a:schemeClr val="bg1"/>
                </a:solidFill>
              </a:rPr>
              <a:t>Genre-specific level design principles</a:t>
            </a:r>
          </a:p>
          <a:p>
            <a:pPr lvl="1"/>
            <a:r>
              <a:rPr lang="en-GB" altLang="en-US" sz="6300" dirty="0">
                <a:solidFill>
                  <a:schemeClr val="bg1"/>
                </a:solidFill>
              </a:rPr>
              <a:t>Action games—vary the pace</a:t>
            </a:r>
          </a:p>
          <a:p>
            <a:pPr lvl="1"/>
            <a:r>
              <a:rPr lang="en-GB" altLang="en-US" sz="6300" dirty="0">
                <a:solidFill>
                  <a:schemeClr val="bg1"/>
                </a:solidFill>
              </a:rPr>
              <a:t>Strategy games—reward planning</a:t>
            </a:r>
          </a:p>
          <a:p>
            <a:pPr lvl="1"/>
            <a:r>
              <a:rPr lang="en-GB" altLang="en-US" sz="6300" dirty="0">
                <a:solidFill>
                  <a:schemeClr val="bg1"/>
                </a:solidFill>
              </a:rPr>
              <a:t>Role-playing games—offer opportunities for character growth and player self-expression </a:t>
            </a:r>
          </a:p>
          <a:p>
            <a:pPr lvl="1"/>
            <a:r>
              <a:rPr lang="en-GB" altLang="en-US" sz="6300" dirty="0">
                <a:solidFill>
                  <a:schemeClr val="bg1"/>
                </a:solidFill>
              </a:rPr>
              <a:t>Sports games—verisimilitude is vital</a:t>
            </a:r>
          </a:p>
          <a:p>
            <a:pPr lvl="1"/>
            <a:r>
              <a:rPr lang="en-GB" altLang="en-US" sz="6300" dirty="0">
                <a:solidFill>
                  <a:schemeClr val="bg1"/>
                </a:solidFill>
              </a:rPr>
              <a:t>Vehicle simulations—reward skilful manoeuvring</a:t>
            </a:r>
          </a:p>
        </p:txBody>
      </p:sp>
    </p:spTree>
    <p:extLst>
      <p:ext uri="{BB962C8B-B14F-4D97-AF65-F5344CB8AC3E}">
        <p14:creationId xmlns:p14="http://schemas.microsoft.com/office/powerpoint/2010/main" val="12451628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F110EFC-7E17-1B0D-7FD4-63E831BA533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Background pattern&#10;&#10;Description automatically generated">
            <a:extLst>
              <a:ext uri="{FF2B5EF4-FFF2-40B4-BE49-F238E27FC236}">
                <a16:creationId xmlns:a16="http://schemas.microsoft.com/office/drawing/2014/main" id="{B3B22F77-28C6-398B-3354-6BB7E5F4D9F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9BED6AF3-7E85-1AC1-8C8B-9DF724898050}"/>
              </a:ext>
            </a:extLst>
          </p:cNvPr>
          <p:cNvSpPr txBox="1"/>
          <p:nvPr/>
        </p:nvSpPr>
        <p:spPr>
          <a:xfrm>
            <a:off x="761999" y="152400"/>
            <a:ext cx="11020425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50" b="1" dirty="0">
                <a:solidFill>
                  <a:schemeClr val="bg1"/>
                </a:solidFill>
                <a:latin typeface="+mj-lt"/>
              </a:rPr>
              <a:t>Level Design &amp; Development</a:t>
            </a:r>
          </a:p>
          <a:p>
            <a:r>
              <a:rPr lang="en-GB" dirty="0">
                <a:solidFill>
                  <a:schemeClr val="bg1"/>
                </a:solidFill>
                <a:latin typeface="+mj-lt"/>
              </a:rPr>
              <a:t>General Principles of Level Design</a:t>
            </a:r>
            <a:endParaRPr lang="en-GB" dirty="0">
              <a:latin typeface="+mj-lt"/>
            </a:endParaRPr>
          </a:p>
        </p:txBody>
      </p:sp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2D510ACC-921D-0998-7B4F-8EDDE4C2A693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602" y="235254"/>
            <a:ext cx="493744" cy="640421"/>
          </a:xfrm>
          <a:prstGeom prst="rect">
            <a:avLst/>
          </a:prstGeom>
        </p:spPr>
      </p:pic>
      <p:sp>
        <p:nvSpPr>
          <p:cNvPr id="8" name="Footer Placeholder 3">
            <a:extLst>
              <a:ext uri="{FF2B5EF4-FFF2-40B4-BE49-F238E27FC236}">
                <a16:creationId xmlns:a16="http://schemas.microsoft.com/office/drawing/2014/main" id="{6E281C43-5F3B-4FF0-FDF1-EC1BE8D75DF0}"/>
              </a:ext>
            </a:extLst>
          </p:cNvPr>
          <p:cNvSpPr txBox="1">
            <a:spLocks/>
          </p:cNvSpPr>
          <p:nvPr/>
        </p:nvSpPr>
        <p:spPr>
          <a:xfrm>
            <a:off x="5601983" y="6248400"/>
            <a:ext cx="3375025" cy="4572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" panose="05000000000000000000" pitchFamily="2" charset="2"/>
              <a:buChar char="q"/>
              <a:defRPr sz="26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sz="1200" dirty="0">
                <a:solidFill>
                  <a:schemeClr val="bg1"/>
                </a:solidFill>
              </a:rPr>
              <a:t>Chapter 12 General Principles of Level Design </a:t>
            </a:r>
          </a:p>
        </p:txBody>
      </p:sp>
      <p:sp>
        <p:nvSpPr>
          <p:cNvPr id="10" name="Date Placeholder 5">
            <a:extLst>
              <a:ext uri="{FF2B5EF4-FFF2-40B4-BE49-F238E27FC236}">
                <a16:creationId xmlns:a16="http://schemas.microsoft.com/office/drawing/2014/main" id="{A3EC8D71-9825-9145-8D34-C1A30037C324}"/>
              </a:ext>
            </a:extLst>
          </p:cNvPr>
          <p:cNvSpPr txBox="1">
            <a:spLocks/>
          </p:cNvSpPr>
          <p:nvPr/>
        </p:nvSpPr>
        <p:spPr>
          <a:xfrm>
            <a:off x="2957208" y="6248400"/>
            <a:ext cx="2644775" cy="4572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" panose="05000000000000000000" pitchFamily="2" charset="2"/>
              <a:buChar char="q"/>
              <a:defRPr sz="26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sz="1200">
                <a:solidFill>
                  <a:schemeClr val="bg1"/>
                </a:solidFill>
              </a:rPr>
              <a:t>© 2009 by Pearson Education, Inc.</a:t>
            </a:r>
            <a:endParaRPr lang="en-US" altLang="en-US" sz="1200" dirty="0">
              <a:solidFill>
                <a:schemeClr val="bg1"/>
              </a:solidFill>
            </a:endParaRPr>
          </a:p>
        </p:txBody>
      </p:sp>
      <p:sp>
        <p:nvSpPr>
          <p:cNvPr id="11" name="Rectangle 1026">
            <a:extLst>
              <a:ext uri="{FF2B5EF4-FFF2-40B4-BE49-F238E27FC236}">
                <a16:creationId xmlns:a16="http://schemas.microsoft.com/office/drawing/2014/main" id="{83ECA5B1-5238-0ECC-3832-AF5D3996677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52602" y="632518"/>
            <a:ext cx="8229600" cy="1139825"/>
          </a:xfrm>
        </p:spPr>
        <p:txBody>
          <a:bodyPr/>
          <a:lstStyle/>
          <a:p>
            <a:pPr eaLnBrk="1" hangingPunct="1"/>
            <a:r>
              <a:rPr lang="en-US" altLang="en-US" b="1" u="sng" dirty="0">
                <a:solidFill>
                  <a:schemeClr val="bg1"/>
                </a:solidFill>
              </a:rPr>
              <a:t>Key Design Principles (Cont.)</a:t>
            </a:r>
          </a:p>
        </p:txBody>
      </p:sp>
      <p:sp>
        <p:nvSpPr>
          <p:cNvPr id="12" name="Rectangle 3">
            <a:extLst>
              <a:ext uri="{FF2B5EF4-FFF2-40B4-BE49-F238E27FC236}">
                <a16:creationId xmlns:a16="http://schemas.microsoft.com/office/drawing/2014/main" id="{07AB2E70-3D28-BA53-0813-026D57862D03}"/>
              </a:ext>
            </a:extLst>
          </p:cNvPr>
          <p:cNvSpPr txBox="1">
            <a:spLocks noChangeArrowheads="1"/>
          </p:cNvSpPr>
          <p:nvPr/>
        </p:nvSpPr>
        <p:spPr>
          <a:xfrm>
            <a:off x="341606" y="1612478"/>
            <a:ext cx="11597792" cy="4795787"/>
          </a:xfrm>
          <a:prstGeom prst="rect">
            <a:avLst/>
          </a:prstGeom>
        </p:spPr>
        <p:txBody>
          <a:bodyPr vert="horz" lIns="91440" tIns="45720" rIns="91440" bIns="45720" rtlCol="0">
            <a:normAutofit fontScale="400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altLang="en-US" sz="11800" b="1" u="sng" dirty="0">
                <a:solidFill>
                  <a:schemeClr val="bg1"/>
                </a:solidFill>
              </a:rPr>
              <a:t>Genre-specific level design principles (cont.)</a:t>
            </a:r>
          </a:p>
          <a:p>
            <a:pPr lvl="1"/>
            <a:r>
              <a:rPr lang="en-GB" altLang="en-US" sz="10000" dirty="0">
                <a:solidFill>
                  <a:schemeClr val="bg1"/>
                </a:solidFill>
              </a:rPr>
              <a:t>Construction and management simulations—offer an interesting variety of initial conditions and goals </a:t>
            </a:r>
          </a:p>
          <a:p>
            <a:pPr lvl="1"/>
            <a:r>
              <a:rPr lang="en-GB" altLang="en-US" sz="10000" dirty="0">
                <a:solidFill>
                  <a:schemeClr val="bg1"/>
                </a:solidFill>
              </a:rPr>
              <a:t>Adventure games—construct challenges that harmonize with their locations and the story</a:t>
            </a:r>
          </a:p>
          <a:p>
            <a:pPr lvl="1"/>
            <a:r>
              <a:rPr lang="en-GB" altLang="en-US" sz="10000" dirty="0">
                <a:solidFill>
                  <a:schemeClr val="bg1"/>
                </a:solidFill>
              </a:rPr>
              <a:t>Artificial life games—create many interaction opportunities for the creatures/characters in their environment </a:t>
            </a:r>
          </a:p>
          <a:p>
            <a:pPr lvl="1"/>
            <a:r>
              <a:rPr lang="en-GB" altLang="en-US" sz="10000" dirty="0">
                <a:solidFill>
                  <a:schemeClr val="bg1"/>
                </a:solidFill>
              </a:rPr>
              <a:t>Puzzle games—give the player time to think </a:t>
            </a:r>
          </a:p>
        </p:txBody>
      </p:sp>
    </p:spTree>
    <p:extLst>
      <p:ext uri="{BB962C8B-B14F-4D97-AF65-F5344CB8AC3E}">
        <p14:creationId xmlns:p14="http://schemas.microsoft.com/office/powerpoint/2010/main" val="15614533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31966EF-2E71-32D1-B5F3-65315764E69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Background pattern&#10;&#10;Description automatically generated">
            <a:extLst>
              <a:ext uri="{FF2B5EF4-FFF2-40B4-BE49-F238E27FC236}">
                <a16:creationId xmlns:a16="http://schemas.microsoft.com/office/drawing/2014/main" id="{0BA502F5-CA8D-50CA-08EC-46187DF3D63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4F835E5A-50B3-9A46-83FA-55CD5BDFD16C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602" y="235254"/>
            <a:ext cx="493744" cy="64042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CC6AB8D-19FF-F4C4-6991-03B368FBB22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28800" y="2844224"/>
            <a:ext cx="8534400" cy="1169551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  <a:defRPr/>
            </a:pPr>
            <a:r>
              <a:rPr lang="en-GB" altLang="en-US" sz="4000" b="1" dirty="0">
                <a:solidFill>
                  <a:schemeClr val="accent4"/>
                </a:solidFill>
                <a:latin typeface="+mn-lt"/>
              </a:rPr>
              <a:t>General Principles of Level Design</a:t>
            </a:r>
          </a:p>
          <a:p>
            <a:pPr algn="ctr" eaLnBrk="1" hangingPunct="1">
              <a:spcBef>
                <a:spcPct val="0"/>
              </a:spcBef>
              <a:buFontTx/>
              <a:buNone/>
              <a:defRPr/>
            </a:pPr>
            <a:r>
              <a:rPr lang="en-GB" altLang="en-US" sz="3000" b="1" dirty="0">
                <a:solidFill>
                  <a:schemeClr val="bg1"/>
                </a:solidFill>
                <a:latin typeface="+mn-lt"/>
              </a:rPr>
              <a:t>Layouts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5FC257B-679E-7342-F281-AB1D6EAA99D1}"/>
              </a:ext>
            </a:extLst>
          </p:cNvPr>
          <p:cNvSpPr txBox="1"/>
          <p:nvPr/>
        </p:nvSpPr>
        <p:spPr>
          <a:xfrm>
            <a:off x="761999" y="152400"/>
            <a:ext cx="11020425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50" b="1" dirty="0">
                <a:solidFill>
                  <a:schemeClr val="bg1"/>
                </a:solidFill>
                <a:latin typeface="+mj-lt"/>
              </a:rPr>
              <a:t>Level Design &amp; Development</a:t>
            </a:r>
          </a:p>
          <a:p>
            <a:r>
              <a:rPr lang="en-GB" dirty="0">
                <a:solidFill>
                  <a:schemeClr val="bg1"/>
                </a:solidFill>
                <a:latin typeface="+mj-lt"/>
              </a:rPr>
              <a:t>General Principles of Level Design</a:t>
            </a:r>
            <a:endParaRPr lang="en-GB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8791640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5EFDC51-1F47-076D-82C1-C1B90163F54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Background pattern&#10;&#10;Description automatically generated">
            <a:extLst>
              <a:ext uri="{FF2B5EF4-FFF2-40B4-BE49-F238E27FC236}">
                <a16:creationId xmlns:a16="http://schemas.microsoft.com/office/drawing/2014/main" id="{4FD80FDF-FB35-7735-6676-72C9E521D0F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26707DD3-23F2-1A5D-F881-114FE354AFED}"/>
              </a:ext>
            </a:extLst>
          </p:cNvPr>
          <p:cNvSpPr txBox="1"/>
          <p:nvPr/>
        </p:nvSpPr>
        <p:spPr>
          <a:xfrm>
            <a:off x="761999" y="152400"/>
            <a:ext cx="11020425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50" b="1" dirty="0">
                <a:solidFill>
                  <a:schemeClr val="bg1"/>
                </a:solidFill>
                <a:latin typeface="+mj-lt"/>
              </a:rPr>
              <a:t>Level Design &amp; Development</a:t>
            </a:r>
          </a:p>
          <a:p>
            <a:r>
              <a:rPr lang="en-GB" dirty="0">
                <a:solidFill>
                  <a:schemeClr val="bg1"/>
                </a:solidFill>
                <a:latin typeface="+mj-lt"/>
              </a:rPr>
              <a:t>General Principles of Level Design</a:t>
            </a:r>
            <a:endParaRPr lang="en-GB" dirty="0">
              <a:latin typeface="+mj-lt"/>
            </a:endParaRPr>
          </a:p>
        </p:txBody>
      </p:sp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770911E0-FA29-AE2A-3A91-2F31E52CCD68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602" y="235254"/>
            <a:ext cx="493744" cy="640421"/>
          </a:xfrm>
          <a:prstGeom prst="rect">
            <a:avLst/>
          </a:prstGeom>
        </p:spPr>
      </p:pic>
      <p:sp>
        <p:nvSpPr>
          <p:cNvPr id="8" name="Footer Placeholder 3">
            <a:extLst>
              <a:ext uri="{FF2B5EF4-FFF2-40B4-BE49-F238E27FC236}">
                <a16:creationId xmlns:a16="http://schemas.microsoft.com/office/drawing/2014/main" id="{A560EA15-4E5B-C575-8A2D-4412E5CD61B4}"/>
              </a:ext>
            </a:extLst>
          </p:cNvPr>
          <p:cNvSpPr txBox="1">
            <a:spLocks/>
          </p:cNvSpPr>
          <p:nvPr/>
        </p:nvSpPr>
        <p:spPr>
          <a:xfrm>
            <a:off x="5601983" y="6248400"/>
            <a:ext cx="3375025" cy="4572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" panose="05000000000000000000" pitchFamily="2" charset="2"/>
              <a:buChar char="q"/>
              <a:defRPr sz="26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sz="1200">
                <a:solidFill>
                  <a:schemeClr val="bg1"/>
                </a:solidFill>
              </a:rPr>
              <a:t>Chapter 12 General Principles of Level Design </a:t>
            </a:r>
            <a:endParaRPr lang="en-US" altLang="en-US" sz="1200" dirty="0">
              <a:solidFill>
                <a:schemeClr val="bg1"/>
              </a:solidFill>
            </a:endParaRPr>
          </a:p>
        </p:txBody>
      </p:sp>
      <p:sp>
        <p:nvSpPr>
          <p:cNvPr id="10" name="Date Placeholder 5">
            <a:extLst>
              <a:ext uri="{FF2B5EF4-FFF2-40B4-BE49-F238E27FC236}">
                <a16:creationId xmlns:a16="http://schemas.microsoft.com/office/drawing/2014/main" id="{9210F632-7E5B-317B-0036-76814F1D5D15}"/>
              </a:ext>
            </a:extLst>
          </p:cNvPr>
          <p:cNvSpPr txBox="1">
            <a:spLocks/>
          </p:cNvSpPr>
          <p:nvPr/>
        </p:nvSpPr>
        <p:spPr>
          <a:xfrm>
            <a:off x="2957208" y="6248400"/>
            <a:ext cx="2644775" cy="4572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" panose="05000000000000000000" pitchFamily="2" charset="2"/>
              <a:buChar char="q"/>
              <a:defRPr sz="26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sz="1200">
                <a:solidFill>
                  <a:schemeClr val="bg1"/>
                </a:solidFill>
              </a:rPr>
              <a:t>© 2009 by Pearson Education, Inc.</a:t>
            </a:r>
            <a:endParaRPr lang="en-US" altLang="en-US" sz="1200" dirty="0">
              <a:solidFill>
                <a:schemeClr val="bg1"/>
              </a:solidFill>
            </a:endParaRPr>
          </a:p>
        </p:txBody>
      </p:sp>
      <p:sp>
        <p:nvSpPr>
          <p:cNvPr id="11" name="Rectangle 1026">
            <a:extLst>
              <a:ext uri="{FF2B5EF4-FFF2-40B4-BE49-F238E27FC236}">
                <a16:creationId xmlns:a16="http://schemas.microsoft.com/office/drawing/2014/main" id="{25C8999E-0D35-0783-59A6-A354F1AC3E0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400550" y="219866"/>
            <a:ext cx="8229600" cy="1139825"/>
          </a:xfrm>
        </p:spPr>
        <p:txBody>
          <a:bodyPr/>
          <a:lstStyle/>
          <a:p>
            <a:pPr eaLnBrk="1" hangingPunct="1"/>
            <a:r>
              <a:rPr lang="en-US" altLang="en-US" b="1" u="sng" dirty="0">
                <a:solidFill>
                  <a:schemeClr val="bg1"/>
                </a:solidFill>
              </a:rPr>
              <a:t>Layouts</a:t>
            </a:r>
          </a:p>
        </p:txBody>
      </p:sp>
      <p:sp>
        <p:nvSpPr>
          <p:cNvPr id="2" name="Rectangle 3">
            <a:extLst>
              <a:ext uri="{FF2B5EF4-FFF2-40B4-BE49-F238E27FC236}">
                <a16:creationId xmlns:a16="http://schemas.microsoft.com/office/drawing/2014/main" id="{7A4C0191-ED03-F374-3DAF-A601DA71F1D4}"/>
              </a:ext>
            </a:extLst>
          </p:cNvPr>
          <p:cNvSpPr txBox="1">
            <a:spLocks noChangeArrowheads="1"/>
          </p:cNvSpPr>
          <p:nvPr/>
        </p:nvSpPr>
        <p:spPr>
          <a:xfrm>
            <a:off x="876300" y="1296675"/>
            <a:ext cx="4038600" cy="45307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en-US" b="1" u="sng" dirty="0">
                <a:solidFill>
                  <a:schemeClr val="bg1"/>
                </a:solidFill>
              </a:rPr>
              <a:t>Open layouts</a:t>
            </a:r>
            <a:endParaRPr lang="en-US" altLang="en-US" sz="3200" b="1" u="sng" dirty="0">
              <a:solidFill>
                <a:schemeClr val="bg1"/>
              </a:solidFill>
            </a:endParaRPr>
          </a:p>
          <a:p>
            <a:pPr lvl="1"/>
            <a:r>
              <a:rPr lang="en-US" altLang="en-US" sz="2800" dirty="0">
                <a:solidFill>
                  <a:schemeClr val="bg1"/>
                </a:solidFill>
              </a:rPr>
              <a:t>Allow unconstrained movement</a:t>
            </a:r>
          </a:p>
          <a:p>
            <a:pPr lvl="1"/>
            <a:r>
              <a:rPr lang="en-US" altLang="en-US" sz="2800" dirty="0">
                <a:solidFill>
                  <a:schemeClr val="bg1"/>
                </a:solidFill>
              </a:rPr>
              <a:t>Correspond to the outdoors</a:t>
            </a:r>
          </a:p>
          <a:p>
            <a:pPr lvl="1"/>
            <a:r>
              <a:rPr lang="en-US" altLang="en-US" sz="2800" dirty="0">
                <a:solidFill>
                  <a:schemeClr val="bg1"/>
                </a:solidFill>
              </a:rPr>
              <a:t>Used mostly in war games and role-playing games</a:t>
            </a:r>
          </a:p>
        </p:txBody>
      </p:sp>
      <p:sp>
        <p:nvSpPr>
          <p:cNvPr id="3" name="Rectangle 8">
            <a:extLst>
              <a:ext uri="{FF2B5EF4-FFF2-40B4-BE49-F238E27FC236}">
                <a16:creationId xmlns:a16="http://schemas.microsoft.com/office/drawing/2014/main" id="{51C51501-023C-69CC-8EF8-74C361772187}"/>
              </a:ext>
            </a:extLst>
          </p:cNvPr>
          <p:cNvSpPr txBox="1">
            <a:spLocks noChangeArrowheads="1"/>
          </p:cNvSpPr>
          <p:nvPr/>
        </p:nvSpPr>
        <p:spPr>
          <a:xfrm>
            <a:off x="5791200" y="1319972"/>
            <a:ext cx="6115878" cy="4530725"/>
          </a:xfrm>
          <a:prstGeom prst="rect">
            <a:avLst/>
          </a:prstGeom>
          <a:noFill/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en-US" b="1" u="sng" dirty="0">
                <a:solidFill>
                  <a:schemeClr val="bg1"/>
                </a:solidFill>
              </a:rPr>
              <a:t>Linear layouts</a:t>
            </a:r>
          </a:p>
          <a:p>
            <a:pPr lvl="1"/>
            <a:r>
              <a:rPr lang="en-US" altLang="en-US" sz="2800" dirty="0">
                <a:solidFill>
                  <a:schemeClr val="bg1"/>
                </a:solidFill>
              </a:rPr>
              <a:t>Require player to move in a fixed sequence</a:t>
            </a:r>
          </a:p>
          <a:p>
            <a:pPr lvl="1"/>
            <a:r>
              <a:rPr lang="en-US" altLang="en-US" sz="2800" dirty="0">
                <a:solidFill>
                  <a:schemeClr val="bg1"/>
                </a:solidFill>
              </a:rPr>
              <a:t>Player can move only to next or previous area</a:t>
            </a:r>
          </a:p>
          <a:p>
            <a:pPr lvl="1"/>
            <a:r>
              <a:rPr lang="en-US" altLang="en-US" sz="2800" dirty="0">
                <a:solidFill>
                  <a:schemeClr val="bg1"/>
                </a:solidFill>
              </a:rPr>
              <a:t>Used traditionally in side-scrolling action games and rail-shooters</a:t>
            </a:r>
          </a:p>
          <a:p>
            <a:pPr>
              <a:buFont typeface="Wingdings" panose="05000000000000000000" pitchFamily="2" charset="2"/>
              <a:buNone/>
            </a:pPr>
            <a:endParaRPr lang="en-US" altLang="en-US" sz="2200" dirty="0"/>
          </a:p>
        </p:txBody>
      </p:sp>
      <p:pic>
        <p:nvPicPr>
          <p:cNvPr id="4" name="Picture 9" descr="ewa_ch12_fig01">
            <a:extLst>
              <a:ext uri="{FF2B5EF4-FFF2-40B4-BE49-F238E27FC236}">
                <a16:creationId xmlns:a16="http://schemas.microsoft.com/office/drawing/2014/main" id="{48C415FE-0943-C3A6-6A7B-4B4F511A9D6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7566638" y="4350797"/>
            <a:ext cx="3017866" cy="199347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7169650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4C107F4-F7DF-1C2F-1F39-92E35975FC5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Background pattern&#10;&#10;Description automatically generated">
            <a:extLst>
              <a:ext uri="{FF2B5EF4-FFF2-40B4-BE49-F238E27FC236}">
                <a16:creationId xmlns:a16="http://schemas.microsoft.com/office/drawing/2014/main" id="{F6A9FFA2-7CD4-E996-7CC8-D66511BE578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3DE574E1-3E9B-DA9A-566E-94BE37608FAC}"/>
              </a:ext>
            </a:extLst>
          </p:cNvPr>
          <p:cNvSpPr txBox="1"/>
          <p:nvPr/>
        </p:nvSpPr>
        <p:spPr>
          <a:xfrm>
            <a:off x="761999" y="152400"/>
            <a:ext cx="11020425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50" b="1" dirty="0">
                <a:solidFill>
                  <a:schemeClr val="bg1"/>
                </a:solidFill>
                <a:latin typeface="+mj-lt"/>
              </a:rPr>
              <a:t>Level Design &amp; Development</a:t>
            </a:r>
          </a:p>
          <a:p>
            <a:r>
              <a:rPr lang="en-GB" dirty="0">
                <a:solidFill>
                  <a:schemeClr val="bg1"/>
                </a:solidFill>
                <a:latin typeface="+mj-lt"/>
              </a:rPr>
              <a:t>General Principles of Level Design</a:t>
            </a:r>
            <a:endParaRPr lang="en-GB" dirty="0">
              <a:latin typeface="+mj-lt"/>
            </a:endParaRPr>
          </a:p>
        </p:txBody>
      </p:sp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3140EE25-345F-7792-4794-8B8469914607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602" y="235254"/>
            <a:ext cx="493744" cy="640421"/>
          </a:xfrm>
          <a:prstGeom prst="rect">
            <a:avLst/>
          </a:prstGeom>
        </p:spPr>
      </p:pic>
      <p:sp>
        <p:nvSpPr>
          <p:cNvPr id="8" name="Footer Placeholder 3">
            <a:extLst>
              <a:ext uri="{FF2B5EF4-FFF2-40B4-BE49-F238E27FC236}">
                <a16:creationId xmlns:a16="http://schemas.microsoft.com/office/drawing/2014/main" id="{8BE816D7-3563-9D29-A17C-9E3079B51CA0}"/>
              </a:ext>
            </a:extLst>
          </p:cNvPr>
          <p:cNvSpPr txBox="1">
            <a:spLocks/>
          </p:cNvSpPr>
          <p:nvPr/>
        </p:nvSpPr>
        <p:spPr>
          <a:xfrm>
            <a:off x="5601983" y="6248400"/>
            <a:ext cx="3375025" cy="4572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" panose="05000000000000000000" pitchFamily="2" charset="2"/>
              <a:buChar char="q"/>
              <a:defRPr sz="26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sz="1200">
                <a:solidFill>
                  <a:schemeClr val="bg1"/>
                </a:solidFill>
              </a:rPr>
              <a:t>Chapter 12 General Principles of Level Design </a:t>
            </a:r>
            <a:endParaRPr lang="en-US" altLang="en-US" sz="1200" dirty="0">
              <a:solidFill>
                <a:schemeClr val="bg1"/>
              </a:solidFill>
            </a:endParaRPr>
          </a:p>
        </p:txBody>
      </p:sp>
      <p:sp>
        <p:nvSpPr>
          <p:cNvPr id="10" name="Date Placeholder 5">
            <a:extLst>
              <a:ext uri="{FF2B5EF4-FFF2-40B4-BE49-F238E27FC236}">
                <a16:creationId xmlns:a16="http://schemas.microsoft.com/office/drawing/2014/main" id="{06D7169F-FABD-8433-8332-C75D7C7ED00D}"/>
              </a:ext>
            </a:extLst>
          </p:cNvPr>
          <p:cNvSpPr txBox="1">
            <a:spLocks/>
          </p:cNvSpPr>
          <p:nvPr/>
        </p:nvSpPr>
        <p:spPr>
          <a:xfrm>
            <a:off x="2957208" y="6248400"/>
            <a:ext cx="2644775" cy="4572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" panose="05000000000000000000" pitchFamily="2" charset="2"/>
              <a:buChar char="q"/>
              <a:defRPr sz="26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sz="1200">
                <a:solidFill>
                  <a:schemeClr val="bg1"/>
                </a:solidFill>
              </a:rPr>
              <a:t>© 2009 by Pearson Education, Inc.</a:t>
            </a:r>
            <a:endParaRPr lang="en-US" altLang="en-US" sz="1200" dirty="0">
              <a:solidFill>
                <a:schemeClr val="bg1"/>
              </a:solidFill>
            </a:endParaRPr>
          </a:p>
        </p:txBody>
      </p:sp>
      <p:sp>
        <p:nvSpPr>
          <p:cNvPr id="11" name="Rectangle 1026">
            <a:extLst>
              <a:ext uri="{FF2B5EF4-FFF2-40B4-BE49-F238E27FC236}">
                <a16:creationId xmlns:a16="http://schemas.microsoft.com/office/drawing/2014/main" id="{E0EC9CB6-AB7F-3D19-4795-BCF6A314568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400550" y="219866"/>
            <a:ext cx="8229600" cy="1139825"/>
          </a:xfrm>
        </p:spPr>
        <p:txBody>
          <a:bodyPr/>
          <a:lstStyle/>
          <a:p>
            <a:pPr eaLnBrk="1" hangingPunct="1"/>
            <a:r>
              <a:rPr lang="en-US" altLang="en-US" b="1" u="sng" dirty="0">
                <a:solidFill>
                  <a:schemeClr val="bg1"/>
                </a:solidFill>
              </a:rPr>
              <a:t>Layouts (Cont.)</a:t>
            </a:r>
          </a:p>
        </p:txBody>
      </p:sp>
      <p:sp>
        <p:nvSpPr>
          <p:cNvPr id="2" name="Rectangle 3">
            <a:extLst>
              <a:ext uri="{FF2B5EF4-FFF2-40B4-BE49-F238E27FC236}">
                <a16:creationId xmlns:a16="http://schemas.microsoft.com/office/drawing/2014/main" id="{7F05EB52-A132-FD77-6521-7ED093056EC5}"/>
              </a:ext>
            </a:extLst>
          </p:cNvPr>
          <p:cNvSpPr txBox="1">
            <a:spLocks noChangeArrowheads="1"/>
          </p:cNvSpPr>
          <p:nvPr/>
        </p:nvSpPr>
        <p:spPr>
          <a:xfrm>
            <a:off x="876300" y="1296675"/>
            <a:ext cx="4038600" cy="45307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altLang="en-US" b="1" u="sng" dirty="0">
                <a:solidFill>
                  <a:schemeClr val="bg1"/>
                </a:solidFill>
              </a:rPr>
              <a:t>Parallel layouts</a:t>
            </a:r>
          </a:p>
          <a:p>
            <a:r>
              <a:rPr lang="en-GB" altLang="en-US" dirty="0">
                <a:solidFill>
                  <a:schemeClr val="bg1"/>
                </a:solidFill>
              </a:rPr>
              <a:t>Modern variant of linear layouts</a:t>
            </a:r>
          </a:p>
          <a:p>
            <a:r>
              <a:rPr lang="en-GB" altLang="en-US" dirty="0">
                <a:solidFill>
                  <a:schemeClr val="bg1"/>
                </a:solidFill>
              </a:rPr>
              <a:t>Variety of paths can go through the level</a:t>
            </a:r>
          </a:p>
          <a:p>
            <a:r>
              <a:rPr lang="en-GB" altLang="en-US" dirty="0">
                <a:solidFill>
                  <a:schemeClr val="bg1"/>
                </a:solidFill>
              </a:rPr>
              <a:t>Can reflect a foldback story structure</a:t>
            </a:r>
          </a:p>
        </p:txBody>
      </p:sp>
      <p:sp>
        <p:nvSpPr>
          <p:cNvPr id="3" name="Rectangle 8">
            <a:extLst>
              <a:ext uri="{FF2B5EF4-FFF2-40B4-BE49-F238E27FC236}">
                <a16:creationId xmlns:a16="http://schemas.microsoft.com/office/drawing/2014/main" id="{8A057486-1DB4-25A5-251B-00F4E79D15DE}"/>
              </a:ext>
            </a:extLst>
          </p:cNvPr>
          <p:cNvSpPr txBox="1">
            <a:spLocks noChangeArrowheads="1"/>
          </p:cNvSpPr>
          <p:nvPr/>
        </p:nvSpPr>
        <p:spPr>
          <a:xfrm>
            <a:off x="5791200" y="1319972"/>
            <a:ext cx="6115878" cy="4530725"/>
          </a:xfrm>
          <a:prstGeom prst="rect">
            <a:avLst/>
          </a:prstGeom>
          <a:noFill/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altLang="en-US" b="1" u="sng" dirty="0">
                <a:solidFill>
                  <a:schemeClr val="bg1"/>
                </a:solidFill>
              </a:rPr>
              <a:t>Ring layouts</a:t>
            </a:r>
          </a:p>
          <a:p>
            <a:r>
              <a:rPr lang="en-GB" altLang="en-US" dirty="0">
                <a:solidFill>
                  <a:schemeClr val="bg1"/>
                </a:solidFill>
              </a:rPr>
              <a:t>Path returns to its starting point </a:t>
            </a:r>
          </a:p>
          <a:p>
            <a:r>
              <a:rPr lang="en-GB" altLang="en-US" dirty="0">
                <a:solidFill>
                  <a:schemeClr val="bg1"/>
                </a:solidFill>
              </a:rPr>
              <a:t>Oval tracks or twisting road-racing tracks are rings</a:t>
            </a:r>
          </a:p>
          <a:p>
            <a:r>
              <a:rPr lang="en-GB" altLang="en-US" dirty="0">
                <a:solidFill>
                  <a:schemeClr val="bg1"/>
                </a:solidFill>
              </a:rPr>
              <a:t>Used in racing games</a:t>
            </a:r>
          </a:p>
          <a:p>
            <a:pPr>
              <a:buFont typeface="Wingdings" panose="05000000000000000000" pitchFamily="2" charset="2"/>
              <a:buNone/>
            </a:pPr>
            <a:endParaRPr lang="en-US" altLang="en-US" sz="2200" dirty="0"/>
          </a:p>
        </p:txBody>
      </p:sp>
      <p:pic>
        <p:nvPicPr>
          <p:cNvPr id="15" name="Picture 5" descr="ewa_ch12_fig02">
            <a:extLst>
              <a:ext uri="{FF2B5EF4-FFF2-40B4-BE49-F238E27FC236}">
                <a16:creationId xmlns:a16="http://schemas.microsoft.com/office/drawing/2014/main" id="{6A2C9B6C-7F81-B4A0-E692-9A287D6EA1F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6346" y="4574038"/>
            <a:ext cx="2064301" cy="197457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6" name="Picture 7" descr="ewa_ch12_fig03">
            <a:extLst>
              <a:ext uri="{FF2B5EF4-FFF2-40B4-BE49-F238E27FC236}">
                <a16:creationId xmlns:a16="http://schemas.microsoft.com/office/drawing/2014/main" id="{7C634D9F-A936-CF8D-6464-A5BADB53260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04336" y="3865678"/>
            <a:ext cx="2429316" cy="24293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773864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47518F2-4AD4-9102-A291-02390988675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Background pattern&#10;&#10;Description automatically generated">
            <a:extLst>
              <a:ext uri="{FF2B5EF4-FFF2-40B4-BE49-F238E27FC236}">
                <a16:creationId xmlns:a16="http://schemas.microsoft.com/office/drawing/2014/main" id="{15C0F24E-53CB-1C37-B350-F454296FE14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4687D59B-5FBB-352F-C925-BA577DAD80A3}"/>
              </a:ext>
            </a:extLst>
          </p:cNvPr>
          <p:cNvSpPr txBox="1"/>
          <p:nvPr/>
        </p:nvSpPr>
        <p:spPr>
          <a:xfrm>
            <a:off x="761999" y="152400"/>
            <a:ext cx="11020425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50" b="1" dirty="0">
                <a:solidFill>
                  <a:schemeClr val="bg1"/>
                </a:solidFill>
                <a:latin typeface="+mj-lt"/>
              </a:rPr>
              <a:t>Level Design &amp; Development</a:t>
            </a:r>
          </a:p>
          <a:p>
            <a:r>
              <a:rPr lang="en-GB" dirty="0">
                <a:solidFill>
                  <a:schemeClr val="bg1"/>
                </a:solidFill>
                <a:latin typeface="+mj-lt"/>
              </a:rPr>
              <a:t>General Principles of Level Design</a:t>
            </a:r>
            <a:endParaRPr lang="en-GB" dirty="0">
              <a:latin typeface="+mj-lt"/>
            </a:endParaRPr>
          </a:p>
        </p:txBody>
      </p:sp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0B625B75-4D5A-33E2-0BC2-E5D6337886FC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602" y="235254"/>
            <a:ext cx="493744" cy="640421"/>
          </a:xfrm>
          <a:prstGeom prst="rect">
            <a:avLst/>
          </a:prstGeom>
        </p:spPr>
      </p:pic>
      <p:sp>
        <p:nvSpPr>
          <p:cNvPr id="8" name="Footer Placeholder 3">
            <a:extLst>
              <a:ext uri="{FF2B5EF4-FFF2-40B4-BE49-F238E27FC236}">
                <a16:creationId xmlns:a16="http://schemas.microsoft.com/office/drawing/2014/main" id="{70A3BC0F-3B28-98A0-5CE4-EEC3DB9457F5}"/>
              </a:ext>
            </a:extLst>
          </p:cNvPr>
          <p:cNvSpPr txBox="1">
            <a:spLocks/>
          </p:cNvSpPr>
          <p:nvPr/>
        </p:nvSpPr>
        <p:spPr>
          <a:xfrm>
            <a:off x="5601983" y="6248400"/>
            <a:ext cx="3375025" cy="4572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" panose="05000000000000000000" pitchFamily="2" charset="2"/>
              <a:buChar char="q"/>
              <a:defRPr sz="26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sz="1200">
                <a:solidFill>
                  <a:schemeClr val="bg1"/>
                </a:solidFill>
              </a:rPr>
              <a:t>Chapter 12 General Principles of Level Design </a:t>
            </a:r>
            <a:endParaRPr lang="en-US" altLang="en-US" sz="1200" dirty="0">
              <a:solidFill>
                <a:schemeClr val="bg1"/>
              </a:solidFill>
            </a:endParaRPr>
          </a:p>
        </p:txBody>
      </p:sp>
      <p:sp>
        <p:nvSpPr>
          <p:cNvPr id="10" name="Date Placeholder 5">
            <a:extLst>
              <a:ext uri="{FF2B5EF4-FFF2-40B4-BE49-F238E27FC236}">
                <a16:creationId xmlns:a16="http://schemas.microsoft.com/office/drawing/2014/main" id="{C0848A6F-7A34-FE76-953C-79B61DCD284C}"/>
              </a:ext>
            </a:extLst>
          </p:cNvPr>
          <p:cNvSpPr txBox="1">
            <a:spLocks/>
          </p:cNvSpPr>
          <p:nvPr/>
        </p:nvSpPr>
        <p:spPr>
          <a:xfrm>
            <a:off x="2957208" y="6248400"/>
            <a:ext cx="2644775" cy="4572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" panose="05000000000000000000" pitchFamily="2" charset="2"/>
              <a:buChar char="q"/>
              <a:defRPr sz="26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sz="1200">
                <a:solidFill>
                  <a:schemeClr val="bg1"/>
                </a:solidFill>
              </a:rPr>
              <a:t>© 2009 by Pearson Education, Inc.</a:t>
            </a:r>
            <a:endParaRPr lang="en-US" altLang="en-US" sz="1200" dirty="0">
              <a:solidFill>
                <a:schemeClr val="bg1"/>
              </a:solidFill>
            </a:endParaRPr>
          </a:p>
        </p:txBody>
      </p:sp>
      <p:sp>
        <p:nvSpPr>
          <p:cNvPr id="11" name="Rectangle 1026">
            <a:extLst>
              <a:ext uri="{FF2B5EF4-FFF2-40B4-BE49-F238E27FC236}">
                <a16:creationId xmlns:a16="http://schemas.microsoft.com/office/drawing/2014/main" id="{0CD960EC-3FDE-057B-EFA5-86E986F5941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400550" y="219866"/>
            <a:ext cx="8229600" cy="1139825"/>
          </a:xfrm>
        </p:spPr>
        <p:txBody>
          <a:bodyPr/>
          <a:lstStyle/>
          <a:p>
            <a:pPr eaLnBrk="1" hangingPunct="1"/>
            <a:r>
              <a:rPr lang="en-US" altLang="en-US" b="1" u="sng" dirty="0">
                <a:solidFill>
                  <a:schemeClr val="bg1"/>
                </a:solidFill>
              </a:rPr>
              <a:t>Layouts (Cont.)</a:t>
            </a:r>
          </a:p>
        </p:txBody>
      </p:sp>
      <p:sp>
        <p:nvSpPr>
          <p:cNvPr id="2" name="Rectangle 3">
            <a:extLst>
              <a:ext uri="{FF2B5EF4-FFF2-40B4-BE49-F238E27FC236}">
                <a16:creationId xmlns:a16="http://schemas.microsoft.com/office/drawing/2014/main" id="{03EC5491-7AD5-6998-05A7-ACF145C575FD}"/>
              </a:ext>
            </a:extLst>
          </p:cNvPr>
          <p:cNvSpPr txBox="1">
            <a:spLocks noChangeArrowheads="1"/>
          </p:cNvSpPr>
          <p:nvPr/>
        </p:nvSpPr>
        <p:spPr>
          <a:xfrm>
            <a:off x="523404" y="987486"/>
            <a:ext cx="5093804" cy="45307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altLang="en-US" b="1" u="sng" dirty="0">
                <a:solidFill>
                  <a:schemeClr val="bg1"/>
                </a:solidFill>
              </a:rPr>
              <a:t>Network Layouts</a:t>
            </a:r>
          </a:p>
          <a:p>
            <a:r>
              <a:rPr lang="en-GB" altLang="en-US" dirty="0">
                <a:solidFill>
                  <a:schemeClr val="bg1"/>
                </a:solidFill>
              </a:rPr>
              <a:t>Spaces connect to other spaces in different ways</a:t>
            </a:r>
          </a:p>
          <a:p>
            <a:r>
              <a:rPr lang="en-GB" altLang="en-US" dirty="0">
                <a:solidFill>
                  <a:schemeClr val="bg1"/>
                </a:solidFill>
              </a:rPr>
              <a:t>Give the player freedom to take any path</a:t>
            </a:r>
          </a:p>
          <a:p>
            <a:r>
              <a:rPr lang="en-GB" altLang="en-US" dirty="0">
                <a:solidFill>
                  <a:schemeClr val="bg1"/>
                </a:solidFill>
              </a:rPr>
              <a:t>Stories must be able to tolerate player experiencing events in any sequence</a:t>
            </a:r>
          </a:p>
        </p:txBody>
      </p:sp>
      <p:sp>
        <p:nvSpPr>
          <p:cNvPr id="3" name="Rectangle 8">
            <a:extLst>
              <a:ext uri="{FF2B5EF4-FFF2-40B4-BE49-F238E27FC236}">
                <a16:creationId xmlns:a16="http://schemas.microsoft.com/office/drawing/2014/main" id="{7619CD89-C7F7-61FD-C377-4994AE7349E1}"/>
              </a:ext>
            </a:extLst>
          </p:cNvPr>
          <p:cNvSpPr txBox="1">
            <a:spLocks noChangeArrowheads="1"/>
          </p:cNvSpPr>
          <p:nvPr/>
        </p:nvSpPr>
        <p:spPr>
          <a:xfrm>
            <a:off x="6295197" y="1173589"/>
            <a:ext cx="6115878" cy="4530725"/>
          </a:xfrm>
          <a:prstGeom prst="rect">
            <a:avLst/>
          </a:prstGeom>
          <a:noFill/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altLang="en-US" b="1" u="sng" dirty="0">
                <a:solidFill>
                  <a:schemeClr val="bg1"/>
                </a:solidFill>
              </a:rPr>
              <a:t>Hub and Spoke Layouts</a:t>
            </a:r>
          </a:p>
          <a:p>
            <a:r>
              <a:rPr lang="en-GB" altLang="en-US" dirty="0">
                <a:solidFill>
                  <a:schemeClr val="bg1"/>
                </a:solidFill>
              </a:rPr>
              <a:t>Central hub is usually a safe zone</a:t>
            </a:r>
          </a:p>
          <a:p>
            <a:r>
              <a:rPr lang="en-GB" altLang="en-US" dirty="0">
                <a:solidFill>
                  <a:schemeClr val="bg1"/>
                </a:solidFill>
              </a:rPr>
              <a:t>Provides some choice of where to go</a:t>
            </a:r>
          </a:p>
          <a:p>
            <a:r>
              <a:rPr lang="en-GB" altLang="en-US" dirty="0">
                <a:solidFill>
                  <a:schemeClr val="bg1"/>
                </a:solidFill>
              </a:rPr>
              <a:t>Lock off some areas to control sequence a little</a:t>
            </a:r>
          </a:p>
          <a:p>
            <a:pPr>
              <a:buFont typeface="Wingdings" panose="05000000000000000000" pitchFamily="2" charset="2"/>
              <a:buNone/>
            </a:pPr>
            <a:endParaRPr lang="en-US" altLang="en-US" sz="2200" dirty="0"/>
          </a:p>
        </p:txBody>
      </p:sp>
      <p:pic>
        <p:nvPicPr>
          <p:cNvPr id="4" name="Picture 5" descr="ewa_ch12_fig04">
            <a:extLst>
              <a:ext uri="{FF2B5EF4-FFF2-40B4-BE49-F238E27FC236}">
                <a16:creationId xmlns:a16="http://schemas.microsoft.com/office/drawing/2014/main" id="{371A3DB4-C7E1-8D94-5A5A-DFDA524197B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80331" y="4353338"/>
            <a:ext cx="1943653" cy="189506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7" descr="ewa_ch12_fig05">
            <a:extLst>
              <a:ext uri="{FF2B5EF4-FFF2-40B4-BE49-F238E27FC236}">
                <a16:creationId xmlns:a16="http://schemas.microsoft.com/office/drawing/2014/main" id="{35828F17-0EB2-3E2F-799D-1D3FF8B1BD6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17345" y="3652834"/>
            <a:ext cx="3119878" cy="25955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5363291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7141868-2A1A-5330-516D-EB56A24D0F4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Background pattern&#10;&#10;Description automatically generated">
            <a:extLst>
              <a:ext uri="{FF2B5EF4-FFF2-40B4-BE49-F238E27FC236}">
                <a16:creationId xmlns:a16="http://schemas.microsoft.com/office/drawing/2014/main" id="{168FA012-AF00-5C35-1703-238401B5DE1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1B969BBF-A224-AC13-7D75-FED9FD101363}"/>
              </a:ext>
            </a:extLst>
          </p:cNvPr>
          <p:cNvSpPr txBox="1"/>
          <p:nvPr/>
        </p:nvSpPr>
        <p:spPr>
          <a:xfrm>
            <a:off x="761999" y="152400"/>
            <a:ext cx="11020425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50" b="1" dirty="0">
                <a:solidFill>
                  <a:schemeClr val="bg1"/>
                </a:solidFill>
                <a:latin typeface="+mj-lt"/>
              </a:rPr>
              <a:t>Level Design &amp; Development</a:t>
            </a:r>
          </a:p>
          <a:p>
            <a:r>
              <a:rPr lang="en-GB" dirty="0">
                <a:solidFill>
                  <a:schemeClr val="bg1"/>
                </a:solidFill>
                <a:latin typeface="+mj-lt"/>
              </a:rPr>
              <a:t>General Principles of Level Design</a:t>
            </a:r>
            <a:endParaRPr lang="en-GB" dirty="0">
              <a:latin typeface="+mj-lt"/>
            </a:endParaRPr>
          </a:p>
        </p:txBody>
      </p:sp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EB755694-35FD-1706-B99F-5E4AC6B20A2C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602" y="235254"/>
            <a:ext cx="493744" cy="640421"/>
          </a:xfrm>
          <a:prstGeom prst="rect">
            <a:avLst/>
          </a:prstGeom>
        </p:spPr>
      </p:pic>
      <p:sp>
        <p:nvSpPr>
          <p:cNvPr id="8" name="Footer Placeholder 3">
            <a:extLst>
              <a:ext uri="{FF2B5EF4-FFF2-40B4-BE49-F238E27FC236}">
                <a16:creationId xmlns:a16="http://schemas.microsoft.com/office/drawing/2014/main" id="{BF040695-7133-CF4D-C2C6-81461F68D8E0}"/>
              </a:ext>
            </a:extLst>
          </p:cNvPr>
          <p:cNvSpPr txBox="1">
            <a:spLocks/>
          </p:cNvSpPr>
          <p:nvPr/>
        </p:nvSpPr>
        <p:spPr>
          <a:xfrm>
            <a:off x="5601983" y="6248400"/>
            <a:ext cx="3375025" cy="4572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" panose="05000000000000000000" pitchFamily="2" charset="2"/>
              <a:buChar char="q"/>
              <a:defRPr sz="26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sz="1200">
                <a:solidFill>
                  <a:schemeClr val="bg1"/>
                </a:solidFill>
              </a:rPr>
              <a:t>Chapter 12 General Principles of Level Design </a:t>
            </a:r>
            <a:endParaRPr lang="en-US" altLang="en-US" sz="1200" dirty="0">
              <a:solidFill>
                <a:schemeClr val="bg1"/>
              </a:solidFill>
            </a:endParaRPr>
          </a:p>
        </p:txBody>
      </p:sp>
      <p:sp>
        <p:nvSpPr>
          <p:cNvPr id="10" name="Date Placeholder 5">
            <a:extLst>
              <a:ext uri="{FF2B5EF4-FFF2-40B4-BE49-F238E27FC236}">
                <a16:creationId xmlns:a16="http://schemas.microsoft.com/office/drawing/2014/main" id="{C90157E9-38B5-6B84-C35B-2A375B9A5ABB}"/>
              </a:ext>
            </a:extLst>
          </p:cNvPr>
          <p:cNvSpPr txBox="1">
            <a:spLocks/>
          </p:cNvSpPr>
          <p:nvPr/>
        </p:nvSpPr>
        <p:spPr>
          <a:xfrm>
            <a:off x="2957208" y="6248400"/>
            <a:ext cx="2644775" cy="4572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" panose="05000000000000000000" pitchFamily="2" charset="2"/>
              <a:buChar char="q"/>
              <a:defRPr sz="26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sz="1200">
                <a:solidFill>
                  <a:schemeClr val="bg1"/>
                </a:solidFill>
              </a:rPr>
              <a:t>© 2009 by Pearson Education, Inc.</a:t>
            </a:r>
            <a:endParaRPr lang="en-US" altLang="en-US" sz="1200" dirty="0">
              <a:solidFill>
                <a:schemeClr val="bg1"/>
              </a:solidFill>
            </a:endParaRPr>
          </a:p>
        </p:txBody>
      </p:sp>
      <p:sp>
        <p:nvSpPr>
          <p:cNvPr id="11" name="Rectangle 1026">
            <a:extLst>
              <a:ext uri="{FF2B5EF4-FFF2-40B4-BE49-F238E27FC236}">
                <a16:creationId xmlns:a16="http://schemas.microsoft.com/office/drawing/2014/main" id="{485F174C-AEBE-8995-87C8-9D7191D42CC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400550" y="219866"/>
            <a:ext cx="8229600" cy="1139825"/>
          </a:xfrm>
        </p:spPr>
        <p:txBody>
          <a:bodyPr/>
          <a:lstStyle/>
          <a:p>
            <a:pPr eaLnBrk="1" hangingPunct="1"/>
            <a:r>
              <a:rPr lang="en-US" altLang="en-US" b="1" u="sng" dirty="0">
                <a:solidFill>
                  <a:schemeClr val="bg1"/>
                </a:solidFill>
              </a:rPr>
              <a:t>Layouts (Cont.)</a:t>
            </a:r>
          </a:p>
        </p:txBody>
      </p:sp>
      <p:sp>
        <p:nvSpPr>
          <p:cNvPr id="2" name="Rectangle 3">
            <a:extLst>
              <a:ext uri="{FF2B5EF4-FFF2-40B4-BE49-F238E27FC236}">
                <a16:creationId xmlns:a16="http://schemas.microsoft.com/office/drawing/2014/main" id="{EC8A8A4E-2F97-D575-2ACB-F91B57A0A0FA}"/>
              </a:ext>
            </a:extLst>
          </p:cNvPr>
          <p:cNvSpPr txBox="1">
            <a:spLocks noChangeArrowheads="1"/>
          </p:cNvSpPr>
          <p:nvPr/>
        </p:nvSpPr>
        <p:spPr>
          <a:xfrm>
            <a:off x="374317" y="2062117"/>
            <a:ext cx="6493622" cy="49561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altLang="en-US" sz="3600" b="1" u="sng" dirty="0">
                <a:solidFill>
                  <a:schemeClr val="bg1"/>
                </a:solidFill>
              </a:rPr>
              <a:t>Combinations of layouts </a:t>
            </a:r>
          </a:p>
          <a:p>
            <a:r>
              <a:rPr lang="en-GB" altLang="en-US" sz="3600" dirty="0">
                <a:solidFill>
                  <a:schemeClr val="bg1"/>
                </a:solidFill>
              </a:rPr>
              <a:t>Combines aspects of several layout types</a:t>
            </a:r>
          </a:p>
          <a:p>
            <a:r>
              <a:rPr lang="en-GB" altLang="en-US" sz="3600" dirty="0">
                <a:solidFill>
                  <a:schemeClr val="bg1"/>
                </a:solidFill>
              </a:rPr>
              <a:t>Role-playing games and adventure games often use combination layouts</a:t>
            </a:r>
          </a:p>
        </p:txBody>
      </p:sp>
      <p:pic>
        <p:nvPicPr>
          <p:cNvPr id="12" name="Picture 9" descr="FGD-12-06">
            <a:extLst>
              <a:ext uri="{FF2B5EF4-FFF2-40B4-BE49-F238E27FC236}">
                <a16:creationId xmlns:a16="http://schemas.microsoft.com/office/drawing/2014/main" id="{2CCB980D-2812-A2FA-666E-61764989944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382360" y="1679877"/>
            <a:ext cx="5189296" cy="385712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1905970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DA1B451-A03F-1565-C023-91498AAA945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Background pattern&#10;&#10;Description automatically generated">
            <a:extLst>
              <a:ext uri="{FF2B5EF4-FFF2-40B4-BE49-F238E27FC236}">
                <a16:creationId xmlns:a16="http://schemas.microsoft.com/office/drawing/2014/main" id="{E92723E3-527F-3E55-D6F6-B88301FA8A0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5BF7A188-A93B-D99E-593A-5E469D1C9A99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602" y="235254"/>
            <a:ext cx="493744" cy="64042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6B3C214-D30A-1964-73A9-5CB6C4F8F86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28800" y="2844224"/>
            <a:ext cx="8534400" cy="1169551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  <a:defRPr/>
            </a:pPr>
            <a:r>
              <a:rPr lang="en-GB" altLang="en-US" sz="4000" b="1" dirty="0">
                <a:solidFill>
                  <a:schemeClr val="accent4"/>
                </a:solidFill>
                <a:latin typeface="+mn-lt"/>
              </a:rPr>
              <a:t>General Principles of Level Design</a:t>
            </a:r>
          </a:p>
          <a:p>
            <a:pPr algn="ctr" eaLnBrk="1" hangingPunct="1">
              <a:spcBef>
                <a:spcPct val="0"/>
              </a:spcBef>
              <a:buFontTx/>
              <a:buNone/>
              <a:defRPr/>
            </a:pPr>
            <a:r>
              <a:rPr lang="en-GB" altLang="en-US" sz="3000" b="1" dirty="0">
                <a:solidFill>
                  <a:schemeClr val="bg1"/>
                </a:solidFill>
                <a:latin typeface="+mn-lt"/>
              </a:rPr>
              <a:t>Expanding on the Principles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42F1E9C-49BD-359E-1E85-C0F6B372DA9B}"/>
              </a:ext>
            </a:extLst>
          </p:cNvPr>
          <p:cNvSpPr txBox="1"/>
          <p:nvPr/>
        </p:nvSpPr>
        <p:spPr>
          <a:xfrm>
            <a:off x="761999" y="152400"/>
            <a:ext cx="11020425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50" b="1" dirty="0">
                <a:solidFill>
                  <a:schemeClr val="bg1"/>
                </a:solidFill>
                <a:latin typeface="+mj-lt"/>
              </a:rPr>
              <a:t>Level Design &amp; Development</a:t>
            </a:r>
          </a:p>
          <a:p>
            <a:r>
              <a:rPr lang="en-GB" dirty="0">
                <a:solidFill>
                  <a:schemeClr val="bg1"/>
                </a:solidFill>
                <a:latin typeface="+mj-lt"/>
              </a:rPr>
              <a:t>General Principles of Level Design</a:t>
            </a:r>
            <a:endParaRPr lang="en-GB" dirty="0">
              <a:latin typeface="+mj-lt"/>
            </a:endParaRPr>
          </a:p>
        </p:txBody>
      </p:sp>
      <p:pic>
        <p:nvPicPr>
          <p:cNvPr id="17430" name="Picture 22" descr="Dangerous Minds | Fallout Wiki | Fandom">
            <a:extLst>
              <a:ext uri="{FF2B5EF4-FFF2-40B4-BE49-F238E27FC236}">
                <a16:creationId xmlns:a16="http://schemas.microsoft.com/office/drawing/2014/main" id="{3009D72B-7389-DC46-3E19-8509A5A2290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6346" y="3331126"/>
            <a:ext cx="5523689" cy="3762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3464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BF1E42C-F64C-CB2C-9F82-C428BE04065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Background pattern&#10;&#10;Description automatically generated">
            <a:extLst>
              <a:ext uri="{FF2B5EF4-FFF2-40B4-BE49-F238E27FC236}">
                <a16:creationId xmlns:a16="http://schemas.microsoft.com/office/drawing/2014/main" id="{CDFCD9CC-AC93-4E09-228C-BE76AD7D470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4D2B4F1E-6FA4-DDE1-9D3B-C2CA57A16FFA}"/>
              </a:ext>
            </a:extLst>
          </p:cNvPr>
          <p:cNvSpPr txBox="1"/>
          <p:nvPr/>
        </p:nvSpPr>
        <p:spPr>
          <a:xfrm>
            <a:off x="761999" y="152400"/>
            <a:ext cx="11020425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50" b="1" dirty="0">
                <a:solidFill>
                  <a:schemeClr val="bg1"/>
                </a:solidFill>
                <a:latin typeface="+mj-lt"/>
              </a:rPr>
              <a:t>Level Design &amp; Development</a:t>
            </a:r>
          </a:p>
          <a:p>
            <a:r>
              <a:rPr lang="en-GB" dirty="0">
                <a:solidFill>
                  <a:schemeClr val="bg1"/>
                </a:solidFill>
                <a:latin typeface="+mj-lt"/>
              </a:rPr>
              <a:t>General Principles of Level Design</a:t>
            </a:r>
            <a:endParaRPr lang="en-GB" dirty="0">
              <a:latin typeface="+mj-lt"/>
            </a:endParaRPr>
          </a:p>
        </p:txBody>
      </p:sp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0AA1BF6E-AD55-574F-2B35-A76CB01765E5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602" y="235254"/>
            <a:ext cx="493744" cy="640421"/>
          </a:xfrm>
          <a:prstGeom prst="rect">
            <a:avLst/>
          </a:prstGeom>
        </p:spPr>
      </p:pic>
      <p:sp>
        <p:nvSpPr>
          <p:cNvPr id="8" name="Footer Placeholder 3">
            <a:extLst>
              <a:ext uri="{FF2B5EF4-FFF2-40B4-BE49-F238E27FC236}">
                <a16:creationId xmlns:a16="http://schemas.microsoft.com/office/drawing/2014/main" id="{5966D918-0C81-B3D9-3A33-370EE27F6B52}"/>
              </a:ext>
            </a:extLst>
          </p:cNvPr>
          <p:cNvSpPr txBox="1">
            <a:spLocks/>
          </p:cNvSpPr>
          <p:nvPr/>
        </p:nvSpPr>
        <p:spPr>
          <a:xfrm>
            <a:off x="5601983" y="6248400"/>
            <a:ext cx="3375025" cy="4572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" panose="05000000000000000000" pitchFamily="2" charset="2"/>
              <a:buChar char="q"/>
              <a:defRPr sz="26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sz="1200">
                <a:solidFill>
                  <a:schemeClr val="bg1"/>
                </a:solidFill>
              </a:rPr>
              <a:t>Chapter 12 General Principles of Level Design </a:t>
            </a:r>
            <a:endParaRPr lang="en-US" altLang="en-US" sz="1200" dirty="0">
              <a:solidFill>
                <a:schemeClr val="bg1"/>
              </a:solidFill>
            </a:endParaRPr>
          </a:p>
        </p:txBody>
      </p:sp>
      <p:sp>
        <p:nvSpPr>
          <p:cNvPr id="10" name="Date Placeholder 5">
            <a:extLst>
              <a:ext uri="{FF2B5EF4-FFF2-40B4-BE49-F238E27FC236}">
                <a16:creationId xmlns:a16="http://schemas.microsoft.com/office/drawing/2014/main" id="{40C88B7D-5510-AA61-70B6-AA3600643F1C}"/>
              </a:ext>
            </a:extLst>
          </p:cNvPr>
          <p:cNvSpPr txBox="1">
            <a:spLocks/>
          </p:cNvSpPr>
          <p:nvPr/>
        </p:nvSpPr>
        <p:spPr>
          <a:xfrm>
            <a:off x="2957208" y="6248400"/>
            <a:ext cx="2644775" cy="4572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" panose="05000000000000000000" pitchFamily="2" charset="2"/>
              <a:buChar char="q"/>
              <a:defRPr sz="26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sz="1200">
                <a:solidFill>
                  <a:schemeClr val="bg1"/>
                </a:solidFill>
              </a:rPr>
              <a:t>© 2009 by Pearson Education, Inc.</a:t>
            </a:r>
            <a:endParaRPr lang="en-US" altLang="en-US" sz="1200" dirty="0">
              <a:solidFill>
                <a:schemeClr val="bg1"/>
              </a:solidFill>
            </a:endParaRPr>
          </a:p>
        </p:txBody>
      </p:sp>
      <p:sp>
        <p:nvSpPr>
          <p:cNvPr id="12" name="Rectangle 1027">
            <a:extLst>
              <a:ext uri="{FF2B5EF4-FFF2-40B4-BE49-F238E27FC236}">
                <a16:creationId xmlns:a16="http://schemas.microsoft.com/office/drawing/2014/main" id="{51E44999-E1D4-1A60-50B1-F6D3A75A879B}"/>
              </a:ext>
            </a:extLst>
          </p:cNvPr>
          <p:cNvSpPr txBox="1">
            <a:spLocks noChangeArrowheads="1"/>
          </p:cNvSpPr>
          <p:nvPr/>
        </p:nvSpPr>
        <p:spPr>
          <a:xfrm>
            <a:off x="998948" y="875675"/>
            <a:ext cx="9082080" cy="507639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altLang="en-US" sz="4000" b="1" dirty="0">
                <a:solidFill>
                  <a:schemeClr val="bg1"/>
                </a:solidFill>
              </a:rPr>
              <a:t>Level designer assembles components to create the atmosphere</a:t>
            </a:r>
          </a:p>
          <a:p>
            <a:pPr lvl="1"/>
            <a:r>
              <a:rPr lang="en-GB" altLang="en-US" sz="4000" dirty="0">
                <a:solidFill>
                  <a:schemeClr val="bg1"/>
                </a:solidFill>
              </a:rPr>
              <a:t>Lighting</a:t>
            </a:r>
          </a:p>
          <a:p>
            <a:pPr lvl="1"/>
            <a:r>
              <a:rPr lang="en-GB" altLang="en-US" sz="4000" dirty="0">
                <a:solidFill>
                  <a:schemeClr val="bg1"/>
                </a:solidFill>
              </a:rPr>
              <a:t>Colour palette</a:t>
            </a:r>
          </a:p>
          <a:p>
            <a:pPr lvl="1"/>
            <a:r>
              <a:rPr lang="en-GB" altLang="en-US" sz="4000" dirty="0">
                <a:solidFill>
                  <a:schemeClr val="bg1"/>
                </a:solidFill>
              </a:rPr>
              <a:t>Weather and atmospheric effects</a:t>
            </a:r>
          </a:p>
          <a:p>
            <a:pPr lvl="1"/>
            <a:r>
              <a:rPr lang="en-GB" altLang="en-US" sz="4000" dirty="0">
                <a:solidFill>
                  <a:schemeClr val="bg1"/>
                </a:solidFill>
              </a:rPr>
              <a:t>Special visual effects</a:t>
            </a:r>
          </a:p>
          <a:p>
            <a:pPr lvl="1"/>
            <a:r>
              <a:rPr lang="en-GB" altLang="en-US" sz="4000" dirty="0">
                <a:solidFill>
                  <a:schemeClr val="bg1"/>
                </a:solidFill>
              </a:rPr>
              <a:t>Music</a:t>
            </a:r>
          </a:p>
          <a:p>
            <a:pPr lvl="1"/>
            <a:r>
              <a:rPr lang="en-GB" altLang="en-US" sz="4000" dirty="0">
                <a:solidFill>
                  <a:schemeClr val="bg1"/>
                </a:solidFill>
              </a:rPr>
              <a:t>Ambient audio</a:t>
            </a:r>
          </a:p>
          <a:p>
            <a:pPr lvl="1"/>
            <a:r>
              <a:rPr lang="en-GB" altLang="en-US" sz="4000" dirty="0">
                <a:solidFill>
                  <a:schemeClr val="bg1"/>
                </a:solidFill>
              </a:rPr>
              <a:t>Special audio effects</a:t>
            </a:r>
          </a:p>
        </p:txBody>
      </p:sp>
      <p:pic>
        <p:nvPicPr>
          <p:cNvPr id="5" name="Picture 16" descr="PlayStation 2 - Crash Tag Team Racing - Track And The Beanstalk - The  Models Resource">
            <a:extLst>
              <a:ext uri="{FF2B5EF4-FFF2-40B4-BE49-F238E27FC236}">
                <a16:creationId xmlns:a16="http://schemas.microsoft.com/office/drawing/2014/main" id="{3A9A3124-7E07-A966-9BAF-DFD7F01477F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70674" y="2811293"/>
            <a:ext cx="4321326" cy="37451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Rectangle 1026">
            <a:extLst>
              <a:ext uri="{FF2B5EF4-FFF2-40B4-BE49-F238E27FC236}">
                <a16:creationId xmlns:a16="http://schemas.microsoft.com/office/drawing/2014/main" id="{8C067622-A1D0-53A6-177E-250B430DE3A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319081" y="-55876"/>
            <a:ext cx="8634918" cy="1139825"/>
          </a:xfrm>
        </p:spPr>
        <p:txBody>
          <a:bodyPr/>
          <a:lstStyle/>
          <a:p>
            <a:pPr eaLnBrk="1" hangingPunct="1"/>
            <a:r>
              <a:rPr lang="en-US" altLang="en-US" b="1" u="sng" dirty="0">
                <a:solidFill>
                  <a:schemeClr val="bg1"/>
                </a:solidFill>
              </a:rPr>
              <a:t>Expanding on the Principles</a:t>
            </a:r>
          </a:p>
        </p:txBody>
      </p:sp>
    </p:spTree>
    <p:extLst>
      <p:ext uri="{BB962C8B-B14F-4D97-AF65-F5344CB8AC3E}">
        <p14:creationId xmlns:p14="http://schemas.microsoft.com/office/powerpoint/2010/main" val="42783724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D702256-2771-2594-54B3-2A74781F9C9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Background pattern&#10;&#10;Description automatically generated">
            <a:extLst>
              <a:ext uri="{FF2B5EF4-FFF2-40B4-BE49-F238E27FC236}">
                <a16:creationId xmlns:a16="http://schemas.microsoft.com/office/drawing/2014/main" id="{5E87669F-080A-0325-2463-1162027E162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6F235D17-01D5-EC16-A42E-29089D278D53}"/>
              </a:ext>
            </a:extLst>
          </p:cNvPr>
          <p:cNvSpPr txBox="1"/>
          <p:nvPr/>
        </p:nvSpPr>
        <p:spPr>
          <a:xfrm>
            <a:off x="761999" y="152400"/>
            <a:ext cx="11020425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50" b="1" dirty="0">
                <a:solidFill>
                  <a:schemeClr val="bg1"/>
                </a:solidFill>
                <a:latin typeface="+mj-lt"/>
              </a:rPr>
              <a:t>Level Design &amp; Development</a:t>
            </a:r>
          </a:p>
          <a:p>
            <a:r>
              <a:rPr lang="en-GB" dirty="0">
                <a:solidFill>
                  <a:schemeClr val="bg1"/>
                </a:solidFill>
                <a:latin typeface="+mj-lt"/>
              </a:rPr>
              <a:t>General Principles of Level Design</a:t>
            </a:r>
            <a:endParaRPr lang="en-GB" dirty="0">
              <a:latin typeface="+mj-lt"/>
            </a:endParaRPr>
          </a:p>
        </p:txBody>
      </p:sp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A6736FAE-8DE2-3C0C-29BE-90FC93C89C1E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602" y="235254"/>
            <a:ext cx="493744" cy="640421"/>
          </a:xfrm>
          <a:prstGeom prst="rect">
            <a:avLst/>
          </a:prstGeom>
        </p:spPr>
      </p:pic>
      <p:sp>
        <p:nvSpPr>
          <p:cNvPr id="8" name="Footer Placeholder 3">
            <a:extLst>
              <a:ext uri="{FF2B5EF4-FFF2-40B4-BE49-F238E27FC236}">
                <a16:creationId xmlns:a16="http://schemas.microsoft.com/office/drawing/2014/main" id="{BECAE932-769C-A638-7FBE-722AED91535F}"/>
              </a:ext>
            </a:extLst>
          </p:cNvPr>
          <p:cNvSpPr txBox="1">
            <a:spLocks/>
          </p:cNvSpPr>
          <p:nvPr/>
        </p:nvSpPr>
        <p:spPr>
          <a:xfrm>
            <a:off x="5601983" y="6248400"/>
            <a:ext cx="3375025" cy="4572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" panose="05000000000000000000" pitchFamily="2" charset="2"/>
              <a:buChar char="q"/>
              <a:defRPr sz="26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sz="1200">
                <a:solidFill>
                  <a:schemeClr val="bg1"/>
                </a:solidFill>
              </a:rPr>
              <a:t>Chapter 12 General Principles of Level Design </a:t>
            </a:r>
            <a:endParaRPr lang="en-US" altLang="en-US" sz="1200" dirty="0">
              <a:solidFill>
                <a:schemeClr val="bg1"/>
              </a:solidFill>
            </a:endParaRPr>
          </a:p>
        </p:txBody>
      </p:sp>
      <p:sp>
        <p:nvSpPr>
          <p:cNvPr id="10" name="Date Placeholder 5">
            <a:extLst>
              <a:ext uri="{FF2B5EF4-FFF2-40B4-BE49-F238E27FC236}">
                <a16:creationId xmlns:a16="http://schemas.microsoft.com/office/drawing/2014/main" id="{3A952DE3-7C10-6690-A79C-673B69827D40}"/>
              </a:ext>
            </a:extLst>
          </p:cNvPr>
          <p:cNvSpPr txBox="1">
            <a:spLocks/>
          </p:cNvSpPr>
          <p:nvPr/>
        </p:nvSpPr>
        <p:spPr>
          <a:xfrm>
            <a:off x="2957208" y="6248400"/>
            <a:ext cx="2644775" cy="4572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" panose="05000000000000000000" pitchFamily="2" charset="2"/>
              <a:buChar char="q"/>
              <a:defRPr sz="26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sz="1200">
                <a:solidFill>
                  <a:schemeClr val="bg1"/>
                </a:solidFill>
              </a:rPr>
              <a:t>© 2009 by Pearson Education, Inc.</a:t>
            </a:r>
            <a:endParaRPr lang="en-US" altLang="en-US" sz="1200" dirty="0">
              <a:solidFill>
                <a:schemeClr val="bg1"/>
              </a:solidFill>
            </a:endParaRPr>
          </a:p>
        </p:txBody>
      </p:sp>
      <p:sp>
        <p:nvSpPr>
          <p:cNvPr id="2" name="Rectangle 3">
            <a:extLst>
              <a:ext uri="{FF2B5EF4-FFF2-40B4-BE49-F238E27FC236}">
                <a16:creationId xmlns:a16="http://schemas.microsoft.com/office/drawing/2014/main" id="{8C7F4B67-7B2D-56F0-80FD-1BDB75738FE2}"/>
              </a:ext>
            </a:extLst>
          </p:cNvPr>
          <p:cNvSpPr txBox="1">
            <a:spLocks noChangeArrowheads="1"/>
          </p:cNvSpPr>
          <p:nvPr/>
        </p:nvSpPr>
        <p:spPr>
          <a:xfrm>
            <a:off x="1566153" y="1128501"/>
            <a:ext cx="8229600" cy="16764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en-US" sz="3600" b="1" dirty="0">
                <a:solidFill>
                  <a:schemeClr val="bg1"/>
                </a:solidFill>
              </a:rPr>
              <a:t>Progression refers to change or growth</a:t>
            </a:r>
          </a:p>
          <a:p>
            <a:r>
              <a:rPr lang="en-US" altLang="en-US" sz="3600" b="1" dirty="0">
                <a:solidFill>
                  <a:schemeClr val="bg1"/>
                </a:solidFill>
              </a:rPr>
              <a:t>In designing progression, consider these factors:</a:t>
            </a:r>
          </a:p>
        </p:txBody>
      </p:sp>
      <p:sp>
        <p:nvSpPr>
          <p:cNvPr id="5" name="Rectangle 3">
            <a:extLst>
              <a:ext uri="{FF2B5EF4-FFF2-40B4-BE49-F238E27FC236}">
                <a16:creationId xmlns:a16="http://schemas.microsoft.com/office/drawing/2014/main" id="{9806D73D-A7DB-307F-92FF-2359ECE21C02}"/>
              </a:ext>
            </a:extLst>
          </p:cNvPr>
          <p:cNvSpPr txBox="1">
            <a:spLocks noChangeArrowheads="1"/>
          </p:cNvSpPr>
          <p:nvPr/>
        </p:nvSpPr>
        <p:spPr>
          <a:xfrm>
            <a:off x="1443406" y="2881313"/>
            <a:ext cx="5265436" cy="2701925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1"/>
            <a:r>
              <a:rPr lang="en-GB" altLang="en-US" sz="3200" dirty="0">
                <a:solidFill>
                  <a:schemeClr val="bg1"/>
                </a:solidFill>
              </a:rPr>
              <a:t>Mechanics</a:t>
            </a:r>
          </a:p>
          <a:p>
            <a:pPr lvl="1"/>
            <a:r>
              <a:rPr lang="en-GB" altLang="en-US" sz="3200" dirty="0">
                <a:solidFill>
                  <a:schemeClr val="bg1"/>
                </a:solidFill>
              </a:rPr>
              <a:t>Experience duration</a:t>
            </a:r>
          </a:p>
          <a:p>
            <a:pPr lvl="1"/>
            <a:r>
              <a:rPr lang="en-GB" altLang="en-US" sz="3200" dirty="0">
                <a:solidFill>
                  <a:schemeClr val="bg1"/>
                </a:solidFill>
              </a:rPr>
              <a:t>Ancillary rewards and environmental progression</a:t>
            </a:r>
          </a:p>
          <a:p>
            <a:pPr lvl="1"/>
            <a:r>
              <a:rPr lang="en-GB" altLang="en-US" sz="3200" dirty="0">
                <a:solidFill>
                  <a:schemeClr val="bg1"/>
                </a:solidFill>
              </a:rPr>
              <a:t>Practical gameplay rewards</a:t>
            </a:r>
          </a:p>
        </p:txBody>
      </p:sp>
      <p:sp>
        <p:nvSpPr>
          <p:cNvPr id="11" name="Rectangle 3">
            <a:extLst>
              <a:ext uri="{FF2B5EF4-FFF2-40B4-BE49-F238E27FC236}">
                <a16:creationId xmlns:a16="http://schemas.microsoft.com/office/drawing/2014/main" id="{C8F30FB6-6C6D-6BAB-C9EB-6E1113C2C14C}"/>
              </a:ext>
            </a:extLst>
          </p:cNvPr>
          <p:cNvSpPr txBox="1">
            <a:spLocks noChangeArrowheads="1"/>
          </p:cNvSpPr>
          <p:nvPr/>
        </p:nvSpPr>
        <p:spPr>
          <a:xfrm>
            <a:off x="6169192" y="3057727"/>
            <a:ext cx="5265436" cy="2701925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1"/>
            <a:r>
              <a:rPr lang="en-GB" altLang="en-US" sz="3200" dirty="0">
                <a:solidFill>
                  <a:schemeClr val="bg1"/>
                </a:solidFill>
              </a:rPr>
              <a:t>Difficulty</a:t>
            </a:r>
          </a:p>
          <a:p>
            <a:pPr lvl="1"/>
            <a:r>
              <a:rPr lang="en-GB" altLang="en-US" sz="3200" dirty="0">
                <a:solidFill>
                  <a:schemeClr val="bg1"/>
                </a:solidFill>
              </a:rPr>
              <a:t>Actions available to the player</a:t>
            </a:r>
          </a:p>
          <a:p>
            <a:pPr lvl="1"/>
            <a:r>
              <a:rPr lang="en-GB" altLang="en-US" sz="3200" dirty="0">
                <a:solidFill>
                  <a:schemeClr val="bg1"/>
                </a:solidFill>
              </a:rPr>
              <a:t>Story progression</a:t>
            </a:r>
          </a:p>
          <a:p>
            <a:pPr lvl="1"/>
            <a:r>
              <a:rPr lang="en-GB" altLang="en-US" sz="3200" dirty="0">
                <a:solidFill>
                  <a:schemeClr val="bg1"/>
                </a:solidFill>
              </a:rPr>
              <a:t>Character growth</a:t>
            </a:r>
          </a:p>
        </p:txBody>
      </p:sp>
      <p:sp>
        <p:nvSpPr>
          <p:cNvPr id="13" name="Rectangle 1026">
            <a:extLst>
              <a:ext uri="{FF2B5EF4-FFF2-40B4-BE49-F238E27FC236}">
                <a16:creationId xmlns:a16="http://schemas.microsoft.com/office/drawing/2014/main" id="{DC297063-B6D9-B651-18B0-314C9B2137D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182894" y="-55876"/>
            <a:ext cx="8771105" cy="1139825"/>
          </a:xfrm>
        </p:spPr>
        <p:txBody>
          <a:bodyPr/>
          <a:lstStyle/>
          <a:p>
            <a:pPr eaLnBrk="1" hangingPunct="1"/>
            <a:r>
              <a:rPr lang="en-US" altLang="en-US" b="1" u="sng" dirty="0">
                <a:solidFill>
                  <a:schemeClr val="bg1"/>
                </a:solidFill>
              </a:rPr>
              <a:t>Expanding on the Principles (Cont.)</a:t>
            </a:r>
          </a:p>
        </p:txBody>
      </p:sp>
    </p:spTree>
    <p:extLst>
      <p:ext uri="{BB962C8B-B14F-4D97-AF65-F5344CB8AC3E}">
        <p14:creationId xmlns:p14="http://schemas.microsoft.com/office/powerpoint/2010/main" val="4251269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B177040-62E1-1D0D-8ED3-9257DB0AFBD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Background pattern&#10;&#10;Description automatically generated">
            <a:extLst>
              <a:ext uri="{FF2B5EF4-FFF2-40B4-BE49-F238E27FC236}">
                <a16:creationId xmlns:a16="http://schemas.microsoft.com/office/drawing/2014/main" id="{57415C26-A3C8-9F72-AA74-F46983664FC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32AC3656-D7A5-F2AC-1E2F-5FCD69FCDDE4}"/>
              </a:ext>
            </a:extLst>
          </p:cNvPr>
          <p:cNvSpPr txBox="1"/>
          <p:nvPr/>
        </p:nvSpPr>
        <p:spPr>
          <a:xfrm>
            <a:off x="761999" y="152400"/>
            <a:ext cx="11020425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50" b="1" dirty="0">
                <a:solidFill>
                  <a:schemeClr val="bg1"/>
                </a:solidFill>
                <a:latin typeface="+mj-lt"/>
              </a:rPr>
              <a:t>Level Design &amp; Development</a:t>
            </a:r>
          </a:p>
          <a:p>
            <a:r>
              <a:rPr lang="en-GB" dirty="0">
                <a:solidFill>
                  <a:schemeClr val="bg1"/>
                </a:solidFill>
                <a:latin typeface="+mj-lt"/>
              </a:rPr>
              <a:t>General Principles of Level Design</a:t>
            </a:r>
            <a:endParaRPr lang="en-GB" dirty="0">
              <a:latin typeface="+mj-lt"/>
            </a:endParaRPr>
          </a:p>
        </p:txBody>
      </p:sp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91AD8F45-3C5A-0490-E6B2-852F687F41D0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602" y="235254"/>
            <a:ext cx="493744" cy="640421"/>
          </a:xfrm>
          <a:prstGeom prst="rect">
            <a:avLst/>
          </a:prstGeom>
        </p:spPr>
      </p:pic>
      <p:sp>
        <p:nvSpPr>
          <p:cNvPr id="8" name="Footer Placeholder 3">
            <a:extLst>
              <a:ext uri="{FF2B5EF4-FFF2-40B4-BE49-F238E27FC236}">
                <a16:creationId xmlns:a16="http://schemas.microsoft.com/office/drawing/2014/main" id="{634D5E17-C804-AD7A-36D2-31F93A2F1009}"/>
              </a:ext>
            </a:extLst>
          </p:cNvPr>
          <p:cNvSpPr txBox="1">
            <a:spLocks/>
          </p:cNvSpPr>
          <p:nvPr/>
        </p:nvSpPr>
        <p:spPr>
          <a:xfrm>
            <a:off x="5601983" y="6248400"/>
            <a:ext cx="3375025" cy="4572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" panose="05000000000000000000" pitchFamily="2" charset="2"/>
              <a:buChar char="q"/>
              <a:defRPr sz="26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sz="1200">
                <a:solidFill>
                  <a:schemeClr val="bg1"/>
                </a:solidFill>
              </a:rPr>
              <a:t>Chapter 12 General Principles of Level Design </a:t>
            </a:r>
            <a:endParaRPr lang="en-US" altLang="en-US" sz="1200" dirty="0">
              <a:solidFill>
                <a:schemeClr val="bg1"/>
              </a:solidFill>
            </a:endParaRPr>
          </a:p>
        </p:txBody>
      </p:sp>
      <p:sp>
        <p:nvSpPr>
          <p:cNvPr id="10" name="Date Placeholder 5">
            <a:extLst>
              <a:ext uri="{FF2B5EF4-FFF2-40B4-BE49-F238E27FC236}">
                <a16:creationId xmlns:a16="http://schemas.microsoft.com/office/drawing/2014/main" id="{BDD26FDE-7191-9CA8-2995-6AF272392B7F}"/>
              </a:ext>
            </a:extLst>
          </p:cNvPr>
          <p:cNvSpPr txBox="1">
            <a:spLocks/>
          </p:cNvSpPr>
          <p:nvPr/>
        </p:nvSpPr>
        <p:spPr>
          <a:xfrm>
            <a:off x="2957208" y="6248400"/>
            <a:ext cx="2644775" cy="4572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" panose="05000000000000000000" pitchFamily="2" charset="2"/>
              <a:buChar char="q"/>
              <a:defRPr sz="26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sz="1200">
                <a:solidFill>
                  <a:schemeClr val="bg1"/>
                </a:solidFill>
              </a:rPr>
              <a:t>© 2009 by Pearson Education, Inc.</a:t>
            </a:r>
            <a:endParaRPr lang="en-US" altLang="en-US" sz="1200" dirty="0">
              <a:solidFill>
                <a:schemeClr val="bg1"/>
              </a:solidFill>
            </a:endParaRPr>
          </a:p>
        </p:txBody>
      </p:sp>
      <p:sp>
        <p:nvSpPr>
          <p:cNvPr id="2" name="Rectangle 3">
            <a:extLst>
              <a:ext uri="{FF2B5EF4-FFF2-40B4-BE49-F238E27FC236}">
                <a16:creationId xmlns:a16="http://schemas.microsoft.com/office/drawing/2014/main" id="{AC84AB5E-658E-CF00-0A0B-84E0C2D9B35E}"/>
              </a:ext>
            </a:extLst>
          </p:cNvPr>
          <p:cNvSpPr txBox="1">
            <a:spLocks noChangeArrowheads="1"/>
          </p:cNvSpPr>
          <p:nvPr/>
        </p:nvSpPr>
        <p:spPr>
          <a:xfrm>
            <a:off x="2791839" y="1280901"/>
            <a:ext cx="9562290" cy="4967499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altLang="en-US" sz="3300" b="1" u="sng" dirty="0">
                <a:solidFill>
                  <a:schemeClr val="bg1"/>
                </a:solidFill>
              </a:rPr>
              <a:t>Pacing refers to the frequency of individual challenges</a:t>
            </a:r>
          </a:p>
          <a:p>
            <a:pPr lvl="1"/>
            <a:r>
              <a:rPr lang="en-GB" altLang="en-US" sz="3300" dirty="0">
                <a:solidFill>
                  <a:schemeClr val="bg1"/>
                </a:solidFill>
              </a:rPr>
              <a:t>Genre affects pacing</a:t>
            </a:r>
          </a:p>
          <a:p>
            <a:pPr lvl="2"/>
            <a:r>
              <a:rPr lang="en-GB" altLang="en-US" sz="3300" dirty="0">
                <a:solidFill>
                  <a:schemeClr val="bg1"/>
                </a:solidFill>
              </a:rPr>
              <a:t>Multiplayer deathmatch shooters tend to use the fastest pace</a:t>
            </a:r>
          </a:p>
          <a:p>
            <a:pPr lvl="2"/>
            <a:r>
              <a:rPr lang="en-GB" altLang="en-US" sz="3300" dirty="0">
                <a:solidFill>
                  <a:schemeClr val="bg1"/>
                </a:solidFill>
              </a:rPr>
              <a:t>Adventure games tend to use the slowest pace</a:t>
            </a:r>
          </a:p>
          <a:p>
            <a:pPr lvl="1"/>
            <a:r>
              <a:rPr lang="en-GB" altLang="en-US" sz="3300" dirty="0">
                <a:solidFill>
                  <a:schemeClr val="bg1"/>
                </a:solidFill>
              </a:rPr>
              <a:t>Vary the pacing with fast and slow periods</a:t>
            </a:r>
          </a:p>
          <a:p>
            <a:pPr lvl="1"/>
            <a:r>
              <a:rPr lang="en-GB" altLang="en-US" sz="3300" dirty="0">
                <a:solidFill>
                  <a:schemeClr val="bg1"/>
                </a:solidFill>
              </a:rPr>
              <a:t>Overall pacing should remain steady or become more rapid near the end of the level</a:t>
            </a:r>
          </a:p>
        </p:txBody>
      </p:sp>
      <p:pic>
        <p:nvPicPr>
          <p:cNvPr id="8198" name="Picture 6" descr="Fortnite New MiniMap PNG Image - PurePNG | Free transparent CC0 PNG Image  Library">
            <a:extLst>
              <a:ext uri="{FF2B5EF4-FFF2-40B4-BE49-F238E27FC236}">
                <a16:creationId xmlns:a16="http://schemas.microsoft.com/office/drawing/2014/main" id="{D16FC4B3-4225-AF2E-CFE9-F0D19D158D2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423" r="26218"/>
          <a:stretch/>
        </p:blipFill>
        <p:spPr bwMode="auto">
          <a:xfrm>
            <a:off x="0" y="2214148"/>
            <a:ext cx="3259102" cy="35770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1026">
            <a:extLst>
              <a:ext uri="{FF2B5EF4-FFF2-40B4-BE49-F238E27FC236}">
                <a16:creationId xmlns:a16="http://schemas.microsoft.com/office/drawing/2014/main" id="{ED9B5E3F-35C5-E2C5-4F89-66EE1BCE919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182894" y="-55876"/>
            <a:ext cx="8771105" cy="1139825"/>
          </a:xfrm>
        </p:spPr>
        <p:txBody>
          <a:bodyPr/>
          <a:lstStyle/>
          <a:p>
            <a:pPr eaLnBrk="1" hangingPunct="1"/>
            <a:r>
              <a:rPr lang="en-US" altLang="en-US" b="1" u="sng" dirty="0">
                <a:solidFill>
                  <a:schemeClr val="bg1"/>
                </a:solidFill>
              </a:rPr>
              <a:t>Expanding on the Principles (Cont.)</a:t>
            </a:r>
          </a:p>
        </p:txBody>
      </p:sp>
    </p:spTree>
    <p:extLst>
      <p:ext uri="{BB962C8B-B14F-4D97-AF65-F5344CB8AC3E}">
        <p14:creationId xmlns:p14="http://schemas.microsoft.com/office/powerpoint/2010/main" val="27874496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56ACAE7-7D9F-2F25-AAB7-395A30F935D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Background pattern&#10;&#10;Description automatically generated">
            <a:extLst>
              <a:ext uri="{FF2B5EF4-FFF2-40B4-BE49-F238E27FC236}">
                <a16:creationId xmlns:a16="http://schemas.microsoft.com/office/drawing/2014/main" id="{A7FB54EF-F1CA-26A8-C05B-75AFA1CB34C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24EDC418-5076-70D6-0AF7-F72682279781}"/>
              </a:ext>
            </a:extLst>
          </p:cNvPr>
          <p:cNvSpPr txBox="1"/>
          <p:nvPr/>
        </p:nvSpPr>
        <p:spPr>
          <a:xfrm>
            <a:off x="761999" y="152400"/>
            <a:ext cx="11020425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50" b="1" dirty="0">
                <a:solidFill>
                  <a:schemeClr val="bg1"/>
                </a:solidFill>
                <a:latin typeface="+mj-lt"/>
              </a:rPr>
              <a:t>Level Design &amp; Development</a:t>
            </a:r>
          </a:p>
          <a:p>
            <a:r>
              <a:rPr lang="en-GB" dirty="0">
                <a:solidFill>
                  <a:schemeClr val="bg1"/>
                </a:solidFill>
                <a:latin typeface="+mj-lt"/>
              </a:rPr>
              <a:t>General Principles of Level Design</a:t>
            </a:r>
            <a:endParaRPr lang="en-GB" dirty="0">
              <a:latin typeface="+mj-lt"/>
            </a:endParaRPr>
          </a:p>
        </p:txBody>
      </p:sp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D170E601-F499-E8AE-228C-77C9CD88515A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602" y="235254"/>
            <a:ext cx="493744" cy="640421"/>
          </a:xfrm>
          <a:prstGeom prst="rect">
            <a:avLst/>
          </a:prstGeom>
        </p:spPr>
      </p:pic>
      <p:sp>
        <p:nvSpPr>
          <p:cNvPr id="8" name="Footer Placeholder 3">
            <a:extLst>
              <a:ext uri="{FF2B5EF4-FFF2-40B4-BE49-F238E27FC236}">
                <a16:creationId xmlns:a16="http://schemas.microsoft.com/office/drawing/2014/main" id="{AD67FC2E-67A9-E370-9A8A-BB31EA3209E6}"/>
              </a:ext>
            </a:extLst>
          </p:cNvPr>
          <p:cNvSpPr txBox="1">
            <a:spLocks/>
          </p:cNvSpPr>
          <p:nvPr/>
        </p:nvSpPr>
        <p:spPr>
          <a:xfrm>
            <a:off x="5601983" y="6248400"/>
            <a:ext cx="3375025" cy="4572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" panose="05000000000000000000" pitchFamily="2" charset="2"/>
              <a:buChar char="q"/>
              <a:defRPr sz="26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sz="1200">
                <a:solidFill>
                  <a:schemeClr val="bg1"/>
                </a:solidFill>
              </a:rPr>
              <a:t>Chapter 12 General Principles of Level Design </a:t>
            </a:r>
            <a:endParaRPr lang="en-US" altLang="en-US" sz="1200" dirty="0">
              <a:solidFill>
                <a:schemeClr val="bg1"/>
              </a:solidFill>
            </a:endParaRPr>
          </a:p>
        </p:txBody>
      </p:sp>
      <p:sp>
        <p:nvSpPr>
          <p:cNvPr id="10" name="Date Placeholder 5">
            <a:extLst>
              <a:ext uri="{FF2B5EF4-FFF2-40B4-BE49-F238E27FC236}">
                <a16:creationId xmlns:a16="http://schemas.microsoft.com/office/drawing/2014/main" id="{4D92B3D1-B4C8-EF7D-BB3A-B0A8950D8871}"/>
              </a:ext>
            </a:extLst>
          </p:cNvPr>
          <p:cNvSpPr txBox="1">
            <a:spLocks/>
          </p:cNvSpPr>
          <p:nvPr/>
        </p:nvSpPr>
        <p:spPr>
          <a:xfrm>
            <a:off x="2957208" y="6248400"/>
            <a:ext cx="2644775" cy="4572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" panose="05000000000000000000" pitchFamily="2" charset="2"/>
              <a:buChar char="q"/>
              <a:defRPr sz="26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sz="1200">
                <a:solidFill>
                  <a:schemeClr val="bg1"/>
                </a:solidFill>
              </a:rPr>
              <a:t>© 2009 by Pearson Education, Inc.</a:t>
            </a:r>
            <a:endParaRPr lang="en-US" altLang="en-US" sz="1200" dirty="0">
              <a:solidFill>
                <a:schemeClr val="bg1"/>
              </a:solidFill>
            </a:endParaRPr>
          </a:p>
        </p:txBody>
      </p:sp>
      <p:sp>
        <p:nvSpPr>
          <p:cNvPr id="3" name="Rectangle 3">
            <a:extLst>
              <a:ext uri="{FF2B5EF4-FFF2-40B4-BE49-F238E27FC236}">
                <a16:creationId xmlns:a16="http://schemas.microsoft.com/office/drawing/2014/main" id="{8C4B51E2-B32B-567C-74A4-EC5F2AE26494}"/>
              </a:ext>
            </a:extLst>
          </p:cNvPr>
          <p:cNvSpPr txBox="1">
            <a:spLocks noChangeArrowheads="1"/>
          </p:cNvSpPr>
          <p:nvPr/>
        </p:nvSpPr>
        <p:spPr>
          <a:xfrm>
            <a:off x="920885" y="976381"/>
            <a:ext cx="10350230" cy="5301388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en-US" sz="4000" b="1" dirty="0">
                <a:solidFill>
                  <a:schemeClr val="bg1"/>
                </a:solidFill>
              </a:rPr>
              <a:t>Tutorial levels teach the player how to play</a:t>
            </a:r>
          </a:p>
          <a:p>
            <a:pPr lvl="1"/>
            <a:r>
              <a:rPr lang="en-US" altLang="en-US" sz="3600" dirty="0">
                <a:solidFill>
                  <a:schemeClr val="bg1"/>
                </a:solidFill>
              </a:rPr>
              <a:t>Somewhat scripted experience that explains the game</a:t>
            </a:r>
            <a:r>
              <a:rPr lang="ja-JP" altLang="en-US" sz="3600" dirty="0">
                <a:solidFill>
                  <a:schemeClr val="bg1"/>
                </a:solidFill>
              </a:rPr>
              <a:t>’</a:t>
            </a:r>
            <a:r>
              <a:rPr lang="en-US" altLang="ja-JP" sz="3600" dirty="0">
                <a:solidFill>
                  <a:schemeClr val="bg1"/>
                </a:solidFill>
              </a:rPr>
              <a:t>s user interface, challenges, and actions </a:t>
            </a:r>
          </a:p>
          <a:p>
            <a:pPr lvl="2"/>
            <a:r>
              <a:rPr lang="en-US" altLang="en-US" sz="3200" dirty="0">
                <a:solidFill>
                  <a:schemeClr val="bg1"/>
                </a:solidFill>
              </a:rPr>
              <a:t>Introduce features in an orderly sequence</a:t>
            </a:r>
          </a:p>
          <a:p>
            <a:pPr lvl="2"/>
            <a:r>
              <a:rPr lang="en-US" altLang="en-US" sz="3200" dirty="0">
                <a:solidFill>
                  <a:schemeClr val="bg1"/>
                </a:solidFill>
              </a:rPr>
              <a:t>Switch off features not yet introduced</a:t>
            </a:r>
          </a:p>
          <a:p>
            <a:pPr lvl="2"/>
            <a:r>
              <a:rPr lang="en-US" altLang="en-US" sz="3200" dirty="0">
                <a:solidFill>
                  <a:schemeClr val="bg1"/>
                </a:solidFill>
              </a:rPr>
              <a:t>If the game is complex, use more than one tutorial level</a:t>
            </a:r>
          </a:p>
          <a:p>
            <a:pPr lvl="2"/>
            <a:r>
              <a:rPr lang="en-US" altLang="en-US" sz="3200" dirty="0">
                <a:solidFill>
                  <a:schemeClr val="bg1"/>
                </a:solidFill>
              </a:rPr>
              <a:t>Highlight screen elements when you introduce them</a:t>
            </a:r>
          </a:p>
          <a:p>
            <a:pPr lvl="2"/>
            <a:r>
              <a:rPr lang="en-US" altLang="en-US" sz="3200" dirty="0">
                <a:solidFill>
                  <a:schemeClr val="bg1"/>
                </a:solidFill>
              </a:rPr>
              <a:t>Let player go back and try things again conveniently</a:t>
            </a:r>
          </a:p>
          <a:p>
            <a:pPr lvl="1"/>
            <a:r>
              <a:rPr lang="en-US" altLang="en-US" sz="3600" dirty="0">
                <a:solidFill>
                  <a:schemeClr val="bg1"/>
                </a:solidFill>
              </a:rPr>
              <a:t>Voiceover narration or text can explain the game</a:t>
            </a:r>
          </a:p>
          <a:p>
            <a:r>
              <a:rPr lang="en-US" altLang="en-US" sz="4000" b="1" dirty="0">
                <a:solidFill>
                  <a:schemeClr val="bg1"/>
                </a:solidFill>
              </a:rPr>
              <a:t>Design rule: Make tutorial levels </a:t>
            </a:r>
            <a:r>
              <a:rPr lang="en-US" altLang="en-US" sz="4000" b="1" i="1" dirty="0">
                <a:solidFill>
                  <a:schemeClr val="bg1"/>
                </a:solidFill>
              </a:rPr>
              <a:t>optional</a:t>
            </a:r>
          </a:p>
        </p:txBody>
      </p:sp>
      <p:sp>
        <p:nvSpPr>
          <p:cNvPr id="2" name="Rectangle 1026">
            <a:extLst>
              <a:ext uri="{FF2B5EF4-FFF2-40B4-BE49-F238E27FC236}">
                <a16:creationId xmlns:a16="http://schemas.microsoft.com/office/drawing/2014/main" id="{648EAE34-3101-E5DD-FC79-674E98EF2CC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182894" y="-55876"/>
            <a:ext cx="8771105" cy="1139825"/>
          </a:xfrm>
        </p:spPr>
        <p:txBody>
          <a:bodyPr/>
          <a:lstStyle/>
          <a:p>
            <a:pPr eaLnBrk="1" hangingPunct="1"/>
            <a:r>
              <a:rPr lang="en-US" altLang="en-US" b="1" u="sng" dirty="0">
                <a:solidFill>
                  <a:schemeClr val="bg1"/>
                </a:solidFill>
              </a:rPr>
              <a:t>Expanding on the Principles (Cont.)</a:t>
            </a:r>
          </a:p>
        </p:txBody>
      </p:sp>
    </p:spTree>
    <p:extLst>
      <p:ext uri="{BB962C8B-B14F-4D97-AF65-F5344CB8AC3E}">
        <p14:creationId xmlns:p14="http://schemas.microsoft.com/office/powerpoint/2010/main" val="19773729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9B59BAB-2DF8-CCB0-DA7E-EC29289B113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Background pattern&#10;&#10;Description automatically generated">
            <a:extLst>
              <a:ext uri="{FF2B5EF4-FFF2-40B4-BE49-F238E27FC236}">
                <a16:creationId xmlns:a16="http://schemas.microsoft.com/office/drawing/2014/main" id="{157B131D-662E-9D84-672C-DA342E55FB9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01D8390E-6BF2-E2C3-8559-0430D95AAE70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602" y="235254"/>
            <a:ext cx="493744" cy="64042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1C548F5-8370-556F-7A9B-72B77CB4B90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28800" y="2844224"/>
            <a:ext cx="8534400" cy="1169551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  <a:defRPr/>
            </a:pPr>
            <a:r>
              <a:rPr lang="en-GB" altLang="en-US" sz="4000" b="1" dirty="0">
                <a:solidFill>
                  <a:schemeClr val="accent4"/>
                </a:solidFill>
                <a:latin typeface="+mn-lt"/>
              </a:rPr>
              <a:t>General Principles of Level Design</a:t>
            </a:r>
          </a:p>
          <a:p>
            <a:pPr algn="ctr" eaLnBrk="1" hangingPunct="1">
              <a:spcBef>
                <a:spcPct val="0"/>
              </a:spcBef>
              <a:buFontTx/>
              <a:buNone/>
              <a:defRPr/>
            </a:pPr>
            <a:r>
              <a:rPr lang="en-GB" altLang="en-US" sz="3000" b="1" dirty="0">
                <a:solidFill>
                  <a:schemeClr val="bg1"/>
                </a:solidFill>
                <a:latin typeface="+mn-lt"/>
              </a:rPr>
              <a:t>The Level Design Process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FCB582A-5B3C-87ED-F150-4222EE89DFCD}"/>
              </a:ext>
            </a:extLst>
          </p:cNvPr>
          <p:cNvSpPr txBox="1"/>
          <p:nvPr/>
        </p:nvSpPr>
        <p:spPr>
          <a:xfrm>
            <a:off x="761999" y="152400"/>
            <a:ext cx="11020425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50" b="1" dirty="0">
                <a:solidFill>
                  <a:schemeClr val="bg1"/>
                </a:solidFill>
                <a:latin typeface="+mj-lt"/>
              </a:rPr>
              <a:t>Level Design &amp; Development</a:t>
            </a:r>
          </a:p>
          <a:p>
            <a:r>
              <a:rPr lang="en-GB" dirty="0">
                <a:solidFill>
                  <a:schemeClr val="bg1"/>
                </a:solidFill>
                <a:latin typeface="+mj-lt"/>
              </a:rPr>
              <a:t>General Principles of Level Design</a:t>
            </a:r>
            <a:endParaRPr lang="en-GB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3806140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8F56115-F984-05EC-3001-2DB23E4E552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Background pattern&#10;&#10;Description automatically generated">
            <a:extLst>
              <a:ext uri="{FF2B5EF4-FFF2-40B4-BE49-F238E27FC236}">
                <a16:creationId xmlns:a16="http://schemas.microsoft.com/office/drawing/2014/main" id="{E1002B3F-01E6-5A4F-7DD6-2EB5E2457C9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5F9C16AF-6FC2-109F-DB1D-86B31C46C268}"/>
              </a:ext>
            </a:extLst>
          </p:cNvPr>
          <p:cNvSpPr txBox="1"/>
          <p:nvPr/>
        </p:nvSpPr>
        <p:spPr>
          <a:xfrm>
            <a:off x="761999" y="152400"/>
            <a:ext cx="11020425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50" b="1" dirty="0">
                <a:solidFill>
                  <a:schemeClr val="bg1"/>
                </a:solidFill>
                <a:latin typeface="+mj-lt"/>
              </a:rPr>
              <a:t>Level Design &amp; Development</a:t>
            </a:r>
          </a:p>
          <a:p>
            <a:r>
              <a:rPr lang="en-GB" dirty="0">
                <a:solidFill>
                  <a:schemeClr val="bg1"/>
                </a:solidFill>
                <a:latin typeface="+mj-lt"/>
              </a:rPr>
              <a:t>General Principles of Level Design</a:t>
            </a:r>
            <a:endParaRPr lang="en-GB" dirty="0">
              <a:latin typeface="+mj-lt"/>
            </a:endParaRPr>
          </a:p>
        </p:txBody>
      </p:sp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06A1FB4D-5216-4752-A86B-ED608109F752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602" y="235254"/>
            <a:ext cx="493744" cy="640421"/>
          </a:xfrm>
          <a:prstGeom prst="rect">
            <a:avLst/>
          </a:prstGeom>
        </p:spPr>
      </p:pic>
      <p:sp>
        <p:nvSpPr>
          <p:cNvPr id="8" name="Footer Placeholder 3">
            <a:extLst>
              <a:ext uri="{FF2B5EF4-FFF2-40B4-BE49-F238E27FC236}">
                <a16:creationId xmlns:a16="http://schemas.microsoft.com/office/drawing/2014/main" id="{CCF7AF89-2D61-E107-DCFB-E0668264C313}"/>
              </a:ext>
            </a:extLst>
          </p:cNvPr>
          <p:cNvSpPr txBox="1">
            <a:spLocks/>
          </p:cNvSpPr>
          <p:nvPr/>
        </p:nvSpPr>
        <p:spPr>
          <a:xfrm>
            <a:off x="5601983" y="6248400"/>
            <a:ext cx="3375025" cy="4572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" panose="05000000000000000000" pitchFamily="2" charset="2"/>
              <a:buChar char="q"/>
              <a:defRPr sz="26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sz="1200">
                <a:solidFill>
                  <a:schemeClr val="bg1"/>
                </a:solidFill>
              </a:rPr>
              <a:t>Chapter 12 General Principles of Level Design </a:t>
            </a:r>
            <a:endParaRPr lang="en-US" altLang="en-US" sz="1200" dirty="0">
              <a:solidFill>
                <a:schemeClr val="bg1"/>
              </a:solidFill>
            </a:endParaRPr>
          </a:p>
        </p:txBody>
      </p:sp>
      <p:sp>
        <p:nvSpPr>
          <p:cNvPr id="10" name="Date Placeholder 5">
            <a:extLst>
              <a:ext uri="{FF2B5EF4-FFF2-40B4-BE49-F238E27FC236}">
                <a16:creationId xmlns:a16="http://schemas.microsoft.com/office/drawing/2014/main" id="{13963892-C6FF-B9FC-89EA-AA9BA9664214}"/>
              </a:ext>
            </a:extLst>
          </p:cNvPr>
          <p:cNvSpPr txBox="1">
            <a:spLocks/>
          </p:cNvSpPr>
          <p:nvPr/>
        </p:nvSpPr>
        <p:spPr>
          <a:xfrm>
            <a:off x="2957208" y="6248400"/>
            <a:ext cx="2644775" cy="4572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" panose="05000000000000000000" pitchFamily="2" charset="2"/>
              <a:buChar char="q"/>
              <a:defRPr sz="26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sz="1200">
                <a:solidFill>
                  <a:schemeClr val="bg1"/>
                </a:solidFill>
              </a:rPr>
              <a:t>© 2009 by Pearson Education, Inc.</a:t>
            </a:r>
            <a:endParaRPr lang="en-US" altLang="en-US" sz="1200" dirty="0">
              <a:solidFill>
                <a:schemeClr val="bg1"/>
              </a:solidFill>
            </a:endParaRPr>
          </a:p>
        </p:txBody>
      </p:sp>
      <p:sp>
        <p:nvSpPr>
          <p:cNvPr id="2" name="Rectangle 3">
            <a:extLst>
              <a:ext uri="{FF2B5EF4-FFF2-40B4-BE49-F238E27FC236}">
                <a16:creationId xmlns:a16="http://schemas.microsoft.com/office/drawing/2014/main" id="{D0138F9B-DDA1-2E64-57C9-5310E8060E7E}"/>
              </a:ext>
            </a:extLst>
          </p:cNvPr>
          <p:cNvSpPr txBox="1">
            <a:spLocks noChangeArrowheads="1"/>
          </p:cNvSpPr>
          <p:nvPr/>
        </p:nvSpPr>
        <p:spPr>
          <a:xfrm>
            <a:off x="252602" y="1717674"/>
            <a:ext cx="8229600" cy="4530725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en-US" sz="4000" b="1" u="sng" dirty="0">
                <a:solidFill>
                  <a:schemeClr val="bg1"/>
                </a:solidFill>
              </a:rPr>
              <a:t>Design to level design handoff </a:t>
            </a:r>
          </a:p>
          <a:p>
            <a:pPr lvl="1"/>
            <a:r>
              <a:rPr lang="en-US" altLang="en-US" sz="3600" dirty="0">
                <a:solidFill>
                  <a:schemeClr val="bg1"/>
                </a:solidFill>
              </a:rPr>
              <a:t>List features in the level</a:t>
            </a:r>
          </a:p>
          <a:p>
            <a:pPr lvl="1"/>
            <a:r>
              <a:rPr lang="en-US" altLang="en-US" sz="3600" dirty="0">
                <a:solidFill>
                  <a:schemeClr val="bg1"/>
                </a:solidFill>
              </a:rPr>
              <a:t>Create a rough overview map of the level</a:t>
            </a:r>
          </a:p>
          <a:p>
            <a:r>
              <a:rPr lang="en-US" altLang="en-US" sz="4000" b="1" u="sng" dirty="0">
                <a:solidFill>
                  <a:schemeClr val="bg1"/>
                </a:solidFill>
              </a:rPr>
              <a:t>Planning phase</a:t>
            </a:r>
          </a:p>
          <a:p>
            <a:pPr lvl="1"/>
            <a:r>
              <a:rPr lang="en-US" altLang="en-US" sz="3600" dirty="0">
                <a:solidFill>
                  <a:schemeClr val="bg1"/>
                </a:solidFill>
              </a:rPr>
              <a:t>Plan the level in detail</a:t>
            </a:r>
          </a:p>
          <a:p>
            <a:pPr lvl="1"/>
            <a:r>
              <a:rPr lang="en-US" altLang="en-US" sz="3600" dirty="0">
                <a:solidFill>
                  <a:schemeClr val="bg1"/>
                </a:solidFill>
              </a:rPr>
              <a:t>Plan the sequence of events</a:t>
            </a:r>
          </a:p>
          <a:p>
            <a:pPr lvl="1"/>
            <a:r>
              <a:rPr lang="en-US" altLang="en-US" sz="3600" dirty="0">
                <a:solidFill>
                  <a:schemeClr val="bg1"/>
                </a:solidFill>
              </a:rPr>
              <a:t>Document the gameplay, art, performance, and code requirements</a:t>
            </a:r>
          </a:p>
        </p:txBody>
      </p:sp>
      <p:sp>
        <p:nvSpPr>
          <p:cNvPr id="4" name="Rectangle 2">
            <a:extLst>
              <a:ext uri="{FF2B5EF4-FFF2-40B4-BE49-F238E27FC236}">
                <a16:creationId xmlns:a16="http://schemas.microsoft.com/office/drawing/2014/main" id="{421C345B-333F-8B1D-98D5-DB6EBE3678C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836579" y="668025"/>
            <a:ext cx="8229600" cy="1139825"/>
          </a:xfrm>
        </p:spPr>
        <p:txBody>
          <a:bodyPr/>
          <a:lstStyle/>
          <a:p>
            <a:pPr eaLnBrk="1" hangingPunct="1"/>
            <a:r>
              <a:rPr lang="en-US" altLang="en-US" b="1" u="sng" dirty="0">
                <a:solidFill>
                  <a:schemeClr val="bg1"/>
                </a:solidFill>
              </a:rPr>
              <a:t>The Level Design Process</a:t>
            </a:r>
          </a:p>
        </p:txBody>
      </p:sp>
      <p:pic>
        <p:nvPicPr>
          <p:cNvPr id="30722" name="Picture 2" descr="level design | Game design, Game level design, Game design document">
            <a:extLst>
              <a:ext uri="{FF2B5EF4-FFF2-40B4-BE49-F238E27FC236}">
                <a16:creationId xmlns:a16="http://schemas.microsoft.com/office/drawing/2014/main" id="{DF91E737-A10F-0888-66CD-33BD534E3A7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89187" y="407130"/>
            <a:ext cx="3643816" cy="28014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24" name="Picture 4" descr="3 Workflow Techniques - How to Draw Top-Down Level Design Map Layouts">
            <a:extLst>
              <a:ext uri="{FF2B5EF4-FFF2-40B4-BE49-F238E27FC236}">
                <a16:creationId xmlns:a16="http://schemas.microsoft.com/office/drawing/2014/main" id="{65C769BD-F291-FF9A-2B9C-9DB09928252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82202" y="3552282"/>
            <a:ext cx="3403475" cy="26376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941873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D032472-575A-A5FE-7D7C-8B683B726CE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Background pattern&#10;&#10;Description automatically generated">
            <a:extLst>
              <a:ext uri="{FF2B5EF4-FFF2-40B4-BE49-F238E27FC236}">
                <a16:creationId xmlns:a16="http://schemas.microsoft.com/office/drawing/2014/main" id="{9AD12632-B30A-54A8-08EC-0B88CBEDCAA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AFF47F48-C3CA-E398-AB4B-E1B4ED93E9BE}"/>
              </a:ext>
            </a:extLst>
          </p:cNvPr>
          <p:cNvSpPr txBox="1"/>
          <p:nvPr/>
        </p:nvSpPr>
        <p:spPr>
          <a:xfrm>
            <a:off x="761999" y="152400"/>
            <a:ext cx="11020425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50" b="1" dirty="0">
                <a:solidFill>
                  <a:schemeClr val="bg1"/>
                </a:solidFill>
                <a:latin typeface="+mj-lt"/>
              </a:rPr>
              <a:t>Level Design &amp; Development</a:t>
            </a:r>
          </a:p>
          <a:p>
            <a:r>
              <a:rPr lang="en-GB" dirty="0">
                <a:solidFill>
                  <a:schemeClr val="bg1"/>
                </a:solidFill>
                <a:latin typeface="+mj-lt"/>
              </a:rPr>
              <a:t>General Principles of Level Design</a:t>
            </a:r>
            <a:endParaRPr lang="en-GB" dirty="0">
              <a:latin typeface="+mj-lt"/>
            </a:endParaRPr>
          </a:p>
        </p:txBody>
      </p:sp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7C3F7A08-8D12-721F-FCFC-9EDD1399D4C8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602" y="235254"/>
            <a:ext cx="493744" cy="640421"/>
          </a:xfrm>
          <a:prstGeom prst="rect">
            <a:avLst/>
          </a:prstGeom>
        </p:spPr>
      </p:pic>
      <p:sp>
        <p:nvSpPr>
          <p:cNvPr id="8" name="Footer Placeholder 3">
            <a:extLst>
              <a:ext uri="{FF2B5EF4-FFF2-40B4-BE49-F238E27FC236}">
                <a16:creationId xmlns:a16="http://schemas.microsoft.com/office/drawing/2014/main" id="{4BCD5879-9315-09D9-A817-74B2315386B3}"/>
              </a:ext>
            </a:extLst>
          </p:cNvPr>
          <p:cNvSpPr txBox="1">
            <a:spLocks/>
          </p:cNvSpPr>
          <p:nvPr/>
        </p:nvSpPr>
        <p:spPr>
          <a:xfrm>
            <a:off x="5601983" y="6248400"/>
            <a:ext cx="3375025" cy="4572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" panose="05000000000000000000" pitchFamily="2" charset="2"/>
              <a:buChar char="q"/>
              <a:defRPr sz="26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sz="1200">
                <a:solidFill>
                  <a:schemeClr val="bg1"/>
                </a:solidFill>
              </a:rPr>
              <a:t>Chapter 12 General Principles of Level Design </a:t>
            </a:r>
            <a:endParaRPr lang="en-US" altLang="en-US" sz="1200" dirty="0">
              <a:solidFill>
                <a:schemeClr val="bg1"/>
              </a:solidFill>
            </a:endParaRPr>
          </a:p>
        </p:txBody>
      </p:sp>
      <p:sp>
        <p:nvSpPr>
          <p:cNvPr id="10" name="Date Placeholder 5">
            <a:extLst>
              <a:ext uri="{FF2B5EF4-FFF2-40B4-BE49-F238E27FC236}">
                <a16:creationId xmlns:a16="http://schemas.microsoft.com/office/drawing/2014/main" id="{BC5E1C40-A603-A106-F0BB-376F55C1226C}"/>
              </a:ext>
            </a:extLst>
          </p:cNvPr>
          <p:cNvSpPr txBox="1">
            <a:spLocks/>
          </p:cNvSpPr>
          <p:nvPr/>
        </p:nvSpPr>
        <p:spPr>
          <a:xfrm>
            <a:off x="2957208" y="6248400"/>
            <a:ext cx="2644775" cy="4572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" panose="05000000000000000000" pitchFamily="2" charset="2"/>
              <a:buChar char="q"/>
              <a:defRPr sz="26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sz="1200">
                <a:solidFill>
                  <a:schemeClr val="bg1"/>
                </a:solidFill>
              </a:rPr>
              <a:t>© 2009 by Pearson Education, Inc.</a:t>
            </a:r>
            <a:endParaRPr lang="en-US" altLang="en-US" sz="1200" dirty="0">
              <a:solidFill>
                <a:schemeClr val="bg1"/>
              </a:solidFill>
            </a:endParaRPr>
          </a:p>
        </p:txBody>
      </p:sp>
      <p:sp>
        <p:nvSpPr>
          <p:cNvPr id="4" name="Rectangle 2">
            <a:extLst>
              <a:ext uri="{FF2B5EF4-FFF2-40B4-BE49-F238E27FC236}">
                <a16:creationId xmlns:a16="http://schemas.microsoft.com/office/drawing/2014/main" id="{0BB326BA-58A3-5B64-BC83-0287572AA17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836579" y="668025"/>
            <a:ext cx="8229600" cy="1139825"/>
          </a:xfrm>
        </p:spPr>
        <p:txBody>
          <a:bodyPr/>
          <a:lstStyle/>
          <a:p>
            <a:pPr eaLnBrk="1" hangingPunct="1"/>
            <a:r>
              <a:rPr lang="en-US" altLang="en-US" b="1" u="sng" dirty="0">
                <a:solidFill>
                  <a:schemeClr val="bg1"/>
                </a:solidFill>
              </a:rPr>
              <a:t>The Level Design Process (Cont.)</a:t>
            </a:r>
          </a:p>
        </p:txBody>
      </p:sp>
      <p:sp>
        <p:nvSpPr>
          <p:cNvPr id="3" name="Rectangle 3">
            <a:extLst>
              <a:ext uri="{FF2B5EF4-FFF2-40B4-BE49-F238E27FC236}">
                <a16:creationId xmlns:a16="http://schemas.microsoft.com/office/drawing/2014/main" id="{4C2A6B8E-90C1-953B-5EFD-C85C918C7538}"/>
              </a:ext>
            </a:extLst>
          </p:cNvPr>
          <p:cNvSpPr txBox="1">
            <a:spLocks noChangeArrowheads="1"/>
          </p:cNvSpPr>
          <p:nvPr/>
        </p:nvSpPr>
        <p:spPr>
          <a:xfrm>
            <a:off x="249918" y="1659250"/>
            <a:ext cx="8229600" cy="4530725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en-US" sz="4000" b="1" u="sng" dirty="0">
                <a:solidFill>
                  <a:schemeClr val="bg1"/>
                </a:solidFill>
              </a:rPr>
              <a:t>Prototyping</a:t>
            </a:r>
          </a:p>
          <a:p>
            <a:pPr lvl="1"/>
            <a:r>
              <a:rPr lang="en-US" altLang="en-US" sz="3600" dirty="0">
                <a:solidFill>
                  <a:schemeClr val="bg1"/>
                </a:solidFill>
              </a:rPr>
              <a:t>Construct temporary models of the landscape and objects.</a:t>
            </a:r>
          </a:p>
          <a:p>
            <a:pPr lvl="1"/>
            <a:r>
              <a:rPr lang="en-US" altLang="en-US" sz="3600" dirty="0">
                <a:solidFill>
                  <a:schemeClr val="bg1"/>
                </a:solidFill>
              </a:rPr>
              <a:t>Models serve as blueprints for the art team.</a:t>
            </a:r>
          </a:p>
          <a:p>
            <a:r>
              <a:rPr lang="en-US" altLang="en-US" sz="4000" b="1" u="sng" dirty="0">
                <a:solidFill>
                  <a:schemeClr val="bg1"/>
                </a:solidFill>
              </a:rPr>
              <a:t>Level review</a:t>
            </a:r>
          </a:p>
          <a:p>
            <a:pPr lvl="1"/>
            <a:r>
              <a:rPr lang="en-US" altLang="en-US" sz="3600" dirty="0">
                <a:solidFill>
                  <a:schemeClr val="bg1"/>
                </a:solidFill>
              </a:rPr>
              <a:t>Review the prototype.</a:t>
            </a:r>
          </a:p>
          <a:p>
            <a:pPr lvl="1"/>
            <a:r>
              <a:rPr lang="en-US" altLang="en-US" sz="3600" dirty="0">
                <a:solidFill>
                  <a:schemeClr val="bg1"/>
                </a:solidFill>
              </a:rPr>
              <a:t>Feedback from the design, art, programming, audio, and testing teams. </a:t>
            </a:r>
          </a:p>
        </p:txBody>
      </p:sp>
      <p:pic>
        <p:nvPicPr>
          <p:cNvPr id="29698" name="Picture 2" descr="Radiator Blog: How to Graybox / Blockout a 3D Video Game Level">
            <a:extLst>
              <a:ext uri="{FF2B5EF4-FFF2-40B4-BE49-F238E27FC236}">
                <a16:creationId xmlns:a16="http://schemas.microsoft.com/office/drawing/2014/main" id="{A067A861-7C91-2656-670C-82B14BB207B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57597" y="2195615"/>
            <a:ext cx="4184485" cy="31590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485323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516DA3B-FD75-8F9C-12DF-A95B0F4EB3A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Background pattern&#10;&#10;Description automatically generated">
            <a:extLst>
              <a:ext uri="{FF2B5EF4-FFF2-40B4-BE49-F238E27FC236}">
                <a16:creationId xmlns:a16="http://schemas.microsoft.com/office/drawing/2014/main" id="{1EBE8613-A457-F3BC-062F-F14FE174D0E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8E8B3581-A544-B5B7-EFF0-78E666129496}"/>
              </a:ext>
            </a:extLst>
          </p:cNvPr>
          <p:cNvSpPr txBox="1"/>
          <p:nvPr/>
        </p:nvSpPr>
        <p:spPr>
          <a:xfrm>
            <a:off x="761999" y="152400"/>
            <a:ext cx="11020425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50" b="1" dirty="0">
                <a:solidFill>
                  <a:schemeClr val="bg1"/>
                </a:solidFill>
                <a:latin typeface="+mj-lt"/>
              </a:rPr>
              <a:t>Level Design &amp; Development</a:t>
            </a:r>
          </a:p>
          <a:p>
            <a:r>
              <a:rPr lang="en-GB" dirty="0">
                <a:solidFill>
                  <a:schemeClr val="bg1"/>
                </a:solidFill>
                <a:latin typeface="+mj-lt"/>
              </a:rPr>
              <a:t>General Principles of Level Design</a:t>
            </a:r>
            <a:endParaRPr lang="en-GB" dirty="0">
              <a:latin typeface="+mj-lt"/>
            </a:endParaRPr>
          </a:p>
        </p:txBody>
      </p:sp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9B9E7DAF-ACC2-572B-44AF-D88901D55DED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602" y="235254"/>
            <a:ext cx="493744" cy="640421"/>
          </a:xfrm>
          <a:prstGeom prst="rect">
            <a:avLst/>
          </a:prstGeom>
        </p:spPr>
      </p:pic>
      <p:sp>
        <p:nvSpPr>
          <p:cNvPr id="8" name="Footer Placeholder 3">
            <a:extLst>
              <a:ext uri="{FF2B5EF4-FFF2-40B4-BE49-F238E27FC236}">
                <a16:creationId xmlns:a16="http://schemas.microsoft.com/office/drawing/2014/main" id="{A36F3361-A58C-8F18-B6A4-4B6DEC651F4C}"/>
              </a:ext>
            </a:extLst>
          </p:cNvPr>
          <p:cNvSpPr txBox="1">
            <a:spLocks/>
          </p:cNvSpPr>
          <p:nvPr/>
        </p:nvSpPr>
        <p:spPr>
          <a:xfrm>
            <a:off x="5601983" y="6248400"/>
            <a:ext cx="3375025" cy="4572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" panose="05000000000000000000" pitchFamily="2" charset="2"/>
              <a:buChar char="q"/>
              <a:defRPr sz="26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sz="1200">
                <a:solidFill>
                  <a:schemeClr val="bg1"/>
                </a:solidFill>
              </a:rPr>
              <a:t>Chapter 12 General Principles of Level Design </a:t>
            </a:r>
            <a:endParaRPr lang="en-US" altLang="en-US" sz="1200" dirty="0">
              <a:solidFill>
                <a:schemeClr val="bg1"/>
              </a:solidFill>
            </a:endParaRPr>
          </a:p>
        </p:txBody>
      </p:sp>
      <p:sp>
        <p:nvSpPr>
          <p:cNvPr id="10" name="Date Placeholder 5">
            <a:extLst>
              <a:ext uri="{FF2B5EF4-FFF2-40B4-BE49-F238E27FC236}">
                <a16:creationId xmlns:a16="http://schemas.microsoft.com/office/drawing/2014/main" id="{29F03DF7-771A-A1CA-35AC-933C2AA3C03C}"/>
              </a:ext>
            </a:extLst>
          </p:cNvPr>
          <p:cNvSpPr txBox="1">
            <a:spLocks/>
          </p:cNvSpPr>
          <p:nvPr/>
        </p:nvSpPr>
        <p:spPr>
          <a:xfrm>
            <a:off x="2957208" y="6248400"/>
            <a:ext cx="2644775" cy="4572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" panose="05000000000000000000" pitchFamily="2" charset="2"/>
              <a:buChar char="q"/>
              <a:defRPr sz="26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sz="1200">
                <a:solidFill>
                  <a:schemeClr val="bg1"/>
                </a:solidFill>
              </a:rPr>
              <a:t>© 2009 by Pearson Education, Inc.</a:t>
            </a:r>
            <a:endParaRPr lang="en-US" altLang="en-US" sz="1200" dirty="0">
              <a:solidFill>
                <a:schemeClr val="bg1"/>
              </a:solidFill>
            </a:endParaRPr>
          </a:p>
        </p:txBody>
      </p:sp>
      <p:sp>
        <p:nvSpPr>
          <p:cNvPr id="4" name="Rectangle 2">
            <a:extLst>
              <a:ext uri="{FF2B5EF4-FFF2-40B4-BE49-F238E27FC236}">
                <a16:creationId xmlns:a16="http://schemas.microsoft.com/office/drawing/2014/main" id="{72A826E2-ED2D-A69B-C890-0D264994C15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836579" y="668025"/>
            <a:ext cx="8229600" cy="1139825"/>
          </a:xfrm>
        </p:spPr>
        <p:txBody>
          <a:bodyPr/>
          <a:lstStyle/>
          <a:p>
            <a:pPr eaLnBrk="1" hangingPunct="1"/>
            <a:r>
              <a:rPr lang="en-US" altLang="en-US" b="1" u="sng" dirty="0">
                <a:solidFill>
                  <a:schemeClr val="bg1"/>
                </a:solidFill>
              </a:rPr>
              <a:t>The Level Design Process (Cont.)</a:t>
            </a:r>
          </a:p>
        </p:txBody>
      </p:sp>
      <p:sp>
        <p:nvSpPr>
          <p:cNvPr id="2" name="Rectangle 3">
            <a:extLst>
              <a:ext uri="{FF2B5EF4-FFF2-40B4-BE49-F238E27FC236}">
                <a16:creationId xmlns:a16="http://schemas.microsoft.com/office/drawing/2014/main" id="{9E88B4FF-818A-0AF3-46F7-13A0524FD248}"/>
              </a:ext>
            </a:extLst>
          </p:cNvPr>
          <p:cNvSpPr txBox="1">
            <a:spLocks noChangeArrowheads="1"/>
          </p:cNvSpPr>
          <p:nvPr/>
        </p:nvSpPr>
        <p:spPr>
          <a:xfrm>
            <a:off x="4052633" y="1807850"/>
            <a:ext cx="8229600" cy="4530725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en-US" sz="3600" b="1" u="sng" dirty="0">
                <a:solidFill>
                  <a:schemeClr val="bg1"/>
                </a:solidFill>
              </a:rPr>
              <a:t>Level refinement and lock-down</a:t>
            </a:r>
          </a:p>
          <a:p>
            <a:pPr lvl="1"/>
            <a:r>
              <a:rPr lang="en-US" altLang="en-US" sz="3200" dirty="0">
                <a:solidFill>
                  <a:schemeClr val="bg1"/>
                </a:solidFill>
              </a:rPr>
              <a:t>Make corrections based on feedback</a:t>
            </a:r>
          </a:p>
          <a:p>
            <a:pPr lvl="1"/>
            <a:r>
              <a:rPr lang="en-US" altLang="en-US" sz="3200" dirty="0">
                <a:solidFill>
                  <a:schemeClr val="bg1"/>
                </a:solidFill>
              </a:rPr>
              <a:t>Review and correct until the level is flawless</a:t>
            </a:r>
          </a:p>
          <a:p>
            <a:pPr lvl="1"/>
            <a:r>
              <a:rPr lang="en-US" altLang="en-US" sz="3200" dirty="0">
                <a:solidFill>
                  <a:schemeClr val="bg1"/>
                </a:solidFill>
              </a:rPr>
              <a:t>Lock the level</a:t>
            </a:r>
          </a:p>
          <a:p>
            <a:r>
              <a:rPr lang="en-US" altLang="en-US" sz="3600" b="1" u="sng" dirty="0">
                <a:solidFill>
                  <a:schemeClr val="bg1"/>
                </a:solidFill>
              </a:rPr>
              <a:t>Level design to art handoff</a:t>
            </a:r>
          </a:p>
          <a:p>
            <a:pPr lvl="1"/>
            <a:r>
              <a:rPr lang="en-US" altLang="en-US" sz="3200" dirty="0">
                <a:solidFill>
                  <a:schemeClr val="bg1"/>
                </a:solidFill>
              </a:rPr>
              <a:t>Give all files to the artists</a:t>
            </a:r>
          </a:p>
          <a:p>
            <a:pPr lvl="1"/>
            <a:r>
              <a:rPr lang="en-US" altLang="en-US" sz="3200" dirty="0">
                <a:solidFill>
                  <a:schemeClr val="bg1"/>
                </a:solidFill>
              </a:rPr>
              <a:t>Tell artists how the level should look and work</a:t>
            </a:r>
          </a:p>
          <a:p>
            <a:pPr lvl="1"/>
            <a:r>
              <a:rPr lang="en-US" altLang="en-US" sz="3200" dirty="0">
                <a:solidFill>
                  <a:schemeClr val="bg1"/>
                </a:solidFill>
              </a:rPr>
              <a:t>Contact the audio team for any needed audio</a:t>
            </a:r>
          </a:p>
        </p:txBody>
      </p:sp>
      <p:pic>
        <p:nvPicPr>
          <p:cNvPr id="28680" name="Picture 8" descr="JAMM Productions: GreyBoxing - James McAndrew">
            <a:extLst>
              <a:ext uri="{FF2B5EF4-FFF2-40B4-BE49-F238E27FC236}">
                <a16:creationId xmlns:a16="http://schemas.microsoft.com/office/drawing/2014/main" id="{E09078D7-F1A8-69FE-4180-E42441F1019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7523" y="1807850"/>
            <a:ext cx="3754877" cy="2112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682" name="Picture 10" descr="Professional Level Designer Talks Designing Single-Player vs Multiplayer  Levels, VR Challenges, Tips to Get Started">
            <a:extLst>
              <a:ext uri="{FF2B5EF4-FFF2-40B4-BE49-F238E27FC236}">
                <a16:creationId xmlns:a16="http://schemas.microsoft.com/office/drawing/2014/main" id="{8BBF8EF2-2168-EF15-77FC-CC692EEEE93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500" y="4031719"/>
            <a:ext cx="3836900" cy="2158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099423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714CE4C-6A88-D475-58E6-CC53645437D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Background pattern&#10;&#10;Description automatically generated">
            <a:extLst>
              <a:ext uri="{FF2B5EF4-FFF2-40B4-BE49-F238E27FC236}">
                <a16:creationId xmlns:a16="http://schemas.microsoft.com/office/drawing/2014/main" id="{9FD1694C-7A97-B78E-38F9-4D13716DFB8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AD54A978-46CF-4FC3-3778-FC5CB2628626}"/>
              </a:ext>
            </a:extLst>
          </p:cNvPr>
          <p:cNvSpPr txBox="1"/>
          <p:nvPr/>
        </p:nvSpPr>
        <p:spPr>
          <a:xfrm>
            <a:off x="761999" y="152400"/>
            <a:ext cx="11020425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50" b="1" dirty="0">
                <a:solidFill>
                  <a:schemeClr val="bg1"/>
                </a:solidFill>
                <a:latin typeface="+mj-lt"/>
              </a:rPr>
              <a:t>Level Design &amp; Development</a:t>
            </a:r>
          </a:p>
          <a:p>
            <a:r>
              <a:rPr lang="en-GB" dirty="0">
                <a:solidFill>
                  <a:schemeClr val="bg1"/>
                </a:solidFill>
                <a:latin typeface="+mj-lt"/>
              </a:rPr>
              <a:t>General Principles of Level Design</a:t>
            </a:r>
            <a:endParaRPr lang="en-GB" dirty="0">
              <a:latin typeface="+mj-lt"/>
            </a:endParaRPr>
          </a:p>
        </p:txBody>
      </p:sp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BD9ED8BF-82A4-E91C-0625-70691C6E7A89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602" y="235254"/>
            <a:ext cx="493744" cy="640421"/>
          </a:xfrm>
          <a:prstGeom prst="rect">
            <a:avLst/>
          </a:prstGeom>
        </p:spPr>
      </p:pic>
      <p:sp>
        <p:nvSpPr>
          <p:cNvPr id="8" name="Footer Placeholder 3">
            <a:extLst>
              <a:ext uri="{FF2B5EF4-FFF2-40B4-BE49-F238E27FC236}">
                <a16:creationId xmlns:a16="http://schemas.microsoft.com/office/drawing/2014/main" id="{015BFA1D-B7DA-3F20-B58C-2DF960698C78}"/>
              </a:ext>
            </a:extLst>
          </p:cNvPr>
          <p:cNvSpPr txBox="1">
            <a:spLocks/>
          </p:cNvSpPr>
          <p:nvPr/>
        </p:nvSpPr>
        <p:spPr>
          <a:xfrm>
            <a:off x="5601983" y="6248400"/>
            <a:ext cx="3375025" cy="4572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" panose="05000000000000000000" pitchFamily="2" charset="2"/>
              <a:buChar char="q"/>
              <a:defRPr sz="26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sz="1200">
                <a:solidFill>
                  <a:schemeClr val="bg1"/>
                </a:solidFill>
              </a:rPr>
              <a:t>Chapter 12 General Principles of Level Design </a:t>
            </a:r>
            <a:endParaRPr lang="en-US" altLang="en-US" sz="1200" dirty="0">
              <a:solidFill>
                <a:schemeClr val="bg1"/>
              </a:solidFill>
            </a:endParaRPr>
          </a:p>
        </p:txBody>
      </p:sp>
      <p:sp>
        <p:nvSpPr>
          <p:cNvPr id="10" name="Date Placeholder 5">
            <a:extLst>
              <a:ext uri="{FF2B5EF4-FFF2-40B4-BE49-F238E27FC236}">
                <a16:creationId xmlns:a16="http://schemas.microsoft.com/office/drawing/2014/main" id="{0BBA04B4-59C3-219A-6AB9-1B323793F348}"/>
              </a:ext>
            </a:extLst>
          </p:cNvPr>
          <p:cNvSpPr txBox="1">
            <a:spLocks/>
          </p:cNvSpPr>
          <p:nvPr/>
        </p:nvSpPr>
        <p:spPr>
          <a:xfrm>
            <a:off x="2957208" y="6248400"/>
            <a:ext cx="2644775" cy="4572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" panose="05000000000000000000" pitchFamily="2" charset="2"/>
              <a:buChar char="q"/>
              <a:defRPr sz="26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sz="1200">
                <a:solidFill>
                  <a:schemeClr val="bg1"/>
                </a:solidFill>
              </a:rPr>
              <a:t>© 2009 by Pearson Education, Inc.</a:t>
            </a:r>
            <a:endParaRPr lang="en-US" altLang="en-US" sz="1200" dirty="0">
              <a:solidFill>
                <a:schemeClr val="bg1"/>
              </a:solidFill>
            </a:endParaRPr>
          </a:p>
        </p:txBody>
      </p:sp>
      <p:sp>
        <p:nvSpPr>
          <p:cNvPr id="4" name="Rectangle 2">
            <a:extLst>
              <a:ext uri="{FF2B5EF4-FFF2-40B4-BE49-F238E27FC236}">
                <a16:creationId xmlns:a16="http://schemas.microsoft.com/office/drawing/2014/main" id="{39151D1E-F33E-C95B-F265-65CDDF94BF2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836579" y="668025"/>
            <a:ext cx="8229600" cy="1139825"/>
          </a:xfrm>
        </p:spPr>
        <p:txBody>
          <a:bodyPr/>
          <a:lstStyle/>
          <a:p>
            <a:pPr eaLnBrk="1" hangingPunct="1"/>
            <a:r>
              <a:rPr lang="en-US" altLang="en-US" b="1" u="sng" dirty="0">
                <a:solidFill>
                  <a:schemeClr val="bg1"/>
                </a:solidFill>
              </a:rPr>
              <a:t>The Level Design Process (Cont.)</a:t>
            </a:r>
          </a:p>
        </p:txBody>
      </p:sp>
      <p:sp>
        <p:nvSpPr>
          <p:cNvPr id="3" name="Rectangle 3">
            <a:extLst>
              <a:ext uri="{FF2B5EF4-FFF2-40B4-BE49-F238E27FC236}">
                <a16:creationId xmlns:a16="http://schemas.microsoft.com/office/drawing/2014/main" id="{A2FA8EF3-6AD3-1FF7-E5B3-D7B758FB3772}"/>
              </a:ext>
            </a:extLst>
          </p:cNvPr>
          <p:cNvSpPr txBox="1">
            <a:spLocks noChangeArrowheads="1"/>
          </p:cNvSpPr>
          <p:nvPr/>
        </p:nvSpPr>
        <p:spPr>
          <a:xfrm>
            <a:off x="184252" y="1807850"/>
            <a:ext cx="8229600" cy="4530725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en-US" sz="4000" b="1" u="sng" dirty="0">
                <a:solidFill>
                  <a:schemeClr val="bg1"/>
                </a:solidFill>
              </a:rPr>
              <a:t>First art and rigging pass</a:t>
            </a:r>
          </a:p>
          <a:p>
            <a:pPr lvl="1"/>
            <a:r>
              <a:rPr lang="en-US" altLang="en-US" sz="3600" dirty="0">
                <a:solidFill>
                  <a:schemeClr val="bg1"/>
                </a:solidFill>
              </a:rPr>
              <a:t>Art team builds the real artwork and rigging</a:t>
            </a:r>
          </a:p>
          <a:p>
            <a:pPr lvl="1"/>
            <a:r>
              <a:rPr lang="en-US" altLang="en-US" sz="3600" dirty="0">
                <a:solidFill>
                  <a:schemeClr val="bg1"/>
                </a:solidFill>
              </a:rPr>
              <a:t>You might need to incorporate the new content into software</a:t>
            </a:r>
          </a:p>
          <a:p>
            <a:r>
              <a:rPr lang="en-US" altLang="en-US" sz="4000" b="1" u="sng" dirty="0">
                <a:solidFill>
                  <a:schemeClr val="bg1"/>
                </a:solidFill>
              </a:rPr>
              <a:t>Art to level design handoff and review </a:t>
            </a:r>
          </a:p>
          <a:p>
            <a:pPr lvl="1"/>
            <a:r>
              <a:rPr lang="en-US" altLang="en-US" sz="3600" dirty="0">
                <a:solidFill>
                  <a:schemeClr val="bg1"/>
                </a:solidFill>
              </a:rPr>
              <a:t>Receive final artwork</a:t>
            </a:r>
          </a:p>
          <a:p>
            <a:pPr lvl="1"/>
            <a:r>
              <a:rPr lang="en-US" altLang="en-US" sz="3600" dirty="0">
                <a:solidFill>
                  <a:schemeClr val="bg1"/>
                </a:solidFill>
              </a:rPr>
              <a:t>Conduct a review</a:t>
            </a:r>
          </a:p>
        </p:txBody>
      </p:sp>
      <p:pic>
        <p:nvPicPr>
          <p:cNvPr id="26626" name="Picture 2" descr="Level 3 Dormitories | Half-Life Wiki | Fandom">
            <a:extLst>
              <a:ext uri="{FF2B5EF4-FFF2-40B4-BE49-F238E27FC236}">
                <a16:creationId xmlns:a16="http://schemas.microsoft.com/office/drawing/2014/main" id="{6EDB76AF-909E-B28D-D8E4-998104A81A1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53112" y="2036874"/>
            <a:ext cx="3872999" cy="24969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589385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4702B2C-B625-2F04-2F4E-D61FE12DB58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Background pattern&#10;&#10;Description automatically generated">
            <a:extLst>
              <a:ext uri="{FF2B5EF4-FFF2-40B4-BE49-F238E27FC236}">
                <a16:creationId xmlns:a16="http://schemas.microsoft.com/office/drawing/2014/main" id="{FA3E07A2-C0A2-87EF-A62D-935A1D4A9A7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42B68BAE-F14A-900F-FF2B-A085452421F8}"/>
              </a:ext>
            </a:extLst>
          </p:cNvPr>
          <p:cNvSpPr txBox="1"/>
          <p:nvPr/>
        </p:nvSpPr>
        <p:spPr>
          <a:xfrm>
            <a:off x="761999" y="152400"/>
            <a:ext cx="11020425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50" b="1" dirty="0">
                <a:solidFill>
                  <a:schemeClr val="bg1"/>
                </a:solidFill>
                <a:latin typeface="+mj-lt"/>
              </a:rPr>
              <a:t>Level Design &amp; Development</a:t>
            </a:r>
          </a:p>
          <a:p>
            <a:r>
              <a:rPr lang="en-GB" dirty="0">
                <a:solidFill>
                  <a:schemeClr val="bg1"/>
                </a:solidFill>
                <a:latin typeface="+mj-lt"/>
              </a:rPr>
              <a:t>General Principles of Level Design</a:t>
            </a:r>
            <a:endParaRPr lang="en-GB" dirty="0">
              <a:latin typeface="+mj-lt"/>
            </a:endParaRPr>
          </a:p>
        </p:txBody>
      </p:sp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E4F4396D-8A02-04F8-EFFC-16211B72E5AD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602" y="235254"/>
            <a:ext cx="493744" cy="640421"/>
          </a:xfrm>
          <a:prstGeom prst="rect">
            <a:avLst/>
          </a:prstGeom>
        </p:spPr>
      </p:pic>
      <p:sp>
        <p:nvSpPr>
          <p:cNvPr id="8" name="Footer Placeholder 3">
            <a:extLst>
              <a:ext uri="{FF2B5EF4-FFF2-40B4-BE49-F238E27FC236}">
                <a16:creationId xmlns:a16="http://schemas.microsoft.com/office/drawing/2014/main" id="{A75B21D1-33A3-E87B-5409-151DD22BFB5C}"/>
              </a:ext>
            </a:extLst>
          </p:cNvPr>
          <p:cNvSpPr txBox="1">
            <a:spLocks/>
          </p:cNvSpPr>
          <p:nvPr/>
        </p:nvSpPr>
        <p:spPr>
          <a:xfrm>
            <a:off x="5601983" y="6248400"/>
            <a:ext cx="3375025" cy="4572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" panose="05000000000000000000" pitchFamily="2" charset="2"/>
              <a:buChar char="q"/>
              <a:defRPr sz="26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sz="1200">
                <a:solidFill>
                  <a:schemeClr val="bg1"/>
                </a:solidFill>
              </a:rPr>
              <a:t>Chapter 12 General Principles of Level Design </a:t>
            </a:r>
            <a:endParaRPr lang="en-US" altLang="en-US" sz="1200" dirty="0">
              <a:solidFill>
                <a:schemeClr val="bg1"/>
              </a:solidFill>
            </a:endParaRPr>
          </a:p>
        </p:txBody>
      </p:sp>
      <p:sp>
        <p:nvSpPr>
          <p:cNvPr id="10" name="Date Placeholder 5">
            <a:extLst>
              <a:ext uri="{FF2B5EF4-FFF2-40B4-BE49-F238E27FC236}">
                <a16:creationId xmlns:a16="http://schemas.microsoft.com/office/drawing/2014/main" id="{FCFAA5EF-057A-0C64-AED7-D2722A7C93CF}"/>
              </a:ext>
            </a:extLst>
          </p:cNvPr>
          <p:cNvSpPr txBox="1">
            <a:spLocks/>
          </p:cNvSpPr>
          <p:nvPr/>
        </p:nvSpPr>
        <p:spPr>
          <a:xfrm>
            <a:off x="2957208" y="6248400"/>
            <a:ext cx="2644775" cy="4572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" panose="05000000000000000000" pitchFamily="2" charset="2"/>
              <a:buChar char="q"/>
              <a:defRPr sz="26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sz="1200">
                <a:solidFill>
                  <a:schemeClr val="bg1"/>
                </a:solidFill>
              </a:rPr>
              <a:t>© 2009 by Pearson Education, Inc.</a:t>
            </a:r>
            <a:endParaRPr lang="en-US" altLang="en-US" sz="1200" dirty="0">
              <a:solidFill>
                <a:schemeClr val="bg1"/>
              </a:solidFill>
            </a:endParaRPr>
          </a:p>
        </p:txBody>
      </p:sp>
      <p:sp>
        <p:nvSpPr>
          <p:cNvPr id="4" name="Rectangle 2">
            <a:extLst>
              <a:ext uri="{FF2B5EF4-FFF2-40B4-BE49-F238E27FC236}">
                <a16:creationId xmlns:a16="http://schemas.microsoft.com/office/drawing/2014/main" id="{4929244C-EBB6-B536-28E9-EDAE6AE6227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836579" y="668025"/>
            <a:ext cx="8229600" cy="1139825"/>
          </a:xfrm>
        </p:spPr>
        <p:txBody>
          <a:bodyPr/>
          <a:lstStyle/>
          <a:p>
            <a:pPr eaLnBrk="1" hangingPunct="1"/>
            <a:r>
              <a:rPr lang="en-US" altLang="en-US" b="1" u="sng" dirty="0">
                <a:solidFill>
                  <a:schemeClr val="bg1"/>
                </a:solidFill>
              </a:rPr>
              <a:t>The Level Design Process (Cont.)</a:t>
            </a:r>
          </a:p>
        </p:txBody>
      </p:sp>
      <p:sp>
        <p:nvSpPr>
          <p:cNvPr id="3" name="Rectangle 3">
            <a:extLst>
              <a:ext uri="{FF2B5EF4-FFF2-40B4-BE49-F238E27FC236}">
                <a16:creationId xmlns:a16="http://schemas.microsoft.com/office/drawing/2014/main" id="{6BB7E48F-03D8-2386-43ED-E70FEA66935E}"/>
              </a:ext>
            </a:extLst>
          </p:cNvPr>
          <p:cNvSpPr txBox="1">
            <a:spLocks noChangeArrowheads="1"/>
          </p:cNvSpPr>
          <p:nvPr/>
        </p:nvSpPr>
        <p:spPr>
          <a:xfrm>
            <a:off x="3784060" y="1659250"/>
            <a:ext cx="8229600" cy="4530725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en-US" sz="3600" b="1" u="sng" dirty="0">
                <a:solidFill>
                  <a:schemeClr val="bg1"/>
                </a:solidFill>
              </a:rPr>
              <a:t>Content integration</a:t>
            </a:r>
          </a:p>
          <a:p>
            <a:pPr lvl="1"/>
            <a:r>
              <a:rPr lang="en-US" altLang="en-US" sz="3200" dirty="0">
                <a:solidFill>
                  <a:schemeClr val="bg1"/>
                </a:solidFill>
              </a:rPr>
              <a:t>Assemble all the assets into the completed level</a:t>
            </a:r>
          </a:p>
          <a:p>
            <a:pPr lvl="1"/>
            <a:r>
              <a:rPr lang="en-US" altLang="en-US" sz="3200" dirty="0">
                <a:solidFill>
                  <a:schemeClr val="bg1"/>
                </a:solidFill>
              </a:rPr>
              <a:t>Adjust any rigging as necessary</a:t>
            </a:r>
          </a:p>
          <a:p>
            <a:r>
              <a:rPr lang="en-US" altLang="en-US" sz="3600" b="1" u="sng" dirty="0">
                <a:solidFill>
                  <a:schemeClr val="bg1"/>
                </a:solidFill>
              </a:rPr>
              <a:t>Bug fixing</a:t>
            </a:r>
          </a:p>
          <a:p>
            <a:pPr lvl="1"/>
            <a:r>
              <a:rPr lang="en-US" altLang="en-US" sz="3200" dirty="0">
                <a:solidFill>
                  <a:schemeClr val="bg1"/>
                </a:solidFill>
              </a:rPr>
              <a:t>Test for bugs and mistakes and hand off to QA</a:t>
            </a:r>
          </a:p>
          <a:p>
            <a:r>
              <a:rPr lang="en-US" altLang="en-US" sz="3600" b="1" u="sng" dirty="0">
                <a:solidFill>
                  <a:schemeClr val="bg1"/>
                </a:solidFill>
              </a:rPr>
              <a:t>User testing and tuning </a:t>
            </a:r>
          </a:p>
          <a:p>
            <a:pPr lvl="1"/>
            <a:r>
              <a:rPr lang="en-US" altLang="en-US" sz="3200" dirty="0">
                <a:solidFill>
                  <a:schemeClr val="bg1"/>
                </a:solidFill>
              </a:rPr>
              <a:t>QA creates a test plan and begins alpha testing</a:t>
            </a:r>
          </a:p>
          <a:p>
            <a:pPr lvl="1"/>
            <a:r>
              <a:rPr lang="en-US" altLang="en-US" sz="3200" dirty="0">
                <a:solidFill>
                  <a:schemeClr val="bg1"/>
                </a:solidFill>
              </a:rPr>
              <a:t>When thoroughly alpha tested, hand off to beta testing</a:t>
            </a:r>
          </a:p>
        </p:txBody>
      </p:sp>
      <p:pic>
        <p:nvPicPr>
          <p:cNvPr id="27650" name="Picture 2" descr="Videogame tester job - how to get it">
            <a:extLst>
              <a:ext uri="{FF2B5EF4-FFF2-40B4-BE49-F238E27FC236}">
                <a16:creationId xmlns:a16="http://schemas.microsoft.com/office/drawing/2014/main" id="{ADCE838B-68F3-5050-E603-7E8DE337634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2602" y="4018253"/>
            <a:ext cx="3323617" cy="22301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652" name="Picture 4" descr="How to Become a Game Tester: What You Need To Know">
            <a:extLst>
              <a:ext uri="{FF2B5EF4-FFF2-40B4-BE49-F238E27FC236}">
                <a16:creationId xmlns:a16="http://schemas.microsoft.com/office/drawing/2014/main" id="{1F8B33D4-83FC-93DF-2EB2-469A79D5CE1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4268" y="1605211"/>
            <a:ext cx="3482502" cy="23194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874860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196AC32-DA94-61E2-BD37-EDE03A7043B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Background pattern&#10;&#10;Description automatically generated">
            <a:extLst>
              <a:ext uri="{FF2B5EF4-FFF2-40B4-BE49-F238E27FC236}">
                <a16:creationId xmlns:a16="http://schemas.microsoft.com/office/drawing/2014/main" id="{505192EC-C500-2107-E140-9F5FDDA3ECD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52C74BFA-D816-C71A-D19B-AE2AF38C09DA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602" y="235254"/>
            <a:ext cx="493744" cy="64042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5FCF25E-BE7D-05E5-051D-3CAF7F69399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28800" y="2844224"/>
            <a:ext cx="8534400" cy="1169551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  <a:defRPr/>
            </a:pPr>
            <a:r>
              <a:rPr lang="en-GB" altLang="en-US" sz="4000" b="1" dirty="0">
                <a:solidFill>
                  <a:schemeClr val="accent4"/>
                </a:solidFill>
                <a:latin typeface="+mn-lt"/>
              </a:rPr>
              <a:t>General Principles of Level Design</a:t>
            </a:r>
          </a:p>
          <a:p>
            <a:pPr algn="ctr" eaLnBrk="1" hangingPunct="1">
              <a:spcBef>
                <a:spcPct val="0"/>
              </a:spcBef>
              <a:buFontTx/>
              <a:buNone/>
              <a:defRPr/>
            </a:pPr>
            <a:r>
              <a:rPr lang="en-GB" altLang="en-US" sz="3000" b="1" dirty="0">
                <a:solidFill>
                  <a:schemeClr val="bg1"/>
                </a:solidFill>
                <a:latin typeface="+mn-lt"/>
              </a:rPr>
              <a:t>Pitfalls of Level Design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272AF8F-4F65-A118-7269-E2E5ACF58A36}"/>
              </a:ext>
            </a:extLst>
          </p:cNvPr>
          <p:cNvSpPr txBox="1"/>
          <p:nvPr/>
        </p:nvSpPr>
        <p:spPr>
          <a:xfrm>
            <a:off x="761999" y="152400"/>
            <a:ext cx="11020425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50" b="1" dirty="0">
                <a:solidFill>
                  <a:schemeClr val="bg1"/>
                </a:solidFill>
                <a:latin typeface="+mj-lt"/>
              </a:rPr>
              <a:t>Level Design &amp; Development</a:t>
            </a:r>
          </a:p>
          <a:p>
            <a:r>
              <a:rPr lang="en-GB" dirty="0">
                <a:solidFill>
                  <a:schemeClr val="bg1"/>
                </a:solidFill>
                <a:latin typeface="+mj-lt"/>
              </a:rPr>
              <a:t>General Principles of Level Design</a:t>
            </a:r>
            <a:endParaRPr lang="en-GB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4084635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BFE906C-54F8-15EC-BC48-2580B353703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Background pattern&#10;&#10;Description automatically generated">
            <a:extLst>
              <a:ext uri="{FF2B5EF4-FFF2-40B4-BE49-F238E27FC236}">
                <a16:creationId xmlns:a16="http://schemas.microsoft.com/office/drawing/2014/main" id="{0657B925-356A-BC25-6333-B4F25078B68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85D8F49E-37DB-8C3B-4528-D6F228FF04EB}"/>
              </a:ext>
            </a:extLst>
          </p:cNvPr>
          <p:cNvSpPr txBox="1"/>
          <p:nvPr/>
        </p:nvSpPr>
        <p:spPr>
          <a:xfrm>
            <a:off x="761999" y="152400"/>
            <a:ext cx="11020425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50" b="1" dirty="0">
                <a:solidFill>
                  <a:schemeClr val="bg1"/>
                </a:solidFill>
                <a:latin typeface="+mj-lt"/>
              </a:rPr>
              <a:t>Level Design &amp; Development</a:t>
            </a:r>
          </a:p>
          <a:p>
            <a:r>
              <a:rPr lang="en-GB" dirty="0">
                <a:solidFill>
                  <a:schemeClr val="bg1"/>
                </a:solidFill>
                <a:latin typeface="+mj-lt"/>
              </a:rPr>
              <a:t>General Principles of Level Design</a:t>
            </a:r>
            <a:endParaRPr lang="en-GB" dirty="0">
              <a:latin typeface="+mj-lt"/>
            </a:endParaRPr>
          </a:p>
        </p:txBody>
      </p:sp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DFC4065D-C77D-A8E6-4C8D-89767B0BA6A1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602" y="235254"/>
            <a:ext cx="493744" cy="640421"/>
          </a:xfrm>
          <a:prstGeom prst="rect">
            <a:avLst/>
          </a:prstGeom>
        </p:spPr>
      </p:pic>
      <p:sp>
        <p:nvSpPr>
          <p:cNvPr id="8" name="Footer Placeholder 3">
            <a:extLst>
              <a:ext uri="{FF2B5EF4-FFF2-40B4-BE49-F238E27FC236}">
                <a16:creationId xmlns:a16="http://schemas.microsoft.com/office/drawing/2014/main" id="{8CD2A267-7DAC-F818-568D-7C73B5EEC8A8}"/>
              </a:ext>
            </a:extLst>
          </p:cNvPr>
          <p:cNvSpPr txBox="1">
            <a:spLocks/>
          </p:cNvSpPr>
          <p:nvPr/>
        </p:nvSpPr>
        <p:spPr>
          <a:xfrm>
            <a:off x="5601983" y="6248400"/>
            <a:ext cx="3375025" cy="4572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" panose="05000000000000000000" pitchFamily="2" charset="2"/>
              <a:buChar char="q"/>
              <a:defRPr sz="26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sz="1200">
                <a:solidFill>
                  <a:schemeClr val="bg1"/>
                </a:solidFill>
              </a:rPr>
              <a:t>Chapter 12 General Principles of Level Design </a:t>
            </a:r>
            <a:endParaRPr lang="en-US" altLang="en-US" sz="1200" dirty="0">
              <a:solidFill>
                <a:schemeClr val="bg1"/>
              </a:solidFill>
            </a:endParaRPr>
          </a:p>
        </p:txBody>
      </p:sp>
      <p:sp>
        <p:nvSpPr>
          <p:cNvPr id="10" name="Date Placeholder 5">
            <a:extLst>
              <a:ext uri="{FF2B5EF4-FFF2-40B4-BE49-F238E27FC236}">
                <a16:creationId xmlns:a16="http://schemas.microsoft.com/office/drawing/2014/main" id="{8BF3A812-8D45-F2A2-E59D-979D9D78D180}"/>
              </a:ext>
            </a:extLst>
          </p:cNvPr>
          <p:cNvSpPr txBox="1">
            <a:spLocks/>
          </p:cNvSpPr>
          <p:nvPr/>
        </p:nvSpPr>
        <p:spPr>
          <a:xfrm>
            <a:off x="2957208" y="6248400"/>
            <a:ext cx="2644775" cy="4572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" panose="05000000000000000000" pitchFamily="2" charset="2"/>
              <a:buChar char="q"/>
              <a:defRPr sz="26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sz="1200">
                <a:solidFill>
                  <a:schemeClr val="bg1"/>
                </a:solidFill>
              </a:rPr>
              <a:t>© 2009 by Pearson Education, Inc.</a:t>
            </a:r>
            <a:endParaRPr lang="en-US" altLang="en-US" sz="1200" dirty="0">
              <a:solidFill>
                <a:schemeClr val="bg1"/>
              </a:solidFill>
            </a:endParaRPr>
          </a:p>
        </p:txBody>
      </p:sp>
      <p:sp>
        <p:nvSpPr>
          <p:cNvPr id="4" name="Rectangle 2">
            <a:extLst>
              <a:ext uri="{FF2B5EF4-FFF2-40B4-BE49-F238E27FC236}">
                <a16:creationId xmlns:a16="http://schemas.microsoft.com/office/drawing/2014/main" id="{6760AA65-D06F-B3AE-FA7E-FEEF15C703B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836579" y="668025"/>
            <a:ext cx="8229600" cy="1139825"/>
          </a:xfrm>
        </p:spPr>
        <p:txBody>
          <a:bodyPr/>
          <a:lstStyle/>
          <a:p>
            <a:pPr eaLnBrk="1" hangingPunct="1"/>
            <a:r>
              <a:rPr lang="en-US" altLang="en-US" b="1" u="sng" dirty="0">
                <a:solidFill>
                  <a:schemeClr val="bg1"/>
                </a:solidFill>
              </a:rPr>
              <a:t>Pitfalls of Level Design</a:t>
            </a:r>
          </a:p>
        </p:txBody>
      </p:sp>
      <p:sp>
        <p:nvSpPr>
          <p:cNvPr id="2" name="Rectangle 3">
            <a:extLst>
              <a:ext uri="{FF2B5EF4-FFF2-40B4-BE49-F238E27FC236}">
                <a16:creationId xmlns:a16="http://schemas.microsoft.com/office/drawing/2014/main" id="{9B3521DB-7B01-5A4E-67A4-7435C5851569}"/>
              </a:ext>
            </a:extLst>
          </p:cNvPr>
          <p:cNvSpPr txBox="1">
            <a:spLocks noChangeArrowheads="1"/>
          </p:cNvSpPr>
          <p:nvPr/>
        </p:nvSpPr>
        <p:spPr>
          <a:xfrm>
            <a:off x="457200" y="1600200"/>
            <a:ext cx="8229600" cy="4530725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en-US" sz="4000" b="1" u="sng" dirty="0">
                <a:solidFill>
                  <a:schemeClr val="bg1"/>
                </a:solidFill>
              </a:rPr>
              <a:t>Get the scope right</a:t>
            </a:r>
          </a:p>
          <a:p>
            <a:pPr lvl="1"/>
            <a:r>
              <a:rPr lang="en-US" altLang="en-US" sz="3600" dirty="0">
                <a:solidFill>
                  <a:schemeClr val="bg1"/>
                </a:solidFill>
              </a:rPr>
              <a:t>Design within your available resources</a:t>
            </a:r>
          </a:p>
          <a:p>
            <a:pPr lvl="1"/>
            <a:r>
              <a:rPr lang="en-US" altLang="en-US" sz="3600" dirty="0">
                <a:solidFill>
                  <a:schemeClr val="bg1"/>
                </a:solidFill>
              </a:rPr>
              <a:t>It</a:t>
            </a:r>
            <a:r>
              <a:rPr lang="ja-JP" altLang="en-US" sz="3600" dirty="0">
                <a:solidFill>
                  <a:schemeClr val="bg1"/>
                </a:solidFill>
              </a:rPr>
              <a:t>’</a:t>
            </a:r>
            <a:r>
              <a:rPr lang="en-US" altLang="ja-JP" sz="3600" dirty="0">
                <a:solidFill>
                  <a:schemeClr val="bg1"/>
                </a:solidFill>
              </a:rPr>
              <a:t>s common to design something that</a:t>
            </a:r>
            <a:r>
              <a:rPr lang="ja-JP" altLang="en-US" sz="3600" dirty="0">
                <a:solidFill>
                  <a:schemeClr val="bg1"/>
                </a:solidFill>
              </a:rPr>
              <a:t>’</a:t>
            </a:r>
            <a:r>
              <a:rPr lang="en-US" altLang="ja-JP" sz="3600" dirty="0">
                <a:solidFill>
                  <a:schemeClr val="bg1"/>
                </a:solidFill>
              </a:rPr>
              <a:t>s too big</a:t>
            </a:r>
          </a:p>
          <a:p>
            <a:r>
              <a:rPr lang="en-US" altLang="en-US" sz="4000" b="1" u="sng" dirty="0">
                <a:solidFill>
                  <a:schemeClr val="bg1"/>
                </a:solidFill>
              </a:rPr>
              <a:t>Avoid conceptual non sequiturs</a:t>
            </a:r>
          </a:p>
          <a:p>
            <a:pPr lvl="1"/>
            <a:r>
              <a:rPr lang="en-US" altLang="en-US" sz="3600" dirty="0">
                <a:solidFill>
                  <a:schemeClr val="bg1"/>
                </a:solidFill>
              </a:rPr>
              <a:t>Illogical events in a game make it harder to play</a:t>
            </a:r>
          </a:p>
          <a:p>
            <a:pPr lvl="1"/>
            <a:r>
              <a:rPr lang="en-US" altLang="en-US" sz="3600" dirty="0">
                <a:solidFill>
                  <a:schemeClr val="bg1"/>
                </a:solidFill>
              </a:rPr>
              <a:t>Players should be rewarded, not punished, for using their intelligence</a:t>
            </a:r>
          </a:p>
          <a:p>
            <a:pPr lvl="1"/>
            <a:endParaRPr lang="en-US" altLang="en-US" dirty="0"/>
          </a:p>
        </p:txBody>
      </p:sp>
      <p:pic>
        <p:nvPicPr>
          <p:cNvPr id="24578" name="Picture 2" descr="vault boy - Pesquisa Google | Fallout guy, Vault boy, Vault boy fallout">
            <a:extLst>
              <a:ext uri="{FF2B5EF4-FFF2-40B4-BE49-F238E27FC236}">
                <a16:creationId xmlns:a16="http://schemas.microsoft.com/office/drawing/2014/main" id="{A6AB84E1-CD9C-D35D-6AA8-AD8C5404EE1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00611" y="727075"/>
            <a:ext cx="4122776" cy="5677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055875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45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45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45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457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457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457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457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457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457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457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457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263D1A6-2BD3-15FF-CB7D-1F943D9B46F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Background pattern&#10;&#10;Description automatically generated">
            <a:extLst>
              <a:ext uri="{FF2B5EF4-FFF2-40B4-BE49-F238E27FC236}">
                <a16:creationId xmlns:a16="http://schemas.microsoft.com/office/drawing/2014/main" id="{70899A8B-A693-5F36-0BBC-EDC5C528C5F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3315876F-8077-E3E7-491D-03E8EADC7FDC}"/>
              </a:ext>
            </a:extLst>
          </p:cNvPr>
          <p:cNvSpPr txBox="1"/>
          <p:nvPr/>
        </p:nvSpPr>
        <p:spPr>
          <a:xfrm>
            <a:off x="761999" y="152400"/>
            <a:ext cx="11020425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50" b="1" dirty="0">
                <a:solidFill>
                  <a:schemeClr val="bg1"/>
                </a:solidFill>
                <a:latin typeface="+mj-lt"/>
              </a:rPr>
              <a:t>Level Design &amp; Development</a:t>
            </a:r>
          </a:p>
          <a:p>
            <a:r>
              <a:rPr lang="en-GB" dirty="0">
                <a:solidFill>
                  <a:schemeClr val="bg1"/>
                </a:solidFill>
                <a:latin typeface="+mj-lt"/>
              </a:rPr>
              <a:t>General Principles of Level Design</a:t>
            </a:r>
            <a:endParaRPr lang="en-GB" dirty="0">
              <a:latin typeface="+mj-lt"/>
            </a:endParaRPr>
          </a:p>
        </p:txBody>
      </p:sp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7DE64267-9042-B9DA-27BA-FBE7E67DC1F5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602" y="235254"/>
            <a:ext cx="493744" cy="640421"/>
          </a:xfrm>
          <a:prstGeom prst="rect">
            <a:avLst/>
          </a:prstGeom>
        </p:spPr>
      </p:pic>
      <p:sp>
        <p:nvSpPr>
          <p:cNvPr id="8" name="Footer Placeholder 3">
            <a:extLst>
              <a:ext uri="{FF2B5EF4-FFF2-40B4-BE49-F238E27FC236}">
                <a16:creationId xmlns:a16="http://schemas.microsoft.com/office/drawing/2014/main" id="{9F5C4763-A2C1-9350-6155-15A8A1C6586F}"/>
              </a:ext>
            </a:extLst>
          </p:cNvPr>
          <p:cNvSpPr txBox="1">
            <a:spLocks/>
          </p:cNvSpPr>
          <p:nvPr/>
        </p:nvSpPr>
        <p:spPr>
          <a:xfrm>
            <a:off x="5601983" y="6248400"/>
            <a:ext cx="3375025" cy="4572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" panose="05000000000000000000" pitchFamily="2" charset="2"/>
              <a:buChar char="q"/>
              <a:defRPr sz="26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sz="1200">
                <a:solidFill>
                  <a:schemeClr val="bg1"/>
                </a:solidFill>
              </a:rPr>
              <a:t>Chapter 12 General Principles of Level Design </a:t>
            </a:r>
            <a:endParaRPr lang="en-US" altLang="en-US" sz="1200" dirty="0">
              <a:solidFill>
                <a:schemeClr val="bg1"/>
              </a:solidFill>
            </a:endParaRPr>
          </a:p>
        </p:txBody>
      </p:sp>
      <p:sp>
        <p:nvSpPr>
          <p:cNvPr id="10" name="Date Placeholder 5">
            <a:extLst>
              <a:ext uri="{FF2B5EF4-FFF2-40B4-BE49-F238E27FC236}">
                <a16:creationId xmlns:a16="http://schemas.microsoft.com/office/drawing/2014/main" id="{BAC4B10A-5470-B646-EDFD-98FEE77F77EE}"/>
              </a:ext>
            </a:extLst>
          </p:cNvPr>
          <p:cNvSpPr txBox="1">
            <a:spLocks/>
          </p:cNvSpPr>
          <p:nvPr/>
        </p:nvSpPr>
        <p:spPr>
          <a:xfrm>
            <a:off x="2957208" y="6248400"/>
            <a:ext cx="2644775" cy="4572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" panose="05000000000000000000" pitchFamily="2" charset="2"/>
              <a:buChar char="q"/>
              <a:defRPr sz="26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sz="1200">
                <a:solidFill>
                  <a:schemeClr val="bg1"/>
                </a:solidFill>
              </a:rPr>
              <a:t>© 2009 by Pearson Education, Inc.</a:t>
            </a:r>
            <a:endParaRPr lang="en-US" altLang="en-US" sz="1200" dirty="0">
              <a:solidFill>
                <a:schemeClr val="bg1"/>
              </a:solidFill>
            </a:endParaRPr>
          </a:p>
        </p:txBody>
      </p:sp>
      <p:sp>
        <p:nvSpPr>
          <p:cNvPr id="4" name="Rectangle 2">
            <a:extLst>
              <a:ext uri="{FF2B5EF4-FFF2-40B4-BE49-F238E27FC236}">
                <a16:creationId xmlns:a16="http://schemas.microsoft.com/office/drawing/2014/main" id="{014C218C-3520-7ACC-2FEF-C0D58F0F468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836579" y="668025"/>
            <a:ext cx="8229600" cy="1139825"/>
          </a:xfrm>
        </p:spPr>
        <p:txBody>
          <a:bodyPr/>
          <a:lstStyle/>
          <a:p>
            <a:pPr eaLnBrk="1" hangingPunct="1"/>
            <a:r>
              <a:rPr lang="en-US" altLang="en-US" b="1" u="sng" dirty="0">
                <a:solidFill>
                  <a:schemeClr val="bg1"/>
                </a:solidFill>
              </a:rPr>
              <a:t>Pitfalls of Level Design (Cont.)</a:t>
            </a:r>
          </a:p>
        </p:txBody>
      </p:sp>
      <p:sp>
        <p:nvSpPr>
          <p:cNvPr id="3" name="Rectangle 3">
            <a:extLst>
              <a:ext uri="{FF2B5EF4-FFF2-40B4-BE49-F238E27FC236}">
                <a16:creationId xmlns:a16="http://schemas.microsoft.com/office/drawing/2014/main" id="{9576C2A0-FC10-D3FB-667D-3D2251F75B26}"/>
              </a:ext>
            </a:extLst>
          </p:cNvPr>
          <p:cNvSpPr txBox="1">
            <a:spLocks noChangeArrowheads="1"/>
          </p:cNvSpPr>
          <p:nvPr/>
        </p:nvSpPr>
        <p:spPr>
          <a:xfrm>
            <a:off x="3521413" y="1762763"/>
            <a:ext cx="8501974" cy="45307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en-US" sz="3600" b="1" u="sng" dirty="0">
                <a:solidFill>
                  <a:schemeClr val="bg1"/>
                </a:solidFill>
              </a:rPr>
              <a:t>Make atypical levels optional </a:t>
            </a:r>
          </a:p>
          <a:p>
            <a:pPr lvl="1"/>
            <a:r>
              <a:rPr lang="en-US" altLang="en-US" sz="3200" dirty="0">
                <a:solidFill>
                  <a:schemeClr val="bg1"/>
                </a:solidFill>
              </a:rPr>
              <a:t>Atypical levels break the player</a:t>
            </a:r>
            <a:r>
              <a:rPr lang="ja-JP" altLang="en-US" sz="3200" dirty="0">
                <a:solidFill>
                  <a:schemeClr val="bg1"/>
                </a:solidFill>
              </a:rPr>
              <a:t>’</a:t>
            </a:r>
            <a:r>
              <a:rPr lang="en-US" altLang="ja-JP" sz="3200" dirty="0">
                <a:solidFill>
                  <a:schemeClr val="bg1"/>
                </a:solidFill>
              </a:rPr>
              <a:t>s suspension of disbelief</a:t>
            </a:r>
          </a:p>
          <a:p>
            <a:pPr lvl="1"/>
            <a:r>
              <a:rPr lang="en-US" altLang="en-US" sz="3200" dirty="0">
                <a:solidFill>
                  <a:schemeClr val="bg1"/>
                </a:solidFill>
              </a:rPr>
              <a:t>Atypical levels could prevent some players from completing the game</a:t>
            </a:r>
          </a:p>
          <a:p>
            <a:r>
              <a:rPr lang="en-US" altLang="en-US" sz="3600" b="1" u="sng" dirty="0">
                <a:solidFill>
                  <a:schemeClr val="bg1"/>
                </a:solidFill>
              </a:rPr>
              <a:t>Don</a:t>
            </a:r>
            <a:r>
              <a:rPr lang="ja-JP" altLang="en-US" sz="3600" b="1" u="sng" dirty="0">
                <a:solidFill>
                  <a:schemeClr val="bg1"/>
                </a:solidFill>
              </a:rPr>
              <a:t>’</a:t>
            </a:r>
            <a:r>
              <a:rPr lang="en-US" altLang="ja-JP" sz="3600" b="1" u="sng" dirty="0">
                <a:solidFill>
                  <a:schemeClr val="bg1"/>
                </a:solidFill>
              </a:rPr>
              <a:t>t show the player everything at once</a:t>
            </a:r>
          </a:p>
          <a:p>
            <a:pPr lvl="1"/>
            <a:r>
              <a:rPr lang="en-US" altLang="en-US" sz="3200" dirty="0">
                <a:solidFill>
                  <a:schemeClr val="bg1"/>
                </a:solidFill>
              </a:rPr>
              <a:t>Introduce new features gradually</a:t>
            </a:r>
          </a:p>
          <a:p>
            <a:pPr lvl="1"/>
            <a:r>
              <a:rPr lang="en-US" altLang="en-US" sz="3200" dirty="0">
                <a:solidFill>
                  <a:schemeClr val="bg1"/>
                </a:solidFill>
              </a:rPr>
              <a:t>Maintain the player</a:t>
            </a:r>
            <a:r>
              <a:rPr lang="ja-JP" altLang="en-US" sz="3200" dirty="0">
                <a:solidFill>
                  <a:schemeClr val="bg1"/>
                </a:solidFill>
              </a:rPr>
              <a:t>’</a:t>
            </a:r>
            <a:r>
              <a:rPr lang="en-US" altLang="ja-JP" sz="3200" dirty="0">
                <a:solidFill>
                  <a:schemeClr val="bg1"/>
                </a:solidFill>
              </a:rPr>
              <a:t>s interest</a:t>
            </a:r>
            <a:endParaRPr lang="en-US" altLang="en-US" sz="3200" dirty="0">
              <a:solidFill>
                <a:schemeClr val="bg1"/>
              </a:solidFill>
            </a:endParaRPr>
          </a:p>
        </p:txBody>
      </p:sp>
      <p:pic>
        <p:nvPicPr>
          <p:cNvPr id="23554" name="Picture 2">
            <a:extLst>
              <a:ext uri="{FF2B5EF4-FFF2-40B4-BE49-F238E27FC236}">
                <a16:creationId xmlns:a16="http://schemas.microsoft.com/office/drawing/2014/main" id="{1298FECF-65E3-89DB-FF67-6D901B4469E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94" y="1990995"/>
            <a:ext cx="3594036" cy="40032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07901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35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35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35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C14B8A1-09C1-D989-392F-294316748D7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Background pattern&#10;&#10;Description automatically generated">
            <a:extLst>
              <a:ext uri="{FF2B5EF4-FFF2-40B4-BE49-F238E27FC236}">
                <a16:creationId xmlns:a16="http://schemas.microsoft.com/office/drawing/2014/main" id="{582D9D25-96B8-848A-96C2-DE0C1750BE5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93F19BDE-8A37-6B11-4E23-5EF09614A1CD}"/>
              </a:ext>
            </a:extLst>
          </p:cNvPr>
          <p:cNvSpPr txBox="1"/>
          <p:nvPr/>
        </p:nvSpPr>
        <p:spPr>
          <a:xfrm>
            <a:off x="761999" y="152400"/>
            <a:ext cx="11020425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50" b="1" dirty="0">
                <a:solidFill>
                  <a:schemeClr val="bg1"/>
                </a:solidFill>
                <a:latin typeface="+mj-lt"/>
              </a:rPr>
              <a:t>Level Design &amp; Development</a:t>
            </a:r>
          </a:p>
          <a:p>
            <a:r>
              <a:rPr lang="en-GB" dirty="0">
                <a:solidFill>
                  <a:schemeClr val="bg1"/>
                </a:solidFill>
                <a:latin typeface="+mj-lt"/>
              </a:rPr>
              <a:t>General Principles of Level Design</a:t>
            </a:r>
            <a:endParaRPr lang="en-GB" dirty="0">
              <a:latin typeface="+mj-lt"/>
            </a:endParaRPr>
          </a:p>
        </p:txBody>
      </p:sp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EC7A1362-AB12-A428-4130-6D2BB40FF5FA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602" y="235254"/>
            <a:ext cx="493744" cy="640421"/>
          </a:xfrm>
          <a:prstGeom prst="rect">
            <a:avLst/>
          </a:prstGeom>
        </p:spPr>
      </p:pic>
      <p:sp>
        <p:nvSpPr>
          <p:cNvPr id="8" name="Footer Placeholder 3">
            <a:extLst>
              <a:ext uri="{FF2B5EF4-FFF2-40B4-BE49-F238E27FC236}">
                <a16:creationId xmlns:a16="http://schemas.microsoft.com/office/drawing/2014/main" id="{AD12FC1F-F73C-0880-3254-D4ED435C2668}"/>
              </a:ext>
            </a:extLst>
          </p:cNvPr>
          <p:cNvSpPr txBox="1">
            <a:spLocks/>
          </p:cNvSpPr>
          <p:nvPr/>
        </p:nvSpPr>
        <p:spPr>
          <a:xfrm>
            <a:off x="5601983" y="6248400"/>
            <a:ext cx="3375025" cy="4572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" panose="05000000000000000000" pitchFamily="2" charset="2"/>
              <a:buChar char="q"/>
              <a:defRPr sz="26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sz="1200">
                <a:solidFill>
                  <a:schemeClr val="bg1"/>
                </a:solidFill>
              </a:rPr>
              <a:t>Chapter 12 General Principles of Level Design </a:t>
            </a:r>
            <a:endParaRPr lang="en-US" altLang="en-US" sz="1200" dirty="0">
              <a:solidFill>
                <a:schemeClr val="bg1"/>
              </a:solidFill>
            </a:endParaRPr>
          </a:p>
        </p:txBody>
      </p:sp>
      <p:sp>
        <p:nvSpPr>
          <p:cNvPr id="10" name="Date Placeholder 5">
            <a:extLst>
              <a:ext uri="{FF2B5EF4-FFF2-40B4-BE49-F238E27FC236}">
                <a16:creationId xmlns:a16="http://schemas.microsoft.com/office/drawing/2014/main" id="{E991FEF3-D8E7-125F-4108-0B563358BB05}"/>
              </a:ext>
            </a:extLst>
          </p:cNvPr>
          <p:cNvSpPr txBox="1">
            <a:spLocks/>
          </p:cNvSpPr>
          <p:nvPr/>
        </p:nvSpPr>
        <p:spPr>
          <a:xfrm>
            <a:off x="2957208" y="6248400"/>
            <a:ext cx="2644775" cy="4572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" panose="05000000000000000000" pitchFamily="2" charset="2"/>
              <a:buChar char="q"/>
              <a:defRPr sz="26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sz="1200">
                <a:solidFill>
                  <a:schemeClr val="bg1"/>
                </a:solidFill>
              </a:rPr>
              <a:t>© 2009 by Pearson Education, Inc.</a:t>
            </a:r>
            <a:endParaRPr lang="en-US" altLang="en-US" sz="1200" dirty="0">
              <a:solidFill>
                <a:schemeClr val="bg1"/>
              </a:solidFill>
            </a:endParaRPr>
          </a:p>
        </p:txBody>
      </p:sp>
      <p:sp>
        <p:nvSpPr>
          <p:cNvPr id="4" name="Rectangle 2">
            <a:extLst>
              <a:ext uri="{FF2B5EF4-FFF2-40B4-BE49-F238E27FC236}">
                <a16:creationId xmlns:a16="http://schemas.microsoft.com/office/drawing/2014/main" id="{FE810E06-ECC7-6FD0-0DF4-5953D2F2B95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836579" y="668025"/>
            <a:ext cx="8229600" cy="1139825"/>
          </a:xfrm>
        </p:spPr>
        <p:txBody>
          <a:bodyPr/>
          <a:lstStyle/>
          <a:p>
            <a:pPr eaLnBrk="1" hangingPunct="1"/>
            <a:r>
              <a:rPr lang="en-US" altLang="en-US" b="1" u="sng" dirty="0">
                <a:solidFill>
                  <a:schemeClr val="bg1"/>
                </a:solidFill>
              </a:rPr>
              <a:t>Pitfalls of Level Design (Cont.)</a:t>
            </a:r>
          </a:p>
        </p:txBody>
      </p:sp>
      <p:sp>
        <p:nvSpPr>
          <p:cNvPr id="2" name="Rectangle 3">
            <a:extLst>
              <a:ext uri="{FF2B5EF4-FFF2-40B4-BE49-F238E27FC236}">
                <a16:creationId xmlns:a16="http://schemas.microsoft.com/office/drawing/2014/main" id="{97DDE9D4-491E-4EE4-3832-E5ABAA97A95B}"/>
              </a:ext>
            </a:extLst>
          </p:cNvPr>
          <p:cNvSpPr txBox="1">
            <a:spLocks noChangeArrowheads="1"/>
          </p:cNvSpPr>
          <p:nvPr/>
        </p:nvSpPr>
        <p:spPr>
          <a:xfrm>
            <a:off x="252602" y="1659250"/>
            <a:ext cx="8229600" cy="4530725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en-US" sz="3600" b="1" u="sng" dirty="0">
                <a:solidFill>
                  <a:schemeClr val="bg1"/>
                </a:solidFill>
              </a:rPr>
              <a:t>Never lose sight of your audience </a:t>
            </a:r>
          </a:p>
          <a:p>
            <a:pPr lvl="1"/>
            <a:r>
              <a:rPr lang="en-US" altLang="en-US" sz="3200" dirty="0">
                <a:solidFill>
                  <a:schemeClr val="bg1"/>
                </a:solidFill>
              </a:rPr>
              <a:t>Player-centric approach</a:t>
            </a:r>
          </a:p>
          <a:p>
            <a:pPr lvl="1"/>
            <a:r>
              <a:rPr lang="en-US" altLang="en-US" sz="3200" dirty="0">
                <a:solidFill>
                  <a:schemeClr val="bg1"/>
                </a:solidFill>
              </a:rPr>
              <a:t>Understand your target audience and deliver what they want</a:t>
            </a:r>
          </a:p>
          <a:p>
            <a:r>
              <a:rPr lang="en-US" altLang="en-US" sz="3600" b="1" dirty="0">
                <a:solidFill>
                  <a:schemeClr val="bg1"/>
                </a:solidFill>
              </a:rPr>
              <a:t>Read the </a:t>
            </a:r>
            <a:r>
              <a:rPr lang="ja-JP" altLang="en-US" sz="3600" b="1" dirty="0">
                <a:solidFill>
                  <a:schemeClr val="bg1"/>
                </a:solidFill>
              </a:rPr>
              <a:t>“</a:t>
            </a:r>
            <a:r>
              <a:rPr lang="en-US" altLang="ja-JP" sz="3600" b="1" dirty="0">
                <a:solidFill>
                  <a:schemeClr val="bg1"/>
                </a:solidFill>
              </a:rPr>
              <a:t>Bad Game Designer, No Twinkie</a:t>
            </a:r>
            <a:r>
              <a:rPr lang="ja-JP" altLang="en-US" sz="3600" b="1" dirty="0">
                <a:solidFill>
                  <a:schemeClr val="bg1"/>
                </a:solidFill>
              </a:rPr>
              <a:t>”</a:t>
            </a:r>
            <a:r>
              <a:rPr lang="en-US" altLang="ja-JP" sz="3600" b="1" dirty="0">
                <a:solidFill>
                  <a:schemeClr val="bg1"/>
                </a:solidFill>
              </a:rPr>
              <a:t> articles for more examples of design errors</a:t>
            </a:r>
          </a:p>
          <a:p>
            <a:pPr lvl="1"/>
            <a:r>
              <a:rPr lang="en-US" altLang="en-US" sz="3200" b="1" u="sng" dirty="0">
                <a:solidFill>
                  <a:schemeClr val="bg1"/>
                </a:solidFill>
              </a:rPr>
              <a:t>www.designersnotebook.com/Design_Resources/No_Twinkie_Database</a:t>
            </a:r>
          </a:p>
        </p:txBody>
      </p:sp>
      <p:pic>
        <p:nvPicPr>
          <p:cNvPr id="22530" name="Picture 2" descr="Albinauric Set | Elden Ring Wiki">
            <a:extLst>
              <a:ext uri="{FF2B5EF4-FFF2-40B4-BE49-F238E27FC236}">
                <a16:creationId xmlns:a16="http://schemas.microsoft.com/office/drawing/2014/main" id="{6091A393-4D9A-050D-59C5-D98EF24D2F8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37167" y="-115162"/>
            <a:ext cx="3660910" cy="69731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382210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25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25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25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253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25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253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25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253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25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253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253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1F52241-56E5-FFCC-60A2-C3788C37193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Background pattern&#10;&#10;Description automatically generated">
            <a:extLst>
              <a:ext uri="{FF2B5EF4-FFF2-40B4-BE49-F238E27FC236}">
                <a16:creationId xmlns:a16="http://schemas.microsoft.com/office/drawing/2014/main" id="{9E4B0D3A-CA41-54FB-DC78-338186737E4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3A477EC6-899C-5726-ED24-E7D02131322E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602" y="235254"/>
            <a:ext cx="493744" cy="64042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91A73D1-AF6C-B34F-05D2-35AB60CE76A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28800" y="2844224"/>
            <a:ext cx="8534400" cy="1169551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  <a:defRPr/>
            </a:pPr>
            <a:r>
              <a:rPr lang="en-GB" altLang="en-US" sz="4000" b="1" dirty="0">
                <a:solidFill>
                  <a:schemeClr val="accent4"/>
                </a:solidFill>
                <a:latin typeface="+mn-lt"/>
              </a:rPr>
              <a:t>General Principles of Level Design</a:t>
            </a:r>
          </a:p>
          <a:p>
            <a:pPr algn="ctr" eaLnBrk="1" hangingPunct="1">
              <a:spcBef>
                <a:spcPct val="0"/>
              </a:spcBef>
              <a:buFontTx/>
              <a:buNone/>
              <a:defRPr/>
            </a:pPr>
            <a:r>
              <a:rPr lang="en-GB" altLang="en-US" sz="3000" b="1" dirty="0">
                <a:solidFill>
                  <a:schemeClr val="bg1"/>
                </a:solidFill>
                <a:latin typeface="+mn-lt"/>
              </a:rPr>
              <a:t>Summary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CB28DDD-8CA8-A2C0-ABA5-4760E98491FB}"/>
              </a:ext>
            </a:extLst>
          </p:cNvPr>
          <p:cNvSpPr txBox="1"/>
          <p:nvPr/>
        </p:nvSpPr>
        <p:spPr>
          <a:xfrm>
            <a:off x="761999" y="152400"/>
            <a:ext cx="11020425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50" b="1" dirty="0">
                <a:solidFill>
                  <a:schemeClr val="bg1"/>
                </a:solidFill>
                <a:latin typeface="+mj-lt"/>
              </a:rPr>
              <a:t>Level Design &amp; Development</a:t>
            </a:r>
          </a:p>
          <a:p>
            <a:r>
              <a:rPr lang="en-GB" dirty="0">
                <a:solidFill>
                  <a:schemeClr val="bg1"/>
                </a:solidFill>
                <a:latin typeface="+mj-lt"/>
              </a:rPr>
              <a:t>General Principles of Level Design</a:t>
            </a:r>
            <a:endParaRPr lang="en-GB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4040646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4B86AF7-9E9B-00EA-70F0-207F893747F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Background pattern&#10;&#10;Description automatically generated">
            <a:extLst>
              <a:ext uri="{FF2B5EF4-FFF2-40B4-BE49-F238E27FC236}">
                <a16:creationId xmlns:a16="http://schemas.microsoft.com/office/drawing/2014/main" id="{FBAC2C05-9E54-F4EE-0B9F-6934EE0BCB7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EC65053-A9F4-7837-7312-389AE5062CEA}"/>
              </a:ext>
            </a:extLst>
          </p:cNvPr>
          <p:cNvSpPr txBox="1"/>
          <p:nvPr/>
        </p:nvSpPr>
        <p:spPr>
          <a:xfrm>
            <a:off x="761999" y="152400"/>
            <a:ext cx="11020425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50" b="1" dirty="0">
                <a:solidFill>
                  <a:schemeClr val="bg1"/>
                </a:solidFill>
                <a:latin typeface="+mj-lt"/>
              </a:rPr>
              <a:t>Level Design &amp; Development</a:t>
            </a:r>
          </a:p>
          <a:p>
            <a:r>
              <a:rPr lang="en-GB" dirty="0">
                <a:solidFill>
                  <a:schemeClr val="bg1"/>
                </a:solidFill>
                <a:latin typeface="+mj-lt"/>
              </a:rPr>
              <a:t>General Principles of Level Design</a:t>
            </a:r>
            <a:endParaRPr lang="en-GB" dirty="0">
              <a:latin typeface="+mj-lt"/>
            </a:endParaRPr>
          </a:p>
        </p:txBody>
      </p:sp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046CFA8D-CE96-9EFD-8C91-C84FAF7AC154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602" y="235254"/>
            <a:ext cx="493744" cy="640421"/>
          </a:xfrm>
          <a:prstGeom prst="rect">
            <a:avLst/>
          </a:prstGeom>
        </p:spPr>
      </p:pic>
      <p:sp>
        <p:nvSpPr>
          <p:cNvPr id="8" name="Footer Placeholder 3">
            <a:extLst>
              <a:ext uri="{FF2B5EF4-FFF2-40B4-BE49-F238E27FC236}">
                <a16:creationId xmlns:a16="http://schemas.microsoft.com/office/drawing/2014/main" id="{DD330187-0451-121A-FC3A-65760FBFDBD9}"/>
              </a:ext>
            </a:extLst>
          </p:cNvPr>
          <p:cNvSpPr txBox="1">
            <a:spLocks/>
          </p:cNvSpPr>
          <p:nvPr/>
        </p:nvSpPr>
        <p:spPr>
          <a:xfrm>
            <a:off x="5601983" y="6248400"/>
            <a:ext cx="3375025" cy="4572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" panose="05000000000000000000" pitchFamily="2" charset="2"/>
              <a:buChar char="q"/>
              <a:defRPr sz="26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sz="1200">
                <a:solidFill>
                  <a:schemeClr val="bg1"/>
                </a:solidFill>
              </a:rPr>
              <a:t>Chapter 12 General Principles of Level Design </a:t>
            </a:r>
            <a:endParaRPr lang="en-US" altLang="en-US" sz="1200" dirty="0">
              <a:solidFill>
                <a:schemeClr val="bg1"/>
              </a:solidFill>
            </a:endParaRPr>
          </a:p>
        </p:txBody>
      </p:sp>
      <p:sp>
        <p:nvSpPr>
          <p:cNvPr id="10" name="Date Placeholder 5">
            <a:extLst>
              <a:ext uri="{FF2B5EF4-FFF2-40B4-BE49-F238E27FC236}">
                <a16:creationId xmlns:a16="http://schemas.microsoft.com/office/drawing/2014/main" id="{435F9F6D-7ADB-7332-D868-150E7DF972C8}"/>
              </a:ext>
            </a:extLst>
          </p:cNvPr>
          <p:cNvSpPr txBox="1">
            <a:spLocks/>
          </p:cNvSpPr>
          <p:nvPr/>
        </p:nvSpPr>
        <p:spPr>
          <a:xfrm>
            <a:off x="2957208" y="6248400"/>
            <a:ext cx="2644775" cy="4572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" panose="05000000000000000000" pitchFamily="2" charset="2"/>
              <a:buChar char="q"/>
              <a:defRPr sz="26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 kern="1200">
                <a:solidFill>
                  <a:srgbClr val="0033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sz="1200">
                <a:solidFill>
                  <a:schemeClr val="bg1"/>
                </a:solidFill>
              </a:rPr>
              <a:t>© 2009 by Pearson Education, Inc.</a:t>
            </a:r>
            <a:endParaRPr lang="en-US" altLang="en-US" sz="1200" dirty="0">
              <a:solidFill>
                <a:schemeClr val="bg1"/>
              </a:solidFill>
            </a:endParaRPr>
          </a:p>
        </p:txBody>
      </p:sp>
      <p:sp>
        <p:nvSpPr>
          <p:cNvPr id="4" name="Rectangle 2">
            <a:extLst>
              <a:ext uri="{FF2B5EF4-FFF2-40B4-BE49-F238E27FC236}">
                <a16:creationId xmlns:a16="http://schemas.microsoft.com/office/drawing/2014/main" id="{580504CA-6A2C-1FA2-14FE-D35B6E4C47B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836579" y="668025"/>
            <a:ext cx="8229600" cy="1139825"/>
          </a:xfrm>
        </p:spPr>
        <p:txBody>
          <a:bodyPr/>
          <a:lstStyle/>
          <a:p>
            <a:pPr eaLnBrk="1" hangingPunct="1"/>
            <a:r>
              <a:rPr lang="en-US" altLang="en-US" b="1" u="sng" dirty="0">
                <a:solidFill>
                  <a:schemeClr val="bg1"/>
                </a:solidFill>
              </a:rPr>
              <a:t>Summary</a:t>
            </a:r>
          </a:p>
        </p:txBody>
      </p:sp>
      <p:sp>
        <p:nvSpPr>
          <p:cNvPr id="2" name="Rectangle 3">
            <a:extLst>
              <a:ext uri="{FF2B5EF4-FFF2-40B4-BE49-F238E27FC236}">
                <a16:creationId xmlns:a16="http://schemas.microsoft.com/office/drawing/2014/main" id="{E1FE4D31-839B-32C0-54D4-68BFE1C53A01}"/>
              </a:ext>
            </a:extLst>
          </p:cNvPr>
          <p:cNvSpPr txBox="1">
            <a:spLocks noChangeArrowheads="1"/>
          </p:cNvSpPr>
          <p:nvPr/>
        </p:nvSpPr>
        <p:spPr>
          <a:xfrm>
            <a:off x="746346" y="1601475"/>
            <a:ext cx="8229600" cy="4530725"/>
          </a:xfrm>
          <a:prstGeom prst="rect">
            <a:avLst/>
          </a:prstGeom>
          <a:noFill/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en-US" sz="3600" b="1" u="sng" dirty="0">
                <a:solidFill>
                  <a:schemeClr val="bg1"/>
                </a:solidFill>
              </a:rPr>
              <a:t>You should now understand:</a:t>
            </a:r>
          </a:p>
          <a:p>
            <a:pPr lvl="1"/>
            <a:r>
              <a:rPr lang="en-US" altLang="en-US" sz="3200" dirty="0">
                <a:solidFill>
                  <a:schemeClr val="bg1"/>
                </a:solidFill>
              </a:rPr>
              <a:t>How to describe level design</a:t>
            </a:r>
          </a:p>
          <a:p>
            <a:pPr lvl="1"/>
            <a:r>
              <a:rPr lang="en-US" altLang="en-US" sz="3200" dirty="0">
                <a:solidFill>
                  <a:schemeClr val="bg1"/>
                </a:solidFill>
              </a:rPr>
              <a:t>How to apply key design principles</a:t>
            </a:r>
          </a:p>
          <a:p>
            <a:pPr lvl="1"/>
            <a:r>
              <a:rPr lang="en-US" altLang="en-US" sz="3200" dirty="0">
                <a:solidFill>
                  <a:schemeClr val="bg1"/>
                </a:solidFill>
              </a:rPr>
              <a:t>How to create a variety of layouts</a:t>
            </a:r>
          </a:p>
          <a:p>
            <a:pPr lvl="1"/>
            <a:r>
              <a:rPr lang="en-US" altLang="en-US" sz="3200" dirty="0">
                <a:solidFill>
                  <a:schemeClr val="bg1"/>
                </a:solidFill>
              </a:rPr>
              <a:t>How to create atmosphere, set a pace, and build tutorial levels</a:t>
            </a:r>
          </a:p>
          <a:p>
            <a:pPr lvl="1"/>
            <a:r>
              <a:rPr lang="en-US" altLang="en-US" sz="3200" dirty="0">
                <a:solidFill>
                  <a:schemeClr val="bg1"/>
                </a:solidFill>
              </a:rPr>
              <a:t>How to complete the level design process</a:t>
            </a:r>
          </a:p>
          <a:p>
            <a:pPr lvl="1"/>
            <a:r>
              <a:rPr lang="en-US" altLang="en-US" sz="3200" dirty="0">
                <a:solidFill>
                  <a:schemeClr val="bg1"/>
                </a:solidFill>
              </a:rPr>
              <a:t>How to avoid common pitfalls of level design</a:t>
            </a:r>
          </a:p>
        </p:txBody>
      </p:sp>
      <p:pic>
        <p:nvPicPr>
          <p:cNvPr id="20482" name="Picture 2" descr="Wii - Barnyard - Otis (Cutscene) - The Models Resource">
            <a:extLst>
              <a:ext uri="{FF2B5EF4-FFF2-40B4-BE49-F238E27FC236}">
                <a16:creationId xmlns:a16="http://schemas.microsoft.com/office/drawing/2014/main" id="{9BD5AAB5-C58E-64E8-05F5-994CB0B12C1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06559" y="725800"/>
            <a:ext cx="6592398" cy="57134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65715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2048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048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048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204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D0975D0-C939-AE44-C241-A474D416B80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Background pattern&#10;&#10;Description automatically generated">
            <a:extLst>
              <a:ext uri="{FF2B5EF4-FFF2-40B4-BE49-F238E27FC236}">
                <a16:creationId xmlns:a16="http://schemas.microsoft.com/office/drawing/2014/main" id="{981C121D-5E33-4CA1-22F7-F723C67953B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4B8FD4-70C9-35EE-D436-CB3CDBC31D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6152" y="2119823"/>
            <a:ext cx="10515600" cy="368463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en-GB" sz="6000" dirty="0">
              <a:solidFill>
                <a:schemeClr val="bg1"/>
              </a:solidFill>
              <a:latin typeface="Century Gothic" panose="020B0502020202020204" pitchFamily="34" charset="0"/>
            </a:endParaRPr>
          </a:p>
          <a:p>
            <a:pPr marL="0" indent="0" algn="ctr">
              <a:buNone/>
            </a:pPr>
            <a:r>
              <a:rPr lang="en-GB" sz="6000" b="1" dirty="0">
                <a:solidFill>
                  <a:schemeClr val="bg1"/>
                </a:solidFill>
                <a:latin typeface="+mj-lt"/>
              </a:rPr>
              <a:t>ANY QUESTIONS?</a:t>
            </a:r>
          </a:p>
        </p:txBody>
      </p:sp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B8A2037E-707F-4FBC-F8C9-D48F1AFCF849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602" y="235254"/>
            <a:ext cx="493744" cy="640421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9245D571-F8E6-9D88-05F0-111E2AE2B3F6}"/>
              </a:ext>
            </a:extLst>
          </p:cNvPr>
          <p:cNvSpPr txBox="1"/>
          <p:nvPr/>
        </p:nvSpPr>
        <p:spPr>
          <a:xfrm>
            <a:off x="761999" y="152400"/>
            <a:ext cx="11020425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50" b="1" dirty="0">
                <a:solidFill>
                  <a:schemeClr val="bg1"/>
                </a:solidFill>
                <a:latin typeface="+mj-lt"/>
              </a:rPr>
              <a:t>Level Design &amp; Development</a:t>
            </a:r>
          </a:p>
          <a:p>
            <a:r>
              <a:rPr lang="en-GB" dirty="0">
                <a:solidFill>
                  <a:schemeClr val="bg1"/>
                </a:solidFill>
                <a:latin typeface="+mj-lt"/>
              </a:rPr>
              <a:t>General Principles of Level Design</a:t>
            </a:r>
            <a:endParaRPr lang="en-GB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3087536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Background pattern&#10;&#10;Description automatically generated">
            <a:extLst>
              <a:ext uri="{FF2B5EF4-FFF2-40B4-BE49-F238E27FC236}">
                <a16:creationId xmlns:a16="http://schemas.microsoft.com/office/drawing/2014/main" id="{E042AAC3-6981-4542-B640-55A9FD46463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46152" y="2119823"/>
            <a:ext cx="10515600" cy="368463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en-GB" sz="6000" dirty="0">
              <a:solidFill>
                <a:schemeClr val="bg1"/>
              </a:solidFill>
              <a:latin typeface="Century Gothic" panose="020B0502020202020204" pitchFamily="34" charset="0"/>
            </a:endParaRPr>
          </a:p>
          <a:p>
            <a:pPr marL="0" indent="0" algn="ctr">
              <a:buNone/>
            </a:pPr>
            <a:r>
              <a:rPr lang="en-GB" sz="6000" b="1" dirty="0">
                <a:solidFill>
                  <a:schemeClr val="bg1"/>
                </a:solidFill>
                <a:latin typeface="+mj-lt"/>
              </a:rPr>
              <a:t>SAVE YOUR WORK</a:t>
            </a:r>
          </a:p>
          <a:p>
            <a:pPr marL="0" indent="0" algn="ctr">
              <a:buNone/>
            </a:pPr>
            <a:r>
              <a:rPr lang="en-GB" sz="6000" b="1" dirty="0">
                <a:solidFill>
                  <a:schemeClr val="bg1"/>
                </a:solidFill>
                <a:latin typeface="+mj-lt"/>
              </a:rPr>
              <a:t>AND SAVE IT OFTEN!</a:t>
            </a:r>
          </a:p>
        </p:txBody>
      </p:sp>
      <p:sp>
        <p:nvSpPr>
          <p:cNvPr id="4" name="Content Placeholder 2"/>
          <p:cNvSpPr txBox="1">
            <a:spLocks/>
          </p:cNvSpPr>
          <p:nvPr/>
        </p:nvSpPr>
        <p:spPr>
          <a:xfrm>
            <a:off x="838201" y="1330325"/>
            <a:ext cx="5021910" cy="73337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3600" b="1" dirty="0">
                <a:solidFill>
                  <a:srgbClr val="FFC000"/>
                </a:solidFill>
              </a:rPr>
              <a:t>Remember, </a:t>
            </a:r>
            <a:r>
              <a:rPr lang="en-GB" sz="3600" b="1" u="sng" dirty="0">
                <a:solidFill>
                  <a:srgbClr val="FFC000"/>
                </a:solidFill>
              </a:rPr>
              <a:t>as ALWAYS</a:t>
            </a:r>
            <a:r>
              <a:rPr lang="en-GB" sz="3600" b="1" dirty="0">
                <a:solidFill>
                  <a:srgbClr val="FFC000"/>
                </a:solidFill>
              </a:rPr>
              <a:t>:</a:t>
            </a:r>
          </a:p>
        </p:txBody>
      </p:sp>
      <p:pic>
        <p:nvPicPr>
          <p:cNvPr id="10" name="Picture 9" descr="Icon&#10;&#10;Description automatically generated">
            <a:extLst>
              <a:ext uri="{FF2B5EF4-FFF2-40B4-BE49-F238E27FC236}">
                <a16:creationId xmlns:a16="http://schemas.microsoft.com/office/drawing/2014/main" id="{BED2ED00-3429-45E5-9038-B09D15588D07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602" y="235254"/>
            <a:ext cx="493744" cy="640421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78829DA7-17B1-B997-CFCE-555CB5ABAB7A}"/>
              </a:ext>
            </a:extLst>
          </p:cNvPr>
          <p:cNvSpPr txBox="1"/>
          <p:nvPr/>
        </p:nvSpPr>
        <p:spPr>
          <a:xfrm>
            <a:off x="761999" y="152400"/>
            <a:ext cx="11020425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50" b="1" dirty="0">
                <a:solidFill>
                  <a:schemeClr val="bg1"/>
                </a:solidFill>
                <a:latin typeface="+mj-lt"/>
              </a:rPr>
              <a:t>Level Design &amp; Development</a:t>
            </a:r>
          </a:p>
          <a:p>
            <a:r>
              <a:rPr lang="en-GB" dirty="0">
                <a:solidFill>
                  <a:schemeClr val="bg1"/>
                </a:solidFill>
                <a:latin typeface="+mj-lt"/>
              </a:rPr>
              <a:t>General Principles of Level Design</a:t>
            </a:r>
            <a:endParaRPr lang="en-GB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2403307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1117</TotalTime>
  <Words>2039</Words>
  <Application>Microsoft Office PowerPoint</Application>
  <PresentationFormat>Widescreen</PresentationFormat>
  <Paragraphs>359</Paragraphs>
  <Slides>35</Slides>
  <Notes>35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35</vt:i4>
      </vt:variant>
    </vt:vector>
  </HeadingPairs>
  <TitlesOfParts>
    <vt:vector size="41" baseType="lpstr">
      <vt:lpstr>Arial</vt:lpstr>
      <vt:lpstr>Calibri</vt:lpstr>
      <vt:lpstr>Calibri Light</vt:lpstr>
      <vt:lpstr>Century Gothic</vt:lpstr>
      <vt:lpstr>Wingdings</vt:lpstr>
      <vt:lpstr>Office Theme</vt:lpstr>
      <vt:lpstr>PowerPoint Presentation</vt:lpstr>
      <vt:lpstr>PowerPoint Presentation</vt:lpstr>
      <vt:lpstr>Objectives</vt:lpstr>
      <vt:lpstr>Objectives (Cont.)</vt:lpstr>
      <vt:lpstr>PowerPoint Presentation</vt:lpstr>
      <vt:lpstr>What Is Level Design?</vt:lpstr>
      <vt:lpstr>PowerPoint Presentation</vt:lpstr>
      <vt:lpstr>Key Design Principles</vt:lpstr>
      <vt:lpstr>Key Design Principles (Cont.)</vt:lpstr>
      <vt:lpstr>Key Design Principles (Cont.)</vt:lpstr>
      <vt:lpstr>Key Design Principles (Cont.)</vt:lpstr>
      <vt:lpstr>PowerPoint Presentation</vt:lpstr>
      <vt:lpstr>Layouts</vt:lpstr>
      <vt:lpstr>Layouts (Cont.)</vt:lpstr>
      <vt:lpstr>Layouts (Cont.)</vt:lpstr>
      <vt:lpstr>Layouts (Cont.)</vt:lpstr>
      <vt:lpstr>PowerPoint Presentation</vt:lpstr>
      <vt:lpstr>Expanding on the Principles</vt:lpstr>
      <vt:lpstr>Expanding on the Principles (Cont.)</vt:lpstr>
      <vt:lpstr>Expanding on the Principles (Cont.)</vt:lpstr>
      <vt:lpstr>Expanding on the Principles (Cont.)</vt:lpstr>
      <vt:lpstr>PowerPoint Presentation</vt:lpstr>
      <vt:lpstr>The Level Design Process</vt:lpstr>
      <vt:lpstr>The Level Design Process (Cont.)</vt:lpstr>
      <vt:lpstr>The Level Design Process (Cont.)</vt:lpstr>
      <vt:lpstr>The Level Design Process (Cont.)</vt:lpstr>
      <vt:lpstr>The Level Design Process (Cont.)</vt:lpstr>
      <vt:lpstr>PowerPoint Presentation</vt:lpstr>
      <vt:lpstr>Pitfalls of Level Design</vt:lpstr>
      <vt:lpstr>Pitfalls of Level Design (Cont.)</vt:lpstr>
      <vt:lpstr>Pitfalls of Level Design (Cont.)</vt:lpstr>
      <vt:lpstr>PowerPoint Presentation</vt:lpstr>
      <vt:lpstr>Summary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Adam Head</dc:creator>
  <cp:lastModifiedBy>Adam Head</cp:lastModifiedBy>
  <cp:revision>106</cp:revision>
  <dcterms:created xsi:type="dcterms:W3CDTF">2016-10-04T14:07:26Z</dcterms:created>
  <dcterms:modified xsi:type="dcterms:W3CDTF">2024-02-02T02:26:50Z</dcterms:modified>
</cp:coreProperties>
</file>