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 id="280" r:id="rId26"/>
    <p:sldId id="281" r:id="rId27"/>
    <p:sldId id="282" r:id="rId28"/>
    <p:sldId id="283"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40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3351318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39465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5F8E87-62E4-4F56-96B7-3BFB3DB5BD65}"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816267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15F8E87-62E4-4F56-96B7-3BFB3DB5BD65}" type="datetimeFigureOut">
              <a:rPr lang="en-GB" smtClean="0"/>
              <a:t>13/12/2017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57106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15F8E87-62E4-4F56-96B7-3BFB3DB5BD65}" type="datetimeFigureOut">
              <a:rPr lang="en-GB" smtClean="0"/>
              <a:t>13/12/2017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1512073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15F8E87-62E4-4F56-96B7-3BFB3DB5BD65}" type="datetimeFigureOut">
              <a:rPr lang="en-GB" smtClean="0"/>
              <a:t>13/12/2017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4246472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F8E87-62E4-4F56-96B7-3BFB3DB5BD65}" type="datetimeFigureOut">
              <a:rPr lang="en-GB" smtClean="0"/>
              <a:t>13/12/2017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1973783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5F8E87-62E4-4F56-96B7-3BFB3DB5BD65}" type="datetimeFigureOut">
              <a:rPr lang="en-GB" smtClean="0"/>
              <a:t>13/12/2017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3822312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5F8E87-62E4-4F56-96B7-3BFB3DB5BD65}" type="datetimeFigureOut">
              <a:rPr lang="en-GB" smtClean="0"/>
              <a:t>13/12/2017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822991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752232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650762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5F8E87-62E4-4F56-96B7-3BFB3DB5BD65}" type="datetimeFigureOut">
              <a:rPr lang="en-GB" smtClean="0"/>
              <a:t>13/12/2017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EB337-5ACB-45E9-848F-19A2AC507F75}" type="slidenum">
              <a:rPr lang="en-GB" smtClean="0"/>
              <a:t>‹#›</a:t>
            </a:fld>
            <a:endParaRPr lang="en-GB"/>
          </a:p>
        </p:txBody>
      </p:sp>
    </p:spTree>
    <p:extLst>
      <p:ext uri="{BB962C8B-B14F-4D97-AF65-F5344CB8AC3E}">
        <p14:creationId xmlns:p14="http://schemas.microsoft.com/office/powerpoint/2010/main" val="2267666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392"/>
            <a:ext cx="7772400" cy="3699843"/>
          </a:xfrm>
        </p:spPr>
        <p:txBody>
          <a:bodyPr/>
          <a:lstStyle/>
          <a:p>
            <a:r>
              <a:rPr lang="en-GB" dirty="0" smtClean="0"/>
              <a:t>Arthurian Literature in Wales</a:t>
            </a:r>
            <a:br>
              <a:rPr lang="en-GB" dirty="0" smtClean="0"/>
            </a:br>
            <a:r>
              <a:rPr lang="en-GB" dirty="0" err="1" smtClean="0"/>
              <a:t>Prof.</a:t>
            </a:r>
            <a:r>
              <a:rPr lang="en-GB" dirty="0" smtClean="0"/>
              <a:t> Jane </a:t>
            </a:r>
            <a:r>
              <a:rPr lang="en-GB" dirty="0"/>
              <a:t>Cartwright</a:t>
            </a:r>
            <a:br>
              <a:rPr lang="en-GB" dirty="0"/>
            </a:br>
            <a:r>
              <a:rPr lang="en-GB" sz="1200" dirty="0"/>
              <a:t>Howard Pyle [Public domain], via Wikimedia Commons</a:t>
            </a:r>
          </a:p>
        </p:txBody>
      </p:sp>
      <p:sp>
        <p:nvSpPr>
          <p:cNvPr id="3" name="Subtitle 2"/>
          <p:cNvSpPr>
            <a:spLocks noGrp="1"/>
          </p:cNvSpPr>
          <p:nvPr>
            <p:ph type="subTitle" idx="1"/>
          </p:nvPr>
        </p:nvSpPr>
        <p:spPr/>
        <p:txBody>
          <a:bodyPr/>
          <a:lstStyle/>
          <a:p>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1722" y="2636912"/>
            <a:ext cx="5286167" cy="4426284"/>
          </a:xfrm>
          <a:prstGeom prst="rect">
            <a:avLst/>
          </a:prstGeom>
        </p:spPr>
      </p:pic>
    </p:spTree>
    <p:extLst>
      <p:ext uri="{BB962C8B-B14F-4D97-AF65-F5344CB8AC3E}">
        <p14:creationId xmlns:p14="http://schemas.microsoft.com/office/powerpoint/2010/main" val="20893697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De </a:t>
            </a:r>
            <a:r>
              <a:rPr lang="en-GB" i="1" dirty="0" err="1" smtClean="0"/>
              <a:t>excidio</a:t>
            </a:r>
            <a:r>
              <a:rPr lang="en-GB" i="1" dirty="0" smtClean="0"/>
              <a:t> et </a:t>
            </a:r>
            <a:r>
              <a:rPr lang="en-GB" i="1" dirty="0" err="1" smtClean="0"/>
              <a:t>conquestu</a:t>
            </a:r>
            <a:r>
              <a:rPr lang="en-GB" i="1" dirty="0" smtClean="0"/>
              <a:t> Britanniae</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a:t>Gildas’s</a:t>
            </a:r>
            <a:r>
              <a:rPr lang="en-GB" dirty="0"/>
              <a:t> </a:t>
            </a:r>
            <a:r>
              <a:rPr lang="en-GB" i="1" dirty="0"/>
              <a:t>De </a:t>
            </a:r>
            <a:r>
              <a:rPr lang="en-GB" i="1" dirty="0" err="1"/>
              <a:t>excidio</a:t>
            </a:r>
            <a:r>
              <a:rPr lang="en-GB" i="1" dirty="0"/>
              <a:t> et </a:t>
            </a:r>
            <a:r>
              <a:rPr lang="en-GB" i="1" dirty="0" err="1"/>
              <a:t>conquestu</a:t>
            </a:r>
            <a:r>
              <a:rPr lang="en-GB" i="1" dirty="0"/>
              <a:t> Britanniae</a:t>
            </a:r>
            <a:r>
              <a:rPr lang="en-GB" dirty="0"/>
              <a:t> (‘Concerning the Ruin and Conquest of Britain’)  is our best source for late Roman and post-Roman Britain, but this is a relative </a:t>
            </a:r>
            <a:r>
              <a:rPr lang="en-GB" dirty="0" smtClean="0"/>
              <a:t>judgement—i.e. best </a:t>
            </a:r>
            <a:r>
              <a:rPr lang="en-GB" dirty="0"/>
              <a:t>of a bad lot! </a:t>
            </a:r>
            <a:endParaRPr lang="en-GB" dirty="0" smtClean="0"/>
          </a:p>
          <a:p>
            <a:r>
              <a:rPr lang="en-GB" dirty="0" smtClean="0"/>
              <a:t>The </a:t>
            </a:r>
            <a:r>
              <a:rPr lang="en-GB" dirty="0"/>
              <a:t>text is remarkably early, almost (the author hints) contemporary with the age in which Arthur might have acted. It has pretensions, it seems, to historical description and interpretation, albeit in the service of a polemical purpose. It is long and in places detailed. But for all this, we cannot establish to our full satisfaction exactly when it was written, precisely where, and for what precise purpose. Most tellingly, where its author might be expected to speak of Arthur by name, he falls silent.</a:t>
            </a:r>
          </a:p>
          <a:p>
            <a:endParaRPr lang="en-GB" dirty="0"/>
          </a:p>
        </p:txBody>
      </p:sp>
    </p:spTree>
    <p:extLst>
      <p:ext uri="{BB962C8B-B14F-4D97-AF65-F5344CB8AC3E}">
        <p14:creationId xmlns:p14="http://schemas.microsoft.com/office/powerpoint/2010/main" val="27604759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10000"/>
          </a:bodyPr>
          <a:lstStyle/>
          <a:p>
            <a:r>
              <a:rPr lang="en-GB" dirty="0"/>
              <a:t>The main thrust of its polemic is the decayed state of the church and government of the Britain as it had become by the author’s </a:t>
            </a:r>
            <a:r>
              <a:rPr lang="en-GB" dirty="0" smtClean="0"/>
              <a:t>day;</a:t>
            </a:r>
          </a:p>
          <a:p>
            <a:r>
              <a:rPr lang="en-GB" dirty="0" smtClean="0"/>
              <a:t>Gardner notes that </a:t>
            </a:r>
            <a:r>
              <a:rPr lang="en-GB" dirty="0"/>
              <a:t>the work ‘has often been treated as a wrecker’s yard, in which historians climb over the debris to find and salvage some item usable for their own purposes’, ‘</a:t>
            </a:r>
            <a:r>
              <a:rPr lang="en-GB" dirty="0" err="1"/>
              <a:t>Gildas’s</a:t>
            </a:r>
            <a:r>
              <a:rPr lang="en-GB" dirty="0"/>
              <a:t> New Testament Models’, p. 1</a:t>
            </a:r>
            <a:r>
              <a:rPr lang="en-GB" dirty="0" smtClean="0"/>
              <a:t>).</a:t>
            </a:r>
          </a:p>
          <a:p>
            <a:r>
              <a:rPr lang="en-GB" dirty="0"/>
              <a:t>While a consensus has emerged that </a:t>
            </a:r>
            <a:r>
              <a:rPr lang="en-GB" i="1" dirty="0" smtClean="0"/>
              <a:t>c.</a:t>
            </a:r>
            <a:r>
              <a:rPr lang="en-GB" dirty="0" smtClean="0"/>
              <a:t> </a:t>
            </a:r>
            <a:r>
              <a:rPr lang="en-GB" dirty="0"/>
              <a:t>540 is as reasonable an approximation as any for the composition of the </a:t>
            </a:r>
            <a:r>
              <a:rPr lang="en-GB" i="1" dirty="0"/>
              <a:t>De </a:t>
            </a:r>
            <a:r>
              <a:rPr lang="en-GB" i="1" dirty="0" err="1"/>
              <a:t>excidio</a:t>
            </a:r>
            <a:r>
              <a:rPr lang="en-GB" i="1" dirty="0"/>
              <a:t>,</a:t>
            </a:r>
            <a:r>
              <a:rPr lang="en-GB" dirty="0"/>
              <a:t> the matter is by no means securely </a:t>
            </a:r>
            <a:r>
              <a:rPr lang="en-GB" dirty="0" smtClean="0"/>
              <a:t>established.</a:t>
            </a:r>
            <a:endParaRPr lang="en-GB" dirty="0"/>
          </a:p>
        </p:txBody>
      </p:sp>
    </p:spTree>
    <p:extLst>
      <p:ext uri="{BB962C8B-B14F-4D97-AF65-F5344CB8AC3E}">
        <p14:creationId xmlns:p14="http://schemas.microsoft.com/office/powerpoint/2010/main" val="2571603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000" dirty="0" smtClean="0"/>
              <a:t/>
            </a:r>
            <a:br>
              <a:rPr lang="en-GB" sz="2000" dirty="0" smtClean="0"/>
            </a:br>
            <a:r>
              <a:rPr lang="en-GB" sz="2000" dirty="0" err="1" smtClean="0"/>
              <a:t>Gildas</a:t>
            </a:r>
            <a:r>
              <a:rPr lang="en-GB" sz="2000" dirty="0"/>
              <a:t>, and in many cases </a:t>
            </a:r>
            <a:r>
              <a:rPr lang="en-GB" sz="2000" dirty="0" err="1"/>
              <a:t>Gildas</a:t>
            </a:r>
            <a:r>
              <a:rPr lang="en-GB" sz="2000" dirty="0"/>
              <a:t> alone (or later sources such as the </a:t>
            </a:r>
            <a:r>
              <a:rPr lang="en-GB" sz="2000" i="1" dirty="0"/>
              <a:t>Anglo-Saxon Chronicle </a:t>
            </a:r>
            <a:r>
              <a:rPr lang="en-GB" sz="2000" dirty="0"/>
              <a:t>or Bede’s </a:t>
            </a:r>
            <a:r>
              <a:rPr lang="en-GB" sz="2000" i="1" dirty="0" err="1"/>
              <a:t>Historia</a:t>
            </a:r>
            <a:r>
              <a:rPr lang="en-GB" sz="2000" i="1" dirty="0"/>
              <a:t> </a:t>
            </a:r>
            <a:r>
              <a:rPr lang="en-GB" sz="2000" i="1" dirty="0" err="1"/>
              <a:t>Ecclesiastica</a:t>
            </a:r>
            <a:r>
              <a:rPr lang="en-GB" sz="2000" i="1" dirty="0"/>
              <a:t>, </a:t>
            </a:r>
            <a:r>
              <a:rPr lang="en-GB" sz="2000" dirty="0"/>
              <a:t>which, however are to a great extent based on </a:t>
            </a:r>
            <a:r>
              <a:rPr lang="en-GB" sz="2000" dirty="0" err="1"/>
              <a:t>Gildas</a:t>
            </a:r>
            <a:r>
              <a:rPr lang="en-GB" sz="2000" dirty="0"/>
              <a:t>), provides us with much of the information we have about events in Britain from about the 440s onwards, that crucial period in which Roman government finally collapsed and in which various barbarians invaded and settled.</a:t>
            </a:r>
          </a:p>
        </p:txBody>
      </p:sp>
      <p:sp>
        <p:nvSpPr>
          <p:cNvPr id="3" name="Content Placeholder 2"/>
          <p:cNvSpPr>
            <a:spLocks noGrp="1"/>
          </p:cNvSpPr>
          <p:nvPr>
            <p:ph idx="1"/>
          </p:nvPr>
        </p:nvSpPr>
        <p:spPr/>
        <p:txBody>
          <a:bodyPr>
            <a:normAutofit fontScale="25000" lnSpcReduction="20000"/>
          </a:bodyPr>
          <a:lstStyle/>
          <a:p>
            <a:r>
              <a:rPr lang="en-GB" dirty="0" smtClean="0"/>
              <a:t>A</a:t>
            </a:r>
          </a:p>
          <a:p>
            <a:endParaRPr lang="en-GB" dirty="0" smtClean="0"/>
          </a:p>
          <a:p>
            <a:endParaRPr lang="en-GB" sz="7000" dirty="0" smtClean="0"/>
          </a:p>
          <a:p>
            <a:r>
              <a:rPr lang="en-GB" sz="8000" dirty="0" err="1" smtClean="0"/>
              <a:t>Gildas</a:t>
            </a:r>
            <a:r>
              <a:rPr lang="en-GB" sz="8000" dirty="0" smtClean="0"/>
              <a:t> provides a contemporary description </a:t>
            </a:r>
            <a:r>
              <a:rPr lang="en-GB" sz="8000" dirty="0"/>
              <a:t>of his own lifetime, </a:t>
            </a:r>
            <a:r>
              <a:rPr lang="en-GB" sz="8000" dirty="0" smtClean="0"/>
              <a:t>and the following ‘Arthurian</a:t>
            </a:r>
            <a:r>
              <a:rPr lang="en-GB" sz="8000" dirty="0"/>
              <a:t>’ material (25.2-26.1): </a:t>
            </a:r>
          </a:p>
          <a:p>
            <a:endParaRPr lang="en-GB" sz="8000" dirty="0"/>
          </a:p>
          <a:p>
            <a:pPr marL="0" indent="0">
              <a:buNone/>
            </a:pPr>
            <a:r>
              <a:rPr lang="en-GB" sz="8000" dirty="0" smtClean="0"/>
              <a:t>‘After </a:t>
            </a:r>
            <a:r>
              <a:rPr lang="en-GB" sz="8000" dirty="0"/>
              <a:t>some time, when the cruel plunderers had returned home, God strengthened the survivors. ... Their leader was </a:t>
            </a:r>
            <a:r>
              <a:rPr lang="en-GB" sz="8000" dirty="0" err="1"/>
              <a:t>Ambrosius</a:t>
            </a:r>
            <a:r>
              <a:rPr lang="en-GB" sz="8000" dirty="0"/>
              <a:t> Aurelianus, a gentleman who, perhaps alone of all the Romans, had survived the shock of such a notable storm in which his parents, who had worn the purple, had been slain. His descendants in our day have greatly degenerated from their grandfather’s excellence. Under him our people regained their strength, and challenged the victors to battle. With the Lord assenting, the battle went their way. From that time victory went now to our countrymen, now to their enemies ... this lasted right up until the year of the siege of </a:t>
            </a:r>
            <a:r>
              <a:rPr lang="en-GB" sz="8000" dirty="0" err="1"/>
              <a:t>Badon</a:t>
            </a:r>
            <a:r>
              <a:rPr lang="en-GB" sz="8000" dirty="0"/>
              <a:t> Hill </a:t>
            </a:r>
            <a:r>
              <a:rPr lang="en-GB" sz="8000" i="1" dirty="0"/>
              <a:t>(</a:t>
            </a:r>
            <a:r>
              <a:rPr lang="en-GB" sz="8000" i="1" dirty="0" err="1"/>
              <a:t>obsessio</a:t>
            </a:r>
            <a:r>
              <a:rPr lang="en-GB" sz="8000" i="1" dirty="0"/>
              <a:t> </a:t>
            </a:r>
            <a:r>
              <a:rPr lang="en-GB" sz="8000" i="1" dirty="0" err="1"/>
              <a:t>Badonici</a:t>
            </a:r>
            <a:r>
              <a:rPr lang="en-GB" sz="8000" i="1" dirty="0"/>
              <a:t> </a:t>
            </a:r>
            <a:r>
              <a:rPr lang="en-GB" sz="8000" i="1" dirty="0" err="1"/>
              <a:t>montis</a:t>
            </a:r>
            <a:r>
              <a:rPr lang="en-GB" sz="8000" i="1" dirty="0"/>
              <a:t>),</a:t>
            </a:r>
            <a:r>
              <a:rPr lang="en-GB" sz="8000" dirty="0"/>
              <a:t> almost </a:t>
            </a:r>
            <a:r>
              <a:rPr lang="en-GB" sz="8000" i="1" dirty="0"/>
              <a:t>(</a:t>
            </a:r>
            <a:r>
              <a:rPr lang="en-GB" sz="8000" i="1" dirty="0" err="1"/>
              <a:t>ferme</a:t>
            </a:r>
            <a:r>
              <a:rPr lang="en-GB" sz="8000" i="1" dirty="0"/>
              <a:t>) </a:t>
            </a:r>
            <a:r>
              <a:rPr lang="en-GB" sz="8000" dirty="0"/>
              <a:t>the last defeat of the villains, and certainly not the least. That was the year of my birth; as I know, one month of the forty-fourth year since then has already passed</a:t>
            </a:r>
            <a:r>
              <a:rPr lang="en-GB" sz="8000" dirty="0" smtClean="0"/>
              <a:t>.’</a:t>
            </a:r>
            <a:endParaRPr lang="en-GB" sz="8000" dirty="0"/>
          </a:p>
        </p:txBody>
      </p:sp>
    </p:spTree>
    <p:extLst>
      <p:ext uri="{BB962C8B-B14F-4D97-AF65-F5344CB8AC3E}">
        <p14:creationId xmlns:p14="http://schemas.microsoft.com/office/powerpoint/2010/main" val="3449450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smtClean="0"/>
              <a:t>As for the victor of </a:t>
            </a:r>
            <a:r>
              <a:rPr lang="en-GB" dirty="0" err="1" smtClean="0"/>
              <a:t>Badon</a:t>
            </a:r>
            <a:r>
              <a:rPr lang="en-GB" dirty="0" smtClean="0"/>
              <a:t> Hill, one can construct a number of arguments from what </a:t>
            </a:r>
            <a:r>
              <a:rPr lang="en-GB" dirty="0" err="1" smtClean="0"/>
              <a:t>Gildas</a:t>
            </a:r>
            <a:r>
              <a:rPr lang="en-GB" dirty="0" smtClean="0"/>
              <a:t> does and does not tell us. One possibility is that the battle was indeed won by Arthur, whose name was however omitted by </a:t>
            </a:r>
            <a:r>
              <a:rPr lang="en-GB" dirty="0" err="1" smtClean="0"/>
              <a:t>Gildas</a:t>
            </a:r>
            <a:r>
              <a:rPr lang="en-GB" dirty="0" smtClean="0"/>
              <a:t> because of political prejudice or because it was too obvious to mention. Another, more convincing possibility (or set of possibilities), is that the battle had nothing to do with Arthur, whether or not he existed. Much depends on how much time is estimated to have elapsed between the victory of </a:t>
            </a:r>
            <a:r>
              <a:rPr lang="en-GB" dirty="0" err="1" smtClean="0"/>
              <a:t>Ambrosius</a:t>
            </a:r>
            <a:r>
              <a:rPr lang="en-GB" dirty="0" smtClean="0"/>
              <a:t> Aurelianus and that of </a:t>
            </a:r>
            <a:r>
              <a:rPr lang="en-GB" dirty="0" err="1" smtClean="0"/>
              <a:t>Badon</a:t>
            </a:r>
            <a:r>
              <a:rPr lang="en-GB" dirty="0" smtClean="0"/>
              <a:t> Hill; the matter has perhaps been obscured somewhat, as Oliver </a:t>
            </a:r>
            <a:r>
              <a:rPr lang="en-GB" dirty="0" err="1" smtClean="0"/>
              <a:t>Padel</a:t>
            </a:r>
            <a:r>
              <a:rPr lang="en-GB" dirty="0" smtClean="0"/>
              <a:t> points out, by the insertion of a paragraph break between the narration of the two events (‘The Nature of Arthur’, pp. 16-17, and references there). It is entirely possible that </a:t>
            </a:r>
            <a:r>
              <a:rPr lang="en-GB" dirty="0" err="1" smtClean="0"/>
              <a:t>Ambrosius</a:t>
            </a:r>
            <a:r>
              <a:rPr lang="en-GB" dirty="0" smtClean="0"/>
              <a:t> and the victor of </a:t>
            </a:r>
            <a:r>
              <a:rPr lang="en-GB" dirty="0" err="1" smtClean="0"/>
              <a:t>Badon</a:t>
            </a:r>
            <a:r>
              <a:rPr lang="en-GB" dirty="0" smtClean="0"/>
              <a:t> Hill are one and the same. The aftermath of </a:t>
            </a:r>
            <a:r>
              <a:rPr lang="en-GB" dirty="0" err="1" smtClean="0"/>
              <a:t>Badon</a:t>
            </a:r>
            <a:r>
              <a:rPr lang="en-GB" dirty="0" smtClean="0"/>
              <a:t> Hill is forty-four years of relative peace between Britons and Anglo-Saxons, although this is not to say that Anglo-Saxon settlement halted: it seems not to have done. </a:t>
            </a:r>
          </a:p>
          <a:p>
            <a:endParaRPr lang="en-GB" dirty="0" smtClean="0"/>
          </a:p>
          <a:p>
            <a:endParaRPr lang="en-GB" dirty="0"/>
          </a:p>
        </p:txBody>
      </p:sp>
    </p:spTree>
    <p:extLst>
      <p:ext uri="{BB962C8B-B14F-4D97-AF65-F5344CB8AC3E}">
        <p14:creationId xmlns:p14="http://schemas.microsoft.com/office/powerpoint/2010/main" val="26500068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t>Annales</a:t>
            </a:r>
            <a:r>
              <a:rPr lang="en-GB" b="1" i="1" dirty="0"/>
              <a:t> </a:t>
            </a:r>
            <a:r>
              <a:rPr lang="en-GB" b="1" i="1" dirty="0" err="1"/>
              <a:t>Cambriae</a:t>
            </a:r>
            <a:endParaRPr lang="en-GB" dirty="0"/>
          </a:p>
        </p:txBody>
      </p:sp>
      <p:sp>
        <p:nvSpPr>
          <p:cNvPr id="3" name="Content Placeholder 2"/>
          <p:cNvSpPr>
            <a:spLocks noGrp="1"/>
          </p:cNvSpPr>
          <p:nvPr>
            <p:ph idx="1"/>
          </p:nvPr>
        </p:nvSpPr>
        <p:spPr/>
        <p:txBody>
          <a:bodyPr>
            <a:normAutofit fontScale="92500" lnSpcReduction="10000"/>
          </a:bodyPr>
          <a:lstStyle/>
          <a:p>
            <a:r>
              <a:rPr lang="en-GB" sz="2000" dirty="0"/>
              <a:t>The Annals are a series of short notices in a year-by-year format, a type of text common in the early medieval period and later. The earliest of the four versions of </a:t>
            </a:r>
            <a:r>
              <a:rPr lang="en-GB" sz="2000" i="1" dirty="0" err="1"/>
              <a:t>Annales</a:t>
            </a:r>
            <a:r>
              <a:rPr lang="en-GB" sz="2000" i="1" dirty="0"/>
              <a:t> </a:t>
            </a:r>
            <a:r>
              <a:rPr lang="en-GB" sz="2000" i="1" dirty="0" err="1"/>
              <a:t>Cambriae</a:t>
            </a:r>
            <a:r>
              <a:rPr lang="en-GB" sz="2000" dirty="0"/>
              <a:t> is that found in BL </a:t>
            </a:r>
            <a:r>
              <a:rPr lang="en-GB" sz="2000" dirty="0" err="1"/>
              <a:t>Harleian</a:t>
            </a:r>
            <a:r>
              <a:rPr lang="en-GB" sz="2000" dirty="0"/>
              <a:t> MS 3859, a manuscript we referred to above: dated to </a:t>
            </a:r>
            <a:r>
              <a:rPr lang="en-GB" sz="2000" i="1" dirty="0"/>
              <a:t>ca</a:t>
            </a:r>
            <a:r>
              <a:rPr lang="en-GB" sz="2000" dirty="0"/>
              <a:t> 1100, it contains various British historical texts, including </a:t>
            </a:r>
            <a:r>
              <a:rPr lang="en-GB" sz="2000" i="1" dirty="0" err="1"/>
              <a:t>Historia</a:t>
            </a:r>
            <a:r>
              <a:rPr lang="en-GB" sz="2000" i="1" dirty="0"/>
              <a:t> </a:t>
            </a:r>
            <a:r>
              <a:rPr lang="en-GB" sz="2000" i="1" dirty="0" err="1"/>
              <a:t>Brittonum</a:t>
            </a:r>
            <a:r>
              <a:rPr lang="en-GB" sz="2000" dirty="0"/>
              <a:t> and Welsh royal </a:t>
            </a:r>
            <a:r>
              <a:rPr lang="en-GB" sz="2000" dirty="0" smtClean="0"/>
              <a:t>genealogies.</a:t>
            </a:r>
          </a:p>
          <a:p>
            <a:r>
              <a:rPr lang="en-GB" sz="2000" dirty="0"/>
              <a:t>The actual entries which have interested Arthurian scholars are in the pre-seventh-century group, and are among the eleven entries (mostly concerning northern Britain and northern Wales) found in the Welsh but not Irish annals of the period: </a:t>
            </a:r>
          </a:p>
          <a:p>
            <a:endParaRPr lang="en-GB" sz="2000" dirty="0"/>
          </a:p>
          <a:p>
            <a:pPr marL="0" indent="0">
              <a:buNone/>
            </a:pPr>
            <a:r>
              <a:rPr lang="en-GB" sz="2000" dirty="0"/>
              <a:t>[516] The battle of </a:t>
            </a:r>
            <a:r>
              <a:rPr lang="en-GB" sz="2000" dirty="0" err="1"/>
              <a:t>Badon</a:t>
            </a:r>
            <a:r>
              <a:rPr lang="en-GB" sz="2000" dirty="0"/>
              <a:t> </a:t>
            </a:r>
            <a:r>
              <a:rPr lang="en-GB" sz="2000" i="1" dirty="0"/>
              <a:t>(Bellum </a:t>
            </a:r>
            <a:r>
              <a:rPr lang="en-GB" sz="2000" i="1" dirty="0" err="1"/>
              <a:t>Badonis</a:t>
            </a:r>
            <a:r>
              <a:rPr lang="en-GB" sz="2000" i="1" dirty="0"/>
              <a:t>),</a:t>
            </a:r>
            <a:r>
              <a:rPr lang="en-GB" sz="2000" dirty="0"/>
              <a:t> in which Arthur carried the cross of our Lord Jesus Christ on his shoulders for three days and three nights and the Britons were victors. </a:t>
            </a:r>
          </a:p>
          <a:p>
            <a:endParaRPr lang="en-GB" sz="2000" dirty="0"/>
          </a:p>
          <a:p>
            <a:pPr marL="0" indent="0">
              <a:buNone/>
            </a:pPr>
            <a:r>
              <a:rPr lang="en-GB" sz="2000" dirty="0"/>
              <a:t>[537] The battle of </a:t>
            </a:r>
            <a:r>
              <a:rPr lang="en-GB" sz="2000" dirty="0" err="1"/>
              <a:t>Camlann</a:t>
            </a:r>
            <a:r>
              <a:rPr lang="en-GB" sz="2000" dirty="0"/>
              <a:t> </a:t>
            </a:r>
            <a:r>
              <a:rPr lang="en-GB" sz="2000" i="1" dirty="0"/>
              <a:t>(</a:t>
            </a:r>
            <a:r>
              <a:rPr lang="en-GB" sz="2000" i="1" dirty="0" err="1"/>
              <a:t>Gueith</a:t>
            </a:r>
            <a:r>
              <a:rPr lang="en-GB" sz="2000" i="1" dirty="0"/>
              <a:t> Cam </a:t>
            </a:r>
            <a:r>
              <a:rPr lang="en-GB" sz="2000" i="1" dirty="0" err="1"/>
              <a:t>lann</a:t>
            </a:r>
            <a:r>
              <a:rPr lang="en-GB" sz="2000" i="1" dirty="0"/>
              <a:t>) </a:t>
            </a:r>
            <a:r>
              <a:rPr lang="en-GB" sz="2000" dirty="0"/>
              <a:t>in which Arthur and </a:t>
            </a:r>
            <a:r>
              <a:rPr lang="en-GB" sz="2000" dirty="0" err="1"/>
              <a:t>Medraut</a:t>
            </a:r>
            <a:r>
              <a:rPr lang="en-GB" sz="2000" dirty="0"/>
              <a:t> fell.</a:t>
            </a:r>
          </a:p>
          <a:p>
            <a:endParaRPr lang="en-GB" sz="2000" dirty="0"/>
          </a:p>
        </p:txBody>
      </p:sp>
    </p:spTree>
    <p:extLst>
      <p:ext uri="{BB962C8B-B14F-4D97-AF65-F5344CB8AC3E}">
        <p14:creationId xmlns:p14="http://schemas.microsoft.com/office/powerpoint/2010/main" val="27091223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The entry concerning </a:t>
            </a:r>
            <a:r>
              <a:rPr lang="en-GB" dirty="0" err="1"/>
              <a:t>Badon</a:t>
            </a:r>
            <a:r>
              <a:rPr lang="en-GB" dirty="0"/>
              <a:t> is, as Jones and others have commented, much longer than other ‘early’ entries, and resembles (in the bit mentioning Arthur, which could, it is argued, be a later addition) a religious legend. The reference to the cross on Arthur’s shoulder may well be due to a confusion between Old Welsh </a:t>
            </a:r>
            <a:r>
              <a:rPr lang="en-GB" i="1" dirty="0" err="1"/>
              <a:t>scuit</a:t>
            </a:r>
            <a:r>
              <a:rPr lang="en-GB" dirty="0"/>
              <a:t> ‘shield’ and Old Welsh </a:t>
            </a:r>
            <a:r>
              <a:rPr lang="en-GB" i="1" dirty="0" err="1"/>
              <a:t>scuid</a:t>
            </a:r>
            <a:r>
              <a:rPr lang="en-GB" dirty="0"/>
              <a:t> ‘shoulder’: this would imply a Welsh (oral?) source. The entry concerning </a:t>
            </a:r>
            <a:r>
              <a:rPr lang="en-GB" dirty="0" err="1"/>
              <a:t>Camlan</a:t>
            </a:r>
            <a:r>
              <a:rPr lang="en-GB" dirty="0"/>
              <a:t> uses the British word </a:t>
            </a:r>
            <a:r>
              <a:rPr lang="en-GB" i="1" dirty="0" err="1"/>
              <a:t>gueith</a:t>
            </a:r>
            <a:r>
              <a:rPr lang="en-GB" dirty="0"/>
              <a:t> rather than the Latin word </a:t>
            </a:r>
            <a:r>
              <a:rPr lang="en-GB" i="1" dirty="0"/>
              <a:t>bellum;</a:t>
            </a:r>
            <a:r>
              <a:rPr lang="en-GB" dirty="0"/>
              <a:t> this is not the only entry to do so. Attempts to find the location of </a:t>
            </a:r>
            <a:r>
              <a:rPr lang="en-GB" dirty="0" err="1"/>
              <a:t>Camlan</a:t>
            </a:r>
            <a:r>
              <a:rPr lang="en-GB" dirty="0"/>
              <a:t> rest on the slender evidence of the </a:t>
            </a:r>
            <a:r>
              <a:rPr lang="en-GB" i="1" dirty="0" err="1"/>
              <a:t>Annales</a:t>
            </a:r>
            <a:r>
              <a:rPr lang="en-GB" i="1" dirty="0"/>
              <a:t> </a:t>
            </a:r>
            <a:r>
              <a:rPr lang="en-GB" i="1" dirty="0" err="1"/>
              <a:t>Cambriae</a:t>
            </a:r>
            <a:r>
              <a:rPr lang="en-GB" i="1" dirty="0"/>
              <a:t>;</a:t>
            </a:r>
            <a:r>
              <a:rPr lang="en-GB" dirty="0"/>
              <a:t> it had a lively career in later Welsh tradition, being localised in </a:t>
            </a:r>
            <a:r>
              <a:rPr lang="en-GB" dirty="0" err="1"/>
              <a:t>Merioneth</a:t>
            </a:r>
            <a:r>
              <a:rPr lang="en-GB" dirty="0"/>
              <a:t> </a:t>
            </a:r>
            <a:r>
              <a:rPr lang="en-GB" i="1" dirty="0"/>
              <a:t>(</a:t>
            </a:r>
            <a:r>
              <a:rPr lang="en-GB" i="1" dirty="0" err="1"/>
              <a:t>Englynion</a:t>
            </a:r>
            <a:r>
              <a:rPr lang="en-GB" i="1" dirty="0"/>
              <a:t> y </a:t>
            </a:r>
            <a:r>
              <a:rPr lang="en-GB" i="1" dirty="0" err="1" smtClean="0"/>
              <a:t>Beddau</a:t>
            </a:r>
            <a:r>
              <a:rPr lang="en-GB" dirty="0" smtClean="0"/>
              <a:t>) </a:t>
            </a:r>
            <a:r>
              <a:rPr lang="en-GB" dirty="0"/>
              <a:t>as well as in Cornwall (by Geoffrey of </a:t>
            </a:r>
            <a:r>
              <a:rPr lang="en-GB" dirty="0" smtClean="0"/>
              <a:t>Monmouth). </a:t>
            </a:r>
            <a:endParaRPr lang="en-GB" dirty="0"/>
          </a:p>
        </p:txBody>
      </p:sp>
    </p:spTree>
    <p:extLst>
      <p:ext uri="{BB962C8B-B14F-4D97-AF65-F5344CB8AC3E}">
        <p14:creationId xmlns:p14="http://schemas.microsoft.com/office/powerpoint/2010/main" val="7427418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While the entries in the </a:t>
            </a:r>
            <a:r>
              <a:rPr lang="en-GB" i="1" dirty="0" err="1"/>
              <a:t>Annales</a:t>
            </a:r>
            <a:r>
              <a:rPr lang="en-GB" dirty="0"/>
              <a:t> cannot prove the existence of Arthur (nor do they necessarily disprove it), they do point to traditions about an Arthur figure, quite possibly existing primarily in Welsh, at the date of the compilation of the </a:t>
            </a:r>
            <a:r>
              <a:rPr lang="en-GB" i="1" dirty="0" err="1"/>
              <a:t>Annales</a:t>
            </a:r>
            <a:r>
              <a:rPr lang="en-GB" i="1" dirty="0"/>
              <a:t>,</a:t>
            </a:r>
            <a:r>
              <a:rPr lang="en-GB" dirty="0"/>
              <a:t> whenever one might put that. It is worth noting, as well, that the entry connecting Arthur and Mordred (who of course appears in later tradition as Arthur’s treacherous nephew and the instrument of his downfall) does not comment on their relationship: that was left to Geoffrey of Monmouth to clarify (or invent).</a:t>
            </a:r>
          </a:p>
        </p:txBody>
      </p:sp>
    </p:spTree>
    <p:extLst>
      <p:ext uri="{BB962C8B-B14F-4D97-AF65-F5344CB8AC3E}">
        <p14:creationId xmlns:p14="http://schemas.microsoft.com/office/powerpoint/2010/main" val="2016920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t>Historia</a:t>
            </a:r>
            <a:r>
              <a:rPr lang="en-GB" b="1" i="1" dirty="0"/>
              <a:t> </a:t>
            </a:r>
            <a:r>
              <a:rPr lang="en-GB" b="1" i="1" dirty="0" err="1"/>
              <a:t>Brittonum</a:t>
            </a:r>
            <a:endParaRPr lang="en-GB" dirty="0"/>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r>
              <a:rPr lang="en-GB" dirty="0"/>
              <a:t>One of the most important sources for early medieval British history, the </a:t>
            </a:r>
            <a:r>
              <a:rPr lang="en-GB" i="1" dirty="0" err="1"/>
              <a:t>Historia</a:t>
            </a:r>
            <a:r>
              <a:rPr lang="en-GB" i="1" dirty="0"/>
              <a:t> </a:t>
            </a:r>
            <a:r>
              <a:rPr lang="en-GB" i="1" dirty="0" err="1"/>
              <a:t>Brittonum</a:t>
            </a:r>
            <a:r>
              <a:rPr lang="en-GB" i="1" dirty="0"/>
              <a:t>, </a:t>
            </a:r>
            <a:r>
              <a:rPr lang="en-GB" dirty="0"/>
              <a:t>is also one of the most difficult to comprehend.</a:t>
            </a:r>
            <a:r>
              <a:rPr lang="en-GB" i="1" dirty="0"/>
              <a:t> </a:t>
            </a:r>
            <a:r>
              <a:rPr lang="en-GB" i="1" dirty="0" err="1"/>
              <a:t>Historia</a:t>
            </a:r>
            <a:r>
              <a:rPr lang="en-GB" i="1" dirty="0"/>
              <a:t> </a:t>
            </a:r>
            <a:r>
              <a:rPr lang="en-GB" i="1" dirty="0" err="1"/>
              <a:t>Brittonum</a:t>
            </a:r>
            <a:r>
              <a:rPr lang="en-GB" dirty="0"/>
              <a:t> is generally dated to the year 829, a date established from a </a:t>
            </a:r>
            <a:r>
              <a:rPr lang="en-GB" dirty="0" err="1"/>
              <a:t>computistical</a:t>
            </a:r>
            <a:r>
              <a:rPr lang="en-GB" dirty="0"/>
              <a:t> note in chapter 16, which reckons the number of years from the coming of the Saxons to the presumed year of composition, </a:t>
            </a:r>
            <a:r>
              <a:rPr lang="en-GB" dirty="0" smtClean="0"/>
              <a:t>the </a:t>
            </a:r>
            <a:r>
              <a:rPr lang="en-GB" dirty="0"/>
              <a:t>fourth year of the reign of King </a:t>
            </a:r>
            <a:r>
              <a:rPr lang="en-GB" dirty="0" err="1"/>
              <a:t>Merfyn</a:t>
            </a:r>
            <a:r>
              <a:rPr lang="en-GB" dirty="0"/>
              <a:t> of Gwynedd, that is 829/30. </a:t>
            </a:r>
            <a:endParaRPr lang="en-GB" dirty="0" smtClean="0"/>
          </a:p>
          <a:p>
            <a:endParaRPr lang="en-GB" dirty="0" smtClean="0"/>
          </a:p>
          <a:p>
            <a:r>
              <a:rPr lang="en-GB" dirty="0"/>
              <a:t>The text’s authorship is somewhat more complicated: of the 35 or so medieval manuscripts of </a:t>
            </a:r>
            <a:r>
              <a:rPr lang="en-GB" i="1" dirty="0" err="1"/>
              <a:t>Historia</a:t>
            </a:r>
            <a:r>
              <a:rPr lang="en-GB" i="1" dirty="0"/>
              <a:t> </a:t>
            </a:r>
            <a:r>
              <a:rPr lang="en-GB" i="1" dirty="0" err="1"/>
              <a:t>Brittonum</a:t>
            </a:r>
            <a:r>
              <a:rPr lang="en-GB" i="1" dirty="0"/>
              <a:t>,</a:t>
            </a:r>
            <a:r>
              <a:rPr lang="en-GB" dirty="0"/>
              <a:t> five contain the preface with its attribution to </a:t>
            </a:r>
            <a:r>
              <a:rPr lang="en-GB" dirty="0" err="1"/>
              <a:t>Nennius</a:t>
            </a:r>
            <a:r>
              <a:rPr lang="en-GB" dirty="0"/>
              <a:t>; most of the rest ascribe it, clearly anachronistically, to </a:t>
            </a:r>
            <a:r>
              <a:rPr lang="en-GB" dirty="0" err="1"/>
              <a:t>Gildas</a:t>
            </a:r>
            <a:r>
              <a:rPr lang="en-GB" dirty="0"/>
              <a:t> (probably as a well-known name of an historian). The earliest recension (version) of the text, that found in BL </a:t>
            </a:r>
            <a:r>
              <a:rPr lang="en-GB" dirty="0" err="1"/>
              <a:t>Harleian</a:t>
            </a:r>
            <a:r>
              <a:rPr lang="en-GB" dirty="0"/>
              <a:t> MS 3859, does not contain the </a:t>
            </a:r>
            <a:r>
              <a:rPr lang="en-GB" dirty="0" err="1"/>
              <a:t>Nennian</a:t>
            </a:r>
            <a:r>
              <a:rPr lang="en-GB" dirty="0"/>
              <a:t> preface. The earliest manuscript containing the preface, Cambridge, Corpus Christi College MS 139 (for which see </a:t>
            </a:r>
            <a:r>
              <a:rPr lang="en-GB" dirty="0" err="1"/>
              <a:t>Dumville</a:t>
            </a:r>
            <a:r>
              <a:rPr lang="en-GB" dirty="0"/>
              <a:t>, ‘Celtic-Latin Texts’), is dated to 1164, and is reliably considered to be the archetype of all the other ‘</a:t>
            </a:r>
            <a:r>
              <a:rPr lang="en-GB" dirty="0" err="1"/>
              <a:t>Nennian</a:t>
            </a:r>
            <a:r>
              <a:rPr lang="en-GB" dirty="0"/>
              <a:t>’ manuscripts. The manuscript, and the preface itself, are highly suggestive of a much-altered text, and the preface itself seems to date to the tenth or, more likely, the eleventh century (see </a:t>
            </a:r>
            <a:r>
              <a:rPr lang="en-GB" dirty="0" err="1"/>
              <a:t>Dumville</a:t>
            </a:r>
            <a:r>
              <a:rPr lang="en-GB" dirty="0"/>
              <a:t>, ‘“</a:t>
            </a:r>
            <a:r>
              <a:rPr lang="en-GB" dirty="0" err="1"/>
              <a:t>Nennius</a:t>
            </a:r>
            <a:r>
              <a:rPr lang="en-GB" dirty="0"/>
              <a:t>”’). </a:t>
            </a:r>
          </a:p>
          <a:p>
            <a:endParaRPr lang="en-GB" dirty="0"/>
          </a:p>
        </p:txBody>
      </p:sp>
    </p:spTree>
    <p:extLst>
      <p:ext uri="{BB962C8B-B14F-4D97-AF65-F5344CB8AC3E}">
        <p14:creationId xmlns:p14="http://schemas.microsoft.com/office/powerpoint/2010/main" val="36218443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err="1"/>
              <a:t>Dumville’s</a:t>
            </a:r>
            <a:r>
              <a:rPr lang="en-GB" dirty="0"/>
              <a:t> description of this genre, which he labels ‘synchronising history’ is worth quoting in full:</a:t>
            </a:r>
          </a:p>
          <a:p>
            <a:endParaRPr lang="en-GB" dirty="0"/>
          </a:p>
          <a:p>
            <a:r>
              <a:rPr lang="en-GB" dirty="0"/>
              <a:t>the point about synchronising history is that it attempts, though rarely with complete success, to provide a smooth account of a period of history by combining all the available, and often wildly contradictory, witnesses into a slick, coherent, and “official” whole. The “harmonisation” ... is the important process. (</a:t>
            </a:r>
            <a:r>
              <a:rPr lang="en-GB" dirty="0" err="1"/>
              <a:t>Dumville</a:t>
            </a:r>
            <a:r>
              <a:rPr lang="en-GB" dirty="0"/>
              <a:t>, ‘The Historical Value’, 5</a:t>
            </a:r>
            <a:r>
              <a:rPr lang="en-GB" dirty="0" smtClean="0"/>
              <a:t>)</a:t>
            </a:r>
          </a:p>
          <a:p>
            <a:endParaRPr lang="en-GB" dirty="0"/>
          </a:p>
          <a:p>
            <a:r>
              <a:rPr lang="en-GB" dirty="0"/>
              <a:t>Geoffrey of Monmouth’s </a:t>
            </a:r>
            <a:r>
              <a:rPr lang="en-GB" i="1" dirty="0" err="1"/>
              <a:t>Historia</a:t>
            </a:r>
            <a:r>
              <a:rPr lang="en-GB" i="1" dirty="0"/>
              <a:t> </a:t>
            </a:r>
            <a:r>
              <a:rPr lang="en-GB" i="1" dirty="0" err="1"/>
              <a:t>Regum</a:t>
            </a:r>
            <a:r>
              <a:rPr lang="en-GB" i="1" dirty="0"/>
              <a:t> Britanniae</a:t>
            </a:r>
            <a:r>
              <a:rPr lang="en-GB" dirty="0"/>
              <a:t> in many ways presents a tidied-up, fleshed-out, version of </a:t>
            </a:r>
            <a:r>
              <a:rPr lang="en-GB" i="1" dirty="0" err="1"/>
              <a:t>Historia</a:t>
            </a:r>
            <a:r>
              <a:rPr lang="en-GB" i="1" dirty="0"/>
              <a:t> </a:t>
            </a:r>
            <a:r>
              <a:rPr lang="en-GB" i="1" dirty="0" err="1"/>
              <a:t>Brittonum</a:t>
            </a:r>
            <a:r>
              <a:rPr lang="en-GB" dirty="0"/>
              <a:t>—many of Geoffrey’s overarching themes come from this text.</a:t>
            </a:r>
          </a:p>
        </p:txBody>
      </p:sp>
    </p:spTree>
    <p:extLst>
      <p:ext uri="{BB962C8B-B14F-4D97-AF65-F5344CB8AC3E}">
        <p14:creationId xmlns:p14="http://schemas.microsoft.com/office/powerpoint/2010/main" val="3705524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7500" lnSpcReduction="20000"/>
          </a:bodyPr>
          <a:lstStyle/>
          <a:p>
            <a:r>
              <a:rPr lang="en-GB" dirty="0"/>
              <a:t>The first of the two main Arthurian sections appears in chapter 56: </a:t>
            </a:r>
          </a:p>
          <a:p>
            <a:r>
              <a:rPr lang="en-GB" dirty="0"/>
              <a:t> </a:t>
            </a:r>
          </a:p>
          <a:p>
            <a:r>
              <a:rPr lang="en-GB" dirty="0"/>
              <a:t>At that time the English increased their numbers and grew in Britain. On </a:t>
            </a:r>
            <a:r>
              <a:rPr lang="en-GB" dirty="0" err="1"/>
              <a:t>Hengest’s</a:t>
            </a:r>
            <a:r>
              <a:rPr lang="en-GB" dirty="0"/>
              <a:t> death, his son </a:t>
            </a:r>
            <a:r>
              <a:rPr lang="en-GB" dirty="0" err="1"/>
              <a:t>Octha</a:t>
            </a:r>
            <a:r>
              <a:rPr lang="en-GB" dirty="0"/>
              <a:t> came down from the north of Britain to the kingdom of the </a:t>
            </a:r>
            <a:r>
              <a:rPr lang="en-GB" dirty="0" err="1"/>
              <a:t>Kentishmen</a:t>
            </a:r>
            <a:r>
              <a:rPr lang="en-GB" dirty="0"/>
              <a:t>, and from him are sprung the kings of the </a:t>
            </a:r>
            <a:r>
              <a:rPr lang="en-GB" dirty="0" err="1"/>
              <a:t>Kentishmen</a:t>
            </a:r>
            <a:r>
              <a:rPr lang="en-GB" dirty="0"/>
              <a:t>. Then Arthur fought against them in those days, together with the kings of the British; but he was their leader in battle [The ‘Vatican’ recension adds: ‘And although there were many more noble than he, he however was leader and victor in twelve battles’.]. </a:t>
            </a:r>
          </a:p>
          <a:p>
            <a:endParaRPr lang="en-GB" dirty="0"/>
          </a:p>
        </p:txBody>
      </p:sp>
    </p:spTree>
    <p:extLst>
      <p:ext uri="{BB962C8B-B14F-4D97-AF65-F5344CB8AC3E}">
        <p14:creationId xmlns:p14="http://schemas.microsoft.com/office/powerpoint/2010/main" val="41118231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476672"/>
            <a:ext cx="8229600" cy="6264696"/>
          </a:xfrm>
        </p:spPr>
        <p:txBody>
          <a:bodyPr>
            <a:normAutofit fontScale="62500" lnSpcReduction="20000"/>
          </a:bodyPr>
          <a:lstStyle/>
          <a:p>
            <a:r>
              <a:rPr lang="en-GB" dirty="0"/>
              <a:t>The first battle was at the mouth of the river called </a:t>
            </a:r>
            <a:r>
              <a:rPr lang="en-GB" i="1" dirty="0" err="1"/>
              <a:t>Glein</a:t>
            </a:r>
            <a:r>
              <a:rPr lang="en-GB" i="1" dirty="0"/>
              <a:t>.</a:t>
            </a:r>
            <a:r>
              <a:rPr lang="en-GB" dirty="0"/>
              <a:t> The second, the third, the fourth and the fifth were on another river, called the </a:t>
            </a:r>
            <a:r>
              <a:rPr lang="en-GB" i="1" dirty="0" err="1"/>
              <a:t>Dubglas</a:t>
            </a:r>
            <a:r>
              <a:rPr lang="en-GB" i="1" dirty="0"/>
              <a:t>, </a:t>
            </a:r>
            <a:r>
              <a:rPr lang="en-GB" dirty="0"/>
              <a:t>which is in the region of</a:t>
            </a:r>
            <a:r>
              <a:rPr lang="en-GB" i="1" dirty="0"/>
              <a:t> </a:t>
            </a:r>
            <a:r>
              <a:rPr lang="en-GB" i="1" dirty="0" err="1"/>
              <a:t>Linnuis</a:t>
            </a:r>
            <a:r>
              <a:rPr lang="en-GB" dirty="0"/>
              <a:t>. The sixth battle was on the river called </a:t>
            </a:r>
            <a:r>
              <a:rPr lang="en-GB" i="1" dirty="0" err="1"/>
              <a:t>Bassas</a:t>
            </a:r>
            <a:r>
              <a:rPr lang="en-GB" dirty="0"/>
              <a:t>. The seventh battle was in </a:t>
            </a:r>
            <a:r>
              <a:rPr lang="en-GB" i="1" dirty="0" err="1"/>
              <a:t>silva</a:t>
            </a:r>
            <a:r>
              <a:rPr lang="en-GB" i="1" dirty="0"/>
              <a:t> </a:t>
            </a:r>
            <a:r>
              <a:rPr lang="en-GB" i="1" dirty="0" err="1"/>
              <a:t>Celidonis</a:t>
            </a:r>
            <a:r>
              <a:rPr lang="en-GB" dirty="0"/>
              <a:t>, that is, the </a:t>
            </a:r>
            <a:r>
              <a:rPr lang="en-GB" i="1" dirty="0"/>
              <a:t>Cat</a:t>
            </a:r>
            <a:r>
              <a:rPr lang="en-GB" dirty="0"/>
              <a:t> [‘Battle’] </a:t>
            </a:r>
            <a:r>
              <a:rPr lang="en-GB" i="1" dirty="0" err="1"/>
              <a:t>Coit</a:t>
            </a:r>
            <a:r>
              <a:rPr lang="en-GB" i="1" dirty="0"/>
              <a:t> </a:t>
            </a:r>
            <a:r>
              <a:rPr lang="en-GB" i="1" dirty="0" err="1"/>
              <a:t>Celidon</a:t>
            </a:r>
            <a:r>
              <a:rPr lang="en-GB" dirty="0"/>
              <a:t>. The eighth battle was in </a:t>
            </a:r>
            <a:r>
              <a:rPr lang="en-GB" i="1" dirty="0" err="1"/>
              <a:t>castellum</a:t>
            </a:r>
            <a:r>
              <a:rPr lang="en-GB" i="1" dirty="0"/>
              <a:t> </a:t>
            </a:r>
            <a:r>
              <a:rPr lang="en-GB" i="1" dirty="0" err="1"/>
              <a:t>Guinnion</a:t>
            </a:r>
            <a:r>
              <a:rPr lang="en-GB" i="1" dirty="0"/>
              <a:t> </a:t>
            </a:r>
            <a:r>
              <a:rPr lang="en-GB" dirty="0"/>
              <a:t>and in it Arthur carried the image of the holy Mary, the everlasting Virgin, on his [?shield—</a:t>
            </a:r>
            <a:r>
              <a:rPr lang="en-GB" i="1" dirty="0"/>
              <a:t>super </a:t>
            </a:r>
            <a:r>
              <a:rPr lang="en-GB" i="1" dirty="0" err="1"/>
              <a:t>humeros</a:t>
            </a:r>
            <a:r>
              <a:rPr lang="en-GB" i="1" dirty="0"/>
              <a:t> </a:t>
            </a:r>
            <a:r>
              <a:rPr lang="en-GB" i="1" dirty="0" err="1"/>
              <a:t>suos</a:t>
            </a:r>
            <a:r>
              <a:rPr lang="en-GB" i="1" dirty="0"/>
              <a:t>,</a:t>
            </a:r>
            <a:r>
              <a:rPr lang="en-GB" dirty="0"/>
              <a:t> literally ‘on his shoulders’] and the heathen were put to flight on that day, and there was great slaughter upon them, through the power of Our Lord Jesus Christ and the power of the holy Mary, the everlasting Virgin, his mother. The ninth battle was fought in the City of the Legion</a:t>
            </a:r>
            <a:r>
              <a:rPr lang="en-GB" i="1" dirty="0"/>
              <a:t> </a:t>
            </a:r>
            <a:r>
              <a:rPr lang="en-GB" dirty="0"/>
              <a:t>[the ‘Vatican’ recension adds: ‘which in the British language is called </a:t>
            </a:r>
            <a:r>
              <a:rPr lang="en-GB" i="1" dirty="0" err="1"/>
              <a:t>Cair</a:t>
            </a:r>
            <a:r>
              <a:rPr lang="en-GB" i="1" dirty="0"/>
              <a:t> Lion</a:t>
            </a:r>
            <a:r>
              <a:rPr lang="en-GB" dirty="0"/>
              <a:t>’]. The tenth battle was fought on the bank of the river called </a:t>
            </a:r>
            <a:r>
              <a:rPr lang="en-GB" i="1" dirty="0" err="1"/>
              <a:t>Tribruit</a:t>
            </a:r>
            <a:r>
              <a:rPr lang="en-GB" i="1" dirty="0"/>
              <a:t> </a:t>
            </a:r>
            <a:r>
              <a:rPr lang="en-GB" dirty="0"/>
              <a:t>[the ‘Vatican’ recension states: ‘which we call </a:t>
            </a:r>
            <a:r>
              <a:rPr lang="en-GB" i="1" dirty="0" err="1"/>
              <a:t>Traht</a:t>
            </a:r>
            <a:r>
              <a:rPr lang="en-GB" i="1" dirty="0"/>
              <a:t> </a:t>
            </a:r>
            <a:r>
              <a:rPr lang="en-GB" i="1" dirty="0" err="1"/>
              <a:t>Treuroit</a:t>
            </a:r>
            <a:r>
              <a:rPr lang="en-GB" i="1" dirty="0"/>
              <a:t>’</a:t>
            </a:r>
            <a:r>
              <a:rPr lang="en-GB" dirty="0"/>
              <a:t>]. The eleventh battle was on the hill called </a:t>
            </a:r>
            <a:r>
              <a:rPr lang="en-GB" i="1" dirty="0" err="1"/>
              <a:t>Agned</a:t>
            </a:r>
            <a:r>
              <a:rPr lang="en-GB" dirty="0"/>
              <a:t> [in the ‘Vatican’ recension </a:t>
            </a:r>
            <a:r>
              <a:rPr lang="en-GB" i="1" dirty="0"/>
              <a:t>‘</a:t>
            </a:r>
            <a:r>
              <a:rPr lang="en-GB" i="1" dirty="0" err="1"/>
              <a:t>Breguoin</a:t>
            </a:r>
            <a:r>
              <a:rPr lang="en-GB" i="1" dirty="0"/>
              <a:t>,</a:t>
            </a:r>
            <a:r>
              <a:rPr lang="en-GB" dirty="0"/>
              <a:t> where he put them to flight, which we call the </a:t>
            </a:r>
            <a:r>
              <a:rPr lang="en-GB" i="1" dirty="0"/>
              <a:t>Cat </a:t>
            </a:r>
            <a:r>
              <a:rPr lang="en-GB" i="1" dirty="0" err="1"/>
              <a:t>Bregion</a:t>
            </a:r>
            <a:r>
              <a:rPr lang="en-GB" i="1" dirty="0"/>
              <a:t>’</a:t>
            </a:r>
            <a:r>
              <a:rPr lang="en-GB" dirty="0"/>
              <a:t>]. The twelfth battle was on </a:t>
            </a:r>
            <a:r>
              <a:rPr lang="en-GB" i="1" dirty="0"/>
              <a:t>mons </a:t>
            </a:r>
            <a:r>
              <a:rPr lang="en-GB" i="1" dirty="0" err="1"/>
              <a:t>Badonis</a:t>
            </a:r>
            <a:r>
              <a:rPr lang="en-GB" i="1" dirty="0"/>
              <a:t> </a:t>
            </a:r>
            <a:r>
              <a:rPr lang="en-GB" dirty="0"/>
              <a:t>and in it nine hundred and sixty men fell in one day, from a single charge of Arthur’s, and no one laid them low save he alone; and he was victorious in all his campaigns.</a:t>
            </a:r>
          </a:p>
          <a:p>
            <a:endParaRPr lang="en-GB" dirty="0" smtClean="0"/>
          </a:p>
          <a:p>
            <a:r>
              <a:rPr lang="en-GB" dirty="0" smtClean="0"/>
              <a:t>It </a:t>
            </a:r>
            <a:r>
              <a:rPr lang="en-GB" dirty="0"/>
              <a:t>is generally agreed that the source of this must be a Welsh poem listing the battles attributed to Arthur (see for references see </a:t>
            </a:r>
            <a:r>
              <a:rPr lang="en-GB" dirty="0" err="1"/>
              <a:t>Padel</a:t>
            </a:r>
            <a:r>
              <a:rPr lang="en-GB" dirty="0"/>
              <a:t>, ‘The Nature of Arthur’, p. 15), a genre relatively well attested in early and later medieval Welsh poetry </a:t>
            </a:r>
          </a:p>
        </p:txBody>
      </p:sp>
    </p:spTree>
    <p:extLst>
      <p:ext uri="{BB962C8B-B14F-4D97-AF65-F5344CB8AC3E}">
        <p14:creationId xmlns:p14="http://schemas.microsoft.com/office/powerpoint/2010/main" val="2601599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16632"/>
            <a:ext cx="8229600" cy="6009531"/>
          </a:xfrm>
        </p:spPr>
        <p:txBody>
          <a:bodyPr>
            <a:noAutofit/>
          </a:bodyPr>
          <a:lstStyle/>
          <a:p>
            <a:r>
              <a:rPr lang="en-GB" sz="2000" dirty="0"/>
              <a:t>It seems quite reasonable to argue that this passage contains no securely historical information, either about the location of Arthur’s battles, the identity of his enemy (which is a vague ‘them’ at any rate), or his possible rank (‘leader in battle’, </a:t>
            </a:r>
            <a:r>
              <a:rPr lang="en-GB" sz="2000" i="1" dirty="0"/>
              <a:t>dux </a:t>
            </a:r>
            <a:r>
              <a:rPr lang="en-GB" sz="2000" i="1" dirty="0" err="1"/>
              <a:t>bellorum</a:t>
            </a:r>
            <a:r>
              <a:rPr lang="en-GB" sz="2000" i="1" dirty="0"/>
              <a:t>,</a:t>
            </a:r>
            <a:r>
              <a:rPr lang="en-GB" sz="2000" dirty="0"/>
              <a:t> probably being a translation of a poetic Welsh phrase such as </a:t>
            </a:r>
            <a:r>
              <a:rPr lang="en-GB" sz="2000" i="1" dirty="0" err="1"/>
              <a:t>tywyssawc</a:t>
            </a:r>
            <a:r>
              <a:rPr lang="en-GB" sz="2000" i="1" dirty="0"/>
              <a:t> cat).</a:t>
            </a:r>
            <a:endParaRPr lang="en-GB" sz="2000" dirty="0"/>
          </a:p>
          <a:p>
            <a:r>
              <a:rPr lang="en-GB" sz="2000" dirty="0"/>
              <a:t>there is generally agreement that whether or not an historical Arthur may have existed, </a:t>
            </a:r>
            <a:r>
              <a:rPr lang="en-GB" sz="2000" i="1" dirty="0" err="1"/>
              <a:t>Historia</a:t>
            </a:r>
            <a:r>
              <a:rPr lang="en-GB" sz="2000" i="1" dirty="0"/>
              <a:t> </a:t>
            </a:r>
            <a:r>
              <a:rPr lang="en-GB" sz="2000" i="1" dirty="0" err="1"/>
              <a:t>Brittonum</a:t>
            </a:r>
            <a:r>
              <a:rPr lang="en-GB" sz="2000" dirty="0"/>
              <a:t> is at best a relatively distant and highly stylised source (see Charles-Edwards, ‘The Arthur of History’, pp. 21-9, for Arthur’s symbolic and literary function in </a:t>
            </a:r>
            <a:r>
              <a:rPr lang="en-GB" sz="2000" i="1" dirty="0" err="1"/>
              <a:t>Historia</a:t>
            </a:r>
            <a:r>
              <a:rPr lang="en-GB" sz="2000" dirty="0"/>
              <a:t> as a whole</a:t>
            </a:r>
            <a:r>
              <a:rPr lang="en-GB" sz="2000" dirty="0" smtClean="0"/>
              <a:t>).</a:t>
            </a:r>
          </a:p>
          <a:p>
            <a:r>
              <a:rPr lang="en-GB" sz="2000" dirty="0"/>
              <a:t>Such a view of </a:t>
            </a:r>
            <a:r>
              <a:rPr lang="en-GB" sz="2000" i="1" dirty="0" err="1"/>
              <a:t>Historia</a:t>
            </a:r>
            <a:r>
              <a:rPr lang="en-GB" sz="2000" i="1" dirty="0"/>
              <a:t> </a:t>
            </a:r>
            <a:r>
              <a:rPr lang="en-GB" sz="2000" i="1" dirty="0" err="1"/>
              <a:t>Brittonum</a:t>
            </a:r>
            <a:r>
              <a:rPr lang="en-GB" sz="2000" dirty="0"/>
              <a:t> seems to be strengthened when one looks at the other Arthurian section contained in it, which is to be found in what are known as the </a:t>
            </a:r>
            <a:r>
              <a:rPr lang="en-GB" sz="2000" i="1" dirty="0" err="1"/>
              <a:t>mirabilia</a:t>
            </a:r>
            <a:r>
              <a:rPr lang="en-GB" sz="2000" i="1" dirty="0"/>
              <a:t>,</a:t>
            </a:r>
            <a:r>
              <a:rPr lang="en-GB" sz="2000" dirty="0"/>
              <a:t> a list of the marvels of Britain. Chapter 73 describes two wonders related to Arthur: one, in </a:t>
            </a:r>
            <a:r>
              <a:rPr lang="en-GB" sz="2000" i="1" dirty="0" err="1"/>
              <a:t>Buelt</a:t>
            </a:r>
            <a:r>
              <a:rPr lang="en-GB" sz="2000" dirty="0"/>
              <a:t> (</a:t>
            </a:r>
            <a:r>
              <a:rPr lang="en-GB" sz="2000" dirty="0" err="1"/>
              <a:t>Builth</a:t>
            </a:r>
            <a:r>
              <a:rPr lang="en-GB" sz="2000" dirty="0"/>
              <a:t> Wells) is a cairn of stones showing the footprint of Arthur’s hound, Cabal, on its top stone (which also has magical properties): a short account of how this came to be follows (the story concerns a pig hunt which figures in the tale </a:t>
            </a:r>
            <a:r>
              <a:rPr lang="en-GB" sz="2000" i="1" dirty="0" err="1"/>
              <a:t>Culhwch</a:t>
            </a:r>
            <a:r>
              <a:rPr lang="en-GB" sz="2000" i="1" dirty="0"/>
              <a:t> ac </a:t>
            </a:r>
            <a:r>
              <a:rPr lang="en-GB" sz="2000" i="1" dirty="0" smtClean="0"/>
              <a:t>Olwen</a:t>
            </a:r>
            <a:r>
              <a:rPr lang="en-GB" sz="2000" dirty="0" smtClean="0"/>
              <a:t>). </a:t>
            </a:r>
            <a:r>
              <a:rPr lang="en-GB" sz="2000" dirty="0"/>
              <a:t>A second, in </a:t>
            </a:r>
            <a:r>
              <a:rPr lang="en-GB" sz="2000" i="1" dirty="0" err="1"/>
              <a:t>Ercing</a:t>
            </a:r>
            <a:r>
              <a:rPr lang="en-GB" sz="2000" dirty="0"/>
              <a:t> (</a:t>
            </a:r>
            <a:r>
              <a:rPr lang="en-GB" sz="2000" dirty="0" err="1"/>
              <a:t>Ergyng</a:t>
            </a:r>
            <a:r>
              <a:rPr lang="en-GB" sz="2000" dirty="0"/>
              <a:t>, </a:t>
            </a:r>
            <a:r>
              <a:rPr lang="en-GB" sz="2000" dirty="0" err="1"/>
              <a:t>Archenfield</a:t>
            </a:r>
            <a:r>
              <a:rPr lang="en-GB" sz="2000" dirty="0"/>
              <a:t> in Herefordshire), concerns the tomb of Arthur’s son Amr, which is of variable size (a fact of which the author, we’re told, has personal experience). </a:t>
            </a:r>
          </a:p>
        </p:txBody>
      </p:sp>
    </p:spTree>
    <p:extLst>
      <p:ext uri="{BB962C8B-B14F-4D97-AF65-F5344CB8AC3E}">
        <p14:creationId xmlns:p14="http://schemas.microsoft.com/office/powerpoint/2010/main" val="14823140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Arthur of Early Welsh Poetry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Y </a:t>
            </a:r>
            <a:r>
              <a:rPr lang="en-GB" dirty="0" err="1" smtClean="0"/>
              <a:t>Gododdin</a:t>
            </a:r>
            <a:r>
              <a:rPr lang="en-GB" dirty="0" smtClean="0"/>
              <a:t>, poem by </a:t>
            </a:r>
            <a:r>
              <a:rPr lang="en-GB" dirty="0" err="1" smtClean="0"/>
              <a:t>Aneurin</a:t>
            </a:r>
            <a:endParaRPr lang="en-GB" dirty="0" smtClean="0"/>
          </a:p>
          <a:p>
            <a:pPr marL="0" indent="0">
              <a:buNone/>
            </a:pPr>
            <a:r>
              <a:rPr lang="en-GB" dirty="0" smtClean="0"/>
              <a:t>‘He </a:t>
            </a:r>
            <a:r>
              <a:rPr lang="en-GB" dirty="0"/>
              <a:t>[</a:t>
            </a:r>
            <a:r>
              <a:rPr lang="en-GB" dirty="0" err="1"/>
              <a:t>Gwawrddur</a:t>
            </a:r>
            <a:r>
              <a:rPr lang="en-GB" dirty="0"/>
              <a:t>] glutted black ravens on the rampart of the </a:t>
            </a:r>
            <a:r>
              <a:rPr lang="en-GB" dirty="0" smtClean="0"/>
              <a:t>fortress although </a:t>
            </a:r>
            <a:r>
              <a:rPr lang="en-GB" dirty="0"/>
              <a:t>he was no </a:t>
            </a:r>
            <a:r>
              <a:rPr lang="en-GB" dirty="0" smtClean="0"/>
              <a:t>Arthur’ </a:t>
            </a:r>
            <a:endParaRPr lang="en-GB" dirty="0" smtClean="0"/>
          </a:p>
          <a:p>
            <a:pPr marL="0" indent="0">
              <a:buNone/>
            </a:pPr>
            <a:r>
              <a:rPr lang="en-GB" dirty="0" smtClean="0"/>
              <a:t>(</a:t>
            </a:r>
            <a:r>
              <a:rPr lang="en-GB" dirty="0"/>
              <a:t>lines 1241-2; stanza CII in Williams’s edition)</a:t>
            </a:r>
          </a:p>
          <a:p>
            <a:r>
              <a:rPr lang="en-GB" dirty="0" smtClean="0"/>
              <a:t>Nevertheless</a:t>
            </a:r>
            <a:r>
              <a:rPr lang="en-GB" dirty="0"/>
              <a:t>, it is worth noting that Arthur in this poem (or stanza), belongs to the heroic milieu of chapter 56 of </a:t>
            </a:r>
            <a:r>
              <a:rPr lang="en-GB" i="1" dirty="0" err="1"/>
              <a:t>Historia</a:t>
            </a:r>
            <a:r>
              <a:rPr lang="en-GB" i="1" dirty="0"/>
              <a:t> </a:t>
            </a:r>
            <a:r>
              <a:rPr lang="en-GB" i="1" dirty="0" err="1"/>
              <a:t>Brittonum</a:t>
            </a:r>
            <a:r>
              <a:rPr lang="en-GB" dirty="0"/>
              <a:t> rather than the legendary milieu of the </a:t>
            </a:r>
            <a:r>
              <a:rPr lang="en-GB" i="1" dirty="0" err="1"/>
              <a:t>mirabilia</a:t>
            </a:r>
            <a:r>
              <a:rPr lang="en-GB" i="1" dirty="0"/>
              <a:t>. </a:t>
            </a:r>
            <a:r>
              <a:rPr lang="en-GB" dirty="0"/>
              <a:t>Moreover, it is a reasonable conjecture that the poem’s (or stanza’s) audience, although of indeterminate date, was meant to know who the hero Arthur was, given the allusive, non-narrative, nature of early Welsh poetry. </a:t>
            </a:r>
          </a:p>
          <a:p>
            <a:endParaRPr lang="en-GB" dirty="0"/>
          </a:p>
        </p:txBody>
      </p:sp>
    </p:spTree>
    <p:extLst>
      <p:ext uri="{BB962C8B-B14F-4D97-AF65-F5344CB8AC3E}">
        <p14:creationId xmlns:p14="http://schemas.microsoft.com/office/powerpoint/2010/main" val="2858958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Gereint</a:t>
            </a:r>
            <a:r>
              <a:rPr lang="en-GB" dirty="0" smtClean="0"/>
              <a:t> </a:t>
            </a:r>
            <a:r>
              <a:rPr lang="en-GB" dirty="0" err="1" smtClean="0"/>
              <a:t>filius</a:t>
            </a:r>
            <a:r>
              <a:rPr lang="en-GB" dirty="0" smtClean="0"/>
              <a:t> </a:t>
            </a:r>
            <a:r>
              <a:rPr lang="en-GB" dirty="0" err="1" smtClean="0"/>
              <a:t>Erbin</a:t>
            </a:r>
            <a:endParaRPr lang="en-GB" dirty="0"/>
          </a:p>
        </p:txBody>
      </p:sp>
      <p:sp>
        <p:nvSpPr>
          <p:cNvPr id="3" name="Content Placeholder 2"/>
          <p:cNvSpPr>
            <a:spLocks noGrp="1"/>
          </p:cNvSpPr>
          <p:nvPr>
            <p:ph idx="1"/>
          </p:nvPr>
        </p:nvSpPr>
        <p:spPr/>
        <p:txBody>
          <a:bodyPr>
            <a:normAutofit fontScale="55000" lnSpcReduction="20000"/>
          </a:bodyPr>
          <a:lstStyle/>
          <a:p>
            <a:r>
              <a:rPr lang="en-GB" dirty="0"/>
              <a:t>Another ostensibly ‘historical’ poem mentioning Arthur is </a:t>
            </a:r>
            <a:r>
              <a:rPr lang="en-GB" i="1" dirty="0" err="1"/>
              <a:t>Gereint</a:t>
            </a:r>
            <a:r>
              <a:rPr lang="en-GB" i="1" dirty="0"/>
              <a:t> </a:t>
            </a:r>
            <a:r>
              <a:rPr lang="en-GB" i="1" dirty="0" err="1"/>
              <a:t>filius</a:t>
            </a:r>
            <a:r>
              <a:rPr lang="en-GB" i="1" dirty="0"/>
              <a:t> </a:t>
            </a:r>
            <a:r>
              <a:rPr lang="en-GB" i="1" dirty="0" err="1"/>
              <a:t>Erbin</a:t>
            </a:r>
            <a:r>
              <a:rPr lang="en-GB" i="1" dirty="0"/>
              <a:t>, </a:t>
            </a:r>
            <a:r>
              <a:rPr lang="en-GB" dirty="0"/>
              <a:t>occurring in two manuscripts (Black Book of Carmarthen, dating to the mid-thirteenth century, and Red Book of </a:t>
            </a:r>
            <a:r>
              <a:rPr lang="en-GB" dirty="0" err="1"/>
              <a:t>Hergest</a:t>
            </a:r>
            <a:r>
              <a:rPr lang="en-GB" dirty="0"/>
              <a:t>) with slight variations. The poem, in terms of its subject and metre, would seem to belong to a type of early Welsh poetry known as ‘saga poetry’ or ‘saga </a:t>
            </a:r>
            <a:r>
              <a:rPr lang="en-GB" i="1" dirty="0" err="1"/>
              <a:t>englynion</a:t>
            </a:r>
            <a:r>
              <a:rPr lang="en-GB" i="1" dirty="0"/>
              <a:t>’</a:t>
            </a:r>
            <a:r>
              <a:rPr lang="en-GB" dirty="0"/>
              <a:t> (for which in particular see Jenny Rowland, </a:t>
            </a:r>
            <a:r>
              <a:rPr lang="en-GB" i="1" dirty="0"/>
              <a:t>Early Welsh Saga Poetry</a:t>
            </a:r>
            <a:r>
              <a:rPr lang="en-GB" i="1" dirty="0" smtClean="0"/>
              <a:t>).</a:t>
            </a:r>
          </a:p>
          <a:p>
            <a:r>
              <a:rPr lang="en-GB" dirty="0"/>
              <a:t>In the poem </a:t>
            </a:r>
            <a:r>
              <a:rPr lang="en-GB" i="1" dirty="0" err="1"/>
              <a:t>Gereint</a:t>
            </a:r>
            <a:r>
              <a:rPr lang="en-GB" dirty="0"/>
              <a:t> the hero (whose relationship to the eponymous hero of the later romance </a:t>
            </a:r>
            <a:r>
              <a:rPr lang="en-GB" i="1" dirty="0" err="1"/>
              <a:t>Gereint</a:t>
            </a:r>
            <a:r>
              <a:rPr lang="en-GB" i="1" dirty="0"/>
              <a:t> </a:t>
            </a:r>
            <a:r>
              <a:rPr lang="en-GB" i="1" dirty="0" err="1"/>
              <a:t>uab</a:t>
            </a:r>
            <a:r>
              <a:rPr lang="en-GB" i="1" dirty="0"/>
              <a:t> </a:t>
            </a:r>
            <a:r>
              <a:rPr lang="en-GB" i="1" dirty="0" err="1"/>
              <a:t>Erbin</a:t>
            </a:r>
            <a:r>
              <a:rPr lang="en-GB" dirty="0"/>
              <a:t> is complex) is the leader of a military band from Devon who died fighting at </a:t>
            </a:r>
            <a:r>
              <a:rPr lang="en-GB" dirty="0" err="1"/>
              <a:t>Llongborth</a:t>
            </a:r>
            <a:r>
              <a:rPr lang="en-GB" dirty="0"/>
              <a:t> (not easily identifiable; </a:t>
            </a:r>
            <a:r>
              <a:rPr lang="en-GB" i="1" dirty="0" err="1"/>
              <a:t>llongborth</a:t>
            </a:r>
            <a:r>
              <a:rPr lang="en-GB" dirty="0"/>
              <a:t> mainly signifies ‘harbour’, and it is worth noting that the </a:t>
            </a:r>
            <a:r>
              <a:rPr lang="en-GB" i="1" dirty="0"/>
              <a:t>Triads</a:t>
            </a:r>
            <a:r>
              <a:rPr lang="en-GB" dirty="0"/>
              <a:t> knows </a:t>
            </a:r>
            <a:r>
              <a:rPr lang="en-GB" dirty="0" err="1"/>
              <a:t>Gereint</a:t>
            </a:r>
            <a:r>
              <a:rPr lang="en-GB" dirty="0"/>
              <a:t> as one of the Three Seafarers of the Island of Britain—see Bromwich, </a:t>
            </a:r>
            <a:r>
              <a:rPr lang="en-GB" i="1" dirty="0" err="1"/>
              <a:t>Trioedd</a:t>
            </a:r>
            <a:r>
              <a:rPr lang="en-GB" i="1" dirty="0"/>
              <a:t>,</a:t>
            </a:r>
            <a:r>
              <a:rPr lang="en-GB" dirty="0"/>
              <a:t> </a:t>
            </a:r>
            <a:endParaRPr lang="en-GB" dirty="0" smtClean="0"/>
          </a:p>
          <a:p>
            <a:r>
              <a:rPr lang="en-GB" dirty="0"/>
              <a:t>pp. 25-6) against an unspecified enemy. In one stanza Arthur (described as an </a:t>
            </a:r>
            <a:r>
              <a:rPr lang="en-GB" i="1" dirty="0" err="1"/>
              <a:t>amherawdyr</a:t>
            </a:r>
            <a:r>
              <a:rPr lang="en-GB" i="1" dirty="0"/>
              <a:t>,</a:t>
            </a:r>
            <a:r>
              <a:rPr lang="en-GB" dirty="0"/>
              <a:t> literally ‘emperor’, although this is a poetic commonplace) is said to have participated in some fashion as well:</a:t>
            </a:r>
          </a:p>
          <a:p>
            <a:pPr marL="0" indent="0">
              <a:buNone/>
            </a:pPr>
            <a:endParaRPr lang="en-GB" dirty="0"/>
          </a:p>
          <a:p>
            <a:pPr marL="0" indent="0">
              <a:buNone/>
            </a:pPr>
            <a:r>
              <a:rPr lang="en-GB" dirty="0" smtClean="0"/>
              <a:t>‘In </a:t>
            </a:r>
            <a:r>
              <a:rPr lang="en-GB" dirty="0" err="1"/>
              <a:t>Llongporth</a:t>
            </a:r>
            <a:r>
              <a:rPr lang="en-GB" dirty="0"/>
              <a:t> Arthur lost [or as in BBC: ‘I saw (?) Arthur’]</a:t>
            </a:r>
          </a:p>
          <a:p>
            <a:pPr marL="0" indent="0">
              <a:buNone/>
            </a:pPr>
            <a:r>
              <a:rPr lang="en-GB" dirty="0"/>
              <a:t>brave warriors, they hewed with </a:t>
            </a:r>
            <a:r>
              <a:rPr lang="en-GB" dirty="0" smtClean="0"/>
              <a:t>steel ruler </a:t>
            </a:r>
            <a:r>
              <a:rPr lang="en-GB" i="1" dirty="0"/>
              <a:t>(</a:t>
            </a:r>
            <a:r>
              <a:rPr lang="en-GB" i="1" dirty="0" err="1"/>
              <a:t>ameraudur</a:t>
            </a:r>
            <a:r>
              <a:rPr lang="en-GB" i="1" dirty="0"/>
              <a:t>),</a:t>
            </a:r>
            <a:r>
              <a:rPr lang="en-GB" dirty="0"/>
              <a:t> leader of battle (see Rowland, </a:t>
            </a:r>
            <a:r>
              <a:rPr lang="en-GB" i="1" dirty="0"/>
              <a:t>Early Welsh Saga Poetry,</a:t>
            </a:r>
            <a:r>
              <a:rPr lang="en-GB" dirty="0"/>
              <a:t> p. 505).</a:t>
            </a:r>
          </a:p>
          <a:p>
            <a:endParaRPr lang="en-GB" dirty="0"/>
          </a:p>
        </p:txBody>
      </p:sp>
    </p:spTree>
    <p:extLst>
      <p:ext uri="{BB962C8B-B14F-4D97-AF65-F5344CB8AC3E}">
        <p14:creationId xmlns:p14="http://schemas.microsoft.com/office/powerpoint/2010/main" val="42226382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err="1"/>
              <a:t>Englynion</a:t>
            </a:r>
            <a:r>
              <a:rPr lang="en-GB" b="1" i="1" dirty="0"/>
              <a:t> y </a:t>
            </a:r>
            <a:r>
              <a:rPr lang="en-GB" b="1" i="1" dirty="0" err="1"/>
              <a:t>Beddau</a:t>
            </a:r>
            <a:r>
              <a:rPr lang="en-GB" dirty="0"/>
              <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r>
              <a:rPr lang="en-GB" dirty="0"/>
              <a:t>. The stanza mentioning Arthur has a particular interest, in that it can be taken as implying that Arthur has no grave, was never buried:</a:t>
            </a:r>
          </a:p>
          <a:p>
            <a:r>
              <a:rPr lang="en-GB" dirty="0"/>
              <a:t> </a:t>
            </a:r>
          </a:p>
          <a:p>
            <a:r>
              <a:rPr lang="en-GB" dirty="0"/>
              <a:t>[There is] a grave for March, a grave for </a:t>
            </a:r>
            <a:r>
              <a:rPr lang="en-GB" dirty="0" err="1"/>
              <a:t>Gwythur</a:t>
            </a:r>
            <a:r>
              <a:rPr lang="en-GB" dirty="0"/>
              <a:t>,</a:t>
            </a:r>
          </a:p>
          <a:p>
            <a:r>
              <a:rPr lang="en-GB" dirty="0"/>
              <a:t>a grave for </a:t>
            </a:r>
            <a:r>
              <a:rPr lang="en-GB" dirty="0" err="1"/>
              <a:t>Gwgawn</a:t>
            </a:r>
            <a:r>
              <a:rPr lang="en-GB" dirty="0"/>
              <a:t> Red-sword;</a:t>
            </a:r>
          </a:p>
          <a:p>
            <a:r>
              <a:rPr lang="en-GB" dirty="0"/>
              <a:t>the world’s wonder </a:t>
            </a:r>
            <a:r>
              <a:rPr lang="en-GB" i="1" dirty="0"/>
              <a:t>[</a:t>
            </a:r>
            <a:r>
              <a:rPr lang="en-GB" i="1" dirty="0" err="1"/>
              <a:t>anoeth</a:t>
            </a:r>
            <a:r>
              <a:rPr lang="en-GB" i="1" dirty="0"/>
              <a:t>]</a:t>
            </a:r>
            <a:r>
              <a:rPr lang="en-GB" dirty="0"/>
              <a:t> [is] a grave for Arthur </a:t>
            </a:r>
          </a:p>
          <a:p>
            <a:r>
              <a:rPr lang="en-GB" dirty="0"/>
              <a:t>(see Jones, ‘The Black Book’, p. 127)</a:t>
            </a:r>
          </a:p>
          <a:p>
            <a:r>
              <a:rPr lang="en-GB" dirty="0"/>
              <a:t> </a:t>
            </a:r>
          </a:p>
          <a:p>
            <a:r>
              <a:rPr lang="en-GB" dirty="0"/>
              <a:t>The word </a:t>
            </a:r>
            <a:r>
              <a:rPr lang="en-GB" i="1" dirty="0" err="1"/>
              <a:t>anoeth</a:t>
            </a:r>
            <a:r>
              <a:rPr lang="en-GB" dirty="0"/>
              <a:t> is suggestive: it is an early, archaic, form, which is found in prose only in the Arthurian tale </a:t>
            </a:r>
            <a:r>
              <a:rPr lang="en-GB" i="1" dirty="0" err="1"/>
              <a:t>Culhwch</a:t>
            </a:r>
            <a:r>
              <a:rPr lang="en-GB" i="1" dirty="0"/>
              <a:t> ac Olwen, </a:t>
            </a:r>
            <a:r>
              <a:rPr lang="en-GB" dirty="0"/>
              <a:t>where it can be taken to signify ‘something difficult to find’. In this case we seem to have evidence of a folk-motif, the ‘vanished undying hero’, attached to Arthur (Jones, ‘The Black Book’, p. 108). It should be noted, however, that there is no mention of his imminent return, an aspect of his story clearly well-established by the twelfth century (see Sims-Williams, ‘The Early Welsh Arthurian Poems’, pp. 49-50).</a:t>
            </a:r>
          </a:p>
          <a:p>
            <a:endParaRPr lang="en-GB" dirty="0"/>
          </a:p>
        </p:txBody>
      </p:sp>
    </p:spTree>
    <p:extLst>
      <p:ext uri="{BB962C8B-B14F-4D97-AF65-F5344CB8AC3E}">
        <p14:creationId xmlns:p14="http://schemas.microsoft.com/office/powerpoint/2010/main" val="8135977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Pa </a:t>
            </a:r>
            <a:r>
              <a:rPr lang="en-GB" b="1" i="1" dirty="0" err="1"/>
              <a:t>gur</a:t>
            </a:r>
            <a:r>
              <a:rPr lang="en-GB" b="1" i="1" dirty="0"/>
              <a:t> </a:t>
            </a:r>
            <a:r>
              <a:rPr lang="en-GB" b="1" i="1" dirty="0" err="1"/>
              <a:t>yv</a:t>
            </a:r>
            <a:r>
              <a:rPr lang="en-GB" b="1" i="1" dirty="0"/>
              <a:t> y </a:t>
            </a:r>
            <a:r>
              <a:rPr lang="en-GB" b="1" i="1" dirty="0" err="1"/>
              <a:t>Porthaur</a:t>
            </a:r>
            <a:r>
              <a:rPr lang="en-GB" dirty="0"/>
              <a:t/>
            </a:r>
            <a:br>
              <a:rPr lang="en-GB" dirty="0"/>
            </a:br>
            <a:endParaRPr lang="en-GB" dirty="0"/>
          </a:p>
        </p:txBody>
      </p:sp>
      <p:sp>
        <p:nvSpPr>
          <p:cNvPr id="3" name="Content Placeholder 2"/>
          <p:cNvSpPr>
            <a:spLocks noGrp="1"/>
          </p:cNvSpPr>
          <p:nvPr>
            <p:ph idx="1"/>
          </p:nvPr>
        </p:nvSpPr>
        <p:spPr>
          <a:xfrm>
            <a:off x="457200" y="980728"/>
            <a:ext cx="8229600" cy="5472608"/>
          </a:xfrm>
        </p:spPr>
        <p:txBody>
          <a:bodyPr>
            <a:normAutofit fontScale="55000" lnSpcReduction="20000"/>
          </a:bodyPr>
          <a:lstStyle/>
          <a:p>
            <a:r>
              <a:rPr lang="en-GB" dirty="0"/>
              <a:t>A third poem from the Black Book of Carmarthen touches upon the Arthurian material in a quite different tone. The incomplete poem, </a:t>
            </a:r>
            <a:r>
              <a:rPr lang="en-GB" i="1" dirty="0"/>
              <a:t>Pa </a:t>
            </a:r>
            <a:r>
              <a:rPr lang="en-GB" i="1" dirty="0" err="1"/>
              <a:t>gur</a:t>
            </a:r>
            <a:r>
              <a:rPr lang="en-GB" i="1" dirty="0"/>
              <a:t> </a:t>
            </a:r>
            <a:r>
              <a:rPr lang="en-GB" i="1" dirty="0" err="1"/>
              <a:t>yv</a:t>
            </a:r>
            <a:r>
              <a:rPr lang="en-GB" i="1" dirty="0"/>
              <a:t> y </a:t>
            </a:r>
            <a:r>
              <a:rPr lang="en-GB" i="1" dirty="0" err="1"/>
              <a:t>porthaur</a:t>
            </a:r>
            <a:r>
              <a:rPr lang="en-GB" dirty="0"/>
              <a:t> (‘What man is the gatekeeper’, sometimes known as ‘The Dialogue of Arthur and </a:t>
            </a:r>
            <a:r>
              <a:rPr lang="en-GB" dirty="0" err="1"/>
              <a:t>Glewlwyd</a:t>
            </a:r>
            <a:r>
              <a:rPr lang="en-GB" dirty="0"/>
              <a:t> </a:t>
            </a:r>
            <a:r>
              <a:rPr lang="en-GB" dirty="0" err="1"/>
              <a:t>Gafaelfawr</a:t>
            </a:r>
            <a:r>
              <a:rPr lang="en-GB" dirty="0"/>
              <a:t>’), classified by Rowland as an ‘informational dialogue’ and tentatively dated to the tenth or eleventh century by Bromwich </a:t>
            </a:r>
            <a:r>
              <a:rPr lang="en-GB" i="1" dirty="0"/>
              <a:t>(</a:t>
            </a:r>
            <a:r>
              <a:rPr lang="en-GB" i="1" dirty="0" err="1"/>
              <a:t>Trioedd</a:t>
            </a:r>
            <a:r>
              <a:rPr lang="en-GB" i="1" dirty="0"/>
              <a:t>, </a:t>
            </a:r>
            <a:r>
              <a:rPr lang="en-GB" dirty="0"/>
              <a:t>p. 304), or to south-east Wales at the turn of the twelfth century by Sims-Williams (‘The Early Welsh Arthurian Poems, p. 39), begins as an interrogation of Arthur by </a:t>
            </a:r>
            <a:r>
              <a:rPr lang="en-GB" dirty="0" err="1"/>
              <a:t>Glewlwyd</a:t>
            </a:r>
            <a:r>
              <a:rPr lang="en-GB" dirty="0"/>
              <a:t> </a:t>
            </a:r>
            <a:r>
              <a:rPr lang="en-GB" dirty="0" err="1"/>
              <a:t>Gafaelfawr</a:t>
            </a:r>
            <a:r>
              <a:rPr lang="en-GB" dirty="0"/>
              <a:t>, a gatekeeper, although it soon settles down into a monologue by Arthur himself. </a:t>
            </a:r>
            <a:endParaRPr lang="en-GB" dirty="0" smtClean="0"/>
          </a:p>
          <a:p>
            <a:endParaRPr lang="en-GB" dirty="0"/>
          </a:p>
          <a:p>
            <a:r>
              <a:rPr lang="en-GB" dirty="0" smtClean="0"/>
              <a:t>The </a:t>
            </a:r>
            <a:r>
              <a:rPr lang="en-GB" dirty="0"/>
              <a:t>poem mainly consists of an enumeration of Arthur’s knights and description of some of their exploits (as they attempt to gain entry past the gatekeeper, </a:t>
            </a:r>
            <a:r>
              <a:rPr lang="en-GB" dirty="0" err="1"/>
              <a:t>Glewlwyd</a:t>
            </a:r>
            <a:r>
              <a:rPr lang="en-GB" dirty="0"/>
              <a:t> Mighty-Grasp), which belong, as </a:t>
            </a:r>
            <a:r>
              <a:rPr lang="en-GB" dirty="0" err="1"/>
              <a:t>Jarman</a:t>
            </a:r>
            <a:r>
              <a:rPr lang="en-GB" dirty="0"/>
              <a:t> has noted, to the ‘weird and fantastic world of primitive saga’ The poem clearly is closely related to </a:t>
            </a:r>
            <a:r>
              <a:rPr lang="en-GB" i="1" dirty="0" err="1"/>
              <a:t>Culhwch</a:t>
            </a:r>
            <a:r>
              <a:rPr lang="en-GB" i="1" dirty="0"/>
              <a:t> ac Olwen:</a:t>
            </a:r>
            <a:r>
              <a:rPr lang="en-GB" dirty="0"/>
              <a:t> it clearly draws upon the same, or a similar, body of tradition and relies upon many of the same structures, in particular lists of companions and deeds. Sims-Williams has argued that </a:t>
            </a:r>
            <a:r>
              <a:rPr lang="en-GB" i="1" dirty="0" err="1"/>
              <a:t>Culhwch</a:t>
            </a:r>
            <a:r>
              <a:rPr lang="en-GB" i="1" dirty="0"/>
              <a:t> ac Olwen </a:t>
            </a:r>
            <a:r>
              <a:rPr lang="en-GB" dirty="0"/>
              <a:t>may have been drawing on an at times poorly-remembered (not written) version of the poem. </a:t>
            </a:r>
            <a:r>
              <a:rPr lang="en-GB" i="1" dirty="0"/>
              <a:t>Pa </a:t>
            </a:r>
            <a:r>
              <a:rPr lang="en-GB" i="1" dirty="0" err="1"/>
              <a:t>gur</a:t>
            </a:r>
            <a:r>
              <a:rPr lang="en-GB" dirty="0"/>
              <a:t> is, Bromwich has argued, the earliest evidence that ‘Arthur was already becoming the centre of a cycle of stories at a date too early for there to be any question of back-influence from continental sources’ (‘Celtic Elements’, p. 45).</a:t>
            </a:r>
          </a:p>
          <a:p>
            <a:endParaRPr lang="en-GB" dirty="0"/>
          </a:p>
        </p:txBody>
      </p:sp>
    </p:spTree>
    <p:extLst>
      <p:ext uri="{BB962C8B-B14F-4D97-AF65-F5344CB8AC3E}">
        <p14:creationId xmlns:p14="http://schemas.microsoft.com/office/powerpoint/2010/main" val="2166758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err="1"/>
              <a:t>Jarman</a:t>
            </a:r>
            <a:r>
              <a:rPr lang="en-GB" dirty="0"/>
              <a:t> sees in </a:t>
            </a:r>
            <a:r>
              <a:rPr lang="en-GB" i="1" dirty="0"/>
              <a:t>Pa </a:t>
            </a:r>
            <a:r>
              <a:rPr lang="en-GB" i="1" dirty="0" err="1"/>
              <a:t>gur</a:t>
            </a:r>
            <a:r>
              <a:rPr lang="en-GB" dirty="0"/>
              <a:t> the result of a process of transformation, from historical or semi-historical warrior of </a:t>
            </a:r>
            <a:r>
              <a:rPr lang="en-GB" i="1" dirty="0" err="1"/>
              <a:t>Historia</a:t>
            </a:r>
            <a:r>
              <a:rPr lang="en-GB" i="1" dirty="0"/>
              <a:t> </a:t>
            </a:r>
            <a:r>
              <a:rPr lang="en-GB" i="1" dirty="0" err="1"/>
              <a:t>Brittonum</a:t>
            </a:r>
            <a:r>
              <a:rPr lang="en-GB" dirty="0"/>
              <a:t> and ‘other early sources’ into a marvellous figure of folklore, ‘by the interaction of popular memory and imagination’. He adds that while Arthur in this incarnation is invincible, he ‘was not so completely integrated into the world of marvels which enveloped him as to be dependent on the aid of magical powers rather than on the strength of his own right arm’, commenting that this no doubt enabled Geoffrey of Monmouth’s portrait of Arthur as a ‘feudal monarch rather than as a king of faery’ (‘The Arthurian Allusions’, pp. 110-11). </a:t>
            </a:r>
          </a:p>
        </p:txBody>
      </p:sp>
    </p:spTree>
    <p:extLst>
      <p:ext uri="{BB962C8B-B14F-4D97-AF65-F5344CB8AC3E}">
        <p14:creationId xmlns:p14="http://schemas.microsoft.com/office/powerpoint/2010/main" val="29971042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err="1"/>
              <a:t>Preiddeu</a:t>
            </a:r>
            <a:r>
              <a:rPr lang="en-GB" b="1" i="1" dirty="0"/>
              <a:t> </a:t>
            </a:r>
            <a:r>
              <a:rPr lang="en-GB" b="1" i="1" dirty="0" err="1"/>
              <a:t>Annwvyn</a:t>
            </a:r>
            <a:r>
              <a:rPr lang="en-GB" dirty="0"/>
              <a:t/>
            </a:r>
            <a:br>
              <a:rPr lang="en-GB" dirty="0"/>
            </a:br>
            <a:r>
              <a:rPr lang="en-GB" sz="2200" dirty="0"/>
              <a:t>see http://www.lib.rochester.edu/camelot/preideu.html for an online edition and translation of the poem by Sarah </a:t>
            </a:r>
            <a:r>
              <a:rPr lang="en-GB" sz="2200" dirty="0" err="1"/>
              <a:t>Higley</a:t>
            </a:r>
            <a:r>
              <a:rPr lang="en-GB" sz="2200" dirty="0"/>
              <a:t/>
            </a:r>
            <a:br>
              <a:rPr lang="en-GB" sz="2200" dirty="0"/>
            </a:br>
            <a:endParaRPr lang="en-GB" sz="2200" dirty="0"/>
          </a:p>
        </p:txBody>
      </p:sp>
      <p:sp>
        <p:nvSpPr>
          <p:cNvPr id="3" name="Content Placeholder 2"/>
          <p:cNvSpPr>
            <a:spLocks noGrp="1"/>
          </p:cNvSpPr>
          <p:nvPr>
            <p:ph idx="1"/>
          </p:nvPr>
        </p:nvSpPr>
        <p:spPr/>
        <p:txBody>
          <a:bodyPr>
            <a:normAutofit fontScale="77500" lnSpcReduction="20000"/>
          </a:bodyPr>
          <a:lstStyle/>
          <a:p>
            <a:r>
              <a:rPr lang="en-GB" dirty="0"/>
              <a:t>While the poem’s narrative is not entirely clear, the poem does seem to describe a raid by Arthur and his hosts on an otherworld, in which a cauldron and a prisoner figure strongly. It is well worth noting, along with </a:t>
            </a:r>
            <a:r>
              <a:rPr lang="en-GB" dirty="0" err="1"/>
              <a:t>Marged</a:t>
            </a:r>
            <a:r>
              <a:rPr lang="en-GB" dirty="0"/>
              <a:t> Haycock (‘“</a:t>
            </a:r>
            <a:r>
              <a:rPr lang="en-GB" dirty="0" err="1"/>
              <a:t>Preiddeu</a:t>
            </a:r>
            <a:r>
              <a:rPr lang="en-GB" dirty="0"/>
              <a:t> </a:t>
            </a:r>
            <a:r>
              <a:rPr lang="en-GB" dirty="0" err="1"/>
              <a:t>Annwn</a:t>
            </a:r>
            <a:r>
              <a:rPr lang="en-GB" dirty="0"/>
              <a:t>”’, p. 55) that the poem is unusual amongst Welsh poetry in having a (relatively) strong narrative character, although as she admits, its tone is allusive rather than explanatory, ‘as though the poetry were designed to lock into a layer of known story material already laid down in the minds of contemporary audiences’. Much of the actual story behind the poem is lost to us, and it is possible that some of the references are deliberately obscure, a calculated invocation of esoteric lore.</a:t>
            </a:r>
          </a:p>
        </p:txBody>
      </p:sp>
    </p:spTree>
    <p:extLst>
      <p:ext uri="{BB962C8B-B14F-4D97-AF65-F5344CB8AC3E}">
        <p14:creationId xmlns:p14="http://schemas.microsoft.com/office/powerpoint/2010/main" val="12054662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476672"/>
            <a:ext cx="8229600" cy="5904656"/>
          </a:xfrm>
        </p:spPr>
        <p:txBody>
          <a:bodyPr>
            <a:normAutofit fontScale="55000" lnSpcReduction="20000"/>
          </a:bodyPr>
          <a:lstStyle/>
          <a:p>
            <a:r>
              <a:rPr lang="en-GB" dirty="0"/>
              <a:t>Nevertheless some narrative threads can be identified, threads which have analogues in a number of different, Irish and Welsh, sources. The poem itself in the first stanza states that the rescue of the prisoner, </a:t>
            </a:r>
            <a:r>
              <a:rPr lang="en-GB" dirty="0" err="1"/>
              <a:t>Gwair</a:t>
            </a:r>
            <a:r>
              <a:rPr lang="en-GB" dirty="0"/>
              <a:t>, is connected, although it does not say how, to ‘the story of </a:t>
            </a:r>
            <a:r>
              <a:rPr lang="en-GB" dirty="0" err="1"/>
              <a:t>Pwyll</a:t>
            </a:r>
            <a:r>
              <a:rPr lang="en-GB" dirty="0"/>
              <a:t> and </a:t>
            </a:r>
            <a:r>
              <a:rPr lang="en-GB" dirty="0" err="1"/>
              <a:t>Pryderi</a:t>
            </a:r>
            <a:r>
              <a:rPr lang="en-GB" dirty="0"/>
              <a:t>’, presumably such as is found in the first and third branches (as the component tales are known) of the medieval Welsh collection of four tales, the </a:t>
            </a:r>
            <a:r>
              <a:rPr lang="en-GB" i="1" dirty="0" err="1"/>
              <a:t>Mabinogi</a:t>
            </a:r>
            <a:r>
              <a:rPr lang="en-GB" i="1" dirty="0"/>
              <a:t>.</a:t>
            </a:r>
            <a:r>
              <a:rPr lang="en-GB" dirty="0"/>
              <a:t> </a:t>
            </a:r>
            <a:r>
              <a:rPr lang="en-GB" dirty="0" err="1"/>
              <a:t>Gwair</a:t>
            </a:r>
            <a:r>
              <a:rPr lang="en-GB" dirty="0"/>
              <a:t> would seem to be kept prisoner in the otherworld </a:t>
            </a:r>
            <a:r>
              <a:rPr lang="en-GB" dirty="0" smtClean="0"/>
              <a:t>(</a:t>
            </a:r>
            <a:r>
              <a:rPr lang="en-GB" i="1" dirty="0" err="1" smtClean="0"/>
              <a:t>Caer</a:t>
            </a:r>
            <a:r>
              <a:rPr lang="en-GB" i="1" dirty="0" smtClean="0"/>
              <a:t> </a:t>
            </a:r>
            <a:r>
              <a:rPr lang="en-GB" i="1" dirty="0" err="1" smtClean="0"/>
              <a:t>Siddi</a:t>
            </a:r>
            <a:r>
              <a:rPr lang="en-GB" i="1" dirty="0" smtClean="0"/>
              <a:t>)</a:t>
            </a:r>
            <a:r>
              <a:rPr lang="en-GB" dirty="0" smtClean="0"/>
              <a:t> </a:t>
            </a:r>
            <a:r>
              <a:rPr lang="en-GB" dirty="0"/>
              <a:t>with a chain; this, combined with the reference to </a:t>
            </a:r>
            <a:r>
              <a:rPr lang="en-GB" dirty="0" err="1"/>
              <a:t>Pwyll</a:t>
            </a:r>
            <a:r>
              <a:rPr lang="en-GB" dirty="0"/>
              <a:t> and </a:t>
            </a:r>
            <a:r>
              <a:rPr lang="en-GB" dirty="0" err="1"/>
              <a:t>Pryderi</a:t>
            </a:r>
            <a:r>
              <a:rPr lang="en-GB" dirty="0"/>
              <a:t>, strongly evokes the third branch of the </a:t>
            </a:r>
            <a:r>
              <a:rPr lang="en-GB" i="1" dirty="0" err="1"/>
              <a:t>Mabinogi</a:t>
            </a:r>
            <a:r>
              <a:rPr lang="en-GB" i="1" dirty="0"/>
              <a:t>,</a:t>
            </a:r>
            <a:r>
              <a:rPr lang="en-GB" dirty="0"/>
              <a:t> </a:t>
            </a:r>
            <a:r>
              <a:rPr lang="en-GB" i="1" dirty="0" err="1"/>
              <a:t>Manawydan</a:t>
            </a:r>
            <a:r>
              <a:rPr lang="en-GB" i="1" dirty="0"/>
              <a:t> fab </a:t>
            </a:r>
            <a:r>
              <a:rPr lang="en-GB" i="1" dirty="0" err="1"/>
              <a:t>Llyr</a:t>
            </a:r>
            <a:r>
              <a:rPr lang="en-GB" i="1" dirty="0"/>
              <a:t>. </a:t>
            </a:r>
            <a:r>
              <a:rPr lang="en-GB" dirty="0"/>
              <a:t>The fact of an overseas journey to rescue a prisoner evokes the second branch of the </a:t>
            </a:r>
            <a:r>
              <a:rPr lang="en-GB" i="1" dirty="0" err="1"/>
              <a:t>Mabinogi</a:t>
            </a:r>
            <a:r>
              <a:rPr lang="en-GB" i="1" dirty="0"/>
              <a:t>,</a:t>
            </a:r>
            <a:r>
              <a:rPr lang="en-GB" dirty="0"/>
              <a:t> </a:t>
            </a:r>
            <a:r>
              <a:rPr lang="en-GB" i="1" dirty="0" err="1"/>
              <a:t>Branwen</a:t>
            </a:r>
            <a:r>
              <a:rPr lang="en-GB" i="1" dirty="0"/>
              <a:t> </a:t>
            </a:r>
            <a:r>
              <a:rPr lang="en-GB" i="1" dirty="0" err="1"/>
              <a:t>ferch</a:t>
            </a:r>
            <a:r>
              <a:rPr lang="en-GB" i="1" dirty="0"/>
              <a:t> </a:t>
            </a:r>
            <a:r>
              <a:rPr lang="en-GB" i="1" dirty="0" err="1"/>
              <a:t>LLyr</a:t>
            </a:r>
            <a:r>
              <a:rPr lang="en-GB" i="1" dirty="0"/>
              <a:t>,</a:t>
            </a:r>
            <a:r>
              <a:rPr lang="en-GB" dirty="0"/>
              <a:t> in which Bran goes to Ireland to rescue his sister </a:t>
            </a:r>
            <a:r>
              <a:rPr lang="en-GB" dirty="0" err="1"/>
              <a:t>Branwen</a:t>
            </a:r>
            <a:r>
              <a:rPr lang="en-GB" dirty="0"/>
              <a:t>; indeed, it seems entirely likely that Ireland has been substituted for the otherworld in several Welsh tales, including </a:t>
            </a:r>
            <a:r>
              <a:rPr lang="en-GB" i="1" dirty="0" err="1"/>
              <a:t>Branwen</a:t>
            </a:r>
            <a:r>
              <a:rPr lang="en-GB" i="1" dirty="0"/>
              <a:t>.</a:t>
            </a:r>
            <a:r>
              <a:rPr lang="en-GB" dirty="0"/>
              <a:t> The second stanza refers to a cauldron of the Chieftain of </a:t>
            </a:r>
            <a:r>
              <a:rPr lang="en-GB" dirty="0" err="1"/>
              <a:t>Annwfn</a:t>
            </a:r>
            <a:r>
              <a:rPr lang="en-GB" dirty="0"/>
              <a:t>, which will not boil food for a coward. Medieval Welsh and Irish literature is well-supplied with suggestive cauldrons with special properties; in particular such cauldrons figures in Welsh tales seemingly drawing on Irish models or episodes (for which see especially Sims-Williams, ‘The Early Welsh Arthurian Poems’, pp. 55-7; as well as </a:t>
            </a:r>
            <a:r>
              <a:rPr lang="en-GB" i="1" dirty="0"/>
              <a:t>idem,</a:t>
            </a:r>
            <a:r>
              <a:rPr lang="en-GB" dirty="0"/>
              <a:t> ‘The Evidence’). Among these we number </a:t>
            </a:r>
            <a:r>
              <a:rPr lang="en-GB" i="1" dirty="0" err="1"/>
              <a:t>Culhwch</a:t>
            </a:r>
            <a:r>
              <a:rPr lang="en-GB" i="1" dirty="0"/>
              <a:t> ac Olwen,</a:t>
            </a:r>
            <a:r>
              <a:rPr lang="en-GB" dirty="0"/>
              <a:t> as well as a text known as the </a:t>
            </a:r>
            <a:r>
              <a:rPr lang="en-GB" i="1" dirty="0"/>
              <a:t>Thirteen Treasures of the Island of Britain</a:t>
            </a:r>
            <a:r>
              <a:rPr lang="en-GB" dirty="0"/>
              <a:t> (edited and translated by Bromwich in </a:t>
            </a:r>
            <a:r>
              <a:rPr lang="en-GB" i="1" dirty="0" err="1"/>
              <a:t>Trioedd</a:t>
            </a:r>
            <a:r>
              <a:rPr lang="en-GB" i="1" dirty="0"/>
              <a:t>,</a:t>
            </a:r>
            <a:r>
              <a:rPr lang="en-GB" dirty="0"/>
              <a:t> pp. 240-2). The fourth stanza of the poem, Sims-Williams has argued, most closely echoes an episode (chapter 13) in </a:t>
            </a:r>
            <a:r>
              <a:rPr lang="en-GB" i="1" dirty="0" err="1"/>
              <a:t>Historia</a:t>
            </a:r>
            <a:r>
              <a:rPr lang="en-GB" i="1" dirty="0"/>
              <a:t> </a:t>
            </a:r>
            <a:r>
              <a:rPr lang="en-GB" i="1" dirty="0" err="1"/>
              <a:t>Brittonum</a:t>
            </a:r>
            <a:r>
              <a:rPr lang="en-GB" i="1" dirty="0"/>
              <a:t>,</a:t>
            </a:r>
            <a:r>
              <a:rPr lang="en-GB" dirty="0"/>
              <a:t> which itself would seem to have originated in an early, probably Latin, version of the Irish text </a:t>
            </a:r>
            <a:r>
              <a:rPr lang="en-GB" i="1" dirty="0" err="1"/>
              <a:t>Lebor</a:t>
            </a:r>
            <a:r>
              <a:rPr lang="en-GB" i="1" dirty="0"/>
              <a:t> </a:t>
            </a:r>
            <a:r>
              <a:rPr lang="en-GB" i="1" dirty="0" err="1"/>
              <a:t>Gabála</a:t>
            </a:r>
            <a:r>
              <a:rPr lang="en-GB" dirty="0"/>
              <a:t>.</a:t>
            </a:r>
          </a:p>
          <a:p>
            <a:endParaRPr lang="en-GB" dirty="0"/>
          </a:p>
        </p:txBody>
      </p:sp>
    </p:spTree>
    <p:extLst>
      <p:ext uri="{BB962C8B-B14F-4D97-AF65-F5344CB8AC3E}">
        <p14:creationId xmlns:p14="http://schemas.microsoft.com/office/powerpoint/2010/main" val="4098337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t>Culhwch</a:t>
            </a:r>
            <a:r>
              <a:rPr lang="en-GB" b="1" i="1" dirty="0"/>
              <a:t> ac Olwen</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There is no doubt that </a:t>
            </a:r>
            <a:r>
              <a:rPr lang="en-GB" i="1" dirty="0" err="1"/>
              <a:t>Culhwch</a:t>
            </a:r>
            <a:r>
              <a:rPr lang="en-GB" i="1" dirty="0"/>
              <a:t> ac Olwen</a:t>
            </a:r>
            <a:r>
              <a:rPr lang="en-GB" dirty="0"/>
              <a:t> is an enormously important source of Arthurian material. The tale forms part of the collection known as the </a:t>
            </a:r>
            <a:r>
              <a:rPr lang="en-GB" i="1" dirty="0" err="1"/>
              <a:t>Mabinogi</a:t>
            </a:r>
            <a:r>
              <a:rPr lang="en-GB" dirty="0"/>
              <a:t> (or </a:t>
            </a:r>
            <a:r>
              <a:rPr lang="en-GB" i="1" dirty="0" err="1"/>
              <a:t>Mabinogion</a:t>
            </a:r>
            <a:r>
              <a:rPr lang="en-GB" i="1" dirty="0"/>
              <a:t>), </a:t>
            </a:r>
            <a:r>
              <a:rPr lang="en-GB" dirty="0"/>
              <a:t>although this name derives from and only properly belongs to the first four tales of the collection, the Four Branches of the </a:t>
            </a:r>
            <a:r>
              <a:rPr lang="en-GB" i="1" dirty="0" err="1"/>
              <a:t>Mabinogi</a:t>
            </a:r>
            <a:r>
              <a:rPr lang="en-GB" dirty="0"/>
              <a:t> </a:t>
            </a:r>
            <a:r>
              <a:rPr lang="en-GB" i="1" dirty="0"/>
              <a:t>(</a:t>
            </a:r>
            <a:r>
              <a:rPr lang="en-GB" i="1" dirty="0" err="1"/>
              <a:t>Pedeir</a:t>
            </a:r>
            <a:r>
              <a:rPr lang="en-GB" i="1" dirty="0"/>
              <a:t> </a:t>
            </a:r>
            <a:r>
              <a:rPr lang="en-GB" i="1" dirty="0" err="1"/>
              <a:t>Keinc</a:t>
            </a:r>
            <a:r>
              <a:rPr lang="en-GB" i="1" dirty="0"/>
              <a:t> y </a:t>
            </a:r>
            <a:r>
              <a:rPr lang="en-GB" i="1" dirty="0" err="1"/>
              <a:t>Mabinogi</a:t>
            </a:r>
            <a:r>
              <a:rPr lang="en-GB" i="1" dirty="0"/>
              <a:t>).</a:t>
            </a:r>
            <a:r>
              <a:rPr lang="en-GB" dirty="0"/>
              <a:t> The collection exists in two manuscripts, and while </a:t>
            </a:r>
            <a:r>
              <a:rPr lang="en-GB" i="1" dirty="0" err="1"/>
              <a:t>Culhwch</a:t>
            </a:r>
            <a:r>
              <a:rPr lang="en-GB" i="1" dirty="0"/>
              <a:t> ac Olwen</a:t>
            </a:r>
            <a:r>
              <a:rPr lang="en-GB" dirty="0"/>
              <a:t> shows variations between the two, these are minor. The language of the tale has usually been taken to suggest a date of </a:t>
            </a:r>
            <a:r>
              <a:rPr lang="en-GB" i="1" dirty="0"/>
              <a:t>ca</a:t>
            </a:r>
            <a:r>
              <a:rPr lang="en-GB" dirty="0"/>
              <a:t> 1100; its content, which is a more subjective guide to dating, seems to indicate a tale far less affected by Norman language and habits than the other tales in the collection. Nevertheless, the value of the tale’s ‘crudity of tone and archaic social and legal customs’ (Roberts, </a:t>
            </a:r>
            <a:r>
              <a:rPr lang="en-GB" i="1" dirty="0"/>
              <a:t>‘</a:t>
            </a:r>
            <a:r>
              <a:rPr lang="en-GB" i="1" dirty="0" err="1"/>
              <a:t>Culhwch</a:t>
            </a:r>
            <a:r>
              <a:rPr lang="en-GB" i="1" dirty="0"/>
              <a:t> ac Olwen’,</a:t>
            </a:r>
            <a:r>
              <a:rPr lang="en-GB" dirty="0"/>
              <a:t> p. 73) for its date must be carefully considered, and a new reconsideration of these issues has thrown up significant doubts about how certain we can be (Rodway, ‘The Date’)!</a:t>
            </a:r>
          </a:p>
          <a:p>
            <a:endParaRPr lang="en-GB" dirty="0"/>
          </a:p>
        </p:txBody>
      </p:sp>
    </p:spTree>
    <p:extLst>
      <p:ext uri="{BB962C8B-B14F-4D97-AF65-F5344CB8AC3E}">
        <p14:creationId xmlns:p14="http://schemas.microsoft.com/office/powerpoint/2010/main" val="3339150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404664"/>
            <a:ext cx="8229600" cy="5721499"/>
          </a:xfrm>
        </p:spPr>
        <p:txBody>
          <a:bodyPr>
            <a:normAutofit fontScale="62500" lnSpcReduction="20000"/>
          </a:bodyPr>
          <a:lstStyle/>
          <a:p>
            <a:r>
              <a:rPr lang="en-GB" dirty="0"/>
              <a:t>In the tale as we have it, Arthur and his companions are responsible for completing the tasks assigned to the hero, as the giant </a:t>
            </a:r>
            <a:r>
              <a:rPr lang="en-GB" dirty="0" err="1"/>
              <a:t>Ysbaddaden</a:t>
            </a:r>
            <a:r>
              <a:rPr lang="en-GB" dirty="0"/>
              <a:t> indeed points out. (It is perhaps worth digressing to point out that this distinguishes </a:t>
            </a:r>
            <a:r>
              <a:rPr lang="en-GB" i="1" dirty="0" err="1"/>
              <a:t>Culhwch</a:t>
            </a:r>
            <a:r>
              <a:rPr lang="en-GB" i="1" dirty="0"/>
              <a:t> ac Olwen</a:t>
            </a:r>
            <a:r>
              <a:rPr lang="en-GB" dirty="0"/>
              <a:t> from later Welsh and continental romances: Arthur is an active figure in the former.) Is this yet another ironic device, by which the ostensible ‘hero’, </a:t>
            </a:r>
            <a:r>
              <a:rPr lang="en-GB" dirty="0" err="1"/>
              <a:t>Culhwch</a:t>
            </a:r>
            <a:r>
              <a:rPr lang="en-GB" dirty="0"/>
              <a:t>, is unheroically ineffective (a further irony, Radner has argued [‘Interpreting Irony’, pp. 46-7], is visible in </a:t>
            </a:r>
            <a:r>
              <a:rPr lang="en-GB" dirty="0" err="1"/>
              <a:t>Culhwch’s</a:t>
            </a:r>
            <a:r>
              <a:rPr lang="en-GB" dirty="0"/>
              <a:t> breezy replies to the enumeration of his impossible tasks by the giant: it is true that none of them will be terribly difficult for him to achieve, although this is not because he is especially gifted or brave, but because he isn’t going to personally do them!)? Or is Arthur’s somewhat disruptive presence (disruptive to the expected unfolding of plot) indeed a reflection of a process, at this point still visible, by which an Arthur figure and his retinue were attracting originally independent tales to themselves? It is worth repeating </a:t>
            </a:r>
            <a:r>
              <a:rPr lang="en-GB" dirty="0" err="1"/>
              <a:t>Jarman’s</a:t>
            </a:r>
            <a:r>
              <a:rPr lang="en-GB" dirty="0"/>
              <a:t> observation (‘The Arthurian Allusions in the Black Book’, pp. 108-9) that Arthur does not appear in the Four Branches, and that the characters of the Four Branches mostly do not appear in an Arthurian context, apart from passing allusions in </a:t>
            </a:r>
            <a:r>
              <a:rPr lang="en-GB" i="1" dirty="0"/>
              <a:t>Pa Gur</a:t>
            </a:r>
            <a:r>
              <a:rPr lang="en-GB" dirty="0"/>
              <a:t> and</a:t>
            </a:r>
            <a:r>
              <a:rPr lang="en-GB" i="1" dirty="0"/>
              <a:t> </a:t>
            </a:r>
            <a:r>
              <a:rPr lang="en-GB" i="1" dirty="0" err="1"/>
              <a:t>Preiddeu</a:t>
            </a:r>
            <a:r>
              <a:rPr lang="en-GB" i="1" dirty="0"/>
              <a:t> </a:t>
            </a:r>
            <a:r>
              <a:rPr lang="en-GB" i="1" dirty="0" err="1"/>
              <a:t>Annwfyn</a:t>
            </a:r>
            <a:r>
              <a:rPr lang="en-GB" i="1" dirty="0"/>
              <a:t>.</a:t>
            </a:r>
            <a:r>
              <a:rPr lang="en-GB" dirty="0"/>
              <a:t> Clearly this large and important group of medieval Welsh tales, at least, were not subject to Arthurian influence (it should also be noted that the Triads know all these characters). </a:t>
            </a:r>
            <a:r>
              <a:rPr lang="en-GB" dirty="0" err="1"/>
              <a:t>Culhwch</a:t>
            </a:r>
            <a:r>
              <a:rPr lang="en-GB" dirty="0"/>
              <a:t>, on the other hand, is eclipsed by Arthur in </a:t>
            </a:r>
            <a:r>
              <a:rPr lang="en-GB" i="1" dirty="0" err="1"/>
              <a:t>Culhwch</a:t>
            </a:r>
            <a:r>
              <a:rPr lang="en-GB" i="1" dirty="0"/>
              <a:t> ac Olwen</a:t>
            </a:r>
            <a:r>
              <a:rPr lang="en-GB" dirty="0"/>
              <a:t>.</a:t>
            </a:r>
          </a:p>
          <a:p>
            <a:endParaRPr lang="en-GB" dirty="0"/>
          </a:p>
        </p:txBody>
      </p:sp>
    </p:spTree>
    <p:extLst>
      <p:ext uri="{BB962C8B-B14F-4D97-AF65-F5344CB8AC3E}">
        <p14:creationId xmlns:p14="http://schemas.microsoft.com/office/powerpoint/2010/main" val="20865982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260648"/>
            <a:ext cx="8229600" cy="6192688"/>
          </a:xfrm>
        </p:spPr>
        <p:txBody>
          <a:bodyPr>
            <a:normAutofit fontScale="62500" lnSpcReduction="20000"/>
          </a:bodyPr>
          <a:lstStyle/>
          <a:p>
            <a:r>
              <a:rPr lang="en-GB" dirty="0"/>
              <a:t>Other episodes in </a:t>
            </a:r>
            <a:r>
              <a:rPr lang="en-GB" i="1" dirty="0" err="1"/>
              <a:t>Culhwch</a:t>
            </a:r>
            <a:r>
              <a:rPr lang="en-GB" i="1" dirty="0"/>
              <a:t> ac Olwen</a:t>
            </a:r>
            <a:r>
              <a:rPr lang="en-GB" dirty="0"/>
              <a:t> point to a large, if not necessarily coherent or unified, body of tradition: in particular the poems </a:t>
            </a:r>
            <a:r>
              <a:rPr lang="en-GB" i="1" dirty="0"/>
              <a:t>Pa </a:t>
            </a:r>
            <a:r>
              <a:rPr lang="en-GB" i="1" dirty="0" err="1"/>
              <a:t>gur</a:t>
            </a:r>
            <a:r>
              <a:rPr lang="en-GB" i="1" dirty="0"/>
              <a:t> </a:t>
            </a:r>
            <a:r>
              <a:rPr lang="en-GB" dirty="0"/>
              <a:t>and </a:t>
            </a:r>
            <a:r>
              <a:rPr lang="en-GB" i="1" dirty="0" err="1"/>
              <a:t>Preiddeu</a:t>
            </a:r>
            <a:r>
              <a:rPr lang="en-GB" i="1" dirty="0"/>
              <a:t> </a:t>
            </a:r>
            <a:r>
              <a:rPr lang="en-GB" i="1" dirty="0" err="1"/>
              <a:t>Annwvyn</a:t>
            </a:r>
            <a:r>
              <a:rPr lang="en-GB" dirty="0"/>
              <a:t> contain or refer to episodes found or echoed in </a:t>
            </a:r>
            <a:r>
              <a:rPr lang="en-GB" i="1" dirty="0" err="1"/>
              <a:t>Culhwch</a:t>
            </a:r>
            <a:r>
              <a:rPr lang="en-GB" i="1" dirty="0"/>
              <a:t> ac Olwen.</a:t>
            </a:r>
            <a:r>
              <a:rPr lang="en-GB" dirty="0"/>
              <a:t> The latter’s delight in lists provides us with a long (improbably long, even considering the genre) list of Arthur’s companions: these resemble the far shorter list in </a:t>
            </a:r>
            <a:r>
              <a:rPr lang="en-GB" i="1" dirty="0"/>
              <a:t>Pa </a:t>
            </a:r>
            <a:r>
              <a:rPr lang="en-GB" i="1" dirty="0" err="1"/>
              <a:t>gur</a:t>
            </a:r>
            <a:r>
              <a:rPr lang="en-GB" i="1" dirty="0"/>
              <a:t>, </a:t>
            </a:r>
            <a:r>
              <a:rPr lang="en-GB" dirty="0"/>
              <a:t>and probably drew on the poem. The quest for a cauldron, which takes the heroes to Ireland in </a:t>
            </a:r>
            <a:r>
              <a:rPr lang="en-GB" i="1" dirty="0" err="1"/>
              <a:t>Culhwch</a:t>
            </a:r>
            <a:r>
              <a:rPr lang="en-GB" i="1" dirty="0"/>
              <a:t> ac Olwen,</a:t>
            </a:r>
            <a:r>
              <a:rPr lang="en-GB" dirty="0"/>
              <a:t> not only brings to mind the Irish cauldron which features in one of the Four Branches, </a:t>
            </a:r>
            <a:r>
              <a:rPr lang="en-GB" i="1" dirty="0"/>
              <a:t>Math </a:t>
            </a:r>
            <a:r>
              <a:rPr lang="en-GB" i="1" dirty="0" err="1"/>
              <a:t>vab</a:t>
            </a:r>
            <a:r>
              <a:rPr lang="en-GB" i="1" dirty="0"/>
              <a:t> </a:t>
            </a:r>
            <a:r>
              <a:rPr lang="en-GB" i="1" dirty="0" err="1"/>
              <a:t>Mathonwy</a:t>
            </a:r>
            <a:r>
              <a:rPr lang="en-GB" i="1" dirty="0"/>
              <a:t>,</a:t>
            </a:r>
            <a:r>
              <a:rPr lang="en-GB" dirty="0"/>
              <a:t> but also that, somewhat indistinctly alluded to, of </a:t>
            </a:r>
            <a:r>
              <a:rPr lang="en-GB" i="1" dirty="0" err="1"/>
              <a:t>Preiddeu</a:t>
            </a:r>
            <a:r>
              <a:rPr lang="en-GB" i="1" dirty="0"/>
              <a:t> </a:t>
            </a:r>
            <a:r>
              <a:rPr lang="en-GB" i="1" dirty="0" err="1"/>
              <a:t>Annwvyn</a:t>
            </a:r>
            <a:r>
              <a:rPr lang="en-GB" i="1" dirty="0"/>
              <a:t>.</a:t>
            </a:r>
            <a:r>
              <a:rPr lang="en-GB" dirty="0"/>
              <a:t> The former tale’s episode does not mention Arthur; the latter certainly does although not entirely consistently. Moreover, </a:t>
            </a:r>
            <a:r>
              <a:rPr lang="en-GB" i="1" dirty="0" err="1"/>
              <a:t>Preiddeu</a:t>
            </a:r>
            <a:r>
              <a:rPr lang="en-GB" i="1" dirty="0"/>
              <a:t> </a:t>
            </a:r>
            <a:r>
              <a:rPr lang="en-GB" i="1" dirty="0" err="1"/>
              <a:t>Annwvyn</a:t>
            </a:r>
            <a:r>
              <a:rPr lang="en-GB" dirty="0"/>
              <a:t> also alludes to the rescue of a prisoner, another one of the episodes of </a:t>
            </a:r>
            <a:r>
              <a:rPr lang="en-GB" i="1" dirty="0" err="1"/>
              <a:t>Culhwch</a:t>
            </a:r>
            <a:r>
              <a:rPr lang="en-GB" i="1" dirty="0"/>
              <a:t> ac Olwen. </a:t>
            </a:r>
            <a:r>
              <a:rPr lang="en-GB" dirty="0"/>
              <a:t>We can also see, in the most detail in </a:t>
            </a:r>
            <a:r>
              <a:rPr lang="en-GB" i="1" dirty="0" err="1"/>
              <a:t>Culhwch</a:t>
            </a:r>
            <a:r>
              <a:rPr lang="en-GB" i="1" dirty="0"/>
              <a:t> ac Olwen</a:t>
            </a:r>
            <a:r>
              <a:rPr lang="en-GB" dirty="0"/>
              <a:t> but to a lesser extent in these poems, a growing list of Arthur’s possessions and companions: he has a ship (</a:t>
            </a:r>
            <a:r>
              <a:rPr lang="en-GB" dirty="0" err="1"/>
              <a:t>Prydwen</a:t>
            </a:r>
            <a:r>
              <a:rPr lang="en-GB" dirty="0"/>
              <a:t>, also appearing in </a:t>
            </a:r>
            <a:r>
              <a:rPr lang="en-GB" i="1" dirty="0" err="1"/>
              <a:t>Preiddeu</a:t>
            </a:r>
            <a:r>
              <a:rPr lang="en-GB" i="1" dirty="0"/>
              <a:t> </a:t>
            </a:r>
            <a:r>
              <a:rPr lang="en-GB" i="1" dirty="0" err="1"/>
              <a:t>Annwvyn</a:t>
            </a:r>
            <a:r>
              <a:rPr lang="en-GB" i="1" dirty="0"/>
              <a:t>),</a:t>
            </a:r>
            <a:r>
              <a:rPr lang="en-GB" dirty="0"/>
              <a:t> a sword </a:t>
            </a:r>
            <a:r>
              <a:rPr lang="en-GB" i="1" dirty="0"/>
              <a:t>(</a:t>
            </a:r>
            <a:r>
              <a:rPr lang="en-GB" i="1" dirty="0" err="1"/>
              <a:t>Caledfwlch</a:t>
            </a:r>
            <a:r>
              <a:rPr lang="en-GB" i="1" dirty="0"/>
              <a:t>,</a:t>
            </a:r>
            <a:r>
              <a:rPr lang="en-GB" dirty="0"/>
              <a:t> which is of particular interest as regards Geoffrey of Monmouth’s </a:t>
            </a:r>
            <a:r>
              <a:rPr lang="en-GB" i="1" dirty="0" err="1"/>
              <a:t>Historia</a:t>
            </a:r>
            <a:r>
              <a:rPr lang="en-GB" i="1" dirty="0"/>
              <a:t> </a:t>
            </a:r>
            <a:r>
              <a:rPr lang="en-GB" i="1" dirty="0" err="1"/>
              <a:t>Regum</a:t>
            </a:r>
            <a:r>
              <a:rPr lang="en-GB" i="1" dirty="0"/>
              <a:t> Britanniae),</a:t>
            </a:r>
            <a:r>
              <a:rPr lang="en-GB" dirty="0"/>
              <a:t> a shield </a:t>
            </a:r>
            <a:r>
              <a:rPr lang="en-GB" i="1" dirty="0"/>
              <a:t>(</a:t>
            </a:r>
            <a:r>
              <a:rPr lang="en-GB" i="1" dirty="0" err="1"/>
              <a:t>Wyneb</a:t>
            </a:r>
            <a:r>
              <a:rPr lang="en-GB" i="1" dirty="0"/>
              <a:t> </a:t>
            </a:r>
            <a:r>
              <a:rPr lang="en-GB" i="1" dirty="0" err="1"/>
              <a:t>Gwrthucher</a:t>
            </a:r>
            <a:r>
              <a:rPr lang="en-GB" i="1" dirty="0"/>
              <a:t>),</a:t>
            </a:r>
            <a:r>
              <a:rPr lang="en-GB" dirty="0"/>
              <a:t> a dagger </a:t>
            </a:r>
            <a:r>
              <a:rPr lang="en-GB" i="1" dirty="0"/>
              <a:t>(</a:t>
            </a:r>
            <a:r>
              <a:rPr lang="en-GB" i="1" dirty="0" err="1"/>
              <a:t>Carnwennan</a:t>
            </a:r>
            <a:r>
              <a:rPr lang="en-GB" i="1" dirty="0"/>
              <a:t>)</a:t>
            </a:r>
            <a:r>
              <a:rPr lang="en-GB" dirty="0"/>
              <a:t>, a wife </a:t>
            </a:r>
            <a:r>
              <a:rPr lang="en-GB" i="1" dirty="0"/>
              <a:t>(</a:t>
            </a:r>
            <a:r>
              <a:rPr lang="en-GB" i="1" dirty="0" err="1"/>
              <a:t>Gwenhwyfar</a:t>
            </a:r>
            <a:r>
              <a:rPr lang="en-GB" i="1" dirty="0"/>
              <a:t>, </a:t>
            </a:r>
            <a:r>
              <a:rPr lang="en-GB" dirty="0"/>
              <a:t>who appears in the later, but not the earlier, versions of the Triads), and a court </a:t>
            </a:r>
            <a:r>
              <a:rPr lang="en-GB" i="1" dirty="0"/>
              <a:t>(Celli </a:t>
            </a:r>
            <a:r>
              <a:rPr lang="en-GB" i="1" dirty="0" err="1"/>
              <a:t>Wic</a:t>
            </a:r>
            <a:r>
              <a:rPr lang="en-GB" i="1" dirty="0"/>
              <a:t> y </a:t>
            </a:r>
            <a:r>
              <a:rPr lang="en-GB" i="1" dirty="0" err="1"/>
              <a:t>Gherniw</a:t>
            </a:r>
            <a:r>
              <a:rPr lang="en-GB" i="1" dirty="0"/>
              <a:t>,</a:t>
            </a:r>
            <a:r>
              <a:rPr lang="en-GB" dirty="0"/>
              <a:t> also appearing in the Triads, discussed below with reference to Cornwall). Interestingly, there is an allusion to the battle of </a:t>
            </a:r>
            <a:r>
              <a:rPr lang="en-GB" dirty="0" err="1"/>
              <a:t>Camlan</a:t>
            </a:r>
            <a:r>
              <a:rPr lang="en-GB" dirty="0"/>
              <a:t> (in what seems to be a pseudo-triad) but not to </a:t>
            </a:r>
            <a:r>
              <a:rPr lang="en-GB" dirty="0" err="1"/>
              <a:t>Badon</a:t>
            </a:r>
            <a:r>
              <a:rPr lang="en-GB" dirty="0"/>
              <a:t> Hill.</a:t>
            </a:r>
          </a:p>
          <a:p>
            <a:r>
              <a:rPr lang="en-GB" b="1" i="1" dirty="0"/>
              <a:t> </a:t>
            </a:r>
            <a:endParaRPr lang="en-GB" dirty="0"/>
          </a:p>
          <a:p>
            <a:endParaRPr lang="en-GB" dirty="0"/>
          </a:p>
        </p:txBody>
      </p:sp>
    </p:spTree>
    <p:extLst>
      <p:ext uri="{BB962C8B-B14F-4D97-AF65-F5344CB8AC3E}">
        <p14:creationId xmlns:p14="http://schemas.microsoft.com/office/powerpoint/2010/main" val="11453351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dirty="0"/>
              <a:t>Geoffrey of Monmouth’s </a:t>
            </a:r>
            <a:r>
              <a:rPr lang="en-AU" i="1" dirty="0" err="1"/>
              <a:t>Historia</a:t>
            </a:r>
            <a:r>
              <a:rPr lang="en-AU" i="1" dirty="0"/>
              <a:t> </a:t>
            </a:r>
            <a:r>
              <a:rPr lang="en-AU" i="1" dirty="0" err="1"/>
              <a:t>Regum</a:t>
            </a:r>
            <a:r>
              <a:rPr lang="en-AU" i="1" dirty="0"/>
              <a:t> Britanniae</a:t>
            </a:r>
            <a:r>
              <a:rPr lang="en-AU" dirty="0"/>
              <a:t> </a:t>
            </a:r>
            <a:endParaRPr lang="en-GB" dirty="0"/>
          </a:p>
        </p:txBody>
      </p:sp>
      <p:sp>
        <p:nvSpPr>
          <p:cNvPr id="3" name="Content Placeholder 2"/>
          <p:cNvSpPr>
            <a:spLocks noGrp="1"/>
          </p:cNvSpPr>
          <p:nvPr>
            <p:ph idx="1"/>
          </p:nvPr>
        </p:nvSpPr>
        <p:spPr/>
        <p:txBody>
          <a:bodyPr>
            <a:normAutofit fontScale="55000" lnSpcReduction="20000"/>
          </a:bodyPr>
          <a:lstStyle/>
          <a:p>
            <a:r>
              <a:rPr lang="en-AU" dirty="0"/>
              <a:t>Geoffrey of Monmouth’s </a:t>
            </a:r>
            <a:r>
              <a:rPr lang="en-AU" i="1" dirty="0" err="1"/>
              <a:t>Historia</a:t>
            </a:r>
            <a:r>
              <a:rPr lang="en-AU" i="1" dirty="0"/>
              <a:t> </a:t>
            </a:r>
            <a:r>
              <a:rPr lang="en-AU" i="1" dirty="0" err="1"/>
              <a:t>Regum</a:t>
            </a:r>
            <a:r>
              <a:rPr lang="en-AU" i="1" dirty="0"/>
              <a:t> Britanniae</a:t>
            </a:r>
            <a:r>
              <a:rPr lang="en-AU" dirty="0"/>
              <a:t> (‘The History of the Kings of Britain’) was and is one of the most popular texts of the Middle Ages. Perhaps its main importance (for the medieval as well as modern audience) was that it presented for the first time a coherent and detailed story of the history of Britain from its foundation to the decisive establishment of the Anglo-Saxons as rulers of England. Before Geoffrey, almost all British historical materials were fragmentary and often contradictory, with </a:t>
            </a:r>
            <a:r>
              <a:rPr lang="en-AU" i="1" dirty="0" err="1"/>
              <a:t>Historia</a:t>
            </a:r>
            <a:r>
              <a:rPr lang="en-AU" i="1" dirty="0"/>
              <a:t> </a:t>
            </a:r>
            <a:r>
              <a:rPr lang="en-AU" i="1" dirty="0" err="1"/>
              <a:t>Brittonum</a:t>
            </a:r>
            <a:r>
              <a:rPr lang="en-AU" i="1" dirty="0"/>
              <a:t> </a:t>
            </a:r>
            <a:r>
              <a:rPr lang="en-AU" dirty="0"/>
              <a:t>being something of an exception (we will return to this below). For this reason, the student of Arthurian material often greets Geoffrey with a sigh of relief, one that resembles that emanating from a large portion (although certainly not all!) of Geoffrey’s medieval audience. Geoffrey’s great strength was in presenting a complete story from beginning to end, with no gaps—his text begins to resemble, at least superficially, in structure, what the modern audience thinks of as a ‘history’. Somewhat ironically, then, his factual accuracy is minimal, and probably wasn’t his concern. Instead, the </a:t>
            </a:r>
            <a:r>
              <a:rPr lang="en-AU" i="1" dirty="0" err="1"/>
              <a:t>Historia</a:t>
            </a:r>
            <a:r>
              <a:rPr lang="en-AU" i="1" dirty="0"/>
              <a:t> </a:t>
            </a:r>
            <a:r>
              <a:rPr lang="en-AU" i="1" dirty="0" err="1"/>
              <a:t>Regum</a:t>
            </a:r>
            <a:r>
              <a:rPr lang="en-AU" i="1" dirty="0"/>
              <a:t> Britanniae</a:t>
            </a:r>
            <a:r>
              <a:rPr lang="en-AU" dirty="0"/>
              <a:t> is told as a story, and one with an overall literary, and thematic, unity. It is a lively and imaginative work, full of incident, although entirely bereft of what we would call ‘characterisation’. This latter aspect is especially noticeable in his treatment of figures such as Arthur whose ‘character’ was greatly developed in the later romance tradition (in part from seeds sown by Geoffrey or his vernacular translators, notably Wace). </a:t>
            </a:r>
            <a:endParaRPr lang="en-GB" dirty="0"/>
          </a:p>
          <a:p>
            <a:endParaRPr lang="en-GB" dirty="0"/>
          </a:p>
        </p:txBody>
      </p:sp>
    </p:spTree>
    <p:extLst>
      <p:ext uri="{BB962C8B-B14F-4D97-AF65-F5344CB8AC3E}">
        <p14:creationId xmlns:p14="http://schemas.microsoft.com/office/powerpoint/2010/main" val="21263858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AU" dirty="0"/>
              <a:t>In terms of Arthurian studies, then, Geoffrey is a pivotal transition from our fragmentary Welsh (or perhaps Brythonic) Arthur to a more fully-rounded romance character who forms the basis of the Arthur we know from modern stories and films. Part of the interest of Geoffrey’s text, therefore, lies in his treatment of Arthur: on what was it based and how did he adapt his material (and what did he invent?). In a larger sense, however, he is also typical of the post-Norman treatment of British history: from the Norman period and onwards we get far more detailed and when dealing with contemporary events, accurate accounts of what happened. This has been lacking for British history (although the Anglo-Saxon world has had its historians such as Bede and Asser well before this) until now. Geoffrey, however, is not writing about his own time, but about the pre-Saxon portion early British history</a:t>
            </a:r>
            <a:endParaRPr lang="en-GB" dirty="0"/>
          </a:p>
        </p:txBody>
      </p:sp>
    </p:spTree>
    <p:extLst>
      <p:ext uri="{BB962C8B-B14F-4D97-AF65-F5344CB8AC3E}">
        <p14:creationId xmlns:p14="http://schemas.microsoft.com/office/powerpoint/2010/main" val="11592298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88640"/>
            <a:ext cx="8229600" cy="6552728"/>
          </a:xfrm>
        </p:spPr>
        <p:txBody>
          <a:bodyPr>
            <a:normAutofit fontScale="55000" lnSpcReduction="20000"/>
          </a:bodyPr>
          <a:lstStyle/>
          <a:p>
            <a:r>
              <a:rPr lang="en-GB" dirty="0"/>
              <a:t>A combined force of British and Bretons fight the Saxons with reverses and advances on both sides, until Arthur, with help from the Bretons, decisively defeats them (as well as other barbarian invaders). Arthur then conquers the rest of Europe, holds a grand court at </a:t>
            </a:r>
            <a:r>
              <a:rPr lang="en-GB" dirty="0" err="1"/>
              <a:t>Caerleon</a:t>
            </a:r>
            <a:r>
              <a:rPr lang="en-GB" dirty="0"/>
              <a:t>, and sets off to conquer Rome, handing over Britain to his nephew Mordred during his absence. Arthur is winning the war, and is on the point of gaining Rome itself when he is called back by news of Mordred’s treachery. Arthur is mortally wounded at the battle of </a:t>
            </a:r>
            <a:r>
              <a:rPr lang="en-GB" dirty="0" err="1"/>
              <a:t>Camlan</a:t>
            </a:r>
            <a:r>
              <a:rPr lang="en-GB" dirty="0"/>
              <a:t>, and carried to the Isle of Avalon. His cousin Constantine becomes king. After this Britain is increasingly subject to the Saxons (partly because the Saxons are stronger, partly because the British are quarrelsome and disunited), most of the British flee to Brittany, appeals for help from Brittany finally fail, as the Bretons explain that they’re tired of helping the feeble British. The British prince </a:t>
            </a:r>
            <a:r>
              <a:rPr lang="en-GB" dirty="0" err="1"/>
              <a:t>Cadwallo</a:t>
            </a:r>
            <a:r>
              <a:rPr lang="en-GB" dirty="0"/>
              <a:t> explains that the British are feeble because their strongest people went to Brittany. Finally the last British prince, </a:t>
            </a:r>
            <a:r>
              <a:rPr lang="en-GB" dirty="0" err="1"/>
              <a:t>Cadwallader</a:t>
            </a:r>
            <a:r>
              <a:rPr lang="en-GB" dirty="0"/>
              <a:t>, hears an angel telling him that the British are not to rule Britain any more, until Arthur should return. The Saxons finally prevail and rule well over a united nation</a:t>
            </a:r>
            <a:r>
              <a:rPr lang="en-GB" dirty="0" smtClean="0"/>
              <a:t>.</a:t>
            </a:r>
          </a:p>
          <a:p>
            <a:endParaRPr lang="en-GB" dirty="0"/>
          </a:p>
          <a:p>
            <a:r>
              <a:rPr lang="en-GB" dirty="0"/>
              <a:t>Arthur’s career (see </a:t>
            </a:r>
            <a:r>
              <a:rPr lang="en-AU" b="1" dirty="0"/>
              <a:t>http://www.lib.rochester.edu/camelot/geofhkb.htm</a:t>
            </a:r>
            <a:r>
              <a:rPr lang="en-GB" dirty="0"/>
              <a:t> for a translation of the Arthurian sections of Geoffrey’s </a:t>
            </a:r>
            <a:r>
              <a:rPr lang="en-GB" i="1" dirty="0" err="1"/>
              <a:t>Historia</a:t>
            </a:r>
            <a:r>
              <a:rPr lang="en-GB" i="1" dirty="0"/>
              <a:t> </a:t>
            </a:r>
            <a:r>
              <a:rPr lang="en-GB" i="1" dirty="0" err="1"/>
              <a:t>Regum</a:t>
            </a:r>
            <a:r>
              <a:rPr lang="en-GB" i="1" dirty="0"/>
              <a:t> Britanniae</a:t>
            </a:r>
            <a:r>
              <a:rPr lang="en-GB" dirty="0"/>
              <a:t>) clearly signals the climax of the </a:t>
            </a:r>
            <a:r>
              <a:rPr lang="en-GB" i="1" dirty="0" err="1"/>
              <a:t>Historia</a:t>
            </a:r>
            <a:r>
              <a:rPr lang="en-GB" i="1" dirty="0"/>
              <a:t> </a:t>
            </a:r>
            <a:r>
              <a:rPr lang="en-GB" i="1" dirty="0" err="1"/>
              <a:t>Regum</a:t>
            </a:r>
            <a:r>
              <a:rPr lang="en-GB" i="1" dirty="0"/>
              <a:t> Britanniae</a:t>
            </a:r>
            <a:r>
              <a:rPr lang="en-GB" dirty="0"/>
              <a:t>, although he is neither the most successful nor the last British ruler. Yet it is he, as the Angelic Voice implies </a:t>
            </a:r>
            <a:r>
              <a:rPr lang="en-GB" dirty="0" smtClean="0"/>
              <a:t>who </a:t>
            </a:r>
            <a:r>
              <a:rPr lang="en-GB" dirty="0"/>
              <a:t>will return to lead the British to regain their rightful possession of the Island of Britain, and it would seem to be Arthur to whom Merlin refers in his prophecies (as among other things ‘the boar of Cornwall’) as this redeemer. </a:t>
            </a:r>
          </a:p>
          <a:p>
            <a:endParaRPr lang="en-GB" dirty="0"/>
          </a:p>
        </p:txBody>
      </p:sp>
    </p:spTree>
    <p:extLst>
      <p:ext uri="{BB962C8B-B14F-4D97-AF65-F5344CB8AC3E}">
        <p14:creationId xmlns:p14="http://schemas.microsoft.com/office/powerpoint/2010/main" val="26962963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404664"/>
            <a:ext cx="8229600" cy="6264696"/>
          </a:xfrm>
        </p:spPr>
        <p:txBody>
          <a:bodyPr>
            <a:normAutofit fontScale="62500" lnSpcReduction="20000"/>
          </a:bodyPr>
          <a:lstStyle/>
          <a:p>
            <a:r>
              <a:rPr lang="en-GB" dirty="0" smtClean="0"/>
              <a:t>It could be argued that Arthur’s importance in the </a:t>
            </a:r>
            <a:r>
              <a:rPr lang="en-GB" i="1" dirty="0" err="1" smtClean="0"/>
              <a:t>Historia</a:t>
            </a:r>
            <a:r>
              <a:rPr lang="en-GB" i="1" dirty="0" smtClean="0"/>
              <a:t> </a:t>
            </a:r>
            <a:r>
              <a:rPr lang="en-GB" i="1" dirty="0" err="1" smtClean="0"/>
              <a:t>Regum</a:t>
            </a:r>
            <a:r>
              <a:rPr lang="en-GB" i="1" dirty="0" smtClean="0"/>
              <a:t> Britanniae</a:t>
            </a:r>
            <a:r>
              <a:rPr lang="en-GB" dirty="0" smtClean="0"/>
              <a:t> is as one element in the large-scale picture of British history rather than as an individual character. This is arguably true: Arthur occupies an important slot in an overall chronology, and this perhaps is his defining feature. It is difficult to see in him an individual hero, as his career is ultimately unsuccessful. He has no individual personality as such (see, for example his non-reaction to the revelation of his wife’s adultery). Yet this is not the whole picture: Geoffrey isn’t interested in personalities at all, and no one person really bears the weight of the whole. Inasmuch as anyone has individuality, Arthur does (see, for example, </a:t>
            </a:r>
            <a:r>
              <a:rPr lang="en-GB" dirty="0" err="1" smtClean="0"/>
              <a:t>Echard</a:t>
            </a:r>
            <a:r>
              <a:rPr lang="en-GB" dirty="0" smtClean="0"/>
              <a:t>, ‘”The Anger”’). Geoffrey pays great attention to the trappings of Arthur: his friends, his court, etc. Arthur also provides a link between the two main phases of the </a:t>
            </a:r>
            <a:r>
              <a:rPr lang="en-GB" i="1" dirty="0" err="1" smtClean="0"/>
              <a:t>Historia</a:t>
            </a:r>
            <a:r>
              <a:rPr lang="en-GB" i="1" dirty="0" smtClean="0"/>
              <a:t> </a:t>
            </a:r>
            <a:r>
              <a:rPr lang="en-GB" i="1" dirty="0" err="1" smtClean="0"/>
              <a:t>Regum</a:t>
            </a:r>
            <a:r>
              <a:rPr lang="en-GB" i="1" dirty="0" smtClean="0"/>
              <a:t> Britanniae,</a:t>
            </a:r>
            <a:r>
              <a:rPr lang="en-GB" dirty="0" smtClean="0"/>
              <a:t> between the Roman/British period and the Saxon/Welsh period. It would seem that Arthur can be both a historical cog and a prominent character at the same time. It is important, however, not to allow what later writers made of Geoffrey (and the enthusiasm with which they took up Arthur in particular) to blind us to the limitations of Geffrey’s Arthur, who has been given by Geoffrey a full biography (including a magical </a:t>
            </a:r>
            <a:r>
              <a:rPr lang="en-GB" dirty="0" err="1" smtClean="0"/>
              <a:t>concenption</a:t>
            </a:r>
            <a:r>
              <a:rPr lang="en-GB" dirty="0" smtClean="0"/>
              <a:t>) and elements of later romance portraits (friends, a court, </a:t>
            </a:r>
            <a:r>
              <a:rPr lang="en-GB" dirty="0" err="1" smtClean="0"/>
              <a:t>etc</a:t>
            </a:r>
            <a:r>
              <a:rPr lang="en-GB" dirty="0" smtClean="0"/>
              <a:t>), but who has not yet been singled out to the extent that he will be by later medieval writers. Perhaps there is no better illustration of this than in the consideration of the career of Merlin in Geoffrey’s </a:t>
            </a:r>
            <a:r>
              <a:rPr lang="en-GB" i="1" dirty="0" err="1" smtClean="0"/>
              <a:t>Historia</a:t>
            </a:r>
            <a:r>
              <a:rPr lang="en-GB" i="1" dirty="0" smtClean="0"/>
              <a:t> </a:t>
            </a:r>
            <a:r>
              <a:rPr lang="en-GB" i="1" dirty="0" err="1" smtClean="0"/>
              <a:t>Regum</a:t>
            </a:r>
            <a:r>
              <a:rPr lang="en-GB" i="1" dirty="0" smtClean="0"/>
              <a:t> Britanniae</a:t>
            </a:r>
            <a:r>
              <a:rPr lang="en-GB" dirty="0" smtClean="0"/>
              <a:t> an Arthurian non-event, in later accounts a central figure.</a:t>
            </a:r>
          </a:p>
          <a:p>
            <a:endParaRPr lang="en-GB" dirty="0" smtClean="0"/>
          </a:p>
          <a:p>
            <a:endParaRPr lang="en-GB" dirty="0"/>
          </a:p>
        </p:txBody>
      </p:sp>
    </p:spTree>
    <p:extLst>
      <p:ext uri="{BB962C8B-B14F-4D97-AF65-F5344CB8AC3E}">
        <p14:creationId xmlns:p14="http://schemas.microsoft.com/office/powerpoint/2010/main" val="9653076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GB" dirty="0"/>
              <a:t>Charles-Edwards, ‘The Arthur of History’ in </a:t>
            </a:r>
            <a:r>
              <a:rPr lang="en-GB" i="1" dirty="0"/>
              <a:t>The Arthur of the Welsh,</a:t>
            </a:r>
            <a:r>
              <a:rPr lang="en-GB" dirty="0"/>
              <a:t> eds. R. Bromwich </a:t>
            </a:r>
            <a:r>
              <a:rPr lang="en-GB" i="1" dirty="0"/>
              <a:t>et al</a:t>
            </a:r>
            <a:r>
              <a:rPr lang="en-GB" dirty="0"/>
              <a:t>. (Cardiff, 1991), pp. 15-32.</a:t>
            </a:r>
          </a:p>
          <a:p>
            <a:pPr marL="0" indent="0">
              <a:buNone/>
            </a:pPr>
            <a:r>
              <a:rPr lang="en-GB" dirty="0" err="1" smtClean="0"/>
              <a:t>Dumville</a:t>
            </a:r>
            <a:r>
              <a:rPr lang="en-GB" dirty="0"/>
              <a:t>, D.N., ‘Some Aspects of the Chronology of the </a:t>
            </a:r>
            <a:r>
              <a:rPr lang="en-GB" i="1" dirty="0" err="1"/>
              <a:t>Historia</a:t>
            </a:r>
            <a:r>
              <a:rPr lang="en-GB" i="1" dirty="0"/>
              <a:t> </a:t>
            </a:r>
            <a:r>
              <a:rPr lang="en-GB" i="1" dirty="0" err="1"/>
              <a:t>Brittonum</a:t>
            </a:r>
            <a:r>
              <a:rPr lang="en-GB" dirty="0"/>
              <a:t>’, </a:t>
            </a:r>
            <a:r>
              <a:rPr lang="en-GB" i="1" dirty="0"/>
              <a:t>Bulletin of the Board of Celtic Studies</a:t>
            </a:r>
            <a:r>
              <a:rPr lang="en-GB" dirty="0"/>
              <a:t> 25 (1972-74), pp. 439-445.</a:t>
            </a:r>
          </a:p>
          <a:p>
            <a:pPr marL="0" indent="0">
              <a:buNone/>
            </a:pPr>
            <a:r>
              <a:rPr lang="en-GB" dirty="0" err="1"/>
              <a:t>Dumville</a:t>
            </a:r>
            <a:r>
              <a:rPr lang="en-GB" dirty="0"/>
              <a:t>, D.N., ‘The Textual History of “</a:t>
            </a:r>
            <a:r>
              <a:rPr lang="en-GB" dirty="0" err="1"/>
              <a:t>Lebor</a:t>
            </a:r>
            <a:r>
              <a:rPr lang="en-GB" dirty="0"/>
              <a:t> </a:t>
            </a:r>
            <a:r>
              <a:rPr lang="en-GB" dirty="0" err="1"/>
              <a:t>Bretnach</a:t>
            </a:r>
            <a:r>
              <a:rPr lang="en-GB" dirty="0"/>
              <a:t>”: a Preliminary Study’, </a:t>
            </a:r>
            <a:r>
              <a:rPr lang="en-GB" i="1" dirty="0" err="1"/>
              <a:t>Éigse</a:t>
            </a:r>
            <a:r>
              <a:rPr lang="en-GB" dirty="0"/>
              <a:t> 16 (1975-6), pp. 255-73</a:t>
            </a:r>
          </a:p>
          <a:p>
            <a:pPr marL="0" indent="0">
              <a:buNone/>
            </a:pPr>
            <a:r>
              <a:rPr lang="en-GB" dirty="0" err="1" smtClean="0"/>
              <a:t>Dumville</a:t>
            </a:r>
            <a:r>
              <a:rPr lang="en-GB" dirty="0"/>
              <a:t>, D.N. ‘"</a:t>
            </a:r>
            <a:r>
              <a:rPr lang="en-GB" dirty="0" err="1"/>
              <a:t>Nennius</a:t>
            </a:r>
            <a:r>
              <a:rPr lang="en-GB" dirty="0"/>
              <a:t>" and the </a:t>
            </a:r>
            <a:r>
              <a:rPr lang="en-GB" i="1" dirty="0" err="1"/>
              <a:t>Historia</a:t>
            </a:r>
            <a:r>
              <a:rPr lang="en-GB" i="1" dirty="0"/>
              <a:t> </a:t>
            </a:r>
            <a:r>
              <a:rPr lang="en-GB" i="1" dirty="0" err="1"/>
              <a:t>Brittonum</a:t>
            </a:r>
            <a:r>
              <a:rPr lang="en-GB" dirty="0"/>
              <a:t>’, </a:t>
            </a:r>
            <a:r>
              <a:rPr lang="en-GB" i="1" dirty="0" err="1"/>
              <a:t>Studia</a:t>
            </a:r>
            <a:r>
              <a:rPr lang="en-GB" i="1" dirty="0"/>
              <a:t> </a:t>
            </a:r>
            <a:r>
              <a:rPr lang="en-GB" i="1" dirty="0" err="1"/>
              <a:t>Celtica</a:t>
            </a:r>
            <a:r>
              <a:rPr lang="en-GB" dirty="0"/>
              <a:t> 10/11 (1975/76), pp. 78-95. </a:t>
            </a:r>
            <a:r>
              <a:rPr lang="en-GB" dirty="0" err="1" smtClean="0"/>
              <a:t>Dumville</a:t>
            </a:r>
            <a:r>
              <a:rPr lang="en-GB" dirty="0"/>
              <a:t>, D.N., ‘Celtic-Latin Texts in Northern England, c. 1150-c. 1250’, </a:t>
            </a:r>
            <a:r>
              <a:rPr lang="en-GB" i="1" dirty="0" err="1"/>
              <a:t>Celtica</a:t>
            </a:r>
            <a:r>
              <a:rPr lang="en-GB" dirty="0"/>
              <a:t> 12 (1977), pp. 19-49.</a:t>
            </a:r>
          </a:p>
          <a:p>
            <a:pPr marL="0" indent="0">
              <a:buNone/>
            </a:pPr>
            <a:r>
              <a:rPr lang="en-GB" dirty="0" err="1"/>
              <a:t>Dumville</a:t>
            </a:r>
            <a:r>
              <a:rPr lang="en-GB" dirty="0"/>
              <a:t>, D.N., </a:t>
            </a:r>
            <a:r>
              <a:rPr lang="en-GB" i="1" dirty="0"/>
              <a:t>The </a:t>
            </a:r>
            <a:r>
              <a:rPr lang="en-GB" i="1" dirty="0" err="1"/>
              <a:t>Historia</a:t>
            </a:r>
            <a:r>
              <a:rPr lang="en-GB" i="1" dirty="0"/>
              <a:t> </a:t>
            </a:r>
            <a:r>
              <a:rPr lang="en-GB" i="1" dirty="0" err="1"/>
              <a:t>Brittonum</a:t>
            </a:r>
            <a:r>
              <a:rPr lang="en-GB" i="1" dirty="0"/>
              <a:t>. 3: The ‘Vatican’ Recension</a:t>
            </a:r>
            <a:r>
              <a:rPr lang="en-GB" dirty="0"/>
              <a:t> (Cambridge: D.S. Brewer, 1985).</a:t>
            </a:r>
          </a:p>
          <a:p>
            <a:pPr marL="0" indent="0">
              <a:buNone/>
            </a:pPr>
            <a:r>
              <a:rPr lang="en-GB" dirty="0" err="1"/>
              <a:t>Dumville</a:t>
            </a:r>
            <a:r>
              <a:rPr lang="en-GB" dirty="0"/>
              <a:t>, D.N., ‘The Historical Value of the </a:t>
            </a:r>
            <a:r>
              <a:rPr lang="en-GB" i="1" dirty="0" err="1"/>
              <a:t>Historia</a:t>
            </a:r>
            <a:r>
              <a:rPr lang="en-GB" i="1" dirty="0"/>
              <a:t> </a:t>
            </a:r>
            <a:r>
              <a:rPr lang="en-GB" i="1" dirty="0" err="1"/>
              <a:t>Brittonum</a:t>
            </a:r>
            <a:r>
              <a:rPr lang="en-GB" i="1" dirty="0"/>
              <a:t>’, Arthurian Literature</a:t>
            </a:r>
            <a:r>
              <a:rPr lang="en-GB" dirty="0"/>
              <a:t> 6 (1986), pp. 1-26. </a:t>
            </a:r>
          </a:p>
          <a:p>
            <a:pPr marL="0" indent="0">
              <a:buNone/>
            </a:pPr>
            <a:r>
              <a:rPr lang="en-GB" dirty="0" smtClean="0"/>
              <a:t>Gardner</a:t>
            </a:r>
            <a:r>
              <a:rPr lang="en-GB" dirty="0"/>
              <a:t>, R., ‘</a:t>
            </a:r>
            <a:r>
              <a:rPr lang="en-GB" dirty="0" err="1"/>
              <a:t>Gildas</a:t>
            </a:r>
            <a:r>
              <a:rPr lang="en-GB" dirty="0"/>
              <a:t>’ New Testament Models’, </a:t>
            </a:r>
            <a:r>
              <a:rPr lang="en-GB" i="1" dirty="0"/>
              <a:t>Cambrian Medieval Celtic Studies</a:t>
            </a:r>
            <a:r>
              <a:rPr lang="en-GB" dirty="0"/>
              <a:t> 30 (1995), 1-12. </a:t>
            </a:r>
            <a:endParaRPr lang="en-GB" dirty="0" smtClean="0"/>
          </a:p>
          <a:p>
            <a:pPr marL="0" indent="0">
              <a:buNone/>
            </a:pPr>
            <a:r>
              <a:rPr lang="en-GB" dirty="0"/>
              <a:t>Haycock, </a:t>
            </a:r>
            <a:r>
              <a:rPr lang="en-GB" dirty="0" err="1"/>
              <a:t>Marged</a:t>
            </a:r>
            <a:r>
              <a:rPr lang="en-GB" dirty="0"/>
              <a:t> (ed. and trans.), ‘“</a:t>
            </a:r>
            <a:r>
              <a:rPr lang="en-GB" dirty="0" err="1"/>
              <a:t>Preiddeu</a:t>
            </a:r>
            <a:r>
              <a:rPr lang="en-GB" dirty="0"/>
              <a:t> </a:t>
            </a:r>
            <a:r>
              <a:rPr lang="en-GB" dirty="0" err="1"/>
              <a:t>Annwn</a:t>
            </a:r>
            <a:r>
              <a:rPr lang="en-GB" dirty="0"/>
              <a:t>” and the Figure of Taliesin’, </a:t>
            </a:r>
            <a:r>
              <a:rPr lang="en-GB" i="1" dirty="0" err="1"/>
              <a:t>Studia</a:t>
            </a:r>
            <a:r>
              <a:rPr lang="en-GB" i="1" dirty="0"/>
              <a:t> </a:t>
            </a:r>
            <a:r>
              <a:rPr lang="en-GB" i="1" dirty="0" err="1"/>
              <a:t>Celtica</a:t>
            </a:r>
            <a:r>
              <a:rPr lang="en-GB" dirty="0"/>
              <a:t> 18/19 (1983/84), at pp. </a:t>
            </a:r>
            <a:r>
              <a:rPr lang="en-GB" dirty="0" smtClean="0"/>
              <a:t>60-77 [see </a:t>
            </a:r>
            <a:r>
              <a:rPr lang="en-GB" dirty="0"/>
              <a:t>also Jon B. Coe and Simon Young, </a:t>
            </a:r>
            <a:r>
              <a:rPr lang="en-GB" i="1" dirty="0"/>
              <a:t>The Celtic Sources for the Arthurian Legend</a:t>
            </a:r>
            <a:r>
              <a:rPr lang="en-GB" dirty="0"/>
              <a:t> (</a:t>
            </a:r>
            <a:r>
              <a:rPr lang="en-GB" dirty="0" err="1"/>
              <a:t>Felinfach</a:t>
            </a:r>
            <a:r>
              <a:rPr lang="en-GB" dirty="0"/>
              <a:t>, [</a:t>
            </a:r>
            <a:r>
              <a:rPr lang="en-GB" dirty="0" err="1"/>
              <a:t>Llanerch</a:t>
            </a:r>
            <a:r>
              <a:rPr lang="en-GB" dirty="0"/>
              <a:t>], 1995), pp. </a:t>
            </a:r>
            <a:r>
              <a:rPr lang="en-GB" dirty="0" smtClean="0"/>
              <a:t>136-9].</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422347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Jackson, K.H., ‘The Arthur of History’, in R.S. Loomis (ed.), </a:t>
            </a:r>
            <a:r>
              <a:rPr lang="en-GB" i="1" dirty="0"/>
              <a:t>Arthurian Literature in the Middle Ages</a:t>
            </a:r>
            <a:r>
              <a:rPr lang="en-GB" dirty="0"/>
              <a:t> (Oxford, 1959), pp. 1-11.</a:t>
            </a:r>
          </a:p>
          <a:p>
            <a:pPr marL="0" indent="0">
              <a:buNone/>
            </a:pPr>
            <a:r>
              <a:rPr lang="en-GB" dirty="0" err="1"/>
              <a:t>Jarman</a:t>
            </a:r>
            <a:r>
              <a:rPr lang="en-GB" dirty="0"/>
              <a:t>, A.O.H., ‘The Arthurian Allusions in the Black Book of Carmarthen’, in P.B. Grout </a:t>
            </a:r>
            <a:r>
              <a:rPr lang="en-GB" i="1" dirty="0"/>
              <a:t>et al.</a:t>
            </a:r>
            <a:r>
              <a:rPr lang="en-GB" dirty="0"/>
              <a:t> (</a:t>
            </a:r>
            <a:r>
              <a:rPr lang="en-GB" dirty="0" err="1"/>
              <a:t>eds</a:t>
            </a:r>
            <a:r>
              <a:rPr lang="en-GB" dirty="0"/>
              <a:t>), </a:t>
            </a:r>
            <a:r>
              <a:rPr lang="en-GB" i="1" dirty="0"/>
              <a:t>The Legend of Arthur in the Middle Ages</a:t>
            </a:r>
            <a:r>
              <a:rPr lang="en-GB" dirty="0"/>
              <a:t> (Woodbridge, 1983), pp. 99-112; 240-242.</a:t>
            </a:r>
          </a:p>
          <a:p>
            <a:pPr marL="0" indent="0">
              <a:buNone/>
            </a:pPr>
            <a:r>
              <a:rPr lang="en-GB" dirty="0" err="1"/>
              <a:t>Padel</a:t>
            </a:r>
            <a:r>
              <a:rPr lang="en-GB" dirty="0"/>
              <a:t>, O.J., ‘The Nature of Arthur’, </a:t>
            </a:r>
            <a:r>
              <a:rPr lang="en-GB" i="1" dirty="0"/>
              <a:t>Cambrian Medieval Celtic Studies</a:t>
            </a:r>
            <a:r>
              <a:rPr lang="en-GB" dirty="0"/>
              <a:t> 27 (1994), pp. 1-31. </a:t>
            </a:r>
          </a:p>
          <a:p>
            <a:pPr marL="0" indent="0">
              <a:buNone/>
            </a:pPr>
            <a:r>
              <a:rPr lang="en-GB" dirty="0"/>
              <a:t>Roberts, B.F., </a:t>
            </a:r>
            <a:r>
              <a:rPr lang="en-GB" i="1" dirty="0"/>
              <a:t>‘</a:t>
            </a:r>
            <a:r>
              <a:rPr lang="en-GB" i="1" dirty="0" err="1"/>
              <a:t>Culhwch</a:t>
            </a:r>
            <a:r>
              <a:rPr lang="en-GB" i="1" dirty="0"/>
              <a:t> ac Olwen, </a:t>
            </a:r>
            <a:r>
              <a:rPr lang="en-GB" dirty="0"/>
              <a:t>the Triads, Saints’ Lives’, in </a:t>
            </a:r>
            <a:r>
              <a:rPr lang="en-GB" i="1" dirty="0"/>
              <a:t>The Arthur of the Welsh,</a:t>
            </a:r>
            <a:r>
              <a:rPr lang="en-GB" dirty="0"/>
              <a:t> eds. R. Bromwich </a:t>
            </a:r>
            <a:r>
              <a:rPr lang="en-GB" i="1" dirty="0"/>
              <a:t>et al</a:t>
            </a:r>
            <a:r>
              <a:rPr lang="en-GB" dirty="0"/>
              <a:t>. (Cardiff, 1991), pp. 73-95.</a:t>
            </a:r>
          </a:p>
          <a:p>
            <a:pPr marL="0" indent="0">
              <a:buNone/>
            </a:pPr>
            <a:r>
              <a:rPr lang="en-GB" dirty="0"/>
              <a:t>Rowland, J., </a:t>
            </a:r>
            <a:r>
              <a:rPr lang="en-GB" i="1" dirty="0"/>
              <a:t>Early Welsh Saga Poetry</a:t>
            </a:r>
            <a:r>
              <a:rPr lang="en-GB" dirty="0"/>
              <a:t> (Cambridge, 1990).</a:t>
            </a:r>
          </a:p>
          <a:p>
            <a:endParaRPr lang="en-GB" dirty="0"/>
          </a:p>
        </p:txBody>
      </p:sp>
    </p:spTree>
    <p:extLst>
      <p:ext uri="{BB962C8B-B14F-4D97-AF65-F5344CB8AC3E}">
        <p14:creationId xmlns:p14="http://schemas.microsoft.com/office/powerpoint/2010/main" val="3498966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5743</Words>
  <Application>Microsoft Office PowerPoint</Application>
  <PresentationFormat>On-screen Show (4:3)</PresentationFormat>
  <Paragraphs>98</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Arthurian Literature in Wales Prof. Jane Cartwright Howard Pyle [Public domain], via Wikimedia Commons</vt:lpstr>
      <vt:lpstr>De excidio et conquestu Britanniae</vt:lpstr>
      <vt:lpstr>PowerPoint Presentation</vt:lpstr>
      <vt:lpstr> Gildas, and in many cases Gildas alone (or later sources such as the Anglo-Saxon Chronicle or Bede’s Historia Ecclesiastica, which, however are to a great extent based on Gildas), provides us with much of the information we have about events in Britain from about the 440s onwards, that crucial period in which Roman government finally collapsed and in which various barbarians invaded and settled.</vt:lpstr>
      <vt:lpstr>PowerPoint Presentation</vt:lpstr>
      <vt:lpstr>Annales Cambriae</vt:lpstr>
      <vt:lpstr>PowerPoint Presentation</vt:lpstr>
      <vt:lpstr>PowerPoint Presentation</vt:lpstr>
      <vt:lpstr>Historia Brittonum</vt:lpstr>
      <vt:lpstr>PowerPoint Presentation</vt:lpstr>
      <vt:lpstr>PowerPoint Presentation</vt:lpstr>
      <vt:lpstr>PowerPoint Presentation</vt:lpstr>
      <vt:lpstr>PowerPoint Presentation</vt:lpstr>
      <vt:lpstr>The Arthur of Early Welsh Poetry</vt:lpstr>
      <vt:lpstr>Gereint filius Erbin</vt:lpstr>
      <vt:lpstr>Englynion y Beddau </vt:lpstr>
      <vt:lpstr>Pa gur yv y Porthaur </vt:lpstr>
      <vt:lpstr>PowerPoint Presentation</vt:lpstr>
      <vt:lpstr>Preiddeu Annwvyn see http://www.lib.rochester.edu/camelot/preideu.html for an online edition and translation of the poem by Sarah Higley </vt:lpstr>
      <vt:lpstr>PowerPoint Presentation</vt:lpstr>
      <vt:lpstr>Culhwch ac Olwen</vt:lpstr>
      <vt:lpstr>PowerPoint Presentation</vt:lpstr>
      <vt:lpstr>PowerPoint Presentation</vt:lpstr>
      <vt:lpstr>Geoffrey of Monmouth’s Historia Regum Britanniae </vt:lpstr>
      <vt:lpstr>PowerPoint Presentation</vt:lpstr>
      <vt:lpstr>PowerPoint Presentation</vt:lpstr>
      <vt:lpstr>PowerPoint Presentation</vt:lpstr>
      <vt:lpstr>Bibliography </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Arthurian Literature in Wales Prof. Jane Cartwright</dc:title>
  <dc:creator>user</dc:creator>
  <cp:lastModifiedBy>Jane Cartwright</cp:lastModifiedBy>
  <cp:revision>39</cp:revision>
  <dcterms:created xsi:type="dcterms:W3CDTF">2017-12-12T18:53:47Z</dcterms:created>
  <dcterms:modified xsi:type="dcterms:W3CDTF">2017-12-13T16:49:59Z</dcterms:modified>
</cp:coreProperties>
</file>