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B2FF8B"/>
    <a:srgbClr val="FFFF81"/>
    <a:srgbClr val="FF8585"/>
    <a:srgbClr val="FF97FF"/>
    <a:srgbClr val="FF66FF"/>
    <a:srgbClr val="ABE9FF"/>
    <a:srgbClr val="3399FF"/>
    <a:srgbClr val="99FF66"/>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B035-1460-4317-A045-FDE887C3DC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6EEA3D-21E5-4A2C-AAFD-8FC77463E0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882D2F-C0D0-4D54-92E7-3063A61FAE96}"/>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5E7FBAB5-377F-4ADF-BC92-A963D8EE6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7D960-698C-4D37-8417-32B6E1EA24A3}"/>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203681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9A7A3-DFB8-4571-A8EE-9CCE3660F8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A7294F-3FDE-4B92-88E5-3B83F7C716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7F839-F8EC-4A4D-9D80-945F34B19C1D}"/>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8413128E-5E34-4F3F-935E-1AB61B5A0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CB6E8-D529-443F-9042-8A1EA7C4B1A8}"/>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1220669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3311-9492-456E-B26C-6B4D6738C6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D99936-55B3-49BB-979F-4BB6AA3CEC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3CA28B-9801-44C4-AE13-A87406AFCC48}"/>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7B94882A-5BF0-482F-90D7-47FE6FC20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1C43D-BE7B-4E43-AA8F-3579E710587E}"/>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2568626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4E99B-BA89-4651-8FBD-CE4BE2EB62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2F3F6C-7AE6-4319-B0CC-25D8CC7D06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16DB0C-7A07-4020-95D0-ACCAB27626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DF62B4-6874-4047-8680-7764A0C65E87}"/>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6" name="Footer Placeholder 5">
            <a:extLst>
              <a:ext uri="{FF2B5EF4-FFF2-40B4-BE49-F238E27FC236}">
                <a16:creationId xmlns:a16="http://schemas.microsoft.com/office/drawing/2014/main" id="{3EBAD505-9F06-44F2-8DE1-BD65BBD2E7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49B90-855A-4A72-B631-84E69BBA9024}"/>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2162014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31665-556C-4B35-8CE1-13E4082F74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1ED54E-1E7D-4FC1-8D97-6AEAC78BE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786398-A9AE-4F52-88AC-B3F4DEEE18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00E7A8-27E6-464D-A1EE-5D05FF3741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163D79-3BF0-4017-961B-26A1DBDFAE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6BCCA7-4F43-4F13-9666-1994AB2369D1}"/>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8" name="Footer Placeholder 7">
            <a:extLst>
              <a:ext uri="{FF2B5EF4-FFF2-40B4-BE49-F238E27FC236}">
                <a16:creationId xmlns:a16="http://schemas.microsoft.com/office/drawing/2014/main" id="{F6E72986-2CA0-4952-A3AC-8B9CAF5BB7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AFAD0F-7E5F-4E84-BEA4-2551C435E20B}"/>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849881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A02A-2ADE-42FE-8BE8-3203DE6AD5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90B937-57A0-46B4-8EE1-1631E25AA65B}"/>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4" name="Footer Placeholder 3">
            <a:extLst>
              <a:ext uri="{FF2B5EF4-FFF2-40B4-BE49-F238E27FC236}">
                <a16:creationId xmlns:a16="http://schemas.microsoft.com/office/drawing/2014/main" id="{B63E8ACC-7C3D-4F62-A1FA-6BF382F1E8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E688F2-AC78-41C7-BBEE-0D7DB5F84DB3}"/>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276324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0BDFBF-F46E-4FE8-B26F-D76D0715297F}"/>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3" name="Footer Placeholder 2">
            <a:extLst>
              <a:ext uri="{FF2B5EF4-FFF2-40B4-BE49-F238E27FC236}">
                <a16:creationId xmlns:a16="http://schemas.microsoft.com/office/drawing/2014/main" id="{6B2AD3CF-18DF-4FB3-8461-CCD6C6E9C7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B713F3-DA91-4A1E-AFB1-701CDCC50702}"/>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1562457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D926-D09F-48D1-B38F-B4AA578F5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F3A245-3F5F-492B-B662-5891C4BCD5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F4BC6D-841E-4092-869B-7F69D5E39C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72C224-6691-4633-B4E7-7018A565458B}"/>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6" name="Footer Placeholder 5">
            <a:extLst>
              <a:ext uri="{FF2B5EF4-FFF2-40B4-BE49-F238E27FC236}">
                <a16:creationId xmlns:a16="http://schemas.microsoft.com/office/drawing/2014/main" id="{3BD60DB1-9E52-447C-B1F3-19273E2AB0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AB68B1-E9B1-479A-B55F-E18A5B244D5B}"/>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27049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5F36-01B9-4B41-97B7-926E09520D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3753DF-59CD-4E3A-9752-DB45A7349C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1DE1A0-B36C-449D-A71E-CA5F7882FF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2C1D3E-185F-4B5F-8942-A4176F5B7A41}"/>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6" name="Footer Placeholder 5">
            <a:extLst>
              <a:ext uri="{FF2B5EF4-FFF2-40B4-BE49-F238E27FC236}">
                <a16:creationId xmlns:a16="http://schemas.microsoft.com/office/drawing/2014/main" id="{68B5040D-3EF2-4B9B-B104-6D9D3D536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D9FC25-85AD-41A5-9433-A314CACAAA80}"/>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471822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24EB-ACD8-4D92-A1D7-622F4A8DB4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0453E7-E27F-433A-A8F1-89D93BE3FC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B5EC3-D34C-409D-8F51-BEB0D5B795D6}"/>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EA0A2D4B-B493-47C9-B8BE-6CA1730B99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DF4E0-BC9F-4520-961A-A6A7A632993B}"/>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2928180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75D44-B145-4B38-8199-DDA42713C5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7B524D-6100-4AE4-B0CC-7B00EFCE36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91333-7909-4DE8-B45C-F08F876CC9E3}"/>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E822CF36-7649-4859-9962-2106BE8ECC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FEAF5-6007-47A7-B94B-CF7C08EEE20F}"/>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516820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BE9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C96EE7-0962-4269-99D5-784412E916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B115A5-9CA8-42AE-98C3-A8356FDA10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BD2A8-6270-43CF-93B9-80BD2011E0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00E18F3F-37B6-467B-8E73-C591D598C3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9B3324-B043-4500-A433-D0514F3D0A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1AC258-1787-47A4-9610-7390CA696927}" type="slidenum">
              <a:rPr lang="en-GB" smtClean="0"/>
              <a:t>‹#›</a:t>
            </a:fld>
            <a:endParaRPr lang="en-GB"/>
          </a:p>
        </p:txBody>
      </p:sp>
    </p:spTree>
    <p:extLst>
      <p:ext uri="{BB962C8B-B14F-4D97-AF65-F5344CB8AC3E}">
        <p14:creationId xmlns:p14="http://schemas.microsoft.com/office/powerpoint/2010/main" val="1216684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A964-606B-47FA-A551-1B1687F146BA}"/>
              </a:ext>
            </a:extLst>
          </p:cNvPr>
          <p:cNvSpPr>
            <a:spLocks noGrp="1"/>
          </p:cNvSpPr>
          <p:nvPr>
            <p:ph type="ctrTitle"/>
          </p:nvPr>
        </p:nvSpPr>
        <p:spPr>
          <a:xfrm>
            <a:off x="1577236" y="-1593740"/>
            <a:ext cx="9144000" cy="2387600"/>
          </a:xfrm>
        </p:spPr>
        <p:txBody>
          <a:bodyPr/>
          <a:lstStyle/>
          <a:p>
            <a:r>
              <a:rPr lang="en-GB" b="1" u="sng" dirty="0">
                <a:latin typeface="+mn-lt"/>
              </a:rPr>
              <a:t>Be a </a:t>
            </a:r>
            <a:r>
              <a:rPr lang="en-GB" b="1" u="sng" dirty="0">
                <a:solidFill>
                  <a:srgbClr val="FF66FF"/>
                </a:solidFill>
                <a:latin typeface="+mn-lt"/>
              </a:rPr>
              <a:t>BUDDY</a:t>
            </a:r>
            <a:r>
              <a:rPr lang="en-GB" b="1" u="sng" dirty="0">
                <a:latin typeface="+mn-lt"/>
              </a:rPr>
              <a:t> not a </a:t>
            </a:r>
            <a:r>
              <a:rPr lang="en-GB" b="1" u="sng" dirty="0">
                <a:solidFill>
                  <a:srgbClr val="4472C4"/>
                </a:solidFill>
                <a:latin typeface="+mn-lt"/>
              </a:rPr>
              <a:t>BULLY!</a:t>
            </a:r>
          </a:p>
        </p:txBody>
      </p:sp>
      <p:sp>
        <p:nvSpPr>
          <p:cNvPr id="3" name="Rectangle 2">
            <a:extLst>
              <a:ext uri="{FF2B5EF4-FFF2-40B4-BE49-F238E27FC236}">
                <a16:creationId xmlns:a16="http://schemas.microsoft.com/office/drawing/2014/main" id="{09F1C4B0-E63C-4EC4-A696-D95DE7FA5E1B}"/>
              </a:ext>
            </a:extLst>
          </p:cNvPr>
          <p:cNvSpPr/>
          <p:nvPr/>
        </p:nvSpPr>
        <p:spPr>
          <a:xfrm>
            <a:off x="58376" y="727970"/>
            <a:ext cx="2981264" cy="3231472"/>
          </a:xfrm>
          <a:prstGeom prst="rect">
            <a:avLst/>
          </a:prstGeom>
          <a:solidFill>
            <a:srgbClr val="FF97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What is Bullying?</a:t>
            </a:r>
          </a:p>
          <a:p>
            <a:r>
              <a:rPr lang="en-GB" sz="1100" b="1" dirty="0">
                <a:solidFill>
                  <a:schemeClr val="tx1"/>
                </a:solidFill>
                <a:latin typeface="Arial" panose="020B0604020202020204" pitchFamily="34" charset="0"/>
                <a:cs typeface="Arial" panose="020B0604020202020204" pitchFamily="34" charset="0"/>
              </a:rPr>
              <a:t>Bullying can be defined in different wave lengths. It is commonly referred to as a repetitive </a:t>
            </a:r>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untolerated behaviour that is aggressive and unkind. </a:t>
            </a:r>
          </a:p>
          <a:p>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is also three types of bullying: </a:t>
            </a:r>
          </a:p>
          <a:p>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b="1" u="sng" dirty="0">
                <a:solidFill>
                  <a:schemeClr val="tx1"/>
                </a:solidFill>
                <a:latin typeface="Arial" panose="020B0604020202020204" pitchFamily="34" charset="0"/>
                <a:cs typeface="Arial" panose="020B0604020202020204" pitchFamily="34" charset="0"/>
              </a:rPr>
              <a:t>Verbal Bullying </a:t>
            </a:r>
            <a:r>
              <a:rPr lang="en-GB" sz="1100" b="1" dirty="0">
                <a:solidFill>
                  <a:schemeClr val="tx1"/>
                </a:solidFill>
                <a:latin typeface="Arial" panose="020B0604020202020204" pitchFamily="34" charset="0"/>
                <a:cs typeface="Arial" panose="020B0604020202020204" pitchFamily="34" charset="0"/>
              </a:rPr>
              <a:t>-, Taunting, threatening to cause harm, name calling and teasing.</a:t>
            </a:r>
          </a:p>
          <a:p>
            <a:r>
              <a:rPr lang="en-GB" sz="1100" b="1" u="sng" dirty="0">
                <a:solidFill>
                  <a:schemeClr val="tx1"/>
                </a:solidFill>
                <a:latin typeface="Arial" panose="020B0604020202020204" pitchFamily="34" charset="0"/>
                <a:cs typeface="Arial" panose="020B0604020202020204" pitchFamily="34" charset="0"/>
              </a:rPr>
              <a:t>Physical Bullying </a:t>
            </a:r>
            <a:r>
              <a:rPr lang="en-GB" sz="1100" b="1" dirty="0">
                <a:solidFill>
                  <a:schemeClr val="tx1"/>
                </a:solidFill>
                <a:latin typeface="Arial" panose="020B0604020202020204" pitchFamily="34" charset="0"/>
                <a:cs typeface="Arial" panose="020B0604020202020204" pitchFamily="34" charset="0"/>
              </a:rPr>
              <a:t>–Punching, hitting and  taking and breaking somebody's belongings.</a:t>
            </a:r>
          </a:p>
          <a:p>
            <a:r>
              <a:rPr lang="en-GB" sz="1100" b="1" u="sng" dirty="0">
                <a:solidFill>
                  <a:schemeClr val="tx1"/>
                </a:solidFill>
                <a:latin typeface="Arial" panose="020B0604020202020204" pitchFamily="34" charset="0"/>
                <a:cs typeface="Arial" panose="020B0604020202020204" pitchFamily="34" charset="0"/>
              </a:rPr>
              <a:t>Social Bullying </a:t>
            </a:r>
            <a:r>
              <a:rPr lang="en-GB" sz="1100" b="1" dirty="0">
                <a:solidFill>
                  <a:schemeClr val="tx1"/>
                </a:solidFill>
                <a:latin typeface="Arial" panose="020B0604020202020204" pitchFamily="34" charset="0"/>
                <a:cs typeface="Arial" panose="020B0604020202020204" pitchFamily="34" charset="0"/>
              </a:rPr>
              <a:t>– Embarrassing someone in public, leaving a friend out of group activities on purpose</a:t>
            </a:r>
          </a:p>
          <a:p>
            <a:r>
              <a:rPr lang="en-GB" sz="1100" b="1" dirty="0">
                <a:solidFill>
                  <a:schemeClr val="tx1"/>
                </a:solidFill>
                <a:latin typeface="Arial" panose="020B0604020202020204" pitchFamily="34" charset="0"/>
                <a:cs typeface="Arial" panose="020B0604020202020204" pitchFamily="34" charset="0"/>
              </a:rPr>
              <a:t>and spreading rumours about someone (Bullying UK, 2019b).</a:t>
            </a:r>
          </a:p>
        </p:txBody>
      </p:sp>
      <p:sp>
        <p:nvSpPr>
          <p:cNvPr id="13" name="Rectangle 12">
            <a:extLst>
              <a:ext uri="{FF2B5EF4-FFF2-40B4-BE49-F238E27FC236}">
                <a16:creationId xmlns:a16="http://schemas.microsoft.com/office/drawing/2014/main" id="{C2D0BF0F-476A-419D-BAF7-8467DD76A1B0}"/>
              </a:ext>
            </a:extLst>
          </p:cNvPr>
          <p:cNvSpPr/>
          <p:nvPr/>
        </p:nvSpPr>
        <p:spPr>
          <a:xfrm>
            <a:off x="58376" y="4040174"/>
            <a:ext cx="2979961" cy="2765933"/>
          </a:xfrm>
          <a:prstGeom prst="rect">
            <a:avLst/>
          </a:prstGeom>
          <a:solidFill>
            <a:srgbClr val="FFFF8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a:solidFill>
                  <a:schemeClr val="tx1"/>
                </a:solidFill>
                <a:latin typeface="Arial" panose="020B0604020202020204" pitchFamily="34" charset="0"/>
                <a:cs typeface="Arial" panose="020B0604020202020204" pitchFamily="34" charset="0"/>
              </a:rPr>
              <a:t>It is also important that you know the difference between bullying and cyber bullying. </a:t>
            </a:r>
          </a:p>
          <a:p>
            <a:pPr algn="ctr"/>
            <a:endParaRPr lang="en-GB" sz="1100" b="1"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 What is Cyber- Bullying?</a:t>
            </a:r>
          </a:p>
          <a:p>
            <a:r>
              <a:rPr lang="en-GB" sz="1100" b="1" dirty="0">
                <a:solidFill>
                  <a:schemeClr val="tx1"/>
                </a:solidFill>
                <a:latin typeface="Arial" panose="020B0604020202020204" pitchFamily="34" charset="0"/>
                <a:cs typeface="Arial" panose="020B0604020202020204" pitchFamily="34" charset="0"/>
              </a:rPr>
              <a:t>Cyber bullying takes place over a digital device like computers or mobile phones. Cyber bullying includes sending inappropriate content which could be posting, sending, or sharing harmful information about another person in a negative response. This can cause embarrassment and humiliation. (Bullying UK, 2019).  </a:t>
            </a:r>
          </a:p>
        </p:txBody>
      </p:sp>
      <p:sp>
        <p:nvSpPr>
          <p:cNvPr id="10" name="Rectangle 9">
            <a:extLst>
              <a:ext uri="{FF2B5EF4-FFF2-40B4-BE49-F238E27FC236}">
                <a16:creationId xmlns:a16="http://schemas.microsoft.com/office/drawing/2014/main" id="{59711620-31F4-49D9-99AD-3C7AF4E83DB3}"/>
              </a:ext>
            </a:extLst>
          </p:cNvPr>
          <p:cNvSpPr/>
          <p:nvPr/>
        </p:nvSpPr>
        <p:spPr>
          <a:xfrm>
            <a:off x="3114736" y="4973597"/>
            <a:ext cx="2981264" cy="1847850"/>
          </a:xfrm>
          <a:prstGeom prst="rect">
            <a:avLst/>
          </a:prstGeom>
          <a:solidFill>
            <a:srgbClr val="B2FF8B"/>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What to do if Your Getting Bullied in School? </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Use the Buddy system</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Use the anonymous post boxes scattered around school</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Talk to an adult</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Act brave, walk away and ignore the bully</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Talk about it to another person</a:t>
            </a:r>
          </a:p>
          <a:p>
            <a:r>
              <a:rPr lang="en-GB" sz="1100" i="1" dirty="0">
                <a:solidFill>
                  <a:schemeClr val="bg1"/>
                </a:solidFill>
                <a:latin typeface="Calibri" panose="020F0502020204030204" pitchFamily="34" charset="0"/>
                <a:cs typeface="Times New Roman" panose="02020603050405020304" pitchFamily="18" charset="0"/>
              </a:rPr>
              <a:t>                                               </a:t>
            </a:r>
            <a:r>
              <a:rPr lang="en-GB" sz="1100" b="1" dirty="0">
                <a:solidFill>
                  <a:schemeClr val="tx1"/>
                </a:solidFill>
                <a:latin typeface="Arial" panose="020B0604020202020204" pitchFamily="34" charset="0"/>
                <a:cs typeface="Arial" panose="020B0604020202020204" pitchFamily="34" charset="0"/>
              </a:rPr>
              <a:t>(Kids Health, 2016)</a:t>
            </a:r>
          </a:p>
        </p:txBody>
      </p:sp>
      <p:sp>
        <p:nvSpPr>
          <p:cNvPr id="15" name="Rectangle 14">
            <a:extLst>
              <a:ext uri="{FF2B5EF4-FFF2-40B4-BE49-F238E27FC236}">
                <a16:creationId xmlns:a16="http://schemas.microsoft.com/office/drawing/2014/main" id="{61DF18D0-6F2C-454D-82A7-5AFAB1BAF21C}"/>
              </a:ext>
            </a:extLst>
          </p:cNvPr>
          <p:cNvSpPr/>
          <p:nvPr/>
        </p:nvSpPr>
        <p:spPr>
          <a:xfrm>
            <a:off x="6764919" y="727970"/>
            <a:ext cx="5386452" cy="1819692"/>
          </a:xfrm>
          <a:prstGeom prst="rect">
            <a:avLst/>
          </a:prstGeom>
          <a:solidFill>
            <a:srgbClr val="B2FF8B"/>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Bullying is Known as a Crime </a:t>
            </a:r>
          </a:p>
          <a:p>
            <a:r>
              <a:rPr lang="en-GB" sz="1100" b="1" dirty="0">
                <a:solidFill>
                  <a:schemeClr val="tx1"/>
                </a:solidFill>
                <a:latin typeface="Arial" panose="020B0604020202020204" pitchFamily="34" charset="0"/>
                <a:cs typeface="Arial" panose="020B0604020202020204" pitchFamily="34" charset="0"/>
              </a:rPr>
              <a:t>The School Beat Network was set up by local community police officers to help children and teachers combat different aspects of crime throughout schools. This is about more than bullying, it is about drugs misuse, alcohol and sexual behaviour. However bullying is a crime and you must NOT do it! The school beat website also offers a website called fearless.org, it helps you to get help and support anonymously (School Beat, 2020b). </a:t>
            </a:r>
          </a:p>
        </p:txBody>
      </p:sp>
      <p:sp>
        <p:nvSpPr>
          <p:cNvPr id="16" name="Rectangle 15">
            <a:extLst>
              <a:ext uri="{FF2B5EF4-FFF2-40B4-BE49-F238E27FC236}">
                <a16:creationId xmlns:a16="http://schemas.microsoft.com/office/drawing/2014/main" id="{DD2A8944-29FD-4E5F-AF01-042C0AC1D213}"/>
              </a:ext>
            </a:extLst>
          </p:cNvPr>
          <p:cNvSpPr/>
          <p:nvPr/>
        </p:nvSpPr>
        <p:spPr>
          <a:xfrm>
            <a:off x="6764919" y="2610615"/>
            <a:ext cx="5386452" cy="2272207"/>
          </a:xfrm>
          <a:prstGeom prst="rect">
            <a:avLst/>
          </a:prstGeom>
          <a:solidFill>
            <a:srgbClr val="FF97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100" b="1" u="sng" dirty="0">
                <a:solidFill>
                  <a:schemeClr val="tx1"/>
                </a:solidFill>
                <a:latin typeface="Arial" panose="020B0604020202020204" pitchFamily="34" charset="0"/>
                <a:cs typeface="Arial" panose="020B0604020202020204" pitchFamily="34" charset="0"/>
              </a:rPr>
              <a:t>Effects of Getting Bullied</a:t>
            </a:r>
          </a:p>
          <a:p>
            <a:pPr>
              <a:lnSpc>
                <a:spcPct val="107000"/>
              </a:lnSpc>
              <a:spcAft>
                <a:spcPts val="800"/>
              </a:spcAft>
            </a:pPr>
            <a:r>
              <a:rPr lang="en-GB" sz="1100" b="1" dirty="0">
                <a:solidFill>
                  <a:schemeClr val="tx1"/>
                </a:solidFill>
                <a:latin typeface="Arial" panose="020B0604020202020204" pitchFamily="34" charset="0"/>
                <a:cs typeface="Arial" panose="020B0604020202020204" pitchFamily="34" charset="0"/>
              </a:rPr>
              <a:t>The effects of bullying can be distressing, as it often leads to have an effect on their adult life as well as their childhood life. This will cause them to have depression and could often lead to a self harm episode or a suicide attempt. They will have Lack of confidence and low self esteem within their life.</a:t>
            </a:r>
          </a:p>
          <a:p>
            <a:pPr marL="171450" indent="-171450">
              <a:lnSpc>
                <a:spcPct val="107000"/>
              </a:lnSpc>
              <a:spcAft>
                <a:spcPts val="800"/>
              </a:spcAft>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Anxiety and depression</a:t>
            </a:r>
          </a:p>
          <a:p>
            <a:pPr marL="171450" indent="-171450">
              <a:lnSpc>
                <a:spcPct val="107000"/>
              </a:lnSpc>
              <a:spcAft>
                <a:spcPts val="800"/>
              </a:spcAft>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Eating patterns which could lead to anorexia </a:t>
            </a:r>
          </a:p>
          <a:p>
            <a:pPr marL="171450" indent="-171450">
              <a:lnSpc>
                <a:spcPct val="107000"/>
              </a:lnSpc>
              <a:spcAft>
                <a:spcPts val="800"/>
              </a:spcAft>
              <a:buFont typeface="Arial" panose="020B0604020202020204" pitchFamily="34" charset="0"/>
              <a:buChar char="•"/>
            </a:pPr>
            <a:r>
              <a:rPr lang="en-GB" sz="1100" i="1" dirty="0">
                <a:solidFill>
                  <a:schemeClr val="tx1"/>
                </a:solidFill>
                <a:latin typeface="Calibri" panose="020F0502020204030204" pitchFamily="34" charset="0"/>
                <a:cs typeface="Times New Roman" panose="02020603050405020304" pitchFamily="18" charset="0"/>
              </a:rPr>
              <a:t> </a:t>
            </a:r>
            <a:r>
              <a:rPr lang="en-GB" sz="1100" b="1" dirty="0">
                <a:solidFill>
                  <a:schemeClr val="tx1"/>
                </a:solidFill>
                <a:latin typeface="Arial" panose="020B0604020202020204" pitchFamily="34" charset="0"/>
                <a:cs typeface="Arial" panose="020B0604020202020204" pitchFamily="34" charset="0"/>
              </a:rPr>
              <a:t>Feelings of sadness and loneliness </a:t>
            </a:r>
          </a:p>
          <a:p>
            <a:pPr>
              <a:lnSpc>
                <a:spcPct val="107000"/>
              </a:lnSpc>
              <a:spcAft>
                <a:spcPts val="800"/>
              </a:spcAft>
            </a:pPr>
            <a:r>
              <a:rPr lang="en-GB" sz="1100" b="1" dirty="0">
                <a:solidFill>
                  <a:schemeClr val="tx1"/>
                </a:solidFill>
                <a:latin typeface="Arial" panose="020B0604020202020204" pitchFamily="34" charset="0"/>
                <a:cs typeface="Arial" panose="020B0604020202020204" pitchFamily="34" charset="0"/>
              </a:rPr>
              <a:t>  (Kidscape, 2020)</a:t>
            </a:r>
          </a:p>
        </p:txBody>
      </p:sp>
      <p:sp>
        <p:nvSpPr>
          <p:cNvPr id="19" name="Rectangle 18">
            <a:extLst>
              <a:ext uri="{FF2B5EF4-FFF2-40B4-BE49-F238E27FC236}">
                <a16:creationId xmlns:a16="http://schemas.microsoft.com/office/drawing/2014/main" id="{38BC73E6-83D2-4B84-B7BD-3BD02A85AA3D}"/>
              </a:ext>
            </a:extLst>
          </p:cNvPr>
          <p:cNvSpPr/>
          <p:nvPr/>
        </p:nvSpPr>
        <p:spPr>
          <a:xfrm>
            <a:off x="6149236" y="4958257"/>
            <a:ext cx="3109344" cy="1847850"/>
          </a:xfrm>
          <a:prstGeom prst="rect">
            <a:avLst/>
          </a:prstGeom>
          <a:solidFill>
            <a:srgbClr val="4472C4"/>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Buddy System</a:t>
            </a:r>
          </a:p>
          <a:p>
            <a:r>
              <a:rPr lang="en-GB" sz="1100" b="1" dirty="0">
                <a:solidFill>
                  <a:schemeClr val="tx1"/>
                </a:solidFill>
                <a:latin typeface="Arial" panose="020B0604020202020204" pitchFamily="34" charset="0"/>
                <a:cs typeface="Arial" panose="020B0604020202020204" pitchFamily="34" charset="0"/>
              </a:rPr>
              <a:t>This is a strategy and intervention used within school. It allows children to be able to peer up with another pupil to allow them to feel safe. This also builds up confidence for the pupil to feel like they can talk to another peer and help them gain their confidence in and around the school at break time and avoid bullies.</a:t>
            </a:r>
          </a:p>
          <a:p>
            <a:r>
              <a:rPr lang="en-GB" sz="1100" b="1" dirty="0">
                <a:solidFill>
                  <a:schemeClr val="tx1"/>
                </a:solidFill>
                <a:latin typeface="Arial" panose="020B0604020202020204" pitchFamily="34" charset="0"/>
                <a:cs typeface="Arial" panose="020B0604020202020204" pitchFamily="34" charset="0"/>
              </a:rPr>
              <a:t>(Tzani-Pepelasi et al., 2019)</a:t>
            </a:r>
          </a:p>
        </p:txBody>
      </p:sp>
      <p:pic>
        <p:nvPicPr>
          <p:cNvPr id="1034" name="Picture 10" descr="School Buddy System – St Teresa's Primary School">
            <a:extLst>
              <a:ext uri="{FF2B5EF4-FFF2-40B4-BE49-F238E27FC236}">
                <a16:creationId xmlns:a16="http://schemas.microsoft.com/office/drawing/2014/main" id="{0FC91B1C-49C7-40CE-AB73-6E92711D08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4669" y="1990725"/>
            <a:ext cx="3536524"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Buddy Bench Metal sign plaque image 0">
            <a:extLst>
              <a:ext uri="{FF2B5EF4-FFF2-40B4-BE49-F238E27FC236}">
                <a16:creationId xmlns:a16="http://schemas.microsoft.com/office/drawing/2014/main" id="{118B4726-65AC-4281-A304-1D1D56E0CF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68" t="29914" r="9313" b="35214"/>
          <a:stretch/>
        </p:blipFill>
        <p:spPr bwMode="auto">
          <a:xfrm>
            <a:off x="3134669" y="727970"/>
            <a:ext cx="3536524" cy="113738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4725D7A6-6A7E-4884-83C3-8FC25862239F}"/>
              </a:ext>
            </a:extLst>
          </p:cNvPr>
          <p:cNvSpPr txBox="1"/>
          <p:nvPr/>
        </p:nvSpPr>
        <p:spPr>
          <a:xfrm>
            <a:off x="5829315" y="1763569"/>
            <a:ext cx="1914525"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(Etsy, 2020)</a:t>
            </a:r>
          </a:p>
        </p:txBody>
      </p:sp>
      <p:sp>
        <p:nvSpPr>
          <p:cNvPr id="18" name="TextBox 17">
            <a:extLst>
              <a:ext uri="{FF2B5EF4-FFF2-40B4-BE49-F238E27FC236}">
                <a16:creationId xmlns:a16="http://schemas.microsoft.com/office/drawing/2014/main" id="{CD91D2EB-1B25-44C5-8279-6E3223ABAA1C}"/>
              </a:ext>
            </a:extLst>
          </p:cNvPr>
          <p:cNvSpPr txBox="1"/>
          <p:nvPr/>
        </p:nvSpPr>
        <p:spPr>
          <a:xfrm>
            <a:off x="4839186" y="4621212"/>
            <a:ext cx="2114550"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(St Teresa’s School, 2020)</a:t>
            </a:r>
          </a:p>
        </p:txBody>
      </p:sp>
      <p:sp>
        <p:nvSpPr>
          <p:cNvPr id="20" name="Rectangle 19">
            <a:extLst>
              <a:ext uri="{FF2B5EF4-FFF2-40B4-BE49-F238E27FC236}">
                <a16:creationId xmlns:a16="http://schemas.microsoft.com/office/drawing/2014/main" id="{CEFC3DCD-BEBE-4F27-8D61-3C7E13179945}"/>
              </a:ext>
            </a:extLst>
          </p:cNvPr>
          <p:cNvSpPr/>
          <p:nvPr/>
        </p:nvSpPr>
        <p:spPr>
          <a:xfrm>
            <a:off x="9355663" y="4965927"/>
            <a:ext cx="2817928" cy="1832510"/>
          </a:xfrm>
          <a:prstGeom prst="rect">
            <a:avLst/>
          </a:prstGeom>
          <a:solidFill>
            <a:srgbClr val="FF8585"/>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765762BE-29EC-4D75-8BD2-A18E451D668E}"/>
              </a:ext>
            </a:extLst>
          </p:cNvPr>
          <p:cNvSpPr txBox="1"/>
          <p:nvPr/>
        </p:nvSpPr>
        <p:spPr>
          <a:xfrm>
            <a:off x="9355662" y="4973597"/>
            <a:ext cx="1198038" cy="144655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“Don’t stand by, STAND UP, stand strong and stand TOGETHER’’</a:t>
            </a:r>
          </a:p>
          <a:p>
            <a:r>
              <a:rPr lang="en-GB" sz="1100" b="1" dirty="0">
                <a:latin typeface="Arial" panose="020B0604020202020204" pitchFamily="34" charset="0"/>
                <a:cs typeface="Arial" panose="020B0604020202020204" pitchFamily="34" charset="0"/>
              </a:rPr>
              <a:t>(Anti Bullying Campaign, 2020)</a:t>
            </a:r>
          </a:p>
        </p:txBody>
      </p:sp>
      <p:pic>
        <p:nvPicPr>
          <p:cNvPr id="1038" name="Picture 14" descr="We Stand Together Against Bullying - Home | Facebook">
            <a:extLst>
              <a:ext uri="{FF2B5EF4-FFF2-40B4-BE49-F238E27FC236}">
                <a16:creationId xmlns:a16="http://schemas.microsoft.com/office/drawing/2014/main" id="{B0968EC2-D929-40D5-9793-53A96C877A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64246" y="5055735"/>
            <a:ext cx="1645547" cy="1652894"/>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B2D1EFCA-4228-41E1-BEFF-9D0B3FC03022}"/>
              </a:ext>
            </a:extLst>
          </p:cNvPr>
          <p:cNvSpPr txBox="1"/>
          <p:nvPr/>
        </p:nvSpPr>
        <p:spPr>
          <a:xfrm>
            <a:off x="9311816" y="6298276"/>
            <a:ext cx="1409420" cy="507831"/>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(We Stand Together against Bullying, 2017)</a:t>
            </a:r>
          </a:p>
        </p:txBody>
      </p:sp>
    </p:spTree>
    <p:extLst>
      <p:ext uri="{BB962C8B-B14F-4D97-AF65-F5344CB8AC3E}">
        <p14:creationId xmlns:p14="http://schemas.microsoft.com/office/powerpoint/2010/main" val="55599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283CE3-1F6A-41B0-A6AD-32BFB680FADB}"/>
              </a:ext>
            </a:extLst>
          </p:cNvPr>
          <p:cNvSpPr>
            <a:spLocks noGrp="1"/>
          </p:cNvSpPr>
          <p:nvPr>
            <p:ph idx="1"/>
          </p:nvPr>
        </p:nvSpPr>
        <p:spPr>
          <a:xfrm>
            <a:off x="123824" y="66675"/>
            <a:ext cx="12068175" cy="4351338"/>
          </a:xfrm>
        </p:spPr>
        <p:txBody>
          <a:bodyPr>
            <a:noAutofit/>
          </a:bodyPr>
          <a:lstStyle/>
          <a:p>
            <a:pPr marL="0" indent="0" algn="l">
              <a:buNone/>
            </a:pPr>
            <a:r>
              <a:rPr lang="en-GB" sz="1200" b="1" i="0" u="sng" dirty="0">
                <a:effectLst/>
                <a:latin typeface="Arial" panose="020B0604020202020204" pitchFamily="34" charset="0"/>
                <a:cs typeface="Arial" panose="020B0604020202020204" pitchFamily="34" charset="0"/>
              </a:rPr>
              <a:t>Reference list</a:t>
            </a:r>
          </a:p>
          <a:p>
            <a:pPr marL="0" indent="0" algn="l">
              <a:buNone/>
            </a:pPr>
            <a:r>
              <a:rPr lang="en-GB" sz="1200" b="1" dirty="0">
                <a:latin typeface="Arial" panose="020B0604020202020204" pitchFamily="34" charset="0"/>
                <a:cs typeface="Arial" panose="020B0604020202020204" pitchFamily="34" charset="0"/>
              </a:rPr>
              <a:t>Anti Bullying Alliance (2020). Spotting the Signs That My Child Is Being Bullied. [online] www.anti-bullyingalliance.org.uk. Available at: https://www.anti-bullyingalliance.org.uk/tools-information/advice-parents/spotting-signs-my-child-being-bullied?gclid=EAIaIQobChMI487TicmH7gIVyrTtCh0a_wJ4EAAYAyAAEgKtcfD_BwE [Accessed 6 Jan. 2021].</a:t>
            </a:r>
          </a:p>
          <a:p>
            <a:pPr marL="0" indent="0" algn="l">
              <a:buNone/>
            </a:pPr>
            <a:r>
              <a:rPr lang="en-GB" sz="1200" b="1" dirty="0">
                <a:latin typeface="Arial" panose="020B0604020202020204" pitchFamily="34" charset="0"/>
                <a:cs typeface="Arial" panose="020B0604020202020204" pitchFamily="34" charset="0"/>
              </a:rPr>
              <a:t>Anti Bullying Campaign (2020). Stand Together Quote. [online] Craftibilities. Available at: http://www.craftibilities.com/2013/10/october-anti-bullying-campaign-poster.html [Accessed 14 Jan. 2021].</a:t>
            </a:r>
          </a:p>
          <a:p>
            <a:pPr marL="0" indent="0" algn="l">
              <a:buNone/>
            </a:pPr>
            <a:r>
              <a:rPr lang="en-GB" sz="1200" b="1" dirty="0">
                <a:latin typeface="Arial" panose="020B0604020202020204" pitchFamily="34" charset="0"/>
                <a:cs typeface="Arial" panose="020B0604020202020204" pitchFamily="34" charset="0"/>
              </a:rPr>
              <a:t>Association of Child Protection (2020). Association of Child Protection Professional. [online] Association of Child Protection Professional. Available at: https://www.childprotectionprofessionals.org.uk/?gclid=EAIaIQobChMI-eqfqLKb7gIVDLDtCh14bgO3EAAYASAAEgKjAPD_BwE [Accessed 14 Jan. 2021].</a:t>
            </a:r>
          </a:p>
          <a:p>
            <a:pPr marL="0" indent="0" algn="l">
              <a:buNone/>
            </a:pPr>
            <a:r>
              <a:rPr lang="en-GB" sz="1200" b="1" dirty="0">
                <a:latin typeface="Arial" panose="020B0604020202020204" pitchFamily="34" charset="0"/>
                <a:cs typeface="Arial" panose="020B0604020202020204" pitchFamily="34" charset="0"/>
              </a:rPr>
              <a:t>Bullying UK (2019a). Cyber Bullying UK. [online] Bullying.co.uk. Available at: https://www.bullying.co.uk/cyberbullying/ [Accessed 13 Jan. 2021].</a:t>
            </a:r>
          </a:p>
          <a:p>
            <a:pPr marL="0" indent="0" algn="l">
              <a:buNone/>
            </a:pPr>
            <a:r>
              <a:rPr lang="en-GB" sz="1200" b="1" dirty="0">
                <a:latin typeface="Arial" panose="020B0604020202020204" pitchFamily="34" charset="0"/>
                <a:cs typeface="Arial" panose="020B0604020202020204" pitchFamily="34" charset="0"/>
              </a:rPr>
              <a:t>Bullying UK (2019b). What Is Bullying? - Family Lives. [online] Bullying.co.uk. Available at: https://www.bullying.co.uk/general-advice/what-is-bullying/ [Accessed 6 Jan. 2021].</a:t>
            </a:r>
          </a:p>
          <a:p>
            <a:pPr marL="0" indent="0" algn="l">
              <a:buNone/>
            </a:pPr>
            <a:r>
              <a:rPr lang="en-GB" sz="1200" b="1" dirty="0">
                <a:latin typeface="Arial" panose="020B0604020202020204" pitchFamily="34" charset="0"/>
                <a:cs typeface="Arial" panose="020B0604020202020204" pitchFamily="34" charset="0"/>
              </a:rPr>
              <a:t>Contact (2019). Ways that schools Can Deal With Bullying. [online] Contact.org.uk. Available at: https://contact.org.uk/advice-and-support/education-learning/bullying/ways-that-schools-can-deal-with-bullying/ [Accessed 7 Jan. 2021].</a:t>
            </a:r>
          </a:p>
          <a:p>
            <a:pPr marL="0" indent="0" algn="l">
              <a:buNone/>
            </a:pPr>
            <a:r>
              <a:rPr lang="en-GB" sz="1200" b="1" dirty="0">
                <a:latin typeface="Arial" panose="020B0604020202020204" pitchFamily="34" charset="0"/>
                <a:cs typeface="Arial" panose="020B0604020202020204" pitchFamily="34" charset="0"/>
              </a:rPr>
              <a:t>Equality and Human Rights Commission (2019). Convention on the Rights of the Child (CRC) | Equality and Human Rights Commission. [online] www.equalityhumanrights.com. Available at: https://www.equalityhumanrights.com/en/our-human-rights-work/monitoring-and-promoting-un-treaties/convention-rights-child [Accessed 15 Oct. 2020].</a:t>
            </a:r>
          </a:p>
          <a:p>
            <a:pPr marL="0" indent="0" algn="l">
              <a:buNone/>
            </a:pPr>
            <a:r>
              <a:rPr lang="en-GB" sz="1200" b="1" dirty="0">
                <a:latin typeface="Arial" panose="020B0604020202020204" pitchFamily="34" charset="0"/>
                <a:cs typeface="Arial" panose="020B0604020202020204" pitchFamily="34" charset="0"/>
              </a:rPr>
              <a:t>Etsy (2020). Buddy Bench Metal Sign Plaque. [online] Etsy. Available at: https://www.etsy.com/uk/listing/739514505/buddy-bench-metal-sign-plaque?gpla=1&amp;gao=1&amp;&amp;utm_source=google&amp;utm_medium=cpc&amp;utm_campaign=shopping_uk_en_gb_ds-c-Home_and_Living-home_and_living-home_decor-other&amp;utm_custom1=_k_EAIaIQobChMIjNXX1aCb7gIVumDmCh2yvQFgEAQYAiABEgIYZfD_BwE_k_&amp;utm_content=go_6479345244_76032578565_380838093987_pla-303663660129_c__739514505engb_142512989&amp;utm_custom2=6479345244&amp;gclid=EAIaIQobChMIjNXX1aCb7gIVumDmCh2yvQFgEAQYAiABEgIYZfD_BwE [Accessed 14 Jan. 2021].</a:t>
            </a:r>
          </a:p>
          <a:p>
            <a:pPr marL="0" indent="0" algn="l">
              <a:buNone/>
            </a:pPr>
            <a:r>
              <a:rPr lang="en-GB" sz="1200" b="1" dirty="0">
                <a:latin typeface="Arial" panose="020B0604020202020204" pitchFamily="34" charset="0"/>
                <a:cs typeface="Arial" panose="020B0604020202020204" pitchFamily="34" charset="0"/>
              </a:rPr>
              <a:t>Hand Made Places (2018). Using the School Playground to Encourage Respect &amp; Combat Bullying. [online] Hand Made Places. Available at: https://www.handmadeplaces.co.uk/2018/11/buddy-system-choose-respect/ [Accessed 13 Jan. 2021].</a:t>
            </a:r>
          </a:p>
          <a:p>
            <a:pPr marL="0" indent="0" algn="l">
              <a:buNone/>
            </a:pPr>
            <a:r>
              <a:rPr lang="en-GB" sz="1200" b="1" dirty="0">
                <a:latin typeface="Arial" panose="020B0604020202020204" pitchFamily="34" charset="0"/>
                <a:cs typeface="Arial" panose="020B0604020202020204" pitchFamily="34" charset="0"/>
              </a:rPr>
              <a:t>Kids Health (2016). Helping Kids Deal with Bullies. [online] Kidshealth.org. Available at: https://kidshealth.org/en/parents/bullies.html [Accessed 13 Jan. 2021].</a:t>
            </a:r>
          </a:p>
          <a:p>
            <a:pPr marL="0" indent="0" algn="l">
              <a:buNone/>
            </a:pPr>
            <a:r>
              <a:rPr lang="en-GB" sz="1200" b="1" dirty="0">
                <a:latin typeface="Arial" panose="020B0604020202020204" pitchFamily="34" charset="0"/>
                <a:cs typeface="Arial" panose="020B0604020202020204" pitchFamily="34" charset="0"/>
              </a:rPr>
              <a:t>Kidscape (2020). Kidscape - the Effects of Bullying. [online] www.kidscape.org.uk. Available at: https://www.kidscape.org.uk/advice/facts-about-bullying/the-effects-of-bullying/ [Accessed 6 Jan. 2021].</a:t>
            </a:r>
          </a:p>
          <a:p>
            <a:pPr marL="0" indent="0" algn="l">
              <a:buNone/>
            </a:pPr>
            <a:r>
              <a:rPr lang="en-GB" sz="1200" b="1" dirty="0">
                <a:latin typeface="Arial" panose="020B0604020202020204" pitchFamily="34" charset="0"/>
                <a:cs typeface="Arial" panose="020B0604020202020204" pitchFamily="34" charset="0"/>
              </a:rPr>
              <a:t>Monkton Priory Community School (2019). Challenging Bullying Rights, Respect and Equality. [online] Monkton Priory Community School, Monkton, Pembroke: Monkton Priory Community School, pp.1–7. Available at: https://www.monktonpriory.co.uk/policies/ [Accessed 7 Jan. 2021].</a:t>
            </a:r>
          </a:p>
          <a:p>
            <a:pPr algn="l"/>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2346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9CF73E-DD66-4E4D-BB2B-5B9D6089E77F}"/>
              </a:ext>
            </a:extLst>
          </p:cNvPr>
          <p:cNvSpPr>
            <a:spLocks noGrp="1"/>
          </p:cNvSpPr>
          <p:nvPr>
            <p:ph idx="1"/>
          </p:nvPr>
        </p:nvSpPr>
        <p:spPr>
          <a:xfrm>
            <a:off x="66675" y="85725"/>
            <a:ext cx="11249025" cy="6653213"/>
          </a:xfrm>
        </p:spPr>
        <p:txBody>
          <a:bodyPr>
            <a:normAutofit/>
          </a:bodyPr>
          <a:lstStyle/>
          <a:p>
            <a:pPr marL="0" indent="0">
              <a:buNone/>
            </a:pPr>
            <a:r>
              <a:rPr lang="en-GB" sz="1200" b="1" i="0" u="sng" dirty="0">
                <a:effectLst/>
                <a:latin typeface="Arial" panose="020B0604020202020204" pitchFamily="34" charset="0"/>
                <a:cs typeface="Arial" panose="020B0604020202020204" pitchFamily="34" charset="0"/>
              </a:rPr>
              <a:t>Reference list</a:t>
            </a:r>
            <a:endParaRPr lang="en-GB" sz="1200" b="1" dirty="0">
              <a:latin typeface="Arial" panose="020B0604020202020204" pitchFamily="34" charset="0"/>
              <a:cs typeface="Arial" panose="020B0604020202020204" pitchFamily="34" charset="0"/>
            </a:endParaRPr>
          </a:p>
          <a:p>
            <a:pPr marL="0" indent="0" algn="l">
              <a:buNone/>
            </a:pPr>
            <a:r>
              <a:rPr lang="en-GB" sz="1200" b="1" dirty="0">
                <a:latin typeface="Arial" panose="020B0604020202020204" pitchFamily="34" charset="0"/>
                <a:cs typeface="Arial" panose="020B0604020202020204" pitchFamily="34" charset="0"/>
              </a:rPr>
              <a:t>Race Regulations.[online] Available at: https://www.legislation.gov.uk/ukpga/1968/71/enacted [Accessed 7 Jan. 2021].</a:t>
            </a:r>
          </a:p>
          <a:p>
            <a:pPr marL="0" indent="0" algn="l">
              <a:buNone/>
            </a:pPr>
            <a:r>
              <a:rPr lang="en-GB" sz="1200" b="1" dirty="0">
                <a:latin typeface="Arial" panose="020B0604020202020204" pitchFamily="34" charset="0"/>
                <a:cs typeface="Arial" panose="020B0604020202020204" pitchFamily="34" charset="0"/>
              </a:rPr>
              <a:t>Rigby, K. (2012). Bullying Interventions in School : Six Basic Approaches. Chichester: Aust Council for Ed Research, 2010, pp.1–144.</a:t>
            </a:r>
          </a:p>
          <a:p>
            <a:pPr marL="0" indent="0" algn="l">
              <a:buNone/>
            </a:pPr>
            <a:r>
              <a:rPr lang="en-GB" sz="1200" b="1" dirty="0">
                <a:latin typeface="Arial" panose="020B0604020202020204" pitchFamily="34" charset="0"/>
                <a:cs typeface="Arial" panose="020B0604020202020204" pitchFamily="34" charset="0"/>
              </a:rPr>
              <a:t>School Beat (2020a). Get Info, Give Info. [online] Fearless.org. Available at: https://www.fearless.org/ [Accessed 11 Jan. 2021].</a:t>
            </a:r>
          </a:p>
          <a:p>
            <a:pPr marL="0" indent="0" algn="l">
              <a:buNone/>
            </a:pPr>
            <a:r>
              <a:rPr lang="en-GB" sz="1200" b="1" dirty="0">
                <a:latin typeface="Arial" panose="020B0604020202020204" pitchFamily="34" charset="0"/>
                <a:cs typeface="Arial" panose="020B0604020202020204" pitchFamily="34" charset="0"/>
              </a:rPr>
              <a:t>School Beat (2020b). School Beat: Home. [online] Schoolbeat.cymru. Available at: https://schoolbeat.cymru/en/ [Accessed 11 Jan. 2021].</a:t>
            </a:r>
          </a:p>
          <a:p>
            <a:pPr marL="0" indent="0" algn="l">
              <a:buNone/>
            </a:pPr>
            <a:r>
              <a:rPr lang="en-GB" sz="1200" b="1" dirty="0">
                <a:latin typeface="Arial" panose="020B0604020202020204" pitchFamily="34" charset="0"/>
                <a:cs typeface="Arial" panose="020B0604020202020204" pitchFamily="34" charset="0"/>
              </a:rPr>
              <a:t>St Teresa’s School (2020). School Buddy System. [online] St Teresa’s Primary School. Available at: https://stteresasprimary.org/activities/school-council/ [Accessed 14 Jan. 2021].</a:t>
            </a:r>
          </a:p>
          <a:p>
            <a:pPr marL="0" indent="0" algn="l">
              <a:buNone/>
            </a:pPr>
            <a:r>
              <a:rPr lang="en-GB" sz="1200" b="1" dirty="0">
                <a:latin typeface="Arial" panose="020B0604020202020204" pitchFamily="34" charset="0"/>
                <a:cs typeface="Arial" panose="020B0604020202020204" pitchFamily="34" charset="0"/>
              </a:rPr>
              <a:t>Swearer, S.M. and Hymel, S. (2015). Understanding the Psychology of Bullying - Bronfenbrenner. Sage Journals, [online] pp.1–10. Available at: https://www.apa.org/pubs/journals/releases/amp-a0038929.pdf [Accessed 14 Jan. 2021].</a:t>
            </a:r>
          </a:p>
          <a:p>
            <a:pPr marL="0" indent="0" algn="l">
              <a:buNone/>
            </a:pPr>
            <a:r>
              <a:rPr lang="en-GB" sz="1200" b="1" dirty="0">
                <a:latin typeface="Arial" panose="020B0604020202020204" pitchFamily="34" charset="0"/>
                <a:cs typeface="Arial" panose="020B0604020202020204" pitchFamily="34" charset="0"/>
              </a:rPr>
              <a:t>The NSHN Forum (2019). The NSHN Forum. [online] www.nshn.co.uk. Available at: http://www.nshn.co.uk/index.html [Accessed 11 Jan. 2021].</a:t>
            </a:r>
          </a:p>
          <a:p>
            <a:pPr marL="0" indent="0" algn="l">
              <a:buNone/>
            </a:pPr>
            <a:r>
              <a:rPr lang="en-GB" sz="1200" b="1" dirty="0">
                <a:latin typeface="Arial" panose="020B0604020202020204" pitchFamily="34" charset="0"/>
                <a:cs typeface="Arial" panose="020B0604020202020204" pitchFamily="34" charset="0"/>
              </a:rPr>
              <a:t>Tzani-Pepelasi, C., Ioannou, M., Sinnott, J. and McDonnell, D. (2019). Peer Support at Schools: the Buddy Approach as a Prevention and Intervention Strategy for School Bullying. International Journal of Bullying Prevention, [online] 1(2), pp.111–123. Available at: https://pure.hud.ac.uk/en/publications/peer-support-at-schools-the-buddy-approach-as-a-prevention-and-in [Accessed 26 Jun. 2019].</a:t>
            </a:r>
          </a:p>
          <a:p>
            <a:pPr marL="0" indent="0" algn="l">
              <a:buNone/>
            </a:pPr>
            <a:r>
              <a:rPr lang="en-GB" sz="1200" b="1" dirty="0">
                <a:latin typeface="Arial" panose="020B0604020202020204" pitchFamily="34" charset="0"/>
                <a:cs typeface="Arial" panose="020B0604020202020204" pitchFamily="34" charset="0"/>
              </a:rPr>
              <a:t>Watson, D. (2020). Black Typography Based Anti-Bullying Poster Template. [online] Poster My Wall. Available at: https://www.postermywall.com/index.php/art/template/31286e115cbf938cb4c70edb3d7bbf04/black-typography-based-anti-bullying-poster-design-template#.X_7m0jlxdPY [Accessed 13 Jan. 2021].</a:t>
            </a:r>
          </a:p>
          <a:p>
            <a:pPr marL="0" indent="0" algn="l">
              <a:buNone/>
            </a:pPr>
            <a:r>
              <a:rPr lang="en-GB" sz="1200" b="1" dirty="0">
                <a:latin typeface="Arial" panose="020B0604020202020204" pitchFamily="34" charset="0"/>
                <a:cs typeface="Arial" panose="020B0604020202020204" pitchFamily="34" charset="0"/>
              </a:rPr>
              <a:t>We Stand Together against Bullying (2017). We Stand Together against Bullying. [online] Facebook. Available at: https://www.facebook.com/We-Stand-Together-Against-Bullying-239991432851788/ [Accessed 14 Jan. 2021].</a:t>
            </a:r>
          </a:p>
          <a:p>
            <a:pPr marL="0" indent="0" algn="l">
              <a:buNone/>
            </a:pPr>
            <a:r>
              <a:rPr lang="en-GB" sz="1200" b="1" dirty="0">
                <a:latin typeface="Arial" panose="020B0604020202020204" pitchFamily="34" charset="0"/>
                <a:cs typeface="Arial" panose="020B0604020202020204" pitchFamily="34" charset="0"/>
              </a:rPr>
              <a:t>Welsh Government (2020a). Guidelines for Schools and School Community Police Officers (SCPOs) Working Together School Behaviour Incident Management a Partnership between Welsh Government, Schools and the Police. [online] School Beat, Wales: Welsh Government, pp.1–12. Available at: https://schoolbeat.cymru/uploads/media/Guidelines_-_School_Behaviour_Incident_Management.pdf [Accessed 11 Jan. 2021].</a:t>
            </a:r>
          </a:p>
          <a:p>
            <a:pPr marL="0" indent="0">
              <a:buNone/>
            </a:pPr>
            <a:r>
              <a:rPr lang="en-GB" sz="1200" b="1" dirty="0">
                <a:latin typeface="Arial" panose="020B0604020202020204" pitchFamily="34" charset="0"/>
                <a:cs typeface="Arial" panose="020B0604020202020204" pitchFamily="34" charset="0"/>
              </a:rPr>
              <a:t>Welsh Government (2020b). Keeping learners safe. [online] Keeping Learners Safe, Wales: Welsh Government, pp.1–95. Available at: https://gov.wales/sites/default/files/publications/2020-10/keeping-learners-safe-the-role-of-local-authorities-governing-bodies-and-proprietors-of-independent-schools-under-the-education-act.pdf [Accessed 11 Jan. 2021].‌</a:t>
            </a:r>
            <a:endParaRPr lang="en-GB" sz="1200" b="1" dirty="0"/>
          </a:p>
        </p:txBody>
      </p:sp>
    </p:spTree>
    <p:extLst>
      <p:ext uri="{BB962C8B-B14F-4D97-AF65-F5344CB8AC3E}">
        <p14:creationId xmlns:p14="http://schemas.microsoft.com/office/powerpoint/2010/main" val="2830912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373</TotalTime>
  <Words>1752</Words>
  <Application>Microsoft Office PowerPoint</Application>
  <PresentationFormat>Widescreen</PresentationFormat>
  <Paragraphs>62</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Be a BUDDY not a BULLY!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 a BUDDY not a BULLY!</dc:title>
  <dc:creator>kirsty roberts</dc:creator>
  <cp:lastModifiedBy>kirsty roberts</cp:lastModifiedBy>
  <cp:revision>29</cp:revision>
  <dcterms:created xsi:type="dcterms:W3CDTF">2021-01-12T14:03:35Z</dcterms:created>
  <dcterms:modified xsi:type="dcterms:W3CDTF">2021-01-15T12:23:14Z</dcterms:modified>
</cp:coreProperties>
</file>