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removePersonalInfoOnSave="1" saveSubsetFonts="1">
  <p:sldMasterIdLst>
    <p:sldMasterId id="2147483648" r:id="rId1"/>
  </p:sldMasterIdLst>
  <p:notesMasterIdLst>
    <p:notesMasterId r:id="rId2"/>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type="screen16x9" cy="6858000" cx="12192000"/>
  <p:notesSz cx="6858000" cy="9144000"/>
  <p:defaultText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clrMru>
    <a:srgbClr val="341D5C"/>
    <a:srgbClr val="673AB7"/>
    <a:srgbClr val="0E191F"/>
    <a:srgbClr val="1AA098"/>
  </p:clrMru>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horzBarState="maximized">
    <p:restoredLeft sz="15969" autoAdjust="0"/>
    <p:restoredTop sz="94660"/>
  </p:normalViewPr>
  <p:slideViewPr>
    <p:cSldViewPr snapToGrid="0">
      <p:cViewPr varScale="1">
        <p:scale>
          <a:sx n="67" d="100"/>
          <a:sy n="67" d="100"/>
        </p:scale>
        <p:origin x="604" y="40"/>
      </p:cViewPr>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tableStyles" Target="tableStyles.xml"/><Relationship Id="rId19" Type="http://schemas.openxmlformats.org/officeDocument/2006/relationships/presProps" Target="presProps.xml"/><Relationship Id="rId20" Type="http://schemas.openxmlformats.org/officeDocument/2006/relationships/viewProps" Target="viewProps.xml"/><Relationship Id="rId2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88" name=""/>
        <p:cNvGrpSpPr/>
        <p:nvPr/>
      </p:nvGrpSpPr>
      <p:grpSpPr>
        <a:xfrm>
          <a:off x="0" y="0"/>
          <a:ext cx="0" cy="0"/>
          <a:chOff x="0" y="0"/>
          <a:chExt cx="0" cy="0"/>
        </a:xfrm>
      </p:grpSpPr>
      <p:sp>
        <p:nvSpPr>
          <p:cNvPr id="1048771" name="Rectangle 2"/>
          <p:cNvSpPr>
            <a:spLocks noGrp="1" noChangeArrowheads="1"/>
          </p:cNvSpPr>
          <p:nvPr>
            <p:ph type="hdr" sz="quarter"/>
          </p:nvPr>
        </p:nvSpPr>
        <p:spPr bwMode="auto">
          <a:xfrm>
            <a:off x="2"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l">
              <a:defRPr sz="1100"/>
            </a:lvl1pPr>
          </a:lstStyle>
          <a:p>
            <a:endParaRPr lang="en-US"/>
          </a:p>
        </p:txBody>
      </p:sp>
      <p:sp>
        <p:nvSpPr>
          <p:cNvPr id="1048772" name="Rectangle 3"/>
          <p:cNvSpPr>
            <a:spLocks noGrp="1" noChangeArrowheads="1"/>
          </p:cNvSpPr>
          <p:nvPr>
            <p:ph type="dt" idx="1"/>
          </p:nvPr>
        </p:nvSpPr>
        <p:spPr bwMode="auto">
          <a:xfrm>
            <a:off x="4021139"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r">
              <a:defRPr sz="1100"/>
            </a:lvl1pPr>
          </a:lstStyle>
          <a:p>
            <a:endParaRPr lang="en-US"/>
          </a:p>
        </p:txBody>
      </p:sp>
      <p:sp>
        <p:nvSpPr>
          <p:cNvPr id="1048773" name="Rectangle 4"/>
          <p:cNvSpPr>
            <a:spLocks noChangeAspect="1" noRot="1" noGrp="1" noChangeArrowheads="1" noTextEdit="1"/>
          </p:cNvSpPr>
          <p:nvPr>
            <p:ph type="sldImg" idx="2"/>
          </p:nvPr>
        </p:nvSpPr>
        <p:spPr bwMode="auto">
          <a:xfrm>
            <a:off x="990600" y="766763"/>
            <a:ext cx="5118100" cy="3838575"/>
          </a:xfrm>
          <a:prstGeom prst="rect"/>
          <a:noFill/>
          <a:ln w="9525">
            <a:solidFill>
              <a:srgbClr val="000000"/>
            </a:solidFill>
            <a:miter lim="800000"/>
            <a:headEnd/>
            <a:tailEnd/>
          </a:ln>
          <a:effectLst/>
        </p:spPr>
      </p:sp>
      <p:sp>
        <p:nvSpPr>
          <p:cNvPr id="1048774" name="Rectangle 5"/>
          <p:cNvSpPr>
            <a:spLocks noGrp="1" noChangeArrowheads="1"/>
          </p:cNvSpPr>
          <p:nvPr>
            <p:ph type="body" sz="quarter" idx="3"/>
          </p:nvPr>
        </p:nvSpPr>
        <p:spPr bwMode="auto">
          <a:xfrm>
            <a:off x="709614" y="4862514"/>
            <a:ext cx="5680075" cy="4605337"/>
          </a:xfrm>
          <a:prstGeom prst="rect"/>
          <a:noFill/>
          <a:ln w="9525">
            <a:noFill/>
            <a:miter lim="800000"/>
            <a:headEnd/>
            <a:tailEnd/>
          </a:ln>
          <a:effectLst/>
        </p:spPr>
        <p:txBody>
          <a:bodyPr anchor="t" anchorCtr="0" bIns="45745" compatLnSpc="1" lIns="91492" numCol="1" rIns="91492" tIns="45745" vert="horz" wrap="square">
            <a:prstTxWarp prst="textNoShape"/>
          </a:bodyPr>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775" name="Rectangle 6"/>
          <p:cNvSpPr>
            <a:spLocks noGrp="1" noChangeArrowheads="1"/>
          </p:cNvSpPr>
          <p:nvPr>
            <p:ph type="ftr" sz="quarter" idx="4"/>
          </p:nvPr>
        </p:nvSpPr>
        <p:spPr bwMode="auto">
          <a:xfrm>
            <a:off x="2"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l">
              <a:defRPr sz="1100"/>
            </a:lvl1pPr>
          </a:lstStyle>
          <a:p>
            <a:endParaRPr lang="en-US"/>
          </a:p>
        </p:txBody>
      </p:sp>
      <p:sp>
        <p:nvSpPr>
          <p:cNvPr id="1048776" name="Rectangle 7"/>
          <p:cNvSpPr>
            <a:spLocks noGrp="1" noChangeArrowheads="1"/>
          </p:cNvSpPr>
          <p:nvPr>
            <p:ph type="sldNum" sz="quarter" idx="5"/>
          </p:nvPr>
        </p:nvSpPr>
        <p:spPr bwMode="auto">
          <a:xfrm>
            <a:off x="4021139"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r">
              <a:defRPr sz="1100"/>
            </a:lvl1pPr>
          </a:lstStyle>
          <a:p>
            <a:fld id="{A9A0EA98-5831-4853-B862-C702E6EB345C}" type="slidenum">
              <a:rPr lang="en-US"/>
              <a:t>‹#›</a:t>
            </a:fld>
            <a:endParaRPr lang="en-US"/>
          </a:p>
        </p:txBody>
      </p:sp>
    </p:spTree>
  </p:cSld>
  <p:clrMap accent1="accent1" accent2="accent2" accent3="accent3" accent4="accent4" accent5="accent5" accent6="accent6" bg1="lt1" bg2="lt2" tx1="dk1" tx2="dk2" hlink="hlink" folHlink="folHlink"/>
  <p:notesStyle>
    <a:lvl1pPr algn="l" fontAlgn="base" rtl="0">
      <a:spcBef>
        <a:spcPct val="30000"/>
      </a:spcBef>
      <a:spcAft>
        <a:spcPct val="0"/>
      </a:spcAft>
      <a:defRPr sz="1200" kern="1200">
        <a:solidFill>
          <a:schemeClr val="tx1"/>
        </a:solidFill>
        <a:latin typeface="Arial" charset="0"/>
        <a:ea typeface="+mn-ea"/>
        <a:cs typeface="+mn-cs"/>
      </a:defRPr>
    </a:lvl1pPr>
    <a:lvl2pPr algn="l" fontAlgn="base" marL="457200" rtl="0">
      <a:spcBef>
        <a:spcPct val="30000"/>
      </a:spcBef>
      <a:spcAft>
        <a:spcPct val="0"/>
      </a:spcAft>
      <a:defRPr sz="1200" kern="1200">
        <a:solidFill>
          <a:schemeClr val="tx1"/>
        </a:solidFill>
        <a:latin typeface="Arial" charset="0"/>
        <a:ea typeface="+mn-ea"/>
        <a:cs typeface="+mn-cs"/>
      </a:defRPr>
    </a:lvl2pPr>
    <a:lvl3pPr algn="l" fontAlgn="base" marL="914400" rtl="0">
      <a:spcBef>
        <a:spcPct val="30000"/>
      </a:spcBef>
      <a:spcAft>
        <a:spcPct val="0"/>
      </a:spcAft>
      <a:defRPr sz="1200" kern="1200">
        <a:solidFill>
          <a:schemeClr val="tx1"/>
        </a:solidFill>
        <a:latin typeface="Arial" charset="0"/>
        <a:ea typeface="+mn-ea"/>
        <a:cs typeface="+mn-cs"/>
      </a:defRPr>
    </a:lvl3pPr>
    <a:lvl4pPr algn="l" fontAlgn="base" marL="1371600" rtl="0">
      <a:spcBef>
        <a:spcPct val="30000"/>
      </a:spcBef>
      <a:spcAft>
        <a:spcPct val="0"/>
      </a:spcAft>
      <a:defRPr sz="1200" kern="1200">
        <a:solidFill>
          <a:schemeClr val="tx1"/>
        </a:solidFill>
        <a:latin typeface="Arial" charset="0"/>
        <a:ea typeface="+mn-ea"/>
        <a:cs typeface="+mn-cs"/>
      </a:defRPr>
    </a:lvl4pPr>
    <a:lvl5pPr algn="l" fontAlgn="base" marL="1828800" rtl="0">
      <a:spcBef>
        <a:spcPct val="30000"/>
      </a:spcBef>
      <a:spcAft>
        <a:spcPct val="0"/>
      </a:spcAft>
      <a:defRPr sz="1200" kern="1200">
        <a:solidFill>
          <a:schemeClr val="tx1"/>
        </a:solidFill>
        <a:latin typeface="Arial" charset="0"/>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78" name=""/>
        <p:cNvGrpSpPr/>
        <p:nvPr/>
      </p:nvGrpSpPr>
      <p:grpSpPr>
        <a:xfrm>
          <a:off x="0" y="0"/>
          <a:ext cx="0" cy="0"/>
          <a:chOff x="0" y="0"/>
          <a:chExt cx="0" cy="0"/>
        </a:xfrm>
      </p:grpSpPr>
      <p:sp>
        <p:nvSpPr>
          <p:cNvPr id="1048720"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1048721" name="Subtitle 2"/>
          <p:cNvSpPr>
            <a:spLocks noGrp="1"/>
          </p:cNvSpPr>
          <p:nvPr>
            <p:ph type="subTitle" idx="1"/>
          </p:nvPr>
        </p:nvSpPr>
        <p:spPr>
          <a:xfrm>
            <a:off x="1524000" y="3602038"/>
            <a:ext cx="9144000" cy="1655762"/>
          </a:xfrm>
        </p:spPr>
        <p:txBody>
          <a:bodyPr/>
          <a:lstStyle>
            <a:lvl1pPr algn="ctr" indent="0" marL="0">
              <a:buNone/>
              <a:defRPr sz="2400"/>
            </a:lvl1pPr>
            <a:lvl2pPr algn="ctr" indent="0" marL="457200">
              <a:buNone/>
              <a:defRPr sz="20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lang="en-US"/>
              <a:t>Click to edit Master subtitle style</a:t>
            </a:r>
          </a:p>
        </p:txBody>
      </p:sp>
      <p:sp>
        <p:nvSpPr>
          <p:cNvPr id="1048722" name="Date Placeholder 3"/>
          <p:cNvSpPr>
            <a:spLocks noGrp="1"/>
          </p:cNvSpPr>
          <p:nvPr>
            <p:ph type="dt" sz="half" idx="10"/>
          </p:nvPr>
        </p:nvSpPr>
        <p:spPr/>
        <p:txBody>
          <a:bodyPr/>
          <a:p>
            <a:fld id="{02DB27CA-02C3-4F26-B4FC-0AD5E1B972CB}" type="datetimeFigureOut">
              <a:rPr lang="en-US" smtClean="0"/>
              <a:t>6/23/2024</a:t>
            </a:fld>
            <a:endParaRPr lang="en-US"/>
          </a:p>
        </p:txBody>
      </p:sp>
      <p:sp>
        <p:nvSpPr>
          <p:cNvPr id="1048723" name="Footer Placeholder 4"/>
          <p:cNvSpPr>
            <a:spLocks noGrp="1"/>
          </p:cNvSpPr>
          <p:nvPr>
            <p:ph type="ftr" sz="quarter" idx="11"/>
          </p:nvPr>
        </p:nvSpPr>
        <p:spPr/>
        <p:txBody>
          <a:bodyPr/>
          <a:p>
            <a:endParaRPr lang="en-US"/>
          </a:p>
        </p:txBody>
      </p:sp>
      <p:sp>
        <p:nvSpPr>
          <p:cNvPr id="1048724" name="Slide Number Placeholder 5"/>
          <p:cNvSpPr>
            <a:spLocks noGrp="1"/>
          </p:cNvSpPr>
          <p:nvPr>
            <p:ph type="sldNum" sz="quarter" idx="12"/>
          </p:nvPr>
        </p:nvSpPr>
        <p:spPr/>
        <p:txBody>
          <a:bodyPr/>
          <a:p>
            <a:fld id="{D893312A-D03C-4DA6-990A-9CB2E6C2D6E1}"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80" name=""/>
        <p:cNvGrpSpPr/>
        <p:nvPr/>
      </p:nvGrpSpPr>
      <p:grpSpPr>
        <a:xfrm>
          <a:off x="0" y="0"/>
          <a:ext cx="0" cy="0"/>
          <a:chOff x="0" y="0"/>
          <a:chExt cx="0" cy="0"/>
        </a:xfrm>
      </p:grpSpPr>
      <p:sp>
        <p:nvSpPr>
          <p:cNvPr id="1048730" name="Title 1"/>
          <p:cNvSpPr>
            <a:spLocks noGrp="1"/>
          </p:cNvSpPr>
          <p:nvPr>
            <p:ph type="title"/>
          </p:nvPr>
        </p:nvSpPr>
        <p:spPr/>
        <p:txBody>
          <a:bodyPr/>
          <a:p>
            <a:r>
              <a:rPr lang="en-US"/>
              <a:t>Click to edit Master title style</a:t>
            </a:r>
          </a:p>
        </p:txBody>
      </p:sp>
      <p:sp>
        <p:nvSpPr>
          <p:cNvPr id="1048731" name="Content Placeholder 2"/>
          <p:cNvSpPr>
            <a:spLocks noGrp="1"/>
          </p:cNvSpPr>
          <p:nvPr>
            <p:ph idx="1"/>
          </p:nvPr>
        </p:nvSpPr>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32" name="Date Placeholder 3"/>
          <p:cNvSpPr>
            <a:spLocks noGrp="1"/>
          </p:cNvSpPr>
          <p:nvPr>
            <p:ph type="dt" sz="half" idx="10"/>
          </p:nvPr>
        </p:nvSpPr>
        <p:spPr/>
        <p:txBody>
          <a:bodyPr/>
          <a:p>
            <a:fld id="{02DB27CA-02C3-4F26-B4FC-0AD5E1B972CB}" type="datetimeFigureOut">
              <a:rPr lang="en-US" smtClean="0"/>
              <a:t>6/23/2024</a:t>
            </a:fld>
            <a:endParaRPr lang="en-US"/>
          </a:p>
        </p:txBody>
      </p:sp>
      <p:sp>
        <p:nvSpPr>
          <p:cNvPr id="1048733" name="Footer Placeholder 4"/>
          <p:cNvSpPr>
            <a:spLocks noGrp="1"/>
          </p:cNvSpPr>
          <p:nvPr>
            <p:ph type="ftr" sz="quarter" idx="11"/>
          </p:nvPr>
        </p:nvSpPr>
        <p:spPr/>
        <p:txBody>
          <a:bodyPr/>
          <a:p>
            <a:endParaRPr lang="en-US"/>
          </a:p>
        </p:txBody>
      </p:sp>
      <p:sp>
        <p:nvSpPr>
          <p:cNvPr id="1048734" name="Slide Number Placeholder 5"/>
          <p:cNvSpPr>
            <a:spLocks noGrp="1"/>
          </p:cNvSpPr>
          <p:nvPr>
            <p:ph type="sldNum" sz="quarter" idx="12"/>
          </p:nvPr>
        </p:nvSpPr>
        <p:spPr/>
        <p:txBody>
          <a:bodyPr/>
          <a:p>
            <a:fld id="{D893312A-D03C-4DA6-990A-9CB2E6C2D6E1}"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83" name=""/>
        <p:cNvGrpSpPr/>
        <p:nvPr/>
      </p:nvGrpSpPr>
      <p:grpSpPr>
        <a:xfrm>
          <a:off x="0" y="0"/>
          <a:ext cx="0" cy="0"/>
          <a:chOff x="0" y="0"/>
          <a:chExt cx="0" cy="0"/>
        </a:xfrm>
      </p:grpSpPr>
      <p:sp>
        <p:nvSpPr>
          <p:cNvPr id="1048746"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1048747" name="Text Placeholder 2"/>
          <p:cNvSpPr>
            <a:spLocks noGrp="1"/>
          </p:cNvSpPr>
          <p:nvPr>
            <p:ph type="body" idx="1"/>
          </p:nvPr>
        </p:nvSpPr>
        <p:spPr>
          <a:xfrm>
            <a:off x="831850" y="4589463"/>
            <a:ext cx="10515600" cy="1500187"/>
          </a:xfrm>
        </p:spPr>
        <p:txBody>
          <a:bodyPr/>
          <a:lstStyle>
            <a:lvl1pPr indent="0" marL="0">
              <a:buNone/>
              <a:defRPr sz="2400">
                <a:solidFill>
                  <a:schemeClr val="tx1">
                    <a:tint val="75000"/>
                  </a:schemeClr>
                </a:solidFill>
              </a:defRPr>
            </a:lvl1pPr>
            <a:lvl2pPr indent="0" marL="457200">
              <a:buNone/>
              <a:defRPr sz="2000">
                <a:solidFill>
                  <a:schemeClr val="tx1">
                    <a:tint val="75000"/>
                  </a:schemeClr>
                </a:solidFill>
              </a:defRPr>
            </a:lvl2pPr>
            <a:lvl3pPr indent="0" marL="914400">
              <a:buNone/>
              <a:defRPr sz="1800">
                <a:solidFill>
                  <a:schemeClr val="tx1">
                    <a:tint val="75000"/>
                  </a:schemeClr>
                </a:solidFill>
              </a:defRPr>
            </a:lvl3pPr>
            <a:lvl4pPr indent="0" marL="1371600">
              <a:buNone/>
              <a:defRPr sz="1600">
                <a:solidFill>
                  <a:schemeClr val="tx1">
                    <a:tint val="75000"/>
                  </a:schemeClr>
                </a:solidFill>
              </a:defRPr>
            </a:lvl4pPr>
            <a:lvl5pPr indent="0" marL="1828800">
              <a:buNone/>
              <a:defRPr sz="1600">
                <a:solidFill>
                  <a:schemeClr val="tx1">
                    <a:tint val="75000"/>
                  </a:schemeClr>
                </a:solidFill>
              </a:defRPr>
            </a:lvl5pPr>
            <a:lvl6pPr indent="0" marL="2286000">
              <a:buNone/>
              <a:defRPr sz="1600">
                <a:solidFill>
                  <a:schemeClr val="tx1">
                    <a:tint val="75000"/>
                  </a:schemeClr>
                </a:solidFill>
              </a:defRPr>
            </a:lvl6pPr>
            <a:lvl7pPr indent="0" marL="2743200">
              <a:buNone/>
              <a:defRPr sz="1600">
                <a:solidFill>
                  <a:schemeClr val="tx1">
                    <a:tint val="75000"/>
                  </a:schemeClr>
                </a:solidFill>
              </a:defRPr>
            </a:lvl7pPr>
            <a:lvl8pPr indent="0" marL="3200400">
              <a:buNone/>
              <a:defRPr sz="1600">
                <a:solidFill>
                  <a:schemeClr val="tx1">
                    <a:tint val="75000"/>
                  </a:schemeClr>
                </a:solidFill>
              </a:defRPr>
            </a:lvl8pPr>
            <a:lvl9pPr indent="0" marL="3657600">
              <a:buNone/>
              <a:defRPr sz="1600">
                <a:solidFill>
                  <a:schemeClr val="tx1">
                    <a:tint val="75000"/>
                  </a:schemeClr>
                </a:solidFill>
              </a:defRPr>
            </a:lvl9pPr>
          </a:lstStyle>
          <a:p>
            <a:pPr lvl="0"/>
            <a:r>
              <a:rPr lang="en-US"/>
              <a:t>Click to edit Master text styles</a:t>
            </a:r>
          </a:p>
        </p:txBody>
      </p:sp>
      <p:sp>
        <p:nvSpPr>
          <p:cNvPr id="1048748" name="Date Placeholder 3"/>
          <p:cNvSpPr>
            <a:spLocks noGrp="1"/>
          </p:cNvSpPr>
          <p:nvPr>
            <p:ph type="dt" sz="half" idx="10"/>
          </p:nvPr>
        </p:nvSpPr>
        <p:spPr/>
        <p:txBody>
          <a:bodyPr/>
          <a:p>
            <a:fld id="{02DB27CA-02C3-4F26-B4FC-0AD5E1B972CB}" type="datetimeFigureOut">
              <a:rPr lang="en-US" smtClean="0"/>
              <a:t>6/23/2024</a:t>
            </a:fld>
            <a:endParaRPr lang="en-US"/>
          </a:p>
        </p:txBody>
      </p:sp>
      <p:sp>
        <p:nvSpPr>
          <p:cNvPr id="1048749" name="Footer Placeholder 4"/>
          <p:cNvSpPr>
            <a:spLocks noGrp="1"/>
          </p:cNvSpPr>
          <p:nvPr>
            <p:ph type="ftr" sz="quarter" idx="11"/>
          </p:nvPr>
        </p:nvSpPr>
        <p:spPr/>
        <p:txBody>
          <a:bodyPr/>
          <a:p>
            <a:endParaRPr lang="en-US"/>
          </a:p>
        </p:txBody>
      </p:sp>
      <p:sp>
        <p:nvSpPr>
          <p:cNvPr id="1048750" name="Slide Number Placeholder 5"/>
          <p:cNvSpPr>
            <a:spLocks noGrp="1"/>
          </p:cNvSpPr>
          <p:nvPr>
            <p:ph type="sldNum" sz="quarter" idx="12"/>
          </p:nvPr>
        </p:nvSpPr>
        <p:spPr/>
        <p:txBody>
          <a:bodyPr/>
          <a:p>
            <a:fld id="{D893312A-D03C-4DA6-990A-9CB2E6C2D6E1}"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84" name=""/>
        <p:cNvGrpSpPr/>
        <p:nvPr/>
      </p:nvGrpSpPr>
      <p:grpSpPr>
        <a:xfrm>
          <a:off x="0" y="0"/>
          <a:ext cx="0" cy="0"/>
          <a:chOff x="0" y="0"/>
          <a:chExt cx="0" cy="0"/>
        </a:xfrm>
      </p:grpSpPr>
      <p:sp>
        <p:nvSpPr>
          <p:cNvPr id="1048751" name="Title 1"/>
          <p:cNvSpPr>
            <a:spLocks noGrp="1"/>
          </p:cNvSpPr>
          <p:nvPr>
            <p:ph type="title"/>
          </p:nvPr>
        </p:nvSpPr>
        <p:spPr/>
        <p:txBody>
          <a:bodyPr/>
          <a:p>
            <a:r>
              <a:rPr lang="en-US"/>
              <a:t>Click to edit Master title style</a:t>
            </a:r>
          </a:p>
        </p:txBody>
      </p:sp>
      <p:sp>
        <p:nvSpPr>
          <p:cNvPr id="1048752" name="Content Placeholder 2"/>
          <p:cNvSpPr>
            <a:spLocks noGrp="1"/>
          </p:cNvSpPr>
          <p:nvPr>
            <p:ph sz="half" idx="1"/>
          </p:nvPr>
        </p:nvSpPr>
        <p:spPr>
          <a:xfrm>
            <a:off x="838200" y="1825625"/>
            <a:ext cx="5181600" cy="435133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53" name="Content Placeholder 3"/>
          <p:cNvSpPr>
            <a:spLocks noGrp="1"/>
          </p:cNvSpPr>
          <p:nvPr>
            <p:ph sz="half" idx="2"/>
          </p:nvPr>
        </p:nvSpPr>
        <p:spPr>
          <a:xfrm>
            <a:off x="6172200" y="1825625"/>
            <a:ext cx="5181600" cy="435133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54" name="Date Placeholder 4"/>
          <p:cNvSpPr>
            <a:spLocks noGrp="1"/>
          </p:cNvSpPr>
          <p:nvPr>
            <p:ph type="dt" sz="half" idx="10"/>
          </p:nvPr>
        </p:nvSpPr>
        <p:spPr/>
        <p:txBody>
          <a:bodyPr/>
          <a:p>
            <a:fld id="{02DB27CA-02C3-4F26-B4FC-0AD5E1B972CB}" type="datetimeFigureOut">
              <a:rPr lang="en-US" smtClean="0"/>
              <a:t>6/23/2024</a:t>
            </a:fld>
            <a:endParaRPr lang="en-US"/>
          </a:p>
        </p:txBody>
      </p:sp>
      <p:sp>
        <p:nvSpPr>
          <p:cNvPr id="1048755" name="Footer Placeholder 5"/>
          <p:cNvSpPr>
            <a:spLocks noGrp="1"/>
          </p:cNvSpPr>
          <p:nvPr>
            <p:ph type="ftr" sz="quarter" idx="11"/>
          </p:nvPr>
        </p:nvSpPr>
        <p:spPr/>
        <p:txBody>
          <a:bodyPr/>
          <a:p>
            <a:endParaRPr lang="en-US"/>
          </a:p>
        </p:txBody>
      </p:sp>
      <p:sp>
        <p:nvSpPr>
          <p:cNvPr id="1048756" name="Slide Number Placeholder 6"/>
          <p:cNvSpPr>
            <a:spLocks noGrp="1"/>
          </p:cNvSpPr>
          <p:nvPr>
            <p:ph type="sldNum" sz="quarter" idx="12"/>
          </p:nvPr>
        </p:nvSpPr>
        <p:spPr/>
        <p:txBody>
          <a:bodyPr/>
          <a:p>
            <a:fld id="{D893312A-D03C-4DA6-990A-9CB2E6C2D6E1}"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85" name=""/>
        <p:cNvGrpSpPr/>
        <p:nvPr/>
      </p:nvGrpSpPr>
      <p:grpSpPr>
        <a:xfrm>
          <a:off x="0" y="0"/>
          <a:ext cx="0" cy="0"/>
          <a:chOff x="0" y="0"/>
          <a:chExt cx="0" cy="0"/>
        </a:xfrm>
      </p:grpSpPr>
      <p:sp>
        <p:nvSpPr>
          <p:cNvPr id="1048757" name="Title 1"/>
          <p:cNvSpPr>
            <a:spLocks noGrp="1"/>
          </p:cNvSpPr>
          <p:nvPr>
            <p:ph type="title"/>
          </p:nvPr>
        </p:nvSpPr>
        <p:spPr>
          <a:xfrm>
            <a:off x="839788" y="365125"/>
            <a:ext cx="10515600" cy="1325563"/>
          </a:xfrm>
        </p:spPr>
        <p:txBody>
          <a:bodyPr/>
          <a:p>
            <a:r>
              <a:rPr lang="en-US"/>
              <a:t>Click to edit Master title style</a:t>
            </a:r>
          </a:p>
        </p:txBody>
      </p:sp>
      <p:sp>
        <p:nvSpPr>
          <p:cNvPr id="1048758" name="Text Placeholder 2"/>
          <p:cNvSpPr>
            <a:spLocks noGrp="1"/>
          </p:cNvSpPr>
          <p:nvPr>
            <p:ph type="body" idx="1"/>
          </p:nvPr>
        </p:nvSpPr>
        <p:spPr>
          <a:xfrm>
            <a:off x="839788" y="1681163"/>
            <a:ext cx="5157787" cy="82391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759" name="Content Placeholder 3"/>
          <p:cNvSpPr>
            <a:spLocks noGrp="1"/>
          </p:cNvSpPr>
          <p:nvPr>
            <p:ph sz="half" idx="2"/>
          </p:nvPr>
        </p:nvSpPr>
        <p:spPr>
          <a:xfrm>
            <a:off x="839788" y="2505075"/>
            <a:ext cx="5157787" cy="368458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60" name="Text Placeholder 4"/>
          <p:cNvSpPr>
            <a:spLocks noGrp="1"/>
          </p:cNvSpPr>
          <p:nvPr>
            <p:ph type="body" sz="quarter" idx="3"/>
          </p:nvPr>
        </p:nvSpPr>
        <p:spPr>
          <a:xfrm>
            <a:off x="6172200" y="1681163"/>
            <a:ext cx="5183188" cy="82391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761" name="Content Placeholder 5"/>
          <p:cNvSpPr>
            <a:spLocks noGrp="1"/>
          </p:cNvSpPr>
          <p:nvPr>
            <p:ph sz="quarter" idx="4"/>
          </p:nvPr>
        </p:nvSpPr>
        <p:spPr>
          <a:xfrm>
            <a:off x="6172200" y="2505075"/>
            <a:ext cx="5183188" cy="368458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62" name="Date Placeholder 6"/>
          <p:cNvSpPr>
            <a:spLocks noGrp="1"/>
          </p:cNvSpPr>
          <p:nvPr>
            <p:ph type="dt" sz="half" idx="10"/>
          </p:nvPr>
        </p:nvSpPr>
        <p:spPr/>
        <p:txBody>
          <a:bodyPr/>
          <a:p>
            <a:fld id="{02DB27CA-02C3-4F26-B4FC-0AD5E1B972CB}" type="datetimeFigureOut">
              <a:rPr lang="en-US" smtClean="0"/>
              <a:t>6/23/2024</a:t>
            </a:fld>
            <a:endParaRPr lang="en-US"/>
          </a:p>
        </p:txBody>
      </p:sp>
      <p:sp>
        <p:nvSpPr>
          <p:cNvPr id="1048763" name="Footer Placeholder 7"/>
          <p:cNvSpPr>
            <a:spLocks noGrp="1"/>
          </p:cNvSpPr>
          <p:nvPr>
            <p:ph type="ftr" sz="quarter" idx="11"/>
          </p:nvPr>
        </p:nvSpPr>
        <p:spPr/>
        <p:txBody>
          <a:bodyPr/>
          <a:p>
            <a:endParaRPr lang="en-US"/>
          </a:p>
        </p:txBody>
      </p:sp>
      <p:sp>
        <p:nvSpPr>
          <p:cNvPr id="1048764" name="Slide Number Placeholder 8"/>
          <p:cNvSpPr>
            <a:spLocks noGrp="1"/>
          </p:cNvSpPr>
          <p:nvPr>
            <p:ph type="sldNum" sz="quarter" idx="12"/>
          </p:nvPr>
        </p:nvSpPr>
        <p:spPr/>
        <p:txBody>
          <a:bodyPr/>
          <a:p>
            <a:fld id="{D893312A-D03C-4DA6-990A-9CB2E6C2D6E1}"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76" name=""/>
        <p:cNvGrpSpPr/>
        <p:nvPr/>
      </p:nvGrpSpPr>
      <p:grpSpPr>
        <a:xfrm>
          <a:off x="0" y="0"/>
          <a:ext cx="0" cy="0"/>
          <a:chOff x="0" y="0"/>
          <a:chExt cx="0" cy="0"/>
        </a:xfrm>
      </p:grpSpPr>
      <p:sp>
        <p:nvSpPr>
          <p:cNvPr id="1048714" name="Title 1"/>
          <p:cNvSpPr>
            <a:spLocks noGrp="1"/>
          </p:cNvSpPr>
          <p:nvPr>
            <p:ph type="title"/>
          </p:nvPr>
        </p:nvSpPr>
        <p:spPr/>
        <p:txBody>
          <a:bodyPr/>
          <a:p>
            <a:r>
              <a:rPr lang="en-US"/>
              <a:t>Click to edit Master title style</a:t>
            </a:r>
          </a:p>
        </p:txBody>
      </p:sp>
      <p:sp>
        <p:nvSpPr>
          <p:cNvPr id="1048715" name="Date Placeholder 2"/>
          <p:cNvSpPr>
            <a:spLocks noGrp="1"/>
          </p:cNvSpPr>
          <p:nvPr>
            <p:ph type="dt" sz="half" idx="10"/>
          </p:nvPr>
        </p:nvSpPr>
        <p:spPr/>
        <p:txBody>
          <a:bodyPr/>
          <a:p>
            <a:fld id="{02DB27CA-02C3-4F26-B4FC-0AD5E1B972CB}" type="datetimeFigureOut">
              <a:rPr lang="en-US" smtClean="0"/>
              <a:t>6/23/2024</a:t>
            </a:fld>
            <a:endParaRPr lang="en-US"/>
          </a:p>
        </p:txBody>
      </p:sp>
      <p:sp>
        <p:nvSpPr>
          <p:cNvPr id="1048716" name="Footer Placeholder 3"/>
          <p:cNvSpPr>
            <a:spLocks noGrp="1"/>
          </p:cNvSpPr>
          <p:nvPr>
            <p:ph type="ftr" sz="quarter" idx="11"/>
          </p:nvPr>
        </p:nvSpPr>
        <p:spPr/>
        <p:txBody>
          <a:bodyPr/>
          <a:p>
            <a:endParaRPr lang="en-US"/>
          </a:p>
        </p:txBody>
      </p:sp>
      <p:sp>
        <p:nvSpPr>
          <p:cNvPr id="1048717" name="Slide Number Placeholder 4"/>
          <p:cNvSpPr>
            <a:spLocks noGrp="1"/>
          </p:cNvSpPr>
          <p:nvPr>
            <p:ph type="sldNum" sz="quarter" idx="12"/>
          </p:nvPr>
        </p:nvSpPr>
        <p:spPr/>
        <p:txBody>
          <a:bodyPr/>
          <a:p>
            <a:fld id="{D893312A-D03C-4DA6-990A-9CB2E6C2D6E1}"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23" name=""/>
        <p:cNvGrpSpPr/>
        <p:nvPr/>
      </p:nvGrpSpPr>
      <p:grpSpPr>
        <a:xfrm>
          <a:off x="0" y="0"/>
          <a:ext cx="0" cy="0"/>
          <a:chOff x="0" y="0"/>
          <a:chExt cx="0" cy="0"/>
        </a:xfrm>
      </p:grpSpPr>
      <p:sp>
        <p:nvSpPr>
          <p:cNvPr id="1048581" name="Date Placeholder 1"/>
          <p:cNvSpPr>
            <a:spLocks noGrp="1"/>
          </p:cNvSpPr>
          <p:nvPr>
            <p:ph type="dt" sz="half" idx="10"/>
          </p:nvPr>
        </p:nvSpPr>
        <p:spPr/>
        <p:txBody>
          <a:bodyPr/>
          <a:p>
            <a:fld id="{02DB27CA-02C3-4F26-B4FC-0AD5E1B972CB}" type="datetimeFigureOut">
              <a:rPr lang="en-US" smtClean="0"/>
              <a:t>6/23/2024</a:t>
            </a:fld>
            <a:endParaRPr lang="en-US"/>
          </a:p>
        </p:txBody>
      </p:sp>
      <p:sp>
        <p:nvSpPr>
          <p:cNvPr id="1048582" name="Footer Placeholder 2"/>
          <p:cNvSpPr>
            <a:spLocks noGrp="1"/>
          </p:cNvSpPr>
          <p:nvPr>
            <p:ph type="ftr" sz="quarter" idx="11"/>
          </p:nvPr>
        </p:nvSpPr>
        <p:spPr/>
        <p:txBody>
          <a:bodyPr/>
          <a:p>
            <a:endParaRPr lang="en-US"/>
          </a:p>
        </p:txBody>
      </p:sp>
      <p:sp>
        <p:nvSpPr>
          <p:cNvPr id="1048583" name="Slide Number Placeholder 3"/>
          <p:cNvSpPr>
            <a:spLocks noGrp="1"/>
          </p:cNvSpPr>
          <p:nvPr>
            <p:ph type="sldNum" sz="quarter" idx="12"/>
          </p:nvPr>
        </p:nvSpPr>
        <p:spPr/>
        <p:txBody>
          <a:bodyPr/>
          <a:p>
            <a:fld id="{D893312A-D03C-4DA6-990A-9CB2E6C2D6E1}"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86" name=""/>
        <p:cNvGrpSpPr/>
        <p:nvPr/>
      </p:nvGrpSpPr>
      <p:grpSpPr>
        <a:xfrm>
          <a:off x="0" y="0"/>
          <a:ext cx="0" cy="0"/>
          <a:chOff x="0" y="0"/>
          <a:chExt cx="0" cy="0"/>
        </a:xfrm>
      </p:grpSpPr>
      <p:sp>
        <p:nvSpPr>
          <p:cNvPr id="1048765"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1048766"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67" name="Text Placeholder 3"/>
          <p:cNvSpPr>
            <a:spLocks noGrp="1"/>
          </p:cNvSpPr>
          <p:nvPr>
            <p:ph type="body" sz="half" idx="2"/>
          </p:nvPr>
        </p:nvSpPr>
        <p:spPr>
          <a:xfrm>
            <a:off x="839788" y="2057400"/>
            <a:ext cx="3932237" cy="3811588"/>
          </a:xfrm>
        </p:spPr>
        <p:txBody>
          <a:bodyPr/>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1048768" name="Date Placeholder 4"/>
          <p:cNvSpPr>
            <a:spLocks noGrp="1"/>
          </p:cNvSpPr>
          <p:nvPr>
            <p:ph type="dt" sz="half" idx="10"/>
          </p:nvPr>
        </p:nvSpPr>
        <p:spPr/>
        <p:txBody>
          <a:bodyPr/>
          <a:p>
            <a:fld id="{02DB27CA-02C3-4F26-B4FC-0AD5E1B972CB}" type="datetimeFigureOut">
              <a:rPr lang="en-US" smtClean="0"/>
              <a:t>6/23/2024</a:t>
            </a:fld>
            <a:endParaRPr lang="en-US"/>
          </a:p>
        </p:txBody>
      </p:sp>
      <p:sp>
        <p:nvSpPr>
          <p:cNvPr id="1048769" name="Footer Placeholder 5"/>
          <p:cNvSpPr>
            <a:spLocks noGrp="1"/>
          </p:cNvSpPr>
          <p:nvPr>
            <p:ph type="ftr" sz="quarter" idx="11"/>
          </p:nvPr>
        </p:nvSpPr>
        <p:spPr/>
        <p:txBody>
          <a:bodyPr/>
          <a:p>
            <a:endParaRPr lang="en-US"/>
          </a:p>
        </p:txBody>
      </p:sp>
      <p:sp>
        <p:nvSpPr>
          <p:cNvPr id="1048770" name="Slide Number Placeholder 6"/>
          <p:cNvSpPr>
            <a:spLocks noGrp="1"/>
          </p:cNvSpPr>
          <p:nvPr>
            <p:ph type="sldNum" sz="quarter" idx="12"/>
          </p:nvPr>
        </p:nvSpPr>
        <p:spPr/>
        <p:txBody>
          <a:bodyPr/>
          <a:p>
            <a:fld id="{D893312A-D03C-4DA6-990A-9CB2E6C2D6E1}"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81" name=""/>
        <p:cNvGrpSpPr/>
        <p:nvPr/>
      </p:nvGrpSpPr>
      <p:grpSpPr>
        <a:xfrm>
          <a:off x="0" y="0"/>
          <a:ext cx="0" cy="0"/>
          <a:chOff x="0" y="0"/>
          <a:chExt cx="0" cy="0"/>
        </a:xfrm>
      </p:grpSpPr>
      <p:sp>
        <p:nvSpPr>
          <p:cNvPr id="1048735"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1048736" name="Picture Placeholder 2"/>
          <p:cNvSpPr>
            <a:spLocks noGrp="1"/>
          </p:cNvSpPr>
          <p:nvPr>
            <p:ph type="pic" idx="1"/>
          </p:nvPr>
        </p:nvSpPr>
        <p:spPr>
          <a:xfrm>
            <a:off x="5183188" y="987425"/>
            <a:ext cx="6172200" cy="4873625"/>
          </a:xfrm>
        </p:spPr>
        <p:txBody>
          <a:bodyPr/>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US"/>
          </a:p>
        </p:txBody>
      </p:sp>
      <p:sp>
        <p:nvSpPr>
          <p:cNvPr id="1048737" name="Text Placeholder 3"/>
          <p:cNvSpPr>
            <a:spLocks noGrp="1"/>
          </p:cNvSpPr>
          <p:nvPr>
            <p:ph type="body" sz="half" idx="2"/>
          </p:nvPr>
        </p:nvSpPr>
        <p:spPr>
          <a:xfrm>
            <a:off x="839788" y="2057400"/>
            <a:ext cx="3932237" cy="3811588"/>
          </a:xfrm>
        </p:spPr>
        <p:txBody>
          <a:bodyPr/>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1048738" name="Date Placeholder 4"/>
          <p:cNvSpPr>
            <a:spLocks noGrp="1"/>
          </p:cNvSpPr>
          <p:nvPr>
            <p:ph type="dt" sz="half" idx="10"/>
          </p:nvPr>
        </p:nvSpPr>
        <p:spPr/>
        <p:txBody>
          <a:bodyPr/>
          <a:p>
            <a:fld id="{02DB27CA-02C3-4F26-B4FC-0AD5E1B972CB}" type="datetimeFigureOut">
              <a:rPr lang="en-US" smtClean="0"/>
              <a:t>6/23/2024</a:t>
            </a:fld>
            <a:endParaRPr lang="en-US"/>
          </a:p>
        </p:txBody>
      </p:sp>
      <p:sp>
        <p:nvSpPr>
          <p:cNvPr id="1048739" name="Footer Placeholder 5"/>
          <p:cNvSpPr>
            <a:spLocks noGrp="1"/>
          </p:cNvSpPr>
          <p:nvPr>
            <p:ph type="ftr" sz="quarter" idx="11"/>
          </p:nvPr>
        </p:nvSpPr>
        <p:spPr/>
        <p:txBody>
          <a:bodyPr/>
          <a:p>
            <a:endParaRPr lang="en-US"/>
          </a:p>
        </p:txBody>
      </p:sp>
      <p:sp>
        <p:nvSpPr>
          <p:cNvPr id="1048740" name="Slide Number Placeholder 6"/>
          <p:cNvSpPr>
            <a:spLocks noGrp="1"/>
          </p:cNvSpPr>
          <p:nvPr>
            <p:ph type="sldNum" sz="quarter" idx="12"/>
          </p:nvPr>
        </p:nvSpPr>
        <p:spPr/>
        <p:txBody>
          <a:bodyPr/>
          <a:p>
            <a:fld id="{D893312A-D03C-4DA6-990A-9CB2E6C2D6E1}"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82" name=""/>
        <p:cNvGrpSpPr/>
        <p:nvPr/>
      </p:nvGrpSpPr>
      <p:grpSpPr>
        <a:xfrm>
          <a:off x="0" y="0"/>
          <a:ext cx="0" cy="0"/>
          <a:chOff x="0" y="0"/>
          <a:chExt cx="0" cy="0"/>
        </a:xfrm>
      </p:grpSpPr>
      <p:sp>
        <p:nvSpPr>
          <p:cNvPr id="1048741" name="Title 1"/>
          <p:cNvSpPr>
            <a:spLocks noGrp="1"/>
          </p:cNvSpPr>
          <p:nvPr>
            <p:ph type="title"/>
          </p:nvPr>
        </p:nvSpPr>
        <p:spPr/>
        <p:txBody>
          <a:bodyPr/>
          <a:p>
            <a:r>
              <a:rPr lang="en-US"/>
              <a:t>Click to edit Master title style</a:t>
            </a:r>
          </a:p>
        </p:txBody>
      </p:sp>
      <p:sp>
        <p:nvSpPr>
          <p:cNvPr id="1048742" name="Vertical Text Placeholder 2"/>
          <p:cNvSpPr>
            <a:spLocks noGrp="1"/>
          </p:cNvSpPr>
          <p:nvPr>
            <p:ph type="body" orient="vert" idx="1"/>
          </p:nvPr>
        </p:nvSpPr>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43" name="Date Placeholder 3"/>
          <p:cNvSpPr>
            <a:spLocks noGrp="1"/>
          </p:cNvSpPr>
          <p:nvPr>
            <p:ph type="dt" sz="half" idx="10"/>
          </p:nvPr>
        </p:nvSpPr>
        <p:spPr/>
        <p:txBody>
          <a:bodyPr/>
          <a:p>
            <a:fld id="{02DB27CA-02C3-4F26-B4FC-0AD5E1B972CB}" type="datetimeFigureOut">
              <a:rPr lang="en-US" smtClean="0"/>
              <a:t>6/23/2024</a:t>
            </a:fld>
            <a:endParaRPr lang="en-US"/>
          </a:p>
        </p:txBody>
      </p:sp>
      <p:sp>
        <p:nvSpPr>
          <p:cNvPr id="1048744" name="Footer Placeholder 4"/>
          <p:cNvSpPr>
            <a:spLocks noGrp="1"/>
          </p:cNvSpPr>
          <p:nvPr>
            <p:ph type="ftr" sz="quarter" idx="11"/>
          </p:nvPr>
        </p:nvSpPr>
        <p:spPr/>
        <p:txBody>
          <a:bodyPr/>
          <a:p>
            <a:endParaRPr lang="en-US"/>
          </a:p>
        </p:txBody>
      </p:sp>
      <p:sp>
        <p:nvSpPr>
          <p:cNvPr id="1048745" name="Slide Number Placeholder 5"/>
          <p:cNvSpPr>
            <a:spLocks noGrp="1"/>
          </p:cNvSpPr>
          <p:nvPr>
            <p:ph type="sldNum" sz="quarter" idx="12"/>
          </p:nvPr>
        </p:nvSpPr>
        <p:spPr/>
        <p:txBody>
          <a:bodyPr/>
          <a:p>
            <a:fld id="{D893312A-D03C-4DA6-990A-9CB2E6C2D6E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79" name=""/>
        <p:cNvGrpSpPr/>
        <p:nvPr/>
      </p:nvGrpSpPr>
      <p:grpSpPr>
        <a:xfrm>
          <a:off x="0" y="0"/>
          <a:ext cx="0" cy="0"/>
          <a:chOff x="0" y="0"/>
          <a:chExt cx="0" cy="0"/>
        </a:xfrm>
      </p:grpSpPr>
      <p:sp>
        <p:nvSpPr>
          <p:cNvPr id="1048725" name="Vertical Title 1"/>
          <p:cNvSpPr>
            <a:spLocks noGrp="1"/>
          </p:cNvSpPr>
          <p:nvPr>
            <p:ph type="title" orient="vert"/>
          </p:nvPr>
        </p:nvSpPr>
        <p:spPr>
          <a:xfrm>
            <a:off x="8724900" y="365125"/>
            <a:ext cx="2628900" cy="5811838"/>
          </a:xfrm>
        </p:spPr>
        <p:txBody>
          <a:bodyPr vert="eaVert"/>
          <a:p>
            <a:r>
              <a:rPr lang="en-US"/>
              <a:t>Click to edit Master title style</a:t>
            </a:r>
          </a:p>
        </p:txBody>
      </p:sp>
      <p:sp>
        <p:nvSpPr>
          <p:cNvPr id="1048726" name="Vertical Text Placeholder 2"/>
          <p:cNvSpPr>
            <a:spLocks noGrp="1"/>
          </p:cNvSpPr>
          <p:nvPr>
            <p:ph type="body" orient="vert" idx="1"/>
          </p:nvPr>
        </p:nvSpPr>
        <p:spPr>
          <a:xfrm>
            <a:off x="838200" y="365125"/>
            <a:ext cx="7734300" cy="5811838"/>
          </a:xfrm>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27" name="Date Placeholder 3"/>
          <p:cNvSpPr>
            <a:spLocks noGrp="1"/>
          </p:cNvSpPr>
          <p:nvPr>
            <p:ph type="dt" sz="half" idx="10"/>
          </p:nvPr>
        </p:nvSpPr>
        <p:spPr/>
        <p:txBody>
          <a:bodyPr/>
          <a:p>
            <a:fld id="{02DB27CA-02C3-4F26-B4FC-0AD5E1B972CB}" type="datetimeFigureOut">
              <a:rPr lang="en-US" smtClean="0"/>
              <a:t>6/23/2024</a:t>
            </a:fld>
            <a:endParaRPr lang="en-US"/>
          </a:p>
        </p:txBody>
      </p:sp>
      <p:sp>
        <p:nvSpPr>
          <p:cNvPr id="1048728" name="Footer Placeholder 4"/>
          <p:cNvSpPr>
            <a:spLocks noGrp="1"/>
          </p:cNvSpPr>
          <p:nvPr>
            <p:ph type="ftr" sz="quarter" idx="11"/>
          </p:nvPr>
        </p:nvSpPr>
        <p:spPr/>
        <p:txBody>
          <a:bodyPr/>
          <a:p>
            <a:endParaRPr lang="en-US"/>
          </a:p>
        </p:txBody>
      </p:sp>
      <p:sp>
        <p:nvSpPr>
          <p:cNvPr id="1048729" name="Slide Number Placeholder 5"/>
          <p:cNvSpPr>
            <a:spLocks noGrp="1"/>
          </p:cNvSpPr>
          <p:nvPr>
            <p:ph type="sldNum" sz="quarter" idx="12"/>
          </p:nvPr>
        </p:nvSpPr>
        <p:spPr/>
        <p:txBody>
          <a:bodyPr/>
          <a:p>
            <a:fld id="{D893312A-D03C-4DA6-990A-9CB2E6C2D6E1}"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1" name=""/>
        <p:cNvGrpSpPr/>
        <p:nvPr/>
      </p:nvGrpSpPr>
      <p:grpSpPr>
        <a:xfrm>
          <a:off x="0" y="0"/>
          <a:ext cx="0" cy="0"/>
          <a:chOff x="0" y="0"/>
          <a:chExt cx="0" cy="0"/>
        </a:xfrm>
      </p:grpSpPr>
      <p:sp>
        <p:nvSpPr>
          <p:cNvPr id="1048576" name="Title Placeholder 1"/>
          <p:cNvSpPr>
            <a:spLocks noGrp="1"/>
          </p:cNvSpPr>
          <p:nvPr>
            <p:ph type="title"/>
          </p:nvPr>
        </p:nvSpPr>
        <p:spPr>
          <a:xfrm>
            <a:off x="838200" y="365125"/>
            <a:ext cx="10515600" cy="1325563"/>
          </a:xfrm>
          <a:prstGeom prst="rect"/>
        </p:spPr>
        <p:txBody>
          <a:bodyPr anchor="ctr" bIns="45720" lIns="91440" rIns="91440" rtlCol="0" tIns="45720" vert="horz">
            <a:normAutofit/>
          </a:bodyPr>
          <a:p>
            <a:r>
              <a:rPr lang="en-US"/>
              <a:t>Click to edit Master title style</a:t>
            </a:r>
          </a:p>
        </p:txBody>
      </p:sp>
      <p:sp>
        <p:nvSpPr>
          <p:cNvPr id="1048577" name="Text Placeholder 2"/>
          <p:cNvSpPr>
            <a:spLocks noGrp="1"/>
          </p:cNvSpPr>
          <p:nvPr>
            <p:ph type="body" idx="1"/>
          </p:nvPr>
        </p:nvSpPr>
        <p:spPr>
          <a:xfrm>
            <a:off x="838200" y="1825625"/>
            <a:ext cx="10515600" cy="4351338"/>
          </a:xfrm>
          <a:prstGeom prst="rect"/>
        </p:spPr>
        <p:txBody>
          <a:bodyPr bIns="45720" lIns="91440" rIns="91440" rtlCol="0" tIns="45720" vert="horz">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578" name="Date Placeholder 3"/>
          <p:cNvSpPr>
            <a:spLocks noGrp="1"/>
          </p:cNvSpPr>
          <p:nvPr>
            <p:ph type="dt" sz="half" idx="2"/>
          </p:nvPr>
        </p:nvSpPr>
        <p:spPr>
          <a:xfrm>
            <a:off x="838200" y="6356350"/>
            <a:ext cx="2743200" cy="365125"/>
          </a:xfrm>
          <a:prstGeom prst="rect"/>
        </p:spPr>
        <p:txBody>
          <a:bodyPr anchor="ctr" bIns="45720" lIns="91440" rIns="91440" rtlCol="0" tIns="45720" vert="horz"/>
          <a:lstStyle>
            <a:lvl1pPr algn="l">
              <a:defRPr sz="1200">
                <a:solidFill>
                  <a:schemeClr val="tx1">
                    <a:tint val="75000"/>
                  </a:schemeClr>
                </a:solidFill>
              </a:defRPr>
            </a:lvl1pPr>
          </a:lstStyle>
          <a:p>
            <a:fld id="{02DB27CA-02C3-4F26-B4FC-0AD5E1B972CB}" type="datetimeFigureOut">
              <a:rPr lang="en-US" smtClean="0"/>
              <a:t>6/23/2024</a:t>
            </a:fld>
            <a:endParaRPr lang="en-US"/>
          </a:p>
        </p:txBody>
      </p:sp>
      <p:sp>
        <p:nvSpPr>
          <p:cNvPr id="1048579" name="Footer Placeholder 4"/>
          <p:cNvSpPr>
            <a:spLocks noGrp="1"/>
          </p:cNvSpPr>
          <p:nvPr>
            <p:ph type="ftr" sz="quarter" idx="3"/>
          </p:nvPr>
        </p:nvSpPr>
        <p:spPr>
          <a:xfrm>
            <a:off x="4038600" y="6356350"/>
            <a:ext cx="4114800" cy="365125"/>
          </a:xfrm>
          <a:prstGeom prst="rect"/>
        </p:spPr>
        <p:txBody>
          <a:bodyPr anchor="ctr" bIns="45720" lIns="91440" rIns="91440" rtlCol="0" tIns="45720" vert="horz"/>
          <a:lstStyle>
            <a:lvl1pPr algn="ctr">
              <a:defRPr sz="1200">
                <a:solidFill>
                  <a:schemeClr val="tx1">
                    <a:tint val="75000"/>
                  </a:schemeClr>
                </a:solidFill>
              </a:defRPr>
            </a:lvl1pPr>
          </a:lstStyle>
          <a:p>
            <a:endParaRPr lang="en-US"/>
          </a:p>
        </p:txBody>
      </p:sp>
      <p:sp>
        <p:nvSpPr>
          <p:cNvPr id="1048580" name="Slide Number Placeholder 5"/>
          <p:cNvSpPr>
            <a:spLocks noGrp="1"/>
          </p:cNvSpPr>
          <p:nvPr>
            <p:ph type="sldNum" sz="quarter" idx="4"/>
          </p:nvPr>
        </p:nvSpPr>
        <p:spPr>
          <a:xfrm>
            <a:off x="8610600" y="6356350"/>
            <a:ext cx="2743200" cy="365125"/>
          </a:xfrm>
          <a:prstGeom prst="rect"/>
        </p:spPr>
        <p:txBody>
          <a:bodyPr anchor="ctr" bIns="45720" lIns="91440" rIns="91440" rtlCol="0" tIns="45720" vert="horz"/>
          <a:lstStyle>
            <a:lvl1pPr algn="r">
              <a:defRPr sz="1200">
                <a:solidFill>
                  <a:schemeClr val="tx1">
                    <a:tint val="75000"/>
                  </a:schemeClr>
                </a:solidFill>
              </a:defRPr>
            </a:lvl1pPr>
          </a:lstStyle>
          <a:p>
            <a:fld id="{D893312A-D03C-4DA6-990A-9CB2E6C2D6E1}" type="slidenum">
              <a:rPr lang="en-US" smtClean="0"/>
              <a:t>‹#›</a:t>
            </a:fld>
            <a:endParaRPr lang="en-US"/>
          </a:p>
        </p:txBody>
      </p:sp>
    </p:spTree>
  </p:cSld>
  <p:clrMap accent1="accent1" accent2="accent2" accent3="accent3" accent4="accent4" accent5="accent5" accent6="accent6" bg1="lt1" bg2="lt2" tx1="dk1" tx2="dk2"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eaLnBrk="1" hangingPunct="1" latinLnBrk="0" rtl="0">
        <a:lnSpc>
          <a:spcPct val="90000"/>
        </a:lnSpc>
        <a:spcBef>
          <a:spcPct val="0"/>
        </a:spcBef>
        <a:buNone/>
        <a:defRPr sz="4400" kern="1200">
          <a:solidFill>
            <a:schemeClr val="tx1"/>
          </a:solidFill>
          <a:latin typeface="+mj-lt"/>
          <a:ea typeface="+mj-ea"/>
          <a:cs typeface="+mj-cs"/>
        </a:defRPr>
      </a:lvl1pPr>
    </p:titleStyle>
    <p:body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image" Target="../media/image5.png"/><Relationship Id="rId2"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image" Target="../media/image6.png"/><Relationship Id="rId2"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image" Target="../media/image9.png"/><Relationship Id="rId2" Type="http://schemas.openxmlformats.org/officeDocument/2006/relationships/image" Target="../media/image10.png"/><Relationship Id="rId3" Type="http://schemas.openxmlformats.org/officeDocument/2006/relationships/image" Target="../media/image11.png"/><Relationship Id="rId4" Type="http://schemas.openxmlformats.org/officeDocument/2006/relationships/image" Target="../media/image12.png"/><Relationship Id="rId5"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image" Target="../media/image13.jpeg"/><Relationship Id="rId2"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image" Target="../media/image14.png"/><Relationship Id="rId2"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image" Target="../media/image14.png"/><Relationship Id="rId2"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24" name=""/>
        <p:cNvGrpSpPr/>
        <p:nvPr/>
      </p:nvGrpSpPr>
      <p:grpSpPr>
        <a:xfrm>
          <a:off x="0" y="0"/>
          <a:ext cx="0" cy="0"/>
          <a:chOff x="0" y="0"/>
          <a:chExt cx="0" cy="0"/>
        </a:xfrm>
      </p:grpSpPr>
      <p:sp>
        <p:nvSpPr>
          <p:cNvPr id="1048584" name="Freeform: Shape 1"/>
          <p:cNvSpPr/>
          <p:nvPr/>
        </p:nvSpPr>
        <p:spPr>
          <a:xfrm>
            <a:off x="0" y="0"/>
            <a:ext cx="2689709" cy="6858000"/>
          </a:xfrm>
          <a:custGeom>
            <a:avLst/>
            <a:gdLst>
              <a:gd name="connsiteX0" fmla="*/ 123519 w 2689709"/>
              <a:gd name="connsiteY0" fmla="*/ 0 h 6858000"/>
              <a:gd name="connsiteX1" fmla="*/ 1008365 w 2689709"/>
              <a:gd name="connsiteY1" fmla="*/ 0 h 6858000"/>
              <a:gd name="connsiteX2" fmla="*/ 2689709 w 2689709"/>
              <a:gd name="connsiteY2" fmla="*/ 1681344 h 6858000"/>
              <a:gd name="connsiteX3" fmla="*/ 2689709 w 2689709"/>
              <a:gd name="connsiteY3" fmla="*/ 6858000 h 6858000"/>
              <a:gd name="connsiteX4" fmla="*/ 0 w 2689709"/>
              <a:gd name="connsiteY4" fmla="*/ 6858000 h 6858000"/>
              <a:gd name="connsiteX5" fmla="*/ 0 w 2689709"/>
              <a:gd name="connsiteY5" fmla="*/ 6237 h 6858000"/>
              <a:gd name="connsiteX6" fmla="*/ 123519 w 2689709"/>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89709" h="6858000">
                <a:moveTo>
                  <a:pt x="123519" y="0"/>
                </a:moveTo>
                <a:lnTo>
                  <a:pt x="1008365" y="0"/>
                </a:lnTo>
                <a:cubicBezTo>
                  <a:pt x="1936946" y="0"/>
                  <a:pt x="2689709" y="752763"/>
                  <a:pt x="2689709" y="1681344"/>
                </a:cubicBezTo>
                <a:lnTo>
                  <a:pt x="2689709" y="6858000"/>
                </a:lnTo>
                <a:lnTo>
                  <a:pt x="0" y="6858000"/>
                </a:lnTo>
                <a:lnTo>
                  <a:pt x="0" y="6237"/>
                </a:lnTo>
                <a:lnTo>
                  <a:pt x="123519" y="0"/>
                </a:lnTo>
                <a:close/>
              </a:path>
            </a:pathLst>
          </a:cu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wrap="square">
            <a:noAutofit/>
          </a:bodyPr>
          <a:p>
            <a:pPr algn="ctr"/>
            <a:endParaRPr lang="en-US"/>
          </a:p>
        </p:txBody>
      </p:sp>
      <p:sp>
        <p:nvSpPr>
          <p:cNvPr id="1048585" name="Rectangle 2"/>
          <p:cNvSpPr/>
          <p:nvPr/>
        </p:nvSpPr>
        <p:spPr>
          <a:xfrm>
            <a:off x="9563100" y="0"/>
            <a:ext cx="2628900" cy="6858000"/>
          </a:xfrm>
          <a:prstGeom prst="rect"/>
          <a:solidFill>
            <a:srgbClr val="00B05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586" name="Rectangle 4"/>
          <p:cNvSpPr/>
          <p:nvPr/>
        </p:nvSpPr>
        <p:spPr>
          <a:xfrm>
            <a:off x="3048000" y="2967335"/>
            <a:ext cx="6096000" cy="1424941"/>
          </a:xfrm>
          <a:prstGeom prst="rect"/>
        </p:spPr>
        <p:txBody>
          <a:bodyPr>
            <a:spAutoFit/>
          </a:bodyPr>
          <a:p>
            <a:pPr algn="ctr"/>
            <a:r>
              <a:rPr b="1" dirty="0" sz="3600" lang="en-US"/>
              <a:t>Managing Enterprise in 21st </a:t>
            </a:r>
          </a:p>
          <a:p>
            <a:pPr algn="ctr"/>
            <a:r>
              <a:rPr b="1" dirty="0" sz="3600" lang="en-US"/>
              <a:t>Century – BMSW4011</a:t>
            </a:r>
          </a:p>
          <a:p>
            <a:endParaRPr dirty="0" lang="en-US"/>
          </a:p>
        </p:txBody>
      </p:sp>
      <p:sp>
        <p:nvSpPr>
          <p:cNvPr id="1048777" name=""/>
          <p:cNvSpPr txBox="1"/>
          <p:nvPr/>
        </p:nvSpPr>
        <p:spPr>
          <a:xfrm>
            <a:off x="3070972" y="4392276"/>
            <a:ext cx="5520578" cy="1348741"/>
          </a:xfrm>
          <a:prstGeom prst="rect"/>
        </p:spPr>
        <p:txBody>
          <a:bodyPr rtlCol="0" wrap="square">
            <a:spAutoFit/>
          </a:bodyPr>
          <a:p>
            <a:r>
              <a:rPr sz="2800" lang="en-US">
                <a:solidFill>
                  <a:srgbClr val="000000"/>
                </a:solidFill>
              </a:rPr>
              <a:t>Student name: Marek Tiser
Student ID number: 2312024
Date: 26/06/2024</a:t>
            </a:r>
            <a:endParaRPr sz="2800" lang="en-US">
              <a:solidFill>
                <a:srgbClr val="000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30" name=""/>
        <p:cNvGrpSpPr/>
        <p:nvPr/>
      </p:nvGrpSpPr>
      <p:grpSpPr>
        <a:xfrm>
          <a:off x="0" y="0"/>
          <a:ext cx="0" cy="0"/>
          <a:chOff x="0" y="0"/>
          <a:chExt cx="0" cy="0"/>
        </a:xfrm>
      </p:grpSpPr>
      <p:sp>
        <p:nvSpPr>
          <p:cNvPr id="1048587" name="Rectangle 1"/>
          <p:cNvSpPr/>
          <p:nvPr/>
        </p:nvSpPr>
        <p:spPr>
          <a:xfrm>
            <a:off x="1" y="0"/>
            <a:ext cx="2628900" cy="6858000"/>
          </a:xfrm>
          <a:prstGeom prst="rect"/>
          <a:solidFill>
            <a:srgbClr val="00B05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grpSp>
        <p:nvGrpSpPr>
          <p:cNvPr id="31" name="Group 7"/>
          <p:cNvGrpSpPr/>
          <p:nvPr/>
        </p:nvGrpSpPr>
        <p:grpSpPr>
          <a:xfrm>
            <a:off x="11352880" y="5934075"/>
            <a:ext cx="1089927" cy="1095375"/>
            <a:chOff x="11502801" y="6174550"/>
            <a:chExt cx="1366900" cy="1366900"/>
          </a:xfrm>
          <a:solidFill>
            <a:srgbClr val="00B050"/>
          </a:solidFill>
        </p:grpSpPr>
        <p:sp>
          <p:nvSpPr>
            <p:cNvPr id="1048588" name="Oval 8"/>
            <p:cNvSpPr/>
            <p:nvPr/>
          </p:nvSpPr>
          <p:spPr>
            <a:xfrm>
              <a:off x="11502801" y="6174550"/>
              <a:ext cx="1366900" cy="1366900"/>
            </a:xfrm>
            <a:prstGeom prst="ellipse"/>
            <a:grp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589" name="Oval 9"/>
            <p:cNvSpPr/>
            <p:nvPr/>
          </p:nvSpPr>
          <p:spPr>
            <a:xfrm>
              <a:off x="11729051" y="6400800"/>
              <a:ext cx="914400" cy="914400"/>
            </a:xfrm>
            <a:prstGeom prst="ellipse"/>
            <a:grp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grpSp>
      <p:sp>
        <p:nvSpPr>
          <p:cNvPr id="1048590" name="TextBox 11"/>
          <p:cNvSpPr txBox="1"/>
          <p:nvPr/>
        </p:nvSpPr>
        <p:spPr>
          <a:xfrm>
            <a:off x="5332644" y="1923401"/>
            <a:ext cx="5845629" cy="1558290"/>
          </a:xfrm>
          <a:prstGeom prst="rect"/>
          <a:noFill/>
        </p:spPr>
        <p:txBody>
          <a:bodyPr wrap="square">
            <a:spAutoFit/>
          </a:bodyPr>
          <a:p>
            <a:pPr algn="ctr">
              <a:lnSpc>
                <a:spcPct val="150000"/>
              </a:lnSpc>
            </a:pPr>
            <a:r>
              <a:rPr b="1" dirty="0" sz="2800" lang="en-US">
                <a:solidFill>
                  <a:srgbClr val="00B0F0"/>
                </a:solidFill>
              </a:rPr>
              <a:t>Marek Best Hand Car Wash</a:t>
            </a:r>
          </a:p>
          <a:p>
            <a:pPr algn="ctr"/>
            <a:r>
              <a:rPr b="1" dirty="0" sz="2800" lang="en-US">
                <a:solidFill>
                  <a:srgbClr val="00B0F0"/>
                </a:solidFill>
              </a:rPr>
              <a:t>Premium Eco-Friendly Car Wash Services</a:t>
            </a:r>
          </a:p>
        </p:txBody>
      </p:sp>
      <p:pic>
        <p:nvPicPr>
          <p:cNvPr id="2097152" name="Picture 2"/>
          <p:cNvPicPr>
            <a:picLocks noChangeAspect="1"/>
          </p:cNvPicPr>
          <p:nvPr/>
        </p:nvPicPr>
        <p:blipFill>
          <a:blip xmlns:r="http://schemas.openxmlformats.org/officeDocument/2006/relationships" r:embed="rId1"/>
          <a:stretch>
            <a:fillRect/>
          </a:stretch>
        </p:blipFill>
        <p:spPr>
          <a:xfrm>
            <a:off x="342900" y="1169687"/>
            <a:ext cx="4429125" cy="4945695"/>
          </a:xfrm>
          <a:prstGeom prst="rect"/>
        </p:spPr>
      </p:pic>
      <p:sp>
        <p:nvSpPr>
          <p:cNvPr id="1048591" name="Oval 31"/>
          <p:cNvSpPr/>
          <p:nvPr/>
        </p:nvSpPr>
        <p:spPr>
          <a:xfrm>
            <a:off x="11444819" y="-113225"/>
            <a:ext cx="906050" cy="964303"/>
          </a:xfrm>
          <a:prstGeom prst="ellipse"/>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32" name=""/>
        <p:cNvGrpSpPr/>
        <p:nvPr/>
      </p:nvGrpSpPr>
      <p:grpSpPr>
        <a:xfrm>
          <a:off x="0" y="0"/>
          <a:ext cx="0" cy="0"/>
          <a:chOff x="0" y="0"/>
          <a:chExt cx="0" cy="0"/>
        </a:xfrm>
      </p:grpSpPr>
      <p:sp>
        <p:nvSpPr>
          <p:cNvPr id="1048592" name="Freeform: Shape 55"/>
          <p:cNvSpPr/>
          <p:nvPr/>
        </p:nvSpPr>
        <p:spPr>
          <a:xfrm>
            <a:off x="5716092" y="0"/>
            <a:ext cx="6475908" cy="6858000"/>
          </a:xfrm>
          <a:custGeom>
            <a:avLst/>
            <a:gdLst>
              <a:gd name="connsiteX0" fmla="*/ 4232470 w 6475908"/>
              <a:gd name="connsiteY0" fmla="*/ 0 h 6858000"/>
              <a:gd name="connsiteX1" fmla="*/ 6475908 w 6475908"/>
              <a:gd name="connsiteY1" fmla="*/ 0 h 6858000"/>
              <a:gd name="connsiteX2" fmla="*/ 6475908 w 6475908"/>
              <a:gd name="connsiteY2" fmla="*/ 1027444 h 6858000"/>
              <a:gd name="connsiteX3" fmla="*/ 2877533 w 6475908"/>
              <a:gd name="connsiteY3" fmla="*/ 6858000 h 6858000"/>
              <a:gd name="connsiteX4" fmla="*/ 0 w 6475908"/>
              <a:gd name="connsiteY4" fmla="*/ 6858000 h 6858000"/>
              <a:gd name="connsiteX5" fmla="*/ 4232470 w 6475908"/>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5908" h="6858000">
                <a:moveTo>
                  <a:pt x="4232470" y="0"/>
                </a:moveTo>
                <a:lnTo>
                  <a:pt x="6475908" y="0"/>
                </a:lnTo>
                <a:lnTo>
                  <a:pt x="6475908" y="1027444"/>
                </a:lnTo>
                <a:lnTo>
                  <a:pt x="2877533" y="6858000"/>
                </a:lnTo>
                <a:lnTo>
                  <a:pt x="0" y="6858000"/>
                </a:lnTo>
                <a:lnTo>
                  <a:pt x="4232470" y="0"/>
                </a:lnTo>
                <a:close/>
              </a:path>
            </a:pathLst>
          </a:cu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wrap="square">
            <a:noAutofit/>
          </a:bodyPr>
          <a:p>
            <a:pPr algn="ctr"/>
            <a:endParaRPr lang="en-US"/>
          </a:p>
        </p:txBody>
      </p:sp>
      <p:grpSp>
        <p:nvGrpSpPr>
          <p:cNvPr id="33" name="Group 57"/>
          <p:cNvGrpSpPr/>
          <p:nvPr/>
        </p:nvGrpSpPr>
        <p:grpSpPr>
          <a:xfrm>
            <a:off x="6802275" y="832427"/>
            <a:ext cx="5193146" cy="5193146"/>
            <a:chOff x="6802275" y="450174"/>
            <a:chExt cx="5193146" cy="5193146"/>
          </a:xfrm>
        </p:grpSpPr>
        <p:pic>
          <p:nvPicPr>
            <p:cNvPr id="2097153" name="Picture 42"/>
            <p:cNvPicPr>
              <a:picLocks noChangeAspect="1"/>
            </p:cNvPicPr>
            <p:nvPr/>
          </p:nvPicPr>
          <p:blipFill>
            <a:blip xmlns:r="http://schemas.openxmlformats.org/officeDocument/2006/relationships" r:embed="rId1"/>
            <a:stretch>
              <a:fillRect/>
            </a:stretch>
          </p:blipFill>
          <p:spPr>
            <a:xfrm>
              <a:off x="6833585" y="450174"/>
              <a:ext cx="5161836" cy="5193146"/>
            </a:xfrm>
            <a:prstGeom prst="ellipse"/>
            <a:ln w="60325">
              <a:solidFill>
                <a:srgbClr val="00B0F0"/>
              </a:solidFill>
            </a:ln>
          </p:spPr>
        </p:pic>
        <p:sp>
          <p:nvSpPr>
            <p:cNvPr id="1048593" name="Oval 43"/>
            <p:cNvSpPr/>
            <p:nvPr/>
          </p:nvSpPr>
          <p:spPr>
            <a:xfrm>
              <a:off x="6802275" y="450174"/>
              <a:ext cx="5193146" cy="5193146"/>
            </a:xfrm>
            <a:prstGeom prst="ellipse"/>
            <a:noFill/>
            <a:ln w="47625">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grpSp>
      <p:grpSp>
        <p:nvGrpSpPr>
          <p:cNvPr id="34" name="Group 60"/>
          <p:cNvGrpSpPr/>
          <p:nvPr/>
        </p:nvGrpSpPr>
        <p:grpSpPr>
          <a:xfrm>
            <a:off x="11312984" y="5771573"/>
            <a:ext cx="1768620" cy="1768620"/>
            <a:chOff x="11502801" y="6174550"/>
            <a:chExt cx="1366900" cy="1366900"/>
          </a:xfrm>
          <a:solidFill>
            <a:srgbClr val="00B050"/>
          </a:solidFill>
        </p:grpSpPr>
        <p:sp>
          <p:nvSpPr>
            <p:cNvPr id="1048594" name="Oval 59"/>
            <p:cNvSpPr/>
            <p:nvPr/>
          </p:nvSpPr>
          <p:spPr>
            <a:xfrm>
              <a:off x="11502801" y="6174550"/>
              <a:ext cx="1366900" cy="1366900"/>
            </a:xfrm>
            <a:prstGeom prst="ellipse"/>
            <a:grp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595" name="Oval 58"/>
            <p:cNvSpPr/>
            <p:nvPr/>
          </p:nvSpPr>
          <p:spPr>
            <a:xfrm>
              <a:off x="11729051" y="6400800"/>
              <a:ext cx="914400" cy="914400"/>
            </a:xfrm>
            <a:prstGeom prst="ellipse"/>
            <a:grp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grpSp>
      <p:sp>
        <p:nvSpPr>
          <p:cNvPr id="1048596" name="Oval 61"/>
          <p:cNvSpPr/>
          <p:nvPr/>
        </p:nvSpPr>
        <p:spPr>
          <a:xfrm>
            <a:off x="11117030" y="499766"/>
            <a:ext cx="391907" cy="391907"/>
          </a:xfrm>
          <a:prstGeom prst="ellipse"/>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597" name="Oval 62"/>
          <p:cNvSpPr/>
          <p:nvPr/>
        </p:nvSpPr>
        <p:spPr>
          <a:xfrm>
            <a:off x="7068645" y="370938"/>
            <a:ext cx="391907" cy="391907"/>
          </a:xfrm>
          <a:prstGeom prst="ellipse"/>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598" name="Oval 63"/>
          <p:cNvSpPr/>
          <p:nvPr/>
        </p:nvSpPr>
        <p:spPr>
          <a:xfrm>
            <a:off x="5803268" y="1465943"/>
            <a:ext cx="244196" cy="244196"/>
          </a:xfrm>
          <a:prstGeom prst="ellipse"/>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599" name="Oval 64"/>
          <p:cNvSpPr/>
          <p:nvPr/>
        </p:nvSpPr>
        <p:spPr>
          <a:xfrm>
            <a:off x="6872691" y="5798023"/>
            <a:ext cx="391907" cy="391907"/>
          </a:xfrm>
          <a:prstGeom prst="ellipse"/>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grpSp>
        <p:nvGrpSpPr>
          <p:cNvPr id="35" name="Group 65"/>
          <p:cNvGrpSpPr/>
          <p:nvPr/>
        </p:nvGrpSpPr>
        <p:grpSpPr>
          <a:xfrm>
            <a:off x="671499" y="1993268"/>
            <a:ext cx="5375965" cy="5050341"/>
            <a:chOff x="539992" y="1363062"/>
            <a:chExt cx="5375965" cy="5050341"/>
          </a:xfrm>
        </p:grpSpPr>
        <p:sp>
          <p:nvSpPr>
            <p:cNvPr id="1048600" name="TextBox 66"/>
            <p:cNvSpPr txBox="1"/>
            <p:nvPr/>
          </p:nvSpPr>
          <p:spPr>
            <a:xfrm>
              <a:off x="539992" y="1363062"/>
              <a:ext cx="5375965" cy="1077218"/>
            </a:xfrm>
            <a:prstGeom prst="rect"/>
            <a:noFill/>
          </p:spPr>
          <p:txBody>
            <a:bodyPr wrap="square">
              <a:spAutoFit/>
            </a:bodyPr>
            <a:p>
              <a:r>
                <a:rPr b="1" dirty="0" sz="3200" lang="en-US">
                  <a:solidFill>
                    <a:schemeClr val="accent1"/>
                  </a:solidFill>
                </a:rPr>
                <a:t>Company Name and Description</a:t>
              </a:r>
              <a:endParaRPr b="1" dirty="0" sz="3200" lang="en-US">
                <a:solidFill>
                  <a:schemeClr val="accent4"/>
                </a:solidFill>
              </a:endParaRPr>
            </a:p>
          </p:txBody>
        </p:sp>
        <p:sp>
          <p:nvSpPr>
            <p:cNvPr id="1048601" name="TextBox 67"/>
            <p:cNvSpPr txBox="1"/>
            <p:nvPr/>
          </p:nvSpPr>
          <p:spPr>
            <a:xfrm>
              <a:off x="705261" y="2854863"/>
              <a:ext cx="5075903" cy="3558540"/>
            </a:xfrm>
            <a:prstGeom prst="rect"/>
            <a:noFill/>
          </p:spPr>
          <p:txBody>
            <a:bodyPr wrap="square">
              <a:spAutoFit/>
            </a:bodyPr>
            <a:p>
              <a:pPr algn="ctr">
                <a:lnSpc>
                  <a:spcPct val="150000"/>
                </a:lnSpc>
              </a:pPr>
              <a:r>
                <a:rPr b="1" dirty="0" lang="en-US">
                  <a:solidFill>
                    <a:srgbClr val="00B0F0"/>
                  </a:solidFill>
                </a:rPr>
                <a:t>Marek Best Hand Car Wash</a:t>
              </a:r>
            </a:p>
            <a:p>
              <a:pPr indent="-285750" marL="285750">
                <a:lnSpc>
                  <a:spcPct val="150000"/>
                </a:lnSpc>
                <a:buFont typeface="Arial" panose="020B0604020202020204" pitchFamily="34" charset="0"/>
                <a:buChar char="•"/>
              </a:pPr>
              <a:r>
                <a:rPr dirty="0" lang="en-US"/>
                <a:t>The hand vehicle wash services provided by Marek Best Hand Vehicle Wash are of the highest quality.</a:t>
              </a:r>
            </a:p>
            <a:p>
              <a:pPr indent="-285750" marL="285750">
                <a:lnSpc>
                  <a:spcPct val="150000"/>
                </a:lnSpc>
                <a:buFont typeface="Arial" panose="020B0604020202020204" pitchFamily="34" charset="0"/>
                <a:buChar char="•"/>
              </a:pPr>
              <a:r>
                <a:rPr dirty="0" lang="en-US"/>
                <a:t>Emphasizing environmentally safe solutions and attentive cleaning is the unique selling proposition.</a:t>
              </a:r>
            </a:p>
            <a:p>
              <a:pPr indent="-285750" marL="285750">
                <a:lnSpc>
                  <a:spcPct val="150000"/>
                </a:lnSpc>
                <a:buFont typeface="Arial" panose="020B0604020202020204" pitchFamily="34" charset="0"/>
                <a:buChar char="•"/>
              </a:pPr>
              <a:endParaRPr dirty="0" lang="en-US"/>
            </a:p>
            <a:p>
              <a:pPr>
                <a:lnSpc>
                  <a:spcPct val="150000"/>
                </a:lnSpc>
              </a:pPr>
              <a:endParaRPr dirty="0" sz="1200" lang="en-US">
                <a:solidFill>
                  <a:schemeClr val="tx1">
                    <a:lumMod val="95000"/>
                    <a:lumOff val="5000"/>
                  </a:schemeClr>
                </a:solidFill>
                <a:latin typeface="Montserrat" panose="00000500000000000000" pitchFamily="2" charset="0"/>
              </a:endParaRPr>
            </a:p>
          </p:txBody>
        </p:sp>
      </p:grpSp>
      <p:sp>
        <p:nvSpPr>
          <p:cNvPr id="1048602" name="AutoShape 2" descr="Brand Assets - Pumble™"/>
          <p:cNvSpPr>
            <a:spLocks noChangeAspect="1" noChangeArrowheads="1"/>
          </p:cNvSpPr>
          <p:nvPr/>
        </p:nvSpPr>
        <p:spPr bwMode="auto">
          <a:xfrm>
            <a:off x="5943600" y="3276600"/>
            <a:ext cx="304800" cy="304800"/>
          </a:xfrm>
          <a:prstGeom prst="rect"/>
          <a:noFill/>
        </p:spPr>
        <p:txBody>
          <a:bodyPr anchor="t" anchorCtr="0" bIns="45720" compatLnSpc="1" lIns="91440" numCol="1" rIns="91440" tIns="45720" vert="horz" wrap="square">
            <a:prstTxWarp prst="textNoShape"/>
          </a:bodyPr>
          <a:p>
            <a:endParaRPr lang="en-US"/>
          </a:p>
        </p:txBody>
      </p:sp>
      <p:grpSp>
        <p:nvGrpSpPr>
          <p:cNvPr id="36" name="Group 1"/>
          <p:cNvGrpSpPr/>
          <p:nvPr/>
        </p:nvGrpSpPr>
        <p:grpSpPr>
          <a:xfrm>
            <a:off x="-884310" y="-859734"/>
            <a:ext cx="1768620" cy="1768620"/>
            <a:chOff x="11502801" y="6174550"/>
            <a:chExt cx="1366900" cy="1366900"/>
          </a:xfrm>
          <a:solidFill>
            <a:schemeClr val="accent5">
              <a:lumMod val="60000"/>
              <a:lumOff val="40000"/>
            </a:schemeClr>
          </a:solidFill>
        </p:grpSpPr>
        <p:sp>
          <p:nvSpPr>
            <p:cNvPr id="1048603" name="Oval 2"/>
            <p:cNvSpPr/>
            <p:nvPr/>
          </p:nvSpPr>
          <p:spPr>
            <a:xfrm>
              <a:off x="11502801" y="6174550"/>
              <a:ext cx="1366900" cy="1366900"/>
            </a:xfrm>
            <a:prstGeom prst="ellipse"/>
            <a:grp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04" name="Oval 3"/>
            <p:cNvSpPr/>
            <p:nvPr/>
          </p:nvSpPr>
          <p:spPr>
            <a:xfrm>
              <a:off x="11729051" y="6400800"/>
              <a:ext cx="914400" cy="914400"/>
            </a:xfrm>
            <a:prstGeom prst="ellipse"/>
            <a:grp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37" name=""/>
        <p:cNvGrpSpPr/>
        <p:nvPr/>
      </p:nvGrpSpPr>
      <p:grpSpPr>
        <a:xfrm>
          <a:off x="0" y="0"/>
          <a:ext cx="0" cy="0"/>
          <a:chOff x="0" y="0"/>
          <a:chExt cx="0" cy="0"/>
        </a:xfrm>
      </p:grpSpPr>
      <p:sp>
        <p:nvSpPr>
          <p:cNvPr id="1048605" name="Freeform: Shape 16"/>
          <p:cNvSpPr/>
          <p:nvPr/>
        </p:nvSpPr>
        <p:spPr>
          <a:xfrm>
            <a:off x="0" y="0"/>
            <a:ext cx="2689709" cy="6858000"/>
          </a:xfrm>
          <a:custGeom>
            <a:avLst/>
            <a:gdLst>
              <a:gd name="connsiteX0" fmla="*/ 123519 w 2689709"/>
              <a:gd name="connsiteY0" fmla="*/ 0 h 6858000"/>
              <a:gd name="connsiteX1" fmla="*/ 1008365 w 2689709"/>
              <a:gd name="connsiteY1" fmla="*/ 0 h 6858000"/>
              <a:gd name="connsiteX2" fmla="*/ 2689709 w 2689709"/>
              <a:gd name="connsiteY2" fmla="*/ 1681344 h 6858000"/>
              <a:gd name="connsiteX3" fmla="*/ 2689709 w 2689709"/>
              <a:gd name="connsiteY3" fmla="*/ 6858000 h 6858000"/>
              <a:gd name="connsiteX4" fmla="*/ 0 w 2689709"/>
              <a:gd name="connsiteY4" fmla="*/ 6858000 h 6858000"/>
              <a:gd name="connsiteX5" fmla="*/ 0 w 2689709"/>
              <a:gd name="connsiteY5" fmla="*/ 6237 h 6858000"/>
              <a:gd name="connsiteX6" fmla="*/ 123519 w 2689709"/>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89709" h="6858000">
                <a:moveTo>
                  <a:pt x="123519" y="0"/>
                </a:moveTo>
                <a:lnTo>
                  <a:pt x="1008365" y="0"/>
                </a:lnTo>
                <a:cubicBezTo>
                  <a:pt x="1936946" y="0"/>
                  <a:pt x="2689709" y="752763"/>
                  <a:pt x="2689709" y="1681344"/>
                </a:cubicBezTo>
                <a:lnTo>
                  <a:pt x="2689709" y="6858000"/>
                </a:lnTo>
                <a:lnTo>
                  <a:pt x="0" y="6858000"/>
                </a:lnTo>
                <a:lnTo>
                  <a:pt x="0" y="6237"/>
                </a:lnTo>
                <a:lnTo>
                  <a:pt x="123519" y="0"/>
                </a:lnTo>
                <a:close/>
              </a:path>
            </a:pathLst>
          </a:cu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wrap="square">
            <a:noAutofit/>
          </a:bodyPr>
          <a:p>
            <a:pPr algn="ctr"/>
            <a:endParaRPr lang="en-US"/>
          </a:p>
        </p:txBody>
      </p:sp>
      <p:grpSp>
        <p:nvGrpSpPr>
          <p:cNvPr id="38" name="Group 23"/>
          <p:cNvGrpSpPr/>
          <p:nvPr/>
        </p:nvGrpSpPr>
        <p:grpSpPr>
          <a:xfrm>
            <a:off x="695672" y="986011"/>
            <a:ext cx="4924077" cy="4885978"/>
            <a:chOff x="695673" y="1119166"/>
            <a:chExt cx="4885978" cy="4885978"/>
          </a:xfrm>
        </p:grpSpPr>
        <p:pic>
          <p:nvPicPr>
            <p:cNvPr id="2097154" name="Picture 20" descr="A group of people standing together  Description automatically generated"/>
            <p:cNvPicPr>
              <a:picLocks noChangeAspect="1"/>
            </p:cNvPicPr>
            <p:nvPr/>
          </p:nvPicPr>
          <p:blipFill rotWithShape="1">
            <a:blip xmlns:r="http://schemas.openxmlformats.org/officeDocument/2006/relationships" r:embed="rId1" cstate="print"/>
            <a:srcRect/>
            <a:stretch>
              <a:fillRect/>
            </a:stretch>
          </p:blipFill>
          <p:spPr>
            <a:xfrm>
              <a:off x="929156" y="1350791"/>
              <a:ext cx="4419012" cy="4422729"/>
            </a:xfrm>
            <a:prstGeom prst="ellipse"/>
            <a:ln w="53975">
              <a:solidFill>
                <a:srgbClr val="00B050"/>
              </a:solidFill>
            </a:ln>
          </p:spPr>
        </p:pic>
        <p:sp>
          <p:nvSpPr>
            <p:cNvPr id="1048606" name="Oval 21"/>
            <p:cNvSpPr/>
            <p:nvPr/>
          </p:nvSpPr>
          <p:spPr>
            <a:xfrm>
              <a:off x="695673" y="1119166"/>
              <a:ext cx="4885978" cy="4885978"/>
            </a:xfrm>
            <a:prstGeom prst="ellipse"/>
            <a:noFill/>
            <a:ln w="47625">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grpSp>
      <p:grpSp>
        <p:nvGrpSpPr>
          <p:cNvPr id="39" name="Group 29"/>
          <p:cNvGrpSpPr/>
          <p:nvPr/>
        </p:nvGrpSpPr>
        <p:grpSpPr>
          <a:xfrm>
            <a:off x="6277324" y="1835735"/>
            <a:ext cx="5219003" cy="6046251"/>
            <a:chOff x="6277324" y="2068205"/>
            <a:chExt cx="5219003" cy="6046251"/>
          </a:xfrm>
        </p:grpSpPr>
        <p:sp>
          <p:nvSpPr>
            <p:cNvPr id="1048607" name="TextBox 10"/>
            <p:cNvSpPr txBox="1"/>
            <p:nvPr/>
          </p:nvSpPr>
          <p:spPr>
            <a:xfrm>
              <a:off x="6277324" y="2068205"/>
              <a:ext cx="4200176" cy="646331"/>
            </a:xfrm>
            <a:prstGeom prst="rect"/>
            <a:noFill/>
          </p:spPr>
          <p:txBody>
            <a:bodyPr wrap="square">
              <a:spAutoFit/>
            </a:bodyPr>
            <a:p>
              <a:r>
                <a:rPr b="1" dirty="0" sz="3600" lang="en-US">
                  <a:solidFill>
                    <a:schemeClr val="accent1"/>
                  </a:solidFill>
                  <a:latin typeface="Montserrat" panose="00000500000000000000" pitchFamily="2" charset="0"/>
                </a:rPr>
                <a:t>Legal Status</a:t>
              </a:r>
            </a:p>
          </p:txBody>
        </p:sp>
        <p:sp>
          <p:nvSpPr>
            <p:cNvPr id="1048608" name="TextBox 28"/>
            <p:cNvSpPr txBox="1"/>
            <p:nvPr/>
          </p:nvSpPr>
          <p:spPr>
            <a:xfrm>
              <a:off x="6277324" y="2936665"/>
              <a:ext cx="5219003" cy="5177791"/>
            </a:xfrm>
            <a:prstGeom prst="rect"/>
            <a:noFill/>
          </p:spPr>
          <p:txBody>
            <a:bodyPr wrap="square">
              <a:spAutoFit/>
            </a:bodyPr>
            <a:p>
              <a:pPr algn="just" indent="-285750" marL="285750">
                <a:lnSpc>
                  <a:spcPct val="150000"/>
                </a:lnSpc>
                <a:buFont typeface="Arial" panose="020B0604020202020204" pitchFamily="34" charset="0"/>
                <a:buChar char="•"/>
              </a:pPr>
              <a:r>
                <a:rPr dirty="0" sz="1600" lang="en-US"/>
                <a:t>The private wealth of partners is shielded from the corporation’s debts, and there is greater flexibility in the manner in which taxes are paid, which enables more effective use of financial resources (Hanlon and </a:t>
              </a:r>
              <a:r>
                <a:rPr dirty="0" sz="1600" lang="en-US" err="1"/>
                <a:t>Heitzman</a:t>
              </a:r>
              <a:r>
                <a:rPr dirty="0" sz="1600" lang="en-US"/>
                <a:t>, 2022).</a:t>
              </a:r>
            </a:p>
            <a:p>
              <a:pPr algn="just" indent="-285750" marL="285750">
                <a:lnSpc>
                  <a:spcPct val="150000"/>
                </a:lnSpc>
                <a:buFont typeface="Arial" panose="020B0604020202020204" pitchFamily="34" charset="0"/>
                <a:buChar char="•"/>
              </a:pPr>
              <a:r>
                <a:rPr dirty="0" sz="1600" lang="en-US"/>
                <a:t>Having a professional and scalable corporate structure boosts reputation and attracts investors, which in turn creates prospects for expansion and finance (</a:t>
              </a:r>
              <a:r>
                <a:rPr dirty="0" sz="1600" lang="en-US" err="1"/>
                <a:t>Sherifaj</a:t>
              </a:r>
              <a:r>
                <a:rPr dirty="0" sz="1600" lang="en-US"/>
                <a:t>, 2020).</a:t>
              </a:r>
            </a:p>
            <a:p>
              <a:pPr>
                <a:lnSpc>
                  <a:spcPct val="150000"/>
                </a:lnSpc>
              </a:pPr>
              <a:endParaRPr dirty="0" sz="1400" lang="en-US">
                <a:solidFill>
                  <a:schemeClr val="tx1">
                    <a:lumMod val="95000"/>
                    <a:lumOff val="5000"/>
                  </a:schemeClr>
                </a:solidFill>
                <a:latin typeface="Montserrat" panose="00000500000000000000" pitchFamily="2" charset="0"/>
              </a:endParaRPr>
            </a:p>
            <a:p>
              <a:pPr>
                <a:lnSpc>
                  <a:spcPct val="150000"/>
                </a:lnSpc>
              </a:pPr>
              <a:endParaRPr dirty="0" sz="1400" lang="en-US">
                <a:solidFill>
                  <a:schemeClr val="tx1">
                    <a:lumMod val="95000"/>
                    <a:lumOff val="5000"/>
                  </a:schemeClr>
                </a:solidFill>
                <a:latin typeface="Montserrat" panose="00000500000000000000" pitchFamily="2" charset="0"/>
              </a:endParaRPr>
            </a:p>
            <a:p>
              <a:pPr>
                <a:lnSpc>
                  <a:spcPct val="150000"/>
                </a:lnSpc>
              </a:pPr>
              <a:endParaRPr dirty="0" sz="1400" lang="en-US">
                <a:solidFill>
                  <a:schemeClr val="tx1">
                    <a:lumMod val="95000"/>
                    <a:lumOff val="5000"/>
                  </a:schemeClr>
                </a:solidFill>
                <a:latin typeface="Montserrat" panose="00000500000000000000" pitchFamily="2" charset="0"/>
              </a:endParaRPr>
            </a:p>
            <a:p>
              <a:pPr>
                <a:lnSpc>
                  <a:spcPct val="150000"/>
                </a:lnSpc>
              </a:pPr>
              <a:endParaRPr dirty="0" sz="1400" lang="en-US">
                <a:solidFill>
                  <a:schemeClr val="tx1">
                    <a:lumMod val="95000"/>
                    <a:lumOff val="5000"/>
                  </a:schemeClr>
                </a:solidFill>
                <a:latin typeface="Montserrat" panose="00000500000000000000" pitchFamily="2" charset="0"/>
              </a:endParaRPr>
            </a:p>
            <a:p>
              <a:pPr>
                <a:lnSpc>
                  <a:spcPct val="150000"/>
                </a:lnSpc>
              </a:pPr>
              <a:endParaRPr dirty="0" sz="1400" lang="en-US">
                <a:solidFill>
                  <a:schemeClr val="tx1">
                    <a:lumMod val="95000"/>
                    <a:lumOff val="5000"/>
                  </a:schemeClr>
                </a:solidFill>
                <a:latin typeface="Montserrat" panose="00000500000000000000" pitchFamily="2" charset="0"/>
              </a:endParaRPr>
            </a:p>
            <a:p>
              <a:pPr>
                <a:lnSpc>
                  <a:spcPct val="150000"/>
                </a:lnSpc>
              </a:pPr>
              <a:endParaRPr dirty="0" sz="1400" lang="en-US">
                <a:solidFill>
                  <a:schemeClr val="tx1">
                    <a:lumMod val="95000"/>
                    <a:lumOff val="5000"/>
                  </a:schemeClr>
                </a:solidFill>
                <a:latin typeface="Montserrat" panose="00000500000000000000" pitchFamily="2" charset="0"/>
              </a:endParaRPr>
            </a:p>
          </p:txBody>
        </p:sp>
      </p:grpSp>
      <p:sp>
        <p:nvSpPr>
          <p:cNvPr id="1048609" name="Oval 30"/>
          <p:cNvSpPr/>
          <p:nvPr/>
        </p:nvSpPr>
        <p:spPr>
          <a:xfrm>
            <a:off x="7068645" y="370938"/>
            <a:ext cx="391907" cy="391907"/>
          </a:xfrm>
          <a:prstGeom prst="ellipse"/>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10" name="Oval 1023"/>
          <p:cNvSpPr/>
          <p:nvPr/>
        </p:nvSpPr>
        <p:spPr>
          <a:xfrm>
            <a:off x="5803268" y="1465943"/>
            <a:ext cx="244196" cy="244196"/>
          </a:xfrm>
          <a:prstGeom prst="ellipse"/>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11" name="Oval 1024"/>
          <p:cNvSpPr/>
          <p:nvPr/>
        </p:nvSpPr>
        <p:spPr>
          <a:xfrm>
            <a:off x="1642909" y="486739"/>
            <a:ext cx="391907" cy="391907"/>
          </a:xfrm>
          <a:prstGeom prst="ellipse"/>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12" name="Oval 1026"/>
          <p:cNvSpPr/>
          <p:nvPr/>
        </p:nvSpPr>
        <p:spPr>
          <a:xfrm>
            <a:off x="903770" y="6061102"/>
            <a:ext cx="391907" cy="391907"/>
          </a:xfrm>
          <a:prstGeom prst="ellipse"/>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grpSp>
        <p:nvGrpSpPr>
          <p:cNvPr id="40" name="Group 12"/>
          <p:cNvGrpSpPr/>
          <p:nvPr/>
        </p:nvGrpSpPr>
        <p:grpSpPr>
          <a:xfrm>
            <a:off x="10916817" y="5551514"/>
            <a:ext cx="1579983" cy="1628775"/>
            <a:chOff x="11502801" y="6174550"/>
            <a:chExt cx="1366900" cy="1366900"/>
          </a:xfrm>
          <a:solidFill>
            <a:srgbClr val="00B050"/>
          </a:solidFill>
        </p:grpSpPr>
        <p:sp>
          <p:nvSpPr>
            <p:cNvPr id="1048613" name="Oval 13"/>
            <p:cNvSpPr/>
            <p:nvPr/>
          </p:nvSpPr>
          <p:spPr>
            <a:xfrm>
              <a:off x="11502801" y="6174550"/>
              <a:ext cx="1366900" cy="1366900"/>
            </a:xfrm>
            <a:prstGeom prst="ellipse"/>
            <a:grp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14" name="Oval 14"/>
            <p:cNvSpPr/>
            <p:nvPr/>
          </p:nvSpPr>
          <p:spPr>
            <a:xfrm>
              <a:off x="11729051" y="6400800"/>
              <a:ext cx="914400" cy="914400"/>
            </a:xfrm>
            <a:prstGeom prst="ellipse"/>
            <a:grp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41" name=""/>
        <p:cNvGrpSpPr/>
        <p:nvPr/>
      </p:nvGrpSpPr>
      <p:grpSpPr>
        <a:xfrm>
          <a:off x="0" y="0"/>
          <a:ext cx="0" cy="0"/>
          <a:chOff x="0" y="0"/>
          <a:chExt cx="0" cy="0"/>
        </a:xfrm>
      </p:grpSpPr>
      <p:sp>
        <p:nvSpPr>
          <p:cNvPr id="1048615" name="Freeform: Shape 29"/>
          <p:cNvSpPr/>
          <p:nvPr/>
        </p:nvSpPr>
        <p:spPr>
          <a:xfrm>
            <a:off x="7990522" y="0"/>
            <a:ext cx="4201478" cy="3990968"/>
          </a:xfrm>
          <a:custGeom>
            <a:avLst/>
            <a:gdLst>
              <a:gd name="connsiteX0" fmla="*/ 2237798 w 4201478"/>
              <a:gd name="connsiteY0" fmla="*/ 0 h 3990968"/>
              <a:gd name="connsiteX1" fmla="*/ 4201478 w 4201478"/>
              <a:gd name="connsiteY1" fmla="*/ 0 h 3990968"/>
              <a:gd name="connsiteX2" fmla="*/ 4201478 w 4201478"/>
              <a:gd name="connsiteY2" fmla="*/ 1761751 h 3990968"/>
              <a:gd name="connsiteX3" fmla="*/ 2216002 w 4201478"/>
              <a:gd name="connsiteY3" fmla="*/ 3633064 h 3990968"/>
              <a:gd name="connsiteX4" fmla="*/ 357903 w 4201478"/>
              <a:gd name="connsiteY4" fmla="*/ 3578064 h 3990968"/>
              <a:gd name="connsiteX5" fmla="*/ 412904 w 4201478"/>
              <a:gd name="connsiteY5" fmla="*/ 1719965 h 3990968"/>
              <a:gd name="connsiteX6" fmla="*/ 2237798 w 4201478"/>
              <a:gd name="connsiteY6" fmla="*/ 0 h 3990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01478" h="3990968">
                <a:moveTo>
                  <a:pt x="2237798" y="0"/>
                </a:moveTo>
                <a:lnTo>
                  <a:pt x="4201478" y="0"/>
                </a:lnTo>
                <a:lnTo>
                  <a:pt x="4201478" y="1761751"/>
                </a:lnTo>
                <a:lnTo>
                  <a:pt x="2216002" y="3633064"/>
                </a:lnTo>
                <a:cubicBezTo>
                  <a:pt x="1687714" y="4130977"/>
                  <a:pt x="855815" y="4106352"/>
                  <a:pt x="357903" y="3578064"/>
                </a:cubicBezTo>
                <a:cubicBezTo>
                  <a:pt x="-140009" y="3049776"/>
                  <a:pt x="-115384" y="2217877"/>
                  <a:pt x="412904" y="1719965"/>
                </a:cubicBezTo>
                <a:lnTo>
                  <a:pt x="2237798" y="0"/>
                </a:lnTo>
                <a:close/>
              </a:path>
            </a:pathLst>
          </a:cu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wrap="square">
            <a:noAutofit/>
          </a:bodyPr>
          <a:p>
            <a:pPr algn="ctr"/>
            <a:endParaRPr lang="en-US"/>
          </a:p>
        </p:txBody>
      </p:sp>
      <p:grpSp>
        <p:nvGrpSpPr>
          <p:cNvPr id="42" name="Group 5"/>
          <p:cNvGrpSpPr/>
          <p:nvPr/>
        </p:nvGrpSpPr>
        <p:grpSpPr>
          <a:xfrm>
            <a:off x="6953250" y="1466849"/>
            <a:ext cx="4626369" cy="3257551"/>
            <a:chOff x="6934200" y="1562099"/>
            <a:chExt cx="4626369" cy="3257551"/>
          </a:xfrm>
        </p:grpSpPr>
        <p:pic>
          <p:nvPicPr>
            <p:cNvPr id="2097155" name="Picture 2" descr="A group of people in a meeting  Description automatically generated"/>
            <p:cNvPicPr>
              <a:picLocks noChangeAspect="1"/>
            </p:cNvPicPr>
            <p:nvPr/>
          </p:nvPicPr>
          <p:blipFill rotWithShape="1">
            <a:blip xmlns:r="http://schemas.openxmlformats.org/officeDocument/2006/relationships" r:embed="rId1" cstate="print"/>
            <a:srcRect/>
            <a:stretch>
              <a:fillRect/>
            </a:stretch>
          </p:blipFill>
          <p:spPr>
            <a:xfrm>
              <a:off x="7037584" y="1682108"/>
              <a:ext cx="4419600" cy="3017533"/>
            </a:xfrm>
            <a:prstGeom prst="roundRect">
              <a:avLst>
                <a:gd name="adj" fmla="val 12564"/>
              </a:avLst>
            </a:prstGeom>
            <a:ln w="50800">
              <a:solidFill>
                <a:srgbClr val="00B0F0"/>
              </a:solidFill>
            </a:ln>
          </p:spPr>
        </p:pic>
        <p:sp>
          <p:nvSpPr>
            <p:cNvPr id="1048616" name="Rectangle: Rounded Corners 4"/>
            <p:cNvSpPr/>
            <p:nvPr/>
          </p:nvSpPr>
          <p:spPr>
            <a:xfrm>
              <a:off x="6934200" y="1562099"/>
              <a:ext cx="4626369" cy="3257551"/>
            </a:xfrm>
            <a:prstGeom prst="roundRect">
              <a:avLst>
                <a:gd name="adj" fmla="val 13533"/>
              </a:avLst>
            </a:prstGeom>
            <a:noFill/>
            <a:ln w="3175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grpSp>
      <p:grpSp>
        <p:nvGrpSpPr>
          <p:cNvPr id="43" name="Group 13"/>
          <p:cNvGrpSpPr/>
          <p:nvPr/>
        </p:nvGrpSpPr>
        <p:grpSpPr>
          <a:xfrm>
            <a:off x="647369" y="1508218"/>
            <a:ext cx="5586655" cy="5131058"/>
            <a:chOff x="837869" y="1604734"/>
            <a:chExt cx="5586655" cy="5131058"/>
          </a:xfrm>
        </p:grpSpPr>
        <p:sp>
          <p:nvSpPr>
            <p:cNvPr id="1048617" name="TextBox 10"/>
            <p:cNvSpPr txBox="1"/>
            <p:nvPr/>
          </p:nvSpPr>
          <p:spPr>
            <a:xfrm>
              <a:off x="1084680" y="2681952"/>
              <a:ext cx="5093032" cy="4053840"/>
            </a:xfrm>
            <a:prstGeom prst="rect"/>
            <a:noFill/>
          </p:spPr>
          <p:txBody>
            <a:bodyPr wrap="square">
              <a:spAutoFit/>
            </a:bodyPr>
            <a:p>
              <a:pPr algn="ctr"/>
              <a:r>
                <a:rPr dirty="0" sz="1400" lang="en-US">
                  <a:solidFill>
                    <a:schemeClr val="tx1">
                      <a:lumMod val="95000"/>
                      <a:lumOff val="5000"/>
                    </a:schemeClr>
                  </a:solidFill>
                </a:rPr>
                <a:t>Offering excellent hand vehicle wash services while promoting environmental sustainability and client satisfaction </a:t>
              </a:r>
            </a:p>
            <a:p>
              <a:pPr algn="ctr"/>
              <a:endParaRPr dirty="0" sz="1400" lang="en-US">
                <a:solidFill>
                  <a:schemeClr val="tx1">
                    <a:lumMod val="95000"/>
                    <a:lumOff val="5000"/>
                  </a:schemeClr>
                </a:solidFill>
              </a:endParaRPr>
            </a:p>
            <a:p>
              <a:pPr algn="ctr"/>
              <a:r>
                <a:rPr dirty="0" sz="1400" lang="en-US">
                  <a:solidFill>
                    <a:schemeClr val="tx1">
                      <a:lumMod val="95000"/>
                      <a:lumOff val="5000"/>
                    </a:schemeClr>
                  </a:solidFill>
                </a:rPr>
                <a:t>To become Cardiff's top premium hand car wash provider, providing individualized, eco-friendly auto care of the best quality and customer satisfaction.</a:t>
              </a:r>
            </a:p>
            <a:p>
              <a:pPr algn="ctr"/>
              <a:endParaRPr dirty="0" sz="1400" lang="en-US">
                <a:solidFill>
                  <a:schemeClr val="tx1">
                    <a:lumMod val="95000"/>
                    <a:lumOff val="5000"/>
                  </a:schemeClr>
                </a:solidFill>
              </a:endParaRPr>
            </a:p>
            <a:p>
              <a:pPr algn="ctr"/>
              <a:r>
                <a:rPr dirty="0" sz="1400" lang="en-US">
                  <a:solidFill>
                    <a:schemeClr val="tx1">
                      <a:lumMod val="95000"/>
                      <a:lumOff val="5000"/>
                    </a:schemeClr>
                  </a:solidFill>
                </a:rPr>
                <a:t>• Recruit and educate a staff of outstanding car wash professionals dedicated to customer service.</a:t>
              </a:r>
            </a:p>
            <a:p>
              <a:pPr algn="ctr"/>
              <a:endParaRPr dirty="0" sz="1400" lang="en-US">
                <a:solidFill>
                  <a:schemeClr val="tx1">
                    <a:lumMod val="95000"/>
                    <a:lumOff val="5000"/>
                  </a:schemeClr>
                </a:solidFill>
              </a:endParaRPr>
            </a:p>
            <a:p>
              <a:pPr algn="ctr"/>
              <a:r>
                <a:rPr dirty="0" sz="1400" lang="en-US">
                  <a:solidFill>
                    <a:schemeClr val="tx1">
                      <a:lumMod val="95000"/>
                      <a:lumOff val="5000"/>
                    </a:schemeClr>
                  </a:solidFill>
                </a:rPr>
                <a:t>• Create a PR and marketing strategy for car owners in Cardiff and nearby locations. </a:t>
              </a:r>
            </a:p>
            <a:p>
              <a:pPr algn="ctr"/>
              <a:endParaRPr dirty="0" sz="1400" lang="en-US">
                <a:solidFill>
                  <a:schemeClr val="tx1">
                    <a:lumMod val="95000"/>
                    <a:lumOff val="5000"/>
                  </a:schemeClr>
                </a:solidFill>
              </a:endParaRPr>
            </a:p>
            <a:p>
              <a:pPr algn="ctr"/>
              <a:r>
                <a:rPr dirty="0" sz="1400" lang="en-US">
                  <a:solidFill>
                    <a:schemeClr val="tx1">
                      <a:lumMod val="95000"/>
                      <a:lumOff val="5000"/>
                    </a:schemeClr>
                  </a:solidFill>
                </a:rPr>
                <a:t>• Conducted research and implemented eco-friendly car cleaning products. Sell eco-friendly car care goods to customers. </a:t>
              </a:r>
            </a:p>
            <a:p>
              <a:pPr algn="ctr"/>
              <a:endParaRPr dirty="0" sz="1400" lang="en-US">
                <a:solidFill>
                  <a:schemeClr val="tx1">
                    <a:lumMod val="95000"/>
                    <a:lumOff val="5000"/>
                  </a:schemeClr>
                </a:solidFill>
              </a:endParaRPr>
            </a:p>
            <a:p>
              <a:pPr>
                <a:lnSpc>
                  <a:spcPct val="150000"/>
                </a:lnSpc>
              </a:pPr>
              <a:endParaRPr dirty="0" sz="1400" lang="en-US">
                <a:solidFill>
                  <a:schemeClr val="tx1">
                    <a:lumMod val="95000"/>
                    <a:lumOff val="5000"/>
                  </a:schemeClr>
                </a:solidFill>
                <a:latin typeface="Montserrat" panose="00000500000000000000" pitchFamily="2" charset="0"/>
              </a:endParaRPr>
            </a:p>
          </p:txBody>
        </p:sp>
        <p:sp>
          <p:nvSpPr>
            <p:cNvPr id="1048618" name="TextBox 12"/>
            <p:cNvSpPr txBox="1"/>
            <p:nvPr/>
          </p:nvSpPr>
          <p:spPr>
            <a:xfrm>
              <a:off x="837869" y="1604734"/>
              <a:ext cx="5586655" cy="1077218"/>
            </a:xfrm>
            <a:prstGeom prst="rect"/>
            <a:noFill/>
          </p:spPr>
          <p:txBody>
            <a:bodyPr wrap="square">
              <a:spAutoFit/>
            </a:bodyPr>
            <a:p>
              <a:pPr algn="ctr"/>
              <a:r>
                <a:rPr b="1" dirty="0" sz="3200" lang="en-US">
                  <a:solidFill>
                    <a:srgbClr val="00B0F0"/>
                  </a:solidFill>
                </a:rPr>
                <a:t>Mission Statement, Aims, and Objectives</a:t>
              </a:r>
            </a:p>
          </p:txBody>
        </p:sp>
      </p:grpSp>
      <p:sp>
        <p:nvSpPr>
          <p:cNvPr id="1048619" name="Oval 14"/>
          <p:cNvSpPr/>
          <p:nvPr/>
        </p:nvSpPr>
        <p:spPr>
          <a:xfrm>
            <a:off x="7346319" y="412503"/>
            <a:ext cx="391907" cy="391907"/>
          </a:xfrm>
          <a:prstGeom prst="ellipse"/>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20" name="Oval 15"/>
          <p:cNvSpPr/>
          <p:nvPr/>
        </p:nvSpPr>
        <p:spPr>
          <a:xfrm>
            <a:off x="6513934" y="1288066"/>
            <a:ext cx="244196" cy="244196"/>
          </a:xfrm>
          <a:prstGeom prst="ellipse"/>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21" name="Oval 16"/>
          <p:cNvSpPr/>
          <p:nvPr/>
        </p:nvSpPr>
        <p:spPr>
          <a:xfrm>
            <a:off x="9567709" y="877888"/>
            <a:ext cx="391907" cy="391907"/>
          </a:xfrm>
          <a:prstGeom prst="ellipse"/>
          <a:solidFill>
            <a:schemeClr val="bg1"/>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22" name="Oval 17"/>
          <p:cNvSpPr/>
          <p:nvPr/>
        </p:nvSpPr>
        <p:spPr>
          <a:xfrm>
            <a:off x="9070480" y="5391151"/>
            <a:ext cx="391907" cy="391907"/>
          </a:xfrm>
          <a:prstGeom prst="ellipse"/>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44" name=""/>
        <p:cNvGrpSpPr/>
        <p:nvPr/>
      </p:nvGrpSpPr>
      <p:grpSpPr>
        <a:xfrm>
          <a:off x="0" y="0"/>
          <a:ext cx="0" cy="0"/>
          <a:chOff x="0" y="0"/>
          <a:chExt cx="0" cy="0"/>
        </a:xfrm>
      </p:grpSpPr>
      <p:sp>
        <p:nvSpPr>
          <p:cNvPr id="1048623" name="Rectangle 1"/>
          <p:cNvSpPr/>
          <p:nvPr/>
        </p:nvSpPr>
        <p:spPr>
          <a:xfrm>
            <a:off x="0" y="3048000"/>
            <a:ext cx="6096000" cy="2552700"/>
          </a:xfrm>
          <a:prstGeom prst="rect"/>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grpSp>
        <p:nvGrpSpPr>
          <p:cNvPr id="45" name="Group 41"/>
          <p:cNvGrpSpPr/>
          <p:nvPr/>
        </p:nvGrpSpPr>
        <p:grpSpPr>
          <a:xfrm>
            <a:off x="1205569" y="1263889"/>
            <a:ext cx="3813867" cy="5003738"/>
            <a:chOff x="1881810" y="397565"/>
            <a:chExt cx="3813867" cy="5003738"/>
          </a:xfrm>
        </p:grpSpPr>
        <p:sp>
          <p:nvSpPr>
            <p:cNvPr id="1048624" name="Rectangle 40"/>
            <p:cNvSpPr/>
            <p:nvPr/>
          </p:nvSpPr>
          <p:spPr>
            <a:xfrm>
              <a:off x="1881810" y="397565"/>
              <a:ext cx="3747466" cy="5003738"/>
            </a:xfrm>
            <a:prstGeom prst="rect"/>
            <a:noFill/>
            <a:ln w="3492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pic>
          <p:nvPicPr>
            <p:cNvPr id="2097156" name="Picture 3"/>
            <p:cNvPicPr>
              <a:picLocks noChangeAspect="1"/>
            </p:cNvPicPr>
            <p:nvPr/>
          </p:nvPicPr>
          <p:blipFill rotWithShape="1">
            <a:blip xmlns:r="http://schemas.openxmlformats.org/officeDocument/2006/relationships" r:embed="rId1"/>
            <a:srcRect t="11338" b="4218"/>
            <a:stretch>
              <a:fillRect/>
            </a:stretch>
          </p:blipFill>
          <p:spPr>
            <a:xfrm>
              <a:off x="1881810" y="422196"/>
              <a:ext cx="3813867" cy="4929835"/>
            </a:xfrm>
            <a:prstGeom prst="rect"/>
            <a:ln w="38100">
              <a:solidFill>
                <a:schemeClr val="accent1"/>
              </a:solidFill>
            </a:ln>
          </p:spPr>
        </p:pic>
      </p:grpSp>
      <p:sp>
        <p:nvSpPr>
          <p:cNvPr id="1048625" name="Oval 6"/>
          <p:cNvSpPr/>
          <p:nvPr/>
        </p:nvSpPr>
        <p:spPr>
          <a:xfrm>
            <a:off x="1071102" y="530490"/>
            <a:ext cx="391907" cy="391907"/>
          </a:xfrm>
          <a:prstGeom prst="ellipse"/>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26" name="Oval 7"/>
          <p:cNvSpPr/>
          <p:nvPr/>
        </p:nvSpPr>
        <p:spPr>
          <a:xfrm>
            <a:off x="765454" y="1795886"/>
            <a:ext cx="244196" cy="244196"/>
          </a:xfrm>
          <a:prstGeom prst="ellipse"/>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27" name="Oval 8"/>
          <p:cNvSpPr/>
          <p:nvPr/>
        </p:nvSpPr>
        <p:spPr>
          <a:xfrm>
            <a:off x="2846660" y="5966823"/>
            <a:ext cx="391907" cy="391907"/>
          </a:xfrm>
          <a:prstGeom prst="ellipse"/>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grpSp>
        <p:nvGrpSpPr>
          <p:cNvPr id="46" name="Group 45"/>
          <p:cNvGrpSpPr/>
          <p:nvPr/>
        </p:nvGrpSpPr>
        <p:grpSpPr>
          <a:xfrm>
            <a:off x="6019800" y="1166615"/>
            <a:ext cx="5362730" cy="5385344"/>
            <a:chOff x="6019800" y="808811"/>
            <a:chExt cx="5362730" cy="5385344"/>
          </a:xfrm>
        </p:grpSpPr>
        <p:sp>
          <p:nvSpPr>
            <p:cNvPr id="1048628" name="TextBox 10"/>
            <p:cNvSpPr txBox="1"/>
            <p:nvPr/>
          </p:nvSpPr>
          <p:spPr>
            <a:xfrm>
              <a:off x="6019800" y="808811"/>
              <a:ext cx="5362730" cy="646331"/>
            </a:xfrm>
            <a:prstGeom prst="rect"/>
            <a:noFill/>
          </p:spPr>
          <p:txBody>
            <a:bodyPr wrap="square">
              <a:spAutoFit/>
            </a:bodyPr>
            <a:p>
              <a:r>
                <a:rPr b="1" dirty="0" sz="3600" lang="en-US">
                  <a:solidFill>
                    <a:srgbClr val="00B050"/>
                  </a:solidFill>
                </a:rPr>
                <a:t>Physical Location</a:t>
              </a:r>
            </a:p>
          </p:txBody>
        </p:sp>
        <p:sp>
          <p:nvSpPr>
            <p:cNvPr id="1048629" name="TextBox 14"/>
            <p:cNvSpPr txBox="1"/>
            <p:nvPr/>
          </p:nvSpPr>
          <p:spPr>
            <a:xfrm>
              <a:off x="6667502" y="2197465"/>
              <a:ext cx="4715028" cy="3996690"/>
            </a:xfrm>
            <a:prstGeom prst="rect"/>
            <a:noFill/>
          </p:spPr>
          <p:txBody>
            <a:bodyPr wrap="square">
              <a:spAutoFit/>
            </a:bodyPr>
            <a:p>
              <a:pPr>
                <a:lnSpc>
                  <a:spcPct val="150000"/>
                </a:lnSpc>
              </a:pPr>
              <a:r>
                <a:rPr b="1" dirty="0" lang="en-US">
                  <a:solidFill>
                    <a:srgbClr val="00B0F0"/>
                  </a:solidFill>
                </a:rPr>
                <a:t>Prime location: </a:t>
              </a:r>
              <a:r>
                <a:rPr dirty="0" lang="en-US">
                  <a:solidFill>
                    <a:schemeClr val="tx1">
                      <a:lumMod val="95000"/>
                      <a:lumOff val="5000"/>
                    </a:schemeClr>
                  </a:solidFill>
                </a:rPr>
                <a:t>Situated in a high-traffic area in Cardiff, ensuring a steady customer flow.</a:t>
              </a:r>
            </a:p>
            <a:p>
              <a:pPr>
                <a:lnSpc>
                  <a:spcPct val="150000"/>
                </a:lnSpc>
              </a:pPr>
              <a:r>
                <a:rPr b="1" dirty="0" lang="en-US">
                  <a:solidFill>
                    <a:srgbClr val="00B0F0"/>
                  </a:solidFill>
                </a:rPr>
                <a:t>Comprehensive facilities:</a:t>
              </a:r>
              <a:r>
                <a:rPr dirty="0" lang="en-US">
                  <a:solidFill>
                    <a:schemeClr val="tx1">
                      <a:lumMod val="85000"/>
                      <a:lumOff val="15000"/>
                    </a:schemeClr>
                  </a:solidFill>
                  <a:latin typeface="Montserrat" panose="00000500000000000000" pitchFamily="2" charset="0"/>
                </a:rPr>
                <a:t> </a:t>
              </a:r>
              <a:r>
                <a:rPr dirty="0" lang="en-US"/>
                <a:t>There is plenty of room to wash cars, a relaxing waiting area, and a store selling environmentally friendly goods, all designed to improve the customer experience and make it more convenient (</a:t>
              </a:r>
              <a:r>
                <a:rPr dirty="0" lang="en-US" err="1"/>
                <a:t>Boopathi</a:t>
              </a:r>
              <a:r>
                <a:rPr dirty="0" lang="en-US"/>
                <a:t>, 2024).</a:t>
              </a:r>
            </a:p>
            <a:p>
              <a:pPr algn="ctr">
                <a:lnSpc>
                  <a:spcPct val="150000"/>
                </a:lnSpc>
              </a:pPr>
              <a:endParaRPr dirty="0" sz="1400" lang="en-US">
                <a:solidFill>
                  <a:schemeClr val="tx1">
                    <a:lumMod val="95000"/>
                    <a:lumOff val="5000"/>
                  </a:schemeClr>
                </a:solidFill>
              </a:endParaRPr>
            </a:p>
          </p:txBody>
        </p:sp>
        <p:sp>
          <p:nvSpPr>
            <p:cNvPr id="1048630" name="Isosceles Triangle 18"/>
            <p:cNvSpPr/>
            <p:nvPr/>
          </p:nvSpPr>
          <p:spPr>
            <a:xfrm rot="5400000">
              <a:off x="6737823" y="3596090"/>
              <a:ext cx="55564" cy="47900"/>
            </a:xfrm>
            <a:prstGeom prst="triangle"/>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31" name="Isosceles Triangle 21"/>
            <p:cNvSpPr/>
            <p:nvPr/>
          </p:nvSpPr>
          <p:spPr>
            <a:xfrm rot="5400000">
              <a:off x="6737823" y="3919374"/>
              <a:ext cx="55564" cy="47900"/>
            </a:xfrm>
            <a:prstGeom prst="triangle"/>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32" name="Isosceles Triangle 24"/>
            <p:cNvSpPr/>
            <p:nvPr/>
          </p:nvSpPr>
          <p:spPr>
            <a:xfrm rot="5400000">
              <a:off x="6737823" y="4242658"/>
              <a:ext cx="55564" cy="47900"/>
            </a:xfrm>
            <a:prstGeom prst="triangle"/>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33" name="Isosceles Triangle 27"/>
            <p:cNvSpPr/>
            <p:nvPr/>
          </p:nvSpPr>
          <p:spPr>
            <a:xfrm rot="5400000">
              <a:off x="6737823" y="4565942"/>
              <a:ext cx="55564" cy="47900"/>
            </a:xfrm>
            <a:prstGeom prst="triangle"/>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34" name="Isosceles Triangle 33"/>
            <p:cNvSpPr/>
            <p:nvPr/>
          </p:nvSpPr>
          <p:spPr>
            <a:xfrm rot="5400000">
              <a:off x="6737823" y="5212510"/>
              <a:ext cx="55564" cy="47900"/>
            </a:xfrm>
            <a:prstGeom prst="triangle"/>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35" name="Isosceles Triangle 36"/>
            <p:cNvSpPr/>
            <p:nvPr/>
          </p:nvSpPr>
          <p:spPr>
            <a:xfrm rot="5400000">
              <a:off x="6737823" y="5535794"/>
              <a:ext cx="55564" cy="47900"/>
            </a:xfrm>
            <a:prstGeom prst="triangle"/>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36" name="Isosceles Triangle 39"/>
            <p:cNvSpPr/>
            <p:nvPr/>
          </p:nvSpPr>
          <p:spPr>
            <a:xfrm rot="5400000">
              <a:off x="6737823" y="5859080"/>
              <a:ext cx="55564" cy="47900"/>
            </a:xfrm>
            <a:prstGeom prst="triangle"/>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47" name=""/>
        <p:cNvGrpSpPr/>
        <p:nvPr/>
      </p:nvGrpSpPr>
      <p:grpSpPr>
        <a:xfrm>
          <a:off x="0" y="0"/>
          <a:ext cx="0" cy="0"/>
          <a:chOff x="0" y="0"/>
          <a:chExt cx="0" cy="0"/>
        </a:xfrm>
      </p:grpSpPr>
      <p:sp>
        <p:nvSpPr>
          <p:cNvPr id="1048637" name="Freeform: Shape 8"/>
          <p:cNvSpPr/>
          <p:nvPr/>
        </p:nvSpPr>
        <p:spPr>
          <a:xfrm>
            <a:off x="-1" y="2"/>
            <a:ext cx="3982065" cy="6248399"/>
          </a:xfrm>
          <a:custGeom>
            <a:avLst/>
            <a:gdLst>
              <a:gd name="connsiteX0" fmla="*/ 0 w 3539612"/>
              <a:gd name="connsiteY0" fmla="*/ 0 h 6248399"/>
              <a:gd name="connsiteX1" fmla="*/ 3539612 w 3539612"/>
              <a:gd name="connsiteY1" fmla="*/ 0 h 6248399"/>
              <a:gd name="connsiteX2" fmla="*/ 3539612 w 3539612"/>
              <a:gd name="connsiteY2" fmla="*/ 5496523 h 6248399"/>
              <a:gd name="connsiteX3" fmla="*/ 2787736 w 3539612"/>
              <a:gd name="connsiteY3" fmla="*/ 6248399 h 6248399"/>
              <a:gd name="connsiteX4" fmla="*/ 0 w 3539612"/>
              <a:gd name="connsiteY4" fmla="*/ 6248399 h 6248399"/>
              <a:gd name="connsiteX5" fmla="*/ 0 w 3539612"/>
              <a:gd name="connsiteY5" fmla="*/ 0 h 6248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39612" h="6248399">
                <a:moveTo>
                  <a:pt x="0" y="0"/>
                </a:moveTo>
                <a:lnTo>
                  <a:pt x="3539612" y="0"/>
                </a:lnTo>
                <a:lnTo>
                  <a:pt x="3539612" y="5496523"/>
                </a:lnTo>
                <a:cubicBezTo>
                  <a:pt x="3539612" y="5911773"/>
                  <a:pt x="3202986" y="6248399"/>
                  <a:pt x="2787736" y="6248399"/>
                </a:cubicBezTo>
                <a:lnTo>
                  <a:pt x="0" y="6248399"/>
                </a:lnTo>
                <a:lnTo>
                  <a:pt x="0" y="0"/>
                </a:lnTo>
                <a:close/>
              </a:path>
            </a:pathLst>
          </a:custGeom>
          <a:solidFill>
            <a:srgbClr val="00B05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anchor="ctr" rtlCol="0" wrap="square">
            <a:noAutofit/>
          </a:bodyPr>
          <a:p>
            <a:pPr algn="ctr"/>
            <a:endParaRPr lang="en-US"/>
          </a:p>
        </p:txBody>
      </p:sp>
      <p:pic>
        <p:nvPicPr>
          <p:cNvPr id="2097157" name="Picture 12"/>
          <p:cNvPicPr>
            <a:picLocks noChangeAspect="1"/>
          </p:cNvPicPr>
          <p:nvPr/>
        </p:nvPicPr>
        <p:blipFill rotWithShape="1">
          <a:blip xmlns:r="http://schemas.openxmlformats.org/officeDocument/2006/relationships" r:embed="rId1"/>
          <a:srcRect l="-229" t="-1" r="130"/>
          <a:stretch>
            <a:fillRect/>
          </a:stretch>
        </p:blipFill>
        <p:spPr>
          <a:xfrm>
            <a:off x="476250" y="1412040"/>
            <a:ext cx="5312013" cy="3604192"/>
          </a:xfrm>
          <a:prstGeom prst="rect"/>
          <a:solidFill>
            <a:srgbClr val="FFFFFF">
              <a:shade val="85000"/>
            </a:srgbClr>
          </a:solidFill>
          <a:ln w="88900" cap="sq">
            <a:solidFill>
              <a:srgbClr val="FFFFFF"/>
            </a:solidFill>
            <a:miter lim="800000"/>
          </a:ln>
          <a:effectLst>
            <a:outerShdw algn="tl" blurRad="55000" dir="5400000" dist="18000" rotWithShape="0">
              <a:srgbClr val="000000">
                <a:alpha val="40000"/>
              </a:srgbClr>
            </a:outerShdw>
          </a:effectLst>
          <a:scene3d>
            <a:camera prst="orthographicFront"/>
            <a:lightRig dir="t" rig="twoPt">
              <a:rot lat="0" lon="0" rev="7200000"/>
            </a:lightRig>
          </a:scene3d>
          <a:sp3d>
            <a:bevelT w="25400" h="19050"/>
            <a:contourClr>
              <a:srgbClr val="FFFFFF"/>
            </a:contourClr>
          </a:sp3d>
        </p:spPr>
      </p:pic>
      <p:sp>
        <p:nvSpPr>
          <p:cNvPr id="1048638" name="Oval 17"/>
          <p:cNvSpPr/>
          <p:nvPr/>
        </p:nvSpPr>
        <p:spPr>
          <a:xfrm>
            <a:off x="4346996" y="5870225"/>
            <a:ext cx="391907" cy="391907"/>
          </a:xfrm>
          <a:prstGeom prst="ellipse"/>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39" name="Oval 18"/>
          <p:cNvSpPr/>
          <p:nvPr/>
        </p:nvSpPr>
        <p:spPr>
          <a:xfrm>
            <a:off x="9436833" y="841308"/>
            <a:ext cx="244196" cy="244196"/>
          </a:xfrm>
          <a:prstGeom prst="ellipse"/>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grpSp>
        <p:nvGrpSpPr>
          <p:cNvPr id="48" name="Group 7"/>
          <p:cNvGrpSpPr/>
          <p:nvPr/>
        </p:nvGrpSpPr>
        <p:grpSpPr>
          <a:xfrm>
            <a:off x="5836042" y="1557763"/>
            <a:ext cx="4082100" cy="3778491"/>
            <a:chOff x="5547246" y="1449757"/>
            <a:chExt cx="4082100" cy="3778491"/>
          </a:xfrm>
        </p:grpSpPr>
        <p:sp>
          <p:nvSpPr>
            <p:cNvPr id="1048640" name="Isosceles Triangle 23"/>
            <p:cNvSpPr/>
            <p:nvPr/>
          </p:nvSpPr>
          <p:spPr>
            <a:xfrm rot="5400000">
              <a:off x="5986216" y="2788727"/>
              <a:ext cx="59951" cy="51682"/>
            </a:xfrm>
            <a:prstGeom prst="triangle"/>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41" name="Isosceles Triangle 26"/>
            <p:cNvSpPr/>
            <p:nvPr/>
          </p:nvSpPr>
          <p:spPr>
            <a:xfrm rot="5400000">
              <a:off x="5986216" y="3403988"/>
              <a:ext cx="59951" cy="51682"/>
            </a:xfrm>
            <a:prstGeom prst="triangle"/>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42" name="Isosceles Triangle 29"/>
            <p:cNvSpPr/>
            <p:nvPr/>
          </p:nvSpPr>
          <p:spPr>
            <a:xfrm rot="5400000">
              <a:off x="5986216" y="3994507"/>
              <a:ext cx="59951" cy="51682"/>
            </a:xfrm>
            <a:prstGeom prst="triangle"/>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43" name="Isosceles Triangle 32"/>
            <p:cNvSpPr/>
            <p:nvPr/>
          </p:nvSpPr>
          <p:spPr>
            <a:xfrm rot="5400000">
              <a:off x="5986216" y="5172432"/>
              <a:ext cx="59951" cy="51682"/>
            </a:xfrm>
            <a:prstGeom prst="triangle"/>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44" name="Isosceles Triangle 35"/>
            <p:cNvSpPr/>
            <p:nvPr/>
          </p:nvSpPr>
          <p:spPr>
            <a:xfrm rot="5400000">
              <a:off x="5986216" y="4553827"/>
              <a:ext cx="59951" cy="51682"/>
            </a:xfrm>
            <a:prstGeom prst="triangle"/>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45" name="TextBox 2"/>
            <p:cNvSpPr txBox="1"/>
            <p:nvPr/>
          </p:nvSpPr>
          <p:spPr>
            <a:xfrm>
              <a:off x="6089812" y="2688828"/>
              <a:ext cx="3539534" cy="307777"/>
            </a:xfrm>
            <a:prstGeom prst="rect"/>
            <a:noFill/>
          </p:spPr>
          <p:txBody>
            <a:bodyPr wrap="square">
              <a:spAutoFit/>
            </a:bodyPr>
            <a:p>
              <a:endParaRPr dirty="0" sz="1400" lang="en-US">
                <a:solidFill>
                  <a:schemeClr val="tx1">
                    <a:lumMod val="85000"/>
                    <a:lumOff val="15000"/>
                  </a:schemeClr>
                </a:solidFill>
                <a:latin typeface="Montserrat" panose="00000500000000000000" pitchFamily="2" charset="0"/>
              </a:endParaRPr>
            </a:p>
          </p:txBody>
        </p:sp>
        <p:sp>
          <p:nvSpPr>
            <p:cNvPr id="1048646" name="TextBox 4"/>
            <p:cNvSpPr txBox="1"/>
            <p:nvPr/>
          </p:nvSpPr>
          <p:spPr>
            <a:xfrm>
              <a:off x="6089812" y="3864618"/>
              <a:ext cx="3539534" cy="307777"/>
            </a:xfrm>
            <a:prstGeom prst="rect"/>
            <a:noFill/>
          </p:spPr>
          <p:txBody>
            <a:bodyPr wrap="square">
              <a:spAutoFit/>
            </a:bodyPr>
            <a:p>
              <a:endParaRPr dirty="0" sz="1400" lang="en-US">
                <a:solidFill>
                  <a:schemeClr val="tx1">
                    <a:lumMod val="85000"/>
                    <a:lumOff val="15000"/>
                  </a:schemeClr>
                </a:solidFill>
                <a:latin typeface="Montserrat" panose="00000500000000000000" pitchFamily="2" charset="0"/>
              </a:endParaRPr>
            </a:p>
          </p:txBody>
        </p:sp>
        <p:sp>
          <p:nvSpPr>
            <p:cNvPr id="1048647" name="TextBox 6"/>
            <p:cNvSpPr txBox="1"/>
            <p:nvPr/>
          </p:nvSpPr>
          <p:spPr>
            <a:xfrm>
              <a:off x="5547246" y="1449757"/>
              <a:ext cx="3539534" cy="307777"/>
            </a:xfrm>
            <a:prstGeom prst="rect"/>
            <a:noFill/>
          </p:spPr>
          <p:txBody>
            <a:bodyPr wrap="square">
              <a:spAutoFit/>
            </a:bodyPr>
            <a:p>
              <a:endParaRPr dirty="0" sz="1400" lang="en-US">
                <a:solidFill>
                  <a:schemeClr val="tx1">
                    <a:lumMod val="85000"/>
                    <a:lumOff val="15000"/>
                  </a:schemeClr>
                </a:solidFill>
                <a:latin typeface="Montserrat" panose="00000500000000000000" pitchFamily="2" charset="0"/>
              </a:endParaRPr>
            </a:p>
          </p:txBody>
        </p:sp>
      </p:grpSp>
      <p:sp>
        <p:nvSpPr>
          <p:cNvPr id="1048648" name="Rectangle 11"/>
          <p:cNvSpPr/>
          <p:nvPr/>
        </p:nvSpPr>
        <p:spPr>
          <a:xfrm>
            <a:off x="5838059" y="1412041"/>
            <a:ext cx="5329382" cy="3604192"/>
          </a:xfrm>
          <a:prstGeom prst="rect"/>
        </p:spPr>
        <p:txBody>
          <a:bodyPr wrap="square">
            <a:spAutoFit/>
          </a:bodyPr>
          <a:p>
            <a:pPr algn="ctr">
              <a:lnSpc>
                <a:spcPct val="150000"/>
              </a:lnSpc>
            </a:pPr>
            <a:r>
              <a:rPr b="1" dirty="0" sz="2800" lang="en-US">
                <a:solidFill>
                  <a:srgbClr val="00B050"/>
                </a:solidFill>
              </a:rPr>
              <a:t>Human Resources</a:t>
            </a:r>
            <a:endParaRPr dirty="0" sz="2800" lang="en-US"/>
          </a:p>
          <a:p>
            <a:pPr algn="ctr" indent="-285750" marL="285750">
              <a:lnSpc>
                <a:spcPct val="150000"/>
              </a:lnSpc>
              <a:buFont typeface="Arial" panose="020B0604020202020204" pitchFamily="34" charset="0"/>
              <a:buChar char="•"/>
            </a:pPr>
            <a:r>
              <a:rPr dirty="0" lang="en-US"/>
              <a:t>This group includes managers, salespeople, customer service representatives, and car wash technicians who were found through ads on online job boards and in-person job fairs.</a:t>
            </a:r>
          </a:p>
          <a:p>
            <a:pPr algn="ctr" indent="-285750" marL="285750">
              <a:lnSpc>
                <a:spcPct val="150000"/>
              </a:lnSpc>
              <a:buFont typeface="Arial" panose="020B0604020202020204" pitchFamily="34" charset="0"/>
              <a:buChar char="•"/>
            </a:pPr>
            <a:r>
              <a:rPr dirty="0" lang="en-US"/>
              <a:t>Pays competitive wages and includes performance-based bonuses to entice and keep the best employees (</a:t>
            </a:r>
            <a:r>
              <a:rPr dirty="0" lang="en-US" err="1"/>
              <a:t>Daudi</a:t>
            </a:r>
            <a:r>
              <a:rPr dirty="0" lang="en-US"/>
              <a:t>, 2021).</a:t>
            </a:r>
          </a:p>
        </p:txBody>
      </p:sp>
      <p:grpSp>
        <p:nvGrpSpPr>
          <p:cNvPr id="49" name="Group 36"/>
          <p:cNvGrpSpPr/>
          <p:nvPr/>
        </p:nvGrpSpPr>
        <p:grpSpPr>
          <a:xfrm>
            <a:off x="10612017" y="5229225"/>
            <a:ext cx="1579983" cy="1628775"/>
            <a:chOff x="11502801" y="6174550"/>
            <a:chExt cx="1366900" cy="1366900"/>
          </a:xfrm>
          <a:solidFill>
            <a:srgbClr val="00B0F0"/>
          </a:solidFill>
        </p:grpSpPr>
        <p:sp>
          <p:nvSpPr>
            <p:cNvPr id="1048649" name="Oval 37"/>
            <p:cNvSpPr/>
            <p:nvPr/>
          </p:nvSpPr>
          <p:spPr>
            <a:xfrm>
              <a:off x="11502801" y="6174550"/>
              <a:ext cx="1366900" cy="1366900"/>
            </a:xfrm>
            <a:prstGeom prst="ellipse"/>
            <a:grp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50" name="Oval 38"/>
            <p:cNvSpPr/>
            <p:nvPr/>
          </p:nvSpPr>
          <p:spPr>
            <a:xfrm>
              <a:off x="11729051" y="6400800"/>
              <a:ext cx="914400" cy="914400"/>
            </a:xfrm>
            <a:prstGeom prst="ellipse"/>
            <a:grp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50" name=""/>
        <p:cNvGrpSpPr/>
        <p:nvPr/>
      </p:nvGrpSpPr>
      <p:grpSpPr>
        <a:xfrm>
          <a:off x="0" y="0"/>
          <a:ext cx="0" cy="0"/>
          <a:chOff x="0" y="0"/>
          <a:chExt cx="0" cy="0"/>
        </a:xfrm>
      </p:grpSpPr>
      <p:sp>
        <p:nvSpPr>
          <p:cNvPr id="1048651" name="Rectangle 6"/>
          <p:cNvSpPr/>
          <p:nvPr/>
        </p:nvSpPr>
        <p:spPr>
          <a:xfrm>
            <a:off x="7271657" y="0"/>
            <a:ext cx="4920343" cy="6858000"/>
          </a:xfrm>
          <a:custGeom>
            <a:avLst/>
            <a:gdLst>
              <a:gd name="connsiteX0" fmla="*/ 0 w 4920343"/>
              <a:gd name="connsiteY0" fmla="*/ 0 h 6858000"/>
              <a:gd name="connsiteX1" fmla="*/ 4920343 w 4920343"/>
              <a:gd name="connsiteY1" fmla="*/ 0 h 6858000"/>
              <a:gd name="connsiteX2" fmla="*/ 4920343 w 4920343"/>
              <a:gd name="connsiteY2" fmla="*/ 6858000 h 6858000"/>
              <a:gd name="connsiteX3" fmla="*/ 0 w 4920343"/>
              <a:gd name="connsiteY3" fmla="*/ 6858000 h 6858000"/>
              <a:gd name="connsiteX4" fmla="*/ 0 w 4920343"/>
              <a:gd name="connsiteY4" fmla="*/ 0 h 6858000"/>
              <a:gd name="connsiteX0" fmla="*/ 0 w 4920343"/>
              <a:gd name="connsiteY0" fmla="*/ 0 h 6858000"/>
              <a:gd name="connsiteX1" fmla="*/ 4920343 w 4920343"/>
              <a:gd name="connsiteY1" fmla="*/ 0 h 6858000"/>
              <a:gd name="connsiteX2" fmla="*/ 4920343 w 4920343"/>
              <a:gd name="connsiteY2" fmla="*/ 6858000 h 6858000"/>
              <a:gd name="connsiteX3" fmla="*/ 2699657 w 4920343"/>
              <a:gd name="connsiteY3" fmla="*/ 6858000 h 6858000"/>
              <a:gd name="connsiteX4" fmla="*/ 0 w 4920343"/>
              <a:gd name="connsiteY4" fmla="*/ 0 h 6858000"/>
              <a:gd name="connsiteX0" fmla="*/ 0 w 4920343"/>
              <a:gd name="connsiteY0" fmla="*/ 0 h 6858000"/>
              <a:gd name="connsiteX1" fmla="*/ 4920343 w 4920343"/>
              <a:gd name="connsiteY1" fmla="*/ 0 h 6858000"/>
              <a:gd name="connsiteX2" fmla="*/ 4920343 w 4920343"/>
              <a:gd name="connsiteY2" fmla="*/ 6858000 h 6858000"/>
              <a:gd name="connsiteX3" fmla="*/ 2699657 w 4920343"/>
              <a:gd name="connsiteY3" fmla="*/ 6858000 h 6858000"/>
              <a:gd name="connsiteX4" fmla="*/ 0 w 4920343"/>
              <a:gd name="connsiteY4" fmla="*/ 0 h 6858000"/>
              <a:gd name="connsiteX0" fmla="*/ 0 w 4920343"/>
              <a:gd name="connsiteY0" fmla="*/ 0 h 6858000"/>
              <a:gd name="connsiteX1" fmla="*/ 4920343 w 4920343"/>
              <a:gd name="connsiteY1" fmla="*/ 0 h 6858000"/>
              <a:gd name="connsiteX2" fmla="*/ 4920343 w 4920343"/>
              <a:gd name="connsiteY2" fmla="*/ 6858000 h 6858000"/>
              <a:gd name="connsiteX3" fmla="*/ 2699657 w 4920343"/>
              <a:gd name="connsiteY3" fmla="*/ 6858000 h 6858000"/>
              <a:gd name="connsiteX4" fmla="*/ 0 w 4920343"/>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20343" h="6858000">
                <a:moveTo>
                  <a:pt x="0" y="0"/>
                </a:moveTo>
                <a:lnTo>
                  <a:pt x="4920343" y="0"/>
                </a:lnTo>
                <a:lnTo>
                  <a:pt x="4920343" y="6858000"/>
                </a:lnTo>
                <a:lnTo>
                  <a:pt x="2699657" y="6858000"/>
                </a:lnTo>
                <a:cubicBezTo>
                  <a:pt x="-319315" y="4412343"/>
                  <a:pt x="899886" y="2286000"/>
                  <a:pt x="0" y="0"/>
                </a:cubicBezTo>
                <a:close/>
              </a:path>
            </a:pathLst>
          </a:cu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pic>
        <p:nvPicPr>
          <p:cNvPr id="2097158" name="Picture 8"/>
          <p:cNvPicPr>
            <a:picLocks noChangeAspect="1"/>
          </p:cNvPicPr>
          <p:nvPr/>
        </p:nvPicPr>
        <p:blipFill>
          <a:blip xmlns:r="http://schemas.openxmlformats.org/officeDocument/2006/relationships" r:embed="rId1"/>
          <a:stretch>
            <a:fillRect/>
          </a:stretch>
        </p:blipFill>
        <p:spPr>
          <a:xfrm>
            <a:off x="5424662" y="906161"/>
            <a:ext cx="5045678" cy="5045678"/>
          </a:xfrm>
          <a:prstGeom prst="ellipse"/>
          <a:ln w="38100">
            <a:solidFill>
              <a:schemeClr val="accent1"/>
            </a:solidFill>
          </a:ln>
        </p:spPr>
      </p:pic>
      <p:sp>
        <p:nvSpPr>
          <p:cNvPr id="1048652" name="Oval 9"/>
          <p:cNvSpPr/>
          <p:nvPr/>
        </p:nvSpPr>
        <p:spPr>
          <a:xfrm>
            <a:off x="5424661" y="906160"/>
            <a:ext cx="5045679" cy="5045679"/>
          </a:xfrm>
          <a:prstGeom prst="ellipse"/>
          <a:noFill/>
          <a:ln w="47625">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53" name="Oval 10"/>
          <p:cNvSpPr/>
          <p:nvPr/>
        </p:nvSpPr>
        <p:spPr>
          <a:xfrm>
            <a:off x="5485812" y="224236"/>
            <a:ext cx="391907" cy="391907"/>
          </a:xfrm>
          <a:prstGeom prst="ellipse"/>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54" name="Oval 11"/>
          <p:cNvSpPr/>
          <p:nvPr/>
        </p:nvSpPr>
        <p:spPr>
          <a:xfrm>
            <a:off x="5245547" y="1492317"/>
            <a:ext cx="244196" cy="244196"/>
          </a:xfrm>
          <a:prstGeom prst="ellipse"/>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55" name="Oval 12"/>
          <p:cNvSpPr/>
          <p:nvPr/>
        </p:nvSpPr>
        <p:spPr>
          <a:xfrm>
            <a:off x="7947500" y="6208966"/>
            <a:ext cx="391907" cy="391907"/>
          </a:xfrm>
          <a:prstGeom prst="ellipse"/>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grpSp>
        <p:nvGrpSpPr>
          <p:cNvPr id="51" name="Group 18"/>
          <p:cNvGrpSpPr/>
          <p:nvPr/>
        </p:nvGrpSpPr>
        <p:grpSpPr>
          <a:xfrm>
            <a:off x="565469" y="1539886"/>
            <a:ext cx="4920343" cy="2165416"/>
            <a:chOff x="565469" y="1265624"/>
            <a:chExt cx="4920343" cy="2165416"/>
          </a:xfrm>
        </p:grpSpPr>
        <p:sp>
          <p:nvSpPr>
            <p:cNvPr id="1048656" name="TextBox 14"/>
            <p:cNvSpPr txBox="1"/>
            <p:nvPr/>
          </p:nvSpPr>
          <p:spPr>
            <a:xfrm>
              <a:off x="565469" y="3048948"/>
              <a:ext cx="4680078" cy="382092"/>
            </a:xfrm>
            <a:prstGeom prst="rect"/>
            <a:noFill/>
          </p:spPr>
          <p:txBody>
            <a:bodyPr wrap="square">
              <a:spAutoFit/>
            </a:bodyPr>
            <a:p>
              <a:pPr>
                <a:lnSpc>
                  <a:spcPct val="150000"/>
                </a:lnSpc>
              </a:pPr>
              <a:endParaRPr dirty="0" sz="1400" lang="en-US">
                <a:solidFill>
                  <a:schemeClr val="tx1">
                    <a:lumMod val="85000"/>
                    <a:lumOff val="15000"/>
                  </a:schemeClr>
                </a:solidFill>
                <a:latin typeface="Montserrat" panose="00000500000000000000" pitchFamily="2" charset="0"/>
              </a:endParaRPr>
            </a:p>
          </p:txBody>
        </p:sp>
        <p:sp>
          <p:nvSpPr>
            <p:cNvPr id="1048657" name="TextBox 17"/>
            <p:cNvSpPr txBox="1"/>
            <p:nvPr/>
          </p:nvSpPr>
          <p:spPr>
            <a:xfrm>
              <a:off x="565469" y="1265624"/>
              <a:ext cx="4920343" cy="584775"/>
            </a:xfrm>
            <a:prstGeom prst="rect"/>
            <a:noFill/>
          </p:spPr>
          <p:txBody>
            <a:bodyPr wrap="square">
              <a:spAutoFit/>
            </a:bodyPr>
            <a:p>
              <a:pPr algn="ctr"/>
              <a:r>
                <a:rPr b="1" dirty="0" sz="3200" lang="en-US">
                  <a:solidFill>
                    <a:srgbClr val="00B050"/>
                  </a:solidFill>
                </a:rPr>
                <a:t>Sources of Finance</a:t>
              </a:r>
            </a:p>
          </p:txBody>
        </p:sp>
      </p:grpSp>
      <p:sp>
        <p:nvSpPr>
          <p:cNvPr id="1048658" name="Rectangle 1"/>
          <p:cNvSpPr/>
          <p:nvPr/>
        </p:nvSpPr>
        <p:spPr>
          <a:xfrm>
            <a:off x="951676" y="2124661"/>
            <a:ext cx="4405620" cy="3276282"/>
          </a:xfrm>
          <a:prstGeom prst="rect"/>
        </p:spPr>
        <p:txBody>
          <a:bodyPr wrap="square">
            <a:spAutoFit/>
          </a:bodyPr>
          <a:p>
            <a:pPr algn="ctr">
              <a:lnSpc>
                <a:spcPct val="150000"/>
              </a:lnSpc>
            </a:pPr>
            <a:r>
              <a:rPr dirty="0" sz="2000" lang="en-US"/>
              <a:t>Budgeted at £100,000 to cover marketing, initial supplies, and equipment.</a:t>
            </a:r>
          </a:p>
          <a:p>
            <a:pPr algn="ctr">
              <a:lnSpc>
                <a:spcPct val="150000"/>
              </a:lnSpc>
            </a:pPr>
            <a:r>
              <a:rPr dirty="0" sz="2000" lang="en-US"/>
              <a:t>Personal savings, family investments, small firm loans, and sustainable enterprise investors provide the necessary capital (</a:t>
            </a:r>
            <a:r>
              <a:rPr dirty="0" sz="2000" lang="en-US" err="1"/>
              <a:t>Prijadi</a:t>
            </a:r>
            <a:r>
              <a:rPr dirty="0" sz="2000" lang="en-US"/>
              <a:t> et al., 2020).</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52" name=""/>
        <p:cNvGrpSpPr/>
        <p:nvPr/>
      </p:nvGrpSpPr>
      <p:grpSpPr>
        <a:xfrm>
          <a:off x="0" y="0"/>
          <a:ext cx="0" cy="0"/>
          <a:chOff x="0" y="0"/>
          <a:chExt cx="0" cy="0"/>
        </a:xfrm>
      </p:grpSpPr>
      <p:sp>
        <p:nvSpPr>
          <p:cNvPr id="1048659" name="Rectangle 17"/>
          <p:cNvSpPr/>
          <p:nvPr/>
        </p:nvSpPr>
        <p:spPr>
          <a:xfrm>
            <a:off x="7467600" y="1243464"/>
            <a:ext cx="3121471" cy="4754038"/>
          </a:xfrm>
          <a:prstGeom prst="rect"/>
          <a:solidFill>
            <a:srgbClr val="00B0F0"/>
          </a:solidFill>
          <a:ln w="317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60" name="TextBox 2"/>
          <p:cNvSpPr txBox="1"/>
          <p:nvPr/>
        </p:nvSpPr>
        <p:spPr>
          <a:xfrm>
            <a:off x="-586273" y="252159"/>
            <a:ext cx="12192000" cy="646331"/>
          </a:xfrm>
          <a:prstGeom prst="rect"/>
          <a:noFill/>
        </p:spPr>
        <p:txBody>
          <a:bodyPr wrap="square">
            <a:spAutoFit/>
          </a:bodyPr>
          <a:p>
            <a:pPr algn="ctr"/>
            <a:r>
              <a:rPr b="1" dirty="0" sz="3600" i="0" lang="en-US">
                <a:solidFill>
                  <a:srgbClr val="00B0F0"/>
                </a:solidFill>
                <a:effectLst/>
                <a:latin typeface="Montserrat" panose="00000500000000000000" pitchFamily="2" charset="0"/>
              </a:rPr>
              <a:t>Costs</a:t>
            </a:r>
            <a:endParaRPr b="1" dirty="0" sz="3600" lang="en-US">
              <a:solidFill>
                <a:srgbClr val="00B0F0"/>
              </a:solidFill>
              <a:latin typeface="Montserrat" panose="00000500000000000000" pitchFamily="2" charset="0"/>
            </a:endParaRPr>
          </a:p>
        </p:txBody>
      </p:sp>
      <p:sp>
        <p:nvSpPr>
          <p:cNvPr id="1048661" name="Rectangle 5"/>
          <p:cNvSpPr/>
          <p:nvPr/>
        </p:nvSpPr>
        <p:spPr>
          <a:xfrm>
            <a:off x="1176202" y="1243464"/>
            <a:ext cx="2941320" cy="4754038"/>
          </a:xfrm>
          <a:prstGeom prst="rect"/>
          <a:solidFill>
            <a:srgbClr val="00B0F0"/>
          </a:solidFill>
          <a:ln w="317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62" name="TextBox 12"/>
          <p:cNvSpPr txBox="1"/>
          <p:nvPr/>
        </p:nvSpPr>
        <p:spPr>
          <a:xfrm>
            <a:off x="1041718" y="1420778"/>
            <a:ext cx="2941320" cy="4031873"/>
          </a:xfrm>
          <a:prstGeom prst="rect"/>
          <a:noFill/>
        </p:spPr>
        <p:txBody>
          <a:bodyPr wrap="square">
            <a:spAutoFit/>
          </a:bodyPr>
          <a:p>
            <a:pPr algn="ctr" indent="-285750" marL="285750">
              <a:lnSpc>
                <a:spcPct val="150000"/>
              </a:lnSpc>
              <a:buFont typeface="Arial" panose="020B0604020202020204" pitchFamily="34" charset="0"/>
              <a:buChar char="•"/>
            </a:pPr>
            <a:r>
              <a:rPr b="1" dirty="0" sz="1600" lang="en-US">
                <a:solidFill>
                  <a:schemeClr val="bg1"/>
                </a:solidFill>
              </a:rPr>
              <a:t>This is set at £12,000 per year, or £1,000 every month. It covers the lease for the company's physical location.</a:t>
            </a:r>
          </a:p>
          <a:p>
            <a:pPr algn="ctr" indent="-285750" marL="285750">
              <a:lnSpc>
                <a:spcPct val="150000"/>
              </a:lnSpc>
              <a:buFont typeface="Arial" panose="020B0604020202020204" pitchFamily="34" charset="0"/>
              <a:buChar char="•"/>
            </a:pPr>
            <a:endParaRPr b="1" dirty="0" sz="1600" lang="en-US">
              <a:solidFill>
                <a:schemeClr val="bg1"/>
              </a:solidFill>
            </a:endParaRPr>
          </a:p>
          <a:p>
            <a:pPr algn="ctr" indent="-285750" marL="285750">
              <a:lnSpc>
                <a:spcPct val="150000"/>
              </a:lnSpc>
              <a:buFont typeface="Arial" panose="020B0604020202020204" pitchFamily="34" charset="0"/>
              <a:buChar char="•"/>
            </a:pPr>
            <a:r>
              <a:rPr b="1" dirty="0" sz="1600" lang="en-US">
                <a:solidFill>
                  <a:schemeClr val="bg1"/>
                </a:solidFill>
              </a:rPr>
              <a:t>Utilities, a crucial aspect of running a business, are maintained at a monthly outlay of £200, resulting in £2,400 yearly.</a:t>
            </a:r>
          </a:p>
          <a:p>
            <a:pPr algn="ctr" indent="-285750" marL="285750">
              <a:buFont typeface="Arial" panose="020B0604020202020204" pitchFamily="34" charset="0"/>
              <a:buChar char="•"/>
            </a:pPr>
            <a:endParaRPr b="1" dirty="0" sz="1600" lang="en-US">
              <a:solidFill>
                <a:schemeClr val="bg1"/>
              </a:solidFill>
            </a:endParaRPr>
          </a:p>
        </p:txBody>
      </p:sp>
      <p:sp>
        <p:nvSpPr>
          <p:cNvPr id="1048663" name="TextBox 13"/>
          <p:cNvSpPr txBox="1"/>
          <p:nvPr/>
        </p:nvSpPr>
        <p:spPr>
          <a:xfrm>
            <a:off x="7671526" y="1562099"/>
            <a:ext cx="2917545" cy="4158190"/>
          </a:xfrm>
          <a:prstGeom prst="rect"/>
          <a:noFill/>
        </p:spPr>
        <p:txBody>
          <a:bodyPr wrap="square">
            <a:spAutoFit/>
          </a:bodyPr>
          <a:p>
            <a:pPr algn="ctr">
              <a:lnSpc>
                <a:spcPct val="150000"/>
              </a:lnSpc>
            </a:pPr>
            <a:r>
              <a:rPr b="1" dirty="0" sz="1600" lang="en-US">
                <a:solidFill>
                  <a:schemeClr val="bg1"/>
                </a:solidFill>
              </a:rPr>
              <a:t>The cost of communication and internet services amounts to £1,200 per year, with a consistent monthly charge of £100.</a:t>
            </a:r>
          </a:p>
          <a:p>
            <a:pPr algn="ctr">
              <a:lnSpc>
                <a:spcPct val="150000"/>
              </a:lnSpc>
            </a:pPr>
            <a:r>
              <a:rPr b="1" dirty="0" sz="1600" lang="en-US">
                <a:solidFill>
                  <a:schemeClr val="bg1"/>
                </a:solidFill>
              </a:rPr>
              <a:t>Salary costs amount to a fixed £5,400 per month or £64,800 per year. If this is done, the company will have enough qualified workers to meet customer needs (</a:t>
            </a:r>
            <a:r>
              <a:rPr b="1" dirty="0" sz="1600" lang="en-US" err="1">
                <a:solidFill>
                  <a:schemeClr val="bg1"/>
                </a:solidFill>
              </a:rPr>
              <a:t>Haar</a:t>
            </a:r>
            <a:r>
              <a:rPr b="1" dirty="0" sz="1600" lang="en-US">
                <a:solidFill>
                  <a:schemeClr val="bg1"/>
                </a:solidFill>
              </a:rPr>
              <a:t>, 2023).</a:t>
            </a:r>
          </a:p>
        </p:txBody>
      </p:sp>
      <p:grpSp>
        <p:nvGrpSpPr>
          <p:cNvPr id="53" name="Group 19"/>
          <p:cNvGrpSpPr/>
          <p:nvPr/>
        </p:nvGrpSpPr>
        <p:grpSpPr>
          <a:xfrm>
            <a:off x="11312984" y="5771573"/>
            <a:ext cx="1768620" cy="1768620"/>
            <a:chOff x="11502801" y="6174550"/>
            <a:chExt cx="1366900" cy="1366900"/>
          </a:xfrm>
          <a:solidFill>
            <a:srgbClr val="00B050"/>
          </a:solidFill>
        </p:grpSpPr>
        <p:sp>
          <p:nvSpPr>
            <p:cNvPr id="1048664" name="Oval 20"/>
            <p:cNvSpPr/>
            <p:nvPr/>
          </p:nvSpPr>
          <p:spPr>
            <a:xfrm>
              <a:off x="11502801" y="6174550"/>
              <a:ext cx="1366900" cy="1366900"/>
            </a:xfrm>
            <a:prstGeom prst="ellipse"/>
            <a:grp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65" name="Oval 21"/>
            <p:cNvSpPr/>
            <p:nvPr/>
          </p:nvSpPr>
          <p:spPr>
            <a:xfrm>
              <a:off x="11729051" y="6400800"/>
              <a:ext cx="914400" cy="914400"/>
            </a:xfrm>
            <a:prstGeom prst="ellipse"/>
            <a:grp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grpSp>
      <p:grpSp>
        <p:nvGrpSpPr>
          <p:cNvPr id="54" name="Group 22"/>
          <p:cNvGrpSpPr/>
          <p:nvPr/>
        </p:nvGrpSpPr>
        <p:grpSpPr>
          <a:xfrm>
            <a:off x="-884310" y="-859734"/>
            <a:ext cx="1768620" cy="1768620"/>
            <a:chOff x="11502801" y="6174550"/>
            <a:chExt cx="1366900" cy="1366900"/>
          </a:xfrm>
          <a:solidFill>
            <a:srgbClr val="00B050"/>
          </a:solidFill>
        </p:grpSpPr>
        <p:sp>
          <p:nvSpPr>
            <p:cNvPr id="1048666" name="Oval 23"/>
            <p:cNvSpPr/>
            <p:nvPr/>
          </p:nvSpPr>
          <p:spPr>
            <a:xfrm>
              <a:off x="11502801" y="6174550"/>
              <a:ext cx="1366900" cy="1366900"/>
            </a:xfrm>
            <a:prstGeom prst="ellipse"/>
            <a:grp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67" name="Oval 24"/>
            <p:cNvSpPr/>
            <p:nvPr/>
          </p:nvSpPr>
          <p:spPr>
            <a:xfrm>
              <a:off x="11729051" y="6400800"/>
              <a:ext cx="914400" cy="914400"/>
            </a:xfrm>
            <a:prstGeom prst="ellipse"/>
            <a:grp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grpSp>
      <p:sp>
        <p:nvSpPr>
          <p:cNvPr id="1048668" name="Oval 25"/>
          <p:cNvSpPr/>
          <p:nvPr/>
        </p:nvSpPr>
        <p:spPr>
          <a:xfrm>
            <a:off x="11105249" y="325773"/>
            <a:ext cx="391907" cy="391907"/>
          </a:xfrm>
          <a:prstGeom prst="ellipse"/>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69" name="Oval 26"/>
          <p:cNvSpPr/>
          <p:nvPr/>
        </p:nvSpPr>
        <p:spPr>
          <a:xfrm>
            <a:off x="10881814" y="1659776"/>
            <a:ext cx="244196" cy="244196"/>
          </a:xfrm>
          <a:prstGeom prst="ellipse"/>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70" name="Oval 27"/>
          <p:cNvSpPr/>
          <p:nvPr/>
        </p:nvSpPr>
        <p:spPr>
          <a:xfrm>
            <a:off x="550751" y="5868362"/>
            <a:ext cx="391907" cy="391907"/>
          </a:xfrm>
          <a:prstGeom prst="ellipse"/>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55" name=""/>
        <p:cNvGrpSpPr/>
        <p:nvPr/>
      </p:nvGrpSpPr>
      <p:grpSpPr>
        <a:xfrm>
          <a:off x="0" y="0"/>
          <a:ext cx="0" cy="0"/>
          <a:chOff x="0" y="0"/>
          <a:chExt cx="0" cy="0"/>
        </a:xfrm>
      </p:grpSpPr>
      <p:sp>
        <p:nvSpPr>
          <p:cNvPr id="1048671" name="Rectangle 7"/>
          <p:cNvSpPr>
            <a:spLocks noChangeAspect="1" noMove="1" noResize="1" noRot="1" noGrp="1" noAdjustHandles="1" noEditPoints="1" noChangeArrowheads="1" noChangeShapeType="1" noTextEdit="1"/>
          </p:cNvSpPr>
          <p:nvPr/>
        </p:nvSpPr>
        <p:spPr bwMode="white">
          <a:xfrm>
            <a:off x="1524" y="0"/>
            <a:ext cx="12188952" cy="6858000"/>
          </a:xfrm>
          <a:prstGeom prst="rect"/>
          <a:no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lstStyle>
            <a:defPPr>
              <a:defRPr lang="en-US"/>
            </a:defPPr>
            <a:lvl1pPr algn="l" defTabSz="914400" eaLnBrk="1" hangingPunct="1" latinLnBrk="0" marL="0" rtl="0">
              <a:defRPr sz="1800" kern="1200">
                <a:solidFill>
                  <a:schemeClr val="lt1"/>
                </a:solidFill>
                <a:latin typeface="+mn-lt"/>
                <a:ea typeface="+mn-ea"/>
                <a:cs typeface="+mn-cs"/>
              </a:defRPr>
            </a:lvl1pPr>
            <a:lvl2pPr algn="l" defTabSz="914400" eaLnBrk="1" hangingPunct="1" latinLnBrk="0" marL="457200" rtl="0">
              <a:defRPr sz="1800" kern="1200">
                <a:solidFill>
                  <a:schemeClr val="lt1"/>
                </a:solidFill>
                <a:latin typeface="+mn-lt"/>
                <a:ea typeface="+mn-ea"/>
                <a:cs typeface="+mn-cs"/>
              </a:defRPr>
            </a:lvl2pPr>
            <a:lvl3pPr algn="l" defTabSz="914400" eaLnBrk="1" hangingPunct="1" latinLnBrk="0" marL="914400" rtl="0">
              <a:defRPr sz="1800" kern="1200">
                <a:solidFill>
                  <a:schemeClr val="lt1"/>
                </a:solidFill>
                <a:latin typeface="+mn-lt"/>
                <a:ea typeface="+mn-ea"/>
                <a:cs typeface="+mn-cs"/>
              </a:defRPr>
            </a:lvl3pPr>
            <a:lvl4pPr algn="l" defTabSz="914400" eaLnBrk="1" hangingPunct="1" latinLnBrk="0" marL="1371600" rtl="0">
              <a:defRPr sz="1800" kern="1200">
                <a:solidFill>
                  <a:schemeClr val="lt1"/>
                </a:solidFill>
                <a:latin typeface="+mn-lt"/>
                <a:ea typeface="+mn-ea"/>
                <a:cs typeface="+mn-cs"/>
              </a:defRPr>
            </a:lvl4pPr>
            <a:lvl5pPr algn="l" defTabSz="914400" eaLnBrk="1" hangingPunct="1" latinLnBrk="0" marL="1828800" rtl="0">
              <a:defRPr sz="1800" kern="1200">
                <a:solidFill>
                  <a:schemeClr val="lt1"/>
                </a:solidFill>
                <a:latin typeface="+mn-lt"/>
                <a:ea typeface="+mn-ea"/>
                <a:cs typeface="+mn-cs"/>
              </a:defRPr>
            </a:lvl5pPr>
            <a:lvl6pPr algn="l" defTabSz="914400" eaLnBrk="1" hangingPunct="1" latinLnBrk="0" marL="2286000" rtl="0">
              <a:defRPr sz="1800" kern="1200">
                <a:solidFill>
                  <a:schemeClr val="lt1"/>
                </a:solidFill>
                <a:latin typeface="+mn-lt"/>
                <a:ea typeface="+mn-ea"/>
                <a:cs typeface="+mn-cs"/>
              </a:defRPr>
            </a:lvl6pPr>
            <a:lvl7pPr algn="l" defTabSz="914400" eaLnBrk="1" hangingPunct="1" latinLnBrk="0" marL="2743200" rtl="0">
              <a:defRPr sz="1800" kern="1200">
                <a:solidFill>
                  <a:schemeClr val="lt1"/>
                </a:solidFill>
                <a:latin typeface="+mn-lt"/>
                <a:ea typeface="+mn-ea"/>
                <a:cs typeface="+mn-cs"/>
              </a:defRPr>
            </a:lvl7pPr>
            <a:lvl8pPr algn="l" defTabSz="914400" eaLnBrk="1" hangingPunct="1" latinLnBrk="0" marL="3200400" rtl="0">
              <a:defRPr sz="1800" kern="1200">
                <a:solidFill>
                  <a:schemeClr val="lt1"/>
                </a:solidFill>
                <a:latin typeface="+mn-lt"/>
                <a:ea typeface="+mn-ea"/>
                <a:cs typeface="+mn-cs"/>
              </a:defRPr>
            </a:lvl8pPr>
            <a:lvl9pPr algn="l" defTabSz="914400" eaLnBrk="1" hangingPunct="1" latinLnBrk="0" marL="3657600" rtl="0">
              <a:defRPr sz="1800" kern="1200">
                <a:solidFill>
                  <a:schemeClr val="lt1"/>
                </a:solidFill>
                <a:latin typeface="+mn-lt"/>
                <a:ea typeface="+mn-ea"/>
                <a:cs typeface="+mn-cs"/>
              </a:defRPr>
            </a:lvl9pPr>
          </a:lstStyle>
          <a:p>
            <a:pPr algn="ctr"/>
            <a:endParaRPr lang="en-US"/>
          </a:p>
        </p:txBody>
      </p:sp>
      <p:pic>
        <p:nvPicPr>
          <p:cNvPr id="2097159" name="Picture 2" descr="A group of people standing together  Description automatically generated"/>
          <p:cNvPicPr>
            <a:picLocks noChangeAspect="1"/>
          </p:cNvPicPr>
          <p:nvPr/>
        </p:nvPicPr>
        <p:blipFill rotWithShape="1">
          <a:blip xmlns:r="http://schemas.openxmlformats.org/officeDocument/2006/relationships" r:embed="rId1" cstate="print"/>
          <a:srcRect/>
          <a:stretch>
            <a:fillRect/>
          </a:stretch>
        </p:blipFill>
        <p:spPr>
          <a:xfrm>
            <a:off x="20" y="1282"/>
            <a:ext cx="12191980" cy="6856718"/>
          </a:xfrm>
          <a:prstGeom prst="rect"/>
        </p:spPr>
      </p:pic>
      <p:sp>
        <p:nvSpPr>
          <p:cNvPr id="1048672" name="Rectangle 13"/>
          <p:cNvSpPr/>
          <p:nvPr/>
        </p:nvSpPr>
        <p:spPr>
          <a:xfrm rot="16200000" flipH="1">
            <a:off x="2666117" y="-2666117"/>
            <a:ext cx="6856717" cy="12188951"/>
          </a:xfrm>
          <a:prstGeom prst="rect"/>
          <a:gradFill flip="none" rotWithShape="1">
            <a:gsLst>
              <a:gs pos="4000">
                <a:schemeClr val="bg1">
                  <a:alpha val="0"/>
                </a:schemeClr>
              </a:gs>
              <a:gs pos="40000">
                <a:schemeClr val="bg1">
                  <a:alpha val="89000"/>
                </a:schemeClr>
              </a:gs>
              <a:gs pos="68122">
                <a:srgbClr val="FFFFFF"/>
              </a:gs>
              <a:gs pos="100000">
                <a:schemeClr val="bg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a:p>
        </p:txBody>
      </p:sp>
      <p:sp>
        <p:nvSpPr>
          <p:cNvPr id="1048673" name="TextBox 6"/>
          <p:cNvSpPr txBox="1"/>
          <p:nvPr/>
        </p:nvSpPr>
        <p:spPr>
          <a:xfrm>
            <a:off x="-1525" y="470482"/>
            <a:ext cx="12195050" cy="584775"/>
          </a:xfrm>
          <a:prstGeom prst="rect"/>
          <a:noFill/>
        </p:spPr>
        <p:txBody>
          <a:bodyPr wrap="square">
            <a:spAutoFit/>
          </a:bodyPr>
          <a:p>
            <a:pPr algn="ctr"/>
            <a:r>
              <a:rPr b="1" dirty="0" sz="3200" lang="en-US">
                <a:solidFill>
                  <a:srgbClr val="00B050"/>
                </a:solidFill>
              </a:rPr>
              <a:t>Cash Flow Forecast and Summary</a:t>
            </a:r>
          </a:p>
        </p:txBody>
      </p:sp>
      <p:sp>
        <p:nvSpPr>
          <p:cNvPr id="1048674" name="Rectangle: Top Corners Rounded 24"/>
          <p:cNvSpPr/>
          <p:nvPr/>
        </p:nvSpPr>
        <p:spPr>
          <a:xfrm>
            <a:off x="0" y="6387519"/>
            <a:ext cx="12192000" cy="470482"/>
          </a:xfrm>
          <a:prstGeom prst="round2SameRect">
            <a:avLst>
              <a:gd name="adj1" fmla="val 50000"/>
              <a:gd name="adj2" fmla="val 2410"/>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just"/>
            <a:r>
              <a:rPr dirty="0" lang="en-US">
                <a:solidFill>
                  <a:schemeClr val="tx1"/>
                </a:solidFill>
              </a:rPr>
              <a:t>Starting with £40,000 in revenue and £8,000 outgoing each month, the table shows a company's cash flow prediction for the next 12 months. Beginning with a negative net cash flow, it turns positive by Month 6, and by Month 12, the total net cash flow reaches £38,250. The majority of this cash flow comes from service fees.</a:t>
            </a:r>
          </a:p>
          <a:p>
            <a:pPr algn="ctr"/>
            <a:endParaRPr dirty="0" lang="en-US">
              <a:solidFill>
                <a:srgbClr val="00B0F0"/>
              </a:solidFill>
            </a:endParaRPr>
          </a:p>
          <a:p>
            <a:pPr algn="ctr"/>
            <a:endParaRPr dirty="0" lang="en-US">
              <a:solidFill>
                <a:srgbClr val="00B0F0"/>
              </a:solidFill>
            </a:endParaRPr>
          </a:p>
          <a:p>
            <a:pPr algn="ctr"/>
            <a:endParaRPr dirty="0" lang="en-US">
              <a:solidFill>
                <a:srgbClr val="00B0F0"/>
              </a:solidFill>
            </a:endParaRPr>
          </a:p>
          <a:p>
            <a:pPr algn="ctr"/>
            <a:endParaRPr dirty="0" lang="en-US">
              <a:solidFill>
                <a:srgbClr val="00B0F0"/>
              </a:solidFill>
            </a:endParaRPr>
          </a:p>
          <a:p>
            <a:pPr algn="ctr"/>
            <a:endParaRPr dirty="0" lang="en-US">
              <a:solidFill>
                <a:srgbClr val="00B0F0"/>
              </a:solidFill>
            </a:endParaRPr>
          </a:p>
          <a:p>
            <a:pPr algn="ctr"/>
            <a:endParaRPr dirty="0" lang="en-US">
              <a:solidFill>
                <a:srgbClr val="00B0F0"/>
              </a:solidFill>
            </a:endParaRPr>
          </a:p>
        </p:txBody>
      </p:sp>
      <p:grpSp>
        <p:nvGrpSpPr>
          <p:cNvPr id="56" name="Group 26"/>
          <p:cNvGrpSpPr/>
          <p:nvPr/>
        </p:nvGrpSpPr>
        <p:grpSpPr>
          <a:xfrm>
            <a:off x="-884310" y="-859734"/>
            <a:ext cx="1768620" cy="1768620"/>
            <a:chOff x="11502801" y="6174550"/>
            <a:chExt cx="1366900" cy="1366900"/>
          </a:xfrm>
          <a:solidFill>
            <a:srgbClr val="00B050"/>
          </a:solidFill>
        </p:grpSpPr>
        <p:sp>
          <p:nvSpPr>
            <p:cNvPr id="1048675" name="Oval 27"/>
            <p:cNvSpPr/>
            <p:nvPr/>
          </p:nvSpPr>
          <p:spPr>
            <a:xfrm>
              <a:off x="11502801" y="6174550"/>
              <a:ext cx="1366900" cy="1366900"/>
            </a:xfrm>
            <a:prstGeom prst="ellipse"/>
            <a:grp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76" name="Oval 28"/>
            <p:cNvSpPr/>
            <p:nvPr/>
          </p:nvSpPr>
          <p:spPr>
            <a:xfrm>
              <a:off x="11729051" y="6400800"/>
              <a:ext cx="914400" cy="914400"/>
            </a:xfrm>
            <a:prstGeom prst="ellipse"/>
            <a:grp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grpSp>
      <p:graphicFrame>
        <p:nvGraphicFramePr>
          <p:cNvPr id="4194304" name="Table 29"/>
          <p:cNvGraphicFramePr>
            <a:graphicFrameLocks noGrp="1"/>
          </p:cNvGraphicFramePr>
          <p:nvPr/>
        </p:nvGraphicFramePr>
        <p:xfrm>
          <a:off x="3049" y="1055257"/>
          <a:ext cx="12185901" cy="4269217"/>
        </p:xfrm>
        <a:graphic>
          <a:graphicData uri="http://schemas.openxmlformats.org/drawingml/2006/table">
            <a:tbl>
              <a:tblPr firstRow="1" firstCol="1" bandRow="1"/>
              <a:tblGrid>
                <a:gridCol w="1089420"/>
                <a:gridCol w="853013"/>
                <a:gridCol w="755526"/>
                <a:gridCol w="755526"/>
                <a:gridCol w="755526"/>
                <a:gridCol w="755526"/>
                <a:gridCol w="755526"/>
                <a:gridCol w="755526"/>
                <a:gridCol w="755526"/>
                <a:gridCol w="814018"/>
                <a:gridCol w="814018"/>
                <a:gridCol w="814018"/>
                <a:gridCol w="814018"/>
                <a:gridCol w="814018"/>
                <a:gridCol w="884696"/>
              </a:tblGrid>
              <a:tr h="237176">
                <a:tc>
                  <a:txBody>
                    <a:bodyPr/>
                    <a:p>
                      <a:pPr marL="0" marR="0">
                        <a:lnSpc>
                          <a:spcPct val="107000"/>
                        </a:lnSpc>
                        <a:spcBef>
                          <a:spcPts val="0"/>
                        </a:spcBef>
                        <a:spcAft>
                          <a:spcPts val="0"/>
                        </a:spcAft>
                      </a:pPr>
                      <a:r>
                        <a:rPr b="1" sz="800" lang="en-US">
                          <a:effectLst/>
                          <a:latin typeface="Times New Roman" panose="02020603050405020304" pitchFamily="18" charset="0"/>
                          <a:ea typeface="Times New Roman" panose="02020603050405020304" pitchFamily="18" charset="0"/>
                          <a:cs typeface="Times New Roman" panose="02020603050405020304" pitchFamily="18" charset="0"/>
                        </a:rPr>
                        <a:t>Description</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F7F7F"/>
                    </a:solidFill>
                  </a:tcPr>
                </a:tc>
                <a:tc>
                  <a:txBody>
                    <a:bodyPr/>
                    <a:p>
                      <a:pPr marL="0" marR="0">
                        <a:lnSpc>
                          <a:spcPct val="107000"/>
                        </a:lnSpc>
                        <a:spcBef>
                          <a:spcPts val="0"/>
                        </a:spcBef>
                        <a:spcAft>
                          <a:spcPts val="0"/>
                        </a:spcAft>
                      </a:pPr>
                      <a:r>
                        <a:rPr b="1" sz="800" lang="en-US">
                          <a:effectLst/>
                          <a:latin typeface="Times New Roman" panose="02020603050405020304" pitchFamily="18" charset="0"/>
                          <a:ea typeface="Times New Roman" panose="02020603050405020304" pitchFamily="18" charset="0"/>
                          <a:cs typeface="Times New Roman" panose="02020603050405020304" pitchFamily="18" charset="0"/>
                        </a:rPr>
                        <a:t>Starting Point</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F7F7F"/>
                    </a:solidFill>
                  </a:tcPr>
                </a:tc>
                <a:tc>
                  <a:txBody>
                    <a:bodyPr/>
                    <a:p>
                      <a:pPr marL="0" marR="0">
                        <a:lnSpc>
                          <a:spcPct val="107000"/>
                        </a:lnSpc>
                        <a:spcBef>
                          <a:spcPts val="0"/>
                        </a:spcBef>
                        <a:spcAft>
                          <a:spcPts val="0"/>
                        </a:spcAft>
                      </a:pPr>
                      <a:r>
                        <a:rPr b="1" sz="800" lang="en-US">
                          <a:effectLst/>
                          <a:latin typeface="Times New Roman" panose="02020603050405020304" pitchFamily="18" charset="0"/>
                          <a:ea typeface="Times New Roman" panose="02020603050405020304" pitchFamily="18" charset="0"/>
                          <a:cs typeface="Times New Roman" panose="02020603050405020304" pitchFamily="18" charset="0"/>
                        </a:rPr>
                        <a:t>Month 1</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F7F7F"/>
                    </a:solidFill>
                  </a:tcPr>
                </a:tc>
                <a:tc>
                  <a:txBody>
                    <a:bodyPr/>
                    <a:p>
                      <a:pPr marL="0" marR="0">
                        <a:lnSpc>
                          <a:spcPct val="107000"/>
                        </a:lnSpc>
                        <a:spcBef>
                          <a:spcPts val="0"/>
                        </a:spcBef>
                        <a:spcAft>
                          <a:spcPts val="0"/>
                        </a:spcAft>
                      </a:pPr>
                      <a:r>
                        <a:rPr b="1" sz="800" lang="en-US">
                          <a:effectLst/>
                          <a:latin typeface="Times New Roman" panose="02020603050405020304" pitchFamily="18" charset="0"/>
                          <a:ea typeface="Times New Roman" panose="02020603050405020304" pitchFamily="18" charset="0"/>
                          <a:cs typeface="Times New Roman" panose="02020603050405020304" pitchFamily="18" charset="0"/>
                        </a:rPr>
                        <a:t>Month 2</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F7F7F"/>
                    </a:solidFill>
                  </a:tcPr>
                </a:tc>
                <a:tc>
                  <a:txBody>
                    <a:bodyPr/>
                    <a:p>
                      <a:pPr marL="0" marR="0">
                        <a:lnSpc>
                          <a:spcPct val="107000"/>
                        </a:lnSpc>
                        <a:spcBef>
                          <a:spcPts val="0"/>
                        </a:spcBef>
                        <a:spcAft>
                          <a:spcPts val="0"/>
                        </a:spcAft>
                      </a:pPr>
                      <a:r>
                        <a:rPr b="1" sz="800" lang="en-US">
                          <a:effectLst/>
                          <a:latin typeface="Times New Roman" panose="02020603050405020304" pitchFamily="18" charset="0"/>
                          <a:ea typeface="Times New Roman" panose="02020603050405020304" pitchFamily="18" charset="0"/>
                          <a:cs typeface="Times New Roman" panose="02020603050405020304" pitchFamily="18" charset="0"/>
                        </a:rPr>
                        <a:t>Month 3</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F7F7F"/>
                    </a:solidFill>
                  </a:tcPr>
                </a:tc>
                <a:tc>
                  <a:txBody>
                    <a:bodyPr/>
                    <a:p>
                      <a:pPr marL="0" marR="0">
                        <a:lnSpc>
                          <a:spcPct val="107000"/>
                        </a:lnSpc>
                        <a:spcBef>
                          <a:spcPts val="0"/>
                        </a:spcBef>
                        <a:spcAft>
                          <a:spcPts val="0"/>
                        </a:spcAft>
                      </a:pPr>
                      <a:r>
                        <a:rPr b="1" sz="800" lang="en-US">
                          <a:effectLst/>
                          <a:latin typeface="Times New Roman" panose="02020603050405020304" pitchFamily="18" charset="0"/>
                          <a:ea typeface="Times New Roman" panose="02020603050405020304" pitchFamily="18" charset="0"/>
                          <a:cs typeface="Times New Roman" panose="02020603050405020304" pitchFamily="18" charset="0"/>
                        </a:rPr>
                        <a:t>Month 4</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F7F7F"/>
                    </a:solidFill>
                  </a:tcPr>
                </a:tc>
                <a:tc>
                  <a:txBody>
                    <a:bodyPr/>
                    <a:p>
                      <a:pPr marL="0" marR="0">
                        <a:lnSpc>
                          <a:spcPct val="107000"/>
                        </a:lnSpc>
                        <a:spcBef>
                          <a:spcPts val="0"/>
                        </a:spcBef>
                        <a:spcAft>
                          <a:spcPts val="0"/>
                        </a:spcAft>
                      </a:pPr>
                      <a:r>
                        <a:rPr b="1" sz="800" lang="en-US">
                          <a:effectLst/>
                          <a:latin typeface="Times New Roman" panose="02020603050405020304" pitchFamily="18" charset="0"/>
                          <a:ea typeface="Times New Roman" panose="02020603050405020304" pitchFamily="18" charset="0"/>
                          <a:cs typeface="Times New Roman" panose="02020603050405020304" pitchFamily="18" charset="0"/>
                        </a:rPr>
                        <a:t>Month 5</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F7F7F"/>
                    </a:solidFill>
                  </a:tcPr>
                </a:tc>
                <a:tc>
                  <a:txBody>
                    <a:bodyPr/>
                    <a:p>
                      <a:pPr marL="0" marR="0">
                        <a:lnSpc>
                          <a:spcPct val="107000"/>
                        </a:lnSpc>
                        <a:spcBef>
                          <a:spcPts val="0"/>
                        </a:spcBef>
                        <a:spcAft>
                          <a:spcPts val="0"/>
                        </a:spcAft>
                      </a:pPr>
                      <a:r>
                        <a:rPr b="1" sz="800" lang="en-US">
                          <a:effectLst/>
                          <a:latin typeface="Times New Roman" panose="02020603050405020304" pitchFamily="18" charset="0"/>
                          <a:ea typeface="Times New Roman" panose="02020603050405020304" pitchFamily="18" charset="0"/>
                          <a:cs typeface="Times New Roman" panose="02020603050405020304" pitchFamily="18" charset="0"/>
                        </a:rPr>
                        <a:t>Month 6</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F7F7F"/>
                    </a:solidFill>
                  </a:tcPr>
                </a:tc>
                <a:tc>
                  <a:txBody>
                    <a:bodyPr/>
                    <a:p>
                      <a:pPr marL="0" marR="0">
                        <a:lnSpc>
                          <a:spcPct val="107000"/>
                        </a:lnSpc>
                        <a:spcBef>
                          <a:spcPts val="0"/>
                        </a:spcBef>
                        <a:spcAft>
                          <a:spcPts val="0"/>
                        </a:spcAft>
                      </a:pPr>
                      <a:r>
                        <a:rPr b="1" sz="800" lang="en-US">
                          <a:effectLst/>
                          <a:latin typeface="Times New Roman" panose="02020603050405020304" pitchFamily="18" charset="0"/>
                          <a:ea typeface="Times New Roman" panose="02020603050405020304" pitchFamily="18" charset="0"/>
                          <a:cs typeface="Times New Roman" panose="02020603050405020304" pitchFamily="18" charset="0"/>
                        </a:rPr>
                        <a:t>Month 7</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F7F7F"/>
                    </a:solidFill>
                  </a:tcPr>
                </a:tc>
                <a:tc>
                  <a:txBody>
                    <a:bodyPr/>
                    <a:p>
                      <a:pPr marL="0" marR="0">
                        <a:lnSpc>
                          <a:spcPct val="107000"/>
                        </a:lnSpc>
                        <a:spcBef>
                          <a:spcPts val="0"/>
                        </a:spcBef>
                        <a:spcAft>
                          <a:spcPts val="0"/>
                        </a:spcAft>
                      </a:pPr>
                      <a:r>
                        <a:rPr b="1" sz="800" lang="en-US">
                          <a:effectLst/>
                          <a:latin typeface="Times New Roman" panose="02020603050405020304" pitchFamily="18" charset="0"/>
                          <a:ea typeface="Times New Roman" panose="02020603050405020304" pitchFamily="18" charset="0"/>
                          <a:cs typeface="Times New Roman" panose="02020603050405020304" pitchFamily="18" charset="0"/>
                        </a:rPr>
                        <a:t>Month 8</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F7F7F"/>
                    </a:solidFill>
                  </a:tcPr>
                </a:tc>
                <a:tc>
                  <a:txBody>
                    <a:bodyPr/>
                    <a:p>
                      <a:pPr marL="0" marR="0">
                        <a:lnSpc>
                          <a:spcPct val="107000"/>
                        </a:lnSpc>
                        <a:spcBef>
                          <a:spcPts val="0"/>
                        </a:spcBef>
                        <a:spcAft>
                          <a:spcPts val="0"/>
                        </a:spcAft>
                      </a:pPr>
                      <a:r>
                        <a:rPr b="1" sz="800" lang="en-US">
                          <a:effectLst/>
                          <a:latin typeface="Times New Roman" panose="02020603050405020304" pitchFamily="18" charset="0"/>
                          <a:ea typeface="Times New Roman" panose="02020603050405020304" pitchFamily="18" charset="0"/>
                          <a:cs typeface="Times New Roman" panose="02020603050405020304" pitchFamily="18" charset="0"/>
                        </a:rPr>
                        <a:t>Month 9</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F7F7F"/>
                    </a:solidFill>
                  </a:tcPr>
                </a:tc>
                <a:tc>
                  <a:txBody>
                    <a:bodyPr/>
                    <a:p>
                      <a:pPr marL="0" marR="0">
                        <a:lnSpc>
                          <a:spcPct val="107000"/>
                        </a:lnSpc>
                        <a:spcBef>
                          <a:spcPts val="0"/>
                        </a:spcBef>
                        <a:spcAft>
                          <a:spcPts val="0"/>
                        </a:spcAft>
                      </a:pPr>
                      <a:r>
                        <a:rPr b="1" sz="800" lang="en-US">
                          <a:effectLst/>
                          <a:latin typeface="Times New Roman" panose="02020603050405020304" pitchFamily="18" charset="0"/>
                          <a:ea typeface="Times New Roman" panose="02020603050405020304" pitchFamily="18" charset="0"/>
                          <a:cs typeface="Times New Roman" panose="02020603050405020304" pitchFamily="18" charset="0"/>
                        </a:rPr>
                        <a:t>Month 10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F7F7F"/>
                    </a:solidFill>
                  </a:tcPr>
                </a:tc>
                <a:tc>
                  <a:txBody>
                    <a:bodyPr/>
                    <a:p>
                      <a:pPr marL="0" marR="0">
                        <a:lnSpc>
                          <a:spcPct val="107000"/>
                        </a:lnSpc>
                        <a:spcBef>
                          <a:spcPts val="0"/>
                        </a:spcBef>
                        <a:spcAft>
                          <a:spcPts val="0"/>
                        </a:spcAft>
                      </a:pPr>
                      <a:r>
                        <a:rPr b="1" sz="800" lang="en-US">
                          <a:effectLst/>
                          <a:latin typeface="Times New Roman" panose="02020603050405020304" pitchFamily="18" charset="0"/>
                          <a:ea typeface="Times New Roman" panose="02020603050405020304" pitchFamily="18" charset="0"/>
                          <a:cs typeface="Times New Roman" panose="02020603050405020304" pitchFamily="18" charset="0"/>
                        </a:rPr>
                        <a:t>Month 11</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F7F7F"/>
                    </a:solidFill>
                  </a:tcPr>
                </a:tc>
                <a:tc>
                  <a:txBody>
                    <a:bodyPr/>
                    <a:p>
                      <a:pPr marL="0" marR="0">
                        <a:lnSpc>
                          <a:spcPct val="107000"/>
                        </a:lnSpc>
                        <a:spcBef>
                          <a:spcPts val="0"/>
                        </a:spcBef>
                        <a:spcAft>
                          <a:spcPts val="0"/>
                        </a:spcAft>
                      </a:pPr>
                      <a:r>
                        <a:rPr b="1" sz="800" lang="en-US">
                          <a:effectLst/>
                          <a:latin typeface="Times New Roman" panose="02020603050405020304" pitchFamily="18" charset="0"/>
                          <a:ea typeface="Times New Roman" panose="02020603050405020304" pitchFamily="18" charset="0"/>
                          <a:cs typeface="Times New Roman" panose="02020603050405020304" pitchFamily="18" charset="0"/>
                        </a:rPr>
                        <a:t>Month 12</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F7F7F"/>
                    </a:solidFill>
                  </a:tcPr>
                </a:tc>
                <a:tc>
                  <a:txBody>
                    <a:bodyPr/>
                    <a:p>
                      <a:pPr marL="0" marR="0">
                        <a:lnSpc>
                          <a:spcPct val="107000"/>
                        </a:lnSpc>
                        <a:spcBef>
                          <a:spcPts val="0"/>
                        </a:spcBef>
                        <a:spcAft>
                          <a:spcPts val="0"/>
                        </a:spcAft>
                      </a:pPr>
                      <a:r>
                        <a:rPr b="1" sz="800" lang="en-US">
                          <a:effectLst/>
                          <a:latin typeface="Times New Roman" panose="02020603050405020304" pitchFamily="18" charset="0"/>
                          <a:ea typeface="Times New Roman" panose="02020603050405020304" pitchFamily="18" charset="0"/>
                          <a:cs typeface="Times New Roman" panose="02020603050405020304" pitchFamily="18" charset="0"/>
                        </a:rPr>
                        <a:t>TOTAL</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F7F7F"/>
                    </a:solidFill>
                  </a:tcPr>
                </a:tc>
              </a:tr>
              <a:tr h="270181">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Anticipated Service Fees</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£3,750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£4,500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£5,250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£6,375</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£7,125</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£8,250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£9,375</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£11,250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£12,000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£13,125</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£13,875</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£95,375</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r>
              <a:tr h="224652">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Start-Up Loan</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r>
              <a:tr h="224652">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Angel Investors</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£15,000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£15,000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r>
              <a:tr h="224652">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Personal Savings</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n/a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r>
              <a:tr h="270181">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Total Cash In-Flows (A)</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£40,000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£3,750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£4,500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£5,250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£6,375</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£7,125</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£8,250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£9,375</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£11,250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£12,000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£13,125</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£13,875</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£145,375</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r>
              <a:tr h="339799">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Rent or Premises Costs</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£12,000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r>
              <a:tr h="454945">
                <a:tc>
                  <a:txBody>
                    <a:bodyPr/>
                    <a:p>
                      <a:pPr marL="0" marR="0">
                        <a:lnSpc>
                          <a:spcPct val="107000"/>
                        </a:lnSpc>
                        <a:spcBef>
                          <a:spcPts val="0"/>
                        </a:spcBef>
                        <a:spcAft>
                          <a:spcPts val="0"/>
                        </a:spcAft>
                      </a:pPr>
                      <a:r>
                        <a:rPr dirty="0" sz="800" lang="en-US">
                          <a:effectLst/>
                          <a:latin typeface="Times New Roman" panose="02020603050405020304" pitchFamily="18" charset="0"/>
                          <a:ea typeface="Times New Roman" panose="02020603050405020304" pitchFamily="18" charset="0"/>
                          <a:cs typeface="Times New Roman" panose="02020603050405020304" pitchFamily="18" charset="0"/>
                        </a:rPr>
                        <a:t>Utilities (gas, electricity, water)</a:t>
                      </a:r>
                      <a:endParaRPr dirty="0"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£2,400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r>
              <a:tr h="131720">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Supplies</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£6,000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r>
              <a:tr h="131720">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Insurance</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r>
              <a:tr h="237176">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Telephone and Internet</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r>
              <a:tr h="454945">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Marketing and Advertising Expenses</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dirty="0"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dirty="0"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£6,000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r>
              <a:tr h="358723">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Professional Fees (legal, accounting)</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£2,400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r>
              <a:tr h="131720">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Staff Costs</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£5,400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£5,400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£5,400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£5,400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£5,400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£5,400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£5,400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£5,400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£5,400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£5,400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£5,400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£5,400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£5,400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£64,800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r>
              <a:tr h="339799">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Total Cash Out-Flows (B)</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£8,000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£8,000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£8,000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£8,000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£8,000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£8,000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dirty="0" sz="800" lang="en-US">
                          <a:effectLst/>
                          <a:latin typeface="Times New Roman" panose="02020603050405020304" pitchFamily="18" charset="0"/>
                          <a:ea typeface="Times New Roman" panose="02020603050405020304" pitchFamily="18" charset="0"/>
                          <a:cs typeface="Times New Roman" panose="02020603050405020304" pitchFamily="18" charset="0"/>
                        </a:rPr>
                        <a:t>£8,000</a:t>
                      </a:r>
                      <a:endParaRPr dirty="0"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£8,000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£8,000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£8,000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£8,000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£8,000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£8,000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£96,000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r>
              <a:tr h="237176">
                <a:tc>
                  <a:txBody>
                    <a:bodyPr/>
                    <a:p>
                      <a:pPr marL="0" marR="0">
                        <a:lnSpc>
                          <a:spcPct val="107000"/>
                        </a:lnSpc>
                        <a:spcBef>
                          <a:spcPts val="0"/>
                        </a:spcBef>
                        <a:spcAft>
                          <a:spcPts val="0"/>
                        </a:spcAft>
                      </a:pPr>
                      <a:r>
                        <a:rPr dirty="0" sz="800" lang="en-US">
                          <a:effectLst/>
                          <a:latin typeface="Times New Roman" panose="02020603050405020304" pitchFamily="18" charset="0"/>
                          <a:ea typeface="Times New Roman" panose="02020603050405020304" pitchFamily="18" charset="0"/>
                          <a:cs typeface="Times New Roman" panose="02020603050405020304" pitchFamily="18" charset="0"/>
                        </a:rPr>
                        <a:t>Net Cash Flow (A - B)</a:t>
                      </a:r>
                      <a:endParaRPr dirty="0"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£32,000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-£4,250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-£3,500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-£2,750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-£1,625</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-£875</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£250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£1,375</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£2,500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£3,250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£4,000</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£5,125</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sz="800" lang="en-US">
                          <a:effectLst/>
                          <a:latin typeface="Times New Roman" panose="02020603050405020304" pitchFamily="18" charset="0"/>
                          <a:ea typeface="Times New Roman" panose="02020603050405020304" pitchFamily="18" charset="0"/>
                          <a:cs typeface="Times New Roman" panose="02020603050405020304" pitchFamily="18" charset="0"/>
                        </a:rPr>
                        <a:t>£5,875</a:t>
                      </a:r>
                      <a:endParaRPr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p>
                      <a:pPr marL="0" marR="0">
                        <a:lnSpc>
                          <a:spcPct val="107000"/>
                        </a:lnSpc>
                        <a:spcBef>
                          <a:spcPts val="0"/>
                        </a:spcBef>
                        <a:spcAft>
                          <a:spcPts val="0"/>
                        </a:spcAft>
                      </a:pPr>
                      <a:r>
                        <a:rPr dirty="0" sz="800" lang="en-US">
                          <a:effectLst/>
                          <a:latin typeface="Times New Roman" panose="02020603050405020304" pitchFamily="18" charset="0"/>
                          <a:ea typeface="Times New Roman" panose="02020603050405020304" pitchFamily="18" charset="0"/>
                          <a:cs typeface="Times New Roman" panose="02020603050405020304" pitchFamily="18" charset="0"/>
                        </a:rPr>
                        <a:t>£38,250</a:t>
                      </a:r>
                      <a:endParaRPr dirty="0" sz="700" lang="en-US">
                        <a:effectLst/>
                        <a:latin typeface="Calibri" panose="020F0502020204030204" pitchFamily="34" charset="0"/>
                        <a:ea typeface="Calibri" panose="020F0502020204030204" pitchFamily="34" charset="0"/>
                        <a:cs typeface="Times New Roman" panose="02020603050405020304" pitchFamily="18" charset="0"/>
                      </a:endParaRPr>
                    </a:p>
                  </a:txBody>
                  <a:tcPr marL="43298" marR="432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57" name=""/>
        <p:cNvGrpSpPr/>
        <p:nvPr/>
      </p:nvGrpSpPr>
      <p:grpSpPr>
        <a:xfrm>
          <a:off x="0" y="0"/>
          <a:ext cx="0" cy="0"/>
          <a:chOff x="0" y="0"/>
          <a:chExt cx="0" cy="0"/>
        </a:xfrm>
      </p:grpSpPr>
      <p:sp>
        <p:nvSpPr>
          <p:cNvPr id="1048677" name="TextBox 4"/>
          <p:cNvSpPr txBox="1"/>
          <p:nvPr/>
        </p:nvSpPr>
        <p:spPr>
          <a:xfrm>
            <a:off x="0" y="476420"/>
            <a:ext cx="12192000" cy="584775"/>
          </a:xfrm>
          <a:prstGeom prst="rect"/>
          <a:noFill/>
        </p:spPr>
        <p:txBody>
          <a:bodyPr wrap="square">
            <a:spAutoFit/>
          </a:bodyPr>
          <a:p>
            <a:pPr algn="ctr"/>
            <a:r>
              <a:rPr b="1" dirty="0" sz="3200" lang="en-US">
                <a:solidFill>
                  <a:srgbClr val="00B0F0"/>
                </a:solidFill>
                <a:cs typeface="Leelawadee" panose="020B0502040204020203" pitchFamily="34" charset="-34"/>
              </a:rPr>
              <a:t>SWOT Analysis</a:t>
            </a:r>
          </a:p>
        </p:txBody>
      </p:sp>
      <p:grpSp>
        <p:nvGrpSpPr>
          <p:cNvPr id="58" name="Group 83"/>
          <p:cNvGrpSpPr/>
          <p:nvPr/>
        </p:nvGrpSpPr>
        <p:grpSpPr>
          <a:xfrm>
            <a:off x="578193" y="2300416"/>
            <a:ext cx="11035613" cy="3457976"/>
            <a:chOff x="578193" y="2164491"/>
            <a:chExt cx="11035613" cy="3457976"/>
          </a:xfrm>
        </p:grpSpPr>
        <p:grpSp>
          <p:nvGrpSpPr>
            <p:cNvPr id="59" name="Group 79"/>
            <p:cNvGrpSpPr/>
            <p:nvPr/>
          </p:nvGrpSpPr>
          <p:grpSpPr>
            <a:xfrm>
              <a:off x="578193" y="2164491"/>
              <a:ext cx="2422954" cy="3308066"/>
              <a:chOff x="578193" y="2164491"/>
              <a:chExt cx="2422954" cy="3308066"/>
            </a:xfrm>
          </p:grpSpPr>
          <p:grpSp>
            <p:nvGrpSpPr>
              <p:cNvPr id="60" name="Group 53"/>
              <p:cNvGrpSpPr/>
              <p:nvPr/>
            </p:nvGrpSpPr>
            <p:grpSpPr>
              <a:xfrm>
                <a:off x="578193" y="2164491"/>
                <a:ext cx="2422954" cy="3308066"/>
                <a:chOff x="1580635" y="2213918"/>
                <a:chExt cx="1762715" cy="3308066"/>
              </a:xfrm>
            </p:grpSpPr>
            <p:sp>
              <p:nvSpPr>
                <p:cNvPr id="1048678" name="Rectangle: Rounded Corners 9"/>
                <p:cNvSpPr/>
                <p:nvPr/>
              </p:nvSpPr>
              <p:spPr>
                <a:xfrm>
                  <a:off x="1580635" y="2661390"/>
                  <a:ext cx="1762715" cy="2860594"/>
                </a:xfrm>
                <a:prstGeom prst="roundRect">
                  <a:avLst>
                    <a:gd name="adj" fmla="val 8507"/>
                  </a:avLst>
                </a:prstGeom>
                <a:solidFill>
                  <a:srgbClr val="00B0F0"/>
                </a:solidFill>
                <a:ln w="12957" cap="flat">
                  <a:noFill/>
                  <a:prstDash val="solid"/>
                  <a:miter/>
                </a:ln>
              </p:spPr>
              <p:txBody>
                <a:bodyPr anchor="ctr" rtlCol="0"/>
                <a:p>
                  <a:endParaRPr dirty="0" lang="en-US"/>
                </a:p>
              </p:txBody>
            </p:sp>
            <p:sp>
              <p:nvSpPr>
                <p:cNvPr id="1048679" name="Freeform: Shape 10"/>
                <p:cNvSpPr/>
                <p:nvPr/>
              </p:nvSpPr>
              <p:spPr>
                <a:xfrm>
                  <a:off x="1929954" y="2213918"/>
                  <a:ext cx="1063687" cy="634936"/>
                </a:xfrm>
                <a:custGeom>
                  <a:avLst/>
                  <a:gdLst>
                    <a:gd name="connsiteX0" fmla="*/ 207355 w 1063687"/>
                    <a:gd name="connsiteY0" fmla="*/ 0 h 634936"/>
                    <a:gd name="connsiteX1" fmla="*/ 856332 w 1063687"/>
                    <a:gd name="connsiteY1" fmla="*/ 0 h 634936"/>
                    <a:gd name="connsiteX2" fmla="*/ 1063688 w 1063687"/>
                    <a:gd name="connsiteY2" fmla="*/ 207355 h 634936"/>
                    <a:gd name="connsiteX3" fmla="*/ 1063688 w 1063687"/>
                    <a:gd name="connsiteY3" fmla="*/ 634937 h 634936"/>
                    <a:gd name="connsiteX4" fmla="*/ 1063688 w 1063687"/>
                    <a:gd name="connsiteY4" fmla="*/ 634937 h 634936"/>
                    <a:gd name="connsiteX5" fmla="*/ 0 w 1063687"/>
                    <a:gd name="connsiteY5" fmla="*/ 634937 h 634936"/>
                    <a:gd name="connsiteX6" fmla="*/ 0 w 1063687"/>
                    <a:gd name="connsiteY6" fmla="*/ 634937 h 634936"/>
                    <a:gd name="connsiteX7" fmla="*/ 0 w 1063687"/>
                    <a:gd name="connsiteY7" fmla="*/ 207355 h 634936"/>
                    <a:gd name="connsiteX8" fmla="*/ 207355 w 1063687"/>
                    <a:gd name="connsiteY8" fmla="*/ 0 h 634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687" h="634936">
                      <a:moveTo>
                        <a:pt x="207355" y="0"/>
                      </a:moveTo>
                      <a:lnTo>
                        <a:pt x="856332" y="0"/>
                      </a:lnTo>
                      <a:cubicBezTo>
                        <a:pt x="970852" y="0"/>
                        <a:pt x="1063688" y="92836"/>
                        <a:pt x="1063688" y="207355"/>
                      </a:cubicBezTo>
                      <a:lnTo>
                        <a:pt x="1063688" y="634937"/>
                      </a:lnTo>
                      <a:lnTo>
                        <a:pt x="1063688" y="634937"/>
                      </a:lnTo>
                      <a:lnTo>
                        <a:pt x="0" y="634937"/>
                      </a:lnTo>
                      <a:lnTo>
                        <a:pt x="0" y="634937"/>
                      </a:lnTo>
                      <a:lnTo>
                        <a:pt x="0" y="207355"/>
                      </a:lnTo>
                      <a:cubicBezTo>
                        <a:pt x="0" y="92836"/>
                        <a:pt x="92837" y="0"/>
                        <a:pt x="207355" y="0"/>
                      </a:cubicBezTo>
                      <a:close/>
                    </a:path>
                  </a:pathLst>
                </a:custGeom>
                <a:solidFill>
                  <a:srgbClr val="00B0F0"/>
                </a:solidFill>
                <a:ln w="12957" cap="flat">
                  <a:noFill/>
                  <a:prstDash val="solid"/>
                  <a:miter/>
                </a:ln>
              </p:spPr>
              <p:txBody>
                <a:bodyPr anchor="ctr" rtlCol="0"/>
                <a:p>
                  <a:endParaRPr dirty="0" lang="en-US"/>
                </a:p>
              </p:txBody>
            </p:sp>
          </p:grpSp>
          <p:sp>
            <p:nvSpPr>
              <p:cNvPr id="1048680" name="Rectangle: Rounded Corners 67"/>
              <p:cNvSpPr/>
              <p:nvPr/>
            </p:nvSpPr>
            <p:spPr>
              <a:xfrm>
                <a:off x="774550" y="2783531"/>
                <a:ext cx="2051222" cy="2439838"/>
              </a:xfrm>
              <a:prstGeom prst="roundRect">
                <a:avLst>
                  <a:gd name="adj" fmla="val 7862"/>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pic>
            <p:nvPicPr>
              <p:cNvPr id="2097160" name="Picture 71"/>
              <p:cNvPicPr>
                <a:picLocks noChangeAspect="1"/>
              </p:cNvPicPr>
              <p:nvPr/>
            </p:nvPicPr>
            <p:blipFill>
              <a:blip xmlns:r="http://schemas.openxmlformats.org/officeDocument/2006/relationships" r:embed="rId1"/>
              <a:stretch>
                <a:fillRect/>
              </a:stretch>
            </p:blipFill>
            <p:spPr>
              <a:xfrm>
                <a:off x="1588766" y="2284948"/>
                <a:ext cx="401809" cy="401809"/>
              </a:xfrm>
              <a:prstGeom prst="rect"/>
            </p:spPr>
          </p:pic>
          <p:sp>
            <p:nvSpPr>
              <p:cNvPr id="1048681" name="Rectangle 72"/>
              <p:cNvSpPr/>
              <p:nvPr/>
            </p:nvSpPr>
            <p:spPr>
              <a:xfrm>
                <a:off x="844708" y="2515189"/>
                <a:ext cx="1950938" cy="2677656"/>
              </a:xfrm>
              <a:prstGeom prst="rect"/>
            </p:spPr>
            <p:txBody>
              <a:bodyPr wrap="square">
                <a:spAutoFit/>
              </a:bodyPr>
              <a:p>
                <a:pPr algn="ctr"/>
                <a:endParaRPr dirty="0" sz="1400" lang="en-US">
                  <a:solidFill>
                    <a:schemeClr val="tx1">
                      <a:lumMod val="75000"/>
                      <a:lumOff val="25000"/>
                    </a:schemeClr>
                  </a:solidFill>
                </a:endParaRPr>
              </a:p>
              <a:p>
                <a:pPr algn="ctr"/>
                <a:endParaRPr dirty="0" sz="1400" lang="en-US">
                  <a:solidFill>
                    <a:schemeClr val="tx1">
                      <a:lumMod val="75000"/>
                      <a:lumOff val="25000"/>
                    </a:schemeClr>
                  </a:solidFill>
                </a:endParaRPr>
              </a:p>
              <a:p>
                <a:pPr algn="ctr"/>
                <a:r>
                  <a:rPr dirty="0" sz="1400" lang="en-US">
                    <a:solidFill>
                      <a:schemeClr val="tx1">
                        <a:lumMod val="75000"/>
                        <a:lumOff val="25000"/>
                      </a:schemeClr>
                    </a:solidFill>
                  </a:rPr>
                  <a:t>Marek Best Hand Car Wash offers eco-friendly, high-quality services. They value customer service and have motivated, experienced workers. These advantages boost client happiness and sustainability.</a:t>
                </a:r>
              </a:p>
            </p:txBody>
          </p:sp>
        </p:grpSp>
        <p:grpSp>
          <p:nvGrpSpPr>
            <p:cNvPr id="61" name="Group 81"/>
            <p:cNvGrpSpPr/>
            <p:nvPr/>
          </p:nvGrpSpPr>
          <p:grpSpPr>
            <a:xfrm>
              <a:off x="6319965" y="2164491"/>
              <a:ext cx="2422954" cy="3308066"/>
              <a:chOff x="6319965" y="2164491"/>
              <a:chExt cx="2422954" cy="3308066"/>
            </a:xfrm>
          </p:grpSpPr>
          <p:grpSp>
            <p:nvGrpSpPr>
              <p:cNvPr id="62" name="Group 60"/>
              <p:cNvGrpSpPr/>
              <p:nvPr/>
            </p:nvGrpSpPr>
            <p:grpSpPr>
              <a:xfrm>
                <a:off x="6319965" y="2164491"/>
                <a:ext cx="2422954" cy="3308066"/>
                <a:chOff x="1580635" y="2213918"/>
                <a:chExt cx="1762715" cy="3308066"/>
              </a:xfrm>
            </p:grpSpPr>
            <p:sp>
              <p:nvSpPr>
                <p:cNvPr id="1048682" name="Rectangle: Rounded Corners 61"/>
                <p:cNvSpPr/>
                <p:nvPr/>
              </p:nvSpPr>
              <p:spPr>
                <a:xfrm>
                  <a:off x="1580635" y="2661390"/>
                  <a:ext cx="1762715" cy="2860594"/>
                </a:xfrm>
                <a:prstGeom prst="roundRect">
                  <a:avLst>
                    <a:gd name="adj" fmla="val 8507"/>
                  </a:avLst>
                </a:prstGeom>
                <a:solidFill>
                  <a:srgbClr val="00B0F0"/>
                </a:solidFill>
                <a:ln w="12957" cap="flat">
                  <a:noFill/>
                  <a:prstDash val="solid"/>
                  <a:miter/>
                </a:ln>
              </p:spPr>
              <p:txBody>
                <a:bodyPr anchor="ctr" rtlCol="0"/>
                <a:p>
                  <a:endParaRPr dirty="0" lang="en-US"/>
                </a:p>
              </p:txBody>
            </p:sp>
            <p:sp>
              <p:nvSpPr>
                <p:cNvPr id="1048683" name="Freeform: Shape 62"/>
                <p:cNvSpPr/>
                <p:nvPr/>
              </p:nvSpPr>
              <p:spPr>
                <a:xfrm>
                  <a:off x="1929954" y="2213918"/>
                  <a:ext cx="1063687" cy="634936"/>
                </a:xfrm>
                <a:custGeom>
                  <a:avLst/>
                  <a:gdLst>
                    <a:gd name="connsiteX0" fmla="*/ 207355 w 1063687"/>
                    <a:gd name="connsiteY0" fmla="*/ 0 h 634936"/>
                    <a:gd name="connsiteX1" fmla="*/ 856332 w 1063687"/>
                    <a:gd name="connsiteY1" fmla="*/ 0 h 634936"/>
                    <a:gd name="connsiteX2" fmla="*/ 1063688 w 1063687"/>
                    <a:gd name="connsiteY2" fmla="*/ 207355 h 634936"/>
                    <a:gd name="connsiteX3" fmla="*/ 1063688 w 1063687"/>
                    <a:gd name="connsiteY3" fmla="*/ 634937 h 634936"/>
                    <a:gd name="connsiteX4" fmla="*/ 1063688 w 1063687"/>
                    <a:gd name="connsiteY4" fmla="*/ 634937 h 634936"/>
                    <a:gd name="connsiteX5" fmla="*/ 0 w 1063687"/>
                    <a:gd name="connsiteY5" fmla="*/ 634937 h 634936"/>
                    <a:gd name="connsiteX6" fmla="*/ 0 w 1063687"/>
                    <a:gd name="connsiteY6" fmla="*/ 634937 h 634936"/>
                    <a:gd name="connsiteX7" fmla="*/ 0 w 1063687"/>
                    <a:gd name="connsiteY7" fmla="*/ 207355 h 634936"/>
                    <a:gd name="connsiteX8" fmla="*/ 207355 w 1063687"/>
                    <a:gd name="connsiteY8" fmla="*/ 0 h 634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687" h="634936">
                      <a:moveTo>
                        <a:pt x="207355" y="0"/>
                      </a:moveTo>
                      <a:lnTo>
                        <a:pt x="856332" y="0"/>
                      </a:lnTo>
                      <a:cubicBezTo>
                        <a:pt x="970852" y="0"/>
                        <a:pt x="1063688" y="92836"/>
                        <a:pt x="1063688" y="207355"/>
                      </a:cubicBezTo>
                      <a:lnTo>
                        <a:pt x="1063688" y="634937"/>
                      </a:lnTo>
                      <a:lnTo>
                        <a:pt x="1063688" y="634937"/>
                      </a:lnTo>
                      <a:lnTo>
                        <a:pt x="0" y="634937"/>
                      </a:lnTo>
                      <a:lnTo>
                        <a:pt x="0" y="634937"/>
                      </a:lnTo>
                      <a:lnTo>
                        <a:pt x="0" y="207355"/>
                      </a:lnTo>
                      <a:cubicBezTo>
                        <a:pt x="0" y="92836"/>
                        <a:pt x="92837" y="0"/>
                        <a:pt x="207355" y="0"/>
                      </a:cubicBezTo>
                      <a:close/>
                    </a:path>
                  </a:pathLst>
                </a:custGeom>
                <a:solidFill>
                  <a:srgbClr val="00B0F0"/>
                </a:solidFill>
                <a:ln w="12957" cap="flat">
                  <a:noFill/>
                  <a:prstDash val="solid"/>
                  <a:miter/>
                </a:ln>
              </p:spPr>
              <p:txBody>
                <a:bodyPr anchor="ctr" rtlCol="0"/>
                <a:p>
                  <a:endParaRPr lang="en-US"/>
                </a:p>
              </p:txBody>
            </p:sp>
          </p:grpSp>
          <p:sp>
            <p:nvSpPr>
              <p:cNvPr id="1048684" name="Rectangle: Rounded Corners 69"/>
              <p:cNvSpPr/>
              <p:nvPr/>
            </p:nvSpPr>
            <p:spPr>
              <a:xfrm>
                <a:off x="6505831" y="2822341"/>
                <a:ext cx="2051222" cy="2439838"/>
              </a:xfrm>
              <a:prstGeom prst="roundRect">
                <a:avLst>
                  <a:gd name="adj" fmla="val 7862"/>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pic>
            <p:nvPicPr>
              <p:cNvPr id="2097161" name="Picture 73"/>
              <p:cNvPicPr>
                <a:picLocks noChangeAspect="1"/>
              </p:cNvPicPr>
              <p:nvPr/>
            </p:nvPicPr>
            <p:blipFill>
              <a:blip xmlns:r="http://schemas.openxmlformats.org/officeDocument/2006/relationships" r:embed="rId2"/>
              <a:stretch>
                <a:fillRect/>
              </a:stretch>
            </p:blipFill>
            <p:spPr>
              <a:xfrm>
                <a:off x="7305489" y="2259899"/>
                <a:ext cx="451906" cy="451906"/>
              </a:xfrm>
              <a:prstGeom prst="rect"/>
            </p:spPr>
          </p:pic>
          <p:sp>
            <p:nvSpPr>
              <p:cNvPr id="1048685" name="Rectangle 74"/>
              <p:cNvSpPr/>
              <p:nvPr/>
            </p:nvSpPr>
            <p:spPr>
              <a:xfrm>
                <a:off x="6505831" y="2807214"/>
                <a:ext cx="2051222" cy="2554545"/>
              </a:xfrm>
              <a:prstGeom prst="rect"/>
            </p:spPr>
            <p:txBody>
              <a:bodyPr wrap="square">
                <a:spAutoFit/>
              </a:bodyPr>
              <a:p>
                <a:pPr algn="ctr"/>
                <a:r>
                  <a:rPr dirty="0" sz="1600" lang="en-US"/>
                  <a:t>Demand for environmentally friendly services is rising; therefore, expanding into new areas or adding services gives growth potential (</a:t>
                </a:r>
                <a:r>
                  <a:rPr dirty="0" sz="1600" lang="en-US" err="1"/>
                  <a:t>Streimikiene</a:t>
                </a:r>
                <a:r>
                  <a:rPr dirty="0" sz="1600" lang="en-US"/>
                  <a:t> et al., 2021).</a:t>
                </a:r>
                <a:endParaRPr dirty="0" sz="1600" lang="en-US">
                  <a:cs typeface="Times New Roman" panose="02020603050405020304" pitchFamily="18" charset="0"/>
                </a:endParaRPr>
              </a:p>
            </p:txBody>
          </p:sp>
        </p:grpSp>
        <p:grpSp>
          <p:nvGrpSpPr>
            <p:cNvPr id="63" name="Group 80"/>
            <p:cNvGrpSpPr/>
            <p:nvPr/>
          </p:nvGrpSpPr>
          <p:grpSpPr>
            <a:xfrm>
              <a:off x="3449079" y="2164491"/>
              <a:ext cx="2422954" cy="3457976"/>
              <a:chOff x="3449079" y="2164491"/>
              <a:chExt cx="2422954" cy="3457976"/>
            </a:xfrm>
          </p:grpSpPr>
          <p:grpSp>
            <p:nvGrpSpPr>
              <p:cNvPr id="64" name="Group 57"/>
              <p:cNvGrpSpPr/>
              <p:nvPr/>
            </p:nvGrpSpPr>
            <p:grpSpPr>
              <a:xfrm>
                <a:off x="3449079" y="2164491"/>
                <a:ext cx="2422954" cy="3308066"/>
                <a:chOff x="1580635" y="2213918"/>
                <a:chExt cx="1762715" cy="3308066"/>
              </a:xfrm>
            </p:grpSpPr>
            <p:sp>
              <p:nvSpPr>
                <p:cNvPr id="1048686" name="Rectangle: Rounded Corners 58"/>
                <p:cNvSpPr/>
                <p:nvPr/>
              </p:nvSpPr>
              <p:spPr>
                <a:xfrm>
                  <a:off x="1580635" y="2661390"/>
                  <a:ext cx="1762715" cy="2860594"/>
                </a:xfrm>
                <a:prstGeom prst="roundRect">
                  <a:avLst>
                    <a:gd name="adj" fmla="val 8507"/>
                  </a:avLst>
                </a:prstGeom>
                <a:solidFill>
                  <a:srgbClr val="00B050"/>
                </a:solidFill>
                <a:ln w="12957" cap="flat">
                  <a:noFill/>
                  <a:prstDash val="solid"/>
                  <a:miter/>
                </a:ln>
              </p:spPr>
              <p:txBody>
                <a:bodyPr anchor="ctr" rtlCol="0"/>
                <a:p>
                  <a:endParaRPr dirty="0" lang="en-US"/>
                </a:p>
              </p:txBody>
            </p:sp>
            <p:sp>
              <p:nvSpPr>
                <p:cNvPr id="1048687" name="Freeform: Shape 59"/>
                <p:cNvSpPr/>
                <p:nvPr/>
              </p:nvSpPr>
              <p:spPr>
                <a:xfrm>
                  <a:off x="1929954" y="2213918"/>
                  <a:ext cx="1063687" cy="634936"/>
                </a:xfrm>
                <a:custGeom>
                  <a:avLst/>
                  <a:gdLst>
                    <a:gd name="connsiteX0" fmla="*/ 207355 w 1063687"/>
                    <a:gd name="connsiteY0" fmla="*/ 0 h 634936"/>
                    <a:gd name="connsiteX1" fmla="*/ 856332 w 1063687"/>
                    <a:gd name="connsiteY1" fmla="*/ 0 h 634936"/>
                    <a:gd name="connsiteX2" fmla="*/ 1063688 w 1063687"/>
                    <a:gd name="connsiteY2" fmla="*/ 207355 h 634936"/>
                    <a:gd name="connsiteX3" fmla="*/ 1063688 w 1063687"/>
                    <a:gd name="connsiteY3" fmla="*/ 634937 h 634936"/>
                    <a:gd name="connsiteX4" fmla="*/ 1063688 w 1063687"/>
                    <a:gd name="connsiteY4" fmla="*/ 634937 h 634936"/>
                    <a:gd name="connsiteX5" fmla="*/ 0 w 1063687"/>
                    <a:gd name="connsiteY5" fmla="*/ 634937 h 634936"/>
                    <a:gd name="connsiteX6" fmla="*/ 0 w 1063687"/>
                    <a:gd name="connsiteY6" fmla="*/ 634937 h 634936"/>
                    <a:gd name="connsiteX7" fmla="*/ 0 w 1063687"/>
                    <a:gd name="connsiteY7" fmla="*/ 207355 h 634936"/>
                    <a:gd name="connsiteX8" fmla="*/ 207355 w 1063687"/>
                    <a:gd name="connsiteY8" fmla="*/ 0 h 634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687" h="634936">
                      <a:moveTo>
                        <a:pt x="207355" y="0"/>
                      </a:moveTo>
                      <a:lnTo>
                        <a:pt x="856332" y="0"/>
                      </a:lnTo>
                      <a:cubicBezTo>
                        <a:pt x="970852" y="0"/>
                        <a:pt x="1063688" y="92836"/>
                        <a:pt x="1063688" y="207355"/>
                      </a:cubicBezTo>
                      <a:lnTo>
                        <a:pt x="1063688" y="634937"/>
                      </a:lnTo>
                      <a:lnTo>
                        <a:pt x="1063688" y="634937"/>
                      </a:lnTo>
                      <a:lnTo>
                        <a:pt x="0" y="634937"/>
                      </a:lnTo>
                      <a:lnTo>
                        <a:pt x="0" y="634937"/>
                      </a:lnTo>
                      <a:lnTo>
                        <a:pt x="0" y="207355"/>
                      </a:lnTo>
                      <a:cubicBezTo>
                        <a:pt x="0" y="92836"/>
                        <a:pt x="92837" y="0"/>
                        <a:pt x="207355" y="0"/>
                      </a:cubicBezTo>
                      <a:close/>
                    </a:path>
                  </a:pathLst>
                </a:custGeom>
                <a:solidFill>
                  <a:srgbClr val="00B050"/>
                </a:solidFill>
                <a:ln w="12957" cap="flat">
                  <a:noFill/>
                  <a:prstDash val="solid"/>
                  <a:miter/>
                </a:ln>
              </p:spPr>
              <p:txBody>
                <a:bodyPr anchor="ctr" rtlCol="0"/>
                <a:p>
                  <a:endParaRPr lang="en-US"/>
                </a:p>
              </p:txBody>
            </p:sp>
          </p:grpSp>
          <p:sp>
            <p:nvSpPr>
              <p:cNvPr id="1048688" name="Rectangle: Rounded Corners 68"/>
              <p:cNvSpPr/>
              <p:nvPr/>
            </p:nvSpPr>
            <p:spPr>
              <a:xfrm>
                <a:off x="3634945" y="2799427"/>
                <a:ext cx="2051222" cy="2439838"/>
              </a:xfrm>
              <a:prstGeom prst="roundRect">
                <a:avLst>
                  <a:gd name="adj" fmla="val 7862"/>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89" name="Rectangle 75"/>
              <p:cNvSpPr/>
              <p:nvPr/>
            </p:nvSpPr>
            <p:spPr>
              <a:xfrm>
                <a:off x="3724275" y="2867867"/>
                <a:ext cx="1961892" cy="2754600"/>
              </a:xfrm>
              <a:prstGeom prst="rect"/>
            </p:spPr>
            <p:txBody>
              <a:bodyPr wrap="square">
                <a:spAutoFit/>
              </a:bodyPr>
              <a:p>
                <a:pPr algn="ctr">
                  <a:spcAft>
                    <a:spcPts val="600"/>
                  </a:spcAft>
                </a:pPr>
                <a:r>
                  <a:rPr b="1" dirty="0" sz="2000" lang="en-US">
                    <a:latin typeface="Lora" pitchFamily="2" charset="0"/>
                  </a:rPr>
                  <a:t> </a:t>
                </a:r>
                <a:r>
                  <a:rPr dirty="0" sz="1600" lang="en-US"/>
                  <a:t>Issues include higher running costs and weather dependence than automated car washes. They may affect profitability and service availability (Rubens et al., 2020).</a:t>
                </a:r>
              </a:p>
              <a:p>
                <a:pPr algn="ctr">
                  <a:spcAft>
                    <a:spcPts val="600"/>
                  </a:spcAft>
                </a:pPr>
                <a:endParaRPr b="1" dirty="0" sz="2000" lang="en-US">
                  <a:solidFill>
                    <a:schemeClr val="tx1">
                      <a:lumMod val="75000"/>
                      <a:lumOff val="25000"/>
                    </a:schemeClr>
                  </a:solidFill>
                  <a:latin typeface="Lora" pitchFamily="2" charset="0"/>
                </a:endParaRPr>
              </a:p>
            </p:txBody>
          </p:sp>
          <p:pic>
            <p:nvPicPr>
              <p:cNvPr id="2097162" name="Picture 76"/>
              <p:cNvPicPr>
                <a:picLocks noChangeAspect="1"/>
              </p:cNvPicPr>
              <p:nvPr/>
            </p:nvPicPr>
            <p:blipFill>
              <a:blip xmlns:r="http://schemas.openxmlformats.org/officeDocument/2006/relationships" r:embed="rId3"/>
              <a:stretch>
                <a:fillRect/>
              </a:stretch>
            </p:blipFill>
            <p:spPr>
              <a:xfrm>
                <a:off x="4466006" y="2291302"/>
                <a:ext cx="389101" cy="389101"/>
              </a:xfrm>
              <a:prstGeom prst="rect"/>
            </p:spPr>
          </p:pic>
        </p:grpSp>
        <p:grpSp>
          <p:nvGrpSpPr>
            <p:cNvPr id="65" name="Group 82"/>
            <p:cNvGrpSpPr/>
            <p:nvPr/>
          </p:nvGrpSpPr>
          <p:grpSpPr>
            <a:xfrm>
              <a:off x="9190852" y="2164491"/>
              <a:ext cx="2422954" cy="3308066"/>
              <a:chOff x="9190852" y="2164491"/>
              <a:chExt cx="2422954" cy="3308066"/>
            </a:xfrm>
          </p:grpSpPr>
          <p:grpSp>
            <p:nvGrpSpPr>
              <p:cNvPr id="66" name="Group 63"/>
              <p:cNvGrpSpPr/>
              <p:nvPr/>
            </p:nvGrpSpPr>
            <p:grpSpPr>
              <a:xfrm>
                <a:off x="9190852" y="2164491"/>
                <a:ext cx="2422954" cy="3308066"/>
                <a:chOff x="1580635" y="2213918"/>
                <a:chExt cx="1762715" cy="3308066"/>
              </a:xfrm>
            </p:grpSpPr>
            <p:sp>
              <p:nvSpPr>
                <p:cNvPr id="1048690" name="Rectangle: Rounded Corners 64"/>
                <p:cNvSpPr/>
                <p:nvPr/>
              </p:nvSpPr>
              <p:spPr>
                <a:xfrm>
                  <a:off x="1580635" y="2661390"/>
                  <a:ext cx="1762715" cy="2860594"/>
                </a:xfrm>
                <a:prstGeom prst="roundRect">
                  <a:avLst>
                    <a:gd name="adj" fmla="val 8507"/>
                  </a:avLst>
                </a:prstGeom>
                <a:solidFill>
                  <a:srgbClr val="00B050"/>
                </a:solidFill>
                <a:ln w="12957" cap="flat">
                  <a:noFill/>
                  <a:prstDash val="solid"/>
                  <a:miter/>
                </a:ln>
              </p:spPr>
              <p:txBody>
                <a:bodyPr anchor="ctr" rtlCol="0"/>
                <a:p>
                  <a:endParaRPr dirty="0" lang="en-US"/>
                </a:p>
              </p:txBody>
            </p:sp>
            <p:sp>
              <p:nvSpPr>
                <p:cNvPr id="1048691" name="Freeform: Shape 65"/>
                <p:cNvSpPr/>
                <p:nvPr/>
              </p:nvSpPr>
              <p:spPr>
                <a:xfrm>
                  <a:off x="1929954" y="2213918"/>
                  <a:ext cx="1063687" cy="634936"/>
                </a:xfrm>
                <a:custGeom>
                  <a:avLst/>
                  <a:gdLst>
                    <a:gd name="connsiteX0" fmla="*/ 207355 w 1063687"/>
                    <a:gd name="connsiteY0" fmla="*/ 0 h 634936"/>
                    <a:gd name="connsiteX1" fmla="*/ 856332 w 1063687"/>
                    <a:gd name="connsiteY1" fmla="*/ 0 h 634936"/>
                    <a:gd name="connsiteX2" fmla="*/ 1063688 w 1063687"/>
                    <a:gd name="connsiteY2" fmla="*/ 207355 h 634936"/>
                    <a:gd name="connsiteX3" fmla="*/ 1063688 w 1063687"/>
                    <a:gd name="connsiteY3" fmla="*/ 634937 h 634936"/>
                    <a:gd name="connsiteX4" fmla="*/ 1063688 w 1063687"/>
                    <a:gd name="connsiteY4" fmla="*/ 634937 h 634936"/>
                    <a:gd name="connsiteX5" fmla="*/ 0 w 1063687"/>
                    <a:gd name="connsiteY5" fmla="*/ 634937 h 634936"/>
                    <a:gd name="connsiteX6" fmla="*/ 0 w 1063687"/>
                    <a:gd name="connsiteY6" fmla="*/ 634937 h 634936"/>
                    <a:gd name="connsiteX7" fmla="*/ 0 w 1063687"/>
                    <a:gd name="connsiteY7" fmla="*/ 207355 h 634936"/>
                    <a:gd name="connsiteX8" fmla="*/ 207355 w 1063687"/>
                    <a:gd name="connsiteY8" fmla="*/ 0 h 634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687" h="634936">
                      <a:moveTo>
                        <a:pt x="207355" y="0"/>
                      </a:moveTo>
                      <a:lnTo>
                        <a:pt x="856332" y="0"/>
                      </a:lnTo>
                      <a:cubicBezTo>
                        <a:pt x="970852" y="0"/>
                        <a:pt x="1063688" y="92836"/>
                        <a:pt x="1063688" y="207355"/>
                      </a:cubicBezTo>
                      <a:lnTo>
                        <a:pt x="1063688" y="634937"/>
                      </a:lnTo>
                      <a:lnTo>
                        <a:pt x="1063688" y="634937"/>
                      </a:lnTo>
                      <a:lnTo>
                        <a:pt x="0" y="634937"/>
                      </a:lnTo>
                      <a:lnTo>
                        <a:pt x="0" y="634937"/>
                      </a:lnTo>
                      <a:lnTo>
                        <a:pt x="0" y="207355"/>
                      </a:lnTo>
                      <a:cubicBezTo>
                        <a:pt x="0" y="92836"/>
                        <a:pt x="92837" y="0"/>
                        <a:pt x="207355" y="0"/>
                      </a:cubicBezTo>
                      <a:close/>
                    </a:path>
                  </a:pathLst>
                </a:custGeom>
                <a:solidFill>
                  <a:srgbClr val="00B050"/>
                </a:solidFill>
                <a:ln w="12957" cap="flat">
                  <a:noFill/>
                  <a:prstDash val="solid"/>
                  <a:miter/>
                </a:ln>
              </p:spPr>
              <p:txBody>
                <a:bodyPr anchor="ctr" rtlCol="0"/>
                <a:p>
                  <a:endParaRPr lang="en-US"/>
                </a:p>
              </p:txBody>
            </p:sp>
          </p:grpSp>
          <p:sp>
            <p:nvSpPr>
              <p:cNvPr id="1048692" name="Rectangle: Rounded Corners 70"/>
              <p:cNvSpPr/>
              <p:nvPr/>
            </p:nvSpPr>
            <p:spPr>
              <a:xfrm>
                <a:off x="9376718" y="2822341"/>
                <a:ext cx="2051222" cy="2439838"/>
              </a:xfrm>
              <a:prstGeom prst="roundRect">
                <a:avLst>
                  <a:gd name="adj" fmla="val 7862"/>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93" name="Rectangle 77"/>
              <p:cNvSpPr/>
              <p:nvPr/>
            </p:nvSpPr>
            <p:spPr>
              <a:xfrm>
                <a:off x="9458325" y="2922349"/>
                <a:ext cx="1888967" cy="2308324"/>
              </a:xfrm>
              <a:prstGeom prst="rect"/>
            </p:spPr>
            <p:txBody>
              <a:bodyPr wrap="square">
                <a:spAutoFit/>
              </a:bodyPr>
              <a:p>
                <a:pPr algn="ctr"/>
                <a:r>
                  <a:rPr dirty="0" sz="1600" lang="en-US">
                    <a:solidFill>
                      <a:schemeClr val="tx1">
                        <a:lumMod val="75000"/>
                        <a:lumOff val="25000"/>
                      </a:schemeClr>
                    </a:solidFill>
                  </a:rPr>
                  <a:t>A company may struggle to survive and grow because of well-established car wash chains and economic downturns that reduce discretionary spending.</a:t>
                </a:r>
                <a:endParaRPr dirty="0" sz="1600" lang="en-US">
                  <a:solidFill>
                    <a:schemeClr val="tx1">
                      <a:lumMod val="75000"/>
                      <a:lumOff val="25000"/>
                    </a:schemeClr>
                  </a:solidFill>
                  <a:cs typeface="Times New Roman" panose="02020603050405020304" pitchFamily="18" charset="0"/>
                </a:endParaRPr>
              </a:p>
            </p:txBody>
          </p:sp>
          <p:pic>
            <p:nvPicPr>
              <p:cNvPr id="2097163" name="Picture 78"/>
              <p:cNvPicPr>
                <a:picLocks noChangeAspect="1"/>
              </p:cNvPicPr>
              <p:nvPr/>
            </p:nvPicPr>
            <p:blipFill>
              <a:blip xmlns:r="http://schemas.openxmlformats.org/officeDocument/2006/relationships" r:embed="rId4"/>
              <a:stretch>
                <a:fillRect/>
              </a:stretch>
            </p:blipFill>
            <p:spPr>
              <a:xfrm>
                <a:off x="10203890" y="2287413"/>
                <a:ext cx="396878" cy="396878"/>
              </a:xfrm>
              <a:prstGeom prst="rect"/>
            </p:spPr>
          </p:pic>
        </p:gr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67" name=""/>
        <p:cNvGrpSpPr/>
        <p:nvPr/>
      </p:nvGrpSpPr>
      <p:grpSpPr>
        <a:xfrm>
          <a:off x="0" y="0"/>
          <a:ext cx="0" cy="0"/>
          <a:chOff x="0" y="0"/>
          <a:chExt cx="0" cy="0"/>
        </a:xfrm>
      </p:grpSpPr>
      <p:sp>
        <p:nvSpPr>
          <p:cNvPr id="1048694" name="TextBox 3"/>
          <p:cNvSpPr txBox="1"/>
          <p:nvPr/>
        </p:nvSpPr>
        <p:spPr>
          <a:xfrm>
            <a:off x="0" y="417677"/>
            <a:ext cx="12192000" cy="584775"/>
          </a:xfrm>
          <a:prstGeom prst="rect"/>
          <a:noFill/>
        </p:spPr>
        <p:txBody>
          <a:bodyPr wrap="square">
            <a:spAutoFit/>
          </a:bodyPr>
          <a:p>
            <a:pPr algn="ctr"/>
            <a:r>
              <a:rPr b="1" dirty="0" sz="3200" lang="en-US">
                <a:solidFill>
                  <a:srgbClr val="00B0F0"/>
                </a:solidFill>
              </a:rPr>
              <a:t>Marketing Strategy and Examples</a:t>
            </a:r>
            <a:endParaRPr dirty="0" sz="3200" lang="en-US">
              <a:solidFill>
                <a:srgbClr val="00B0F0"/>
              </a:solidFill>
            </a:endParaRPr>
          </a:p>
        </p:txBody>
      </p:sp>
      <p:grpSp>
        <p:nvGrpSpPr>
          <p:cNvPr id="68" name="Group 13"/>
          <p:cNvGrpSpPr/>
          <p:nvPr/>
        </p:nvGrpSpPr>
        <p:grpSpPr>
          <a:xfrm>
            <a:off x="956129" y="1394258"/>
            <a:ext cx="10813143" cy="4454091"/>
            <a:chOff x="975179" y="1565708"/>
            <a:chExt cx="10813143" cy="4454091"/>
          </a:xfrm>
          <a:solidFill>
            <a:srgbClr val="00B050"/>
          </a:solidFill>
        </p:grpSpPr>
        <p:sp>
          <p:nvSpPr>
            <p:cNvPr id="1048695" name="Rectangle: Rounded Corners 1"/>
            <p:cNvSpPr/>
            <p:nvPr/>
          </p:nvSpPr>
          <p:spPr>
            <a:xfrm>
              <a:off x="975179" y="1565708"/>
              <a:ext cx="10813143" cy="4454091"/>
            </a:xfrm>
            <a:prstGeom prst="roundRect"/>
            <a:grp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96" name="TextBox 7"/>
            <p:cNvSpPr txBox="1"/>
            <p:nvPr/>
          </p:nvSpPr>
          <p:spPr>
            <a:xfrm>
              <a:off x="1581149" y="2019300"/>
              <a:ext cx="2276929" cy="2588529"/>
            </a:xfrm>
            <a:prstGeom prst="rect"/>
            <a:grpFill/>
          </p:spPr>
          <p:txBody>
            <a:bodyPr wrap="square">
              <a:spAutoFit/>
            </a:bodyPr>
            <a:p>
              <a:pPr algn="ctr">
                <a:lnSpc>
                  <a:spcPct val="150000"/>
                </a:lnSpc>
              </a:pPr>
              <a:r>
                <a:rPr b="1" dirty="0" sz="2000" lang="en-US">
                  <a:solidFill>
                    <a:schemeClr val="bg1"/>
                  </a:solidFill>
                </a:rPr>
                <a:t>Target Market:</a:t>
              </a:r>
            </a:p>
            <a:p>
              <a:pPr algn="ctr">
                <a:lnSpc>
                  <a:spcPct val="150000"/>
                </a:lnSpc>
              </a:pPr>
              <a:r>
                <a:rPr dirty="0" lang="en-US">
                  <a:solidFill>
                    <a:schemeClr val="bg1"/>
                  </a:solidFill>
                </a:rPr>
                <a:t>Pay special attention to fleet operators, car dealerships, and private vehicle owners.</a:t>
              </a:r>
            </a:p>
          </p:txBody>
        </p:sp>
        <p:sp>
          <p:nvSpPr>
            <p:cNvPr id="1048697" name="TextBox 8"/>
            <p:cNvSpPr txBox="1"/>
            <p:nvPr/>
          </p:nvSpPr>
          <p:spPr>
            <a:xfrm>
              <a:off x="4464048" y="2019300"/>
              <a:ext cx="3073402" cy="3450304"/>
            </a:xfrm>
            <a:prstGeom prst="rect"/>
            <a:grpFill/>
          </p:spPr>
          <p:txBody>
            <a:bodyPr wrap="square">
              <a:spAutoFit/>
            </a:bodyPr>
            <a:p>
              <a:pPr algn="ctr">
                <a:lnSpc>
                  <a:spcPct val="150000"/>
                </a:lnSpc>
                <a:spcBef>
                  <a:spcPts val="600"/>
                </a:spcBef>
              </a:pPr>
              <a:r>
                <a:rPr b="1" dirty="0" lang="en-US">
                  <a:solidFill>
                    <a:schemeClr val="bg1"/>
                  </a:solidFill>
                </a:rPr>
                <a:t>Strategies: </a:t>
              </a:r>
            </a:p>
            <a:p>
              <a:pPr algn="ctr">
                <a:lnSpc>
                  <a:spcPct val="150000"/>
                </a:lnSpc>
                <a:spcBef>
                  <a:spcPts val="600"/>
                </a:spcBef>
              </a:pPr>
              <a:r>
                <a:rPr dirty="0" lang="en-US">
                  <a:solidFill>
                    <a:schemeClr val="bg1"/>
                  </a:solidFill>
                </a:rPr>
                <a:t>To draw in and keep consumers, use social media ads, collaborate with other businesses, improve search engine optimization, and launch a loyalty program (</a:t>
              </a:r>
              <a:r>
                <a:rPr dirty="0" lang="en-US" err="1">
                  <a:solidFill>
                    <a:schemeClr val="bg1"/>
                  </a:solidFill>
                </a:rPr>
                <a:t>Mustaphi</a:t>
              </a:r>
              <a:r>
                <a:rPr dirty="0" lang="en-US">
                  <a:solidFill>
                    <a:schemeClr val="bg1"/>
                  </a:solidFill>
                </a:rPr>
                <a:t>, 2020).</a:t>
              </a:r>
            </a:p>
          </p:txBody>
        </p:sp>
        <p:sp>
          <p:nvSpPr>
            <p:cNvPr id="1048698" name="TextBox 9"/>
            <p:cNvSpPr txBox="1"/>
            <p:nvPr/>
          </p:nvSpPr>
          <p:spPr>
            <a:xfrm>
              <a:off x="7962900" y="1943100"/>
              <a:ext cx="3292021" cy="2126864"/>
            </a:xfrm>
            <a:prstGeom prst="rect"/>
            <a:grpFill/>
          </p:spPr>
          <p:txBody>
            <a:bodyPr wrap="square">
              <a:spAutoFit/>
            </a:bodyPr>
            <a:p>
              <a:pPr algn="ctr">
                <a:lnSpc>
                  <a:spcPct val="150000"/>
                </a:lnSpc>
              </a:pPr>
              <a:r>
                <a:rPr b="1" dirty="0" lang="en-US">
                  <a:solidFill>
                    <a:schemeClr val="bg1"/>
                  </a:solidFill>
                </a:rPr>
                <a:t>Example: </a:t>
              </a:r>
            </a:p>
            <a:p>
              <a:pPr algn="ctr">
                <a:lnSpc>
                  <a:spcPct val="150000"/>
                </a:lnSpc>
              </a:pPr>
              <a:r>
                <a:rPr dirty="0" lang="en-US">
                  <a:solidFill>
                    <a:schemeClr val="bg1"/>
                  </a:solidFill>
                </a:rPr>
                <a:t>To increase engagement and sales, you might run a social media advertising campaign that offers unique discounts.</a:t>
              </a:r>
            </a:p>
          </p:txBody>
        </p:sp>
      </p:grpSp>
      <p:grpSp>
        <p:nvGrpSpPr>
          <p:cNvPr id="69" name="Group 10"/>
          <p:cNvGrpSpPr/>
          <p:nvPr/>
        </p:nvGrpSpPr>
        <p:grpSpPr>
          <a:xfrm>
            <a:off x="-884310" y="-859734"/>
            <a:ext cx="1768620" cy="1768620"/>
            <a:chOff x="11502801" y="6174550"/>
            <a:chExt cx="1366900" cy="1366900"/>
          </a:xfrm>
          <a:solidFill>
            <a:srgbClr val="00B050"/>
          </a:solidFill>
        </p:grpSpPr>
        <p:sp>
          <p:nvSpPr>
            <p:cNvPr id="1048699" name="Oval 11"/>
            <p:cNvSpPr/>
            <p:nvPr/>
          </p:nvSpPr>
          <p:spPr>
            <a:xfrm>
              <a:off x="11502801" y="6174550"/>
              <a:ext cx="1366900" cy="1366900"/>
            </a:xfrm>
            <a:prstGeom prst="ellipse"/>
            <a:grp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700" name="Oval 12"/>
            <p:cNvSpPr/>
            <p:nvPr/>
          </p:nvSpPr>
          <p:spPr>
            <a:xfrm>
              <a:off x="11729051" y="6400800"/>
              <a:ext cx="914400" cy="914400"/>
            </a:xfrm>
            <a:prstGeom prst="ellipse"/>
            <a:grp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70" name=""/>
        <p:cNvGrpSpPr/>
        <p:nvPr/>
      </p:nvGrpSpPr>
      <p:grpSpPr>
        <a:xfrm>
          <a:off x="0" y="0"/>
          <a:ext cx="0" cy="0"/>
          <a:chOff x="0" y="0"/>
          <a:chExt cx="0" cy="0"/>
        </a:xfrm>
      </p:grpSpPr>
      <p:sp>
        <p:nvSpPr>
          <p:cNvPr id="1048701" name="Freeform: Shape 23"/>
          <p:cNvSpPr/>
          <p:nvPr/>
        </p:nvSpPr>
        <p:spPr>
          <a:xfrm>
            <a:off x="8733802" y="3774471"/>
            <a:ext cx="3458198" cy="3083529"/>
          </a:xfrm>
          <a:custGeom>
            <a:avLst/>
            <a:gdLst>
              <a:gd name="connsiteX0" fmla="*/ 2406015 w 3458198"/>
              <a:gd name="connsiteY0" fmla="*/ 0 h 3083529"/>
              <a:gd name="connsiteX1" fmla="*/ 3342544 w 3458198"/>
              <a:gd name="connsiteY1" fmla="*/ 189077 h 3083529"/>
              <a:gd name="connsiteX2" fmla="*/ 3458198 w 3458198"/>
              <a:gd name="connsiteY2" fmla="*/ 244790 h 3083529"/>
              <a:gd name="connsiteX3" fmla="*/ 3458198 w 3458198"/>
              <a:gd name="connsiteY3" fmla="*/ 3083529 h 3083529"/>
              <a:gd name="connsiteX4" fmla="*/ 98409 w 3458198"/>
              <a:gd name="connsiteY4" fmla="*/ 3083529 h 3083529"/>
              <a:gd name="connsiteX5" fmla="*/ 48882 w 3458198"/>
              <a:gd name="connsiteY5" fmla="*/ 2890911 h 3083529"/>
              <a:gd name="connsiteX6" fmla="*/ 0 w 3458198"/>
              <a:gd name="connsiteY6" fmla="*/ 2406015 h 3083529"/>
              <a:gd name="connsiteX7" fmla="*/ 2406015 w 3458198"/>
              <a:gd name="connsiteY7" fmla="*/ 0 h 308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58198" h="3083529">
                <a:moveTo>
                  <a:pt x="2406015" y="0"/>
                </a:moveTo>
                <a:cubicBezTo>
                  <a:pt x="2738216" y="0"/>
                  <a:pt x="3054693" y="67326"/>
                  <a:pt x="3342544" y="189077"/>
                </a:cubicBezTo>
                <a:lnTo>
                  <a:pt x="3458198" y="244790"/>
                </a:lnTo>
                <a:lnTo>
                  <a:pt x="3458198" y="3083529"/>
                </a:lnTo>
                <a:lnTo>
                  <a:pt x="98409" y="3083529"/>
                </a:lnTo>
                <a:lnTo>
                  <a:pt x="48882" y="2890911"/>
                </a:lnTo>
                <a:cubicBezTo>
                  <a:pt x="16831" y="2734285"/>
                  <a:pt x="0" y="2572116"/>
                  <a:pt x="0" y="2406015"/>
                </a:cubicBezTo>
                <a:cubicBezTo>
                  <a:pt x="0" y="1077210"/>
                  <a:pt x="1077210" y="0"/>
                  <a:pt x="2406015" y="0"/>
                </a:cubicBezTo>
                <a:close/>
              </a:path>
            </a:pathLst>
          </a:cu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wrap="square">
            <a:noAutofit/>
          </a:bodyPr>
          <a:p>
            <a:pPr algn="ctr"/>
            <a:endParaRPr lang="en-US"/>
          </a:p>
        </p:txBody>
      </p:sp>
      <p:grpSp>
        <p:nvGrpSpPr>
          <p:cNvPr id="71" name="Group 6"/>
          <p:cNvGrpSpPr/>
          <p:nvPr/>
        </p:nvGrpSpPr>
        <p:grpSpPr>
          <a:xfrm>
            <a:off x="457200" y="1316393"/>
            <a:ext cx="6181725" cy="4450577"/>
            <a:chOff x="208533" y="1063109"/>
            <a:chExt cx="6181725" cy="4450577"/>
          </a:xfrm>
        </p:grpSpPr>
        <p:sp>
          <p:nvSpPr>
            <p:cNvPr id="1048702" name="TextBox 3"/>
            <p:cNvSpPr txBox="1"/>
            <p:nvPr/>
          </p:nvSpPr>
          <p:spPr>
            <a:xfrm>
              <a:off x="208533" y="2140327"/>
              <a:ext cx="6181725" cy="3373359"/>
            </a:xfrm>
            <a:prstGeom prst="rect"/>
            <a:noFill/>
          </p:spPr>
          <p:txBody>
            <a:bodyPr wrap="square">
              <a:spAutoFit/>
            </a:bodyPr>
            <a:p>
              <a:pPr algn="ctr">
                <a:lnSpc>
                  <a:spcPct val="150000"/>
                </a:lnSpc>
              </a:pPr>
              <a:r>
                <a:rPr dirty="0" lang="en-US">
                  <a:solidFill>
                    <a:schemeClr val="tx1">
                      <a:lumMod val="85000"/>
                      <a:lumOff val="15000"/>
                    </a:schemeClr>
                  </a:solidFill>
                </a:rPr>
                <a:t>There is a high demand for high-grade hand car washing services in Cardiff.</a:t>
              </a:r>
            </a:p>
            <a:p>
              <a:pPr algn="ctr">
                <a:lnSpc>
                  <a:spcPct val="150000"/>
                </a:lnSpc>
              </a:pPr>
              <a:r>
                <a:rPr dirty="0" lang="en-US">
                  <a:solidFill>
                    <a:schemeClr val="tx1">
                      <a:lumMod val="85000"/>
                      <a:lumOff val="15000"/>
                    </a:schemeClr>
                  </a:solidFill>
                </a:rPr>
                <a:t> Pay attention to customers who are concerned about the environment and who want environmentally friendly car cleaning products.</a:t>
              </a:r>
            </a:p>
            <a:p>
              <a:pPr algn="ctr">
                <a:lnSpc>
                  <a:spcPct val="150000"/>
                </a:lnSpc>
              </a:pPr>
              <a:r>
                <a:rPr dirty="0" lang="en-US">
                  <a:solidFill>
                    <a:schemeClr val="tx1">
                      <a:lumMod val="85000"/>
                      <a:lumOff val="15000"/>
                    </a:schemeClr>
                  </a:solidFill>
                </a:rPr>
                <a:t>Car owners, dealerships, and fleet operators should all be catered to, and individualized services should be provided for certain segments (</a:t>
              </a:r>
              <a:r>
                <a:rPr dirty="0" lang="en-US"/>
                <a:t>Brunson and Barnes, 2020)</a:t>
              </a:r>
              <a:r>
                <a:rPr dirty="0" lang="en-US">
                  <a:solidFill>
                    <a:schemeClr val="tx1">
                      <a:lumMod val="85000"/>
                      <a:lumOff val="15000"/>
                    </a:schemeClr>
                  </a:solidFill>
                </a:rPr>
                <a:t>.</a:t>
              </a:r>
            </a:p>
          </p:txBody>
        </p:sp>
        <p:sp>
          <p:nvSpPr>
            <p:cNvPr id="1048703" name="TextBox 5"/>
            <p:cNvSpPr txBox="1"/>
            <p:nvPr/>
          </p:nvSpPr>
          <p:spPr>
            <a:xfrm>
              <a:off x="400050" y="1063109"/>
              <a:ext cx="3924300" cy="1077218"/>
            </a:xfrm>
            <a:prstGeom prst="rect"/>
            <a:noFill/>
          </p:spPr>
          <p:txBody>
            <a:bodyPr wrap="square">
              <a:spAutoFit/>
            </a:bodyPr>
            <a:p>
              <a:pPr algn="ctr"/>
              <a:r>
                <a:rPr b="1" dirty="0" sz="3200" lang="en-US">
                  <a:solidFill>
                    <a:srgbClr val="00B0F0"/>
                  </a:solidFill>
                </a:rPr>
                <a:t>  Market Research and Viability</a:t>
              </a:r>
              <a:endParaRPr dirty="0" sz="3200" lang="en-US">
                <a:solidFill>
                  <a:srgbClr val="00B0F0"/>
                </a:solidFill>
              </a:endParaRPr>
            </a:p>
          </p:txBody>
        </p:sp>
      </p:grpSp>
      <p:grpSp>
        <p:nvGrpSpPr>
          <p:cNvPr id="72" name="Group 12"/>
          <p:cNvGrpSpPr/>
          <p:nvPr/>
        </p:nvGrpSpPr>
        <p:grpSpPr>
          <a:xfrm>
            <a:off x="7180466" y="1375563"/>
            <a:ext cx="5078746" cy="5219468"/>
            <a:chOff x="7026924" y="1328356"/>
            <a:chExt cx="5078746" cy="5051334"/>
          </a:xfrm>
        </p:grpSpPr>
        <p:pic>
          <p:nvPicPr>
            <p:cNvPr id="2097164" name="Picture 10"/>
            <p:cNvPicPr>
              <a:picLocks noChangeAspect="1"/>
            </p:cNvPicPr>
            <p:nvPr/>
          </p:nvPicPr>
          <p:blipFill>
            <a:blip xmlns:r="http://schemas.openxmlformats.org/officeDocument/2006/relationships" r:embed="rId1"/>
            <a:stretch>
              <a:fillRect/>
            </a:stretch>
          </p:blipFill>
          <p:spPr>
            <a:xfrm>
              <a:off x="7059992" y="1328356"/>
              <a:ext cx="5045678" cy="5051333"/>
            </a:xfrm>
            <a:prstGeom prst="ellipse"/>
            <a:ln w="38100">
              <a:solidFill>
                <a:srgbClr val="00B050"/>
              </a:solidFill>
            </a:ln>
          </p:spPr>
        </p:pic>
        <p:sp>
          <p:nvSpPr>
            <p:cNvPr id="1048704" name="Oval 11"/>
            <p:cNvSpPr/>
            <p:nvPr/>
          </p:nvSpPr>
          <p:spPr>
            <a:xfrm>
              <a:off x="7026924" y="1334011"/>
              <a:ext cx="5045679" cy="5045679"/>
            </a:xfrm>
            <a:prstGeom prst="ellipse"/>
            <a:noFill/>
            <a:ln w="47625">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dirty="0" lang="en-US"/>
            </a:p>
          </p:txBody>
        </p:sp>
      </p:grpSp>
      <p:sp>
        <p:nvSpPr>
          <p:cNvPr id="1048705" name="Oval 13"/>
          <p:cNvSpPr/>
          <p:nvPr/>
        </p:nvSpPr>
        <p:spPr>
          <a:xfrm>
            <a:off x="7751546" y="217767"/>
            <a:ext cx="391907" cy="391907"/>
          </a:xfrm>
          <a:prstGeom prst="ellipse"/>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706" name="Oval 14"/>
          <p:cNvSpPr/>
          <p:nvPr/>
        </p:nvSpPr>
        <p:spPr>
          <a:xfrm>
            <a:off x="7947500" y="6208966"/>
            <a:ext cx="391907" cy="391907"/>
          </a:xfrm>
          <a:prstGeom prst="ellipse"/>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707" name="Oval 15"/>
          <p:cNvSpPr/>
          <p:nvPr/>
        </p:nvSpPr>
        <p:spPr>
          <a:xfrm>
            <a:off x="7147399" y="1202263"/>
            <a:ext cx="321879" cy="321879"/>
          </a:xfrm>
          <a:prstGeom prst="ellipse"/>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grpSp>
        <p:nvGrpSpPr>
          <p:cNvPr id="73" name="Group 16"/>
          <p:cNvGrpSpPr/>
          <p:nvPr/>
        </p:nvGrpSpPr>
        <p:grpSpPr>
          <a:xfrm>
            <a:off x="-884310" y="-859734"/>
            <a:ext cx="1768620" cy="1768620"/>
            <a:chOff x="11502801" y="6174550"/>
            <a:chExt cx="1366900" cy="1366900"/>
          </a:xfrm>
          <a:solidFill>
            <a:srgbClr val="00B0F0"/>
          </a:solidFill>
        </p:grpSpPr>
        <p:sp>
          <p:nvSpPr>
            <p:cNvPr id="1048708" name="Oval 17"/>
            <p:cNvSpPr/>
            <p:nvPr/>
          </p:nvSpPr>
          <p:spPr>
            <a:xfrm>
              <a:off x="11502801" y="6174550"/>
              <a:ext cx="1366900" cy="1366900"/>
            </a:xfrm>
            <a:prstGeom prst="ellipse"/>
            <a:grp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709" name="Oval 18"/>
            <p:cNvSpPr/>
            <p:nvPr/>
          </p:nvSpPr>
          <p:spPr>
            <a:xfrm>
              <a:off x="11729051" y="6400800"/>
              <a:ext cx="914400" cy="914400"/>
            </a:xfrm>
            <a:prstGeom prst="ellipse"/>
            <a:grp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74" name=""/>
        <p:cNvGrpSpPr/>
        <p:nvPr/>
      </p:nvGrpSpPr>
      <p:grpSpPr>
        <a:xfrm>
          <a:off x="0" y="0"/>
          <a:ext cx="0" cy="0"/>
          <a:chOff x="0" y="0"/>
          <a:chExt cx="0" cy="0"/>
        </a:xfrm>
      </p:grpSpPr>
      <p:sp>
        <p:nvSpPr>
          <p:cNvPr id="1048710" name="Google Shape;2857;p60"/>
          <p:cNvSpPr txBox="1"/>
          <p:nvPr/>
        </p:nvSpPr>
        <p:spPr>
          <a:xfrm>
            <a:off x="838200" y="226627"/>
            <a:ext cx="10515600" cy="830997"/>
          </a:xfrm>
          <a:prstGeom prst="rect"/>
        </p:spPr>
        <p:txBody>
          <a:bodyPr anchor="ctr" anchorCtr="0" bIns="0" lIns="0" rIns="0" rtlCol="0" spcFirstLastPara="1" tIns="0" vert="horz" wrap="square">
            <a:sp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pPr algn="ctr" defTabSz="914492">
              <a:lnSpc>
                <a:spcPct val="150000"/>
              </a:lnSpc>
              <a:buClr>
                <a:srgbClr val="000000"/>
              </a:buClr>
              <a:buSzPts val="1100"/>
            </a:pPr>
            <a:r>
              <a:rPr b="1" dirty="0" sz="3600" lang="en-US">
                <a:solidFill>
                  <a:srgbClr val="00B0F0"/>
                </a:solidFill>
                <a:latin typeface="+mn-lt"/>
                <a:ea typeface="Cambria" panose="02040503050406030204" pitchFamily="18" charset="0"/>
                <a:cs typeface="+mn-cs"/>
              </a:rPr>
              <a:t>References</a:t>
            </a:r>
          </a:p>
        </p:txBody>
      </p:sp>
      <p:grpSp>
        <p:nvGrpSpPr>
          <p:cNvPr id="75" name="Group 5"/>
          <p:cNvGrpSpPr/>
          <p:nvPr/>
        </p:nvGrpSpPr>
        <p:grpSpPr>
          <a:xfrm>
            <a:off x="962547" y="1541595"/>
            <a:ext cx="9947975" cy="4496976"/>
            <a:chOff x="1524000" y="1838157"/>
            <a:chExt cx="9029700" cy="4496976"/>
          </a:xfrm>
        </p:grpSpPr>
        <p:sp>
          <p:nvSpPr>
            <p:cNvPr id="1048711" name="Rectangle 6"/>
            <p:cNvSpPr/>
            <p:nvPr/>
          </p:nvSpPr>
          <p:spPr>
            <a:xfrm>
              <a:off x="1524000" y="1838157"/>
              <a:ext cx="9029700" cy="276999"/>
            </a:xfrm>
            <a:prstGeom prst="rect"/>
          </p:spPr>
          <p:txBody>
            <a:bodyPr bIns="0" lIns="0" rIns="0" tIns="0" wrap="square">
              <a:spAutoFit/>
            </a:bodyPr>
            <a:p>
              <a:pPr defTabSz="914492"/>
              <a:endParaRPr dirty="0" lang="en-US">
                <a:solidFill>
                  <a:srgbClr val="000000"/>
                </a:solidFill>
                <a:latin typeface="Lora" pitchFamily="2" charset="0"/>
                <a:cs typeface="Segoe UI" panose="020B0502040204020203" pitchFamily="34" charset="0"/>
              </a:endParaRPr>
            </a:p>
          </p:txBody>
        </p:sp>
        <p:sp>
          <p:nvSpPr>
            <p:cNvPr id="1048712" name="Rectangle 7"/>
            <p:cNvSpPr/>
            <p:nvPr/>
          </p:nvSpPr>
          <p:spPr>
            <a:xfrm>
              <a:off x="1524000" y="6027356"/>
              <a:ext cx="59" cy="307777"/>
            </a:xfrm>
            <a:prstGeom prst="rect"/>
          </p:spPr>
          <p:txBody>
            <a:bodyPr bIns="0" lIns="0" rIns="0" tIns="0" wrap="none">
              <a:spAutoFit/>
            </a:bodyPr>
            <a:p>
              <a:pPr defTabSz="914492"/>
              <a:endParaRPr dirty="0" sz="2000" lang="en-US">
                <a:solidFill>
                  <a:srgbClr val="000000"/>
                </a:solidFill>
                <a:latin typeface="Lora" pitchFamily="2" charset="0"/>
                <a:cs typeface="Segoe UI" panose="020B0502040204020203" pitchFamily="34" charset="0"/>
              </a:endParaRPr>
            </a:p>
          </p:txBody>
        </p:sp>
      </p:grpSp>
      <p:pic>
        <p:nvPicPr>
          <p:cNvPr id="2097165" name="Picture 12"/>
          <p:cNvPicPr>
            <a:picLocks noChangeAspect="1"/>
          </p:cNvPicPr>
          <p:nvPr/>
        </p:nvPicPr>
        <p:blipFill>
          <a:blip xmlns:r="http://schemas.openxmlformats.org/officeDocument/2006/relationships" r:embed="rId1"/>
          <a:stretch>
            <a:fillRect/>
          </a:stretch>
        </p:blipFill>
        <p:spPr>
          <a:xfrm>
            <a:off x="2" y="1126271"/>
            <a:ext cx="12191998" cy="5731730"/>
          </a:xfrm>
          <a:prstGeom prst="rect"/>
        </p:spPr>
      </p:pic>
      <p:sp>
        <p:nvSpPr>
          <p:cNvPr id="1048713" name="Rectangle 2"/>
          <p:cNvSpPr/>
          <p:nvPr/>
        </p:nvSpPr>
        <p:spPr>
          <a:xfrm>
            <a:off x="-1" y="295274"/>
            <a:ext cx="11914304" cy="6740307"/>
          </a:xfrm>
          <a:prstGeom prst="rect"/>
        </p:spPr>
        <p:txBody>
          <a:bodyPr wrap="square">
            <a:spAutoFit/>
          </a:bodyPr>
          <a:p>
            <a:pPr algn="ctr" indent="-285750" marL="285750">
              <a:buFont typeface="Arial" panose="020B0604020202020204" pitchFamily="34" charset="0"/>
              <a:buChar char="•"/>
            </a:pPr>
            <a:endParaRPr dirty="0" lang="en-US">
              <a:solidFill>
                <a:schemeClr val="bg1"/>
              </a:solidFill>
            </a:endParaRPr>
          </a:p>
          <a:p>
            <a:pPr algn="ctr" indent="-285750" marL="285750">
              <a:buFont typeface="Arial" panose="020B0604020202020204" pitchFamily="34" charset="0"/>
              <a:buChar char="•"/>
            </a:pPr>
            <a:endParaRPr dirty="0" lang="en-US">
              <a:solidFill>
                <a:schemeClr val="bg1"/>
              </a:solidFill>
            </a:endParaRPr>
          </a:p>
          <a:p>
            <a:pPr algn="ctr" indent="-285750" marL="285750">
              <a:buFont typeface="Arial" panose="020B0604020202020204" pitchFamily="34" charset="0"/>
              <a:buChar char="•"/>
            </a:pPr>
            <a:endParaRPr dirty="0" lang="en-US">
              <a:solidFill>
                <a:schemeClr val="bg1"/>
              </a:solidFill>
            </a:endParaRPr>
          </a:p>
          <a:p>
            <a:pPr algn="ctr" indent="-285750" marL="285750">
              <a:buFont typeface="Arial" panose="020B0604020202020204" pitchFamily="34" charset="0"/>
              <a:buChar char="•"/>
            </a:pPr>
            <a:endParaRPr dirty="0" lang="en-US">
              <a:solidFill>
                <a:schemeClr val="bg1"/>
              </a:solidFill>
            </a:endParaRPr>
          </a:p>
          <a:p>
            <a:pPr algn="just" indent="-285750" marL="285750">
              <a:buFont typeface="Arial" panose="020B0604020202020204" pitchFamily="34" charset="0"/>
              <a:buChar char="•"/>
            </a:pPr>
            <a:r>
              <a:rPr dirty="0" lang="en-US">
                <a:solidFill>
                  <a:schemeClr val="bg1"/>
                </a:solidFill>
                <a:cs typeface="Times New Roman" panose="02020603050405020304" pitchFamily="18" charset="0"/>
              </a:rPr>
              <a:t>Hanlon, M. and </a:t>
            </a:r>
            <a:r>
              <a:rPr dirty="0" lang="en-US" err="1">
                <a:solidFill>
                  <a:schemeClr val="bg1"/>
                </a:solidFill>
                <a:cs typeface="Times New Roman" panose="02020603050405020304" pitchFamily="18" charset="0"/>
              </a:rPr>
              <a:t>Heitzman</a:t>
            </a:r>
            <a:r>
              <a:rPr dirty="0" lang="en-US">
                <a:solidFill>
                  <a:schemeClr val="bg1"/>
                </a:solidFill>
                <a:cs typeface="Times New Roman" panose="02020603050405020304" pitchFamily="18" charset="0"/>
              </a:rPr>
              <a:t>, S., 2022. Corporate debt and taxes. Annual Review of Financial Economics, 14, pp.509-534.</a:t>
            </a:r>
          </a:p>
          <a:p>
            <a:pPr algn="just" indent="-285750" marL="285750">
              <a:buFont typeface="Arial" panose="020B0604020202020204" pitchFamily="34" charset="0"/>
              <a:buChar char="•"/>
            </a:pPr>
            <a:r>
              <a:rPr dirty="0" lang="en-US" err="1">
                <a:solidFill>
                  <a:schemeClr val="bg1"/>
                </a:solidFill>
                <a:cs typeface="Times New Roman" panose="02020603050405020304" pitchFamily="18" charset="0"/>
              </a:rPr>
              <a:t>Sherifaj</a:t>
            </a:r>
            <a:r>
              <a:rPr dirty="0" lang="en-US">
                <a:solidFill>
                  <a:schemeClr val="bg1"/>
                </a:solidFill>
                <a:cs typeface="Times New Roman" panose="02020603050405020304" pitchFamily="18" charset="0"/>
              </a:rPr>
              <a:t>, E., 2020. </a:t>
            </a:r>
            <a:r>
              <a:rPr dirty="0" i="1" lang="en-US">
                <a:solidFill>
                  <a:schemeClr val="bg1"/>
                </a:solidFill>
                <a:cs typeface="Times New Roman" panose="02020603050405020304" pitchFamily="18" charset="0"/>
              </a:rPr>
              <a:t>Start up Perspective in Attracting Investors: </a:t>
            </a:r>
            <a:r>
              <a:rPr dirty="0" i="1" lang="en-US" err="1">
                <a:solidFill>
                  <a:schemeClr val="bg1"/>
                </a:solidFill>
                <a:cs typeface="Times New Roman" panose="02020603050405020304" pitchFamily="18" charset="0"/>
              </a:rPr>
              <a:t>Polito</a:t>
            </a:r>
            <a:r>
              <a:rPr dirty="0" i="1" lang="en-US">
                <a:solidFill>
                  <a:schemeClr val="bg1"/>
                </a:solidFill>
                <a:cs typeface="Times New Roman" panose="02020603050405020304" pitchFamily="18" charset="0"/>
              </a:rPr>
              <a:t> I3P Case </a:t>
            </a:r>
            <a:r>
              <a:rPr dirty="0" i="1" lang="en-US" err="1">
                <a:solidFill>
                  <a:schemeClr val="bg1"/>
                </a:solidFill>
                <a:cs typeface="Times New Roman" panose="02020603050405020304" pitchFamily="18" charset="0"/>
              </a:rPr>
              <a:t>Sudy</a:t>
            </a:r>
            <a:r>
              <a:rPr dirty="0" lang="en-US">
                <a:solidFill>
                  <a:schemeClr val="bg1"/>
                </a:solidFill>
                <a:cs typeface="Times New Roman" panose="02020603050405020304" pitchFamily="18" charset="0"/>
              </a:rPr>
              <a:t> (Doctoral dissertation, </a:t>
            </a:r>
            <a:r>
              <a:rPr dirty="0" lang="en-US" err="1">
                <a:solidFill>
                  <a:schemeClr val="bg1"/>
                </a:solidFill>
                <a:cs typeface="Times New Roman" panose="02020603050405020304" pitchFamily="18" charset="0"/>
              </a:rPr>
              <a:t>Politecnico</a:t>
            </a:r>
            <a:r>
              <a:rPr dirty="0" lang="en-US">
                <a:solidFill>
                  <a:schemeClr val="bg1"/>
                </a:solidFill>
                <a:cs typeface="Times New Roman" panose="02020603050405020304" pitchFamily="18" charset="0"/>
              </a:rPr>
              <a:t> di Torino). </a:t>
            </a:r>
          </a:p>
          <a:p>
            <a:pPr algn="just" indent="-285750" marL="285750">
              <a:buFont typeface="Arial" panose="020B0604020202020204" pitchFamily="34" charset="0"/>
              <a:buChar char="•"/>
            </a:pPr>
            <a:r>
              <a:rPr dirty="0" lang="en-US" err="1">
                <a:solidFill>
                  <a:schemeClr val="bg1"/>
                </a:solidFill>
                <a:cs typeface="Times New Roman" panose="02020603050405020304" pitchFamily="18" charset="0"/>
              </a:rPr>
              <a:t>Boopathi</a:t>
            </a:r>
            <a:r>
              <a:rPr dirty="0" lang="en-US">
                <a:solidFill>
                  <a:schemeClr val="bg1"/>
                </a:solidFill>
                <a:cs typeface="Times New Roman" panose="02020603050405020304" pitchFamily="18" charset="0"/>
              </a:rPr>
              <a:t>, S., 2024. Implementation of Green Manufacturing Practices in Automobile Fields: A Review. </a:t>
            </a:r>
            <a:r>
              <a:rPr dirty="0" i="1" lang="en-US">
                <a:solidFill>
                  <a:schemeClr val="bg1"/>
                </a:solidFill>
                <a:cs typeface="Times New Roman" panose="02020603050405020304" pitchFamily="18" charset="0"/>
              </a:rPr>
              <a:t>Sustainable Machining and Green Manufacturing</a:t>
            </a:r>
            <a:r>
              <a:rPr dirty="0" lang="en-US">
                <a:solidFill>
                  <a:schemeClr val="bg1"/>
                </a:solidFill>
                <a:cs typeface="Times New Roman" panose="02020603050405020304" pitchFamily="18" charset="0"/>
              </a:rPr>
              <a:t>, pp.221-248.</a:t>
            </a:r>
          </a:p>
          <a:p>
            <a:pPr algn="just" indent="-285750" marL="285750">
              <a:buFont typeface="Arial" panose="020B0604020202020204" pitchFamily="34" charset="0"/>
              <a:buChar char="•"/>
            </a:pPr>
            <a:r>
              <a:rPr dirty="0" lang="en-US" err="1">
                <a:solidFill>
                  <a:schemeClr val="bg1"/>
                </a:solidFill>
                <a:cs typeface="Times New Roman" panose="02020603050405020304" pitchFamily="18" charset="0"/>
              </a:rPr>
              <a:t>Daudi</a:t>
            </a:r>
            <a:r>
              <a:rPr dirty="0" lang="en-US">
                <a:solidFill>
                  <a:schemeClr val="bg1"/>
                </a:solidFill>
                <a:cs typeface="Times New Roman" panose="02020603050405020304" pitchFamily="18" charset="0"/>
              </a:rPr>
              <a:t>, J.M., 2021. </a:t>
            </a:r>
            <a:r>
              <a:rPr dirty="0" i="1" lang="en-US">
                <a:solidFill>
                  <a:schemeClr val="bg1"/>
                </a:solidFill>
                <a:cs typeface="Times New Roman" panose="02020603050405020304" pitchFamily="18" charset="0"/>
              </a:rPr>
              <a:t>Performance-based rewards as a determinant of employee retention among tier-one commercial banks in Kenya</a:t>
            </a:r>
            <a:r>
              <a:rPr dirty="0" lang="en-US">
                <a:solidFill>
                  <a:schemeClr val="bg1"/>
                </a:solidFill>
                <a:cs typeface="Times New Roman" panose="02020603050405020304" pitchFamily="18" charset="0"/>
              </a:rPr>
              <a:t> (Doctoral dissertation, Strathmore University).</a:t>
            </a:r>
          </a:p>
          <a:p>
            <a:pPr algn="just" indent="-285750" marL="285750">
              <a:buFont typeface="Arial" panose="020B0604020202020204" pitchFamily="34" charset="0"/>
              <a:buChar char="•"/>
            </a:pPr>
            <a:r>
              <a:rPr dirty="0" lang="en-US" err="1">
                <a:solidFill>
                  <a:schemeClr val="bg1"/>
                </a:solidFill>
                <a:cs typeface="Times New Roman" panose="02020603050405020304" pitchFamily="18" charset="0"/>
              </a:rPr>
              <a:t>Prijadi</a:t>
            </a:r>
            <a:r>
              <a:rPr dirty="0" lang="en-US">
                <a:solidFill>
                  <a:schemeClr val="bg1"/>
                </a:solidFill>
                <a:cs typeface="Times New Roman" panose="02020603050405020304" pitchFamily="18" charset="0"/>
              </a:rPr>
              <a:t>, R., </a:t>
            </a:r>
            <a:r>
              <a:rPr dirty="0" lang="en-US" err="1">
                <a:solidFill>
                  <a:schemeClr val="bg1"/>
                </a:solidFill>
                <a:cs typeface="Times New Roman" panose="02020603050405020304" pitchFamily="18" charset="0"/>
              </a:rPr>
              <a:t>Wulandari</a:t>
            </a:r>
            <a:r>
              <a:rPr dirty="0" lang="en-US">
                <a:solidFill>
                  <a:schemeClr val="bg1"/>
                </a:solidFill>
                <a:cs typeface="Times New Roman" panose="02020603050405020304" pitchFamily="18" charset="0"/>
              </a:rPr>
              <a:t>, P., </a:t>
            </a:r>
            <a:r>
              <a:rPr dirty="0" lang="en-US" err="1">
                <a:solidFill>
                  <a:schemeClr val="bg1"/>
                </a:solidFill>
                <a:cs typeface="Times New Roman" panose="02020603050405020304" pitchFamily="18" charset="0"/>
              </a:rPr>
              <a:t>Desiana</a:t>
            </a:r>
            <a:r>
              <a:rPr dirty="0" lang="en-US">
                <a:solidFill>
                  <a:schemeClr val="bg1"/>
                </a:solidFill>
                <a:cs typeface="Times New Roman" panose="02020603050405020304" pitchFamily="18" charset="0"/>
              </a:rPr>
              <a:t>, P.M., </a:t>
            </a:r>
            <a:r>
              <a:rPr dirty="0" lang="en-US" err="1">
                <a:solidFill>
                  <a:schemeClr val="bg1"/>
                </a:solidFill>
                <a:cs typeface="Times New Roman" panose="02020603050405020304" pitchFamily="18" charset="0"/>
              </a:rPr>
              <a:t>Pinagara</a:t>
            </a:r>
            <a:r>
              <a:rPr dirty="0" lang="en-US">
                <a:solidFill>
                  <a:schemeClr val="bg1"/>
                </a:solidFill>
                <a:cs typeface="Times New Roman" panose="02020603050405020304" pitchFamily="18" charset="0"/>
              </a:rPr>
              <a:t>, F.A. and Novita, M., 2020. Financing needs of micro-enterprises along their evolution. </a:t>
            </a:r>
            <a:r>
              <a:rPr dirty="0" i="1" lang="en-US">
                <a:solidFill>
                  <a:schemeClr val="bg1"/>
                </a:solidFill>
                <a:cs typeface="Times New Roman" panose="02020603050405020304" pitchFamily="18" charset="0"/>
              </a:rPr>
              <a:t>International Journal of Ethics and Systems</a:t>
            </a:r>
            <a:r>
              <a:rPr dirty="0" lang="en-US">
                <a:solidFill>
                  <a:schemeClr val="bg1"/>
                </a:solidFill>
                <a:cs typeface="Times New Roman" panose="02020603050405020304" pitchFamily="18" charset="0"/>
              </a:rPr>
              <a:t>, </a:t>
            </a:r>
            <a:r>
              <a:rPr dirty="0" i="1" lang="en-US">
                <a:solidFill>
                  <a:schemeClr val="bg1"/>
                </a:solidFill>
                <a:cs typeface="Times New Roman" panose="02020603050405020304" pitchFamily="18" charset="0"/>
              </a:rPr>
              <a:t>36</a:t>
            </a:r>
            <a:r>
              <a:rPr dirty="0" lang="en-US">
                <a:solidFill>
                  <a:schemeClr val="bg1"/>
                </a:solidFill>
                <a:cs typeface="Times New Roman" panose="02020603050405020304" pitchFamily="18" charset="0"/>
              </a:rPr>
              <a:t>(2), pp.263-284.</a:t>
            </a:r>
          </a:p>
          <a:p>
            <a:pPr algn="just" indent="-285750" marL="285750">
              <a:buFont typeface="Arial" panose="020B0604020202020204" pitchFamily="34" charset="0"/>
              <a:buChar char="•"/>
            </a:pPr>
            <a:r>
              <a:rPr dirty="0" lang="en-US" err="1">
                <a:solidFill>
                  <a:schemeClr val="bg1"/>
                </a:solidFill>
                <a:cs typeface="Times New Roman" panose="02020603050405020304" pitchFamily="18" charset="0"/>
              </a:rPr>
              <a:t>Haar</a:t>
            </a:r>
            <a:r>
              <a:rPr dirty="0" lang="en-US">
                <a:solidFill>
                  <a:schemeClr val="bg1"/>
                </a:solidFill>
                <a:cs typeface="Times New Roman" panose="02020603050405020304" pitchFamily="18" charset="0"/>
              </a:rPr>
              <a:t>, Q., 2023. </a:t>
            </a:r>
            <a:r>
              <a:rPr dirty="0" i="1" lang="en-US">
                <a:solidFill>
                  <a:schemeClr val="bg1"/>
                </a:solidFill>
                <a:cs typeface="Times New Roman" panose="02020603050405020304" pitchFamily="18" charset="0"/>
              </a:rPr>
              <a:t>Refuse Derived Fuels (RDF) and Solid Recovered Fuels (SRF) A case study of characteristics and opportunities</a:t>
            </a:r>
            <a:r>
              <a:rPr dirty="0" lang="en-US">
                <a:solidFill>
                  <a:schemeClr val="bg1"/>
                </a:solidFill>
                <a:cs typeface="Times New Roman" panose="02020603050405020304" pitchFamily="18" charset="0"/>
              </a:rPr>
              <a:t> (Master's thesis, NTNU).</a:t>
            </a:r>
          </a:p>
          <a:p>
            <a:pPr algn="just" indent="-285750" marL="285750">
              <a:buFont typeface="Arial" panose="020B0604020202020204" pitchFamily="34" charset="0"/>
              <a:buChar char="•"/>
            </a:pPr>
            <a:r>
              <a:rPr dirty="0" lang="en-US" err="1">
                <a:solidFill>
                  <a:schemeClr val="bg1"/>
                </a:solidFill>
                <a:cs typeface="Times New Roman" panose="02020603050405020304" pitchFamily="18" charset="0"/>
              </a:rPr>
              <a:t>Streimikiene</a:t>
            </a:r>
            <a:r>
              <a:rPr dirty="0" lang="en-US">
                <a:solidFill>
                  <a:schemeClr val="bg1"/>
                </a:solidFill>
                <a:cs typeface="Times New Roman" panose="02020603050405020304" pitchFamily="18" charset="0"/>
              </a:rPr>
              <a:t>, D., </a:t>
            </a:r>
            <a:r>
              <a:rPr dirty="0" lang="en-US" err="1">
                <a:solidFill>
                  <a:schemeClr val="bg1"/>
                </a:solidFill>
                <a:cs typeface="Times New Roman" panose="02020603050405020304" pitchFamily="18" charset="0"/>
              </a:rPr>
              <a:t>Svagzdiene</a:t>
            </a:r>
            <a:r>
              <a:rPr dirty="0" lang="en-US">
                <a:solidFill>
                  <a:schemeClr val="bg1"/>
                </a:solidFill>
                <a:cs typeface="Times New Roman" panose="02020603050405020304" pitchFamily="18" charset="0"/>
              </a:rPr>
              <a:t>, B., </a:t>
            </a:r>
            <a:r>
              <a:rPr dirty="0" lang="en-US" err="1">
                <a:solidFill>
                  <a:schemeClr val="bg1"/>
                </a:solidFill>
                <a:cs typeface="Times New Roman" panose="02020603050405020304" pitchFamily="18" charset="0"/>
              </a:rPr>
              <a:t>Jasinskas</a:t>
            </a:r>
            <a:r>
              <a:rPr dirty="0" lang="en-US">
                <a:solidFill>
                  <a:schemeClr val="bg1"/>
                </a:solidFill>
                <a:cs typeface="Times New Roman" panose="02020603050405020304" pitchFamily="18" charset="0"/>
              </a:rPr>
              <a:t>, E. and </a:t>
            </a:r>
            <a:r>
              <a:rPr dirty="0" lang="en-US" err="1">
                <a:solidFill>
                  <a:schemeClr val="bg1"/>
                </a:solidFill>
                <a:cs typeface="Times New Roman" panose="02020603050405020304" pitchFamily="18" charset="0"/>
              </a:rPr>
              <a:t>Simanavicius</a:t>
            </a:r>
            <a:r>
              <a:rPr dirty="0" lang="en-US">
                <a:solidFill>
                  <a:schemeClr val="bg1"/>
                </a:solidFill>
                <a:cs typeface="Times New Roman" panose="02020603050405020304" pitchFamily="18" charset="0"/>
              </a:rPr>
              <a:t>, A., 2021. Sustainable tourism development and competitiveness: The systematic literature review. </a:t>
            </a:r>
            <a:r>
              <a:rPr dirty="0" i="1" lang="en-US">
                <a:solidFill>
                  <a:schemeClr val="bg1"/>
                </a:solidFill>
                <a:cs typeface="Times New Roman" panose="02020603050405020304" pitchFamily="18" charset="0"/>
              </a:rPr>
              <a:t>Sustainable development</a:t>
            </a:r>
            <a:r>
              <a:rPr dirty="0" lang="en-US">
                <a:solidFill>
                  <a:schemeClr val="bg1"/>
                </a:solidFill>
                <a:cs typeface="Times New Roman" panose="02020603050405020304" pitchFamily="18" charset="0"/>
              </a:rPr>
              <a:t>, </a:t>
            </a:r>
            <a:r>
              <a:rPr dirty="0" i="1" lang="en-US">
                <a:solidFill>
                  <a:schemeClr val="bg1"/>
                </a:solidFill>
                <a:cs typeface="Times New Roman" panose="02020603050405020304" pitchFamily="18" charset="0"/>
              </a:rPr>
              <a:t>29</a:t>
            </a:r>
            <a:r>
              <a:rPr dirty="0" lang="en-US">
                <a:solidFill>
                  <a:schemeClr val="bg1"/>
                </a:solidFill>
                <a:cs typeface="Times New Roman" panose="02020603050405020304" pitchFamily="18" charset="0"/>
              </a:rPr>
              <a:t>(1), pp.259-271.</a:t>
            </a:r>
          </a:p>
          <a:p>
            <a:pPr algn="just" indent="-285750" marL="285750">
              <a:buFont typeface="Arial" panose="020B0604020202020204" pitchFamily="34" charset="0"/>
              <a:buChar char="•"/>
            </a:pPr>
            <a:r>
              <a:rPr dirty="0" lang="en-US">
                <a:solidFill>
                  <a:schemeClr val="bg1"/>
                </a:solidFill>
                <a:cs typeface="Times New Roman" panose="02020603050405020304" pitchFamily="18" charset="0"/>
              </a:rPr>
              <a:t>De Rubens, G.Z., Noel, L., Kester, J. and </a:t>
            </a:r>
            <a:r>
              <a:rPr dirty="0" lang="en-US" err="1">
                <a:solidFill>
                  <a:schemeClr val="bg1"/>
                </a:solidFill>
                <a:cs typeface="Times New Roman" panose="02020603050405020304" pitchFamily="18" charset="0"/>
              </a:rPr>
              <a:t>Sovacool</a:t>
            </a:r>
            <a:r>
              <a:rPr dirty="0" lang="en-US">
                <a:solidFill>
                  <a:schemeClr val="bg1"/>
                </a:solidFill>
                <a:cs typeface="Times New Roman" panose="02020603050405020304" pitchFamily="18" charset="0"/>
              </a:rPr>
              <a:t>, B.K., 2020. The market case for electric mobility: Investigating electric vehicle business models for mass adoption. </a:t>
            </a:r>
            <a:r>
              <a:rPr dirty="0" i="1" lang="en-US">
                <a:solidFill>
                  <a:schemeClr val="bg1"/>
                </a:solidFill>
                <a:cs typeface="Times New Roman" panose="02020603050405020304" pitchFamily="18" charset="0"/>
              </a:rPr>
              <a:t>Energy</a:t>
            </a:r>
            <a:r>
              <a:rPr dirty="0" lang="en-US">
                <a:solidFill>
                  <a:schemeClr val="bg1"/>
                </a:solidFill>
                <a:cs typeface="Times New Roman" panose="02020603050405020304" pitchFamily="18" charset="0"/>
              </a:rPr>
              <a:t>, </a:t>
            </a:r>
            <a:r>
              <a:rPr dirty="0" i="1" lang="en-US">
                <a:solidFill>
                  <a:schemeClr val="bg1"/>
                </a:solidFill>
                <a:cs typeface="Times New Roman" panose="02020603050405020304" pitchFamily="18" charset="0"/>
              </a:rPr>
              <a:t>194</a:t>
            </a:r>
            <a:r>
              <a:rPr dirty="0" lang="en-US">
                <a:solidFill>
                  <a:schemeClr val="bg1"/>
                </a:solidFill>
                <a:cs typeface="Times New Roman" panose="02020603050405020304" pitchFamily="18" charset="0"/>
              </a:rPr>
              <a:t>, p.116841.</a:t>
            </a:r>
          </a:p>
          <a:p>
            <a:pPr algn="just" indent="-285750" marL="285750">
              <a:buFont typeface="Arial" panose="020B0604020202020204" pitchFamily="34" charset="0"/>
              <a:buChar char="•"/>
            </a:pPr>
            <a:r>
              <a:rPr dirty="0" lang="en-US" err="1">
                <a:solidFill>
                  <a:schemeClr val="bg1"/>
                </a:solidFill>
                <a:cs typeface="Times New Roman" panose="02020603050405020304" pitchFamily="18" charset="0"/>
              </a:rPr>
              <a:t>Mustaphi</a:t>
            </a:r>
            <a:r>
              <a:rPr dirty="0" lang="en-US">
                <a:solidFill>
                  <a:schemeClr val="bg1"/>
                </a:solidFill>
                <a:cs typeface="Times New Roman" panose="02020603050405020304" pitchFamily="18" charset="0"/>
              </a:rPr>
              <a:t>, B.M., 2020. Digital marketing strategies for effective customer relationship management. </a:t>
            </a:r>
            <a:r>
              <a:rPr dirty="0" i="1" lang="en-US">
                <a:solidFill>
                  <a:schemeClr val="bg1"/>
                </a:solidFill>
                <a:cs typeface="Times New Roman" panose="02020603050405020304" pitchFamily="18" charset="0"/>
              </a:rPr>
              <a:t>Journal of Modern Accounting and Auditing</a:t>
            </a:r>
            <a:r>
              <a:rPr dirty="0" lang="en-US">
                <a:solidFill>
                  <a:schemeClr val="bg1"/>
                </a:solidFill>
                <a:cs typeface="Times New Roman" panose="02020603050405020304" pitchFamily="18" charset="0"/>
              </a:rPr>
              <a:t>, </a:t>
            </a:r>
            <a:r>
              <a:rPr dirty="0" i="1" lang="en-US">
                <a:solidFill>
                  <a:schemeClr val="bg1"/>
                </a:solidFill>
                <a:cs typeface="Times New Roman" panose="02020603050405020304" pitchFamily="18" charset="0"/>
              </a:rPr>
              <a:t>16</a:t>
            </a:r>
            <a:r>
              <a:rPr dirty="0" lang="en-US">
                <a:solidFill>
                  <a:schemeClr val="bg1"/>
                </a:solidFill>
                <a:cs typeface="Times New Roman" panose="02020603050405020304" pitchFamily="18" charset="0"/>
              </a:rPr>
              <a:t>(8), pp.376-384.</a:t>
            </a:r>
          </a:p>
          <a:p>
            <a:pPr algn="just" indent="-285750" marL="285750">
              <a:buFont typeface="Arial" panose="020B0604020202020204" pitchFamily="34" charset="0"/>
              <a:buChar char="•"/>
            </a:pPr>
            <a:r>
              <a:rPr dirty="0" lang="en-US">
                <a:solidFill>
                  <a:schemeClr val="bg1"/>
                </a:solidFill>
                <a:cs typeface="Times New Roman" panose="02020603050405020304" pitchFamily="18" charset="0"/>
              </a:rPr>
              <a:t>Brunson, K. and Barnes, S., 2020. Automotive Dealership Management Fundamentals.</a:t>
            </a:r>
          </a:p>
          <a:p>
            <a:pPr algn="just" indent="-285750" marL="285750">
              <a:buFont typeface="Arial" panose="020B0604020202020204" pitchFamily="34" charset="0"/>
              <a:buChar char="•"/>
            </a:pPr>
            <a:endParaRPr dirty="0" lang="en-US">
              <a:solidFill>
                <a:schemeClr val="bg1"/>
              </a:solidFill>
            </a:endParaRPr>
          </a:p>
          <a:p>
            <a:pPr algn="ctr" indent="-285750" marL="285750">
              <a:buFont typeface="Arial" panose="020B0604020202020204" pitchFamily="34" charset="0"/>
              <a:buChar char="•"/>
            </a:pPr>
            <a:endParaRPr dirty="0" lang="en-US">
              <a:solidFill>
                <a:schemeClr val="bg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77" name=""/>
        <p:cNvGrpSpPr/>
        <p:nvPr/>
      </p:nvGrpSpPr>
      <p:grpSpPr>
        <a:xfrm>
          <a:off x="0" y="0"/>
          <a:ext cx="0" cy="0"/>
          <a:chOff x="0" y="0"/>
          <a:chExt cx="0" cy="0"/>
        </a:xfrm>
      </p:grpSpPr>
      <p:sp>
        <p:nvSpPr>
          <p:cNvPr id="1048718" name="TextBox 3"/>
          <p:cNvSpPr txBox="1"/>
          <p:nvPr/>
        </p:nvSpPr>
        <p:spPr>
          <a:xfrm>
            <a:off x="4552950" y="2000249"/>
            <a:ext cx="3257551" cy="1754326"/>
          </a:xfrm>
          <a:prstGeom prst="rect"/>
          <a:noFill/>
        </p:spPr>
        <p:txBody>
          <a:bodyPr wrap="square">
            <a:spAutoFit/>
          </a:bodyPr>
          <a:p>
            <a:pPr algn="ctr" defTabSz="914492"/>
            <a:r>
              <a:rPr b="1" dirty="0" sz="5400" lang="en-US">
                <a:solidFill>
                  <a:srgbClr val="00B0F0"/>
                </a:solidFill>
                <a:cs typeface="Segoe UI" panose="020B0502040204020203" pitchFamily="34" charset="0"/>
              </a:rPr>
              <a:t>Thank You!</a:t>
            </a:r>
          </a:p>
        </p:txBody>
      </p:sp>
      <p:pic>
        <p:nvPicPr>
          <p:cNvPr id="2097166" name="Picture 12"/>
          <p:cNvPicPr>
            <a:picLocks noChangeAspect="1"/>
          </p:cNvPicPr>
          <p:nvPr/>
        </p:nvPicPr>
        <p:blipFill>
          <a:blip xmlns:r="http://schemas.openxmlformats.org/officeDocument/2006/relationships" r:embed="rId1"/>
          <a:stretch>
            <a:fillRect/>
          </a:stretch>
        </p:blipFill>
        <p:spPr>
          <a:xfrm>
            <a:off x="1" y="0"/>
            <a:ext cx="4381500" cy="6858000"/>
          </a:xfrm>
          <a:prstGeom prst="rect"/>
        </p:spPr>
      </p:pic>
      <p:sp>
        <p:nvSpPr>
          <p:cNvPr id="1048719" name="Freeform: Shape 13"/>
          <p:cNvSpPr/>
          <p:nvPr/>
        </p:nvSpPr>
        <p:spPr>
          <a:xfrm>
            <a:off x="7810498" y="0"/>
            <a:ext cx="4381501" cy="6858000"/>
          </a:xfrm>
          <a:custGeom>
            <a:avLst/>
            <a:gdLst>
              <a:gd name="connsiteX0" fmla="*/ 0 w 3539612"/>
              <a:gd name="connsiteY0" fmla="*/ 0 h 6248399"/>
              <a:gd name="connsiteX1" fmla="*/ 3539612 w 3539612"/>
              <a:gd name="connsiteY1" fmla="*/ 0 h 6248399"/>
              <a:gd name="connsiteX2" fmla="*/ 3539612 w 3539612"/>
              <a:gd name="connsiteY2" fmla="*/ 5496523 h 6248399"/>
              <a:gd name="connsiteX3" fmla="*/ 2787736 w 3539612"/>
              <a:gd name="connsiteY3" fmla="*/ 6248399 h 6248399"/>
              <a:gd name="connsiteX4" fmla="*/ 0 w 3539612"/>
              <a:gd name="connsiteY4" fmla="*/ 6248399 h 6248399"/>
              <a:gd name="connsiteX5" fmla="*/ 0 w 3539612"/>
              <a:gd name="connsiteY5" fmla="*/ 0 h 6248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39612" h="6248399">
                <a:moveTo>
                  <a:pt x="0" y="0"/>
                </a:moveTo>
                <a:lnTo>
                  <a:pt x="3539612" y="0"/>
                </a:lnTo>
                <a:lnTo>
                  <a:pt x="3539612" y="5496523"/>
                </a:lnTo>
                <a:cubicBezTo>
                  <a:pt x="3539612" y="5911773"/>
                  <a:pt x="3202986" y="6248399"/>
                  <a:pt x="2787736" y="6248399"/>
                </a:cubicBezTo>
                <a:lnTo>
                  <a:pt x="0" y="6248399"/>
                </a:lnTo>
                <a:lnTo>
                  <a:pt x="0" y="0"/>
                </a:lnTo>
                <a:close/>
              </a:path>
            </a:pathLst>
          </a:cu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wrap="square">
            <a:noAutofit/>
          </a:bodyPr>
          <a:p>
            <a:pPr algn="ctr"/>
            <a:endParaRPr lang="en-US"/>
          </a:p>
        </p:txBody>
      </p:sp>
    </p:spTree>
  </p:cSld>
  <p:clrMapOvr>
    <a:masterClrMapping/>
  </p:clrMapOvr>
  <mc:AlternateContent xmlns:mc="http://schemas.openxmlformats.org/markup-compatibility/2006">
    <mc:Choice xmlns:p14="http://schemas.microsoft.com/office/powerpoint/2010/main" Requires="p14">
      <p:transition xmlns:p14="http://schemas.microsoft.com/office/powerpoint/2010/main" p14:dur="10"/>
    </mc:Choice>
    <mc:Fallback>
      <p:transition spd="slow">
        <p:fade/>
      </p:transition>
    </mc:Fallback>
  </mc:AlternateContent>
</p:sld>
</file>

<file path=ppt/theme/theme1.xml><?xml version="1.0" encoding="utf-8"?>
<a:theme xmlns:a="http://schemas.openxmlformats.org/drawingml/2006/main" name="Office Theme">
  <a:themeElements>
    <a:clrScheme name="Custom 976">
      <a:dk1>
        <a:sysClr lastClr="000000" val="windowText"/>
      </a:dk1>
      <a:lt1>
        <a:sysClr lastClr="FFFFFF" val="window"/>
      </a:lt1>
      <a:dk2>
        <a:srgbClr val="44546A"/>
      </a:dk2>
      <a:lt2>
        <a:srgbClr val="E7E6E6"/>
      </a:lt2>
      <a:accent1>
        <a:srgbClr val="341D5C"/>
      </a:accent1>
      <a:accent2>
        <a:srgbClr val="673AB7"/>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2.xml><?xml version="1.0" encoding="utf-8"?>
<a:theme xmlns:a="http://schemas.openxmlformats.org/drawingml/2006/main" name="Office 主题">
  <a:themeElements>
    <a:clrScheme name="Office">
      <a:dk1>
        <a:sysClr lastClr="000000" val="windowText"/>
      </a:dk1>
      <a:lt1>
        <a:sysClr lastClr="FFFFFF" val="window"/>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http://schemas.openxmlformats.org/officeDocument/2006/extended-properties">
  <Application>Microsoft Office PowerPoint</Application>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creator>STK-L21</dc:creator>
  <dcterms:created xsi:type="dcterms:W3CDTF">2024-06-20T23:47:17Z</dcterms:created>
  <dcterms:modified xsi:type="dcterms:W3CDTF">2024-06-26T22:47:13Z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25e48acc5f124ec48da4541206e2fec8</vt:lpwstr>
  </property>
</Properties>
</file>