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7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C83941-0D31-4FAD-B4C7-1B6242C6BD63}" v="1742" dt="2026-04-27T20:48:18.600"/>
    <p1510:client id="{E6D5577D-9D1A-2B44-8068-6EB8AB5F29E9}" v="222" dt="2026-04-27T18:08:00.2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519F4E-3CE2-4322-87D0-50F819F9F4D7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EB5C1FC-BDBD-4175-9A5E-B5EA3965E0BB}">
      <dgm:prSet/>
      <dgm:spPr/>
      <dgm:t>
        <a:bodyPr/>
        <a:lstStyle/>
        <a:p>
          <a:r>
            <a:rPr lang="en-GB" i="0"/>
            <a:t>In this case, the patient is a 65-year-old woman with osteoarthritis in her knee</a:t>
          </a:r>
          <a:endParaRPr lang="en-US"/>
        </a:p>
      </dgm:t>
    </dgm:pt>
    <dgm:pt modelId="{36EADB08-B552-4679-9B0F-69430A530722}" type="parTrans" cxnId="{D29F3142-09AE-4442-896E-4C863F6ED93B}">
      <dgm:prSet/>
      <dgm:spPr/>
      <dgm:t>
        <a:bodyPr/>
        <a:lstStyle/>
        <a:p>
          <a:endParaRPr lang="en-US"/>
        </a:p>
      </dgm:t>
    </dgm:pt>
    <dgm:pt modelId="{5ACB757C-44B6-4E2D-95EF-7E35125E38A1}" type="sibTrans" cxnId="{D29F3142-09AE-4442-896E-4C863F6ED93B}">
      <dgm:prSet/>
      <dgm:spPr/>
      <dgm:t>
        <a:bodyPr/>
        <a:lstStyle/>
        <a:p>
          <a:endParaRPr lang="en-US"/>
        </a:p>
      </dgm:t>
    </dgm:pt>
    <dgm:pt modelId="{FFCA50DB-DB71-43A5-84BF-EE3EB3ACE5C3}">
      <dgm:prSet/>
      <dgm:spPr/>
      <dgm:t>
        <a:bodyPr/>
        <a:lstStyle/>
        <a:p>
          <a:r>
            <a:rPr lang="en-GB" i="0"/>
            <a:t>She is overweight, which puts extra pressure on the joints</a:t>
          </a:r>
          <a:endParaRPr lang="en-US"/>
        </a:p>
      </dgm:t>
    </dgm:pt>
    <dgm:pt modelId="{873F77A6-2997-4F63-BBF5-7598D327FD91}" type="parTrans" cxnId="{15FD50C4-B635-425D-B051-B28E24911928}">
      <dgm:prSet/>
      <dgm:spPr/>
      <dgm:t>
        <a:bodyPr/>
        <a:lstStyle/>
        <a:p>
          <a:endParaRPr lang="en-US"/>
        </a:p>
      </dgm:t>
    </dgm:pt>
    <dgm:pt modelId="{66173685-7A3B-461C-84DF-725C740C857C}" type="sibTrans" cxnId="{15FD50C4-B635-425D-B051-B28E24911928}">
      <dgm:prSet/>
      <dgm:spPr/>
      <dgm:t>
        <a:bodyPr/>
        <a:lstStyle/>
        <a:p>
          <a:endParaRPr lang="en-US"/>
        </a:p>
      </dgm:t>
    </dgm:pt>
    <dgm:pt modelId="{F39F75BB-5CF5-4C92-BD2F-F455A826D796}">
      <dgm:prSet/>
      <dgm:spPr/>
      <dgm:t>
        <a:bodyPr/>
        <a:lstStyle/>
        <a:p>
          <a:r>
            <a:rPr lang="en-GB" i="0"/>
            <a:t>She experiences ongoing pain and stiffness, and finds walking difficult</a:t>
          </a:r>
          <a:endParaRPr lang="en-US"/>
        </a:p>
      </dgm:t>
    </dgm:pt>
    <dgm:pt modelId="{F28BBDBC-0EBD-4984-9FD2-F089441AE96C}" type="parTrans" cxnId="{5090FA78-A65B-4B8D-9FDE-EBFB77B7D267}">
      <dgm:prSet/>
      <dgm:spPr/>
      <dgm:t>
        <a:bodyPr/>
        <a:lstStyle/>
        <a:p>
          <a:endParaRPr lang="en-US"/>
        </a:p>
      </dgm:t>
    </dgm:pt>
    <dgm:pt modelId="{0B211C48-4552-49E4-8462-75E99B10093E}" type="sibTrans" cxnId="{5090FA78-A65B-4B8D-9FDE-EBFB77B7D267}">
      <dgm:prSet/>
      <dgm:spPr/>
      <dgm:t>
        <a:bodyPr/>
        <a:lstStyle/>
        <a:p>
          <a:endParaRPr lang="en-US"/>
        </a:p>
      </dgm:t>
    </dgm:pt>
    <dgm:pt modelId="{93439423-B0E0-4368-9604-70314112998E}">
      <dgm:prSet/>
      <dgm:spPr/>
      <dgm:t>
        <a:bodyPr/>
        <a:lstStyle/>
        <a:p>
          <a:r>
            <a:rPr lang="en-GB" i="0"/>
            <a:t>Because of this, she is less active, which can make the condition worse</a:t>
          </a:r>
          <a:br>
            <a:rPr lang="en-GB"/>
          </a:br>
          <a:endParaRPr lang="en-US"/>
        </a:p>
      </dgm:t>
    </dgm:pt>
    <dgm:pt modelId="{8A4806C2-7012-443A-8D51-AC9EB83FC239}" type="parTrans" cxnId="{6C76B3B7-B527-4426-9DFB-E63EAD8B6438}">
      <dgm:prSet/>
      <dgm:spPr/>
      <dgm:t>
        <a:bodyPr/>
        <a:lstStyle/>
        <a:p>
          <a:endParaRPr lang="en-US"/>
        </a:p>
      </dgm:t>
    </dgm:pt>
    <dgm:pt modelId="{1E2BC8A2-DFE6-4396-8AE7-4F82C849BA85}" type="sibTrans" cxnId="{6C76B3B7-B527-4426-9DFB-E63EAD8B6438}">
      <dgm:prSet/>
      <dgm:spPr/>
      <dgm:t>
        <a:bodyPr/>
        <a:lstStyle/>
        <a:p>
          <a:endParaRPr lang="en-US"/>
        </a:p>
      </dgm:t>
    </dgm:pt>
    <dgm:pt modelId="{386DF2B4-AB31-49B9-AE2A-EADA74107C12}">
      <dgm:prSet/>
      <dgm:spPr/>
      <dgm:t>
        <a:bodyPr/>
        <a:lstStyle/>
        <a:p>
          <a:r>
            <a:rPr lang="en-GB" i="0"/>
            <a:t>(NICE, 2022)</a:t>
          </a:r>
          <a:endParaRPr lang="en-US"/>
        </a:p>
      </dgm:t>
    </dgm:pt>
    <dgm:pt modelId="{EB709901-ABF4-4C8D-A88C-A156DD2DF90F}" type="parTrans" cxnId="{D2E0EFF4-C0D1-48EE-B686-D2036E658286}">
      <dgm:prSet/>
      <dgm:spPr/>
      <dgm:t>
        <a:bodyPr/>
        <a:lstStyle/>
        <a:p>
          <a:endParaRPr lang="en-US"/>
        </a:p>
      </dgm:t>
    </dgm:pt>
    <dgm:pt modelId="{46050A58-500B-4E3C-BF46-E29385B919AB}" type="sibTrans" cxnId="{D2E0EFF4-C0D1-48EE-B686-D2036E658286}">
      <dgm:prSet/>
      <dgm:spPr/>
      <dgm:t>
        <a:bodyPr/>
        <a:lstStyle/>
        <a:p>
          <a:endParaRPr lang="en-US"/>
        </a:p>
      </dgm:t>
    </dgm:pt>
    <dgm:pt modelId="{AD404740-74B9-4A0F-B610-29EA5F2B99EC}" type="pres">
      <dgm:prSet presAssocID="{C0519F4E-3CE2-4322-87D0-50F819F9F4D7}" presName="linear" presStyleCnt="0">
        <dgm:presLayoutVars>
          <dgm:animLvl val="lvl"/>
          <dgm:resizeHandles val="exact"/>
        </dgm:presLayoutVars>
      </dgm:prSet>
      <dgm:spPr/>
    </dgm:pt>
    <dgm:pt modelId="{D29F2898-321C-4DA7-B478-EF0B8A85D02E}" type="pres">
      <dgm:prSet presAssocID="{7EB5C1FC-BDBD-4175-9A5E-B5EA3965E0B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306D92F-51F7-47B9-8A67-539628E6B126}" type="pres">
      <dgm:prSet presAssocID="{5ACB757C-44B6-4E2D-95EF-7E35125E38A1}" presName="spacer" presStyleCnt="0"/>
      <dgm:spPr/>
    </dgm:pt>
    <dgm:pt modelId="{713445F1-F2CC-44D9-9A28-AF09BB54BF1B}" type="pres">
      <dgm:prSet presAssocID="{FFCA50DB-DB71-43A5-84BF-EE3EB3ACE5C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104DD14-FED3-43B1-912A-9C64294055A0}" type="pres">
      <dgm:prSet presAssocID="{66173685-7A3B-461C-84DF-725C740C857C}" presName="spacer" presStyleCnt="0"/>
      <dgm:spPr/>
    </dgm:pt>
    <dgm:pt modelId="{04025A3A-F6B7-425D-816B-876E09134F14}" type="pres">
      <dgm:prSet presAssocID="{F39F75BB-5CF5-4C92-BD2F-F455A826D79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3CB914F-8AFD-4150-B975-6C747D5CBED6}" type="pres">
      <dgm:prSet presAssocID="{0B211C48-4552-49E4-8462-75E99B10093E}" presName="spacer" presStyleCnt="0"/>
      <dgm:spPr/>
    </dgm:pt>
    <dgm:pt modelId="{EE58BCF9-2134-415C-A416-DDF669AC1232}" type="pres">
      <dgm:prSet presAssocID="{93439423-B0E0-4368-9604-70314112998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35B4E30-77AE-4D93-A40D-F81C1EE76250}" type="pres">
      <dgm:prSet presAssocID="{1E2BC8A2-DFE6-4396-8AE7-4F82C849BA85}" presName="spacer" presStyleCnt="0"/>
      <dgm:spPr/>
    </dgm:pt>
    <dgm:pt modelId="{0E34E444-8644-4D4D-A057-257C14515CC9}" type="pres">
      <dgm:prSet presAssocID="{386DF2B4-AB31-49B9-AE2A-EADA74107C1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E00C219-DA3C-45A6-AD48-9E0E49331ABE}" type="presOf" srcId="{F39F75BB-5CF5-4C92-BD2F-F455A826D796}" destId="{04025A3A-F6B7-425D-816B-876E09134F14}" srcOrd="0" destOrd="0" presId="urn:microsoft.com/office/officeart/2005/8/layout/vList2"/>
    <dgm:cxn modelId="{D29F3142-09AE-4442-896E-4C863F6ED93B}" srcId="{C0519F4E-3CE2-4322-87D0-50F819F9F4D7}" destId="{7EB5C1FC-BDBD-4175-9A5E-B5EA3965E0BB}" srcOrd="0" destOrd="0" parTransId="{36EADB08-B552-4679-9B0F-69430A530722}" sibTransId="{5ACB757C-44B6-4E2D-95EF-7E35125E38A1}"/>
    <dgm:cxn modelId="{4919EF52-9754-4A6F-98CC-38C545CD3258}" type="presOf" srcId="{FFCA50DB-DB71-43A5-84BF-EE3EB3ACE5C3}" destId="{713445F1-F2CC-44D9-9A28-AF09BB54BF1B}" srcOrd="0" destOrd="0" presId="urn:microsoft.com/office/officeart/2005/8/layout/vList2"/>
    <dgm:cxn modelId="{5090FA78-A65B-4B8D-9FDE-EBFB77B7D267}" srcId="{C0519F4E-3CE2-4322-87D0-50F819F9F4D7}" destId="{F39F75BB-5CF5-4C92-BD2F-F455A826D796}" srcOrd="2" destOrd="0" parTransId="{F28BBDBC-0EBD-4984-9FD2-F089441AE96C}" sibTransId="{0B211C48-4552-49E4-8462-75E99B10093E}"/>
    <dgm:cxn modelId="{026E4C85-387B-4FBE-9EFD-FEE687E80A8D}" type="presOf" srcId="{C0519F4E-3CE2-4322-87D0-50F819F9F4D7}" destId="{AD404740-74B9-4A0F-B610-29EA5F2B99EC}" srcOrd="0" destOrd="0" presId="urn:microsoft.com/office/officeart/2005/8/layout/vList2"/>
    <dgm:cxn modelId="{6C76B3B7-B527-4426-9DFB-E63EAD8B6438}" srcId="{C0519F4E-3CE2-4322-87D0-50F819F9F4D7}" destId="{93439423-B0E0-4368-9604-70314112998E}" srcOrd="3" destOrd="0" parTransId="{8A4806C2-7012-443A-8D51-AC9EB83FC239}" sibTransId="{1E2BC8A2-DFE6-4396-8AE7-4F82C849BA85}"/>
    <dgm:cxn modelId="{15FD50C4-B635-425D-B051-B28E24911928}" srcId="{C0519F4E-3CE2-4322-87D0-50F819F9F4D7}" destId="{FFCA50DB-DB71-43A5-84BF-EE3EB3ACE5C3}" srcOrd="1" destOrd="0" parTransId="{873F77A6-2997-4F63-BBF5-7598D327FD91}" sibTransId="{66173685-7A3B-461C-84DF-725C740C857C}"/>
    <dgm:cxn modelId="{6F053ACF-0498-4183-A220-578B10E8F12C}" type="presOf" srcId="{7EB5C1FC-BDBD-4175-9A5E-B5EA3965E0BB}" destId="{D29F2898-321C-4DA7-B478-EF0B8A85D02E}" srcOrd="0" destOrd="0" presId="urn:microsoft.com/office/officeart/2005/8/layout/vList2"/>
    <dgm:cxn modelId="{99BF79DE-F3D8-4916-8BF4-ACD0CB0A1A21}" type="presOf" srcId="{93439423-B0E0-4368-9604-70314112998E}" destId="{EE58BCF9-2134-415C-A416-DDF669AC1232}" srcOrd="0" destOrd="0" presId="urn:microsoft.com/office/officeart/2005/8/layout/vList2"/>
    <dgm:cxn modelId="{8C0FBFEE-2F46-4B27-85EA-041BA1B11908}" type="presOf" srcId="{386DF2B4-AB31-49B9-AE2A-EADA74107C12}" destId="{0E34E444-8644-4D4D-A057-257C14515CC9}" srcOrd="0" destOrd="0" presId="urn:microsoft.com/office/officeart/2005/8/layout/vList2"/>
    <dgm:cxn modelId="{D2E0EFF4-C0D1-48EE-B686-D2036E658286}" srcId="{C0519F4E-3CE2-4322-87D0-50F819F9F4D7}" destId="{386DF2B4-AB31-49B9-AE2A-EADA74107C12}" srcOrd="4" destOrd="0" parTransId="{EB709901-ABF4-4C8D-A88C-A156DD2DF90F}" sibTransId="{46050A58-500B-4E3C-BF46-E29385B919AB}"/>
    <dgm:cxn modelId="{DC36EDFF-4A5C-428F-9770-800F317BEFAA}" type="presParOf" srcId="{AD404740-74B9-4A0F-B610-29EA5F2B99EC}" destId="{D29F2898-321C-4DA7-B478-EF0B8A85D02E}" srcOrd="0" destOrd="0" presId="urn:microsoft.com/office/officeart/2005/8/layout/vList2"/>
    <dgm:cxn modelId="{E33FDA38-29EC-4CF2-A2AD-7AFD46372631}" type="presParOf" srcId="{AD404740-74B9-4A0F-B610-29EA5F2B99EC}" destId="{A306D92F-51F7-47B9-8A67-539628E6B126}" srcOrd="1" destOrd="0" presId="urn:microsoft.com/office/officeart/2005/8/layout/vList2"/>
    <dgm:cxn modelId="{89D0B6E3-6E2E-43FB-9C8C-DC789081BB52}" type="presParOf" srcId="{AD404740-74B9-4A0F-B610-29EA5F2B99EC}" destId="{713445F1-F2CC-44D9-9A28-AF09BB54BF1B}" srcOrd="2" destOrd="0" presId="urn:microsoft.com/office/officeart/2005/8/layout/vList2"/>
    <dgm:cxn modelId="{846558FA-51BB-4BFB-949B-1DB420ED4F94}" type="presParOf" srcId="{AD404740-74B9-4A0F-B610-29EA5F2B99EC}" destId="{3104DD14-FED3-43B1-912A-9C64294055A0}" srcOrd="3" destOrd="0" presId="urn:microsoft.com/office/officeart/2005/8/layout/vList2"/>
    <dgm:cxn modelId="{0EDE9F42-58B0-4CBD-BCC5-B6658E2F96F2}" type="presParOf" srcId="{AD404740-74B9-4A0F-B610-29EA5F2B99EC}" destId="{04025A3A-F6B7-425D-816B-876E09134F14}" srcOrd="4" destOrd="0" presId="urn:microsoft.com/office/officeart/2005/8/layout/vList2"/>
    <dgm:cxn modelId="{76AFF7ED-501C-40EC-B098-FA8EC00E679E}" type="presParOf" srcId="{AD404740-74B9-4A0F-B610-29EA5F2B99EC}" destId="{03CB914F-8AFD-4150-B975-6C747D5CBED6}" srcOrd="5" destOrd="0" presId="urn:microsoft.com/office/officeart/2005/8/layout/vList2"/>
    <dgm:cxn modelId="{C6C078D7-DCEC-40AE-AC3F-68F5562ABAFD}" type="presParOf" srcId="{AD404740-74B9-4A0F-B610-29EA5F2B99EC}" destId="{EE58BCF9-2134-415C-A416-DDF669AC1232}" srcOrd="6" destOrd="0" presId="urn:microsoft.com/office/officeart/2005/8/layout/vList2"/>
    <dgm:cxn modelId="{6BD80006-191E-46A0-8F37-B01758BE567F}" type="presParOf" srcId="{AD404740-74B9-4A0F-B610-29EA5F2B99EC}" destId="{B35B4E30-77AE-4D93-A40D-F81C1EE76250}" srcOrd="7" destOrd="0" presId="urn:microsoft.com/office/officeart/2005/8/layout/vList2"/>
    <dgm:cxn modelId="{BBBE3FD8-68B1-4DFF-99FB-1FFD5ADFA368}" type="presParOf" srcId="{AD404740-74B9-4A0F-B610-29EA5F2B99EC}" destId="{0E34E444-8644-4D4D-A057-257C14515CC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0DAD1D1-35E6-4D89-A0B8-E1C6A54FE71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8E8A7A0-9A8C-497E-B168-9154775DCD94}">
      <dgm:prSet/>
      <dgm:spPr/>
      <dgm:t>
        <a:bodyPr/>
        <a:lstStyle/>
        <a:p>
          <a:r>
            <a:rPr lang="en-GB" i="0"/>
            <a:t>The patient should be involved in decisions about her care</a:t>
          </a:r>
          <a:endParaRPr lang="en-US"/>
        </a:p>
      </dgm:t>
    </dgm:pt>
    <dgm:pt modelId="{E6DF981A-C1B4-4D13-AD11-53759ADF21AE}" type="parTrans" cxnId="{9319A6EE-8EFD-4850-BE66-C9C55C4689D3}">
      <dgm:prSet/>
      <dgm:spPr/>
      <dgm:t>
        <a:bodyPr/>
        <a:lstStyle/>
        <a:p>
          <a:endParaRPr lang="en-US"/>
        </a:p>
      </dgm:t>
    </dgm:pt>
    <dgm:pt modelId="{C33EBE3D-1F9A-40E1-8E37-9EE28ED2725B}" type="sibTrans" cxnId="{9319A6EE-8EFD-4850-BE66-C9C55C4689D3}">
      <dgm:prSet/>
      <dgm:spPr/>
      <dgm:t>
        <a:bodyPr/>
        <a:lstStyle/>
        <a:p>
          <a:endParaRPr lang="en-US"/>
        </a:p>
      </dgm:t>
    </dgm:pt>
    <dgm:pt modelId="{45E84878-35E3-4871-A8F1-65EE99FAE557}">
      <dgm:prSet/>
      <dgm:spPr/>
      <dgm:t>
        <a:bodyPr/>
        <a:lstStyle/>
        <a:p>
          <a:r>
            <a:rPr lang="en-GB" i="0" dirty="0"/>
            <a:t>Information should be explained clearly and in a way she understands</a:t>
          </a:r>
          <a:endParaRPr lang="en-US" dirty="0"/>
        </a:p>
      </dgm:t>
    </dgm:pt>
    <dgm:pt modelId="{B208545E-A382-4405-B17E-1FE023891457}" type="parTrans" cxnId="{C8970191-F7C4-42C6-A915-139E90677827}">
      <dgm:prSet/>
      <dgm:spPr/>
      <dgm:t>
        <a:bodyPr/>
        <a:lstStyle/>
        <a:p>
          <a:endParaRPr lang="en-US"/>
        </a:p>
      </dgm:t>
    </dgm:pt>
    <dgm:pt modelId="{DED99D87-17DB-450F-A6C5-E4AE7CF6AB43}" type="sibTrans" cxnId="{C8970191-F7C4-42C6-A915-139E90677827}">
      <dgm:prSet/>
      <dgm:spPr/>
      <dgm:t>
        <a:bodyPr/>
        <a:lstStyle/>
        <a:p>
          <a:endParaRPr lang="en-US"/>
        </a:p>
      </dgm:t>
    </dgm:pt>
    <dgm:pt modelId="{03A12B31-DC0B-4682-AAD6-F597326FF1CB}">
      <dgm:prSet/>
      <dgm:spPr/>
      <dgm:t>
        <a:bodyPr/>
        <a:lstStyle/>
        <a:p>
          <a:r>
            <a:rPr lang="en-GB" i="0"/>
            <a:t>Good communication helps build trust</a:t>
          </a:r>
          <a:endParaRPr lang="en-US"/>
        </a:p>
      </dgm:t>
    </dgm:pt>
    <dgm:pt modelId="{D52A3833-35C5-41C7-8F89-04CAEE9995C2}" type="parTrans" cxnId="{6A0DCE69-71DA-4FEC-A6C2-8751587D2886}">
      <dgm:prSet/>
      <dgm:spPr/>
      <dgm:t>
        <a:bodyPr/>
        <a:lstStyle/>
        <a:p>
          <a:endParaRPr lang="en-US"/>
        </a:p>
      </dgm:t>
    </dgm:pt>
    <dgm:pt modelId="{2397A172-1401-42C0-B78D-8D6C06C211E0}" type="sibTrans" cxnId="{6A0DCE69-71DA-4FEC-A6C2-8751587D2886}">
      <dgm:prSet/>
      <dgm:spPr/>
      <dgm:t>
        <a:bodyPr/>
        <a:lstStyle/>
        <a:p>
          <a:endParaRPr lang="en-US"/>
        </a:p>
      </dgm:t>
    </dgm:pt>
    <dgm:pt modelId="{0732EA4C-56A3-458A-95F9-40F743BB184D}">
      <dgm:prSet/>
      <dgm:spPr/>
      <dgm:t>
        <a:bodyPr/>
        <a:lstStyle/>
        <a:p>
          <a:r>
            <a:rPr lang="en-GB" i="0"/>
            <a:t>Ongoing support from healthcare professionals is important</a:t>
          </a:r>
          <a:br>
            <a:rPr lang="en-GB"/>
          </a:br>
          <a:endParaRPr lang="en-US"/>
        </a:p>
      </dgm:t>
    </dgm:pt>
    <dgm:pt modelId="{05095161-1343-4FC8-9140-8E0E77FF004A}" type="parTrans" cxnId="{77537752-AA3F-4015-991A-065939B5D6FA}">
      <dgm:prSet/>
      <dgm:spPr/>
      <dgm:t>
        <a:bodyPr/>
        <a:lstStyle/>
        <a:p>
          <a:endParaRPr lang="en-US"/>
        </a:p>
      </dgm:t>
    </dgm:pt>
    <dgm:pt modelId="{1195806A-5A31-44FE-8B99-FA20E04F88AE}" type="sibTrans" cxnId="{77537752-AA3F-4015-991A-065939B5D6FA}">
      <dgm:prSet/>
      <dgm:spPr/>
      <dgm:t>
        <a:bodyPr/>
        <a:lstStyle/>
        <a:p>
          <a:endParaRPr lang="en-US"/>
        </a:p>
      </dgm:t>
    </dgm:pt>
    <dgm:pt modelId="{EE84F02D-2EC3-42A1-8A5C-D8BBF8FB66EF}">
      <dgm:prSet/>
      <dgm:spPr/>
      <dgm:t>
        <a:bodyPr/>
        <a:lstStyle/>
        <a:p>
          <a:r>
            <a:rPr lang="en-GB" i="0"/>
            <a:t>(NMC, 2018)</a:t>
          </a:r>
          <a:endParaRPr lang="en-US"/>
        </a:p>
      </dgm:t>
    </dgm:pt>
    <dgm:pt modelId="{376F1173-6885-4215-BF82-09471ABE12EF}" type="parTrans" cxnId="{3AC4F65B-D78C-45BA-A8F2-5515CBC63B0A}">
      <dgm:prSet/>
      <dgm:spPr/>
      <dgm:t>
        <a:bodyPr/>
        <a:lstStyle/>
        <a:p>
          <a:endParaRPr lang="en-US"/>
        </a:p>
      </dgm:t>
    </dgm:pt>
    <dgm:pt modelId="{1C185FC4-DD3D-458A-BDEE-666F24BB7257}" type="sibTrans" cxnId="{3AC4F65B-D78C-45BA-A8F2-5515CBC63B0A}">
      <dgm:prSet/>
      <dgm:spPr/>
      <dgm:t>
        <a:bodyPr/>
        <a:lstStyle/>
        <a:p>
          <a:endParaRPr lang="en-US"/>
        </a:p>
      </dgm:t>
    </dgm:pt>
    <dgm:pt modelId="{5B186AFC-3C38-4A0B-B6A1-C09B2D6A0D4F}" type="pres">
      <dgm:prSet presAssocID="{B0DAD1D1-35E6-4D89-A0B8-E1C6A54FE719}" presName="linear" presStyleCnt="0">
        <dgm:presLayoutVars>
          <dgm:animLvl val="lvl"/>
          <dgm:resizeHandles val="exact"/>
        </dgm:presLayoutVars>
      </dgm:prSet>
      <dgm:spPr/>
    </dgm:pt>
    <dgm:pt modelId="{52EA7E92-3B43-4A6B-B17F-C5FC3FB383AC}" type="pres">
      <dgm:prSet presAssocID="{D8E8A7A0-9A8C-497E-B168-9154775DCD9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798E3B2-1610-4A6A-9FDB-E8368380DDE2}" type="pres">
      <dgm:prSet presAssocID="{C33EBE3D-1F9A-40E1-8E37-9EE28ED2725B}" presName="spacer" presStyleCnt="0"/>
      <dgm:spPr/>
    </dgm:pt>
    <dgm:pt modelId="{444097C7-1465-4DC9-98F4-72F1651E9004}" type="pres">
      <dgm:prSet presAssocID="{45E84878-35E3-4871-A8F1-65EE99FAE55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B216CD4-2E1A-43A7-9512-0D68653A33E1}" type="pres">
      <dgm:prSet presAssocID="{DED99D87-17DB-450F-A6C5-E4AE7CF6AB43}" presName="spacer" presStyleCnt="0"/>
      <dgm:spPr/>
    </dgm:pt>
    <dgm:pt modelId="{B1C28A0E-9EAE-4E9C-8843-CB6D3BF0B840}" type="pres">
      <dgm:prSet presAssocID="{03A12B31-DC0B-4682-AAD6-F597326FF1CB}" presName="parentText" presStyleLbl="node1" presStyleIdx="2" presStyleCnt="5" custLinFactNeighborX="505" custLinFactNeighborY="-84028">
        <dgm:presLayoutVars>
          <dgm:chMax val="0"/>
          <dgm:bulletEnabled val="1"/>
        </dgm:presLayoutVars>
      </dgm:prSet>
      <dgm:spPr/>
    </dgm:pt>
    <dgm:pt modelId="{BF66205B-03B6-4031-8263-1699D57B0826}" type="pres">
      <dgm:prSet presAssocID="{2397A172-1401-42C0-B78D-8D6C06C211E0}" presName="spacer" presStyleCnt="0"/>
      <dgm:spPr/>
    </dgm:pt>
    <dgm:pt modelId="{5536D3F5-3569-4708-88FC-EB406CBE8D16}" type="pres">
      <dgm:prSet presAssocID="{0732EA4C-56A3-458A-95F9-40F743BB184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F149B48-8ED3-4437-ACC1-4D05C847226B}" type="pres">
      <dgm:prSet presAssocID="{1195806A-5A31-44FE-8B99-FA20E04F88AE}" presName="spacer" presStyleCnt="0"/>
      <dgm:spPr/>
    </dgm:pt>
    <dgm:pt modelId="{39188DEF-5E67-4950-8397-9336660B2FAD}" type="pres">
      <dgm:prSet presAssocID="{EE84F02D-2EC3-42A1-8A5C-D8BBF8FB66E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C8D3C1F-F550-4399-922E-9E270B176B5D}" type="presOf" srcId="{03A12B31-DC0B-4682-AAD6-F597326FF1CB}" destId="{B1C28A0E-9EAE-4E9C-8843-CB6D3BF0B840}" srcOrd="0" destOrd="0" presId="urn:microsoft.com/office/officeart/2005/8/layout/vList2"/>
    <dgm:cxn modelId="{3AC4F65B-D78C-45BA-A8F2-5515CBC63B0A}" srcId="{B0DAD1D1-35E6-4D89-A0B8-E1C6A54FE719}" destId="{EE84F02D-2EC3-42A1-8A5C-D8BBF8FB66EF}" srcOrd="4" destOrd="0" parTransId="{376F1173-6885-4215-BF82-09471ABE12EF}" sibTransId="{1C185FC4-DD3D-458A-BDEE-666F24BB7257}"/>
    <dgm:cxn modelId="{9749D45C-9481-45A6-893D-2B37F42E6CA2}" type="presOf" srcId="{EE84F02D-2EC3-42A1-8A5C-D8BBF8FB66EF}" destId="{39188DEF-5E67-4950-8397-9336660B2FAD}" srcOrd="0" destOrd="0" presId="urn:microsoft.com/office/officeart/2005/8/layout/vList2"/>
    <dgm:cxn modelId="{A9C5C05E-825F-4749-B0C6-300E77A975BA}" type="presOf" srcId="{45E84878-35E3-4871-A8F1-65EE99FAE557}" destId="{444097C7-1465-4DC9-98F4-72F1651E9004}" srcOrd="0" destOrd="0" presId="urn:microsoft.com/office/officeart/2005/8/layout/vList2"/>
    <dgm:cxn modelId="{6A0DCE69-71DA-4FEC-A6C2-8751587D2886}" srcId="{B0DAD1D1-35E6-4D89-A0B8-E1C6A54FE719}" destId="{03A12B31-DC0B-4682-AAD6-F597326FF1CB}" srcOrd="2" destOrd="0" parTransId="{D52A3833-35C5-41C7-8F89-04CAEE9995C2}" sibTransId="{2397A172-1401-42C0-B78D-8D6C06C211E0}"/>
    <dgm:cxn modelId="{77537752-AA3F-4015-991A-065939B5D6FA}" srcId="{B0DAD1D1-35E6-4D89-A0B8-E1C6A54FE719}" destId="{0732EA4C-56A3-458A-95F9-40F743BB184D}" srcOrd="3" destOrd="0" parTransId="{05095161-1343-4FC8-9140-8E0E77FF004A}" sibTransId="{1195806A-5A31-44FE-8B99-FA20E04F88AE}"/>
    <dgm:cxn modelId="{66323E88-3152-4866-A99B-131712014576}" type="presOf" srcId="{0732EA4C-56A3-458A-95F9-40F743BB184D}" destId="{5536D3F5-3569-4708-88FC-EB406CBE8D16}" srcOrd="0" destOrd="0" presId="urn:microsoft.com/office/officeart/2005/8/layout/vList2"/>
    <dgm:cxn modelId="{C8970191-F7C4-42C6-A915-139E90677827}" srcId="{B0DAD1D1-35E6-4D89-A0B8-E1C6A54FE719}" destId="{45E84878-35E3-4871-A8F1-65EE99FAE557}" srcOrd="1" destOrd="0" parTransId="{B208545E-A382-4405-B17E-1FE023891457}" sibTransId="{DED99D87-17DB-450F-A6C5-E4AE7CF6AB43}"/>
    <dgm:cxn modelId="{FA4460A7-EB06-40BC-BDDC-0ADC88E3810B}" type="presOf" srcId="{B0DAD1D1-35E6-4D89-A0B8-E1C6A54FE719}" destId="{5B186AFC-3C38-4A0B-B6A1-C09B2D6A0D4F}" srcOrd="0" destOrd="0" presId="urn:microsoft.com/office/officeart/2005/8/layout/vList2"/>
    <dgm:cxn modelId="{78077EED-4421-4582-94E4-95A88AB0D05C}" type="presOf" srcId="{D8E8A7A0-9A8C-497E-B168-9154775DCD94}" destId="{52EA7E92-3B43-4A6B-B17F-C5FC3FB383AC}" srcOrd="0" destOrd="0" presId="urn:microsoft.com/office/officeart/2005/8/layout/vList2"/>
    <dgm:cxn modelId="{9319A6EE-8EFD-4850-BE66-C9C55C4689D3}" srcId="{B0DAD1D1-35E6-4D89-A0B8-E1C6A54FE719}" destId="{D8E8A7A0-9A8C-497E-B168-9154775DCD94}" srcOrd="0" destOrd="0" parTransId="{E6DF981A-C1B4-4D13-AD11-53759ADF21AE}" sibTransId="{C33EBE3D-1F9A-40E1-8E37-9EE28ED2725B}"/>
    <dgm:cxn modelId="{2B3FE9E3-6758-49D3-875F-10BABE806422}" type="presParOf" srcId="{5B186AFC-3C38-4A0B-B6A1-C09B2D6A0D4F}" destId="{52EA7E92-3B43-4A6B-B17F-C5FC3FB383AC}" srcOrd="0" destOrd="0" presId="urn:microsoft.com/office/officeart/2005/8/layout/vList2"/>
    <dgm:cxn modelId="{585B1193-A9A9-4D8A-BC2F-B680B85D5176}" type="presParOf" srcId="{5B186AFC-3C38-4A0B-B6A1-C09B2D6A0D4F}" destId="{9798E3B2-1610-4A6A-9FDB-E8368380DDE2}" srcOrd="1" destOrd="0" presId="urn:microsoft.com/office/officeart/2005/8/layout/vList2"/>
    <dgm:cxn modelId="{677A34DC-5A92-4B6B-B671-40436E671DE5}" type="presParOf" srcId="{5B186AFC-3C38-4A0B-B6A1-C09B2D6A0D4F}" destId="{444097C7-1465-4DC9-98F4-72F1651E9004}" srcOrd="2" destOrd="0" presId="urn:microsoft.com/office/officeart/2005/8/layout/vList2"/>
    <dgm:cxn modelId="{26AD87EC-31BD-45C7-9545-37CE5FCD4259}" type="presParOf" srcId="{5B186AFC-3C38-4A0B-B6A1-C09B2D6A0D4F}" destId="{1B216CD4-2E1A-43A7-9512-0D68653A33E1}" srcOrd="3" destOrd="0" presId="urn:microsoft.com/office/officeart/2005/8/layout/vList2"/>
    <dgm:cxn modelId="{48FFA3E6-5C4B-49E8-A1EB-7668F7BC7FBA}" type="presParOf" srcId="{5B186AFC-3C38-4A0B-B6A1-C09B2D6A0D4F}" destId="{B1C28A0E-9EAE-4E9C-8843-CB6D3BF0B840}" srcOrd="4" destOrd="0" presId="urn:microsoft.com/office/officeart/2005/8/layout/vList2"/>
    <dgm:cxn modelId="{4AC367B0-9C3B-410F-B6E1-F546E3A41036}" type="presParOf" srcId="{5B186AFC-3C38-4A0B-B6A1-C09B2D6A0D4F}" destId="{BF66205B-03B6-4031-8263-1699D57B0826}" srcOrd="5" destOrd="0" presId="urn:microsoft.com/office/officeart/2005/8/layout/vList2"/>
    <dgm:cxn modelId="{72C3718B-7808-4707-9354-F3983516D65A}" type="presParOf" srcId="{5B186AFC-3C38-4A0B-B6A1-C09B2D6A0D4F}" destId="{5536D3F5-3569-4708-88FC-EB406CBE8D16}" srcOrd="6" destOrd="0" presId="urn:microsoft.com/office/officeart/2005/8/layout/vList2"/>
    <dgm:cxn modelId="{8D3910EE-C0ED-4E10-BDD9-DB27FE3FA7AA}" type="presParOf" srcId="{5B186AFC-3C38-4A0B-B6A1-C09B2D6A0D4F}" destId="{DF149B48-8ED3-4437-ACC1-4D05C847226B}" srcOrd="7" destOrd="0" presId="urn:microsoft.com/office/officeart/2005/8/layout/vList2"/>
    <dgm:cxn modelId="{12609B0B-5DC4-4697-A833-B9443C5FB5A8}" type="presParOf" srcId="{5B186AFC-3C38-4A0B-B6A1-C09B2D6A0D4F}" destId="{39188DEF-5E67-4950-8397-9336660B2FA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D981B2-8A25-4D84-8059-EFF0E2C0D64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6FE8108-4964-4633-8226-5BA97D2A0C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0"/>
            <a:t>Osteoarthritis affects joint function and daily life</a:t>
          </a:r>
          <a:endParaRPr lang="en-US"/>
        </a:p>
      </dgm:t>
    </dgm:pt>
    <dgm:pt modelId="{D00FD2CA-327B-4DC5-A1A0-E3C1EE983029}" type="parTrans" cxnId="{98EBCF36-A409-4263-ACA6-34A402CB529B}">
      <dgm:prSet/>
      <dgm:spPr/>
      <dgm:t>
        <a:bodyPr/>
        <a:lstStyle/>
        <a:p>
          <a:endParaRPr lang="en-US"/>
        </a:p>
      </dgm:t>
    </dgm:pt>
    <dgm:pt modelId="{04A287EA-458E-4927-ADD0-8514888BEC6E}" type="sibTrans" cxnId="{98EBCF36-A409-4263-ACA6-34A402CB529B}">
      <dgm:prSet/>
      <dgm:spPr/>
      <dgm:t>
        <a:bodyPr/>
        <a:lstStyle/>
        <a:p>
          <a:endParaRPr lang="en-US"/>
        </a:p>
      </dgm:t>
    </dgm:pt>
    <dgm:pt modelId="{D75E1F79-DA0F-48A0-A697-C1E8B6CC91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0"/>
            <a:t>It can reduce independence and overall wellbeing</a:t>
          </a:r>
          <a:endParaRPr lang="en-US"/>
        </a:p>
      </dgm:t>
    </dgm:pt>
    <dgm:pt modelId="{16BF3E49-2E1E-4508-8F7B-52F3EA242E96}" type="parTrans" cxnId="{6DA5A68A-8B2F-4CF2-9CE0-4BFAED1D49F1}">
      <dgm:prSet/>
      <dgm:spPr/>
      <dgm:t>
        <a:bodyPr/>
        <a:lstStyle/>
        <a:p>
          <a:endParaRPr lang="en-US"/>
        </a:p>
      </dgm:t>
    </dgm:pt>
    <dgm:pt modelId="{1A60E69E-61D3-47B1-99A1-759EC2D51301}" type="sibTrans" cxnId="{6DA5A68A-8B2F-4CF2-9CE0-4BFAED1D49F1}">
      <dgm:prSet/>
      <dgm:spPr/>
      <dgm:t>
        <a:bodyPr/>
        <a:lstStyle/>
        <a:p>
          <a:endParaRPr lang="en-US"/>
        </a:p>
      </dgm:t>
    </dgm:pt>
    <dgm:pt modelId="{D361D2D0-21FA-4D9E-8AA4-B19B483A843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0"/>
            <a:t>A structured care plan helps manage the condition effectively</a:t>
          </a:r>
          <a:endParaRPr lang="en-US"/>
        </a:p>
      </dgm:t>
    </dgm:pt>
    <dgm:pt modelId="{D054E620-7654-4956-9C50-5A695BFC312C}" type="parTrans" cxnId="{25E567D5-A504-4F97-AD05-8D6EF915828B}">
      <dgm:prSet/>
      <dgm:spPr/>
      <dgm:t>
        <a:bodyPr/>
        <a:lstStyle/>
        <a:p>
          <a:endParaRPr lang="en-US"/>
        </a:p>
      </dgm:t>
    </dgm:pt>
    <dgm:pt modelId="{5EB2257C-AC27-46FA-A18B-09E9F4C801E9}" type="sibTrans" cxnId="{25E567D5-A504-4F97-AD05-8D6EF915828B}">
      <dgm:prSet/>
      <dgm:spPr/>
      <dgm:t>
        <a:bodyPr/>
        <a:lstStyle/>
        <a:p>
          <a:endParaRPr lang="en-US"/>
        </a:p>
      </dgm:t>
    </dgm:pt>
    <dgm:pt modelId="{34894D23-E889-4EAD-AABF-99C8484C08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0"/>
            <a:t>Lifestyle changes play an important role in long-term outcomes</a:t>
          </a:r>
          <a:endParaRPr lang="en-US"/>
        </a:p>
      </dgm:t>
    </dgm:pt>
    <dgm:pt modelId="{82A67CE7-DF3B-47C6-92E7-C51117083EC6}" type="parTrans" cxnId="{2B4AE882-00BE-4EBE-9AA1-18DC103F6A24}">
      <dgm:prSet/>
      <dgm:spPr/>
      <dgm:t>
        <a:bodyPr/>
        <a:lstStyle/>
        <a:p>
          <a:endParaRPr lang="en-US"/>
        </a:p>
      </dgm:t>
    </dgm:pt>
    <dgm:pt modelId="{95A73316-8837-4008-856E-05A47A159F2E}" type="sibTrans" cxnId="{2B4AE882-00BE-4EBE-9AA1-18DC103F6A24}">
      <dgm:prSet/>
      <dgm:spPr/>
      <dgm:t>
        <a:bodyPr/>
        <a:lstStyle/>
        <a:p>
          <a:endParaRPr lang="en-US"/>
        </a:p>
      </dgm:t>
    </dgm:pt>
    <dgm:pt modelId="{6F926BFA-F609-469F-849C-A0A14009460A}" type="pres">
      <dgm:prSet presAssocID="{AFD981B2-8A25-4D84-8059-EFF0E2C0D643}" presName="root" presStyleCnt="0">
        <dgm:presLayoutVars>
          <dgm:dir/>
          <dgm:resizeHandles val="exact"/>
        </dgm:presLayoutVars>
      </dgm:prSet>
      <dgm:spPr/>
    </dgm:pt>
    <dgm:pt modelId="{ADB9186E-CCB3-45B5-A195-0F21DDA8F176}" type="pres">
      <dgm:prSet presAssocID="{66FE8108-4964-4633-8226-5BA97D2A0CB1}" presName="compNode" presStyleCnt="0"/>
      <dgm:spPr/>
    </dgm:pt>
    <dgm:pt modelId="{CBB8F1F8-1B8E-4291-AC52-76FBFBE69305}" type="pres">
      <dgm:prSet presAssocID="{66FE8108-4964-4633-8226-5BA97D2A0CB1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CE063089-CB15-44E9-9368-B44430136689}" type="pres">
      <dgm:prSet presAssocID="{66FE8108-4964-4633-8226-5BA97D2A0CB1}" presName="spaceRect" presStyleCnt="0"/>
      <dgm:spPr/>
    </dgm:pt>
    <dgm:pt modelId="{66B720F7-8E9C-4049-A0C5-E2D868D1009B}" type="pres">
      <dgm:prSet presAssocID="{66FE8108-4964-4633-8226-5BA97D2A0CB1}" presName="textRect" presStyleLbl="revTx" presStyleIdx="0" presStyleCnt="4">
        <dgm:presLayoutVars>
          <dgm:chMax val="1"/>
          <dgm:chPref val="1"/>
        </dgm:presLayoutVars>
      </dgm:prSet>
      <dgm:spPr/>
    </dgm:pt>
    <dgm:pt modelId="{E1359204-5135-4F48-AF58-14E30CE427EF}" type="pres">
      <dgm:prSet presAssocID="{04A287EA-458E-4927-ADD0-8514888BEC6E}" presName="sibTrans" presStyleCnt="0"/>
      <dgm:spPr/>
    </dgm:pt>
    <dgm:pt modelId="{2F753320-BF7E-411B-AB49-A1520BA14192}" type="pres">
      <dgm:prSet presAssocID="{D75E1F79-DA0F-48A0-A697-C1E8B6CC9146}" presName="compNode" presStyleCnt="0"/>
      <dgm:spPr/>
    </dgm:pt>
    <dgm:pt modelId="{6901E9B8-F7E4-458E-A0A1-A94861EB2406}" type="pres">
      <dgm:prSet presAssocID="{D75E1F79-DA0F-48A0-A697-C1E8B6CC9146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4B0A2379-4A69-4CF9-B8F1-5CE21D45A1D8}" type="pres">
      <dgm:prSet presAssocID="{D75E1F79-DA0F-48A0-A697-C1E8B6CC9146}" presName="spaceRect" presStyleCnt="0"/>
      <dgm:spPr/>
    </dgm:pt>
    <dgm:pt modelId="{D39BA020-8E37-45F4-91AF-48097C4048BE}" type="pres">
      <dgm:prSet presAssocID="{D75E1F79-DA0F-48A0-A697-C1E8B6CC9146}" presName="textRect" presStyleLbl="revTx" presStyleIdx="1" presStyleCnt="4">
        <dgm:presLayoutVars>
          <dgm:chMax val="1"/>
          <dgm:chPref val="1"/>
        </dgm:presLayoutVars>
      </dgm:prSet>
      <dgm:spPr/>
    </dgm:pt>
    <dgm:pt modelId="{57FFD393-C28E-4301-B260-38F5B2FCF09C}" type="pres">
      <dgm:prSet presAssocID="{1A60E69E-61D3-47B1-99A1-759EC2D51301}" presName="sibTrans" presStyleCnt="0"/>
      <dgm:spPr/>
    </dgm:pt>
    <dgm:pt modelId="{7E748720-4629-44E5-9479-667BE8B6815A}" type="pres">
      <dgm:prSet presAssocID="{D361D2D0-21FA-4D9E-8AA4-B19B483A843B}" presName="compNode" presStyleCnt="0"/>
      <dgm:spPr/>
    </dgm:pt>
    <dgm:pt modelId="{88176C2B-03F8-4483-8C1F-CCF658D67DA4}" type="pres">
      <dgm:prSet presAssocID="{D361D2D0-21FA-4D9E-8AA4-B19B483A843B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1F2AF241-36A2-4213-986B-126F8AF3805F}" type="pres">
      <dgm:prSet presAssocID="{D361D2D0-21FA-4D9E-8AA4-B19B483A843B}" presName="spaceRect" presStyleCnt="0"/>
      <dgm:spPr/>
    </dgm:pt>
    <dgm:pt modelId="{B34A8390-5686-430B-9DF5-111D63089B44}" type="pres">
      <dgm:prSet presAssocID="{D361D2D0-21FA-4D9E-8AA4-B19B483A843B}" presName="textRect" presStyleLbl="revTx" presStyleIdx="2" presStyleCnt="4">
        <dgm:presLayoutVars>
          <dgm:chMax val="1"/>
          <dgm:chPref val="1"/>
        </dgm:presLayoutVars>
      </dgm:prSet>
      <dgm:spPr/>
    </dgm:pt>
    <dgm:pt modelId="{D59BDA9C-171B-4072-ACFD-9500006109BC}" type="pres">
      <dgm:prSet presAssocID="{5EB2257C-AC27-46FA-A18B-09E9F4C801E9}" presName="sibTrans" presStyleCnt="0"/>
      <dgm:spPr/>
    </dgm:pt>
    <dgm:pt modelId="{AD2D1B23-75E2-455D-ABE5-160C8EE11CE8}" type="pres">
      <dgm:prSet presAssocID="{34894D23-E889-4EAD-AABF-99C8484C084B}" presName="compNode" presStyleCnt="0"/>
      <dgm:spPr/>
    </dgm:pt>
    <dgm:pt modelId="{559ECEDC-926B-4CBE-9F52-03A4346D2A09}" type="pres">
      <dgm:prSet presAssocID="{34894D23-E889-4EAD-AABF-99C8484C084B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B5EA66B-CC97-4B22-B389-0B0125F2CCF6}" type="pres">
      <dgm:prSet presAssocID="{34894D23-E889-4EAD-AABF-99C8484C084B}" presName="spaceRect" presStyleCnt="0"/>
      <dgm:spPr/>
    </dgm:pt>
    <dgm:pt modelId="{C2EE83CE-3889-4EFB-9531-0A67520F12E8}" type="pres">
      <dgm:prSet presAssocID="{34894D23-E889-4EAD-AABF-99C8484C084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5B11D02-B5AA-4650-8110-551D779F17CD}" type="presOf" srcId="{34894D23-E889-4EAD-AABF-99C8484C084B}" destId="{C2EE83CE-3889-4EFB-9531-0A67520F12E8}" srcOrd="0" destOrd="0" presId="urn:microsoft.com/office/officeart/2018/2/layout/IconLabelList"/>
    <dgm:cxn modelId="{427B932F-A409-4AB6-865B-23B60D0D5355}" type="presOf" srcId="{AFD981B2-8A25-4D84-8059-EFF0E2C0D643}" destId="{6F926BFA-F609-469F-849C-A0A14009460A}" srcOrd="0" destOrd="0" presId="urn:microsoft.com/office/officeart/2018/2/layout/IconLabelList"/>
    <dgm:cxn modelId="{79B74835-90B5-41E7-8011-71A36A21349D}" type="presOf" srcId="{66FE8108-4964-4633-8226-5BA97D2A0CB1}" destId="{66B720F7-8E9C-4049-A0C5-E2D868D1009B}" srcOrd="0" destOrd="0" presId="urn:microsoft.com/office/officeart/2018/2/layout/IconLabelList"/>
    <dgm:cxn modelId="{98EBCF36-A409-4263-ACA6-34A402CB529B}" srcId="{AFD981B2-8A25-4D84-8059-EFF0E2C0D643}" destId="{66FE8108-4964-4633-8226-5BA97D2A0CB1}" srcOrd="0" destOrd="0" parTransId="{D00FD2CA-327B-4DC5-A1A0-E3C1EE983029}" sibTransId="{04A287EA-458E-4927-ADD0-8514888BEC6E}"/>
    <dgm:cxn modelId="{100CDA51-0DBE-40D4-8CF6-53FB1C5BB909}" type="presOf" srcId="{D361D2D0-21FA-4D9E-8AA4-B19B483A843B}" destId="{B34A8390-5686-430B-9DF5-111D63089B44}" srcOrd="0" destOrd="0" presId="urn:microsoft.com/office/officeart/2018/2/layout/IconLabelList"/>
    <dgm:cxn modelId="{2B4AE882-00BE-4EBE-9AA1-18DC103F6A24}" srcId="{AFD981B2-8A25-4D84-8059-EFF0E2C0D643}" destId="{34894D23-E889-4EAD-AABF-99C8484C084B}" srcOrd="3" destOrd="0" parTransId="{82A67CE7-DF3B-47C6-92E7-C51117083EC6}" sibTransId="{95A73316-8837-4008-856E-05A47A159F2E}"/>
    <dgm:cxn modelId="{6DA5A68A-8B2F-4CF2-9CE0-4BFAED1D49F1}" srcId="{AFD981B2-8A25-4D84-8059-EFF0E2C0D643}" destId="{D75E1F79-DA0F-48A0-A697-C1E8B6CC9146}" srcOrd="1" destOrd="0" parTransId="{16BF3E49-2E1E-4508-8F7B-52F3EA242E96}" sibTransId="{1A60E69E-61D3-47B1-99A1-759EC2D51301}"/>
    <dgm:cxn modelId="{A50FCCBB-DEE1-46A3-AB2C-0271E1661C2B}" type="presOf" srcId="{D75E1F79-DA0F-48A0-A697-C1E8B6CC9146}" destId="{D39BA020-8E37-45F4-91AF-48097C4048BE}" srcOrd="0" destOrd="0" presId="urn:microsoft.com/office/officeart/2018/2/layout/IconLabelList"/>
    <dgm:cxn modelId="{25E567D5-A504-4F97-AD05-8D6EF915828B}" srcId="{AFD981B2-8A25-4D84-8059-EFF0E2C0D643}" destId="{D361D2D0-21FA-4D9E-8AA4-B19B483A843B}" srcOrd="2" destOrd="0" parTransId="{D054E620-7654-4956-9C50-5A695BFC312C}" sibTransId="{5EB2257C-AC27-46FA-A18B-09E9F4C801E9}"/>
    <dgm:cxn modelId="{B0E3D3E1-65D5-40AF-9D5D-DE06A3EE4BC2}" type="presParOf" srcId="{6F926BFA-F609-469F-849C-A0A14009460A}" destId="{ADB9186E-CCB3-45B5-A195-0F21DDA8F176}" srcOrd="0" destOrd="0" presId="urn:microsoft.com/office/officeart/2018/2/layout/IconLabelList"/>
    <dgm:cxn modelId="{C8BECE93-F394-4034-8B5C-96D339535024}" type="presParOf" srcId="{ADB9186E-CCB3-45B5-A195-0F21DDA8F176}" destId="{CBB8F1F8-1B8E-4291-AC52-76FBFBE69305}" srcOrd="0" destOrd="0" presId="urn:microsoft.com/office/officeart/2018/2/layout/IconLabelList"/>
    <dgm:cxn modelId="{AD22863B-C934-4445-8C23-5A30BE0FAE79}" type="presParOf" srcId="{ADB9186E-CCB3-45B5-A195-0F21DDA8F176}" destId="{CE063089-CB15-44E9-9368-B44430136689}" srcOrd="1" destOrd="0" presId="urn:microsoft.com/office/officeart/2018/2/layout/IconLabelList"/>
    <dgm:cxn modelId="{51DDA709-9E40-4EB4-9FCE-8980143C0220}" type="presParOf" srcId="{ADB9186E-CCB3-45B5-A195-0F21DDA8F176}" destId="{66B720F7-8E9C-4049-A0C5-E2D868D1009B}" srcOrd="2" destOrd="0" presId="urn:microsoft.com/office/officeart/2018/2/layout/IconLabelList"/>
    <dgm:cxn modelId="{BA9A4EB9-FF44-410B-AF02-5EAF44058072}" type="presParOf" srcId="{6F926BFA-F609-469F-849C-A0A14009460A}" destId="{E1359204-5135-4F48-AF58-14E30CE427EF}" srcOrd="1" destOrd="0" presId="urn:microsoft.com/office/officeart/2018/2/layout/IconLabelList"/>
    <dgm:cxn modelId="{7A49A16D-2078-4991-90E4-63AD85C5CF22}" type="presParOf" srcId="{6F926BFA-F609-469F-849C-A0A14009460A}" destId="{2F753320-BF7E-411B-AB49-A1520BA14192}" srcOrd="2" destOrd="0" presId="urn:microsoft.com/office/officeart/2018/2/layout/IconLabelList"/>
    <dgm:cxn modelId="{91FCCCD4-1D6E-4258-A28A-D0AAAC97BBC1}" type="presParOf" srcId="{2F753320-BF7E-411B-AB49-A1520BA14192}" destId="{6901E9B8-F7E4-458E-A0A1-A94861EB2406}" srcOrd="0" destOrd="0" presId="urn:microsoft.com/office/officeart/2018/2/layout/IconLabelList"/>
    <dgm:cxn modelId="{3F2E38CE-0C4A-4293-AFE5-3E571FF61033}" type="presParOf" srcId="{2F753320-BF7E-411B-AB49-A1520BA14192}" destId="{4B0A2379-4A69-4CF9-B8F1-5CE21D45A1D8}" srcOrd="1" destOrd="0" presId="urn:microsoft.com/office/officeart/2018/2/layout/IconLabelList"/>
    <dgm:cxn modelId="{9E1CBA13-B30B-4181-BE86-018B91B940DF}" type="presParOf" srcId="{2F753320-BF7E-411B-AB49-A1520BA14192}" destId="{D39BA020-8E37-45F4-91AF-48097C4048BE}" srcOrd="2" destOrd="0" presId="urn:microsoft.com/office/officeart/2018/2/layout/IconLabelList"/>
    <dgm:cxn modelId="{3ED91032-0C00-41B1-A4F8-9CDBF15AE940}" type="presParOf" srcId="{6F926BFA-F609-469F-849C-A0A14009460A}" destId="{57FFD393-C28E-4301-B260-38F5B2FCF09C}" srcOrd="3" destOrd="0" presId="urn:microsoft.com/office/officeart/2018/2/layout/IconLabelList"/>
    <dgm:cxn modelId="{ABD0BC79-C62D-494D-BEF3-CBFD6923B20D}" type="presParOf" srcId="{6F926BFA-F609-469F-849C-A0A14009460A}" destId="{7E748720-4629-44E5-9479-667BE8B6815A}" srcOrd="4" destOrd="0" presId="urn:microsoft.com/office/officeart/2018/2/layout/IconLabelList"/>
    <dgm:cxn modelId="{9DE802AE-9189-4A70-ADB1-3002CAD6C51F}" type="presParOf" srcId="{7E748720-4629-44E5-9479-667BE8B6815A}" destId="{88176C2B-03F8-4483-8C1F-CCF658D67DA4}" srcOrd="0" destOrd="0" presId="urn:microsoft.com/office/officeart/2018/2/layout/IconLabelList"/>
    <dgm:cxn modelId="{447F3698-CA6F-44E3-8380-5F07D5DEA8C7}" type="presParOf" srcId="{7E748720-4629-44E5-9479-667BE8B6815A}" destId="{1F2AF241-36A2-4213-986B-126F8AF3805F}" srcOrd="1" destOrd="0" presId="urn:microsoft.com/office/officeart/2018/2/layout/IconLabelList"/>
    <dgm:cxn modelId="{0E59D6D9-7124-4C86-8280-78896BCA13B6}" type="presParOf" srcId="{7E748720-4629-44E5-9479-667BE8B6815A}" destId="{B34A8390-5686-430B-9DF5-111D63089B44}" srcOrd="2" destOrd="0" presId="urn:microsoft.com/office/officeart/2018/2/layout/IconLabelList"/>
    <dgm:cxn modelId="{50134882-422C-4C75-B293-FB1E8803011F}" type="presParOf" srcId="{6F926BFA-F609-469F-849C-A0A14009460A}" destId="{D59BDA9C-171B-4072-ACFD-9500006109BC}" srcOrd="5" destOrd="0" presId="urn:microsoft.com/office/officeart/2018/2/layout/IconLabelList"/>
    <dgm:cxn modelId="{526CA221-A8CF-4697-8D92-4FA309BA7C77}" type="presParOf" srcId="{6F926BFA-F609-469F-849C-A0A14009460A}" destId="{AD2D1B23-75E2-455D-ABE5-160C8EE11CE8}" srcOrd="6" destOrd="0" presId="urn:microsoft.com/office/officeart/2018/2/layout/IconLabelList"/>
    <dgm:cxn modelId="{65866E5B-D124-418C-9E26-52A9784E2039}" type="presParOf" srcId="{AD2D1B23-75E2-455D-ABE5-160C8EE11CE8}" destId="{559ECEDC-926B-4CBE-9F52-03A4346D2A09}" srcOrd="0" destOrd="0" presId="urn:microsoft.com/office/officeart/2018/2/layout/IconLabelList"/>
    <dgm:cxn modelId="{337EAA2C-C564-49DB-A674-8566AD3A7403}" type="presParOf" srcId="{AD2D1B23-75E2-455D-ABE5-160C8EE11CE8}" destId="{FB5EA66B-CC97-4B22-B389-0B0125F2CCF6}" srcOrd="1" destOrd="0" presId="urn:microsoft.com/office/officeart/2018/2/layout/IconLabelList"/>
    <dgm:cxn modelId="{211A3934-D835-4B5C-9ED6-9241FEE585D1}" type="presParOf" srcId="{AD2D1B23-75E2-455D-ABE5-160C8EE11CE8}" destId="{C2EE83CE-3889-4EFB-9531-0A67520F12E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9F2898-321C-4DA7-B478-EF0B8A85D02E}">
      <dsp:nvSpPr>
        <dsp:cNvPr id="0" name=""/>
        <dsp:cNvSpPr/>
      </dsp:nvSpPr>
      <dsp:spPr>
        <a:xfrm>
          <a:off x="0" y="105951"/>
          <a:ext cx="6666833" cy="1006931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i="0" kern="1200"/>
            <a:t>In this case, the patient is a 65-year-old woman with osteoarthritis in her knee</a:t>
          </a:r>
          <a:endParaRPr lang="en-US" sz="1800" kern="1200"/>
        </a:p>
      </dsp:txBody>
      <dsp:txXfrm>
        <a:off x="49154" y="155105"/>
        <a:ext cx="6568525" cy="908623"/>
      </dsp:txXfrm>
    </dsp:sp>
    <dsp:sp modelId="{713445F1-F2CC-44D9-9A28-AF09BB54BF1B}">
      <dsp:nvSpPr>
        <dsp:cNvPr id="0" name=""/>
        <dsp:cNvSpPr/>
      </dsp:nvSpPr>
      <dsp:spPr>
        <a:xfrm>
          <a:off x="0" y="1164723"/>
          <a:ext cx="6666833" cy="1006931"/>
        </a:xfrm>
        <a:prstGeom prst="roundRect">
          <a:avLst/>
        </a:prstGeom>
        <a:gradFill rotWithShape="0">
          <a:gsLst>
            <a:gs pos="0">
              <a:schemeClr val="accent5">
                <a:hueOff val="-1689636"/>
                <a:satOff val="-4355"/>
                <a:lumOff val="-29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89636"/>
                <a:satOff val="-4355"/>
                <a:lumOff val="-29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89636"/>
                <a:satOff val="-4355"/>
                <a:lumOff val="-29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i="0" kern="1200"/>
            <a:t>She is overweight, which puts extra pressure on the joints</a:t>
          </a:r>
          <a:endParaRPr lang="en-US" sz="1800" kern="1200"/>
        </a:p>
      </dsp:txBody>
      <dsp:txXfrm>
        <a:off x="49154" y="1213877"/>
        <a:ext cx="6568525" cy="908623"/>
      </dsp:txXfrm>
    </dsp:sp>
    <dsp:sp modelId="{04025A3A-F6B7-425D-816B-876E09134F14}">
      <dsp:nvSpPr>
        <dsp:cNvPr id="0" name=""/>
        <dsp:cNvSpPr/>
      </dsp:nvSpPr>
      <dsp:spPr>
        <a:xfrm>
          <a:off x="0" y="2223494"/>
          <a:ext cx="6666833" cy="1006931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i="0" kern="1200"/>
            <a:t>She experiences ongoing pain and stiffness, and finds walking difficult</a:t>
          </a:r>
          <a:endParaRPr lang="en-US" sz="1800" kern="1200"/>
        </a:p>
      </dsp:txBody>
      <dsp:txXfrm>
        <a:off x="49154" y="2272648"/>
        <a:ext cx="6568525" cy="908623"/>
      </dsp:txXfrm>
    </dsp:sp>
    <dsp:sp modelId="{EE58BCF9-2134-415C-A416-DDF669AC1232}">
      <dsp:nvSpPr>
        <dsp:cNvPr id="0" name=""/>
        <dsp:cNvSpPr/>
      </dsp:nvSpPr>
      <dsp:spPr>
        <a:xfrm>
          <a:off x="0" y="3282265"/>
          <a:ext cx="6666833" cy="1006931"/>
        </a:xfrm>
        <a:prstGeom prst="roundRect">
          <a:avLst/>
        </a:prstGeom>
        <a:gradFill rotWithShape="0">
          <a:gsLst>
            <a:gs pos="0">
              <a:schemeClr val="accent5">
                <a:hueOff val="-5068907"/>
                <a:satOff val="-13064"/>
                <a:lumOff val="-8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68907"/>
                <a:satOff val="-13064"/>
                <a:lumOff val="-8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68907"/>
                <a:satOff val="-13064"/>
                <a:lumOff val="-8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i="0" kern="1200"/>
            <a:t>Because of this, she is less active, which can make the condition worse</a:t>
          </a:r>
          <a:br>
            <a:rPr lang="en-GB" sz="1800" kern="1200"/>
          </a:br>
          <a:endParaRPr lang="en-US" sz="1800" kern="1200"/>
        </a:p>
      </dsp:txBody>
      <dsp:txXfrm>
        <a:off x="49154" y="3331419"/>
        <a:ext cx="6568525" cy="908623"/>
      </dsp:txXfrm>
    </dsp:sp>
    <dsp:sp modelId="{0E34E444-8644-4D4D-A057-257C14515CC9}">
      <dsp:nvSpPr>
        <dsp:cNvPr id="0" name=""/>
        <dsp:cNvSpPr/>
      </dsp:nvSpPr>
      <dsp:spPr>
        <a:xfrm>
          <a:off x="0" y="4341036"/>
          <a:ext cx="6666833" cy="1006931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i="0" kern="1200"/>
            <a:t>(NICE, 2022)</a:t>
          </a:r>
          <a:endParaRPr lang="en-US" sz="1800" kern="1200"/>
        </a:p>
      </dsp:txBody>
      <dsp:txXfrm>
        <a:off x="49154" y="4390190"/>
        <a:ext cx="6568525" cy="9086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EA7E92-3B43-4A6B-B17F-C5FC3FB383AC}">
      <dsp:nvSpPr>
        <dsp:cNvPr id="0" name=""/>
        <dsp:cNvSpPr/>
      </dsp:nvSpPr>
      <dsp:spPr>
        <a:xfrm>
          <a:off x="0" y="625502"/>
          <a:ext cx="6666833" cy="794503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0" kern="1200"/>
            <a:t>The patient should be involved in decisions about her care</a:t>
          </a:r>
          <a:endParaRPr lang="en-US" sz="2000" kern="1200"/>
        </a:p>
      </dsp:txBody>
      <dsp:txXfrm>
        <a:off x="38784" y="664286"/>
        <a:ext cx="6589265" cy="716935"/>
      </dsp:txXfrm>
    </dsp:sp>
    <dsp:sp modelId="{444097C7-1465-4DC9-98F4-72F1651E9004}">
      <dsp:nvSpPr>
        <dsp:cNvPr id="0" name=""/>
        <dsp:cNvSpPr/>
      </dsp:nvSpPr>
      <dsp:spPr>
        <a:xfrm>
          <a:off x="0" y="1477605"/>
          <a:ext cx="6666833" cy="794503"/>
        </a:xfrm>
        <a:prstGeom prst="roundRect">
          <a:avLst/>
        </a:prstGeom>
        <a:gradFill rotWithShape="0">
          <a:gsLst>
            <a:gs pos="0">
              <a:schemeClr val="accent2">
                <a:hueOff val="-363841"/>
                <a:satOff val="-20982"/>
                <a:lumOff val="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63841"/>
                <a:satOff val="-20982"/>
                <a:lumOff val="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63841"/>
                <a:satOff val="-20982"/>
                <a:lumOff val="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0" kern="1200" dirty="0"/>
            <a:t>Information should be explained clearly and in a way she understands</a:t>
          </a:r>
          <a:endParaRPr lang="en-US" sz="2000" kern="1200" dirty="0"/>
        </a:p>
      </dsp:txBody>
      <dsp:txXfrm>
        <a:off x="38784" y="1516389"/>
        <a:ext cx="6589265" cy="716935"/>
      </dsp:txXfrm>
    </dsp:sp>
    <dsp:sp modelId="{B1C28A0E-9EAE-4E9C-8843-CB6D3BF0B840}">
      <dsp:nvSpPr>
        <dsp:cNvPr id="0" name=""/>
        <dsp:cNvSpPr/>
      </dsp:nvSpPr>
      <dsp:spPr>
        <a:xfrm>
          <a:off x="0" y="2281308"/>
          <a:ext cx="6666833" cy="794503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0" kern="1200"/>
            <a:t>Good communication helps build trust</a:t>
          </a:r>
          <a:endParaRPr lang="en-US" sz="2000" kern="1200"/>
        </a:p>
      </dsp:txBody>
      <dsp:txXfrm>
        <a:off x="38784" y="2320092"/>
        <a:ext cx="6589265" cy="716935"/>
      </dsp:txXfrm>
    </dsp:sp>
    <dsp:sp modelId="{5536D3F5-3569-4708-88FC-EB406CBE8D16}">
      <dsp:nvSpPr>
        <dsp:cNvPr id="0" name=""/>
        <dsp:cNvSpPr/>
      </dsp:nvSpPr>
      <dsp:spPr>
        <a:xfrm>
          <a:off x="0" y="3181811"/>
          <a:ext cx="6666833" cy="794503"/>
        </a:xfrm>
        <a:prstGeom prst="roundRect">
          <a:avLst/>
        </a:prstGeom>
        <a:gradFill rotWithShape="0">
          <a:gsLst>
            <a:gs pos="0">
              <a:schemeClr val="accent2">
                <a:hueOff val="-1091522"/>
                <a:satOff val="-62946"/>
                <a:lumOff val="6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91522"/>
                <a:satOff val="-62946"/>
                <a:lumOff val="6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91522"/>
                <a:satOff val="-62946"/>
                <a:lumOff val="6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0" kern="1200"/>
            <a:t>Ongoing support from healthcare professionals is important</a:t>
          </a:r>
          <a:br>
            <a:rPr lang="en-GB" sz="2000" kern="1200"/>
          </a:br>
          <a:endParaRPr lang="en-US" sz="2000" kern="1200"/>
        </a:p>
      </dsp:txBody>
      <dsp:txXfrm>
        <a:off x="38784" y="3220595"/>
        <a:ext cx="6589265" cy="716935"/>
      </dsp:txXfrm>
    </dsp:sp>
    <dsp:sp modelId="{39188DEF-5E67-4950-8397-9336660B2FAD}">
      <dsp:nvSpPr>
        <dsp:cNvPr id="0" name=""/>
        <dsp:cNvSpPr/>
      </dsp:nvSpPr>
      <dsp:spPr>
        <a:xfrm>
          <a:off x="0" y="4033914"/>
          <a:ext cx="6666833" cy="794503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0" kern="1200"/>
            <a:t>(NMC, 2018)</a:t>
          </a:r>
          <a:endParaRPr lang="en-US" sz="2000" kern="1200"/>
        </a:p>
      </dsp:txBody>
      <dsp:txXfrm>
        <a:off x="38784" y="4072698"/>
        <a:ext cx="6589265" cy="716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B8F1F8-1B8E-4291-AC52-76FBFBE69305}">
      <dsp:nvSpPr>
        <dsp:cNvPr id="0" name=""/>
        <dsp:cNvSpPr/>
      </dsp:nvSpPr>
      <dsp:spPr>
        <a:xfrm>
          <a:off x="1138979" y="1203549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B720F7-8E9C-4049-A0C5-E2D868D1009B}">
      <dsp:nvSpPr>
        <dsp:cNvPr id="0" name=""/>
        <dsp:cNvSpPr/>
      </dsp:nvSpPr>
      <dsp:spPr>
        <a:xfrm>
          <a:off x="569079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i="0" kern="1200"/>
            <a:t>Osteoarthritis affects joint function and daily life</a:t>
          </a:r>
          <a:endParaRPr lang="en-US" sz="1500" kern="1200"/>
        </a:p>
      </dsp:txBody>
      <dsp:txXfrm>
        <a:off x="569079" y="2427788"/>
        <a:ext cx="2072362" cy="720000"/>
      </dsp:txXfrm>
    </dsp:sp>
    <dsp:sp modelId="{6901E9B8-F7E4-458E-A0A1-A94861EB2406}">
      <dsp:nvSpPr>
        <dsp:cNvPr id="0" name=""/>
        <dsp:cNvSpPr/>
      </dsp:nvSpPr>
      <dsp:spPr>
        <a:xfrm>
          <a:off x="3574005" y="1203549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9BA020-8E37-45F4-91AF-48097C4048BE}">
      <dsp:nvSpPr>
        <dsp:cNvPr id="0" name=""/>
        <dsp:cNvSpPr/>
      </dsp:nvSpPr>
      <dsp:spPr>
        <a:xfrm>
          <a:off x="3004105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i="0" kern="1200"/>
            <a:t>It can reduce independence and overall wellbeing</a:t>
          </a:r>
          <a:endParaRPr lang="en-US" sz="1500" kern="1200"/>
        </a:p>
      </dsp:txBody>
      <dsp:txXfrm>
        <a:off x="3004105" y="2427788"/>
        <a:ext cx="2072362" cy="720000"/>
      </dsp:txXfrm>
    </dsp:sp>
    <dsp:sp modelId="{88176C2B-03F8-4483-8C1F-CCF658D67DA4}">
      <dsp:nvSpPr>
        <dsp:cNvPr id="0" name=""/>
        <dsp:cNvSpPr/>
      </dsp:nvSpPr>
      <dsp:spPr>
        <a:xfrm>
          <a:off x="6009031" y="1203549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4A8390-5686-430B-9DF5-111D63089B44}">
      <dsp:nvSpPr>
        <dsp:cNvPr id="0" name=""/>
        <dsp:cNvSpPr/>
      </dsp:nvSpPr>
      <dsp:spPr>
        <a:xfrm>
          <a:off x="5439131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i="0" kern="1200"/>
            <a:t>A structured care plan helps manage the condition effectively</a:t>
          </a:r>
          <a:endParaRPr lang="en-US" sz="1500" kern="1200"/>
        </a:p>
      </dsp:txBody>
      <dsp:txXfrm>
        <a:off x="5439131" y="2427788"/>
        <a:ext cx="2072362" cy="720000"/>
      </dsp:txXfrm>
    </dsp:sp>
    <dsp:sp modelId="{559ECEDC-926B-4CBE-9F52-03A4346D2A09}">
      <dsp:nvSpPr>
        <dsp:cNvPr id="0" name=""/>
        <dsp:cNvSpPr/>
      </dsp:nvSpPr>
      <dsp:spPr>
        <a:xfrm>
          <a:off x="8444057" y="1203549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EE83CE-3889-4EFB-9531-0A67520F12E8}">
      <dsp:nvSpPr>
        <dsp:cNvPr id="0" name=""/>
        <dsp:cNvSpPr/>
      </dsp:nvSpPr>
      <dsp:spPr>
        <a:xfrm>
          <a:off x="7874157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i="0" kern="1200"/>
            <a:t>Lifestyle changes play an important role in long-term outcomes</a:t>
          </a:r>
          <a:endParaRPr lang="en-US" sz="1500" kern="1200"/>
        </a:p>
      </dsp:txBody>
      <dsp:txXfrm>
        <a:off x="7874157" y="2427788"/>
        <a:ext cx="207236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F3E914-35B7-E640-8362-103B5AAA8305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EA22AB-948D-0B4E-B9D2-C0D388D6BD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916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EA22AB-948D-0B4E-B9D2-C0D388D6BD4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4965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EA22AB-948D-0B4E-B9D2-C0D388D6BD4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8352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EA22AB-948D-0B4E-B9D2-C0D388D6BD4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52239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6F904-2638-7C27-2626-EBDDE3C89F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BD744E-75F5-30A6-AD84-BBBA13110D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0ADE1E-8324-7051-67A4-29BD89A2C0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E3B58-9714-424D-BFAC-E29C188D3C9C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4459A2-C3D7-AC2C-0B45-482B3E823A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98F30A-3B72-4FE3-BC41-EADE240A6B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6158B-E856-484E-B269-E49099E2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48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0A09A-7FDF-08AF-F61D-E5EAF0A45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37407-C182-E6D5-314D-0436494F0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28D051-42E1-D98B-BA95-A54DAAE38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E3B58-9714-424D-BFAC-E29C188D3C9C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515412-56E1-5DA8-2340-46FC0DF164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DA07A9-1F9C-0A72-B2F1-E7B4320D7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6158B-E856-484E-B269-E49099E2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329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556F5-1DF3-BA26-CAA8-872E038F4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2F5985-0B04-48E5-8035-575A44D3BA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CF4ADF-743D-A9A6-F9EF-C128D55FBA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E3B58-9714-424D-BFAC-E29C188D3C9C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0C1D06-A661-A2CA-7130-73035C6C8D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56404D-0156-376C-AD3E-B5700A04E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6158B-E856-484E-B269-E49099E2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665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61F41-70C6-5002-19CB-4B2743D83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95D875-5FFB-E615-1D4B-A72FCB83D3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1D675E-C81D-70CD-DE21-69A708F4B8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8655A-6210-7C30-AF61-E4D3C0227B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E3B58-9714-424D-BFAC-E29C188D3C9C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8A4D53-1433-C6DD-6E30-F215CBE233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CBC6F0-CF90-3948-6B22-6AB45D137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6158B-E856-484E-B269-E49099E2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795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4E63F-4B83-D8D1-C30D-BD3B8E1F9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102CBD-0EF3-00FA-4A85-6AE33E1AF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2E7F75-0DF9-9708-1EC8-876609A288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EFDAB-416D-4457-AB44-254DB51566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549221-59F2-49CE-A89B-33686F251B4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D7242-5C52-14EA-A089-17BA2CB58D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E3B58-9714-424D-BFAC-E29C188D3C9C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FFE5E6-5D98-CB15-DB79-0EDABF1718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B31513-8759-4B45-D1B6-6D7D906857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6158B-E856-484E-B269-E49099E2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1256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007F3-BADA-721E-D35F-7657C5C307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3EA75D-992C-6AF8-8A2B-D7A8E06028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E3B58-9714-424D-BFAC-E29C188D3C9C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7567CD-024E-D1A4-A034-F675EDC8B1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784038-C759-6848-4E4B-5F40C255E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6158B-E856-484E-B269-E49099E2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377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039401-46E2-6295-3AAF-596BF1EAD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E3B58-9714-424D-BFAC-E29C188D3C9C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B8E2CB-7E0B-9A47-0C02-698025676C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E09B83-16E2-B70C-DBD5-0AA9BDA1B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6158B-E856-484E-B269-E49099E2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863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D973C1-8D80-CEC4-00E7-50690F8F9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7662E-7FB6-3ADA-6B5B-F2E0959D8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FB73DA-7B41-E1E2-4D49-24A89F4A65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8B205D-B3CB-83B7-4B9B-D262181A2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E3B58-9714-424D-BFAC-E29C188D3C9C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3FF641-5898-F96A-BF96-9AD6C090F3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86D122-9C57-967D-E981-D355D6E0A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6158B-E856-484E-B269-E49099E2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00672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6CCB0-0FED-52C0-1D9C-59C18E493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D3EFF4-25EF-C462-4C93-1FB9CDE3BE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769351-0BF5-93D2-8B96-C8A104A3F1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1BE026-C98A-39A9-E058-AF8646926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E3B58-9714-424D-BFAC-E29C188D3C9C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0C1726-0F74-C267-49A9-683E9229C3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379A81-ACD0-DAAF-A543-3A7E99625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6158B-E856-484E-B269-E49099E2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240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31515-38DB-2C8E-5ECB-2F6EB2496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80193E-A6A6-073B-2F8D-7C0CBBA13D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8583E2-305D-3444-7B32-609AE79EE9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E3B58-9714-424D-BFAC-E29C188D3C9C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AA05B9-FD3C-18B9-EF2D-037C0FDFF9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7B7826-C922-0C12-2AF8-4219D3D09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6158B-E856-484E-B269-E49099E2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220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CEEDB5A-1042-EAFC-8A6F-B5F851724F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15F130-C1A0-DE15-F37A-29D30A8D36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EF8804-9357-C8AB-BCBF-3E8B99D35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E3B58-9714-424D-BFAC-E29C188D3C9C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E5EB28-5CFC-55F6-5121-97996FCCF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4BBF93-764B-D082-AA06-633F17570E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6158B-E856-484E-B269-E49099E2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570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17C528-64F7-7379-2362-7D9C0C3B2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26768-AB66-C5A0-9BD9-533F0FF5DB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34A3CF-5FD3-36AA-2FC4-283096829C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E3B58-9714-424D-BFAC-E29C188D3C9C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EFCCA0-7119-53A9-831E-E9F218B50D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C9EBC3-2726-C067-7DC6-8142ACCC05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36158B-E856-484E-B269-E49099E2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983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0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5BDB2C6-B381-0EA7-FAD2-313C4E93EEA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250" y="449580"/>
            <a:ext cx="3470512" cy="279146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F87C43E-5322-ED5E-1C46-15DFB945036B}"/>
              </a:ext>
            </a:extLst>
          </p:cNvPr>
          <p:cNvSpPr txBox="1"/>
          <p:nvPr/>
        </p:nvSpPr>
        <p:spPr>
          <a:xfrm>
            <a:off x="998976" y="3241040"/>
            <a:ext cx="867461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br>
              <a:rPr lang="en-GB" sz="2400" dirty="0"/>
            </a:br>
            <a:r>
              <a:rPr lang="en-GB" sz="2400" dirty="0"/>
              <a:t>Teresa Sansone</a:t>
            </a:r>
            <a:br>
              <a:rPr lang="en-GB" sz="2400" dirty="0"/>
            </a:br>
            <a:r>
              <a:rPr lang="en-GB" sz="2400" dirty="0"/>
              <a:t>Student ID: 2422964</a:t>
            </a:r>
          </a:p>
          <a:p>
            <a:pPr>
              <a:buNone/>
            </a:pPr>
            <a:r>
              <a:rPr lang="en-GB" sz="2400" dirty="0"/>
              <a:t>Module: Introduction to Physiology (BMHP5023)</a:t>
            </a:r>
            <a:br>
              <a:rPr lang="en-GB" sz="2400" dirty="0"/>
            </a:br>
            <a:r>
              <a:rPr lang="en-GB" sz="2400" dirty="0"/>
              <a:t>Lecturer: Dr Shaila Hussain</a:t>
            </a:r>
          </a:p>
          <a:p>
            <a:pPr>
              <a:buNone/>
            </a:pPr>
            <a:r>
              <a:rPr lang="en-GB" sz="2400" dirty="0"/>
              <a:t>Submission: 27 April 2026</a:t>
            </a:r>
          </a:p>
        </p:txBody>
      </p:sp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021DF2FC-1F0C-5FF0-581E-E1B8CF57AE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3184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21"/>
    </mc:Choice>
    <mc:Fallback xmlns="">
      <p:transition spd="slow" advTm="210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9139B5-E856-EA7B-0A15-AF8BB2D71F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br>
              <a:rPr lang="en-GB">
                <a:latin typeface=".AppleSystemUIFont"/>
              </a:rPr>
            </a:br>
            <a:r>
              <a:rPr lang="en-GB">
                <a:latin typeface=".AppleSystemUIFont"/>
              </a:rPr>
              <a:t>Osteoarthritis</a:t>
            </a:r>
            <a:endParaRPr lang="en-US"/>
          </a:p>
        </p:txBody>
      </p:sp>
      <p:pic>
        <p:nvPicPr>
          <p:cNvPr id="32" name="Picture 31" descr="Analysing medical x-ray results">
            <a:extLst>
              <a:ext uri="{FF2B5EF4-FFF2-40B4-BE49-F238E27FC236}">
                <a16:creationId xmlns:a16="http://schemas.microsoft.com/office/drawing/2014/main" id="{9AC713C6-277F-A2D6-C707-66924557BCC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2494" r="7972" b="-1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B27EB420-1B83-2D72-E27A-DD3B3082C8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b="1" dirty="0"/>
              <a:t>Introduction </a:t>
            </a:r>
            <a:endParaRPr lang="en-GB" sz="1700" b="1" dirty="0">
              <a:effectLst/>
            </a:endParaRPr>
          </a:p>
          <a:p>
            <a:r>
              <a:rPr lang="en-GB" sz="1700" i="0" dirty="0">
                <a:effectLst/>
              </a:rPr>
              <a:t>Osteoarthritis is a long-term condition that affects the joints, especially in older adults</a:t>
            </a:r>
            <a:endParaRPr lang="en-GB" sz="1700" dirty="0">
              <a:effectLst/>
            </a:endParaRPr>
          </a:p>
          <a:p>
            <a:r>
              <a:rPr lang="en-GB" sz="1700" i="0" dirty="0">
                <a:effectLst/>
              </a:rPr>
              <a:t>It develops gradually over time and can lead to pain, stiffness, and difficulty with movement</a:t>
            </a:r>
            <a:endParaRPr lang="en-GB" sz="1700" dirty="0">
              <a:effectLst/>
            </a:endParaRPr>
          </a:p>
          <a:p>
            <a:r>
              <a:rPr lang="en-GB" sz="1700" i="0" dirty="0">
                <a:effectLst/>
              </a:rPr>
              <a:t>Over time, it can affect independence and daily activities</a:t>
            </a:r>
            <a:endParaRPr lang="en-GB" sz="1700" dirty="0">
              <a:effectLst/>
            </a:endParaRPr>
          </a:p>
          <a:p>
            <a:r>
              <a:rPr lang="en-GB" sz="1700" i="0" dirty="0">
                <a:effectLst/>
              </a:rPr>
              <a:t>This presentation explains the condition, how it affects the patient, and the care plan.</a:t>
            </a:r>
            <a:endParaRPr lang="en-GB" sz="1700" dirty="0">
              <a:effectLst/>
            </a:endParaRPr>
          </a:p>
          <a:p>
            <a:pPr marL="0" indent="0">
              <a:buNone/>
            </a:pPr>
            <a:r>
              <a:rPr lang="en-GB" sz="1700" i="0" dirty="0">
                <a:effectLst/>
              </a:rPr>
              <a:t> </a:t>
            </a:r>
          </a:p>
          <a:p>
            <a:pPr marL="0" indent="0">
              <a:buNone/>
            </a:pPr>
            <a:r>
              <a:rPr lang="en-GB" sz="1700" i="0" dirty="0">
                <a:effectLst/>
              </a:rPr>
              <a:t>(NHS, 2024; NICE, 2022)</a:t>
            </a:r>
            <a:endParaRPr lang="en-GB" sz="1700" dirty="0">
              <a:effectLst/>
            </a:endParaRPr>
          </a:p>
        </p:txBody>
      </p:sp>
      <p:pic>
        <p:nvPicPr>
          <p:cNvPr id="45" name="Audio 44">
            <a:hlinkClick r:id="" action="ppaction://media"/>
            <a:extLst>
              <a:ext uri="{FF2B5EF4-FFF2-40B4-BE49-F238E27FC236}">
                <a16:creationId xmlns:a16="http://schemas.microsoft.com/office/drawing/2014/main" id="{FCBB0103-1BEA-7BB5-85A5-168FF5BB6F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99058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281"/>
    </mc:Choice>
    <mc:Fallback xmlns="">
      <p:transition spd="slow" advTm="832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1D7824-4AEE-8666-D9E2-DF1A29489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+mn-lt"/>
              </a:rPr>
              <a:t>PATIENT PROFILE</a:t>
            </a:r>
            <a:br>
              <a:rPr lang="en-GB" sz="4000">
                <a:solidFill>
                  <a:srgbClr val="FFFFFF"/>
                </a:solidFill>
                <a:latin typeface=".AppleSystemUIFont"/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5AFAF9AD-41D2-D6EF-2866-8850B92B84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825659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445AEE9-8BE3-93DD-8E52-3CCE691DE5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86534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537"/>
    </mc:Choice>
    <mc:Fallback xmlns="">
      <p:transition spd="slow" advTm="665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3E6D3B-5BF8-C348-7E56-669308595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 b="1">
                <a:latin typeface="+mn-lt"/>
              </a:rPr>
              <a:t>ANATOMY</a:t>
            </a:r>
            <a:endParaRPr lang="en-US" sz="400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5989D-8A82-FF07-EFD9-EDFDD3FFA0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151" y="2306320"/>
            <a:ext cx="4947369" cy="349504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900" dirty="0">
              <a:effectLst/>
            </a:endParaRPr>
          </a:p>
          <a:p>
            <a:r>
              <a:rPr lang="en-GB" sz="1900" i="0" dirty="0">
                <a:effectLst/>
              </a:rPr>
              <a:t>The condition affects the musculoskeletal system</a:t>
            </a:r>
            <a:endParaRPr lang="en-GB" sz="1900" dirty="0">
              <a:effectLst/>
            </a:endParaRPr>
          </a:p>
          <a:p>
            <a:r>
              <a:rPr lang="en-GB" sz="1900" i="0" dirty="0">
                <a:effectLst/>
              </a:rPr>
              <a:t>Joints connect bones and allow movement</a:t>
            </a:r>
            <a:endParaRPr lang="en-GB" sz="1900" dirty="0">
              <a:effectLst/>
            </a:endParaRPr>
          </a:p>
          <a:p>
            <a:r>
              <a:rPr lang="en-GB" sz="1900" i="0" dirty="0">
                <a:effectLst/>
              </a:rPr>
              <a:t>Cartilage covers the ends of bones and helps protect them</a:t>
            </a:r>
            <a:endParaRPr lang="en-GB" sz="1900" dirty="0">
              <a:effectLst/>
            </a:endParaRPr>
          </a:p>
          <a:p>
            <a:r>
              <a:rPr lang="en-GB" sz="1900" i="0" dirty="0">
                <a:effectLst/>
              </a:rPr>
              <a:t>Synovial fluid allows the joint to move smoothly.</a:t>
            </a:r>
            <a:endParaRPr lang="en-GB" sz="1900" b="1" dirty="0">
              <a:latin typeface="UICTFontTextStyleEmphasizedBody"/>
            </a:endParaRPr>
          </a:p>
          <a:p>
            <a:pPr marL="0" indent="0">
              <a:buNone/>
            </a:pPr>
            <a:endParaRPr lang="en-GB" sz="1900" dirty="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900" i="0" dirty="0">
                <a:effectLst/>
                <a:latin typeface="UICTFontTextStyleEmphasizedBody"/>
              </a:rPr>
              <a:t>(NHS, 2024; </a:t>
            </a:r>
            <a:r>
              <a:rPr lang="en-GB" sz="1900" dirty="0">
                <a:latin typeface="UICTFontTextStyleEmphasizedBody"/>
              </a:rPr>
              <a:t>Versus </a:t>
            </a:r>
            <a:r>
              <a:rPr lang="en-GB" sz="1900" i="0" dirty="0">
                <a:effectLst/>
                <a:latin typeface="UICTFontTextStyleEmphasizedBody"/>
              </a:rPr>
              <a:t>Arthritis, 2023)</a:t>
            </a:r>
            <a:endParaRPr lang="en-GB" sz="1900" dirty="0">
              <a:effectLst/>
              <a:latin typeface=".AppleSystemUIFont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5BEA42-FB7F-CC0F-FE81-79D5F7AC5A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29828" r="-57" b="26043"/>
          <a:stretch>
            <a:fillRect/>
          </a:stretch>
        </p:blipFill>
        <p:spPr>
          <a:xfrm>
            <a:off x="7225168" y="1929651"/>
            <a:ext cx="4092521" cy="43301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8689B3-20E6-1970-0904-01F87F14842E}"/>
              </a:ext>
            </a:extLst>
          </p:cNvPr>
          <p:cNvSpPr txBox="1"/>
          <p:nvPr/>
        </p:nvSpPr>
        <p:spPr>
          <a:xfrm>
            <a:off x="3256008" y="6259845"/>
            <a:ext cx="61097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Figure : Synovial </a:t>
            </a:r>
            <a:r>
              <a:rPr lang="en-GB" b="1" dirty="0" err="1"/>
              <a:t>jont</a:t>
            </a:r>
            <a:r>
              <a:rPr lang="en-GB" b="1" dirty="0"/>
              <a:t> structure (NHS, 2024)</a:t>
            </a:r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DD778192-E582-DA04-F43D-60F3FD5B14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55236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266"/>
    </mc:Choice>
    <mc:Fallback xmlns="">
      <p:transition spd="slow" advTm="832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64D49A-C656-76D1-AD8A-5FA78CCA5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 b="1">
                <a:latin typeface="+mn-lt"/>
              </a:rPr>
              <a:t>PHYSIOLOGY</a:t>
            </a:r>
            <a:endParaRPr lang="en-US" sz="400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FB858-FFAB-D73B-4779-B4B37E617E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anchor="t">
            <a:normAutofit/>
          </a:bodyPr>
          <a:lstStyle/>
          <a:p>
            <a:r>
              <a:rPr lang="en-GB" sz="2000" i="0" dirty="0">
                <a:effectLst/>
              </a:rPr>
              <a:t>In a healthy joint, movement is smooth and comfortable</a:t>
            </a:r>
            <a:endParaRPr lang="en-GB" sz="2000" dirty="0">
              <a:effectLst/>
            </a:endParaRPr>
          </a:p>
          <a:p>
            <a:r>
              <a:rPr lang="en-GB" sz="2000" i="0" dirty="0">
                <a:effectLst/>
              </a:rPr>
              <a:t>Cartilage works as a cushion between the bones</a:t>
            </a:r>
            <a:endParaRPr lang="en-GB" sz="2000" dirty="0">
              <a:effectLst/>
            </a:endParaRPr>
          </a:p>
          <a:p>
            <a:r>
              <a:rPr lang="en-GB" sz="2000" i="0" dirty="0">
                <a:effectLst/>
              </a:rPr>
              <a:t>Joint fluid helps reduce friction during movement</a:t>
            </a:r>
            <a:endParaRPr lang="en-GB" sz="2000" dirty="0">
              <a:effectLst/>
            </a:endParaRPr>
          </a:p>
          <a:p>
            <a:r>
              <a:rPr lang="en-GB" sz="2000" i="0" dirty="0">
                <a:effectLst/>
              </a:rPr>
              <a:t>Muscles and ligaments support and stabilise the joint.</a:t>
            </a:r>
            <a:endParaRPr lang="en-GB" sz="2000" dirty="0">
              <a:effectLst/>
            </a:endParaRPr>
          </a:p>
          <a:p>
            <a:pPr marL="0" indent="0">
              <a:buNone/>
            </a:pPr>
            <a:endParaRPr lang="en-GB" sz="2000" i="0" dirty="0">
              <a:effectLst/>
            </a:endParaRPr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i="0" dirty="0">
                <a:effectLst/>
              </a:rPr>
              <a:t>(Waugh and Grant, 2022</a:t>
            </a:r>
            <a:r>
              <a:rPr lang="en-GB" sz="2000" dirty="0"/>
              <a:t>; NHS, 2024</a:t>
            </a:r>
            <a:r>
              <a:rPr lang="en-GB" sz="2000" i="0" dirty="0">
                <a:effectLst/>
              </a:rPr>
              <a:t>)</a:t>
            </a:r>
            <a:endParaRPr lang="en-GB" sz="2000" dirty="0">
              <a:effectLst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768276-BBCB-5DBC-109F-AB80735F84C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56" b="21762"/>
          <a:stretch>
            <a:fillRect/>
          </a:stretch>
        </p:blipFill>
        <p:spPr>
          <a:xfrm>
            <a:off x="7075967" y="920897"/>
            <a:ext cx="4170530" cy="50480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DB531A-EECC-CEEB-7EFF-7418B8BB6B44}"/>
              </a:ext>
            </a:extLst>
          </p:cNvPr>
          <p:cNvSpPr txBox="1"/>
          <p:nvPr/>
        </p:nvSpPr>
        <p:spPr>
          <a:xfrm>
            <a:off x="2743200" y="6291702"/>
            <a:ext cx="65059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Figure: Structure of a healthy synovial joint (NHS, 2024)</a:t>
            </a:r>
            <a:endParaRPr lang="en-GB"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3953E8E3-AB3B-8F15-F889-AFCD88F66C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18377" y="4908403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53381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049"/>
    </mc:Choice>
    <mc:Fallback xmlns="">
      <p:transition spd="slow" advTm="700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B342A9-E172-5120-7763-EC3B50130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1"/>
            <a:ext cx="4959603" cy="1642969"/>
          </a:xfrm>
        </p:spPr>
        <p:txBody>
          <a:bodyPr anchor="b">
            <a:normAutofit/>
          </a:bodyPr>
          <a:lstStyle/>
          <a:p>
            <a:r>
              <a:rPr lang="en-GB" sz="4000" b="1">
                <a:latin typeface="+mn-lt"/>
              </a:rPr>
              <a:t>DISEASE EFFECT</a:t>
            </a:r>
            <a:endParaRPr lang="en-US" sz="4000" b="1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CDE42-D55F-553E-34F6-EB76D2F776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53" y="2254369"/>
            <a:ext cx="4959603" cy="352256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700" dirty="0">
              <a:effectLst/>
              <a:latin typeface=".AppleSystemUIFont"/>
            </a:endParaRPr>
          </a:p>
          <a:p>
            <a:r>
              <a:rPr lang="en-GB" sz="1700" i="0" dirty="0">
                <a:effectLst/>
              </a:rPr>
              <a:t>In osteoarthritis, cartilage gradually wears down</a:t>
            </a:r>
            <a:endParaRPr lang="en-GB" sz="1700" dirty="0">
              <a:effectLst/>
            </a:endParaRPr>
          </a:p>
          <a:p>
            <a:r>
              <a:rPr lang="en-GB" sz="1700" i="0" dirty="0">
                <a:effectLst/>
              </a:rPr>
              <a:t>This causes the bones to move closer together</a:t>
            </a:r>
            <a:endParaRPr lang="en-GB" sz="1700" dirty="0">
              <a:effectLst/>
            </a:endParaRPr>
          </a:p>
          <a:p>
            <a:r>
              <a:rPr lang="en-GB" sz="1700" i="0" dirty="0">
                <a:effectLst/>
              </a:rPr>
              <a:t>This can lead to </a:t>
            </a:r>
            <a:r>
              <a:rPr lang="en-GB" sz="1700" dirty="0"/>
              <a:t>p</a:t>
            </a:r>
            <a:r>
              <a:rPr lang="en-GB" sz="1700" i="0" dirty="0">
                <a:effectLst/>
              </a:rPr>
              <a:t>ain, stiffness, and sometimes swelling </a:t>
            </a:r>
            <a:endParaRPr lang="en-GB" sz="1700" dirty="0">
              <a:effectLst/>
            </a:endParaRPr>
          </a:p>
          <a:p>
            <a:r>
              <a:rPr lang="en-GB" sz="1700" i="0" dirty="0">
                <a:effectLst/>
              </a:rPr>
              <a:t>As a result, movement becomes more </a:t>
            </a:r>
            <a:r>
              <a:rPr lang="en-GB" sz="1700" dirty="0"/>
              <a:t>difficult </a:t>
            </a:r>
            <a:endParaRPr lang="en-GB" sz="1700" i="0" dirty="0">
              <a:effectLst/>
            </a:endParaRPr>
          </a:p>
          <a:p>
            <a:pPr marL="0" indent="0">
              <a:buNone/>
            </a:pPr>
            <a:r>
              <a:rPr lang="en-GB" sz="1700" dirty="0"/>
              <a:t>   </a:t>
            </a:r>
            <a:r>
              <a:rPr lang="en-GB" sz="1700" i="0" dirty="0">
                <a:effectLst/>
              </a:rPr>
              <a:t>which can reduce joint use lead to further stiffness.</a:t>
            </a:r>
            <a:br>
              <a:rPr lang="en-GB" sz="1700" dirty="0">
                <a:effectLst/>
                <a:latin typeface=".AppleSystemUIFont"/>
              </a:rPr>
            </a:br>
            <a:endParaRPr lang="en-GB" sz="1700" dirty="0">
              <a:effectLst/>
              <a:latin typeface=".AppleSystemUIFont"/>
            </a:endParaRPr>
          </a:p>
          <a:p>
            <a:pPr marL="0" indent="0">
              <a:buNone/>
            </a:pPr>
            <a:endParaRPr lang="en-GB" sz="1700" dirty="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700" i="0" dirty="0">
                <a:effectLst/>
                <a:latin typeface="UICTFontTextStyleEmphasizedBody"/>
              </a:rPr>
              <a:t>(NHS, 2024; Hunter and Bierma-Zeinstra, 2019)</a:t>
            </a:r>
            <a:endParaRPr lang="en-GB" sz="1700" dirty="0">
              <a:effectLst/>
              <a:latin typeface=".AppleSystemUIFont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943B22C-2110-CC47-2B50-833E0C7A78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12442" y="1357001"/>
            <a:ext cx="5201023" cy="3730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B1E113-1087-81FC-949E-9CF83C14C9B3}"/>
              </a:ext>
            </a:extLst>
          </p:cNvPr>
          <p:cNvSpPr txBox="1"/>
          <p:nvPr/>
        </p:nvSpPr>
        <p:spPr>
          <a:xfrm>
            <a:off x="3041136" y="3244333"/>
            <a:ext cx="5886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3B0DAC-C110-5F00-5A56-81385FB9DAC2}"/>
              </a:ext>
            </a:extLst>
          </p:cNvPr>
          <p:cNvSpPr txBox="1"/>
          <p:nvPr/>
        </p:nvSpPr>
        <p:spPr>
          <a:xfrm>
            <a:off x="5607355" y="5370451"/>
            <a:ext cx="610610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Figure 3 : Progression of osteoarthritis in the knee (NHS, 2024)</a:t>
            </a:r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7FD69CD0-F266-7073-D534-4897297B4D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46517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511"/>
    </mc:Choice>
    <mc:Fallback xmlns="">
      <p:transition spd="slow" advTm="535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A0F08D-C0C4-4A2C-CB1D-7E0310489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5600" b="1">
                <a:solidFill>
                  <a:srgbClr val="FFFFFF"/>
                </a:solidFill>
                <a:latin typeface="+mn-lt"/>
                <a:ea typeface="ADLaM Display" panose="020F0502020204030204" pitchFamily="2" charset="0"/>
                <a:cs typeface="ADLaM Display" panose="020F0502020204030204" pitchFamily="2" charset="0"/>
              </a:rPr>
              <a:t>RISK FACTORS</a:t>
            </a:r>
            <a:br>
              <a:rPr lang="en-GB" sz="5600">
                <a:solidFill>
                  <a:srgbClr val="FFFFFF"/>
                </a:solidFill>
                <a:latin typeface=".AppleSystemUIFont"/>
              </a:rPr>
            </a:br>
            <a:endParaRPr lang="en-GB" sz="5600">
              <a:solidFill>
                <a:srgbClr val="FFFFFF"/>
              </a:solidFill>
            </a:endParaRPr>
          </a:p>
        </p:txBody>
      </p:sp>
      <p:sp>
        <p:nvSpPr>
          <p:cNvPr id="26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8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CAA90-5927-D795-9C59-35B76BF9B0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>
              <a:solidFill>
                <a:schemeClr val="tx1">
                  <a:alpha val="80000"/>
                </a:schemeClr>
              </a:solidFill>
              <a:effectLst/>
            </a:endParaRPr>
          </a:p>
          <a:p>
            <a:r>
              <a:rPr lang="en-GB" sz="2000" i="0" dirty="0">
                <a:solidFill>
                  <a:schemeClr val="tx1">
                    <a:alpha val="80000"/>
                  </a:schemeClr>
                </a:solidFill>
                <a:effectLst/>
              </a:rPr>
              <a:t>Age increases the risk as joints naturally change over time</a:t>
            </a:r>
            <a:endParaRPr lang="en-GB" sz="2000" dirty="0">
              <a:solidFill>
                <a:schemeClr val="tx1">
                  <a:alpha val="80000"/>
                </a:schemeClr>
              </a:solidFill>
              <a:effectLst/>
            </a:endParaRPr>
          </a:p>
          <a:p>
            <a:r>
              <a:rPr lang="en-GB" sz="2000" i="0" dirty="0">
                <a:solidFill>
                  <a:schemeClr val="tx1">
                    <a:alpha val="80000"/>
                  </a:schemeClr>
                </a:solidFill>
                <a:effectLst/>
              </a:rPr>
              <a:t>Being overweight </a:t>
            </a:r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adds </a:t>
            </a:r>
            <a:r>
              <a:rPr lang="en-GB" sz="2000" i="0" dirty="0">
                <a:solidFill>
                  <a:schemeClr val="tx1">
                    <a:alpha val="80000"/>
                  </a:schemeClr>
                </a:solidFill>
                <a:effectLst/>
              </a:rPr>
              <a:t>more pressure on the joints</a:t>
            </a:r>
            <a:endParaRPr lang="en-GB" sz="2000" dirty="0">
              <a:solidFill>
                <a:schemeClr val="tx1">
                  <a:alpha val="80000"/>
                </a:schemeClr>
              </a:solidFill>
              <a:effectLst/>
            </a:endParaRPr>
          </a:p>
          <a:p>
            <a:r>
              <a:rPr lang="en-GB" sz="2000" i="0" dirty="0">
                <a:solidFill>
                  <a:schemeClr val="tx1">
                    <a:alpha val="80000"/>
                  </a:schemeClr>
                </a:solidFill>
                <a:effectLst/>
              </a:rPr>
              <a:t>Low activity levels weaken the muscles </a:t>
            </a:r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around </a:t>
            </a:r>
            <a:r>
              <a:rPr lang="en-GB" sz="2000" i="0" dirty="0">
                <a:solidFill>
                  <a:schemeClr val="tx1">
                    <a:alpha val="80000"/>
                  </a:schemeClr>
                </a:solidFill>
                <a:effectLst/>
              </a:rPr>
              <a:t>the joint</a:t>
            </a:r>
            <a:endParaRPr lang="en-GB" sz="2000" dirty="0">
              <a:solidFill>
                <a:schemeClr val="tx1">
                  <a:alpha val="80000"/>
                </a:schemeClr>
              </a:solidFill>
              <a:effectLst/>
            </a:endParaRPr>
          </a:p>
          <a:p>
            <a:r>
              <a:rPr lang="en-GB" sz="2000" i="0" dirty="0">
                <a:solidFill>
                  <a:schemeClr val="tx1">
                    <a:alpha val="80000"/>
                  </a:schemeClr>
                </a:solidFill>
                <a:effectLst/>
              </a:rPr>
              <a:t>These factors have </a:t>
            </a:r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all played n rule</a:t>
            </a:r>
            <a:r>
              <a:rPr lang="en-GB" sz="2000" i="0" dirty="0">
                <a:solidFill>
                  <a:schemeClr val="tx1">
                    <a:alpha val="80000"/>
                  </a:schemeClr>
                </a:solidFill>
                <a:effectLst/>
              </a:rPr>
              <a:t> in this patient’s condition</a:t>
            </a:r>
            <a:endParaRPr lang="en-GB" sz="2000" dirty="0">
              <a:solidFill>
                <a:schemeClr val="tx1">
                  <a:alpha val="80000"/>
                </a:schemeClr>
              </a:solidFill>
              <a:effectLst/>
            </a:endParaRPr>
          </a:p>
          <a:p>
            <a:r>
              <a:rPr lang="en-GB" sz="2000" i="0" dirty="0">
                <a:solidFill>
                  <a:schemeClr val="tx1">
                    <a:alpha val="80000"/>
                  </a:schemeClr>
                </a:solidFill>
                <a:effectLst/>
              </a:rPr>
              <a:t>This shows how lifestyle factors can directly affect how the condition develops</a:t>
            </a:r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.</a:t>
            </a:r>
            <a:endParaRPr lang="en-GB" sz="2000" i="0" dirty="0">
              <a:solidFill>
                <a:schemeClr val="tx1">
                  <a:alpha val="80000"/>
                </a:schemeClr>
              </a:solidFill>
              <a:effectLst/>
            </a:endParaRPr>
          </a:p>
          <a:p>
            <a:pPr marL="0" indent="0">
              <a:buNone/>
            </a:pPr>
            <a:endParaRPr lang="en-GB" sz="2000" dirty="0">
              <a:solidFill>
                <a:schemeClr val="tx1">
                  <a:alpha val="80000"/>
                </a:schemeClr>
              </a:solidFill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i="0" dirty="0">
                <a:solidFill>
                  <a:schemeClr val="tx1">
                    <a:alpha val="80000"/>
                  </a:schemeClr>
                </a:solidFill>
                <a:effectLst/>
                <a:latin typeface="UICTFontTextStyleEmphasizedBody"/>
              </a:rPr>
              <a:t> (NICE, 2022)</a:t>
            </a:r>
            <a:endParaRPr lang="en-GB" sz="2000" dirty="0">
              <a:solidFill>
                <a:schemeClr val="tx1">
                  <a:alpha val="80000"/>
                </a:schemeClr>
              </a:solidFill>
              <a:effectLst/>
              <a:latin typeface=".AppleSystemUIFont"/>
            </a:endParaRPr>
          </a:p>
        </p:txBody>
      </p:sp>
      <p:sp>
        <p:nvSpPr>
          <p:cNvPr id="30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14C866B-C07B-8DA3-33B7-5E5ADE39F0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66071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435"/>
    </mc:Choice>
    <mc:Fallback xmlns="">
      <p:transition spd="slow" advTm="524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2CAF6A-330E-0D6D-B64C-EB33D9A07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 b="1">
                <a:latin typeface="+mn-lt"/>
              </a:rPr>
              <a:t>IMPACT ON PATIENT</a:t>
            </a:r>
            <a:endParaRPr lang="en-US" sz="400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8F18E-BC00-A289-502A-BCEB46DAA9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700" dirty="0">
              <a:effectLst/>
            </a:endParaRPr>
          </a:p>
          <a:p>
            <a:r>
              <a:rPr lang="en-GB" sz="1700" i="0" dirty="0">
                <a:effectLst/>
              </a:rPr>
              <a:t>The patient may struggle more with movement and staying active</a:t>
            </a:r>
            <a:endParaRPr lang="en-GB" sz="1700" dirty="0">
              <a:effectLst/>
            </a:endParaRPr>
          </a:p>
          <a:p>
            <a:r>
              <a:rPr lang="en-GB" sz="1700" i="0" dirty="0">
                <a:effectLst/>
              </a:rPr>
              <a:t>Everyday activities can become harder to manage</a:t>
            </a:r>
            <a:endParaRPr lang="en-GB" sz="1700" dirty="0">
              <a:effectLst/>
            </a:endParaRPr>
          </a:p>
          <a:p>
            <a:r>
              <a:rPr lang="en-GB" sz="1700" i="0" dirty="0">
                <a:effectLst/>
              </a:rPr>
              <a:t>Ongoing pain can affect mood and overall wellbeing</a:t>
            </a:r>
            <a:endParaRPr lang="en-GB" sz="1700" dirty="0">
              <a:effectLst/>
            </a:endParaRPr>
          </a:p>
          <a:p>
            <a:r>
              <a:rPr lang="en-GB" sz="1700" i="0" dirty="0">
                <a:effectLst/>
              </a:rPr>
              <a:t>Being less active can worsen the condition over time</a:t>
            </a:r>
            <a:endParaRPr lang="en-GB" sz="1700" dirty="0">
              <a:effectLst/>
            </a:endParaRPr>
          </a:p>
          <a:p>
            <a:r>
              <a:rPr lang="en-GB" sz="1700" i="0" dirty="0">
                <a:effectLst/>
              </a:rPr>
              <a:t>This can create a cycle where reduced movement leads to further joint problems.</a:t>
            </a:r>
            <a:endParaRPr lang="en-GB" sz="1700" dirty="0">
              <a:effectLst/>
            </a:endParaRPr>
          </a:p>
          <a:p>
            <a:pPr marL="0" indent="0">
              <a:buNone/>
            </a:pPr>
            <a:endParaRPr lang="en-GB" sz="1700" i="0" dirty="0">
              <a:effectLst/>
            </a:endParaRPr>
          </a:p>
          <a:p>
            <a:pPr marL="0" indent="0">
              <a:buNone/>
            </a:pPr>
            <a:r>
              <a:rPr lang="en-GB" sz="1700" i="0" dirty="0">
                <a:effectLst/>
              </a:rPr>
              <a:t>(Versus Arthritis, 2023)</a:t>
            </a:r>
            <a:endParaRPr lang="en-GB" sz="1700" dirty="0">
              <a:effectLst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13A9D3-C723-028D-0389-08C9425F59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689" b="33373"/>
          <a:stretch>
            <a:fillRect/>
          </a:stretch>
        </p:blipFill>
        <p:spPr>
          <a:xfrm>
            <a:off x="6920610" y="2327178"/>
            <a:ext cx="4068667" cy="302054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A9EFC58-E4A9-D4D5-0171-6E796E9CC140}"/>
              </a:ext>
            </a:extLst>
          </p:cNvPr>
          <p:cNvSpPr txBox="1"/>
          <p:nvPr/>
        </p:nvSpPr>
        <p:spPr>
          <a:xfrm>
            <a:off x="4754880" y="5779687"/>
            <a:ext cx="42773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Figure 4: (NHS, 2024)</a:t>
            </a:r>
            <a:br>
              <a:rPr lang="en-GB" dirty="0"/>
            </a:br>
            <a:endParaRPr lang="en-GB" dirty="0"/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6324FA56-A9B2-BAB6-0B34-69CCF06E50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0360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309"/>
    </mc:Choice>
    <mc:Fallback xmlns="">
      <p:transition spd="slow" advTm="753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BA7567-C188-3C8A-9F19-F9D717272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  <a:latin typeface="UICTFontTextStyleEmphasizedBody"/>
              </a:rPr>
              <a:t>CARE PLAN OVERVIEW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0A7ED-6652-0FFD-EBD4-A15EAEC62E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endParaRPr lang="en-GB" sz="1700" dirty="0">
              <a:solidFill>
                <a:schemeClr val="tx2"/>
              </a:solidFill>
              <a:effectLst/>
            </a:endParaRPr>
          </a:p>
          <a:p>
            <a:r>
              <a:rPr lang="en-GB" sz="1700" i="0" dirty="0">
                <a:solidFill>
                  <a:schemeClr val="tx2"/>
                </a:solidFill>
                <a:effectLst/>
              </a:rPr>
              <a:t>The care plan focuses on managing pain and improving movement</a:t>
            </a:r>
            <a:endParaRPr lang="en-GB" sz="1700" dirty="0">
              <a:solidFill>
                <a:schemeClr val="tx2"/>
              </a:solidFill>
              <a:effectLst/>
            </a:endParaRPr>
          </a:p>
          <a:p>
            <a:r>
              <a:rPr lang="en-GB" sz="1700" i="0" dirty="0">
                <a:solidFill>
                  <a:schemeClr val="tx2"/>
                </a:solidFill>
                <a:effectLst/>
              </a:rPr>
              <a:t>It also helps the patient remain as independent as possible</a:t>
            </a:r>
            <a:endParaRPr lang="en-GB" sz="1700" dirty="0">
              <a:solidFill>
                <a:schemeClr val="tx2"/>
              </a:solidFill>
              <a:effectLst/>
            </a:endParaRPr>
          </a:p>
          <a:p>
            <a:r>
              <a:rPr lang="en-GB" sz="1700" i="0" dirty="0">
                <a:solidFill>
                  <a:schemeClr val="tx2"/>
                </a:solidFill>
                <a:effectLst/>
              </a:rPr>
              <a:t>Osteoarthritis requires long-term support and management</a:t>
            </a:r>
            <a:endParaRPr lang="en-GB" sz="1700" dirty="0">
              <a:solidFill>
                <a:schemeClr val="tx2"/>
              </a:solidFill>
              <a:effectLst/>
            </a:endParaRPr>
          </a:p>
          <a:p>
            <a:r>
              <a:rPr lang="en-GB" sz="1700" i="0" dirty="0">
                <a:solidFill>
                  <a:schemeClr val="tx2"/>
                </a:solidFill>
                <a:effectLst/>
              </a:rPr>
              <a:t>Care should be adapted to meet the patient’s individual needs.</a:t>
            </a:r>
            <a:endParaRPr lang="en-GB" sz="1700" dirty="0">
              <a:solidFill>
                <a:schemeClr val="tx2"/>
              </a:solidFill>
              <a:effectLst/>
            </a:endParaRPr>
          </a:p>
          <a:p>
            <a:pPr marL="0" indent="0">
              <a:buNone/>
            </a:pPr>
            <a:endParaRPr lang="en-GB" sz="1700" i="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700" i="0" dirty="0">
                <a:solidFill>
                  <a:schemeClr val="tx2"/>
                </a:solidFill>
                <a:effectLst/>
              </a:rPr>
              <a:t>(NHS, 2024</a:t>
            </a:r>
            <a:r>
              <a:rPr lang="en-GB" sz="1700" dirty="0">
                <a:solidFill>
                  <a:schemeClr val="tx2"/>
                </a:solidFill>
              </a:rPr>
              <a:t>; NICE, 2022</a:t>
            </a:r>
            <a:r>
              <a:rPr lang="en-GB" sz="1700" i="0" dirty="0">
                <a:solidFill>
                  <a:schemeClr val="tx2"/>
                </a:solidFill>
                <a:effectLst/>
              </a:rPr>
              <a:t>)</a:t>
            </a:r>
            <a:endParaRPr lang="en-GB" sz="1700" dirty="0">
              <a:solidFill>
                <a:schemeClr val="tx2"/>
              </a:solidFill>
              <a:effectLst/>
            </a:endParaRP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27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Freeform: Shape 29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9472ABE7-8531-D273-E175-84CDBFFCA5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38468" r="-678" b="49844"/>
          <a:stretch>
            <a:fillRect/>
          </a:stretch>
        </p:blipFill>
        <p:spPr>
          <a:xfrm>
            <a:off x="7413752" y="3027680"/>
            <a:ext cx="4142232" cy="14630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AF71287-74B0-3BA8-E4C5-D37B342FDB23}"/>
              </a:ext>
            </a:extLst>
          </p:cNvPr>
          <p:cNvSpPr txBox="1"/>
          <p:nvPr/>
        </p:nvSpPr>
        <p:spPr>
          <a:xfrm>
            <a:off x="7498080" y="4843840"/>
            <a:ext cx="57777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Figure 5: Knee exercise programme (NHS, 2024)</a:t>
            </a:r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DEDECA9-18DF-6C0A-E970-6A30D5E6DC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968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906"/>
    </mc:Choice>
    <mc:Fallback xmlns="">
      <p:transition spd="slow" advTm="369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1D4C83-97D7-4181-D7DE-B10AF5C4A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442" y="685800"/>
            <a:ext cx="4353116" cy="1474666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>
                <a:solidFill>
                  <a:srgbClr val="595959"/>
                </a:solidFill>
                <a:latin typeface="+mn-lt"/>
              </a:rPr>
              <a:t>CARE ROUTINE</a:t>
            </a:r>
            <a:endParaRPr lang="en-US" sz="3200">
              <a:solidFill>
                <a:srgbClr val="595959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08BE4-8943-3FDF-BDED-F35833F659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442" y="2447337"/>
            <a:ext cx="4353116" cy="377043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700" dirty="0">
              <a:solidFill>
                <a:srgbClr val="595959"/>
              </a:solidFill>
              <a:effectLst/>
              <a:latin typeface=".AppleSystemUIFont"/>
            </a:endParaRPr>
          </a:p>
          <a:p>
            <a:r>
              <a:rPr lang="en-GB" sz="1700" i="0" dirty="0">
                <a:solidFill>
                  <a:srgbClr val="595959"/>
                </a:solidFill>
                <a:effectLst/>
                <a:latin typeface="UICTFontTextStyleEmphasizedBody"/>
              </a:rPr>
              <a:t>Gentle exercise, such as walking, can help maintain movement</a:t>
            </a:r>
            <a:endParaRPr lang="en-GB" sz="1700" dirty="0">
              <a:solidFill>
                <a:srgbClr val="595959"/>
              </a:solidFill>
              <a:effectLst/>
              <a:latin typeface=".AppleSystemUIFont"/>
            </a:endParaRPr>
          </a:p>
          <a:p>
            <a:r>
              <a:rPr lang="en-GB" sz="1700" i="0" dirty="0">
                <a:solidFill>
                  <a:srgbClr val="595959"/>
                </a:solidFill>
                <a:effectLst/>
                <a:latin typeface="UICTFontTextStyleEmphasizedBody"/>
              </a:rPr>
              <a:t>Weight loss can reduce pressure on the joints</a:t>
            </a:r>
            <a:endParaRPr lang="en-GB" sz="1700" dirty="0">
              <a:solidFill>
                <a:srgbClr val="595959"/>
              </a:solidFill>
              <a:effectLst/>
              <a:latin typeface=".AppleSystemUIFont"/>
            </a:endParaRPr>
          </a:p>
          <a:p>
            <a:r>
              <a:rPr lang="en-GB" sz="1700" i="0" dirty="0">
                <a:solidFill>
                  <a:srgbClr val="595959"/>
                </a:solidFill>
                <a:effectLst/>
                <a:latin typeface="UICTFontTextStyleEmphasizedBody"/>
              </a:rPr>
              <a:t>Pain relief can be used when necessary</a:t>
            </a:r>
            <a:endParaRPr lang="en-GB" sz="1700" dirty="0">
              <a:solidFill>
                <a:srgbClr val="595959"/>
              </a:solidFill>
              <a:effectLst/>
              <a:latin typeface=".AppleSystemUIFont"/>
            </a:endParaRPr>
          </a:p>
          <a:p>
            <a:r>
              <a:rPr lang="en-GB" sz="1700" i="0" dirty="0">
                <a:solidFill>
                  <a:srgbClr val="595959"/>
                </a:solidFill>
                <a:effectLst/>
                <a:latin typeface="UICTFontTextStyleEmphasizedBody"/>
              </a:rPr>
              <a:t>The patient may need support with daily activities at times</a:t>
            </a:r>
            <a:endParaRPr lang="en-GB" sz="1700" dirty="0">
              <a:solidFill>
                <a:srgbClr val="595959"/>
              </a:solidFill>
              <a:effectLst/>
              <a:latin typeface=".AppleSystemUIFont"/>
            </a:endParaRPr>
          </a:p>
          <a:p>
            <a:r>
              <a:rPr lang="en-GB" sz="1700" i="0" dirty="0">
                <a:solidFill>
                  <a:srgbClr val="595959"/>
                </a:solidFill>
                <a:effectLst/>
                <a:latin typeface="UICTFontTextStyleEmphasizedBody"/>
              </a:rPr>
              <a:t>This approach helps manage symptoms and improve mobility.</a:t>
            </a:r>
            <a:br>
              <a:rPr lang="en-GB" sz="1700" dirty="0">
                <a:solidFill>
                  <a:srgbClr val="595959"/>
                </a:solidFill>
                <a:effectLst/>
                <a:latin typeface=".AppleSystemUIFont"/>
              </a:rPr>
            </a:br>
            <a:endParaRPr lang="en-GB" sz="1700" dirty="0">
              <a:solidFill>
                <a:srgbClr val="595959"/>
              </a:solidFill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700" i="0" dirty="0">
                <a:solidFill>
                  <a:srgbClr val="595959"/>
                </a:solidFill>
                <a:effectLst/>
                <a:latin typeface="UICTFontTextStyleEmphasizedBody"/>
              </a:rPr>
              <a:t> (NHS, 2024; NICE, 2022)</a:t>
            </a:r>
            <a:endParaRPr lang="en-GB" sz="1700" dirty="0">
              <a:solidFill>
                <a:srgbClr val="595959"/>
              </a:solidFill>
              <a:effectLst/>
              <a:latin typeface=".AppleSystemUIFon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356FD4-19FF-2D8C-F8BC-F4AE6D9AC9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" t="30708" r="-743" b="31833"/>
          <a:stretch>
            <a:fillRect/>
          </a:stretch>
        </p:blipFill>
        <p:spPr>
          <a:xfrm>
            <a:off x="6781801" y="1523524"/>
            <a:ext cx="4797056" cy="38565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DB4984-5AE1-9AC5-D572-6E992A5A4F6D}"/>
              </a:ext>
            </a:extLst>
          </p:cNvPr>
          <p:cNvSpPr txBox="1"/>
          <p:nvPr/>
        </p:nvSpPr>
        <p:spPr>
          <a:xfrm>
            <a:off x="6617456" y="5795857"/>
            <a:ext cx="610972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Figure 5: (Royal Orthopaedic Hospital NHS, 2023)</a:t>
            </a:r>
            <a:br>
              <a:rPr lang="en-GB" dirty="0"/>
            </a:br>
            <a:endParaRPr lang="en-GB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ADCEFDB8-89A5-2205-B2B9-4A7B6EF28A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92347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061"/>
    </mc:Choice>
    <mc:Fallback xmlns="">
      <p:transition spd="slow" advTm="630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B22424-CBDF-76BA-6F9D-C43746AA5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442" y="685800"/>
            <a:ext cx="4353116" cy="1474666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>
                <a:solidFill>
                  <a:srgbClr val="595959"/>
                </a:solidFill>
                <a:latin typeface="+mn-lt"/>
              </a:rPr>
              <a:t>MONITORING</a:t>
            </a:r>
            <a:br>
              <a:rPr lang="en-GB" sz="3200">
                <a:solidFill>
                  <a:srgbClr val="595959"/>
                </a:solidFill>
                <a:latin typeface=".AppleSystemUIFont"/>
              </a:rPr>
            </a:br>
            <a:endParaRPr lang="en-US" sz="3200">
              <a:solidFill>
                <a:srgbClr val="595959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684C0-E924-25CA-CDE8-B811138E7C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442" y="2447337"/>
            <a:ext cx="4353116" cy="377043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2000" dirty="0">
              <a:solidFill>
                <a:srgbClr val="595959"/>
              </a:solidFill>
              <a:effectLst/>
              <a:latin typeface=".AppleSystemUIFont"/>
            </a:endParaRPr>
          </a:p>
          <a:p>
            <a:r>
              <a:rPr lang="en-GB" sz="2000" i="0" dirty="0">
                <a:solidFill>
                  <a:srgbClr val="595959"/>
                </a:solidFill>
                <a:effectLst/>
                <a:latin typeface="UICTFontTextStyleEmphasizedBody"/>
              </a:rPr>
              <a:t>The patient should attend regular GP reviews</a:t>
            </a:r>
            <a:endParaRPr lang="en-GB" sz="2000" dirty="0">
              <a:solidFill>
                <a:srgbClr val="595959"/>
              </a:solidFill>
              <a:effectLst/>
              <a:latin typeface=".AppleSystemUIFont"/>
            </a:endParaRPr>
          </a:p>
          <a:p>
            <a:r>
              <a:rPr lang="en-GB" sz="2000" i="0" dirty="0">
                <a:solidFill>
                  <a:srgbClr val="595959"/>
                </a:solidFill>
                <a:effectLst/>
                <a:latin typeface="UICTFontTextStyleEmphasizedBody"/>
              </a:rPr>
              <a:t>Pain levels and mobility should be monitored over time</a:t>
            </a:r>
            <a:endParaRPr lang="en-GB" sz="2000" dirty="0">
              <a:solidFill>
                <a:srgbClr val="595959"/>
              </a:solidFill>
              <a:effectLst/>
              <a:latin typeface=".AppleSystemUIFont"/>
            </a:endParaRPr>
          </a:p>
          <a:p>
            <a:r>
              <a:rPr lang="en-GB" sz="2000" i="0" dirty="0">
                <a:solidFill>
                  <a:srgbClr val="595959"/>
                </a:solidFill>
                <a:effectLst/>
                <a:latin typeface="UICTFontTextStyleEmphasizedBody"/>
              </a:rPr>
              <a:t>Medication should be reviewed to check </a:t>
            </a:r>
            <a:r>
              <a:rPr lang="en-GB" sz="2000" dirty="0">
                <a:solidFill>
                  <a:srgbClr val="595959"/>
                </a:solidFill>
                <a:latin typeface="UICTFontTextStyleEmphasizedBody"/>
              </a:rPr>
              <a:t>if it is working well</a:t>
            </a:r>
            <a:endParaRPr lang="en-GB" sz="2000" dirty="0">
              <a:solidFill>
                <a:srgbClr val="595959"/>
              </a:solidFill>
              <a:effectLst/>
              <a:latin typeface=".AppleSystemUIFont"/>
            </a:endParaRPr>
          </a:p>
          <a:p>
            <a:r>
              <a:rPr lang="en-GB" sz="2000" i="0" dirty="0">
                <a:solidFill>
                  <a:srgbClr val="595959"/>
                </a:solidFill>
                <a:effectLst/>
                <a:latin typeface="UICTFontTextStyleEmphasizedBody"/>
              </a:rPr>
              <a:t>The care plan may need to be adjusted depending on progress.</a:t>
            </a:r>
            <a:br>
              <a:rPr lang="en-GB" sz="2000" dirty="0">
                <a:solidFill>
                  <a:srgbClr val="595959"/>
                </a:solidFill>
                <a:effectLst/>
                <a:latin typeface=".AppleSystemUIFont"/>
              </a:rPr>
            </a:br>
            <a:endParaRPr lang="en-GB" sz="2000" dirty="0">
              <a:solidFill>
                <a:srgbClr val="595959"/>
              </a:solidFill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i="0" dirty="0">
                <a:solidFill>
                  <a:srgbClr val="595959"/>
                </a:solidFill>
                <a:effectLst/>
                <a:latin typeface="UICTFontTextStyleEmphasizedBody"/>
              </a:rPr>
              <a:t> (NICE, 2022)</a:t>
            </a:r>
            <a:endParaRPr lang="en-GB" sz="2000" dirty="0">
              <a:solidFill>
                <a:srgbClr val="595959"/>
              </a:solidFill>
              <a:effectLst/>
              <a:latin typeface=".AppleSystemUIFont"/>
            </a:endParaRPr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F71B162A-C377-DD8E-6788-6A7D868F588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81801" y="1053257"/>
            <a:ext cx="4797056" cy="4797056"/>
          </a:xfrm>
          <a:prstGeom prst="rect">
            <a:avLst/>
          </a:prstGeom>
        </p:spPr>
      </p:pic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3F4D768D-30A7-4CEA-102B-72846C5FB1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13770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637"/>
    </mc:Choice>
    <mc:Fallback xmlns="">
      <p:transition spd="slow" advTm="496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C9A8F-452D-34D9-CBAE-575709A98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>
                <a:latin typeface="+mn-lt"/>
              </a:rPr>
              <a:t>CARE PLANNING</a:t>
            </a:r>
            <a:br>
              <a:rPr lang="en-GB">
                <a:latin typeface=".AppleSystemUIFont"/>
              </a:rPr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8FDC7-4883-C77C-F4DD-8FDCBD865A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3680"/>
            <a:ext cx="6456680" cy="467328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>
              <a:effectLst/>
              <a:latin typeface=".AppleSystemUIFont"/>
            </a:endParaRPr>
          </a:p>
          <a:p>
            <a:r>
              <a:rPr lang="en-GB" i="0" dirty="0">
                <a:effectLst/>
                <a:latin typeface="UICTFontTextStyleEmphasizedBody"/>
              </a:rPr>
              <a:t>Osteoarthritis require ongoing management to control symptoms </a:t>
            </a:r>
          </a:p>
          <a:p>
            <a:r>
              <a:rPr lang="en-GB" i="0" dirty="0">
                <a:effectLst/>
                <a:latin typeface="UICTFontTextStyleEmphasizedBody"/>
              </a:rPr>
              <a:t>Physiotherapy can improve strength and joint movement</a:t>
            </a:r>
            <a:endParaRPr lang="en-GB" dirty="0">
              <a:effectLst/>
              <a:latin typeface=".AppleSystemUIFont"/>
            </a:endParaRPr>
          </a:p>
          <a:p>
            <a:r>
              <a:rPr lang="en-GB" i="0" dirty="0">
                <a:effectLst/>
                <a:latin typeface="UICTFontTextStyleEmphasizedBody"/>
              </a:rPr>
              <a:t>The patient should be supported to manage their symptoms as independently as possible</a:t>
            </a:r>
            <a:endParaRPr lang="en-GB" dirty="0">
              <a:effectLst/>
              <a:latin typeface=".AppleSystemUIFont"/>
            </a:endParaRPr>
          </a:p>
          <a:p>
            <a:r>
              <a:rPr lang="en-GB" i="0" dirty="0">
                <a:effectLst/>
                <a:latin typeface="UICTFontTextStyleEmphasizedBody"/>
              </a:rPr>
              <a:t>The focus is to slow down further joint damage.</a:t>
            </a:r>
            <a:endParaRPr lang="en-GB" dirty="0">
              <a:effectLst/>
              <a:latin typeface=".AppleSystemUIFont"/>
            </a:endParaRPr>
          </a:p>
          <a:p>
            <a:pPr marL="0" indent="0">
              <a:buNone/>
            </a:pPr>
            <a:endParaRPr lang="en-GB" dirty="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i="0" dirty="0">
                <a:effectLst/>
                <a:latin typeface="UICTFontTextStyleEmphasizedBody"/>
              </a:rPr>
              <a:t> (NICE, 2022; NHS, 2024)</a:t>
            </a:r>
            <a:endParaRPr lang="en-GB" dirty="0">
              <a:effectLst/>
              <a:latin typeface=".AppleSystemUIFon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C8ACDF-AD28-7BC6-1856-E0F55136F1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33972" r="-3102" b="34619"/>
          <a:stretch>
            <a:fillRect/>
          </a:stretch>
        </p:blipFill>
        <p:spPr>
          <a:xfrm>
            <a:off x="7839643" y="2535552"/>
            <a:ext cx="3933602" cy="25250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3CD96A9-70C9-915E-35F9-B8450F649586}"/>
              </a:ext>
            </a:extLst>
          </p:cNvPr>
          <p:cNvSpPr txBox="1"/>
          <p:nvPr/>
        </p:nvSpPr>
        <p:spPr>
          <a:xfrm>
            <a:off x="8280400" y="5720827"/>
            <a:ext cx="32613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Figure 6: (NHS, 2024)</a:t>
            </a:r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3009BDF-7E57-A83F-6D6E-DB3E78D766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00552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068"/>
    </mc:Choice>
    <mc:Fallback xmlns="">
      <p:transition spd="slow" advTm="460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1586CB-929F-B337-1F0E-B9FD8441A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2800" b="1">
                <a:solidFill>
                  <a:srgbClr val="FFFFFF"/>
                </a:solidFill>
                <a:latin typeface="UICTFontTextStyleEmphasizedBody"/>
              </a:rPr>
              <a:t>COMMUNICATION</a:t>
            </a:r>
            <a:endParaRPr lang="en-US" sz="28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2F2A4D-7658-4DA2-71F9-E2BE3FAB50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55563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62B7F9B-E9DC-3BAC-8F3C-87DEBFB015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87898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441"/>
    </mc:Choice>
    <mc:Fallback xmlns="">
      <p:transition spd="slow" advTm="434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C235EB-B47E-E61F-D1F7-B6F26F185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>
                <a:latin typeface="UICTFontTextStyleEmphasizedBody"/>
              </a:rPr>
              <a:t>ETHICS</a:t>
            </a:r>
            <a:br>
              <a:rPr lang="en-GB" sz="4000">
                <a:latin typeface=".AppleSystemUIFont"/>
              </a:rPr>
            </a:b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03351-BB00-009E-4790-8BBCD6D613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900" dirty="0">
              <a:effectLst/>
              <a:latin typeface=".AppleSystemUIFont"/>
            </a:endParaRPr>
          </a:p>
          <a:p>
            <a:r>
              <a:rPr lang="en-GB" sz="1900" i="0" dirty="0">
                <a:effectLst/>
                <a:latin typeface="UICTFontTextStyleEmphasizedBody"/>
              </a:rPr>
              <a:t>The patient must be treated with dignity and respect</a:t>
            </a:r>
            <a:endParaRPr lang="en-GB" sz="1900" dirty="0">
              <a:effectLst/>
              <a:latin typeface=".AppleSystemUIFont"/>
            </a:endParaRPr>
          </a:p>
          <a:p>
            <a:r>
              <a:rPr lang="en-GB" sz="1900" i="0" dirty="0">
                <a:effectLst/>
                <a:latin typeface="UICTFontTextStyleEmphasizedBody"/>
              </a:rPr>
              <a:t>Consent is required before any treatment</a:t>
            </a:r>
            <a:endParaRPr lang="en-GB" sz="1900" dirty="0">
              <a:effectLst/>
              <a:latin typeface=".AppleSystemUIFont"/>
            </a:endParaRPr>
          </a:p>
          <a:p>
            <a:r>
              <a:rPr lang="en-GB" sz="1900" i="0" dirty="0">
                <a:effectLst/>
                <a:latin typeface="UICTFontTextStyleEmphasizedBody"/>
              </a:rPr>
              <a:t>Personal information must remain confidential</a:t>
            </a:r>
            <a:endParaRPr lang="en-GB" sz="1900" dirty="0">
              <a:effectLst/>
              <a:latin typeface=".AppleSystemUIFont"/>
            </a:endParaRPr>
          </a:p>
          <a:p>
            <a:r>
              <a:rPr lang="en-GB" sz="1900" i="0" dirty="0">
                <a:effectLst/>
                <a:latin typeface="UICTFontTextStyleEmphasizedBody"/>
              </a:rPr>
              <a:t>Care must be provided fairly and without discrimination.</a:t>
            </a:r>
            <a:br>
              <a:rPr lang="en-GB" sz="1900" dirty="0">
                <a:effectLst/>
                <a:latin typeface=".AppleSystemUIFont"/>
              </a:rPr>
            </a:br>
            <a:endParaRPr lang="en-GB" sz="1900" dirty="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900" i="0" dirty="0">
                <a:effectLst/>
                <a:latin typeface="UICTFontTextStyleEmphasizedBody"/>
              </a:rPr>
              <a:t> (NMC, 2018)</a:t>
            </a:r>
            <a:endParaRPr lang="en-GB" sz="1900" dirty="0">
              <a:effectLst/>
              <a:latin typeface=".AppleSystemUIFont"/>
            </a:endParaRPr>
          </a:p>
        </p:txBody>
      </p:sp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31FC0FEC-53A7-2FCA-5C5D-F6BF5FAD89E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381" r="14219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4CD86BC9-323F-0C2B-86C9-9A2DE1E2B7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13191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893"/>
    </mc:Choice>
    <mc:Fallback xmlns="">
      <p:transition spd="slow" advTm="398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69A1B-1A50-0A9C-7C6A-5B9630A90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>
                <a:latin typeface="+mn-lt"/>
              </a:rPr>
              <a:t>CONCLUSION</a:t>
            </a:r>
            <a:endParaRPr lang="en-US" sz="3600">
              <a:latin typeface="+mn-l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4EB157-39F0-C93D-8F29-B203335F19C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07217AA-B6CD-463E-1584-EC78142AC7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2635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331"/>
    </mc:Choice>
    <mc:Fallback xmlns="">
      <p:transition spd="slow" advTm="323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0E2AD-336C-301B-B5EA-00AD8A6FE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56235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D840EC7-52C3-2AF1-1A13-EB63469892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0320"/>
            <a:ext cx="10515600" cy="4886643"/>
          </a:xfrm>
        </p:spPr>
        <p:txBody>
          <a:bodyPr>
            <a:normAutofit fontScale="40000" lnSpcReduction="20000"/>
          </a:bodyPr>
          <a:lstStyle/>
          <a:p>
            <a:r>
              <a:rPr lang="en-GB" dirty="0"/>
              <a:t>Hunter, D.J. and Bierma-Zeinstra, S. (2019) ‘Osteoarthritis’, </a:t>
            </a:r>
            <a:r>
              <a:rPr lang="en-GB" i="1" dirty="0"/>
              <a:t>The Lancet</a:t>
            </a:r>
            <a:r>
              <a:rPr lang="en-GB" dirty="0"/>
              <a:t>, 393(10182), pp. 1745–1759. </a:t>
            </a:r>
            <a:br>
              <a:rPr lang="en-GB" dirty="0"/>
            </a:br>
            <a:endParaRPr lang="en-GB" dirty="0"/>
          </a:p>
          <a:p>
            <a:r>
              <a:rPr lang="en-GB" dirty="0" err="1"/>
              <a:t>Marieb</a:t>
            </a:r>
            <a:r>
              <a:rPr lang="en-GB" dirty="0"/>
              <a:t>, E.N. and Hoehn, K. (2022) </a:t>
            </a:r>
            <a:r>
              <a:rPr lang="en-GB" i="1" dirty="0"/>
              <a:t>Human anatomy &amp; physiology</a:t>
            </a:r>
            <a:r>
              <a:rPr lang="en-GB" dirty="0"/>
              <a:t>. 12th </a:t>
            </a:r>
            <a:r>
              <a:rPr lang="en-GB" dirty="0" err="1"/>
              <a:t>edn</a:t>
            </a:r>
            <a:r>
              <a:rPr lang="en-GB" dirty="0"/>
              <a:t>. Harlow: Pearson. </a:t>
            </a:r>
            <a:br>
              <a:rPr lang="en-GB" dirty="0"/>
            </a:br>
            <a:endParaRPr lang="en-GB" dirty="0"/>
          </a:p>
          <a:p>
            <a:r>
              <a:rPr lang="en-GB" dirty="0"/>
              <a:t>National Health Service (NHS) (2024) </a:t>
            </a:r>
            <a:r>
              <a:rPr lang="en-GB" i="1" dirty="0"/>
              <a:t>Osteoarthritis</a:t>
            </a:r>
            <a:r>
              <a:rPr lang="en-GB" dirty="0"/>
              <a:t>. Available at: https://www.nhs.uk/conditions/osteoarthritis/ (Accessed: 20 April 2026). </a:t>
            </a:r>
            <a:br>
              <a:rPr lang="en-GB" dirty="0"/>
            </a:br>
            <a:endParaRPr lang="en-GB" dirty="0"/>
          </a:p>
          <a:p>
            <a:r>
              <a:rPr lang="en-GB" dirty="0"/>
              <a:t>National Health Service (NHS) (2024) </a:t>
            </a:r>
            <a:r>
              <a:rPr lang="en-GB" i="1" dirty="0"/>
              <a:t>Synovial joint structure</a:t>
            </a:r>
            <a:r>
              <a:rPr lang="en-GB" dirty="0"/>
              <a:t>. Available at: https://www.nhs.uk (Accessed: 20 April 2026). </a:t>
            </a:r>
            <a:br>
              <a:rPr lang="en-GB" dirty="0"/>
            </a:br>
            <a:endParaRPr lang="en-GB" dirty="0"/>
          </a:p>
          <a:p>
            <a:r>
              <a:rPr lang="en-GB" dirty="0"/>
              <a:t>National Health Service (NHS) (2024) </a:t>
            </a:r>
            <a:r>
              <a:rPr lang="en-GB" i="1" dirty="0"/>
              <a:t>Healthy synovial joint</a:t>
            </a:r>
            <a:r>
              <a:rPr lang="en-GB" dirty="0"/>
              <a:t>. Available at: https://www.nhs.uk (Accessed: 20 April 2026). </a:t>
            </a:r>
            <a:br>
              <a:rPr lang="en-GB" dirty="0"/>
            </a:br>
            <a:endParaRPr lang="en-GB" dirty="0"/>
          </a:p>
          <a:p>
            <a:r>
              <a:rPr lang="en-GB" dirty="0"/>
              <a:t>National Health Service (NHS) (2024) </a:t>
            </a:r>
            <a:r>
              <a:rPr lang="en-GB" i="1" dirty="0"/>
              <a:t>Progression of osteoarthritis in the knee</a:t>
            </a:r>
            <a:r>
              <a:rPr lang="en-GB" dirty="0"/>
              <a:t>. Available at: https://www.nhs.uk (Accessed: 20 April 2026). </a:t>
            </a:r>
          </a:p>
          <a:p>
            <a:r>
              <a:rPr lang="en-GB" dirty="0"/>
              <a:t>National Health Service (NHS) (2024) </a:t>
            </a:r>
            <a:r>
              <a:rPr lang="en-GB" i="1" dirty="0"/>
              <a:t>Patient with knee pain</a:t>
            </a:r>
            <a:r>
              <a:rPr lang="en-GB" dirty="0"/>
              <a:t>. Available at: https://www.nhs.uk (Accessed: 20 April 2026). </a:t>
            </a:r>
            <a:br>
              <a:rPr lang="en-GB" dirty="0"/>
            </a:br>
            <a:endParaRPr lang="en-GB" dirty="0"/>
          </a:p>
          <a:p>
            <a:r>
              <a:rPr lang="en-GB" dirty="0"/>
              <a:t>National Institute for Health and Care Excellence (NICE) (2022) </a:t>
            </a:r>
            <a:r>
              <a:rPr lang="en-GB" i="1" dirty="0"/>
              <a:t>Osteoarthritis in over 16s: diagnosis and management</a:t>
            </a:r>
            <a:r>
              <a:rPr lang="en-GB" dirty="0"/>
              <a:t>. Available at: https://www.nice.org.uk/guidance/ng226 (Accessed: 20 April 2026). </a:t>
            </a:r>
            <a:br>
              <a:rPr lang="en-GB" dirty="0"/>
            </a:br>
            <a:endParaRPr lang="en-GB" dirty="0"/>
          </a:p>
          <a:p>
            <a:r>
              <a:rPr lang="en-GB" dirty="0"/>
              <a:t>Nursing and Midwifery Council (NMC) (2018) </a:t>
            </a:r>
            <a:r>
              <a:rPr lang="en-GB" i="1" dirty="0"/>
              <a:t>The code: Professional standards of practice and behaviour for nurses, midwives and nursing associates</a:t>
            </a:r>
            <a:r>
              <a:rPr lang="en-GB" dirty="0"/>
              <a:t>. London: NMC. </a:t>
            </a:r>
          </a:p>
          <a:p>
            <a:r>
              <a:rPr lang="en-GB" dirty="0"/>
              <a:t>OpenStax (2019) </a:t>
            </a:r>
            <a:r>
              <a:rPr lang="en-GB" i="1" dirty="0"/>
              <a:t>Anatomy and physiology</a:t>
            </a:r>
            <a:r>
              <a:rPr lang="en-GB" dirty="0"/>
              <a:t>. Available at: https://openstax.org/details/books/anatomy-and-physiology (Accessed: 20 April 2026). </a:t>
            </a:r>
            <a:br>
              <a:rPr lang="en-GB" dirty="0"/>
            </a:br>
            <a:endParaRPr lang="en-GB" dirty="0"/>
          </a:p>
          <a:p>
            <a:r>
              <a:rPr lang="en-GB" dirty="0"/>
              <a:t>Royal Orthopaedic Hospital NHS Foundation Trust (2023) </a:t>
            </a:r>
            <a:r>
              <a:rPr lang="en-GB" i="1" dirty="0"/>
              <a:t>Knee exercises</a:t>
            </a:r>
            <a:r>
              <a:rPr lang="en-GB" dirty="0"/>
              <a:t>. Available at: https://roh.nhs.uk (Accessed: 20 April 2026). </a:t>
            </a:r>
          </a:p>
          <a:p>
            <a:r>
              <a:rPr lang="en-GB" dirty="0"/>
              <a:t>Royal Orthopaedic Hospital NHS Foundation Trust (2023) </a:t>
            </a:r>
            <a:r>
              <a:rPr lang="en-GB" i="1" dirty="0"/>
              <a:t>Knee strengthening exercises</a:t>
            </a:r>
            <a:r>
              <a:rPr lang="en-GB" dirty="0"/>
              <a:t>. Available at: https://roh.nhs.uk (Accessed: 20 April 2026). </a:t>
            </a:r>
            <a:br>
              <a:rPr lang="en-GB" dirty="0"/>
            </a:br>
            <a:endParaRPr lang="en-GB" dirty="0"/>
          </a:p>
          <a:p>
            <a:r>
              <a:rPr lang="en-GB" dirty="0"/>
              <a:t>Versus Arthritis (2023) </a:t>
            </a:r>
            <a:r>
              <a:rPr lang="en-GB" i="1" dirty="0"/>
              <a:t>Osteoarthritis</a:t>
            </a:r>
            <a:r>
              <a:rPr lang="en-GB" dirty="0"/>
              <a:t>. Available at: https://www.versusarthritis.org (Accessed: 20 April 2026). </a:t>
            </a:r>
          </a:p>
        </p:txBody>
      </p:sp>
    </p:spTree>
    <p:extLst>
      <p:ext uri="{BB962C8B-B14F-4D97-AF65-F5344CB8AC3E}">
        <p14:creationId xmlns:p14="http://schemas.microsoft.com/office/powerpoint/2010/main" val="23787751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1227</Words>
  <Application>Microsoft Office PowerPoint</Application>
  <PresentationFormat>Widescreen</PresentationFormat>
  <Paragraphs>132</Paragraphs>
  <Slides>16</Slides>
  <Notes>3</Notes>
  <HiddenSlides>0</HiddenSlides>
  <MMClips>15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.AppleSystemUIFont</vt:lpstr>
      <vt:lpstr>Arial</vt:lpstr>
      <vt:lpstr>Calibri</vt:lpstr>
      <vt:lpstr>Calibri Light</vt:lpstr>
      <vt:lpstr>UICTFontTextStyleEmphasizedBody</vt:lpstr>
      <vt:lpstr>Office Theme</vt:lpstr>
      <vt:lpstr>PowerPoint Presentation</vt:lpstr>
      <vt:lpstr> Osteoarthritis</vt:lpstr>
      <vt:lpstr>PATIENT PROFILE </vt:lpstr>
      <vt:lpstr>ANATOMY</vt:lpstr>
      <vt:lpstr>PHYSIOLOGY</vt:lpstr>
      <vt:lpstr>DISEASE EFFECT</vt:lpstr>
      <vt:lpstr>RISK FACTORS </vt:lpstr>
      <vt:lpstr>IMPACT ON PATIENT</vt:lpstr>
      <vt:lpstr>CARE PLAN OVERVIEW</vt:lpstr>
      <vt:lpstr>CARE ROUTINE</vt:lpstr>
      <vt:lpstr>MONITORING </vt:lpstr>
      <vt:lpstr>CARE PLANNING </vt:lpstr>
      <vt:lpstr>COMMUNICATION</vt:lpstr>
      <vt:lpstr>ETHICS 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Plan for a Patient with Osteoarthritis Introduction to Physiology Your Name Student ID</dc:title>
  <dc:creator>teresa sansone</dc:creator>
  <cp:lastModifiedBy>teresa sansone</cp:lastModifiedBy>
  <cp:revision>2</cp:revision>
  <dcterms:created xsi:type="dcterms:W3CDTF">2026-04-25T17:34:41Z</dcterms:created>
  <dcterms:modified xsi:type="dcterms:W3CDTF">2026-04-27T20:48:18Z</dcterms:modified>
</cp:coreProperties>
</file>