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315" r:id="rId3"/>
    <p:sldId id="312" r:id="rId4"/>
    <p:sldId id="319" r:id="rId5"/>
    <p:sldId id="317" r:id="rId6"/>
    <p:sldId id="320" r:id="rId7"/>
    <p:sldId id="326" r:id="rId8"/>
    <p:sldId id="327" r:id="rId9"/>
    <p:sldId id="322" r:id="rId10"/>
    <p:sldId id="328" r:id="rId11"/>
    <p:sldId id="323" r:id="rId12"/>
    <p:sldId id="324" r:id="rId13"/>
    <p:sldId id="329" r:id="rId14"/>
    <p:sldId id="331" r:id="rId15"/>
    <p:sldId id="330" r:id="rId16"/>
    <p:sldId id="33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81671"/>
  </p:normalViewPr>
  <p:slideViewPr>
    <p:cSldViewPr snapToGrid="0" snapToObjects="1">
      <p:cViewPr varScale="1">
        <p:scale>
          <a:sx n="86" d="100"/>
          <a:sy n="86" d="100"/>
        </p:scale>
        <p:origin x="92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4/20/2020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statscymru.llyw.cymru/Catalogue/Education-and-Skills/Schools-and-Teachers/Schools-Census/Pupil-Level-Annual-School-Census/Ethnicity-National-Identity-and-Language/pupils5andover-by-localauthority-ethnicbackground"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statswales.gov.wales/Catalogue/Education-and-Skills/Schools-and-Teachers/Schools-Census/Pupil-Level-Annual-School-Census/Ethnicity-National-Identity-and-Language/pupils5andover-by-localauthority-ethnicbackground"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tatscymru.llyw.cymru/Catalogue/Education-and-Skills/Schools-and-Teachers/Schools-Census/Pupil-Level-Annual-School-Census/Provision-of-Meals-and-Milk/pupilsaged5to15eligibleforfreeschoolmeals-by-localauthorityregion-year"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statswales.gov.wales/Catalogue/Education-and-Skills/Schools-and-Teachers/Schools-Census/Pupil-Level-Annual-School-Census/Provision-of-Meals-and-Milk/pupilsaged5to15eligibleforfreeschoolmeals-by-localauthorityregion-year"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statscymru.llyw.cymru/Catalogue/Education-and-Skills/Schools-and-Teachers/Schools-Census/Pupil-Level-Annual-School-Census/Ethnicity-National-Identity-and-Language/pupilsaged5andoverfirstlanguageotherthanenglishwelsh-by-localauthorityregion-year"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statswales.gov.wales/Catalogue/Education-and-Skills/Schools-and-Teachers/Schools-Census/Pupil-Level-Annual-School-Census/Ethnicity-National-Identity-and-Language/pupilsaged5andoverfirstlanguageotherthanenglishwelsh-by-localauthorityregion-year"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researchgate.net/publication/310769309_Social_Justice_Theory"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dawsonera-com.ezproxy.uwtsd.ac.uk/readonline/9781858565903"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 </a:t>
            </a:r>
            <a:r>
              <a:rPr lang="en-GB" dirty="0" err="1" smtClean="0"/>
              <a:t>lawlyfr</a:t>
            </a:r>
            <a:r>
              <a:rPr lang="en-GB" dirty="0" smtClean="0"/>
              <a:t> y </a:t>
            </a:r>
            <a:r>
              <a:rPr lang="en-GB" dirty="0" err="1" smtClean="0"/>
              <a:t>modiwl</a:t>
            </a:r>
            <a:r>
              <a:rPr lang="en-GB" dirty="0" smtClean="0"/>
              <a:t>.</a:t>
            </a:r>
          </a:p>
          <a:p>
            <a:r>
              <a:rPr lang="en-GB" dirty="0" smtClean="0"/>
              <a:t>From the </a:t>
            </a:r>
            <a:r>
              <a:rPr lang="en-GB" dirty="0" err="1" smtClean="0"/>
              <a:t>modiwl</a:t>
            </a:r>
            <a:r>
              <a:rPr lang="en-GB" dirty="0" smtClean="0"/>
              <a:t> handbook.</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4067466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057076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Beth </a:t>
            </a:r>
            <a:r>
              <a:rPr lang="en-GB" dirty="0" err="1" smtClean="0"/>
              <a:t>yw</a:t>
            </a:r>
            <a:r>
              <a:rPr lang="en-GB" dirty="0" smtClean="0"/>
              <a:t> </a:t>
            </a:r>
            <a:r>
              <a:rPr lang="en-GB" dirty="0" err="1" smtClean="0"/>
              <a:t>eich</a:t>
            </a:r>
            <a:r>
              <a:rPr lang="en-GB" dirty="0" smtClean="0"/>
              <a:t> </a:t>
            </a:r>
            <a:r>
              <a:rPr lang="en-GB" dirty="0" err="1" smtClean="0"/>
              <a:t>profiad</a:t>
            </a:r>
            <a:r>
              <a:rPr lang="en-GB" dirty="0" smtClean="0"/>
              <a:t> chi o </a:t>
            </a:r>
            <a:r>
              <a:rPr lang="en-GB" dirty="0" err="1" smtClean="0"/>
              <a:t>addysgu</a:t>
            </a:r>
            <a:r>
              <a:rPr lang="en-GB" dirty="0" smtClean="0"/>
              <a:t> </a:t>
            </a:r>
            <a:r>
              <a:rPr lang="en-GB" dirty="0" err="1" smtClean="0"/>
              <a:t>yng</a:t>
            </a:r>
            <a:r>
              <a:rPr lang="en-GB" dirty="0" smtClean="0"/>
              <a:t> </a:t>
            </a:r>
            <a:r>
              <a:rPr lang="en-GB" dirty="0" err="1" smtClean="0"/>
              <a:t>Nghymru</a:t>
            </a:r>
            <a:r>
              <a:rPr lang="en-GB" dirty="0" smtClean="0"/>
              <a:t> </a:t>
            </a:r>
            <a:r>
              <a:rPr lang="en-GB" dirty="0" err="1" smtClean="0"/>
              <a:t>hyd</a:t>
            </a:r>
            <a:r>
              <a:rPr lang="en-GB" dirty="0" smtClean="0"/>
              <a:t> </a:t>
            </a:r>
            <a:r>
              <a:rPr lang="en-GB" dirty="0" err="1" smtClean="0"/>
              <a:t>yma</a:t>
            </a:r>
            <a:r>
              <a:rPr lang="en-GB" dirty="0" smtClean="0"/>
              <a:t>? </a:t>
            </a:r>
            <a:r>
              <a:rPr lang="en-GB" dirty="0" err="1" smtClean="0"/>
              <a:t>Meddyliwch</a:t>
            </a:r>
            <a:r>
              <a:rPr lang="en-GB" baseline="0" dirty="0" smtClean="0"/>
              <a:t> </a:t>
            </a:r>
            <a:r>
              <a:rPr lang="en-GB" baseline="0" dirty="0" err="1" smtClean="0"/>
              <a:t>yn</a:t>
            </a:r>
            <a:r>
              <a:rPr lang="en-GB" baseline="0" dirty="0" smtClean="0"/>
              <a:t> </a:t>
            </a:r>
            <a:r>
              <a:rPr lang="en-GB" baseline="0" dirty="0" err="1" smtClean="0"/>
              <a:t>ôl</a:t>
            </a:r>
            <a:r>
              <a:rPr lang="en-GB" baseline="0" dirty="0" smtClean="0"/>
              <a:t> at </a:t>
            </a:r>
            <a:r>
              <a:rPr lang="en-GB" baseline="0" dirty="0" err="1" smtClean="0"/>
              <a:t>eich</a:t>
            </a:r>
            <a:r>
              <a:rPr lang="en-GB" baseline="0" dirty="0" smtClean="0"/>
              <a:t> PAP </a:t>
            </a:r>
            <a:r>
              <a:rPr lang="en-GB" baseline="0" dirty="0" err="1" smtClean="0"/>
              <a:t>cyntaf</a:t>
            </a:r>
            <a:r>
              <a:rPr lang="en-GB" baseline="0" dirty="0" smtClean="0"/>
              <a:t> </a:t>
            </a:r>
            <a:r>
              <a:rPr lang="en-GB" baseline="0" dirty="0" err="1" smtClean="0"/>
              <a:t>a’r</a:t>
            </a:r>
            <a:r>
              <a:rPr lang="en-GB" baseline="0" dirty="0" smtClean="0"/>
              <a:t> un </a:t>
            </a:r>
            <a:r>
              <a:rPr lang="en-GB" baseline="0" dirty="0" err="1" smtClean="0"/>
              <a:t>diwethaf</a:t>
            </a:r>
            <a:r>
              <a:rPr lang="en-GB" baseline="0" dirty="0" smtClean="0"/>
              <a:t> - </a:t>
            </a:r>
            <a:r>
              <a:rPr lang="en-GB" baseline="0" dirty="0" err="1" smtClean="0"/>
              <a:t>beth</a:t>
            </a:r>
            <a:r>
              <a:rPr lang="en-GB" baseline="0" dirty="0" smtClean="0"/>
              <a:t> </a:t>
            </a:r>
            <a:r>
              <a:rPr lang="en-GB" baseline="0" dirty="0" err="1" smtClean="0"/>
              <a:t>yw’r</a:t>
            </a:r>
            <a:r>
              <a:rPr lang="en-GB" baseline="0" dirty="0" smtClean="0"/>
              <a:t> </a:t>
            </a:r>
            <a:r>
              <a:rPr lang="en-GB" baseline="0" dirty="0" err="1" smtClean="0"/>
              <a:t>prif</a:t>
            </a:r>
            <a:r>
              <a:rPr lang="en-GB" baseline="0" dirty="0" smtClean="0"/>
              <a:t> </a:t>
            </a:r>
            <a:r>
              <a:rPr lang="en-GB" baseline="0" dirty="0" err="1" smtClean="0"/>
              <a:t>themau</a:t>
            </a:r>
            <a:r>
              <a:rPr lang="en-GB" baseline="0" dirty="0" smtClean="0"/>
              <a:t> </a:t>
            </a:r>
            <a:r>
              <a:rPr lang="en-GB" baseline="0" dirty="0" err="1" smtClean="0"/>
              <a:t>sy’n</a:t>
            </a:r>
            <a:r>
              <a:rPr lang="en-GB" baseline="0" dirty="0" smtClean="0"/>
              <a:t> </a:t>
            </a:r>
            <a:r>
              <a:rPr lang="en-GB" baseline="0" dirty="0" err="1" smtClean="0"/>
              <a:t>codi</a:t>
            </a:r>
            <a:r>
              <a:rPr lang="en-GB" baseline="0" dirty="0" smtClean="0"/>
              <a:t>? </a:t>
            </a:r>
            <a:r>
              <a:rPr lang="en-GB" baseline="0" dirty="0" err="1" smtClean="0"/>
              <a:t>Treuliwch</a:t>
            </a:r>
            <a:r>
              <a:rPr lang="en-GB" baseline="0" dirty="0" smtClean="0"/>
              <a:t> </a:t>
            </a:r>
            <a:r>
              <a:rPr lang="en-GB" baseline="0" dirty="0" err="1" smtClean="0"/>
              <a:t>rhyw</a:t>
            </a:r>
            <a:r>
              <a:rPr lang="en-GB" baseline="0" dirty="0" smtClean="0"/>
              <a:t> 10 </a:t>
            </a:r>
          </a:p>
          <a:p>
            <a:r>
              <a:rPr lang="en-GB" baseline="0" dirty="0" err="1" smtClean="0"/>
              <a:t>munud</a:t>
            </a:r>
            <a:r>
              <a:rPr lang="en-GB" baseline="0" dirty="0" smtClean="0"/>
              <a:t> </a:t>
            </a:r>
            <a:r>
              <a:rPr lang="en-GB" baseline="0" dirty="0" err="1" smtClean="0"/>
              <a:t>yn</a:t>
            </a:r>
            <a:r>
              <a:rPr lang="en-GB" baseline="0" dirty="0" smtClean="0"/>
              <a:t> </a:t>
            </a:r>
            <a:r>
              <a:rPr lang="en-GB" baseline="0" dirty="0" err="1" smtClean="0"/>
              <a:t>cofnodi’r</a:t>
            </a:r>
            <a:r>
              <a:rPr lang="en-GB" baseline="0" dirty="0" smtClean="0"/>
              <a:t> </a:t>
            </a:r>
            <a:r>
              <a:rPr lang="en-GB" baseline="0" dirty="0" err="1" smtClean="0"/>
              <a:t>mathau</a:t>
            </a:r>
            <a:r>
              <a:rPr lang="en-GB" baseline="0" dirty="0" smtClean="0"/>
              <a:t> o </a:t>
            </a:r>
            <a:r>
              <a:rPr lang="en-GB" baseline="0" dirty="0" err="1" smtClean="0"/>
              <a:t>ystyriaethau</a:t>
            </a:r>
            <a:r>
              <a:rPr lang="en-GB" baseline="0" dirty="0" smtClean="0"/>
              <a:t> </a:t>
            </a:r>
            <a:r>
              <a:rPr lang="en-GB" baseline="0" dirty="0" err="1" smtClean="0"/>
              <a:t>rydych</a:t>
            </a:r>
            <a:r>
              <a:rPr lang="en-GB" baseline="0" dirty="0" smtClean="0"/>
              <a:t> </a:t>
            </a:r>
            <a:r>
              <a:rPr lang="en-GB" baseline="0" dirty="0" err="1" smtClean="0"/>
              <a:t>wedi’u</a:t>
            </a:r>
            <a:r>
              <a:rPr lang="en-GB" baseline="0" dirty="0" smtClean="0"/>
              <a:t> </a:t>
            </a:r>
            <a:r>
              <a:rPr lang="en-GB" baseline="0" dirty="0" err="1" smtClean="0"/>
              <a:t>hwynebu</a:t>
            </a:r>
            <a:r>
              <a:rPr lang="en-GB" baseline="0" dirty="0" smtClean="0"/>
              <a:t> </a:t>
            </a:r>
            <a:r>
              <a:rPr lang="en-GB" baseline="0" dirty="0" err="1" smtClean="0"/>
              <a:t>tra’n</a:t>
            </a:r>
            <a:r>
              <a:rPr lang="en-GB" baseline="0" dirty="0" smtClean="0"/>
              <a:t> </a:t>
            </a:r>
            <a:r>
              <a:rPr lang="en-GB" baseline="0" dirty="0" err="1" smtClean="0"/>
              <a:t>cynllunio</a:t>
            </a:r>
            <a:r>
              <a:rPr lang="en-GB" baseline="0" dirty="0" smtClean="0"/>
              <a:t> </a:t>
            </a:r>
            <a:r>
              <a:rPr lang="en-GB" baseline="0" dirty="0" err="1" smtClean="0"/>
              <a:t>gwersi</a:t>
            </a:r>
            <a:r>
              <a:rPr lang="en-GB" baseline="0" dirty="0" smtClean="0"/>
              <a:t> a </a:t>
            </a:r>
            <a:r>
              <a:rPr lang="en-GB" baseline="0" dirty="0" err="1" smtClean="0"/>
              <a:t>gweithgareddau</a:t>
            </a:r>
            <a:r>
              <a:rPr lang="en-GB" baseline="0" dirty="0" smtClean="0"/>
              <a:t> </a:t>
            </a:r>
            <a:r>
              <a:rPr lang="en-GB" baseline="0" dirty="0" err="1" smtClean="0"/>
              <a:t>i</a:t>
            </a:r>
            <a:r>
              <a:rPr lang="en-GB" baseline="0" dirty="0" smtClean="0"/>
              <a:t> </a:t>
            </a:r>
            <a:r>
              <a:rPr lang="en-GB" baseline="0" dirty="0" err="1" smtClean="0"/>
              <a:t>blant</a:t>
            </a:r>
            <a:r>
              <a:rPr lang="en-GB" baseline="0" dirty="0" smtClean="0"/>
              <a:t>.</a:t>
            </a:r>
          </a:p>
          <a:p>
            <a:endParaRPr lang="en-GB" baseline="0" dirty="0" smtClean="0"/>
          </a:p>
          <a:p>
            <a:r>
              <a:rPr lang="en-GB" baseline="0" dirty="0" smtClean="0"/>
              <a:t>What is your experience of teaching in Wales to date? Think back to your PTEs – what are the main themes that have arisen? Spend about 10 minutes making a note of the considerations you’ve faced when planning lessons and activities for children.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652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Sgimiwch</a:t>
            </a:r>
            <a:r>
              <a:rPr lang="en-GB" dirty="0" smtClean="0"/>
              <a:t> a </a:t>
            </a:r>
            <a:r>
              <a:rPr lang="en-GB" dirty="0" err="1" smtClean="0"/>
              <a:t>sganiwch</a:t>
            </a:r>
            <a:r>
              <a:rPr lang="en-GB" dirty="0" smtClean="0"/>
              <a:t> </a:t>
            </a:r>
            <a:r>
              <a:rPr lang="en-GB" dirty="0" err="1" smtClean="0"/>
              <a:t>drwy’r</a:t>
            </a:r>
            <a:r>
              <a:rPr lang="en-GB" dirty="0" smtClean="0"/>
              <a:t> </a:t>
            </a:r>
            <a:r>
              <a:rPr lang="en-GB" dirty="0" err="1" smtClean="0"/>
              <a:t>penawdau</a:t>
            </a:r>
            <a:r>
              <a:rPr lang="en-GB" dirty="0" smtClean="0"/>
              <a:t> </a:t>
            </a:r>
            <a:r>
              <a:rPr lang="en-GB" dirty="0" err="1" smtClean="0"/>
              <a:t>a’r</a:t>
            </a:r>
            <a:r>
              <a:rPr lang="en-GB" dirty="0" smtClean="0"/>
              <a:t> </a:t>
            </a:r>
            <a:r>
              <a:rPr lang="en-GB" dirty="0" err="1" smtClean="0"/>
              <a:t>erthyglau</a:t>
            </a:r>
            <a:r>
              <a:rPr lang="en-GB" dirty="0" smtClean="0"/>
              <a:t> </a:t>
            </a:r>
            <a:r>
              <a:rPr lang="en-GB" dirty="0" err="1" smtClean="0"/>
              <a:t>sydd</a:t>
            </a:r>
            <a:r>
              <a:rPr lang="en-GB" dirty="0" smtClean="0"/>
              <a:t> </a:t>
            </a:r>
            <a:r>
              <a:rPr lang="en-GB" dirty="0" err="1" smtClean="0"/>
              <a:t>wedi’u</a:t>
            </a:r>
            <a:r>
              <a:rPr lang="en-GB" dirty="0" smtClean="0"/>
              <a:t> </a:t>
            </a:r>
            <a:r>
              <a:rPr lang="en-GB" dirty="0" err="1" smtClean="0"/>
              <a:t>rhestru</a:t>
            </a:r>
            <a:r>
              <a:rPr lang="en-GB" dirty="0" smtClean="0"/>
              <a:t> </a:t>
            </a:r>
            <a:r>
              <a:rPr lang="en-GB" dirty="0" err="1" smtClean="0"/>
              <a:t>ar</a:t>
            </a:r>
            <a:r>
              <a:rPr lang="en-GB" dirty="0" smtClean="0"/>
              <a:t> y </a:t>
            </a:r>
            <a:r>
              <a:rPr lang="en-GB" dirty="0" err="1" smtClean="0"/>
              <a:t>sleid</a:t>
            </a:r>
            <a:r>
              <a:rPr lang="en-GB" dirty="0" smtClean="0"/>
              <a:t>. Pa </a:t>
            </a:r>
            <a:r>
              <a:rPr lang="en-GB" dirty="0" err="1" smtClean="0"/>
              <a:t>ddarlun</a:t>
            </a:r>
            <a:r>
              <a:rPr lang="en-GB" baseline="0" dirty="0" smtClean="0"/>
              <a:t> </a:t>
            </a:r>
            <a:r>
              <a:rPr lang="en-GB" baseline="0" dirty="0" err="1" smtClean="0"/>
              <a:t>maen</a:t>
            </a:r>
            <a:r>
              <a:rPr lang="en-GB" baseline="0" dirty="0" smtClean="0"/>
              <a:t> </a:t>
            </a:r>
            <a:r>
              <a:rPr lang="en-GB" baseline="0" dirty="0" err="1" smtClean="0"/>
              <a:t>nhw’n</a:t>
            </a:r>
            <a:r>
              <a:rPr lang="en-GB" baseline="0" dirty="0" smtClean="0"/>
              <a:t> </a:t>
            </a:r>
            <a:r>
              <a:rPr lang="en-GB" baseline="0" dirty="0" err="1" smtClean="0"/>
              <a:t>ei</a:t>
            </a:r>
            <a:r>
              <a:rPr lang="en-GB" baseline="0" dirty="0" smtClean="0"/>
              <a:t> </a:t>
            </a:r>
            <a:r>
              <a:rPr lang="en-GB" baseline="0" dirty="0" err="1" smtClean="0"/>
              <a:t>greu</a:t>
            </a:r>
            <a:r>
              <a:rPr lang="en-GB" baseline="0" dirty="0" smtClean="0"/>
              <a:t> o </a:t>
            </a:r>
            <a:r>
              <a:rPr lang="en-GB" baseline="0" dirty="0" err="1" smtClean="0"/>
              <a:t>addysgu</a:t>
            </a:r>
            <a:r>
              <a:rPr lang="en-GB" baseline="0" dirty="0" smtClean="0"/>
              <a:t> </a:t>
            </a:r>
            <a:r>
              <a:rPr lang="en-GB" baseline="0" dirty="0" err="1" smtClean="0"/>
              <a:t>yng</a:t>
            </a:r>
            <a:r>
              <a:rPr lang="en-GB" baseline="0" dirty="0" smtClean="0"/>
              <a:t> </a:t>
            </a:r>
            <a:r>
              <a:rPr lang="en-GB" baseline="0" dirty="0" err="1" smtClean="0"/>
              <a:t>Nghymru</a:t>
            </a:r>
            <a:r>
              <a:rPr lang="en-GB" baseline="0" dirty="0" smtClean="0"/>
              <a:t>? </a:t>
            </a:r>
            <a:r>
              <a:rPr lang="en-GB" baseline="0" dirty="0" err="1" smtClean="0"/>
              <a:t>Sut</a:t>
            </a:r>
            <a:r>
              <a:rPr lang="en-GB" baseline="0" dirty="0" smtClean="0"/>
              <a:t> </a:t>
            </a:r>
            <a:r>
              <a:rPr lang="en-GB" baseline="0" dirty="0" err="1" smtClean="0"/>
              <a:t>mae’r</a:t>
            </a:r>
            <a:r>
              <a:rPr lang="en-GB" baseline="0" dirty="0" smtClean="0"/>
              <a:t> </a:t>
            </a:r>
            <a:r>
              <a:rPr lang="en-GB" baseline="0" dirty="0" err="1" smtClean="0"/>
              <a:t>darlun</a:t>
            </a:r>
            <a:r>
              <a:rPr lang="en-GB" baseline="0" dirty="0" smtClean="0"/>
              <a:t> </a:t>
            </a:r>
            <a:r>
              <a:rPr lang="en-GB" baseline="0" dirty="0" err="1" smtClean="0"/>
              <a:t>hwn</a:t>
            </a:r>
            <a:r>
              <a:rPr lang="en-GB" baseline="0" dirty="0" smtClean="0"/>
              <a:t> </a:t>
            </a:r>
            <a:r>
              <a:rPr lang="en-GB" baseline="0" dirty="0" err="1" smtClean="0"/>
              <a:t>yn</a:t>
            </a:r>
            <a:r>
              <a:rPr lang="en-GB" baseline="0" dirty="0" smtClean="0"/>
              <a:t> </a:t>
            </a:r>
            <a:r>
              <a:rPr lang="en-GB" baseline="0" dirty="0" err="1" smtClean="0"/>
              <a:t>cymharu</a:t>
            </a:r>
            <a:r>
              <a:rPr lang="en-GB" baseline="0" dirty="0" smtClean="0"/>
              <a:t> </a:t>
            </a:r>
            <a:r>
              <a:rPr lang="en-GB" baseline="0" dirty="0" err="1" smtClean="0"/>
              <a:t>gyda’ch</a:t>
            </a:r>
            <a:r>
              <a:rPr lang="en-GB" baseline="0" dirty="0" smtClean="0"/>
              <a:t> </a:t>
            </a:r>
            <a:r>
              <a:rPr lang="en-GB" baseline="0" dirty="0" err="1" smtClean="0"/>
              <a:t>profiadau</a:t>
            </a:r>
            <a:r>
              <a:rPr lang="en-GB" baseline="0" dirty="0" smtClean="0"/>
              <a:t> chi?</a:t>
            </a:r>
          </a:p>
          <a:p>
            <a:endParaRPr lang="en-GB" baseline="0" dirty="0" smtClean="0"/>
          </a:p>
          <a:p>
            <a:r>
              <a:rPr lang="en-GB" baseline="0" dirty="0" smtClean="0"/>
              <a:t>Skim and scan the headlines and articles that are listed on the slide. What picture do they create about teaching in Wales? How does this picture compare with your experiences?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718695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Ystadegau</a:t>
            </a:r>
            <a:r>
              <a:rPr lang="en-GB" sz="1200" b="1" i="0" kern="1200" baseline="0" dirty="0" smtClean="0">
                <a:solidFill>
                  <a:schemeClr val="tx1"/>
                </a:solidFill>
                <a:effectLst/>
                <a:latin typeface="+mn-lt"/>
                <a:ea typeface="+mn-ea"/>
                <a:cs typeface="+mn-cs"/>
              </a:rPr>
              <a:t> </a:t>
            </a:r>
            <a:r>
              <a:rPr lang="en-GB" sz="1200" b="1" i="0" kern="1200" baseline="0" dirty="0" err="1" smtClean="0">
                <a:solidFill>
                  <a:schemeClr val="tx1"/>
                </a:solidFill>
                <a:effectLst/>
                <a:latin typeface="+mn-lt"/>
                <a:ea typeface="+mn-ea"/>
                <a:cs typeface="+mn-cs"/>
              </a:rPr>
              <a:t>llawn</a:t>
            </a:r>
            <a:r>
              <a:rPr lang="en-GB" sz="1200" b="1" i="0" kern="1200" baseline="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Cefndir</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ethnig</a:t>
            </a:r>
            <a:r>
              <a:rPr lang="en-GB" sz="1200" b="1" i="0" kern="1200" dirty="0" smtClean="0">
                <a:solidFill>
                  <a:schemeClr val="tx1"/>
                </a:solidFill>
                <a:effectLst/>
                <a:latin typeface="+mn-lt"/>
                <a:ea typeface="+mn-ea"/>
                <a:cs typeface="+mn-cs"/>
              </a:rPr>
              <a:t> y </a:t>
            </a:r>
            <a:r>
              <a:rPr lang="en-GB" sz="1200" b="1" i="0" kern="1200" dirty="0" err="1" smtClean="0">
                <a:solidFill>
                  <a:schemeClr val="tx1"/>
                </a:solidFill>
                <a:effectLst/>
                <a:latin typeface="+mn-lt"/>
                <a:ea typeface="+mn-ea"/>
                <a:cs typeface="+mn-cs"/>
              </a:rPr>
              <a:t>disgyblion</a:t>
            </a:r>
            <a:r>
              <a:rPr lang="en-GB" sz="1200" b="1" i="0" kern="1200" dirty="0" smtClean="0">
                <a:solidFill>
                  <a:schemeClr val="tx1"/>
                </a:solidFill>
                <a:effectLst/>
                <a:latin typeface="+mn-lt"/>
                <a:ea typeface="+mn-ea"/>
                <a:cs typeface="+mn-cs"/>
              </a:rPr>
              <a:t> 5 </a:t>
            </a:r>
            <a:r>
              <a:rPr lang="en-GB" sz="1200" b="1" i="0" kern="1200" dirty="0" err="1" smtClean="0">
                <a:solidFill>
                  <a:schemeClr val="tx1"/>
                </a:solidFill>
                <a:effectLst/>
                <a:latin typeface="+mn-lt"/>
                <a:ea typeface="+mn-ea"/>
                <a:cs typeface="+mn-cs"/>
              </a:rPr>
              <a:t>oed</a:t>
            </a:r>
            <a:r>
              <a:rPr lang="en-GB" sz="1200" b="1" i="0" kern="1200" dirty="0" smtClean="0">
                <a:solidFill>
                  <a:schemeClr val="tx1"/>
                </a:solidFill>
                <a:effectLst/>
                <a:latin typeface="+mn-lt"/>
                <a:ea typeface="+mn-ea"/>
                <a:cs typeface="+mn-cs"/>
              </a:rPr>
              <a:t> a </a:t>
            </a:r>
            <a:r>
              <a:rPr lang="en-GB" sz="1200" b="1" i="0" kern="1200" dirty="0" err="1" smtClean="0">
                <a:solidFill>
                  <a:schemeClr val="tx1"/>
                </a:solidFill>
                <a:effectLst/>
                <a:latin typeface="+mn-lt"/>
                <a:ea typeface="+mn-ea"/>
                <a:cs typeface="+mn-cs"/>
              </a:rPr>
              <a:t>throsodd</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yn</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ôl</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awdurdod</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lleol</a:t>
            </a:r>
            <a:r>
              <a:rPr lang="en-GB" sz="1200" b="1" i="0" kern="1200" dirty="0" smtClean="0">
                <a:solidFill>
                  <a:schemeClr val="tx1"/>
                </a:solidFill>
                <a:effectLst/>
                <a:latin typeface="+mn-lt"/>
                <a:ea typeface="+mn-ea"/>
                <a:cs typeface="+mn-cs"/>
              </a:rPr>
              <a:t> - </a:t>
            </a:r>
            <a:r>
              <a:rPr lang="en-GB" dirty="0" smtClean="0">
                <a:hlinkClick r:id="rId3"/>
              </a:rPr>
              <a:t>https://statscymru.llyw.cymru/Catalogue/Education-and-Skills/Schools-and-Teachers/Schools-Census/Pupil-Level-Annual-School-Census/Ethnicity-National-Identity-and-Language/pupils5andover-by-localauthority-ethnicbackground</a:t>
            </a:r>
            <a:endParaRPr lang="en-GB" dirty="0" smtClean="0"/>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Full statistics: Ethnic background of pupils aged 5 or over by local authority - </a:t>
            </a:r>
            <a:r>
              <a:rPr lang="en-GB" dirty="0" smtClean="0">
                <a:hlinkClick r:id="rId4"/>
              </a:rPr>
              <a:t>https://statswales.gov.wales/Catalogue/Education-and-Skills/Schools-and-Teachers/Schools-Census/Pupil-Level-Annual-School-Census/Ethnicity-National-Identity-and-Language/pupils5andover-by-localauthority-ethnicbackground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69556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Ystadegau</a:t>
            </a:r>
            <a:r>
              <a:rPr lang="en-GB" sz="1200" b="1" i="0" kern="1200" baseline="0" dirty="0" smtClean="0">
                <a:solidFill>
                  <a:schemeClr val="tx1"/>
                </a:solidFill>
                <a:effectLst/>
                <a:latin typeface="+mn-lt"/>
                <a:ea typeface="+mn-ea"/>
                <a:cs typeface="+mn-cs"/>
              </a:rPr>
              <a:t> </a:t>
            </a:r>
            <a:r>
              <a:rPr lang="en-GB" sz="1200" b="1" i="0" kern="1200" baseline="0" dirty="0" err="1" smtClean="0">
                <a:solidFill>
                  <a:schemeClr val="tx1"/>
                </a:solidFill>
                <a:effectLst/>
                <a:latin typeface="+mn-lt"/>
                <a:ea typeface="+mn-ea"/>
                <a:cs typeface="+mn-cs"/>
              </a:rPr>
              <a:t>llawn</a:t>
            </a:r>
            <a:r>
              <a:rPr lang="en-GB" sz="1200" b="1" i="0" kern="1200" baseline="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Disgyblion</a:t>
            </a:r>
            <a:r>
              <a:rPr lang="en-GB" sz="1200" b="1" i="0" kern="1200" dirty="0" smtClean="0">
                <a:solidFill>
                  <a:schemeClr val="tx1"/>
                </a:solidFill>
                <a:effectLst/>
                <a:latin typeface="+mn-lt"/>
                <a:ea typeface="+mn-ea"/>
                <a:cs typeface="+mn-cs"/>
              </a:rPr>
              <a:t> 5-15 </a:t>
            </a:r>
            <a:r>
              <a:rPr lang="en-GB" sz="1200" b="1" i="0" kern="1200" dirty="0" err="1" smtClean="0">
                <a:solidFill>
                  <a:schemeClr val="tx1"/>
                </a:solidFill>
                <a:effectLst/>
                <a:latin typeface="+mn-lt"/>
                <a:ea typeface="+mn-ea"/>
                <a:cs typeface="+mn-cs"/>
              </a:rPr>
              <a:t>oed</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sy'n</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gymwys</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i</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gael</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prydau</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ysgol</a:t>
            </a:r>
            <a:r>
              <a:rPr lang="en-GB" sz="1200" b="1" i="0" kern="1200" dirty="0" smtClean="0">
                <a:solidFill>
                  <a:schemeClr val="tx1"/>
                </a:solidFill>
                <a:effectLst/>
                <a:latin typeface="+mn-lt"/>
                <a:ea typeface="+mn-ea"/>
                <a:cs typeface="+mn-cs"/>
              </a:rPr>
              <a:t> am </a:t>
            </a:r>
            <a:r>
              <a:rPr lang="en-GB" sz="1200" b="1" i="0" kern="1200" dirty="0" err="1" smtClean="0">
                <a:solidFill>
                  <a:schemeClr val="tx1"/>
                </a:solidFill>
                <a:effectLst/>
                <a:latin typeface="+mn-lt"/>
                <a:ea typeface="+mn-ea"/>
                <a:cs typeface="+mn-cs"/>
              </a:rPr>
              <a:t>ddim</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yn</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ôl</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awdurdod</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lleol</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rhanbarth</a:t>
            </a:r>
            <a:r>
              <a:rPr lang="en-GB" sz="1200" b="1" i="0" kern="1200" dirty="0" smtClean="0">
                <a:solidFill>
                  <a:schemeClr val="tx1"/>
                </a:solidFill>
                <a:effectLst/>
                <a:latin typeface="+mn-lt"/>
                <a:ea typeface="+mn-ea"/>
                <a:cs typeface="+mn-cs"/>
              </a:rPr>
              <a:t> a </a:t>
            </a:r>
            <a:r>
              <a:rPr lang="en-GB" sz="1200" b="1" i="0" kern="1200" dirty="0" err="1" smtClean="0">
                <a:solidFill>
                  <a:schemeClr val="tx1"/>
                </a:solidFill>
                <a:effectLst/>
                <a:latin typeface="+mn-lt"/>
                <a:ea typeface="+mn-ea"/>
                <a:cs typeface="+mn-cs"/>
              </a:rPr>
              <a:t>blwyddyn</a:t>
            </a:r>
            <a:r>
              <a:rPr lang="en-GB" sz="1200" b="1" i="0" kern="1200" dirty="0" smtClean="0">
                <a:solidFill>
                  <a:schemeClr val="tx1"/>
                </a:solidFill>
                <a:effectLst/>
                <a:latin typeface="+mn-lt"/>
                <a:ea typeface="+mn-ea"/>
                <a:cs typeface="+mn-cs"/>
              </a:rPr>
              <a:t> - </a:t>
            </a:r>
            <a:r>
              <a:rPr lang="en-GB" dirty="0" smtClean="0">
                <a:hlinkClick r:id="rId3"/>
              </a:rPr>
              <a:t>https://statscymru.llyw.cymru/Catalogue/Education-and-Skills/Schools-and-Teachers/Schools-Census/Pupil-Level-Annual-School-Census/Provision-of-Meals-and-Milk/pupilsaged5to15eligibleforfreeschoolmeals-by-localauthorityregion-year</a:t>
            </a:r>
            <a:endParaRPr lang="en-GB" sz="1200" b="1" i="0" kern="120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Full statistics: Pupils aged 5-15 eligible for free school meals by local authority, region and year -</a:t>
            </a:r>
            <a:r>
              <a:rPr lang="en-GB" sz="1200" b="1" i="0" kern="1200" baseline="0" dirty="0" smtClean="0">
                <a:solidFill>
                  <a:schemeClr val="tx1"/>
                </a:solidFill>
                <a:effectLst/>
                <a:latin typeface="+mn-lt"/>
                <a:ea typeface="+mn-ea"/>
                <a:cs typeface="+mn-cs"/>
              </a:rPr>
              <a:t> </a:t>
            </a:r>
            <a:r>
              <a:rPr lang="en-GB" dirty="0" smtClean="0">
                <a:hlinkClick r:id="rId4"/>
              </a:rPr>
              <a:t>https://statswales.gov.wales/Catalogue/Education-and-Skills/Schools-and-Teachers/Schools-Census/Pupil-Level-Annual-School-Census/Provision-of-Meals-and-Milk/pupilsaged5to15eligibleforfreeschoolmeals-by-localauthorityregion-year</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4244970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Ystadegau</a:t>
            </a:r>
            <a:r>
              <a:rPr lang="en-GB" sz="1200" b="1" i="0" kern="1200" baseline="0" dirty="0" smtClean="0">
                <a:solidFill>
                  <a:schemeClr val="tx1"/>
                </a:solidFill>
                <a:effectLst/>
                <a:latin typeface="+mn-lt"/>
                <a:ea typeface="+mn-ea"/>
                <a:cs typeface="+mn-cs"/>
              </a:rPr>
              <a:t> </a:t>
            </a:r>
            <a:r>
              <a:rPr lang="en-GB" sz="1200" b="1" i="0" kern="1200" baseline="0" dirty="0" err="1" smtClean="0">
                <a:solidFill>
                  <a:schemeClr val="tx1"/>
                </a:solidFill>
                <a:effectLst/>
                <a:latin typeface="+mn-lt"/>
                <a:ea typeface="+mn-ea"/>
                <a:cs typeface="+mn-cs"/>
              </a:rPr>
              <a:t>llawn</a:t>
            </a:r>
            <a:r>
              <a:rPr lang="en-GB" sz="1200" b="1" i="0" kern="1200" baseline="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Disgyblion</a:t>
            </a:r>
            <a:r>
              <a:rPr lang="en-GB" sz="1200" b="1" i="0" kern="1200" dirty="0" smtClean="0">
                <a:solidFill>
                  <a:schemeClr val="tx1"/>
                </a:solidFill>
                <a:effectLst/>
                <a:latin typeface="+mn-lt"/>
                <a:ea typeface="+mn-ea"/>
                <a:cs typeface="+mn-cs"/>
              </a:rPr>
              <a:t> 5 </a:t>
            </a:r>
            <a:r>
              <a:rPr lang="en-GB" sz="1200" b="1" i="0" kern="1200" dirty="0" err="1" smtClean="0">
                <a:solidFill>
                  <a:schemeClr val="tx1"/>
                </a:solidFill>
                <a:effectLst/>
                <a:latin typeface="+mn-lt"/>
                <a:ea typeface="+mn-ea"/>
                <a:cs typeface="+mn-cs"/>
              </a:rPr>
              <a:t>oed</a:t>
            </a:r>
            <a:r>
              <a:rPr lang="en-GB" sz="1200" b="1" i="0" kern="1200" dirty="0" smtClean="0">
                <a:solidFill>
                  <a:schemeClr val="tx1"/>
                </a:solidFill>
                <a:effectLst/>
                <a:latin typeface="+mn-lt"/>
                <a:ea typeface="+mn-ea"/>
                <a:cs typeface="+mn-cs"/>
              </a:rPr>
              <a:t> a </a:t>
            </a:r>
            <a:r>
              <a:rPr lang="en-GB" sz="1200" b="1" i="0" kern="1200" dirty="0" err="1" smtClean="0">
                <a:solidFill>
                  <a:schemeClr val="tx1"/>
                </a:solidFill>
                <a:effectLst/>
                <a:latin typeface="+mn-lt"/>
                <a:ea typeface="+mn-ea"/>
                <a:cs typeface="+mn-cs"/>
              </a:rPr>
              <a:t>throsodd</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gyda</a:t>
            </a:r>
            <a:r>
              <a:rPr lang="en-GB" sz="1200" b="1" i="0" kern="1200" dirty="0" smtClean="0">
                <a:solidFill>
                  <a:schemeClr val="tx1"/>
                </a:solidFill>
                <a:effectLst/>
                <a:latin typeface="+mn-lt"/>
                <a:ea typeface="+mn-ea"/>
                <a:cs typeface="+mn-cs"/>
              </a:rPr>
              <a:t> iaith </a:t>
            </a:r>
            <a:r>
              <a:rPr lang="en-GB" sz="1200" b="1" i="0" kern="1200" dirty="0" err="1" smtClean="0">
                <a:solidFill>
                  <a:schemeClr val="tx1"/>
                </a:solidFill>
                <a:effectLst/>
                <a:latin typeface="+mn-lt"/>
                <a:ea typeface="+mn-ea"/>
                <a:cs typeface="+mn-cs"/>
              </a:rPr>
              <a:t>gyntaf</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gwahanol</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i</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Saesneg</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neu</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Gymraeg</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yn</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ôl</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awdurdod</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lleol</a:t>
            </a:r>
            <a:r>
              <a:rPr lang="en-GB" sz="1200" b="1" i="0" kern="1200" dirty="0" smtClean="0">
                <a:solidFill>
                  <a:schemeClr val="tx1"/>
                </a:solidFill>
                <a:effectLst/>
                <a:latin typeface="+mn-lt"/>
                <a:ea typeface="+mn-ea"/>
                <a:cs typeface="+mn-cs"/>
              </a:rPr>
              <a:t>, </a:t>
            </a:r>
            <a:r>
              <a:rPr lang="en-GB" sz="1200" b="1" i="0" kern="1200" dirty="0" err="1" smtClean="0">
                <a:solidFill>
                  <a:schemeClr val="tx1"/>
                </a:solidFill>
                <a:effectLst/>
                <a:latin typeface="+mn-lt"/>
                <a:ea typeface="+mn-ea"/>
                <a:cs typeface="+mn-cs"/>
              </a:rPr>
              <a:t>rhanbarth</a:t>
            </a:r>
            <a:r>
              <a:rPr lang="en-GB" sz="1200" b="1" i="0" kern="1200" dirty="0" smtClean="0">
                <a:solidFill>
                  <a:schemeClr val="tx1"/>
                </a:solidFill>
                <a:effectLst/>
                <a:latin typeface="+mn-lt"/>
                <a:ea typeface="+mn-ea"/>
                <a:cs typeface="+mn-cs"/>
              </a:rPr>
              <a:t> a </a:t>
            </a:r>
            <a:r>
              <a:rPr lang="en-GB" sz="1200" b="1" i="0" kern="1200" dirty="0" err="1" smtClean="0">
                <a:solidFill>
                  <a:schemeClr val="tx1"/>
                </a:solidFill>
                <a:effectLst/>
                <a:latin typeface="+mn-lt"/>
                <a:ea typeface="+mn-ea"/>
                <a:cs typeface="+mn-cs"/>
              </a:rPr>
              <a:t>blwyddyn</a:t>
            </a:r>
            <a:r>
              <a:rPr lang="en-GB" sz="1200" b="1" i="0" kern="1200" dirty="0" smtClean="0">
                <a:solidFill>
                  <a:schemeClr val="tx1"/>
                </a:solidFill>
                <a:effectLst/>
                <a:latin typeface="+mn-lt"/>
                <a:ea typeface="+mn-ea"/>
                <a:cs typeface="+mn-cs"/>
              </a:rPr>
              <a:t> - </a:t>
            </a:r>
            <a:r>
              <a:rPr lang="en-GB" dirty="0" smtClean="0">
                <a:hlinkClick r:id="rId3"/>
              </a:rPr>
              <a:t>https://statscymru.llyw.cymru/Catalogue/Education-and-Skills/Schools-and-Teachers/Schools-Census/Pupil-Level-Annual-School-Census/Ethnicity-National-Identity-and-Language/pupilsaged5andoverfirstlanguageotherthanenglishwelsh-by-localauthorityregion-year</a:t>
            </a:r>
            <a:endParaRPr lang="en-GB" dirty="0" smtClean="0"/>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Full statistics: Pupils aged 5 and over with a first language other than English or Welsh by local authority, region and year - </a:t>
            </a:r>
            <a:r>
              <a:rPr lang="en-GB" dirty="0" smtClean="0">
                <a:hlinkClick r:id="rId4"/>
              </a:rPr>
              <a:t>https://statswales.gov.wales/Catalogue/Education-and-Skills/Schools-and-Teachers/Schools-Census/Pupil-Level-Annual-School-Census/Ethnicity-National-Identity-and-Language/pupilsaged5andoverfirstlanguageotherthanenglishwelsh-by-localauthorityregion-year</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19060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Defnyddiol</a:t>
            </a:r>
            <a:r>
              <a:rPr lang="en-GB" dirty="0" smtClean="0"/>
              <a:t> at </a:t>
            </a:r>
            <a:r>
              <a:rPr lang="en-GB" dirty="0" err="1" smtClean="0"/>
              <a:t>eich</a:t>
            </a:r>
            <a:r>
              <a:rPr lang="en-GB" dirty="0" smtClean="0"/>
              <a:t> PDP.</a:t>
            </a:r>
          </a:p>
          <a:p>
            <a:r>
              <a:rPr lang="en-GB" dirty="0" smtClean="0"/>
              <a:t>Useful for your PLP.</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55979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Dychwelwch</a:t>
            </a:r>
            <a:r>
              <a:rPr lang="en-GB" dirty="0" smtClean="0"/>
              <a:t> </a:t>
            </a:r>
            <a:r>
              <a:rPr lang="en-GB" dirty="0" err="1" smtClean="0"/>
              <a:t>i’r</a:t>
            </a:r>
            <a:r>
              <a:rPr lang="en-GB" dirty="0" smtClean="0"/>
              <a:t> </a:t>
            </a:r>
            <a:r>
              <a:rPr lang="en-GB" dirty="0" err="1" smtClean="0"/>
              <a:t>dasg</a:t>
            </a:r>
            <a:r>
              <a:rPr lang="en-GB" dirty="0" smtClean="0"/>
              <a:t> </a:t>
            </a:r>
            <a:r>
              <a:rPr lang="en-GB" dirty="0" err="1" smtClean="0"/>
              <a:t>gyflawnoch</a:t>
            </a:r>
            <a:r>
              <a:rPr lang="en-GB" dirty="0" smtClean="0"/>
              <a:t> chi </a:t>
            </a:r>
            <a:r>
              <a:rPr lang="en-GB" dirty="0" err="1" smtClean="0"/>
              <a:t>ar</a:t>
            </a:r>
            <a:r>
              <a:rPr lang="en-GB" dirty="0" smtClean="0"/>
              <a:t> </a:t>
            </a:r>
            <a:r>
              <a:rPr lang="en-GB" dirty="0" err="1" smtClean="0"/>
              <a:t>ddechrau’r</a:t>
            </a:r>
            <a:r>
              <a:rPr lang="en-GB" dirty="0" smtClean="0"/>
              <a:t> </a:t>
            </a:r>
            <a:r>
              <a:rPr lang="en-GB" dirty="0" err="1" smtClean="0"/>
              <a:t>sesiwn</a:t>
            </a:r>
            <a:r>
              <a:rPr lang="en-GB" dirty="0" smtClean="0"/>
              <a:t>. </a:t>
            </a:r>
            <a:r>
              <a:rPr lang="en-GB" dirty="0" err="1" smtClean="0"/>
              <a:t>Sut</a:t>
            </a:r>
            <a:r>
              <a:rPr lang="en-GB" baseline="0" dirty="0" smtClean="0"/>
              <a:t> </a:t>
            </a:r>
            <a:r>
              <a:rPr lang="en-GB" baseline="0" dirty="0" err="1" smtClean="0"/>
              <a:t>mae’r</a:t>
            </a:r>
            <a:r>
              <a:rPr lang="en-GB" baseline="0" dirty="0" smtClean="0"/>
              <a:t> </a:t>
            </a:r>
            <a:r>
              <a:rPr lang="en-GB" baseline="0" dirty="0" err="1" smtClean="0"/>
              <a:t>sleidiau</a:t>
            </a:r>
            <a:r>
              <a:rPr lang="en-GB" baseline="0" dirty="0" smtClean="0"/>
              <a:t> </a:t>
            </a:r>
            <a:r>
              <a:rPr lang="en-GB" baseline="0" dirty="0" err="1" smtClean="0"/>
              <a:t>diwethaf</a:t>
            </a:r>
            <a:r>
              <a:rPr lang="en-GB" baseline="0" dirty="0" smtClean="0"/>
              <a:t> </a:t>
            </a:r>
            <a:r>
              <a:rPr lang="en-GB" baseline="0" dirty="0" err="1" smtClean="0"/>
              <a:t>yn</a:t>
            </a:r>
            <a:r>
              <a:rPr lang="en-GB" baseline="0" dirty="0" smtClean="0"/>
              <a:t> </a:t>
            </a:r>
            <a:r>
              <a:rPr lang="en-GB" baseline="0" dirty="0" err="1" smtClean="0"/>
              <a:t>cysylltu</a:t>
            </a:r>
            <a:r>
              <a:rPr lang="en-GB" baseline="0" dirty="0" smtClean="0"/>
              <a:t> </a:t>
            </a:r>
            <a:r>
              <a:rPr lang="en-GB" baseline="0" dirty="0" err="1" smtClean="0"/>
              <a:t>gyda’ch</a:t>
            </a:r>
            <a:r>
              <a:rPr lang="en-GB" baseline="0" dirty="0" smtClean="0"/>
              <a:t> </a:t>
            </a:r>
            <a:r>
              <a:rPr lang="en-GB" dirty="0" err="1" smtClean="0"/>
              <a:t>profiad</a:t>
            </a:r>
            <a:r>
              <a:rPr lang="en-GB" dirty="0" smtClean="0"/>
              <a:t> chi o </a:t>
            </a:r>
            <a:r>
              <a:rPr lang="en-GB" dirty="0" err="1" smtClean="0"/>
              <a:t>addysgu</a:t>
            </a:r>
            <a:r>
              <a:rPr lang="en-GB" dirty="0" smtClean="0"/>
              <a:t> </a:t>
            </a:r>
            <a:r>
              <a:rPr lang="en-GB" dirty="0" err="1" smtClean="0"/>
              <a:t>yng</a:t>
            </a:r>
            <a:r>
              <a:rPr lang="en-GB" dirty="0" smtClean="0"/>
              <a:t> </a:t>
            </a:r>
            <a:r>
              <a:rPr lang="en-GB" dirty="0" err="1" smtClean="0"/>
              <a:t>Nghymru</a:t>
            </a:r>
            <a:r>
              <a:rPr lang="en-GB" dirty="0" smtClean="0"/>
              <a:t> </a:t>
            </a:r>
            <a:r>
              <a:rPr lang="en-GB" dirty="0" err="1" smtClean="0"/>
              <a:t>hyd</a:t>
            </a:r>
            <a:r>
              <a:rPr lang="en-GB" dirty="0" smtClean="0"/>
              <a:t> </a:t>
            </a:r>
            <a:r>
              <a:rPr lang="en-GB" dirty="0" err="1" smtClean="0"/>
              <a:t>yma</a:t>
            </a:r>
            <a:r>
              <a:rPr lang="en-GB" dirty="0" smtClean="0"/>
              <a:t>? </a:t>
            </a:r>
            <a:r>
              <a:rPr lang="en-GB" dirty="0" err="1" smtClean="0"/>
              <a:t>Meddyliwch</a:t>
            </a:r>
            <a:r>
              <a:rPr lang="en-GB" baseline="0" dirty="0" smtClean="0"/>
              <a:t> am </a:t>
            </a:r>
            <a:r>
              <a:rPr lang="en-GB" baseline="0" dirty="0" err="1" smtClean="0"/>
              <a:t>ddata</a:t>
            </a:r>
            <a:r>
              <a:rPr lang="en-GB" baseline="0" dirty="0" smtClean="0"/>
              <a:t> </a:t>
            </a:r>
            <a:r>
              <a:rPr lang="en-GB" baseline="0" dirty="0" err="1" smtClean="0"/>
              <a:t>tebyg</a:t>
            </a:r>
            <a:r>
              <a:rPr lang="en-GB" baseline="0" dirty="0" smtClean="0"/>
              <a:t> </a:t>
            </a:r>
            <a:r>
              <a:rPr lang="en-GB" baseline="0" dirty="0" err="1" smtClean="0"/>
              <a:t>o’ch</a:t>
            </a:r>
            <a:r>
              <a:rPr lang="en-GB" baseline="0" dirty="0" smtClean="0"/>
              <a:t> </a:t>
            </a:r>
            <a:r>
              <a:rPr lang="en-GB" baseline="0" dirty="0" err="1" smtClean="0"/>
              <a:t>ysgol</a:t>
            </a:r>
            <a:r>
              <a:rPr lang="en-GB" baseline="0" dirty="0" smtClean="0"/>
              <a:t> PAP </a:t>
            </a:r>
            <a:r>
              <a:rPr lang="en-GB" baseline="0" dirty="0" err="1" smtClean="0"/>
              <a:t>ddiwethaf</a:t>
            </a:r>
            <a:r>
              <a:rPr lang="en-GB" baseline="0" dirty="0" smtClean="0"/>
              <a:t> – </a:t>
            </a:r>
            <a:r>
              <a:rPr lang="en-GB" baseline="0" dirty="0" err="1" smtClean="0"/>
              <a:t>sut</a:t>
            </a:r>
            <a:r>
              <a:rPr lang="en-GB" baseline="0" dirty="0" smtClean="0"/>
              <a:t> </a:t>
            </a:r>
            <a:r>
              <a:rPr lang="en-GB" baseline="0" dirty="0" err="1" smtClean="0"/>
              <a:t>mae’n</a:t>
            </a:r>
            <a:r>
              <a:rPr lang="en-GB" baseline="0" dirty="0" smtClean="0"/>
              <a:t> </a:t>
            </a:r>
            <a:r>
              <a:rPr lang="en-GB" baseline="0" dirty="0" err="1" smtClean="0"/>
              <a:t>cymharu</a:t>
            </a:r>
            <a:r>
              <a:rPr lang="en-GB" baseline="0" dirty="0" smtClean="0"/>
              <a:t> </a:t>
            </a:r>
            <a:r>
              <a:rPr lang="en-GB" baseline="0" dirty="0" err="1" smtClean="0"/>
              <a:t>gyda’r</a:t>
            </a:r>
            <a:r>
              <a:rPr lang="en-GB" baseline="0" dirty="0" smtClean="0"/>
              <a:t> </a:t>
            </a:r>
            <a:r>
              <a:rPr lang="en-GB" baseline="0" dirty="0" err="1" smtClean="0"/>
              <a:t>darlun</a:t>
            </a:r>
            <a:r>
              <a:rPr lang="en-GB" baseline="0" dirty="0" smtClean="0"/>
              <a:t> </a:t>
            </a:r>
            <a:r>
              <a:rPr lang="en-GB" baseline="0" dirty="0" err="1" smtClean="0"/>
              <a:t>lleol</a:t>
            </a:r>
            <a:r>
              <a:rPr lang="en-GB" baseline="0" dirty="0" smtClean="0"/>
              <a:t> a </a:t>
            </a:r>
            <a:r>
              <a:rPr lang="en-GB" baseline="0" dirty="0" err="1" smtClean="0"/>
              <a:t>chenedlaethol</a:t>
            </a:r>
            <a:r>
              <a:rPr lang="en-GB" baseline="0" dirty="0" smtClean="0"/>
              <a:t>?</a:t>
            </a:r>
            <a:r>
              <a:rPr lang="en-GB" dirty="0" smtClean="0"/>
              <a:t> </a:t>
            </a:r>
            <a:r>
              <a:rPr lang="en-GB" baseline="0" dirty="0" err="1" smtClean="0"/>
              <a:t>Treuliwch</a:t>
            </a:r>
            <a:r>
              <a:rPr lang="en-GB" baseline="0" dirty="0" smtClean="0"/>
              <a:t> </a:t>
            </a:r>
            <a:r>
              <a:rPr lang="en-GB" baseline="0" dirty="0" err="1" smtClean="0"/>
              <a:t>rhyw</a:t>
            </a:r>
            <a:r>
              <a:rPr lang="en-GB" baseline="0" dirty="0" smtClean="0"/>
              <a:t> 10 </a:t>
            </a:r>
            <a:r>
              <a:rPr lang="en-GB" baseline="0" dirty="0" err="1" smtClean="0"/>
              <a:t>munud</a:t>
            </a:r>
            <a:r>
              <a:rPr lang="en-GB" baseline="0" dirty="0" smtClean="0"/>
              <a:t> </a:t>
            </a:r>
            <a:r>
              <a:rPr lang="en-GB" baseline="0" dirty="0" err="1" smtClean="0"/>
              <a:t>yn</a:t>
            </a:r>
            <a:r>
              <a:rPr lang="en-GB" baseline="0" dirty="0" smtClean="0"/>
              <a:t> </a:t>
            </a:r>
            <a:r>
              <a:rPr lang="en-GB" baseline="0" dirty="0" err="1" smtClean="0"/>
              <a:t>ychwanegu</a:t>
            </a:r>
            <a:r>
              <a:rPr lang="en-GB" baseline="0" dirty="0" smtClean="0"/>
              <a:t> at </a:t>
            </a:r>
            <a:r>
              <a:rPr lang="en-GB" baseline="0" dirty="0" err="1" smtClean="0"/>
              <a:t>eich</a:t>
            </a:r>
            <a:r>
              <a:rPr lang="en-GB" baseline="0" dirty="0" smtClean="0"/>
              <a:t> </a:t>
            </a:r>
            <a:r>
              <a:rPr lang="en-GB" baseline="0" dirty="0" err="1" smtClean="0"/>
              <a:t>nodiadau</a:t>
            </a:r>
            <a:r>
              <a:rPr lang="en-GB" baseline="0" dirty="0" smtClean="0"/>
              <a:t>.</a:t>
            </a:r>
          </a:p>
          <a:p>
            <a:endParaRPr lang="en-GB" baseline="0" dirty="0" smtClean="0"/>
          </a:p>
          <a:p>
            <a:r>
              <a:rPr lang="en-GB" baseline="0" dirty="0" smtClean="0"/>
              <a:t>Return to the </a:t>
            </a:r>
            <a:r>
              <a:rPr lang="en-GB" baseline="0" dirty="0" err="1" smtClean="0"/>
              <a:t>tasg</a:t>
            </a:r>
            <a:r>
              <a:rPr lang="en-GB" baseline="0" dirty="0" smtClean="0"/>
              <a:t> you completed at the beginning of this session. How do the slides you’ve just looked at link to your experience of teaching in Wales to date? </a:t>
            </a:r>
            <a:r>
              <a:rPr lang="en-GB" dirty="0" smtClean="0"/>
              <a:t>Think about similar data from your last PTE school</a:t>
            </a:r>
            <a:r>
              <a:rPr lang="en-GB" baseline="0" dirty="0" smtClean="0"/>
              <a:t> – how does it compare to the national and local picture?</a:t>
            </a:r>
            <a:r>
              <a:rPr lang="en-GB" dirty="0" smtClean="0"/>
              <a:t> </a:t>
            </a:r>
            <a:r>
              <a:rPr lang="en-GB" baseline="0" dirty="0" smtClean="0"/>
              <a:t>Spend about 10 minutes making adding to your notes.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014452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Shaping practice: the impact of personal values</a:t>
            </a:r>
            <a:r>
              <a:rPr lang="en-GB" b="1" baseline="0" dirty="0" smtClean="0"/>
              <a:t> and </a:t>
            </a:r>
            <a:r>
              <a:rPr lang="en-GB" b="1" dirty="0" smtClean="0"/>
              <a:t>experiences, Rowena Arshad,</a:t>
            </a:r>
            <a:r>
              <a:rPr lang="en-GB" b="1" baseline="0" dirty="0" smtClean="0"/>
              <a:t> p. 3 in </a:t>
            </a:r>
            <a:r>
              <a:rPr lang="en-GB" sz="1200" b="1" kern="1200" dirty="0" smtClean="0">
                <a:solidFill>
                  <a:schemeClr val="tx1"/>
                </a:solidFill>
                <a:effectLst/>
                <a:latin typeface="+mn-lt"/>
                <a:ea typeface="+mn-ea"/>
                <a:cs typeface="+mn-cs"/>
              </a:rPr>
              <a:t>Arshad, R., Wrigley, T. and Pratt, L. (</a:t>
            </a:r>
            <a:r>
              <a:rPr lang="en-GB" sz="1200" b="1" kern="1200" dirty="0" err="1" smtClean="0">
                <a:solidFill>
                  <a:schemeClr val="tx1"/>
                </a:solidFill>
                <a:effectLst/>
                <a:latin typeface="+mn-lt"/>
                <a:ea typeface="+mn-ea"/>
                <a:cs typeface="+mn-cs"/>
              </a:rPr>
              <a:t>eds</a:t>
            </a:r>
            <a:r>
              <a:rPr lang="en-GB" sz="1200" b="1" kern="1200" dirty="0" smtClean="0">
                <a:solidFill>
                  <a:schemeClr val="tx1"/>
                </a:solidFill>
                <a:effectLst/>
                <a:latin typeface="+mn-lt"/>
                <a:ea typeface="+mn-ea"/>
                <a:cs typeface="+mn-cs"/>
              </a:rPr>
              <a:t>) (2012) </a:t>
            </a:r>
            <a:r>
              <a:rPr lang="en-GB" sz="1200" b="1" i="1" kern="1200" dirty="0" smtClean="0">
                <a:solidFill>
                  <a:schemeClr val="tx1"/>
                </a:solidFill>
                <a:effectLst/>
                <a:latin typeface="+mn-lt"/>
                <a:ea typeface="+mn-ea"/>
                <a:cs typeface="+mn-cs"/>
              </a:rPr>
              <a:t>Social Justice re-examined: dilemmas and solutions for</a:t>
            </a:r>
            <a:r>
              <a:rPr lang="en-GB" sz="1200" b="1" kern="1200" dirty="0" smtClean="0">
                <a:solidFill>
                  <a:schemeClr val="tx1"/>
                </a:solidFill>
                <a:effectLst/>
                <a:latin typeface="+mn-lt"/>
                <a:ea typeface="+mn-ea"/>
                <a:cs typeface="+mn-cs"/>
              </a:rPr>
              <a:t> </a:t>
            </a:r>
            <a:r>
              <a:rPr lang="en-GB" sz="1200" b="1" i="1" kern="1200" dirty="0" smtClean="0">
                <a:solidFill>
                  <a:schemeClr val="tx1"/>
                </a:solidFill>
                <a:effectLst/>
                <a:latin typeface="+mn-lt"/>
                <a:ea typeface="+mn-ea"/>
                <a:cs typeface="+mn-cs"/>
              </a:rPr>
              <a:t>the classroom teacher</a:t>
            </a:r>
            <a:r>
              <a:rPr lang="en-GB" sz="1200" b="1" kern="1200" dirty="0" smtClean="0">
                <a:solidFill>
                  <a:schemeClr val="tx1"/>
                </a:solidFill>
                <a:effectLst/>
                <a:latin typeface="+mn-lt"/>
                <a:ea typeface="+mn-ea"/>
                <a:cs typeface="+mn-cs"/>
              </a:rPr>
              <a:t>. London: IOE Press.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Beth </a:t>
            </a:r>
            <a:r>
              <a:rPr lang="en-GB" sz="1200" kern="1200" dirty="0" err="1" smtClean="0">
                <a:solidFill>
                  <a:schemeClr val="tx1"/>
                </a:solidFill>
                <a:effectLst/>
                <a:latin typeface="+mn-lt"/>
                <a:ea typeface="+mn-ea"/>
                <a:cs typeface="+mn-cs"/>
              </a:rPr>
              <a:t>mae’r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dyfyniad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hwn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awgrymu</a:t>
            </a:r>
            <a:r>
              <a:rPr lang="en-GB" sz="1200" kern="1200" dirty="0" smtClean="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What does this quotation</a:t>
            </a:r>
            <a:r>
              <a:rPr lang="en-GB" sz="1200" kern="1200" baseline="0" dirty="0" smtClean="0">
                <a:solidFill>
                  <a:schemeClr val="tx1"/>
                </a:solidFill>
                <a:effectLst/>
                <a:latin typeface="+mn-lt"/>
                <a:ea typeface="+mn-ea"/>
                <a:cs typeface="+mn-cs"/>
              </a:rPr>
              <a:t> mean?</a:t>
            </a:r>
            <a:endParaRPr lang="en-GB" sz="1200" kern="1200" dirty="0" smtClean="0">
              <a:solidFill>
                <a:schemeClr val="tx1"/>
              </a:solidFill>
              <a:effectLst/>
              <a:latin typeface="+mn-lt"/>
              <a:ea typeface="+mn-ea"/>
              <a:cs typeface="+mn-cs"/>
            </a:endParaRPr>
          </a:p>
          <a:p>
            <a:r>
              <a:rPr lang="en-GB" dirty="0" smtClean="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5061350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Dyma</a:t>
            </a:r>
            <a:r>
              <a:rPr lang="en-GB" dirty="0" smtClean="0"/>
              <a:t> un </a:t>
            </a:r>
            <a:r>
              <a:rPr lang="en-GB" dirty="0" err="1" smtClean="0"/>
              <a:t>diffiniad</a:t>
            </a:r>
            <a:r>
              <a:rPr lang="en-GB" dirty="0" smtClean="0"/>
              <a:t> o ‘</a:t>
            </a:r>
            <a:r>
              <a:rPr lang="en-GB" dirty="0" err="1" smtClean="0"/>
              <a:t>gyfiawnder</a:t>
            </a:r>
            <a:r>
              <a:rPr lang="en-GB" dirty="0" smtClean="0"/>
              <a:t> </a:t>
            </a:r>
            <a:r>
              <a:rPr lang="en-GB" dirty="0" err="1" smtClean="0"/>
              <a:t>cymdeithasol</a:t>
            </a:r>
            <a:r>
              <a:rPr lang="en-GB" dirty="0" smtClean="0"/>
              <a:t>’. Beth </a:t>
            </a:r>
            <a:r>
              <a:rPr lang="en-GB" dirty="0" err="1" smtClean="0"/>
              <a:t>yw</a:t>
            </a:r>
            <a:r>
              <a:rPr lang="en-GB" dirty="0" smtClean="0"/>
              <a:t> </a:t>
            </a:r>
            <a:r>
              <a:rPr lang="en-GB" dirty="0" err="1" smtClean="0"/>
              <a:t>prif</a:t>
            </a:r>
            <a:r>
              <a:rPr lang="en-GB" dirty="0" smtClean="0"/>
              <a:t> </a:t>
            </a:r>
            <a:r>
              <a:rPr lang="en-GB" dirty="0" err="1" smtClean="0"/>
              <a:t>nodweddion</a:t>
            </a:r>
            <a:r>
              <a:rPr lang="en-GB" dirty="0" smtClean="0"/>
              <a:t> y </a:t>
            </a:r>
            <a:r>
              <a:rPr lang="en-GB" dirty="0" err="1" smtClean="0"/>
              <a:t>ddamcaniaeth</a:t>
            </a:r>
            <a:r>
              <a:rPr lang="en-GB" dirty="0" smtClean="0"/>
              <a:t> hon? Beth </a:t>
            </a:r>
            <a:r>
              <a:rPr lang="en-GB" dirty="0" err="1" smtClean="0"/>
              <a:t>yw</a:t>
            </a:r>
            <a:r>
              <a:rPr lang="en-GB" dirty="0" smtClean="0"/>
              <a:t> </a:t>
            </a:r>
            <a:r>
              <a:rPr lang="en-GB" dirty="0" err="1" smtClean="0"/>
              <a:t>ei</a:t>
            </a:r>
            <a:r>
              <a:rPr lang="en-GB" dirty="0" smtClean="0"/>
              <a:t> </a:t>
            </a:r>
            <a:r>
              <a:rPr lang="en-GB" dirty="0" err="1" smtClean="0"/>
              <a:t>effaith</a:t>
            </a:r>
            <a:r>
              <a:rPr lang="en-GB" dirty="0" smtClean="0"/>
              <a:t> </a:t>
            </a:r>
            <a:r>
              <a:rPr lang="en-GB" dirty="0" err="1" smtClean="0"/>
              <a:t>bosib</a:t>
            </a:r>
            <a:r>
              <a:rPr lang="en-GB" dirty="0" smtClean="0"/>
              <a:t>?</a:t>
            </a:r>
            <a:r>
              <a:rPr lang="en-GB" baseline="0" dirty="0" smtClean="0"/>
              <a:t> </a:t>
            </a:r>
            <a:r>
              <a:rPr lang="en-GB" baseline="0" dirty="0" err="1" smtClean="0"/>
              <a:t>Crewch</a:t>
            </a:r>
            <a:r>
              <a:rPr lang="en-GB" baseline="0" dirty="0" smtClean="0"/>
              <a:t> </a:t>
            </a:r>
            <a:r>
              <a:rPr lang="en-GB" baseline="0" dirty="0" err="1" smtClean="0"/>
              <a:t>fap</a:t>
            </a:r>
            <a:r>
              <a:rPr lang="en-GB" baseline="0" dirty="0" smtClean="0"/>
              <a:t> </a:t>
            </a:r>
            <a:r>
              <a:rPr lang="en-GB" baseline="0" dirty="0" err="1" smtClean="0"/>
              <a:t>meddwl</a:t>
            </a:r>
            <a:r>
              <a:rPr lang="en-GB" baseline="0" dirty="0" smtClean="0"/>
              <a:t>/</a:t>
            </a:r>
            <a:r>
              <a:rPr lang="en-GB" baseline="0" dirty="0" err="1" smtClean="0"/>
              <a:t>siart</a:t>
            </a:r>
            <a:r>
              <a:rPr lang="en-GB" baseline="0" dirty="0" smtClean="0"/>
              <a:t> </a:t>
            </a:r>
            <a:r>
              <a:rPr lang="en-GB" baseline="0" dirty="0" err="1" smtClean="0"/>
              <a:t>corryn</a:t>
            </a:r>
            <a:r>
              <a:rPr lang="en-GB" baseline="0" dirty="0" smtClean="0"/>
              <a:t> </a:t>
            </a:r>
            <a:r>
              <a:rPr lang="en-GB" baseline="0" dirty="0" err="1" smtClean="0"/>
              <a:t>sy’n</a:t>
            </a:r>
            <a:r>
              <a:rPr lang="en-GB" baseline="0" dirty="0" smtClean="0"/>
              <a:t> </a:t>
            </a:r>
            <a:r>
              <a:rPr lang="en-GB" baseline="0" dirty="0" err="1" smtClean="0"/>
              <a:t>crynhoi’r</a:t>
            </a:r>
            <a:r>
              <a:rPr lang="en-GB" baseline="0" dirty="0" smtClean="0"/>
              <a:t> </a:t>
            </a:r>
            <a:r>
              <a:rPr lang="en-GB" baseline="0" dirty="0" err="1" smtClean="0"/>
              <a:t>prif</a:t>
            </a:r>
            <a:r>
              <a:rPr lang="en-GB" baseline="0" dirty="0" smtClean="0"/>
              <a:t> </a:t>
            </a:r>
            <a:r>
              <a:rPr lang="en-GB" baseline="0" dirty="0" err="1" smtClean="0"/>
              <a:t>bwyntiau</a:t>
            </a:r>
            <a:r>
              <a:rPr lang="en-GB" baseline="0" dirty="0" smtClean="0"/>
              <a:t>. </a:t>
            </a:r>
            <a:r>
              <a:rPr lang="en-GB" baseline="0" dirty="0" err="1" smtClean="0"/>
              <a:t>Mae’r</a:t>
            </a:r>
            <a:r>
              <a:rPr lang="en-GB" baseline="0" dirty="0" smtClean="0"/>
              <a:t> </a:t>
            </a:r>
            <a:r>
              <a:rPr lang="en-GB" baseline="0" dirty="0" err="1" smtClean="0"/>
              <a:t>erthygl</a:t>
            </a:r>
            <a:r>
              <a:rPr lang="en-GB" baseline="0" dirty="0" smtClean="0"/>
              <a:t> </a:t>
            </a:r>
            <a:r>
              <a:rPr lang="en-GB" baseline="0" dirty="0" err="1" smtClean="0"/>
              <a:t>llawn</a:t>
            </a:r>
            <a:r>
              <a:rPr lang="en-GB" baseline="0" dirty="0" smtClean="0"/>
              <a:t> </a:t>
            </a:r>
            <a:r>
              <a:rPr lang="en-GB" baseline="0" dirty="0" err="1" smtClean="0"/>
              <a:t>ar</a:t>
            </a:r>
            <a:r>
              <a:rPr lang="en-GB" baseline="0" dirty="0" smtClean="0"/>
              <a:t> </a:t>
            </a:r>
            <a:r>
              <a:rPr lang="en-GB" baseline="0" dirty="0" err="1" smtClean="0"/>
              <a:t>gael</a:t>
            </a:r>
            <a:r>
              <a:rPr lang="en-GB" baseline="0" dirty="0" smtClean="0"/>
              <a:t> </a:t>
            </a:r>
            <a:r>
              <a:rPr lang="en-GB" baseline="0" dirty="0" err="1" smtClean="0"/>
              <a:t>yma</a:t>
            </a:r>
            <a:r>
              <a:rPr lang="en-GB" baseline="0" dirty="0" smtClean="0"/>
              <a:t>: </a:t>
            </a:r>
            <a:r>
              <a:rPr lang="en-GB" dirty="0" smtClean="0">
                <a:hlinkClick r:id="rId3"/>
              </a:rPr>
              <a:t>https://www.researchgate.net/publication/310769309_Social_Justice_Theory</a:t>
            </a:r>
            <a:endParaRPr lang="en-GB" baseline="0" dirty="0" smtClean="0"/>
          </a:p>
          <a:p>
            <a:endParaRPr lang="en-GB" baseline="0" dirty="0" smtClean="0"/>
          </a:p>
          <a:p>
            <a:r>
              <a:rPr lang="en-GB" baseline="0" dirty="0" smtClean="0"/>
              <a:t>Here’s one definition of ‘social justice’. What are the theory’s main characteristics? What is its possible impact? Create a mind map/spider diagram that summarises the main points. The full article is available here: </a:t>
            </a:r>
            <a:r>
              <a:rPr lang="en-GB" dirty="0" smtClean="0">
                <a:hlinkClick r:id="rId3"/>
              </a:rPr>
              <a:t>https://www.researchgate.net/publication/310769309_Social_Justice_Theory</a:t>
            </a: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1761188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Mae’r</a:t>
            </a:r>
            <a:r>
              <a:rPr lang="en-GB" dirty="0" smtClean="0"/>
              <a:t> </a:t>
            </a:r>
            <a:r>
              <a:rPr lang="en-GB" dirty="0" err="1" smtClean="0"/>
              <a:t>dasg</a:t>
            </a:r>
            <a:r>
              <a:rPr lang="en-GB" dirty="0" smtClean="0"/>
              <a:t> hon </a:t>
            </a:r>
            <a:r>
              <a:rPr lang="en-GB" dirty="0" err="1" smtClean="0"/>
              <a:t>yn</a:t>
            </a:r>
            <a:r>
              <a:rPr lang="en-GB" dirty="0" smtClean="0"/>
              <a:t> </a:t>
            </a:r>
            <a:r>
              <a:rPr lang="en-GB" dirty="0" err="1" smtClean="0"/>
              <a:t>ffocysu</a:t>
            </a:r>
            <a:r>
              <a:rPr lang="en-GB" baseline="0" dirty="0" smtClean="0"/>
              <a:t> </a:t>
            </a:r>
            <a:r>
              <a:rPr lang="en-GB" baseline="0" dirty="0" err="1" smtClean="0"/>
              <a:t>ar</a:t>
            </a:r>
            <a:r>
              <a:rPr lang="en-GB" baseline="0" dirty="0" smtClean="0"/>
              <a:t> y </a:t>
            </a:r>
            <a:r>
              <a:rPr lang="en-GB" baseline="0" dirty="0" err="1" smtClean="0"/>
              <a:t>llyfr</a:t>
            </a:r>
            <a:r>
              <a:rPr lang="en-GB" baseline="0" dirty="0" smtClean="0"/>
              <a:t> </a:t>
            </a:r>
            <a:r>
              <a:rPr lang="en-GB" sz="1200" kern="1200" dirty="0" smtClean="0">
                <a:solidFill>
                  <a:schemeClr val="tx1"/>
                </a:solidFill>
                <a:effectLst/>
                <a:latin typeface="+mn-lt"/>
                <a:ea typeface="+mn-ea"/>
                <a:cs typeface="+mn-cs"/>
              </a:rPr>
              <a:t>Arshad, R., Wrigley, T. and Pratt, L. (</a:t>
            </a:r>
            <a:r>
              <a:rPr lang="en-GB" sz="1200" kern="1200" dirty="0" err="1" smtClean="0">
                <a:solidFill>
                  <a:schemeClr val="tx1"/>
                </a:solidFill>
                <a:effectLst/>
                <a:latin typeface="+mn-lt"/>
                <a:ea typeface="+mn-ea"/>
                <a:cs typeface="+mn-cs"/>
              </a:rPr>
              <a:t>eds</a:t>
            </a:r>
            <a:r>
              <a:rPr lang="en-GB" sz="1200" kern="1200" dirty="0" smtClean="0">
                <a:solidFill>
                  <a:schemeClr val="tx1"/>
                </a:solidFill>
                <a:effectLst/>
                <a:latin typeface="+mn-lt"/>
                <a:ea typeface="+mn-ea"/>
                <a:cs typeface="+mn-cs"/>
              </a:rPr>
              <a:t>) (2012) </a:t>
            </a:r>
            <a:r>
              <a:rPr lang="en-GB" sz="1200" i="1" kern="1200" dirty="0" smtClean="0">
                <a:solidFill>
                  <a:schemeClr val="tx1"/>
                </a:solidFill>
                <a:effectLst/>
                <a:latin typeface="+mn-lt"/>
                <a:ea typeface="+mn-ea"/>
                <a:cs typeface="+mn-cs"/>
              </a:rPr>
              <a:t>Social Justice re-examined: dilemmas and solutions for</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the classroom teacher</a:t>
            </a:r>
            <a:r>
              <a:rPr lang="en-GB" sz="1200" kern="1200" dirty="0" smtClean="0">
                <a:solidFill>
                  <a:schemeClr val="tx1"/>
                </a:solidFill>
                <a:effectLst/>
                <a:latin typeface="+mn-lt"/>
                <a:ea typeface="+mn-ea"/>
                <a:cs typeface="+mn-cs"/>
              </a:rPr>
              <a:t>. London: IOE Press,</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sydd</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ar</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gael</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ar-lein</a:t>
            </a:r>
            <a:r>
              <a:rPr lang="en-GB" sz="1200" kern="1200" baseline="0" dirty="0" smtClean="0">
                <a:solidFill>
                  <a:schemeClr val="tx1"/>
                </a:solidFill>
                <a:effectLst/>
                <a:latin typeface="+mn-lt"/>
                <a:ea typeface="+mn-ea"/>
                <a:cs typeface="+mn-cs"/>
              </a:rPr>
              <a:t> fan </a:t>
            </a:r>
            <a:r>
              <a:rPr lang="en-GB" sz="1200" kern="1200" baseline="0" dirty="0" err="1" smtClean="0">
                <a:solidFill>
                  <a:schemeClr val="tx1"/>
                </a:solidFill>
                <a:effectLst/>
                <a:latin typeface="+mn-lt"/>
                <a:ea typeface="+mn-ea"/>
                <a:cs typeface="+mn-cs"/>
              </a:rPr>
              <a:t>hyn</a:t>
            </a:r>
            <a:r>
              <a:rPr lang="en-GB" sz="1200" kern="1200" baseline="0" dirty="0" smtClean="0">
                <a:solidFill>
                  <a:schemeClr val="tx1"/>
                </a:solidFill>
                <a:effectLst/>
                <a:latin typeface="+mn-lt"/>
                <a:ea typeface="+mn-ea"/>
                <a:cs typeface="+mn-cs"/>
              </a:rPr>
              <a:t>: </a:t>
            </a:r>
            <a:r>
              <a:rPr lang="en-GB" sz="1200" u="sng" kern="1200" dirty="0" smtClean="0">
                <a:solidFill>
                  <a:schemeClr val="tx1"/>
                </a:solidFill>
                <a:effectLst/>
                <a:latin typeface="+mn-lt"/>
                <a:ea typeface="+mn-ea"/>
                <a:cs typeface="+mn-cs"/>
                <a:hlinkClick r:id="rId3"/>
              </a:rPr>
              <a:t>https://www-dawsonera-com.ezproxy.uwtsd.ac.uk/readonline/9781858565903</a:t>
            </a:r>
            <a:endParaRPr lang="en-GB" sz="1200" u="sng" kern="1200" dirty="0" smtClean="0">
              <a:solidFill>
                <a:schemeClr val="tx1"/>
              </a:solidFill>
              <a:effectLst/>
              <a:latin typeface="+mn-lt"/>
              <a:ea typeface="+mn-ea"/>
              <a:cs typeface="+mn-cs"/>
            </a:endParaRPr>
          </a:p>
          <a:p>
            <a:r>
              <a:rPr lang="en-GB" sz="1200" u="none" kern="1200" dirty="0" err="1" smtClean="0">
                <a:solidFill>
                  <a:schemeClr val="tx1"/>
                </a:solidFill>
                <a:effectLst/>
                <a:latin typeface="+mn-lt"/>
                <a:ea typeface="+mn-ea"/>
                <a:cs typeface="+mn-cs"/>
              </a:rPr>
              <a:t>Pawb</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i</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ddarllen</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tudalen</a:t>
            </a:r>
            <a:r>
              <a:rPr lang="en-GB" sz="1200" u="none" kern="1200" dirty="0" smtClean="0">
                <a:solidFill>
                  <a:schemeClr val="tx1"/>
                </a:solidFill>
                <a:effectLst/>
                <a:latin typeface="+mn-lt"/>
                <a:ea typeface="+mn-ea"/>
                <a:cs typeface="+mn-cs"/>
              </a:rPr>
              <a:t> 1-47 a </a:t>
            </a:r>
            <a:r>
              <a:rPr lang="en-GB" sz="1200" u="none" kern="1200" dirty="0" err="1" smtClean="0">
                <a:solidFill>
                  <a:schemeClr val="tx1"/>
                </a:solidFill>
                <a:effectLst/>
                <a:latin typeface="+mn-lt"/>
                <a:ea typeface="+mn-ea"/>
                <a:cs typeface="+mn-cs"/>
              </a:rPr>
              <a:t>chymryd</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nodiadau</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personol</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Yna</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dewiswch</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ddau</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faes</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o’r</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rhestr</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isod</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Darllenwch</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hwy</a:t>
            </a:r>
            <a:r>
              <a:rPr lang="en-GB" sz="1200" u="none" kern="1200" dirty="0" smtClean="0">
                <a:solidFill>
                  <a:schemeClr val="tx1"/>
                </a:solidFill>
                <a:effectLst/>
                <a:latin typeface="+mn-lt"/>
                <a:ea typeface="+mn-ea"/>
                <a:cs typeface="+mn-cs"/>
              </a:rPr>
              <a:t>, ac </a:t>
            </a:r>
            <a:r>
              <a:rPr lang="en-GB" sz="1200" u="none" kern="1200" dirty="0" err="1" smtClean="0">
                <a:solidFill>
                  <a:schemeClr val="tx1"/>
                </a:solidFill>
                <a:effectLst/>
                <a:latin typeface="+mn-lt"/>
                <a:ea typeface="+mn-ea"/>
                <a:cs typeface="+mn-cs"/>
              </a:rPr>
              <a:t>ychwanegwch</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eich</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casgliadau</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i’r</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Padlet</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sydd</a:t>
            </a:r>
            <a:r>
              <a:rPr lang="en-GB" sz="1200" u="none" kern="1200" dirty="0" smtClean="0">
                <a:solidFill>
                  <a:schemeClr val="tx1"/>
                </a:solidFill>
                <a:effectLst/>
                <a:latin typeface="+mn-lt"/>
                <a:ea typeface="+mn-ea"/>
                <a:cs typeface="+mn-cs"/>
              </a:rPr>
              <a:t> </a:t>
            </a:r>
            <a:r>
              <a:rPr lang="en-GB" sz="1200" u="none" kern="1200" dirty="0" err="1" smtClean="0">
                <a:solidFill>
                  <a:schemeClr val="tx1"/>
                </a:solidFill>
                <a:effectLst/>
                <a:latin typeface="+mn-lt"/>
                <a:ea typeface="+mn-ea"/>
                <a:cs typeface="+mn-cs"/>
              </a:rPr>
              <a:t>ar</a:t>
            </a:r>
            <a:r>
              <a:rPr lang="en-GB" sz="1200" u="none" kern="1200" dirty="0" smtClean="0">
                <a:solidFill>
                  <a:schemeClr val="tx1"/>
                </a:solidFill>
                <a:effectLst/>
                <a:latin typeface="+mn-lt"/>
                <a:ea typeface="+mn-ea"/>
                <a:cs typeface="+mn-cs"/>
              </a:rPr>
              <a:t> y </a:t>
            </a:r>
            <a:r>
              <a:rPr lang="en-GB" sz="1200" u="none" kern="1200" dirty="0" err="1" smtClean="0">
                <a:solidFill>
                  <a:schemeClr val="tx1"/>
                </a:solidFill>
                <a:effectLst/>
                <a:latin typeface="+mn-lt"/>
                <a:ea typeface="+mn-ea"/>
                <a:cs typeface="+mn-cs"/>
              </a:rPr>
              <a:t>sleid</a:t>
            </a:r>
            <a:r>
              <a:rPr lang="en-GB" sz="1200" u="none" kern="1200" dirty="0" smtClean="0">
                <a:solidFill>
                  <a:schemeClr val="tx1"/>
                </a:solidFill>
                <a:effectLst/>
                <a:latin typeface="+mn-lt"/>
                <a:ea typeface="+mn-ea"/>
                <a:cs typeface="+mn-cs"/>
              </a:rPr>
              <a:t>.</a:t>
            </a:r>
          </a:p>
          <a:p>
            <a:endParaRPr lang="en-GB" sz="1200" u="none" kern="1200" dirty="0" smtClean="0">
              <a:solidFill>
                <a:schemeClr val="tx1"/>
              </a:solidFill>
              <a:effectLst/>
              <a:latin typeface="+mn-lt"/>
              <a:ea typeface="+mn-ea"/>
              <a:cs typeface="+mn-cs"/>
            </a:endParaRPr>
          </a:p>
          <a:p>
            <a:r>
              <a:rPr lang="en-GB" sz="1200" u="none" kern="1200" dirty="0" smtClean="0">
                <a:solidFill>
                  <a:schemeClr val="tx1"/>
                </a:solidFill>
                <a:effectLst/>
                <a:latin typeface="+mn-lt"/>
                <a:ea typeface="+mn-ea"/>
                <a:cs typeface="+mn-cs"/>
              </a:rPr>
              <a:t>This</a:t>
            </a:r>
            <a:r>
              <a:rPr lang="en-GB" sz="1200" u="none" kern="1200" baseline="0" dirty="0" smtClean="0">
                <a:solidFill>
                  <a:schemeClr val="tx1"/>
                </a:solidFill>
                <a:effectLst/>
                <a:latin typeface="+mn-lt"/>
                <a:ea typeface="+mn-ea"/>
                <a:cs typeface="+mn-cs"/>
              </a:rPr>
              <a:t> task focuses on this book from the essential reading list for this module </a:t>
            </a:r>
            <a:r>
              <a:rPr lang="en-GB" sz="1200" kern="1200" dirty="0" smtClean="0">
                <a:solidFill>
                  <a:schemeClr val="tx1"/>
                </a:solidFill>
                <a:effectLst/>
                <a:latin typeface="+mn-lt"/>
                <a:ea typeface="+mn-ea"/>
                <a:cs typeface="+mn-cs"/>
              </a:rPr>
              <a:t>Arshad, R., Wrigley, T. and Pratt, L. (</a:t>
            </a:r>
            <a:r>
              <a:rPr lang="en-GB" sz="1200" kern="1200" dirty="0" err="1" smtClean="0">
                <a:solidFill>
                  <a:schemeClr val="tx1"/>
                </a:solidFill>
                <a:effectLst/>
                <a:latin typeface="+mn-lt"/>
                <a:ea typeface="+mn-ea"/>
                <a:cs typeface="+mn-cs"/>
              </a:rPr>
              <a:t>eds</a:t>
            </a:r>
            <a:r>
              <a:rPr lang="en-GB" sz="1200" kern="1200" dirty="0" smtClean="0">
                <a:solidFill>
                  <a:schemeClr val="tx1"/>
                </a:solidFill>
                <a:effectLst/>
                <a:latin typeface="+mn-lt"/>
                <a:ea typeface="+mn-ea"/>
                <a:cs typeface="+mn-cs"/>
              </a:rPr>
              <a:t>) (2012) </a:t>
            </a:r>
            <a:r>
              <a:rPr lang="en-GB" sz="1200" i="1" kern="1200" dirty="0" smtClean="0">
                <a:solidFill>
                  <a:schemeClr val="tx1"/>
                </a:solidFill>
                <a:effectLst/>
                <a:latin typeface="+mn-lt"/>
                <a:ea typeface="+mn-ea"/>
                <a:cs typeface="+mn-cs"/>
              </a:rPr>
              <a:t>Social Justice re-examined: dilemmas and solutions for</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the classroom teacher</a:t>
            </a:r>
            <a:r>
              <a:rPr lang="en-GB" sz="1200" kern="1200" dirty="0" smtClean="0">
                <a:solidFill>
                  <a:schemeClr val="tx1"/>
                </a:solidFill>
                <a:effectLst/>
                <a:latin typeface="+mn-lt"/>
                <a:ea typeface="+mn-ea"/>
                <a:cs typeface="+mn-cs"/>
              </a:rPr>
              <a:t>. London: IOE Press,</a:t>
            </a:r>
            <a:r>
              <a:rPr lang="en-GB" sz="1200" kern="1200" baseline="0" dirty="0" smtClean="0">
                <a:solidFill>
                  <a:schemeClr val="tx1"/>
                </a:solidFill>
                <a:effectLst/>
                <a:latin typeface="+mn-lt"/>
                <a:ea typeface="+mn-ea"/>
                <a:cs typeface="+mn-cs"/>
              </a:rPr>
              <a:t> which is available online here: </a:t>
            </a:r>
            <a:r>
              <a:rPr lang="en-GB" sz="1200" u="sng" kern="1200" dirty="0" smtClean="0">
                <a:solidFill>
                  <a:schemeClr val="tx1"/>
                </a:solidFill>
                <a:effectLst/>
                <a:latin typeface="+mn-lt"/>
                <a:ea typeface="+mn-ea"/>
                <a:cs typeface="+mn-cs"/>
                <a:hlinkClick r:id="rId3"/>
              </a:rPr>
              <a:t>https://www-dawsonera-com.ezproxy.uwtsd.ac.uk/readonline/9781858565903</a:t>
            </a:r>
            <a:endParaRPr lang="en-GB" sz="1200" u="sng" kern="1200" dirty="0" smtClean="0">
              <a:solidFill>
                <a:schemeClr val="tx1"/>
              </a:solidFill>
              <a:effectLst/>
              <a:latin typeface="+mn-lt"/>
              <a:ea typeface="+mn-ea"/>
              <a:cs typeface="+mn-cs"/>
            </a:endParaRPr>
          </a:p>
          <a:p>
            <a:r>
              <a:rPr lang="en-GB" sz="1200" u="none" kern="1200" dirty="0" smtClean="0">
                <a:solidFill>
                  <a:schemeClr val="tx1"/>
                </a:solidFill>
                <a:effectLst/>
                <a:latin typeface="+mn-lt"/>
                <a:ea typeface="+mn-ea"/>
                <a:cs typeface="+mn-cs"/>
              </a:rPr>
              <a:t>Everybody</a:t>
            </a:r>
            <a:r>
              <a:rPr lang="en-GB" sz="1200" u="none" kern="1200" baseline="0" dirty="0" smtClean="0">
                <a:solidFill>
                  <a:schemeClr val="tx1"/>
                </a:solidFill>
                <a:effectLst/>
                <a:latin typeface="+mn-lt"/>
                <a:ea typeface="+mn-ea"/>
                <a:cs typeface="+mn-cs"/>
              </a:rPr>
              <a:t> needs to read pages 1-47 and make personal notes. Then, choose two areas from the following list. Read them, and add your conclusions to the </a:t>
            </a:r>
            <a:r>
              <a:rPr lang="en-GB" sz="1200" u="none" kern="1200" baseline="0" dirty="0" err="1" smtClean="0">
                <a:solidFill>
                  <a:schemeClr val="tx1"/>
                </a:solidFill>
                <a:effectLst/>
                <a:latin typeface="+mn-lt"/>
                <a:ea typeface="+mn-ea"/>
                <a:cs typeface="+mn-cs"/>
              </a:rPr>
              <a:t>Padlet</a:t>
            </a:r>
            <a:r>
              <a:rPr lang="en-GB" sz="1200" u="none" kern="1200" baseline="0" dirty="0" smtClean="0">
                <a:solidFill>
                  <a:schemeClr val="tx1"/>
                </a:solidFill>
                <a:effectLst/>
                <a:latin typeface="+mn-lt"/>
                <a:ea typeface="+mn-ea"/>
                <a:cs typeface="+mn-cs"/>
              </a:rPr>
              <a:t> that’s on the slide.</a:t>
            </a:r>
          </a:p>
          <a:p>
            <a:endParaRPr lang="en-GB" sz="1200" u="none" kern="1200" baseline="0" dirty="0" smtClean="0">
              <a:solidFill>
                <a:schemeClr val="tx1"/>
              </a:solidFill>
              <a:effectLst/>
              <a:latin typeface="+mn-lt"/>
              <a:ea typeface="+mn-ea"/>
              <a:cs typeface="+mn-cs"/>
            </a:endParaRPr>
          </a:p>
          <a:p>
            <a:r>
              <a:rPr lang="en-GB" sz="1200" u="none" kern="1200" baseline="0" dirty="0" err="1" smtClean="0">
                <a:solidFill>
                  <a:schemeClr val="tx1"/>
                </a:solidFill>
                <a:effectLst/>
                <a:latin typeface="+mn-lt"/>
                <a:ea typeface="+mn-ea"/>
                <a:cs typeface="+mn-cs"/>
              </a:rPr>
              <a:t>Dewiswch</a:t>
            </a:r>
            <a:r>
              <a:rPr lang="en-GB" sz="1200" u="none" kern="1200" baseline="0" dirty="0" smtClean="0">
                <a:solidFill>
                  <a:schemeClr val="tx1"/>
                </a:solidFill>
                <a:effectLst/>
                <a:latin typeface="+mn-lt"/>
                <a:ea typeface="+mn-ea"/>
                <a:cs typeface="+mn-cs"/>
              </a:rPr>
              <a:t> </a:t>
            </a:r>
            <a:r>
              <a:rPr lang="en-GB" sz="1200" u="none" kern="1200" baseline="0" dirty="0" err="1" smtClean="0">
                <a:solidFill>
                  <a:schemeClr val="tx1"/>
                </a:solidFill>
                <a:effectLst/>
                <a:latin typeface="+mn-lt"/>
                <a:ea typeface="+mn-ea"/>
                <a:cs typeface="+mn-cs"/>
              </a:rPr>
              <a:t>ddau</a:t>
            </a:r>
            <a:r>
              <a:rPr lang="en-GB" sz="1200" u="none" kern="1200" baseline="0" dirty="0" smtClean="0">
                <a:solidFill>
                  <a:schemeClr val="tx1"/>
                </a:solidFill>
                <a:effectLst/>
                <a:latin typeface="+mn-lt"/>
                <a:ea typeface="+mn-ea"/>
                <a:cs typeface="+mn-cs"/>
              </a:rPr>
              <a:t> </a:t>
            </a:r>
            <a:r>
              <a:rPr lang="en-GB" sz="1200" u="none" kern="1200" baseline="0" dirty="0" err="1" smtClean="0">
                <a:solidFill>
                  <a:schemeClr val="tx1"/>
                </a:solidFill>
                <a:effectLst/>
                <a:latin typeface="+mn-lt"/>
                <a:ea typeface="+mn-ea"/>
                <a:cs typeface="+mn-cs"/>
              </a:rPr>
              <a:t>faes</a:t>
            </a:r>
            <a:r>
              <a:rPr lang="en-GB" sz="1200" u="none" kern="1200" baseline="0" dirty="0" smtClean="0">
                <a:solidFill>
                  <a:schemeClr val="tx1"/>
                </a:solidFill>
                <a:effectLst/>
                <a:latin typeface="+mn-lt"/>
                <a:ea typeface="+mn-ea"/>
                <a:cs typeface="+mn-cs"/>
              </a:rPr>
              <a:t> – Select two areas:</a:t>
            </a:r>
          </a:p>
          <a:p>
            <a:endParaRPr lang="en-GB" sz="1200" u="none" kern="1200" baseline="0" dirty="0" smtClean="0">
              <a:solidFill>
                <a:schemeClr val="tx1"/>
              </a:solidFill>
              <a:effectLst/>
              <a:latin typeface="+mn-lt"/>
              <a:ea typeface="+mn-ea"/>
              <a:cs typeface="+mn-cs"/>
            </a:endParaRPr>
          </a:p>
          <a:p>
            <a:r>
              <a:rPr lang="en-GB" dirty="0" smtClean="0"/>
              <a:t>Gender – page 65-82</a:t>
            </a:r>
          </a:p>
          <a:p>
            <a:r>
              <a:rPr lang="en-GB" dirty="0" smtClean="0"/>
              <a:t>Sexual orientation – page 83-96</a:t>
            </a:r>
          </a:p>
          <a:p>
            <a:r>
              <a:rPr lang="en-GB" dirty="0" smtClean="0"/>
              <a:t>Language (EAL) –  page 97-111</a:t>
            </a:r>
          </a:p>
          <a:p>
            <a:r>
              <a:rPr lang="en-GB" dirty="0" smtClean="0"/>
              <a:t>Religion (Islamophobia) – page 113 – 128</a:t>
            </a:r>
          </a:p>
          <a:p>
            <a:r>
              <a:rPr lang="en-GB" dirty="0" smtClean="0"/>
              <a:t>Beliefs &amp; Faiths –page 129-144</a:t>
            </a:r>
          </a:p>
          <a:p>
            <a:r>
              <a:rPr lang="en-GB" dirty="0" smtClean="0"/>
              <a:t>Social class – page 145-163</a:t>
            </a:r>
          </a:p>
          <a:p>
            <a:r>
              <a:rPr lang="en-GB" dirty="0" smtClean="0"/>
              <a:t>ALN (ADHD) – page 165-178</a:t>
            </a:r>
          </a:p>
          <a:p>
            <a:r>
              <a:rPr lang="en-GB" dirty="0" smtClean="0"/>
              <a:t>Traveller community – page 179-191</a:t>
            </a:r>
          </a:p>
          <a:p>
            <a:r>
              <a:rPr lang="en-GB" dirty="0" smtClean="0"/>
              <a:t>Race – page 183-207</a:t>
            </a:r>
          </a:p>
          <a:p>
            <a:endParaRPr lang="en-GB" sz="1200" u="none" kern="1200" dirty="0" smtClean="0">
              <a:solidFill>
                <a:schemeClr val="tx1"/>
              </a:solidFill>
              <a:effectLst/>
              <a:latin typeface="+mn-lt"/>
              <a:ea typeface="+mn-ea"/>
              <a:cs typeface="+mn-cs"/>
            </a:endParaRPr>
          </a:p>
          <a:p>
            <a:endParaRPr lang="en-GB" sz="1200" u="non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7227049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a:t>
            </a:r>
            <a:r>
              <a:rPr lang="en-GB" baseline="0" dirty="0" err="1" smtClean="0"/>
              <a:t>ba</a:t>
            </a:r>
            <a:r>
              <a:rPr lang="en-GB" baseline="0" dirty="0" smtClean="0"/>
              <a:t> </a:t>
            </a:r>
            <a:r>
              <a:rPr lang="en-GB" baseline="0" dirty="0" err="1" smtClean="0"/>
              <a:t>raddau</a:t>
            </a:r>
            <a:r>
              <a:rPr lang="en-GB" baseline="0" dirty="0" smtClean="0"/>
              <a:t> </a:t>
            </a:r>
            <a:r>
              <a:rPr lang="en-GB" baseline="0" dirty="0" err="1" smtClean="0"/>
              <a:t>ydy’r</a:t>
            </a:r>
            <a:r>
              <a:rPr lang="en-GB" baseline="0" dirty="0" smtClean="0"/>
              <a:t> </a:t>
            </a:r>
            <a:r>
              <a:rPr lang="en-GB" baseline="0" dirty="0" err="1" smtClean="0"/>
              <a:t>sesiwn</a:t>
            </a:r>
            <a:r>
              <a:rPr lang="en-GB" baseline="0" dirty="0" smtClean="0"/>
              <a:t> hon </a:t>
            </a:r>
            <a:r>
              <a:rPr lang="en-GB" baseline="0" dirty="0" err="1" smtClean="0"/>
              <a:t>wedi</a:t>
            </a:r>
            <a:r>
              <a:rPr lang="en-GB" baseline="0" dirty="0" smtClean="0"/>
              <a:t> </a:t>
            </a:r>
            <a:r>
              <a:rPr lang="en-GB" baseline="0" dirty="0" err="1" smtClean="0"/>
              <a:t>cwrdd</a:t>
            </a:r>
            <a:r>
              <a:rPr lang="en-GB" baseline="0" dirty="0" smtClean="0"/>
              <a:t> </a:t>
            </a:r>
            <a:r>
              <a:rPr lang="en-GB" baseline="0" dirty="0" err="1" smtClean="0"/>
              <a:t>gyda’r</a:t>
            </a:r>
            <a:r>
              <a:rPr lang="en-GB" baseline="0" dirty="0" smtClean="0"/>
              <a:t> </a:t>
            </a:r>
            <a:r>
              <a:rPr lang="en-GB" baseline="0" dirty="0" err="1" smtClean="0"/>
              <a:t>amcan</a:t>
            </a:r>
            <a:r>
              <a:rPr lang="en-GB" baseline="0" dirty="0" smtClean="0"/>
              <a:t>? Beth </a:t>
            </a:r>
            <a:r>
              <a:rPr lang="en-GB" baseline="0" dirty="0" err="1" smtClean="0"/>
              <a:t>sydd</a:t>
            </a:r>
            <a:r>
              <a:rPr lang="en-GB" baseline="0" dirty="0" smtClean="0"/>
              <a:t> </a:t>
            </a:r>
            <a:r>
              <a:rPr lang="en-GB" baseline="0" dirty="0" err="1" smtClean="0"/>
              <a:t>angen</a:t>
            </a:r>
            <a:r>
              <a:rPr lang="en-GB" baseline="0" dirty="0" smtClean="0"/>
              <a:t> </a:t>
            </a:r>
            <a:r>
              <a:rPr lang="en-GB" baseline="0" dirty="0" err="1" smtClean="0"/>
              <a:t>ei</a:t>
            </a:r>
            <a:r>
              <a:rPr lang="en-GB" baseline="0" dirty="0" smtClean="0"/>
              <a:t> </a:t>
            </a:r>
            <a:r>
              <a:rPr lang="en-GB" baseline="0" dirty="0" err="1" smtClean="0"/>
              <a:t>ddatblygu</a:t>
            </a:r>
            <a:r>
              <a:rPr lang="en-GB" baseline="0" dirty="0" smtClean="0"/>
              <a:t> </a:t>
            </a:r>
            <a:r>
              <a:rPr lang="en-GB" baseline="0" dirty="0" err="1" smtClean="0"/>
              <a:t>ymhellach</a:t>
            </a:r>
            <a:r>
              <a:rPr lang="en-GB" baseline="0" dirty="0" smtClean="0"/>
              <a:t>?</a:t>
            </a:r>
          </a:p>
          <a:p>
            <a:r>
              <a:rPr lang="en-GB" baseline="0" dirty="0" smtClean="0"/>
              <a:t>To what extent has this session met this aim? What needs to be further developed?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41617716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Cysylltwch</a:t>
            </a:r>
            <a:r>
              <a:rPr lang="en-GB" dirty="0" smtClean="0"/>
              <a:t> </a:t>
            </a:r>
            <a:r>
              <a:rPr lang="en-GB" dirty="0" err="1" smtClean="0"/>
              <a:t>os</a:t>
            </a:r>
            <a:r>
              <a:rPr lang="en-GB" dirty="0" smtClean="0"/>
              <a:t> </a:t>
            </a:r>
            <a:r>
              <a:rPr lang="en-GB" dirty="0" err="1" smtClean="0"/>
              <a:t>oes</a:t>
            </a:r>
            <a:r>
              <a:rPr lang="en-GB" dirty="0" smtClean="0"/>
              <a:t> </a:t>
            </a:r>
            <a:r>
              <a:rPr lang="en-GB" dirty="0" err="1" smtClean="0"/>
              <a:t>cwestiwn</a:t>
            </a:r>
            <a:r>
              <a:rPr lang="en-GB" dirty="0" smtClean="0"/>
              <a:t> </a:t>
            </a:r>
            <a:r>
              <a:rPr lang="en-GB" dirty="0" err="1" smtClean="0"/>
              <a:t>gennych</a:t>
            </a:r>
            <a:r>
              <a:rPr lang="en-GB" dirty="0" smtClean="0"/>
              <a:t>.</a:t>
            </a:r>
          </a:p>
          <a:p>
            <a:r>
              <a:rPr lang="en-GB" dirty="0" smtClean="0"/>
              <a:t>Get</a:t>
            </a:r>
            <a:r>
              <a:rPr lang="en-GB" baseline="0" dirty="0" smtClean="0"/>
              <a:t> in touch if you have a question.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7390125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4/20/2020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4/20/2020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bbc.co.uk/cymrufyw/42744261" TargetMode="External"/><Relationship Id="rId13" Type="http://schemas.openxmlformats.org/officeDocument/2006/relationships/hyperlink" Target="https://www.bbc.co.uk/news/uk-wales-51629420" TargetMode="External"/><Relationship Id="rId18" Type="http://schemas.openxmlformats.org/officeDocument/2006/relationships/hyperlink" Target="https://www.bbc.co.uk/news/uk-wales-49729041" TargetMode="External"/><Relationship Id="rId3" Type="http://schemas.openxmlformats.org/officeDocument/2006/relationships/hyperlink" Target="https://www.bbc.co.uk/cymrufyw/44952664" TargetMode="External"/><Relationship Id="rId7" Type="http://schemas.openxmlformats.org/officeDocument/2006/relationships/hyperlink" Target="https://www.bbc.co.uk/cymrufyw/40563590" TargetMode="External"/><Relationship Id="rId12" Type="http://schemas.openxmlformats.org/officeDocument/2006/relationships/hyperlink" Target="https://www.walesonline.co.uk/news/education/devastating-effect-poverty-having-young-14171835" TargetMode="External"/><Relationship Id="rId17" Type="http://schemas.openxmlformats.org/officeDocument/2006/relationships/hyperlink" Target="https://www.independent.co.uk/news/education/education-news/sex-education-class-school-wales-lgbt-religious-studies-parents-lessons-a9296026.html" TargetMode="External"/><Relationship Id="rId2" Type="http://schemas.openxmlformats.org/officeDocument/2006/relationships/notesSlide" Target="../notesSlides/notesSlide5.xml"/><Relationship Id="rId16" Type="http://schemas.openxmlformats.org/officeDocument/2006/relationships/hyperlink" Target="https://www.walesonline.co.uk/news/education/im-gay-teacher-its-important-15840728" TargetMode="External"/><Relationship Id="rId1" Type="http://schemas.openxmlformats.org/officeDocument/2006/relationships/slideLayout" Target="../slideLayouts/slideLayout4.xml"/><Relationship Id="rId6" Type="http://schemas.openxmlformats.org/officeDocument/2006/relationships/hyperlink" Target="https://www.bbc.co.uk/cymrufyw/49732691" TargetMode="External"/><Relationship Id="rId11" Type="http://schemas.openxmlformats.org/officeDocument/2006/relationships/hyperlink" Target="https://www.walesonline.co.uk/news/education/grangetown-primary-school-cardiff-diversity-16521092" TargetMode="External"/><Relationship Id="rId5" Type="http://schemas.openxmlformats.org/officeDocument/2006/relationships/hyperlink" Target="https://www.bbc.co.uk/cymrufyw/51418599" TargetMode="External"/><Relationship Id="rId15" Type="http://schemas.openxmlformats.org/officeDocument/2006/relationships/hyperlink" Target="https://www.bbc.co.uk/news/uk-wales-51407327" TargetMode="External"/><Relationship Id="rId10" Type="http://schemas.openxmlformats.org/officeDocument/2006/relationships/hyperlink" Target="https://www.bbc.co.uk/news/uk-wales-politics-44953312" TargetMode="External"/><Relationship Id="rId19" Type="http://schemas.openxmlformats.org/officeDocument/2006/relationships/hyperlink" Target="https://www.bbc.co.uk/news/uk-wales-46909295" TargetMode="External"/><Relationship Id="rId4" Type="http://schemas.openxmlformats.org/officeDocument/2006/relationships/hyperlink" Target="https://www.bbc.co.uk/cymrufyw/51637062" TargetMode="External"/><Relationship Id="rId9" Type="http://schemas.openxmlformats.org/officeDocument/2006/relationships/hyperlink" Target="https://www.bbc.co.uk/cymrufyw/23770084" TargetMode="External"/><Relationship Id="rId14" Type="http://schemas.openxmlformats.org/officeDocument/2006/relationships/hyperlink" Target="https://www.itv.com/news/wales/2020-02-26/my-daughter-felt-under-attack-for-being-a-young-black-girl-survey-reveals-extent-of-racism-in-school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3499" y="435033"/>
            <a:ext cx="980902" cy="461665"/>
          </a:xfrm>
          <a:prstGeom prst="rect">
            <a:avLst/>
          </a:prstGeom>
          <a:noFill/>
        </p:spPr>
        <p:txBody>
          <a:bodyPr wrap="square" rtlCol="0">
            <a:spAutoFit/>
          </a:bodyPr>
          <a:lstStyle/>
          <a:p>
            <a:r>
              <a:rPr lang="en-GB" sz="2400" b="1" dirty="0" smtClean="0">
                <a:solidFill>
                  <a:srgbClr val="FFFF00"/>
                </a:solidFill>
              </a:rPr>
              <a:t>D1 S2</a:t>
            </a:r>
            <a:endParaRPr lang="en-GB" sz="2400" b="1" dirty="0">
              <a:solidFill>
                <a:srgbClr val="FFFF00"/>
              </a:solidFill>
            </a:endParaRPr>
          </a:p>
        </p:txBody>
      </p:sp>
      <p:sp>
        <p:nvSpPr>
          <p:cNvPr id="3" name="TextBox 2"/>
          <p:cNvSpPr txBox="1"/>
          <p:nvPr/>
        </p:nvSpPr>
        <p:spPr>
          <a:xfrm>
            <a:off x="584662" y="435033"/>
            <a:ext cx="2964873" cy="1200329"/>
          </a:xfrm>
          <a:prstGeom prst="rect">
            <a:avLst/>
          </a:prstGeom>
          <a:noFill/>
        </p:spPr>
        <p:txBody>
          <a:bodyPr wrap="square" rtlCol="0">
            <a:spAutoFit/>
          </a:bodyPr>
          <a:lstStyle/>
          <a:p>
            <a:r>
              <a:rPr lang="en-GB" sz="2400" b="1" dirty="0" smtClean="0">
                <a:solidFill>
                  <a:srgbClr val="FFFF00"/>
                </a:solidFill>
              </a:rPr>
              <a:t>ECAD5009-C</a:t>
            </a:r>
          </a:p>
          <a:p>
            <a:r>
              <a:rPr lang="en-GB" sz="2400" b="1" dirty="0" err="1" smtClean="0">
                <a:solidFill>
                  <a:srgbClr val="FFFF00"/>
                </a:solidFill>
              </a:rPr>
              <a:t>Ble</a:t>
            </a:r>
            <a:r>
              <a:rPr lang="en-GB" sz="2400" b="1" dirty="0" smtClean="0">
                <a:solidFill>
                  <a:srgbClr val="FFFF00"/>
                </a:solidFill>
              </a:rPr>
              <a:t> </a:t>
            </a:r>
            <a:r>
              <a:rPr lang="en-GB" sz="2400" b="1" dirty="0" err="1" smtClean="0">
                <a:solidFill>
                  <a:srgbClr val="FFFF00"/>
                </a:solidFill>
              </a:rPr>
              <a:t>ydw</a:t>
            </a:r>
            <a:r>
              <a:rPr lang="en-GB" sz="2400" b="1" dirty="0" smtClean="0">
                <a:solidFill>
                  <a:srgbClr val="FFFF00"/>
                </a:solidFill>
              </a:rPr>
              <a:t> </a:t>
            </a:r>
            <a:r>
              <a:rPr lang="en-GB" sz="2400" b="1" dirty="0" err="1">
                <a:solidFill>
                  <a:srgbClr val="FFFF00"/>
                </a:solidFill>
              </a:rPr>
              <a:t>i</a:t>
            </a:r>
            <a:r>
              <a:rPr lang="en-GB" sz="2400" b="1" dirty="0" err="1" smtClean="0">
                <a:solidFill>
                  <a:srgbClr val="FFFF00"/>
                </a:solidFill>
              </a:rPr>
              <a:t>’n</a:t>
            </a:r>
            <a:r>
              <a:rPr lang="en-GB" sz="2400" b="1" dirty="0" smtClean="0">
                <a:solidFill>
                  <a:srgbClr val="FFFF00"/>
                </a:solidFill>
              </a:rPr>
              <a:t> </a:t>
            </a:r>
            <a:r>
              <a:rPr lang="en-GB" sz="2400" b="1" dirty="0" err="1" smtClean="0">
                <a:solidFill>
                  <a:srgbClr val="FFFF00"/>
                </a:solidFill>
              </a:rPr>
              <a:t>addysgu</a:t>
            </a:r>
            <a:r>
              <a:rPr lang="en-GB" sz="2400" b="1" dirty="0" smtClean="0">
                <a:solidFill>
                  <a:srgbClr val="FFFF00"/>
                </a:solidFill>
              </a:rPr>
              <a:t>?</a:t>
            </a:r>
          </a:p>
          <a:p>
            <a:r>
              <a:rPr lang="en-GB" sz="2400" b="1" dirty="0" smtClean="0">
                <a:solidFill>
                  <a:srgbClr val="FFFF00"/>
                </a:solidFill>
              </a:rPr>
              <a:t>Where am I teaching?</a:t>
            </a:r>
            <a:endParaRPr lang="en-GB" sz="2400" b="1" dirty="0">
              <a:solidFill>
                <a:srgbClr val="FFFF00"/>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smtClean="0"/>
              <a:t>Amcan</a:t>
            </a:r>
            <a:r>
              <a:rPr lang="en-GB" b="1" dirty="0" smtClean="0"/>
              <a:t> y </a:t>
            </a:r>
            <a:r>
              <a:rPr lang="en-GB" b="1" dirty="0" err="1" smtClean="0"/>
              <a:t>sesiwn</a:t>
            </a:r>
            <a:r>
              <a:rPr lang="en-GB" b="1" dirty="0" smtClean="0"/>
              <a:t/>
            </a:r>
            <a:br>
              <a:rPr lang="en-GB" b="1" dirty="0" smtClean="0"/>
            </a:br>
            <a:r>
              <a:rPr lang="en-GB" b="1" dirty="0" smtClean="0"/>
              <a:t>Session’s a</a:t>
            </a:r>
            <a:r>
              <a:rPr lang="en-GB" b="1" dirty="0" smtClean="0"/>
              <a:t>im</a:t>
            </a:r>
            <a:endParaRPr lang="en-GB" b="1" dirty="0"/>
          </a:p>
        </p:txBody>
      </p:sp>
      <p:sp>
        <p:nvSpPr>
          <p:cNvPr id="4" name="Content Placeholder 3"/>
          <p:cNvSpPr>
            <a:spLocks noGrp="1"/>
          </p:cNvSpPr>
          <p:nvPr>
            <p:ph sz="half" idx="1"/>
          </p:nvPr>
        </p:nvSpPr>
        <p:spPr>
          <a:xfrm>
            <a:off x="360218" y="1825625"/>
            <a:ext cx="4154632" cy="4351338"/>
          </a:xfrm>
        </p:spPr>
        <p:txBody>
          <a:bodyPr/>
          <a:lstStyle/>
          <a:p>
            <a:r>
              <a:rPr lang="cy-GB" dirty="0"/>
              <a:t>Rhoi'r sgiliau angenrheidiol i ddarpar-athrawon ddadansoddi sut mae ffactorau diwylliannol, ieithyddol, crefyddol ac economaidd-gymdeithasol amrywiol yn dylanwadu ar faterion a datblygiad ysgol gyfan.</a:t>
            </a:r>
            <a:endParaRPr lang="en-GB" b="1" dirty="0"/>
          </a:p>
          <a:p>
            <a:endParaRPr lang="en-GB" dirty="0"/>
          </a:p>
        </p:txBody>
      </p:sp>
      <p:sp>
        <p:nvSpPr>
          <p:cNvPr id="5" name="Content Placeholder 4"/>
          <p:cNvSpPr>
            <a:spLocks noGrp="1"/>
          </p:cNvSpPr>
          <p:nvPr>
            <p:ph sz="half" idx="2"/>
          </p:nvPr>
        </p:nvSpPr>
        <p:spPr/>
        <p:txBody>
          <a:bodyPr/>
          <a:lstStyle/>
          <a:p>
            <a:r>
              <a:rPr lang="en-GB" dirty="0"/>
              <a:t>To equip </a:t>
            </a:r>
            <a:r>
              <a:rPr lang="en-GB" dirty="0" smtClean="0"/>
              <a:t>student- </a:t>
            </a:r>
            <a:r>
              <a:rPr lang="en-GB" dirty="0"/>
              <a:t>teachers with the skills needed to analyse how diverse cultural, linguistic, religious and socio-economic factors influence whole school issues and development.  </a:t>
            </a:r>
          </a:p>
          <a:p>
            <a:endParaRPr lang="en-GB" dirty="0"/>
          </a:p>
        </p:txBody>
      </p:sp>
    </p:spTree>
    <p:extLst>
      <p:ext uri="{BB962C8B-B14F-4D97-AF65-F5344CB8AC3E}">
        <p14:creationId xmlns:p14="http://schemas.microsoft.com/office/powerpoint/2010/main" val="1113653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576" y="95562"/>
            <a:ext cx="7886700" cy="1325563"/>
          </a:xfrm>
        </p:spPr>
        <p:txBody>
          <a:bodyPr>
            <a:noAutofit/>
          </a:bodyPr>
          <a:lstStyle/>
          <a:p>
            <a:pPr algn="ctr"/>
            <a:r>
              <a:rPr lang="en-GB" sz="3200" b="1" dirty="0" smtClean="0"/>
              <a:t>Beth </a:t>
            </a:r>
            <a:r>
              <a:rPr lang="en-GB" sz="3200" b="1" dirty="0" err="1" smtClean="0"/>
              <a:t>mae’n</a:t>
            </a:r>
            <a:r>
              <a:rPr lang="en-GB" sz="3200" b="1" dirty="0" smtClean="0"/>
              <a:t> </a:t>
            </a:r>
            <a:r>
              <a:rPr lang="en-GB" sz="3200" b="1" dirty="0" err="1" smtClean="0"/>
              <a:t>ei</a:t>
            </a:r>
            <a:r>
              <a:rPr lang="en-GB" sz="3200" b="1" dirty="0" smtClean="0"/>
              <a:t> </a:t>
            </a:r>
            <a:r>
              <a:rPr lang="en-GB" sz="3200" b="1" dirty="0" err="1" smtClean="0"/>
              <a:t>olygu</a:t>
            </a:r>
            <a:r>
              <a:rPr lang="en-GB" sz="3200" b="1" dirty="0" smtClean="0"/>
              <a:t> </a:t>
            </a:r>
            <a:r>
              <a:rPr lang="en-GB" sz="3200" b="1" dirty="0" err="1" smtClean="0"/>
              <a:t>i</a:t>
            </a:r>
            <a:r>
              <a:rPr lang="en-GB" sz="3200" b="1" dirty="0" smtClean="0"/>
              <a:t> </a:t>
            </a:r>
            <a:r>
              <a:rPr lang="en-GB" sz="3200" b="1" dirty="0" err="1" smtClean="0"/>
              <a:t>addysgu</a:t>
            </a:r>
            <a:r>
              <a:rPr lang="en-GB" sz="3200" b="1" dirty="0" smtClean="0"/>
              <a:t> </a:t>
            </a:r>
            <a:r>
              <a:rPr lang="en-GB" sz="3200" b="1" dirty="0" err="1" smtClean="0"/>
              <a:t>yng</a:t>
            </a:r>
            <a:r>
              <a:rPr lang="en-GB" sz="3200" b="1" dirty="0" smtClean="0"/>
              <a:t> </a:t>
            </a:r>
            <a:r>
              <a:rPr lang="en-GB" sz="3200" b="1" dirty="0" err="1" smtClean="0"/>
              <a:t>Nghymru</a:t>
            </a:r>
            <a:r>
              <a:rPr lang="en-GB" sz="3200" b="1" dirty="0"/>
              <a:t>?</a:t>
            </a:r>
            <a:r>
              <a:rPr lang="en-GB" sz="3200" b="1" dirty="0" smtClean="0"/>
              <a:t/>
            </a:r>
            <a:br>
              <a:rPr lang="en-GB" sz="3200" b="1" dirty="0" smtClean="0"/>
            </a:br>
            <a:r>
              <a:rPr lang="en-GB" sz="3200" b="1" dirty="0" smtClean="0"/>
              <a:t>What does it mean to teach in Wales?</a:t>
            </a:r>
            <a:endParaRPr lang="en-GB" sz="3200" b="1" dirty="0"/>
          </a:p>
        </p:txBody>
      </p:sp>
      <p:pic>
        <p:nvPicPr>
          <p:cNvPr id="5" name="Picture 4"/>
          <p:cNvPicPr>
            <a:picLocks noChangeAspect="1"/>
          </p:cNvPicPr>
          <p:nvPr/>
        </p:nvPicPr>
        <p:blipFill>
          <a:blip r:embed="rId3"/>
          <a:stretch>
            <a:fillRect/>
          </a:stretch>
        </p:blipFill>
        <p:spPr>
          <a:xfrm>
            <a:off x="3152916" y="1497763"/>
            <a:ext cx="2956019" cy="1965873"/>
          </a:xfrm>
          <a:prstGeom prst="rect">
            <a:avLst/>
          </a:prstGeom>
        </p:spPr>
      </p:pic>
      <p:sp>
        <p:nvSpPr>
          <p:cNvPr id="3" name="TextBox 2"/>
          <p:cNvSpPr txBox="1"/>
          <p:nvPr/>
        </p:nvSpPr>
        <p:spPr>
          <a:xfrm>
            <a:off x="1374371" y="3940232"/>
            <a:ext cx="6223462" cy="1754326"/>
          </a:xfrm>
          <a:prstGeom prst="rect">
            <a:avLst/>
          </a:prstGeom>
          <a:noFill/>
        </p:spPr>
        <p:txBody>
          <a:bodyPr wrap="square" rtlCol="0">
            <a:spAutoFit/>
          </a:bodyPr>
          <a:lstStyle/>
          <a:p>
            <a:pPr algn="ctr"/>
            <a:r>
              <a:rPr lang="en-GB" dirty="0" err="1" smtClean="0"/>
              <a:t>Yn</a:t>
            </a:r>
            <a:r>
              <a:rPr lang="en-GB" dirty="0" smtClean="0"/>
              <a:t> </a:t>
            </a:r>
            <a:r>
              <a:rPr lang="en-GB" dirty="0"/>
              <a:t>y </a:t>
            </a:r>
            <a:r>
              <a:rPr lang="en-GB" dirty="0" err="1"/>
              <a:t>sesiwn</a:t>
            </a:r>
            <a:r>
              <a:rPr lang="en-GB" dirty="0"/>
              <a:t> hon, </a:t>
            </a:r>
            <a:r>
              <a:rPr lang="en-GB" dirty="0" err="1"/>
              <a:t>bydd</a:t>
            </a:r>
            <a:r>
              <a:rPr lang="en-GB" dirty="0"/>
              <a:t> </a:t>
            </a:r>
            <a:r>
              <a:rPr lang="en-GB" dirty="0" err="1"/>
              <a:t>gennych</a:t>
            </a:r>
            <a:r>
              <a:rPr lang="en-GB" dirty="0"/>
              <a:t> </a:t>
            </a:r>
            <a:r>
              <a:rPr lang="en-GB" dirty="0" err="1"/>
              <a:t>gyfle</a:t>
            </a:r>
            <a:r>
              <a:rPr lang="en-GB" dirty="0"/>
              <a:t> </a:t>
            </a:r>
            <a:r>
              <a:rPr lang="en-GB" dirty="0" err="1"/>
              <a:t>i</a:t>
            </a:r>
            <a:r>
              <a:rPr lang="en-GB" dirty="0"/>
              <a:t> </a:t>
            </a:r>
            <a:r>
              <a:rPr lang="en-GB" dirty="0" err="1"/>
              <a:t>archwilio</a:t>
            </a:r>
            <a:r>
              <a:rPr lang="en-GB" dirty="0"/>
              <a:t> </a:t>
            </a:r>
            <a:r>
              <a:rPr lang="en-GB" dirty="0" err="1"/>
              <a:t>amrywiaeth</a:t>
            </a:r>
            <a:r>
              <a:rPr lang="en-GB" dirty="0"/>
              <a:t> o </a:t>
            </a:r>
            <a:r>
              <a:rPr lang="en-GB" dirty="0" err="1"/>
              <a:t>atebion</a:t>
            </a:r>
            <a:r>
              <a:rPr lang="en-GB" dirty="0"/>
              <a:t> </a:t>
            </a:r>
            <a:r>
              <a:rPr lang="en-GB" dirty="0" err="1"/>
              <a:t>i’r</a:t>
            </a:r>
            <a:r>
              <a:rPr lang="en-GB" dirty="0"/>
              <a:t> </a:t>
            </a:r>
            <a:r>
              <a:rPr lang="en-GB" dirty="0" err="1"/>
              <a:t>cwestiwn</a:t>
            </a:r>
            <a:r>
              <a:rPr lang="en-GB" dirty="0"/>
              <a:t> </a:t>
            </a:r>
            <a:r>
              <a:rPr lang="en-GB" dirty="0" err="1"/>
              <a:t>hwn</a:t>
            </a:r>
            <a:r>
              <a:rPr lang="en-GB" dirty="0"/>
              <a:t> o </a:t>
            </a:r>
            <a:r>
              <a:rPr lang="en-GB" dirty="0" err="1" smtClean="0"/>
              <a:t>amrywiaeth</a:t>
            </a:r>
            <a:r>
              <a:rPr lang="en-GB" dirty="0" smtClean="0"/>
              <a:t> </a:t>
            </a:r>
            <a:r>
              <a:rPr lang="en-GB" dirty="0"/>
              <a:t>o </a:t>
            </a:r>
            <a:r>
              <a:rPr lang="en-GB" dirty="0" err="1"/>
              <a:t>safbwyntiau</a:t>
            </a:r>
            <a:r>
              <a:rPr lang="en-GB" dirty="0" smtClean="0"/>
              <a:t>.</a:t>
            </a:r>
          </a:p>
          <a:p>
            <a:pPr algn="ctr"/>
            <a:endParaRPr lang="en-GB" dirty="0" smtClean="0"/>
          </a:p>
          <a:p>
            <a:pPr algn="ctr"/>
            <a:r>
              <a:rPr lang="en-GB" dirty="0"/>
              <a:t>In this session, you will have the opportunity to explore a variety of answers to this question from a variety of perspectives.</a:t>
            </a:r>
          </a:p>
          <a:p>
            <a:endParaRPr lang="en-GB" dirty="0"/>
          </a:p>
        </p:txBody>
      </p:sp>
    </p:spTree>
    <p:extLst>
      <p:ext uri="{BB962C8B-B14F-4D97-AF65-F5344CB8AC3E}">
        <p14:creationId xmlns:p14="http://schemas.microsoft.com/office/powerpoint/2010/main" val="11373478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Dechreuwch</a:t>
            </a:r>
            <a:r>
              <a:rPr lang="en-GB" b="1" dirty="0" smtClean="0"/>
              <a:t> </a:t>
            </a:r>
            <a:r>
              <a:rPr lang="en-GB" b="1" dirty="0" err="1" smtClean="0"/>
              <a:t>wrth</a:t>
            </a:r>
            <a:r>
              <a:rPr lang="en-GB" b="1" dirty="0" smtClean="0"/>
              <a:t> </a:t>
            </a:r>
            <a:r>
              <a:rPr lang="en-GB" b="1" dirty="0" err="1" smtClean="0"/>
              <a:t>eich</a:t>
            </a:r>
            <a:r>
              <a:rPr lang="en-GB" b="1" dirty="0" smtClean="0"/>
              <a:t> </a:t>
            </a:r>
            <a:r>
              <a:rPr lang="en-GB" b="1" dirty="0" err="1" smtClean="0"/>
              <a:t>traed</a:t>
            </a:r>
            <a:r>
              <a:rPr lang="en-GB" b="1" dirty="0" smtClean="0"/>
              <a:t>…</a:t>
            </a:r>
            <a:br>
              <a:rPr lang="en-GB" b="1" dirty="0" smtClean="0"/>
            </a:br>
            <a:r>
              <a:rPr lang="en-GB" b="1" dirty="0" smtClean="0"/>
              <a:t>Start at your feet…</a:t>
            </a:r>
            <a:endParaRPr lang="en-GB" b="1" dirty="0"/>
          </a:p>
        </p:txBody>
      </p:sp>
      <p:pic>
        <p:nvPicPr>
          <p:cNvPr id="5" name="Picture 4"/>
          <p:cNvPicPr>
            <a:picLocks noChangeAspect="1"/>
          </p:cNvPicPr>
          <p:nvPr/>
        </p:nvPicPr>
        <p:blipFill rotWithShape="1">
          <a:blip r:embed="rId3"/>
          <a:srcRect l="13778" t="17309" r="10493" b="945"/>
          <a:stretch/>
        </p:blipFill>
        <p:spPr>
          <a:xfrm>
            <a:off x="2335876" y="1945178"/>
            <a:ext cx="4472247" cy="3114502"/>
          </a:xfrm>
          <a:prstGeom prst="rect">
            <a:avLst/>
          </a:prstGeom>
        </p:spPr>
      </p:pic>
    </p:spTree>
    <p:extLst>
      <p:ext uri="{BB962C8B-B14F-4D97-AF65-F5344CB8AC3E}">
        <p14:creationId xmlns:p14="http://schemas.microsoft.com/office/powerpoint/2010/main" val="22682357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82493"/>
            <a:ext cx="7886700" cy="1325563"/>
          </a:xfrm>
        </p:spPr>
        <p:txBody>
          <a:bodyPr>
            <a:normAutofit/>
          </a:bodyPr>
          <a:lstStyle/>
          <a:p>
            <a:r>
              <a:rPr lang="en-GB" sz="3200" b="1" dirty="0" smtClean="0"/>
              <a:t>Beth </a:t>
            </a:r>
            <a:r>
              <a:rPr lang="en-GB" sz="3200" b="1" dirty="0" err="1" smtClean="0"/>
              <a:t>mae’r</a:t>
            </a:r>
            <a:r>
              <a:rPr lang="en-GB" sz="3200" b="1" dirty="0" smtClean="0"/>
              <a:t> </a:t>
            </a:r>
            <a:r>
              <a:rPr lang="en-GB" sz="3200" b="1" dirty="0" err="1" smtClean="0"/>
              <a:t>penawdau’n</a:t>
            </a:r>
            <a:r>
              <a:rPr lang="en-GB" sz="3200" b="1" dirty="0" smtClean="0"/>
              <a:t> </a:t>
            </a:r>
            <a:r>
              <a:rPr lang="en-GB" sz="3200" b="1" dirty="0" err="1" smtClean="0"/>
              <a:t>awgrymu</a:t>
            </a:r>
            <a:r>
              <a:rPr lang="en-GB" sz="3200" b="1" dirty="0" smtClean="0"/>
              <a:t>?</a:t>
            </a:r>
            <a:br>
              <a:rPr lang="en-GB" sz="3200" b="1" dirty="0" smtClean="0"/>
            </a:br>
            <a:r>
              <a:rPr lang="en-GB" sz="3200" b="1" dirty="0" smtClean="0"/>
              <a:t>What do the headlines suggest?</a:t>
            </a:r>
            <a:endParaRPr lang="en-GB" sz="3200" b="1" dirty="0"/>
          </a:p>
        </p:txBody>
      </p:sp>
      <p:sp>
        <p:nvSpPr>
          <p:cNvPr id="3" name="Content Placeholder 2"/>
          <p:cNvSpPr>
            <a:spLocks noGrp="1"/>
          </p:cNvSpPr>
          <p:nvPr>
            <p:ph sz="half" idx="1"/>
          </p:nvPr>
        </p:nvSpPr>
        <p:spPr>
          <a:xfrm>
            <a:off x="537557" y="1462231"/>
            <a:ext cx="3439736" cy="4351338"/>
          </a:xfrm>
        </p:spPr>
        <p:txBody>
          <a:bodyPr>
            <a:normAutofit fontScale="92500" lnSpcReduction="20000"/>
          </a:bodyPr>
          <a:lstStyle/>
          <a:p>
            <a:r>
              <a:rPr lang="en-GB" sz="2100" dirty="0">
                <a:hlinkClick r:id="rId3"/>
              </a:rPr>
              <a:t>https://</a:t>
            </a:r>
            <a:r>
              <a:rPr lang="en-GB" sz="2100" dirty="0" smtClean="0">
                <a:hlinkClick r:id="rId3"/>
              </a:rPr>
              <a:t>www.bbc.co.uk/cymrufyw/44952664</a:t>
            </a:r>
            <a:endParaRPr lang="en-GB" sz="2100" dirty="0" smtClean="0"/>
          </a:p>
          <a:p>
            <a:r>
              <a:rPr lang="en-GB" sz="2100" dirty="0">
                <a:hlinkClick r:id="rId4"/>
              </a:rPr>
              <a:t>https://</a:t>
            </a:r>
            <a:r>
              <a:rPr lang="en-GB" sz="2100" dirty="0" smtClean="0">
                <a:hlinkClick r:id="rId4"/>
              </a:rPr>
              <a:t>www.bbc.co.uk/cymrufyw/51637062</a:t>
            </a:r>
            <a:endParaRPr lang="en-GB" sz="2100" dirty="0" smtClean="0"/>
          </a:p>
          <a:p>
            <a:r>
              <a:rPr lang="en-GB" sz="2100" dirty="0">
                <a:hlinkClick r:id="rId5"/>
              </a:rPr>
              <a:t>https://www.bbc.co.uk/cymrufyw/51418599</a:t>
            </a:r>
            <a:endParaRPr lang="en-GB" sz="2100" dirty="0" smtClean="0"/>
          </a:p>
          <a:p>
            <a:r>
              <a:rPr lang="en-GB" sz="2100" dirty="0">
                <a:hlinkClick r:id="rId6"/>
              </a:rPr>
              <a:t>https://</a:t>
            </a:r>
            <a:r>
              <a:rPr lang="en-GB" sz="2100" dirty="0" smtClean="0">
                <a:hlinkClick r:id="rId6"/>
              </a:rPr>
              <a:t>www.bbc.co.uk/cymrufyw/49732691</a:t>
            </a:r>
            <a:endParaRPr lang="en-GB" sz="2100" dirty="0" smtClean="0"/>
          </a:p>
          <a:p>
            <a:r>
              <a:rPr lang="en-GB" sz="2100" dirty="0">
                <a:hlinkClick r:id="rId7"/>
              </a:rPr>
              <a:t>https://</a:t>
            </a:r>
            <a:r>
              <a:rPr lang="en-GB" sz="2100" dirty="0" smtClean="0">
                <a:hlinkClick r:id="rId7"/>
              </a:rPr>
              <a:t>www.bbc.co.uk/cymrufyw/40563590</a:t>
            </a:r>
            <a:endParaRPr lang="en-GB" sz="2100" dirty="0" smtClean="0"/>
          </a:p>
          <a:p>
            <a:r>
              <a:rPr lang="en-GB" sz="2100" dirty="0">
                <a:hlinkClick r:id="rId8"/>
              </a:rPr>
              <a:t>https://</a:t>
            </a:r>
            <a:r>
              <a:rPr lang="en-GB" sz="2100" dirty="0" smtClean="0">
                <a:hlinkClick r:id="rId8"/>
              </a:rPr>
              <a:t>www.bbc.co.uk/cymrufyw/42744261</a:t>
            </a:r>
            <a:endParaRPr lang="en-GB" sz="2100" dirty="0" smtClean="0"/>
          </a:p>
          <a:p>
            <a:r>
              <a:rPr lang="en-GB" sz="2100" dirty="0">
                <a:hlinkClick r:id="rId9"/>
              </a:rPr>
              <a:t>https://www.bbc.co.uk/cymrufyw/23770084</a:t>
            </a:r>
            <a:endParaRPr lang="en-GB" sz="2100" dirty="0" smtClean="0"/>
          </a:p>
          <a:p>
            <a:endParaRPr lang="en-GB" dirty="0"/>
          </a:p>
        </p:txBody>
      </p:sp>
      <p:sp>
        <p:nvSpPr>
          <p:cNvPr id="4" name="Content Placeholder 3"/>
          <p:cNvSpPr>
            <a:spLocks noGrp="1"/>
          </p:cNvSpPr>
          <p:nvPr>
            <p:ph sz="half" idx="2"/>
          </p:nvPr>
        </p:nvSpPr>
        <p:spPr>
          <a:xfrm>
            <a:off x="4572000" y="1232651"/>
            <a:ext cx="3886200" cy="4351338"/>
          </a:xfrm>
        </p:spPr>
        <p:txBody>
          <a:bodyPr>
            <a:normAutofit fontScale="92500" lnSpcReduction="20000"/>
          </a:bodyPr>
          <a:lstStyle/>
          <a:p>
            <a:r>
              <a:rPr lang="en-GB" sz="1400" dirty="0">
                <a:hlinkClick r:id="rId10"/>
              </a:rPr>
              <a:t>https://</a:t>
            </a:r>
            <a:r>
              <a:rPr lang="en-GB" sz="1400" dirty="0" smtClean="0">
                <a:hlinkClick r:id="rId10"/>
              </a:rPr>
              <a:t>www.bbc.co.uk/news/uk-wales-politics-44953312</a:t>
            </a:r>
            <a:endParaRPr lang="en-GB" sz="1400" dirty="0" smtClean="0"/>
          </a:p>
          <a:p>
            <a:r>
              <a:rPr lang="en-GB" sz="1400" dirty="0">
                <a:hlinkClick r:id="rId11"/>
              </a:rPr>
              <a:t>https://</a:t>
            </a:r>
            <a:r>
              <a:rPr lang="en-GB" sz="1400" dirty="0" smtClean="0">
                <a:hlinkClick r:id="rId11"/>
              </a:rPr>
              <a:t>www.walesonline.co.uk/news/education/grangetown-primary-school-cardiff-diversity-16521092</a:t>
            </a:r>
            <a:endParaRPr lang="en-GB" sz="1400" dirty="0" smtClean="0"/>
          </a:p>
          <a:p>
            <a:r>
              <a:rPr lang="en-GB" sz="1400" dirty="0">
                <a:hlinkClick r:id="rId12"/>
              </a:rPr>
              <a:t>https://</a:t>
            </a:r>
            <a:r>
              <a:rPr lang="en-GB" sz="1400" dirty="0" smtClean="0">
                <a:hlinkClick r:id="rId12"/>
              </a:rPr>
              <a:t>www.walesonline.co.uk/news/education/devastating-effect-poverty-having-young-14171835</a:t>
            </a:r>
            <a:endParaRPr lang="en-GB" sz="1400" dirty="0" smtClean="0"/>
          </a:p>
          <a:p>
            <a:r>
              <a:rPr lang="en-GB" sz="1400" dirty="0">
                <a:hlinkClick r:id="rId13"/>
              </a:rPr>
              <a:t>https://www.bbc.co.uk/news/uk-wales-51629420</a:t>
            </a:r>
            <a:endParaRPr lang="en-GB" sz="1400" dirty="0"/>
          </a:p>
          <a:p>
            <a:r>
              <a:rPr lang="en-GB" sz="1400" dirty="0">
                <a:hlinkClick r:id="rId14"/>
              </a:rPr>
              <a:t>https://www.itv.com/news/wales/2020-02-26/my-daughter-felt-under-attack-for-being-a-young-black-girl-survey-reveals-extent-of-racism-in-schools/</a:t>
            </a:r>
            <a:endParaRPr lang="en-GB" sz="1400" dirty="0"/>
          </a:p>
          <a:p>
            <a:r>
              <a:rPr lang="en-GB" sz="1400" dirty="0">
                <a:hlinkClick r:id="rId15"/>
              </a:rPr>
              <a:t>https://</a:t>
            </a:r>
            <a:r>
              <a:rPr lang="en-GB" sz="1400" dirty="0" smtClean="0">
                <a:hlinkClick r:id="rId15"/>
              </a:rPr>
              <a:t>www.bbc.co.uk/news/uk-wales-51407327</a:t>
            </a:r>
            <a:endParaRPr lang="en-GB" sz="1400" dirty="0" smtClean="0"/>
          </a:p>
          <a:p>
            <a:r>
              <a:rPr lang="en-GB" sz="1400" dirty="0">
                <a:hlinkClick r:id="rId16"/>
              </a:rPr>
              <a:t>https://www.walesonline.co.uk/news/education/im-gay-teacher-its-important-15840728</a:t>
            </a:r>
            <a:endParaRPr lang="en-GB" sz="1400" dirty="0"/>
          </a:p>
          <a:p>
            <a:r>
              <a:rPr lang="en-GB" sz="1400" dirty="0">
                <a:hlinkClick r:id="rId17"/>
              </a:rPr>
              <a:t>https://www.independent.co.uk/news/education/education-news/sex-education-class-school-wales-lgbt-religious-studies-parents-lessons-a9296026.html</a:t>
            </a:r>
            <a:endParaRPr lang="en-GB" sz="1400" dirty="0"/>
          </a:p>
          <a:p>
            <a:r>
              <a:rPr lang="en-GB" sz="1400" dirty="0">
                <a:hlinkClick r:id="rId18"/>
              </a:rPr>
              <a:t>https://www.bbc.co.uk/news/uk-wales-49729041</a:t>
            </a:r>
            <a:r>
              <a:rPr lang="en-GB" sz="1400" dirty="0"/>
              <a:t> </a:t>
            </a:r>
          </a:p>
          <a:p>
            <a:r>
              <a:rPr lang="en-GB" sz="1400" dirty="0">
                <a:hlinkClick r:id="rId19"/>
              </a:rPr>
              <a:t>https://www.bbc.co.uk/news/uk-wales-46909295</a:t>
            </a:r>
            <a:endParaRPr lang="en-GB" sz="1400" dirty="0"/>
          </a:p>
          <a:p>
            <a:pPr marL="0" indent="0">
              <a:buNone/>
            </a:pPr>
            <a:endParaRPr lang="en-GB" sz="1400" dirty="0" smtClean="0"/>
          </a:p>
          <a:p>
            <a:endParaRPr lang="en-GB" sz="1400" dirty="0"/>
          </a:p>
          <a:p>
            <a:endParaRPr lang="en-GB" sz="1400" dirty="0"/>
          </a:p>
        </p:txBody>
      </p:sp>
    </p:spTree>
    <p:extLst>
      <p:ext uri="{BB962C8B-B14F-4D97-AF65-F5344CB8AC3E}">
        <p14:creationId xmlns:p14="http://schemas.microsoft.com/office/powerpoint/2010/main" val="1826709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Beth </a:t>
            </a:r>
            <a:r>
              <a:rPr lang="en-GB" b="1" dirty="0" err="1" smtClean="0"/>
              <a:t>mae</a:t>
            </a:r>
            <a:r>
              <a:rPr lang="en-GB" b="1" dirty="0" smtClean="0"/>
              <a:t> </a:t>
            </a:r>
            <a:r>
              <a:rPr lang="en-GB" b="1" dirty="0" err="1" smtClean="0"/>
              <a:t>ystadegau’n</a:t>
            </a:r>
            <a:r>
              <a:rPr lang="en-GB" b="1" dirty="0" smtClean="0"/>
              <a:t> </a:t>
            </a:r>
            <a:r>
              <a:rPr lang="en-GB" b="1" dirty="0" err="1" smtClean="0"/>
              <a:t>dweud</a:t>
            </a:r>
            <a:r>
              <a:rPr lang="en-GB" b="1" dirty="0" smtClean="0"/>
              <a:t>?</a:t>
            </a:r>
            <a:br>
              <a:rPr lang="en-GB" b="1" dirty="0" smtClean="0"/>
            </a:br>
            <a:r>
              <a:rPr lang="en-GB" b="1" dirty="0" smtClean="0"/>
              <a:t>What do statistics tell us?</a:t>
            </a:r>
            <a:endParaRPr lang="en-GB" b="1" dirty="0"/>
          </a:p>
        </p:txBody>
      </p:sp>
      <p:sp>
        <p:nvSpPr>
          <p:cNvPr id="6" name="TextBox 5"/>
          <p:cNvSpPr txBox="1"/>
          <p:nvPr/>
        </p:nvSpPr>
        <p:spPr>
          <a:xfrm>
            <a:off x="1923011" y="1629729"/>
            <a:ext cx="4943302" cy="646331"/>
          </a:xfrm>
          <a:prstGeom prst="rect">
            <a:avLst/>
          </a:prstGeom>
          <a:noFill/>
        </p:spPr>
        <p:txBody>
          <a:bodyPr wrap="square" rtlCol="0">
            <a:spAutoFit/>
          </a:bodyPr>
          <a:lstStyle/>
          <a:p>
            <a:pPr algn="ctr"/>
            <a:r>
              <a:rPr lang="en-GB" dirty="0" err="1" smtClean="0"/>
              <a:t>Rhai</a:t>
            </a:r>
            <a:r>
              <a:rPr lang="en-GB" dirty="0" smtClean="0"/>
              <a:t> </a:t>
            </a:r>
            <a:r>
              <a:rPr lang="en-GB" dirty="0" err="1" smtClean="0"/>
              <a:t>cefndiroedd</a:t>
            </a:r>
            <a:r>
              <a:rPr lang="en-GB" dirty="0" smtClean="0"/>
              <a:t> </a:t>
            </a:r>
            <a:r>
              <a:rPr lang="en-GB" dirty="0" err="1" smtClean="0"/>
              <a:t>ethnig</a:t>
            </a:r>
            <a:r>
              <a:rPr lang="en-GB" dirty="0" smtClean="0"/>
              <a:t> </a:t>
            </a:r>
            <a:r>
              <a:rPr lang="en-GB" dirty="0" err="1" smtClean="0"/>
              <a:t>mewn</a:t>
            </a:r>
            <a:r>
              <a:rPr lang="en-GB" dirty="0" smtClean="0"/>
              <a:t> </a:t>
            </a:r>
            <a:r>
              <a:rPr lang="en-GB" dirty="0" err="1" smtClean="0"/>
              <a:t>rhai</a:t>
            </a:r>
            <a:r>
              <a:rPr lang="en-GB" dirty="0" smtClean="0"/>
              <a:t> </a:t>
            </a:r>
            <a:r>
              <a:rPr lang="en-GB" dirty="0" err="1" smtClean="0"/>
              <a:t>o’n</a:t>
            </a:r>
            <a:r>
              <a:rPr lang="en-GB" dirty="0" smtClean="0"/>
              <a:t> </a:t>
            </a:r>
            <a:r>
              <a:rPr lang="en-GB" dirty="0" err="1" smtClean="0"/>
              <a:t>hysgolion</a:t>
            </a:r>
            <a:endParaRPr lang="en-GB" dirty="0" smtClean="0"/>
          </a:p>
          <a:p>
            <a:pPr algn="ctr"/>
            <a:r>
              <a:rPr lang="en-GB" dirty="0" smtClean="0"/>
              <a:t>Some ethnic backgrounds in some of our schools</a:t>
            </a:r>
            <a:endParaRPr lang="en-GB" dirty="0"/>
          </a:p>
        </p:txBody>
      </p:sp>
      <p:graphicFrame>
        <p:nvGraphicFramePr>
          <p:cNvPr id="7" name="Table 6"/>
          <p:cNvGraphicFramePr>
            <a:graphicFrameLocks noGrp="1"/>
          </p:cNvGraphicFramePr>
          <p:nvPr>
            <p:extLst>
              <p:ext uri="{D42A27DB-BD31-4B8C-83A1-F6EECF244321}">
                <p14:modId xmlns:p14="http://schemas.microsoft.com/office/powerpoint/2010/main" val="4027552257"/>
              </p:ext>
            </p:extLst>
          </p:nvPr>
        </p:nvGraphicFramePr>
        <p:xfrm>
          <a:off x="722283" y="2302477"/>
          <a:ext cx="7793067" cy="3078988"/>
        </p:xfrm>
        <a:graphic>
          <a:graphicData uri="http://schemas.openxmlformats.org/drawingml/2006/table">
            <a:tbl>
              <a:tblPr firstRow="1" firstCol="1" bandRow="1">
                <a:tableStyleId>{5C22544A-7EE6-4342-B048-85BDC9FD1C3A}</a:tableStyleId>
              </a:tblPr>
              <a:tblGrid>
                <a:gridCol w="955482">
                  <a:extLst>
                    <a:ext uri="{9D8B030D-6E8A-4147-A177-3AD203B41FA5}">
                      <a16:colId xmlns:a16="http://schemas.microsoft.com/office/drawing/2014/main" val="1526146967"/>
                    </a:ext>
                  </a:extLst>
                </a:gridCol>
                <a:gridCol w="446982">
                  <a:extLst>
                    <a:ext uri="{9D8B030D-6E8A-4147-A177-3AD203B41FA5}">
                      <a16:colId xmlns:a16="http://schemas.microsoft.com/office/drawing/2014/main" val="2521084524"/>
                    </a:ext>
                  </a:extLst>
                </a:gridCol>
                <a:gridCol w="568708">
                  <a:extLst>
                    <a:ext uri="{9D8B030D-6E8A-4147-A177-3AD203B41FA5}">
                      <a16:colId xmlns:a16="http://schemas.microsoft.com/office/drawing/2014/main" val="742205900"/>
                    </a:ext>
                  </a:extLst>
                </a:gridCol>
                <a:gridCol w="437820">
                  <a:extLst>
                    <a:ext uri="{9D8B030D-6E8A-4147-A177-3AD203B41FA5}">
                      <a16:colId xmlns:a16="http://schemas.microsoft.com/office/drawing/2014/main" val="4232275913"/>
                    </a:ext>
                  </a:extLst>
                </a:gridCol>
                <a:gridCol w="634152">
                  <a:extLst>
                    <a:ext uri="{9D8B030D-6E8A-4147-A177-3AD203B41FA5}">
                      <a16:colId xmlns:a16="http://schemas.microsoft.com/office/drawing/2014/main" val="1062876330"/>
                    </a:ext>
                  </a:extLst>
                </a:gridCol>
                <a:gridCol w="481013">
                  <a:extLst>
                    <a:ext uri="{9D8B030D-6E8A-4147-A177-3AD203B41FA5}">
                      <a16:colId xmlns:a16="http://schemas.microsoft.com/office/drawing/2014/main" val="2734095734"/>
                    </a:ext>
                  </a:extLst>
                </a:gridCol>
                <a:gridCol w="430855">
                  <a:extLst>
                    <a:ext uri="{9D8B030D-6E8A-4147-A177-3AD203B41FA5}">
                      <a16:colId xmlns:a16="http://schemas.microsoft.com/office/drawing/2014/main" val="2408723643"/>
                    </a:ext>
                  </a:extLst>
                </a:gridCol>
                <a:gridCol w="447403">
                  <a:extLst>
                    <a:ext uri="{9D8B030D-6E8A-4147-A177-3AD203B41FA5}">
                      <a16:colId xmlns:a16="http://schemas.microsoft.com/office/drawing/2014/main" val="918113412"/>
                    </a:ext>
                  </a:extLst>
                </a:gridCol>
                <a:gridCol w="575252">
                  <a:extLst>
                    <a:ext uri="{9D8B030D-6E8A-4147-A177-3AD203B41FA5}">
                      <a16:colId xmlns:a16="http://schemas.microsoft.com/office/drawing/2014/main" val="2391449363"/>
                    </a:ext>
                  </a:extLst>
                </a:gridCol>
                <a:gridCol w="730355">
                  <a:extLst>
                    <a:ext uri="{9D8B030D-6E8A-4147-A177-3AD203B41FA5}">
                      <a16:colId xmlns:a16="http://schemas.microsoft.com/office/drawing/2014/main" val="908920959"/>
                    </a:ext>
                  </a:extLst>
                </a:gridCol>
                <a:gridCol w="634152">
                  <a:extLst>
                    <a:ext uri="{9D8B030D-6E8A-4147-A177-3AD203B41FA5}">
                      <a16:colId xmlns:a16="http://schemas.microsoft.com/office/drawing/2014/main" val="3264802956"/>
                    </a:ext>
                  </a:extLst>
                </a:gridCol>
                <a:gridCol w="481013">
                  <a:extLst>
                    <a:ext uri="{9D8B030D-6E8A-4147-A177-3AD203B41FA5}">
                      <a16:colId xmlns:a16="http://schemas.microsoft.com/office/drawing/2014/main" val="1902462270"/>
                    </a:ext>
                  </a:extLst>
                </a:gridCol>
                <a:gridCol w="524861">
                  <a:extLst>
                    <a:ext uri="{9D8B030D-6E8A-4147-A177-3AD203B41FA5}">
                      <a16:colId xmlns:a16="http://schemas.microsoft.com/office/drawing/2014/main" val="809001601"/>
                    </a:ext>
                  </a:extLst>
                </a:gridCol>
                <a:gridCol w="445019">
                  <a:extLst>
                    <a:ext uri="{9D8B030D-6E8A-4147-A177-3AD203B41FA5}">
                      <a16:colId xmlns:a16="http://schemas.microsoft.com/office/drawing/2014/main" val="1844060536"/>
                    </a:ext>
                  </a:extLst>
                </a:gridCol>
              </a:tblGrid>
              <a:tr h="190500">
                <a:tc>
                  <a:txBody>
                    <a:bodyPr/>
                    <a:lstStyle/>
                    <a:p>
                      <a:pPr>
                        <a:lnSpc>
                          <a:spcPct val="107000"/>
                        </a:lnSpc>
                      </a:pPr>
                      <a:endParaRPr lang="en-GB" sz="900" dirty="0">
                        <a:effectLst/>
                        <a:latin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900">
                          <a:effectLst/>
                        </a:rPr>
                        <a:t>White British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dirty="0">
                          <a:effectLst/>
                        </a:rPr>
                        <a:t>Traveller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Gypsy (from 2018)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White and Black Caribbean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White and Black African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White and Asian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Indian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Pakistani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Bangladeshi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Caribbean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African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Chinese or Chinese British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900">
                          <a:effectLst/>
                        </a:rPr>
                        <a:t>Any other ethnic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45657569"/>
                  </a:ext>
                </a:extLst>
              </a:tr>
              <a:tr h="190500">
                <a:tc>
                  <a:txBody>
                    <a:bodyPr/>
                    <a:lstStyle/>
                    <a:p>
                      <a:pPr>
                        <a:lnSpc>
                          <a:spcPct val="107000"/>
                        </a:lnSpc>
                        <a:spcAft>
                          <a:spcPts val="0"/>
                        </a:spcAft>
                      </a:pPr>
                      <a:r>
                        <a:rPr lang="en-GB" sz="900">
                          <a:effectLst/>
                        </a:rPr>
                        <a:t>Pembrokeshire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13560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60567796"/>
                  </a:ext>
                </a:extLst>
              </a:tr>
              <a:tr h="190500">
                <a:tc>
                  <a:txBody>
                    <a:bodyPr/>
                    <a:lstStyle/>
                    <a:p>
                      <a:pPr>
                        <a:lnSpc>
                          <a:spcPct val="107000"/>
                        </a:lnSpc>
                        <a:spcAft>
                          <a:spcPts val="0"/>
                        </a:spcAft>
                      </a:pPr>
                      <a:r>
                        <a:rPr lang="en-GB" sz="900">
                          <a:effectLst/>
                        </a:rPr>
                        <a:t>Carmarthenshire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21715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70</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75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35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170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46016297"/>
                  </a:ext>
                </a:extLst>
              </a:tr>
              <a:tr h="190500">
                <a:tc>
                  <a:txBody>
                    <a:bodyPr/>
                    <a:lstStyle/>
                    <a:p>
                      <a:pPr>
                        <a:lnSpc>
                          <a:spcPct val="107000"/>
                        </a:lnSpc>
                        <a:spcAft>
                          <a:spcPts val="0"/>
                        </a:spcAft>
                      </a:pPr>
                      <a:r>
                        <a:rPr lang="en-GB" sz="900">
                          <a:effectLst/>
                        </a:rPr>
                        <a:t>Swansea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25505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180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235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285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605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835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5385493"/>
                  </a:ext>
                </a:extLst>
              </a:tr>
              <a:tr h="190500">
                <a:tc>
                  <a:txBody>
                    <a:bodyPr/>
                    <a:lstStyle/>
                    <a:p>
                      <a:pPr>
                        <a:lnSpc>
                          <a:spcPct val="107000"/>
                        </a:lnSpc>
                        <a:spcAft>
                          <a:spcPts val="0"/>
                        </a:spcAft>
                      </a:pPr>
                      <a:r>
                        <a:rPr lang="en-GB" sz="900">
                          <a:effectLst/>
                        </a:rPr>
                        <a:t>Neath Port Talbot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16555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30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8475466"/>
                  </a:ext>
                </a:extLst>
              </a:tr>
              <a:tr h="190500">
                <a:tc>
                  <a:txBody>
                    <a:bodyPr/>
                    <a:lstStyle/>
                    <a:p>
                      <a:pPr>
                        <a:lnSpc>
                          <a:spcPct val="107000"/>
                        </a:lnSpc>
                        <a:spcAft>
                          <a:spcPts val="0"/>
                        </a:spcAft>
                      </a:pPr>
                      <a:r>
                        <a:rPr lang="en-GB" sz="900">
                          <a:effectLst/>
                        </a:rPr>
                        <a:t>Bridgend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18370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75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10</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35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5183640"/>
                  </a:ext>
                </a:extLst>
              </a:tr>
              <a:tr h="190500">
                <a:tc>
                  <a:txBody>
                    <a:bodyPr/>
                    <a:lstStyle/>
                    <a:p>
                      <a:pPr>
                        <a:lnSpc>
                          <a:spcPct val="107000"/>
                        </a:lnSpc>
                        <a:spcAft>
                          <a:spcPts val="0"/>
                        </a:spcAft>
                      </a:pPr>
                      <a:r>
                        <a:rPr lang="en-GB" sz="900">
                          <a:effectLst/>
                        </a:rPr>
                        <a:t>Rhondda Cynon Taf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31370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54378360"/>
                  </a:ext>
                </a:extLst>
              </a:tr>
              <a:tr h="190500">
                <a:tc>
                  <a:txBody>
                    <a:bodyPr/>
                    <a:lstStyle/>
                    <a:p>
                      <a:pPr>
                        <a:lnSpc>
                          <a:spcPct val="107000"/>
                        </a:lnSpc>
                        <a:spcAft>
                          <a:spcPts val="0"/>
                        </a:spcAft>
                      </a:pPr>
                      <a:r>
                        <a:rPr lang="en-GB" sz="900">
                          <a:effectLst/>
                        </a:rPr>
                        <a:t>Merthyr Tydfil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6640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5</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47792856"/>
                  </a:ext>
                </a:extLst>
              </a:tr>
              <a:tr h="190500">
                <a:tc>
                  <a:txBody>
                    <a:bodyPr/>
                    <a:lstStyle/>
                    <a:p>
                      <a:pPr>
                        <a:lnSpc>
                          <a:spcPct val="107000"/>
                        </a:lnSpc>
                        <a:spcAft>
                          <a:spcPts val="0"/>
                        </a:spcAft>
                      </a:pPr>
                      <a:r>
                        <a:rPr lang="en-GB" sz="900">
                          <a:effectLst/>
                        </a:rPr>
                        <a:t>Caerphilly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22655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80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5</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75468034"/>
                  </a:ext>
                </a:extLst>
              </a:tr>
              <a:tr h="190500">
                <a:tc>
                  <a:txBody>
                    <a:bodyPr/>
                    <a:lstStyle/>
                    <a:p>
                      <a:pPr>
                        <a:lnSpc>
                          <a:spcPct val="107000"/>
                        </a:lnSpc>
                        <a:spcAft>
                          <a:spcPts val="0"/>
                        </a:spcAft>
                      </a:pPr>
                      <a:r>
                        <a:rPr lang="en-GB" sz="900">
                          <a:effectLst/>
                        </a:rPr>
                        <a:t>Torfaen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12150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70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03683769"/>
                  </a:ext>
                </a:extLst>
              </a:tr>
              <a:tr h="190500">
                <a:tc>
                  <a:txBody>
                    <a:bodyPr/>
                    <a:lstStyle/>
                    <a:p>
                      <a:pPr>
                        <a:lnSpc>
                          <a:spcPct val="107000"/>
                        </a:lnSpc>
                        <a:spcAft>
                          <a:spcPts val="0"/>
                        </a:spcAft>
                      </a:pPr>
                      <a:r>
                        <a:rPr lang="en-GB" sz="900">
                          <a:effectLst/>
                        </a:rPr>
                        <a:t>Monmouthshire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9465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3408359"/>
                  </a:ext>
                </a:extLst>
              </a:tr>
              <a:tr h="190500">
                <a:tc>
                  <a:txBody>
                    <a:bodyPr/>
                    <a:lstStyle/>
                    <a:p>
                      <a:pPr>
                        <a:lnSpc>
                          <a:spcPct val="107000"/>
                        </a:lnSpc>
                        <a:spcAft>
                          <a:spcPts val="0"/>
                        </a:spcAft>
                      </a:pPr>
                      <a:r>
                        <a:rPr lang="en-GB" sz="900">
                          <a:effectLst/>
                        </a:rPr>
                        <a:t>Newport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16505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360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165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245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975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640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30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320</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40</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570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29158611"/>
                  </a:ext>
                </a:extLst>
              </a:tr>
              <a:tr h="190500">
                <a:tc>
                  <a:txBody>
                    <a:bodyPr/>
                    <a:lstStyle/>
                    <a:p>
                      <a:pPr>
                        <a:lnSpc>
                          <a:spcPct val="107000"/>
                        </a:lnSpc>
                        <a:spcAft>
                          <a:spcPts val="0"/>
                        </a:spcAft>
                      </a:pPr>
                      <a:r>
                        <a:rPr lang="en-GB" sz="900">
                          <a:effectLst/>
                        </a:rPr>
                        <a:t>Cardiff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30615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120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105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960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560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670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1530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1550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95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2015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a:effectLst/>
                        </a:rPr>
                        <a:t>275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900" dirty="0">
                          <a:effectLst/>
                        </a:rPr>
                        <a:t>2285</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34412242"/>
                  </a:ext>
                </a:extLst>
              </a:tr>
            </a:tbl>
          </a:graphicData>
        </a:graphic>
      </p:graphicFrame>
    </p:spTree>
    <p:extLst>
      <p:ext uri="{BB962C8B-B14F-4D97-AF65-F5344CB8AC3E}">
        <p14:creationId xmlns:p14="http://schemas.microsoft.com/office/powerpoint/2010/main" val="19207321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Beth </a:t>
            </a:r>
            <a:r>
              <a:rPr lang="en-GB" b="1" dirty="0" err="1"/>
              <a:t>mae</a:t>
            </a:r>
            <a:r>
              <a:rPr lang="en-GB" b="1" dirty="0"/>
              <a:t> </a:t>
            </a:r>
            <a:r>
              <a:rPr lang="en-GB" b="1" dirty="0" err="1"/>
              <a:t>ystadegau’n</a:t>
            </a:r>
            <a:r>
              <a:rPr lang="en-GB" b="1" dirty="0"/>
              <a:t> </a:t>
            </a:r>
            <a:r>
              <a:rPr lang="en-GB" b="1" dirty="0" err="1"/>
              <a:t>dweud</a:t>
            </a:r>
            <a:r>
              <a:rPr lang="en-GB" b="1" dirty="0"/>
              <a:t>?</a:t>
            </a:r>
            <a:br>
              <a:rPr lang="en-GB" b="1" dirty="0"/>
            </a:br>
            <a:r>
              <a:rPr lang="en-GB" b="1" dirty="0"/>
              <a:t>What do statistics tell us?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4103885784"/>
              </p:ext>
            </p:extLst>
          </p:nvPr>
        </p:nvGraphicFramePr>
        <p:xfrm>
          <a:off x="856210" y="2575316"/>
          <a:ext cx="7326283" cy="2852659"/>
        </p:xfrm>
        <a:graphic>
          <a:graphicData uri="http://schemas.openxmlformats.org/drawingml/2006/table">
            <a:tbl>
              <a:tblPr firstRow="1" firstCol="1" bandRow="1">
                <a:tableStyleId>{5C22544A-7EE6-4342-B048-85BDC9FD1C3A}</a:tableStyleId>
              </a:tblPr>
              <a:tblGrid>
                <a:gridCol w="3078847">
                  <a:extLst>
                    <a:ext uri="{9D8B030D-6E8A-4147-A177-3AD203B41FA5}">
                      <a16:colId xmlns:a16="http://schemas.microsoft.com/office/drawing/2014/main" val="2494292983"/>
                    </a:ext>
                  </a:extLst>
                </a:gridCol>
                <a:gridCol w="1448817">
                  <a:extLst>
                    <a:ext uri="{9D8B030D-6E8A-4147-A177-3AD203B41FA5}">
                      <a16:colId xmlns:a16="http://schemas.microsoft.com/office/drawing/2014/main" val="953201981"/>
                    </a:ext>
                  </a:extLst>
                </a:gridCol>
                <a:gridCol w="1446415">
                  <a:extLst>
                    <a:ext uri="{9D8B030D-6E8A-4147-A177-3AD203B41FA5}">
                      <a16:colId xmlns:a16="http://schemas.microsoft.com/office/drawing/2014/main" val="1517234167"/>
                    </a:ext>
                  </a:extLst>
                </a:gridCol>
                <a:gridCol w="1352204">
                  <a:extLst>
                    <a:ext uri="{9D8B030D-6E8A-4147-A177-3AD203B41FA5}">
                      <a16:colId xmlns:a16="http://schemas.microsoft.com/office/drawing/2014/main" val="2381448458"/>
                    </a:ext>
                  </a:extLst>
                </a:gridCol>
              </a:tblGrid>
              <a:tr h="341551">
                <a:tc>
                  <a:txBody>
                    <a:bodyPr/>
                    <a:lstStyle/>
                    <a:p>
                      <a:pPr>
                        <a:lnSpc>
                          <a:spcPct val="107000"/>
                        </a:lnSpc>
                      </a:pPr>
                      <a:endParaRPr lang="en-GB" sz="1400" dirty="0">
                        <a:effectLst/>
                        <a:latin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400">
                          <a:effectLst/>
                        </a:rPr>
                        <a:t>2016/17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400">
                          <a:effectLst/>
                        </a:rPr>
                        <a:t>2017/18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400">
                          <a:effectLst/>
                        </a:rPr>
                        <a:t>2018/19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96076989"/>
                  </a:ext>
                </a:extLst>
              </a:tr>
              <a:tr h="341551">
                <a:tc>
                  <a:txBody>
                    <a:bodyPr/>
                    <a:lstStyle/>
                    <a:p>
                      <a:pPr>
                        <a:lnSpc>
                          <a:spcPct val="107000"/>
                        </a:lnSpc>
                        <a:spcAft>
                          <a:spcPts val="0"/>
                        </a:spcAft>
                      </a:pPr>
                      <a:r>
                        <a:rPr lang="en-GB" sz="1400" dirty="0" err="1">
                          <a:effectLst/>
                        </a:rPr>
                        <a:t>Gogledd</a:t>
                      </a:r>
                      <a:r>
                        <a:rPr lang="en-GB" sz="1400" dirty="0">
                          <a:effectLst/>
                        </a:rPr>
                        <a:t> </a:t>
                      </a:r>
                      <a:r>
                        <a:rPr lang="en-GB" sz="1400" dirty="0" err="1" smtClean="0">
                          <a:effectLst/>
                        </a:rPr>
                        <a:t>Cymru</a:t>
                      </a:r>
                      <a:endParaRPr lang="en-GB" sz="1400" dirty="0" smtClean="0">
                        <a:effectLst/>
                      </a:endParaRPr>
                    </a:p>
                    <a:p>
                      <a:pPr>
                        <a:lnSpc>
                          <a:spcPct val="107000"/>
                        </a:lnSpc>
                        <a:spcAft>
                          <a:spcPts val="0"/>
                        </a:spcAft>
                      </a:pPr>
                      <a:r>
                        <a:rPr lang="en-GB" sz="1400" dirty="0" smtClean="0">
                          <a:effectLst/>
                        </a:rPr>
                        <a:t>North </a:t>
                      </a:r>
                      <a:r>
                        <a:rPr lang="en-GB" sz="1400" dirty="0">
                          <a:effectLst/>
                        </a:rPr>
                        <a:t>Wales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12534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12554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13618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49749633"/>
                  </a:ext>
                </a:extLst>
              </a:tr>
              <a:tr h="341551">
                <a:tc>
                  <a:txBody>
                    <a:bodyPr/>
                    <a:lstStyle/>
                    <a:p>
                      <a:pPr>
                        <a:lnSpc>
                          <a:spcPct val="107000"/>
                        </a:lnSpc>
                        <a:spcAft>
                          <a:spcPts val="0"/>
                        </a:spcAft>
                      </a:pPr>
                      <a:r>
                        <a:rPr lang="en-GB" sz="1400" dirty="0">
                          <a:effectLst/>
                        </a:rPr>
                        <a:t>De-</a:t>
                      </a:r>
                      <a:r>
                        <a:rPr lang="en-GB" sz="1400" dirty="0" err="1">
                          <a:effectLst/>
                        </a:rPr>
                        <a:t>Orllewin</a:t>
                      </a:r>
                      <a:r>
                        <a:rPr lang="en-GB" sz="1400" dirty="0">
                          <a:effectLst/>
                        </a:rPr>
                        <a:t> a </a:t>
                      </a:r>
                      <a:r>
                        <a:rPr lang="en-GB" sz="1400" dirty="0" err="1">
                          <a:effectLst/>
                        </a:rPr>
                        <a:t>Chanolbarth</a:t>
                      </a:r>
                      <a:r>
                        <a:rPr lang="en-GB" sz="1400" dirty="0">
                          <a:effectLst/>
                        </a:rPr>
                        <a:t> </a:t>
                      </a:r>
                      <a:r>
                        <a:rPr lang="en-GB" sz="1400" dirty="0" err="1">
                          <a:effectLst/>
                        </a:rPr>
                        <a:t>Cymru</a:t>
                      </a:r>
                      <a:r>
                        <a:rPr lang="en-GB" sz="1400" dirty="0">
                          <a:effectLst/>
                        </a:rPr>
                        <a:t> </a:t>
                      </a:r>
                      <a:endParaRPr lang="en-GB" sz="1400" dirty="0" smtClean="0">
                        <a:effectLst/>
                      </a:endParaRPr>
                    </a:p>
                    <a:p>
                      <a:pPr>
                        <a:lnSpc>
                          <a:spcPct val="107000"/>
                        </a:lnSpc>
                        <a:spcAft>
                          <a:spcPts val="0"/>
                        </a:spcAft>
                      </a:pPr>
                      <a:r>
                        <a:rPr lang="en-GB" sz="1400" dirty="0" smtClean="0">
                          <a:effectLst/>
                        </a:rPr>
                        <a:t>South </a:t>
                      </a:r>
                      <a:r>
                        <a:rPr lang="en-GB" sz="1400" dirty="0">
                          <a:effectLst/>
                        </a:rPr>
                        <a:t>West and Mid Wales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dirty="0">
                          <a:effectLst/>
                        </a:rPr>
                        <a:t>17632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17377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18515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669484615"/>
                  </a:ext>
                </a:extLst>
              </a:tr>
              <a:tr h="341551">
                <a:tc>
                  <a:txBody>
                    <a:bodyPr/>
                    <a:lstStyle/>
                    <a:p>
                      <a:pPr>
                        <a:lnSpc>
                          <a:spcPct val="107000"/>
                        </a:lnSpc>
                        <a:spcAft>
                          <a:spcPts val="0"/>
                        </a:spcAft>
                      </a:pPr>
                      <a:r>
                        <a:rPr lang="en-GB" sz="1400" dirty="0">
                          <a:effectLst/>
                        </a:rPr>
                        <a:t>Canol De </a:t>
                      </a:r>
                      <a:r>
                        <a:rPr lang="en-GB" sz="1400" dirty="0" err="1" smtClean="0">
                          <a:effectLst/>
                        </a:rPr>
                        <a:t>Cymru</a:t>
                      </a:r>
                      <a:endParaRPr lang="en-GB" sz="1400" dirty="0" smtClean="0">
                        <a:effectLst/>
                      </a:endParaRPr>
                    </a:p>
                    <a:p>
                      <a:pPr>
                        <a:lnSpc>
                          <a:spcPct val="107000"/>
                        </a:lnSpc>
                        <a:spcAft>
                          <a:spcPts val="0"/>
                        </a:spcAft>
                      </a:pPr>
                      <a:r>
                        <a:rPr lang="en-GB" sz="1400" dirty="0" smtClean="0">
                          <a:effectLst/>
                        </a:rPr>
                        <a:t>Central </a:t>
                      </a:r>
                      <a:r>
                        <a:rPr lang="en-GB" sz="1400" dirty="0">
                          <a:effectLst/>
                        </a:rPr>
                        <a:t>South Wales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dirty="0">
                          <a:effectLst/>
                        </a:rPr>
                        <a:t>22317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dirty="0">
                          <a:effectLst/>
                        </a:rPr>
                        <a:t>21739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dirty="0">
                          <a:effectLst/>
                        </a:rPr>
                        <a:t>22560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8480273"/>
                  </a:ext>
                </a:extLst>
              </a:tr>
              <a:tr h="341551">
                <a:tc>
                  <a:txBody>
                    <a:bodyPr/>
                    <a:lstStyle/>
                    <a:p>
                      <a:pPr>
                        <a:lnSpc>
                          <a:spcPct val="107000"/>
                        </a:lnSpc>
                        <a:spcAft>
                          <a:spcPts val="0"/>
                        </a:spcAft>
                      </a:pPr>
                      <a:r>
                        <a:rPr lang="en-GB" sz="1400" dirty="0">
                          <a:effectLst/>
                        </a:rPr>
                        <a:t>De-</a:t>
                      </a:r>
                      <a:r>
                        <a:rPr lang="en-GB" sz="1400" dirty="0" err="1">
                          <a:effectLst/>
                        </a:rPr>
                        <a:t>Ddwyrain</a:t>
                      </a:r>
                      <a:r>
                        <a:rPr lang="en-GB" sz="1400" dirty="0">
                          <a:effectLst/>
                        </a:rPr>
                        <a:t> </a:t>
                      </a:r>
                      <a:r>
                        <a:rPr lang="en-GB" sz="1400" dirty="0" err="1" smtClean="0">
                          <a:effectLst/>
                        </a:rPr>
                        <a:t>Cymru</a:t>
                      </a:r>
                      <a:endParaRPr lang="en-GB" sz="1400" dirty="0" smtClean="0">
                        <a:effectLst/>
                      </a:endParaRPr>
                    </a:p>
                    <a:p>
                      <a:pPr>
                        <a:lnSpc>
                          <a:spcPct val="107000"/>
                        </a:lnSpc>
                        <a:spcAft>
                          <a:spcPts val="0"/>
                        </a:spcAft>
                      </a:pPr>
                      <a:r>
                        <a:rPr lang="en-GB" sz="1400" dirty="0" smtClean="0">
                          <a:effectLst/>
                        </a:rPr>
                        <a:t>South </a:t>
                      </a:r>
                      <a:r>
                        <a:rPr lang="en-GB" sz="1400" dirty="0">
                          <a:effectLst/>
                        </a:rPr>
                        <a:t>East Wales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13206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13212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dirty="0">
                          <a:effectLst/>
                        </a:rPr>
                        <a:t>13981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06057818"/>
                  </a:ext>
                </a:extLst>
              </a:tr>
              <a:tr h="486140">
                <a:tc>
                  <a:txBody>
                    <a:bodyPr/>
                    <a:lstStyle/>
                    <a:p>
                      <a:pPr>
                        <a:lnSpc>
                          <a:spcPct val="107000"/>
                        </a:lnSpc>
                        <a:spcAft>
                          <a:spcPts val="0"/>
                        </a:spcAft>
                      </a:pPr>
                      <a:r>
                        <a:rPr lang="en-GB" sz="1400" dirty="0" err="1" smtClean="0">
                          <a:effectLst/>
                        </a:rPr>
                        <a:t>Cymru</a:t>
                      </a:r>
                      <a:endParaRPr lang="en-GB" sz="1400" dirty="0" smtClean="0">
                        <a:effectLst/>
                      </a:endParaRPr>
                    </a:p>
                    <a:p>
                      <a:pPr>
                        <a:lnSpc>
                          <a:spcPct val="107000"/>
                        </a:lnSpc>
                        <a:spcAft>
                          <a:spcPts val="0"/>
                        </a:spcAft>
                      </a:pPr>
                      <a:r>
                        <a:rPr lang="en-GB" sz="1400" dirty="0" smtClean="0">
                          <a:effectLst/>
                        </a:rPr>
                        <a:t>Wales </a:t>
                      </a:r>
                      <a:endParaRPr lang="en-GB" sz="1400" dirty="0">
                        <a:effectLst/>
                      </a:endParaRPr>
                    </a:p>
                    <a:p>
                      <a:pP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65689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a:effectLst/>
                        </a:rPr>
                        <a:t>64882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400" dirty="0">
                          <a:effectLst/>
                        </a:rPr>
                        <a:t>68674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35216480"/>
                  </a:ext>
                </a:extLst>
              </a:tr>
            </a:tbl>
          </a:graphicData>
        </a:graphic>
      </p:graphicFrame>
      <p:sp>
        <p:nvSpPr>
          <p:cNvPr id="6" name="TextBox 5"/>
          <p:cNvSpPr txBox="1"/>
          <p:nvPr/>
        </p:nvSpPr>
        <p:spPr>
          <a:xfrm>
            <a:off x="908858" y="1801525"/>
            <a:ext cx="7220989" cy="646331"/>
          </a:xfrm>
          <a:prstGeom prst="rect">
            <a:avLst/>
          </a:prstGeom>
          <a:noFill/>
        </p:spPr>
        <p:txBody>
          <a:bodyPr wrap="square" rtlCol="0">
            <a:spAutoFit/>
          </a:bodyPr>
          <a:lstStyle/>
          <a:p>
            <a:pPr algn="ctr"/>
            <a:r>
              <a:rPr lang="en-GB" dirty="0" err="1" smtClean="0"/>
              <a:t>Niferoedd</a:t>
            </a:r>
            <a:r>
              <a:rPr lang="en-GB" dirty="0" smtClean="0"/>
              <a:t> </a:t>
            </a:r>
            <a:r>
              <a:rPr lang="en-GB" dirty="0" err="1" smtClean="0"/>
              <a:t>disgyblion</a:t>
            </a:r>
            <a:r>
              <a:rPr lang="en-GB" dirty="0" smtClean="0"/>
              <a:t> </a:t>
            </a:r>
            <a:r>
              <a:rPr lang="en-GB" dirty="0" err="1" smtClean="0"/>
              <a:t>sy’n</a:t>
            </a:r>
            <a:r>
              <a:rPr lang="en-GB" dirty="0" smtClean="0"/>
              <a:t> </a:t>
            </a:r>
            <a:r>
              <a:rPr lang="en-GB" dirty="0" err="1" smtClean="0"/>
              <a:t>gymwys</a:t>
            </a:r>
            <a:r>
              <a:rPr lang="en-GB" dirty="0" smtClean="0"/>
              <a:t> </a:t>
            </a:r>
            <a:r>
              <a:rPr lang="en-GB" dirty="0" err="1" smtClean="0"/>
              <a:t>i</a:t>
            </a:r>
            <a:r>
              <a:rPr lang="en-GB" dirty="0" smtClean="0"/>
              <a:t> </a:t>
            </a:r>
            <a:r>
              <a:rPr lang="en-GB" dirty="0" err="1" smtClean="0"/>
              <a:t>dderbyn</a:t>
            </a:r>
            <a:r>
              <a:rPr lang="en-GB" dirty="0" smtClean="0"/>
              <a:t> </a:t>
            </a:r>
            <a:r>
              <a:rPr lang="en-GB" dirty="0" err="1" smtClean="0"/>
              <a:t>prydau</a:t>
            </a:r>
            <a:r>
              <a:rPr lang="en-GB" dirty="0" smtClean="0"/>
              <a:t> </a:t>
            </a:r>
            <a:r>
              <a:rPr lang="en-GB" dirty="0" err="1" smtClean="0"/>
              <a:t>ysgol</a:t>
            </a:r>
            <a:r>
              <a:rPr lang="en-GB" dirty="0" smtClean="0"/>
              <a:t> am </a:t>
            </a:r>
            <a:r>
              <a:rPr lang="en-GB" dirty="0" err="1" smtClean="0"/>
              <a:t>ddim</a:t>
            </a:r>
            <a:r>
              <a:rPr lang="en-GB" dirty="0" smtClean="0"/>
              <a:t> (PYD)</a:t>
            </a:r>
          </a:p>
          <a:p>
            <a:pPr algn="ctr"/>
            <a:r>
              <a:rPr lang="en-GB" dirty="0" smtClean="0"/>
              <a:t>Numbers of pupils eligible for free school meals (FSM)</a:t>
            </a:r>
            <a:endParaRPr lang="en-GB" dirty="0"/>
          </a:p>
        </p:txBody>
      </p:sp>
    </p:spTree>
    <p:extLst>
      <p:ext uri="{BB962C8B-B14F-4D97-AF65-F5344CB8AC3E}">
        <p14:creationId xmlns:p14="http://schemas.microsoft.com/office/powerpoint/2010/main" val="37237890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Beth </a:t>
            </a:r>
            <a:r>
              <a:rPr lang="en-GB" b="1" dirty="0" err="1"/>
              <a:t>mae</a:t>
            </a:r>
            <a:r>
              <a:rPr lang="en-GB" b="1" dirty="0"/>
              <a:t> </a:t>
            </a:r>
            <a:r>
              <a:rPr lang="en-GB" b="1" dirty="0" err="1"/>
              <a:t>ystadegau’n</a:t>
            </a:r>
            <a:r>
              <a:rPr lang="en-GB" b="1" dirty="0"/>
              <a:t> </a:t>
            </a:r>
            <a:r>
              <a:rPr lang="en-GB" b="1" dirty="0" err="1"/>
              <a:t>dweud</a:t>
            </a:r>
            <a:r>
              <a:rPr lang="en-GB" b="1" dirty="0"/>
              <a:t>?</a:t>
            </a:r>
            <a:br>
              <a:rPr lang="en-GB" b="1" dirty="0"/>
            </a:br>
            <a:r>
              <a:rPr lang="en-GB" b="1" dirty="0"/>
              <a:t>What do statistics tell us?</a:t>
            </a:r>
            <a:endParaRPr lang="en-GB" dirty="0"/>
          </a:p>
        </p:txBody>
      </p:sp>
      <p:sp>
        <p:nvSpPr>
          <p:cNvPr id="5" name="TextBox 4"/>
          <p:cNvSpPr txBox="1"/>
          <p:nvPr/>
        </p:nvSpPr>
        <p:spPr>
          <a:xfrm>
            <a:off x="1407622" y="1601857"/>
            <a:ext cx="5985163" cy="646331"/>
          </a:xfrm>
          <a:prstGeom prst="rect">
            <a:avLst/>
          </a:prstGeom>
          <a:noFill/>
        </p:spPr>
        <p:txBody>
          <a:bodyPr wrap="square" rtlCol="0">
            <a:spAutoFit/>
          </a:bodyPr>
          <a:lstStyle/>
          <a:p>
            <a:pPr algn="ctr"/>
            <a:r>
              <a:rPr lang="en-GB" dirty="0" err="1" smtClean="0"/>
              <a:t>Disgyblion</a:t>
            </a:r>
            <a:r>
              <a:rPr lang="en-GB" dirty="0" smtClean="0"/>
              <a:t> </a:t>
            </a:r>
            <a:r>
              <a:rPr lang="en-GB" dirty="0" err="1" smtClean="0"/>
              <a:t>sydd</a:t>
            </a:r>
            <a:r>
              <a:rPr lang="en-GB" dirty="0" smtClean="0"/>
              <a:t> â iaith </a:t>
            </a:r>
            <a:r>
              <a:rPr lang="en-GB" dirty="0" err="1"/>
              <a:t>gyntaf</a:t>
            </a:r>
            <a:r>
              <a:rPr lang="en-GB" dirty="0"/>
              <a:t> </a:t>
            </a:r>
            <a:r>
              <a:rPr lang="en-GB" dirty="0" err="1" smtClean="0"/>
              <a:t>wahanol</a:t>
            </a:r>
            <a:r>
              <a:rPr lang="en-GB" dirty="0" smtClean="0"/>
              <a:t> </a:t>
            </a:r>
            <a:r>
              <a:rPr lang="en-GB" dirty="0" err="1"/>
              <a:t>i</a:t>
            </a:r>
            <a:r>
              <a:rPr lang="en-GB" dirty="0"/>
              <a:t> </a:t>
            </a:r>
            <a:r>
              <a:rPr lang="en-GB" dirty="0" err="1"/>
              <a:t>Saesneg</a:t>
            </a:r>
            <a:r>
              <a:rPr lang="en-GB" dirty="0"/>
              <a:t> </a:t>
            </a:r>
            <a:r>
              <a:rPr lang="en-GB" dirty="0" err="1"/>
              <a:t>neu</a:t>
            </a:r>
            <a:r>
              <a:rPr lang="en-GB" dirty="0"/>
              <a:t> </a:t>
            </a:r>
            <a:r>
              <a:rPr lang="en-GB" dirty="0" err="1"/>
              <a:t>Gymraeg</a:t>
            </a:r>
            <a:endParaRPr lang="en-GB" dirty="0" smtClean="0"/>
          </a:p>
          <a:p>
            <a:pPr algn="ctr"/>
            <a:r>
              <a:rPr lang="en-GB" dirty="0" smtClean="0"/>
              <a:t>Pupils with a </a:t>
            </a:r>
            <a:r>
              <a:rPr lang="en-GB" dirty="0"/>
              <a:t>first language other than English or Welsh </a:t>
            </a:r>
          </a:p>
        </p:txBody>
      </p:sp>
      <p:graphicFrame>
        <p:nvGraphicFramePr>
          <p:cNvPr id="6" name="Table 5"/>
          <p:cNvGraphicFramePr>
            <a:graphicFrameLocks noGrp="1"/>
          </p:cNvGraphicFramePr>
          <p:nvPr>
            <p:extLst>
              <p:ext uri="{D42A27DB-BD31-4B8C-83A1-F6EECF244321}">
                <p14:modId xmlns:p14="http://schemas.microsoft.com/office/powerpoint/2010/main" val="2225807824"/>
              </p:ext>
            </p:extLst>
          </p:nvPr>
        </p:nvGraphicFramePr>
        <p:xfrm>
          <a:off x="1052946" y="2237998"/>
          <a:ext cx="7038108" cy="3316332"/>
        </p:xfrm>
        <a:graphic>
          <a:graphicData uri="http://schemas.openxmlformats.org/drawingml/2006/table">
            <a:tbl>
              <a:tblPr firstRow="1" firstCol="1" bandRow="1">
                <a:tableStyleId>{5C22544A-7EE6-4342-B048-85BDC9FD1C3A}</a:tableStyleId>
              </a:tblPr>
              <a:tblGrid>
                <a:gridCol w="2039388">
                  <a:extLst>
                    <a:ext uri="{9D8B030D-6E8A-4147-A177-3AD203B41FA5}">
                      <a16:colId xmlns:a16="http://schemas.microsoft.com/office/drawing/2014/main" val="3471088439"/>
                    </a:ext>
                  </a:extLst>
                </a:gridCol>
                <a:gridCol w="626226">
                  <a:extLst>
                    <a:ext uri="{9D8B030D-6E8A-4147-A177-3AD203B41FA5}">
                      <a16:colId xmlns:a16="http://schemas.microsoft.com/office/drawing/2014/main" val="2154974023"/>
                    </a:ext>
                  </a:extLst>
                </a:gridCol>
                <a:gridCol w="620683">
                  <a:extLst>
                    <a:ext uri="{9D8B030D-6E8A-4147-A177-3AD203B41FA5}">
                      <a16:colId xmlns:a16="http://schemas.microsoft.com/office/drawing/2014/main" val="2241447276"/>
                    </a:ext>
                  </a:extLst>
                </a:gridCol>
                <a:gridCol w="609600">
                  <a:extLst>
                    <a:ext uri="{9D8B030D-6E8A-4147-A177-3AD203B41FA5}">
                      <a16:colId xmlns:a16="http://schemas.microsoft.com/office/drawing/2014/main" val="3615642658"/>
                    </a:ext>
                  </a:extLst>
                </a:gridCol>
                <a:gridCol w="604059">
                  <a:extLst>
                    <a:ext uri="{9D8B030D-6E8A-4147-A177-3AD203B41FA5}">
                      <a16:colId xmlns:a16="http://schemas.microsoft.com/office/drawing/2014/main" val="3188528646"/>
                    </a:ext>
                  </a:extLst>
                </a:gridCol>
                <a:gridCol w="620683">
                  <a:extLst>
                    <a:ext uri="{9D8B030D-6E8A-4147-A177-3AD203B41FA5}">
                      <a16:colId xmlns:a16="http://schemas.microsoft.com/office/drawing/2014/main" val="167856388"/>
                    </a:ext>
                  </a:extLst>
                </a:gridCol>
                <a:gridCol w="637309">
                  <a:extLst>
                    <a:ext uri="{9D8B030D-6E8A-4147-A177-3AD203B41FA5}">
                      <a16:colId xmlns:a16="http://schemas.microsoft.com/office/drawing/2014/main" val="489443374"/>
                    </a:ext>
                  </a:extLst>
                </a:gridCol>
                <a:gridCol w="604059">
                  <a:extLst>
                    <a:ext uri="{9D8B030D-6E8A-4147-A177-3AD203B41FA5}">
                      <a16:colId xmlns:a16="http://schemas.microsoft.com/office/drawing/2014/main" val="1593205722"/>
                    </a:ext>
                  </a:extLst>
                </a:gridCol>
                <a:gridCol w="676101">
                  <a:extLst>
                    <a:ext uri="{9D8B030D-6E8A-4147-A177-3AD203B41FA5}">
                      <a16:colId xmlns:a16="http://schemas.microsoft.com/office/drawing/2014/main" val="3041285226"/>
                    </a:ext>
                  </a:extLst>
                </a:gridCol>
              </a:tblGrid>
              <a:tr h="552722">
                <a:tc>
                  <a:txBody>
                    <a:bodyPr/>
                    <a:lstStyle/>
                    <a:p>
                      <a:pPr>
                        <a:lnSpc>
                          <a:spcPct val="107000"/>
                        </a:lnSpc>
                      </a:pPr>
                      <a:endParaRPr lang="en-GB" sz="1050" dirty="0">
                        <a:effectLst/>
                        <a:latin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0"/>
                        </a:spcAft>
                      </a:pPr>
                      <a:r>
                        <a:rPr lang="en-GB" sz="1050" dirty="0">
                          <a:effectLst/>
                        </a:rPr>
                        <a:t>2011/12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050" dirty="0">
                          <a:effectLst/>
                        </a:rPr>
                        <a:t>2012/13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050" dirty="0">
                          <a:effectLst/>
                        </a:rPr>
                        <a:t>2013/14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050">
                          <a:effectLst/>
                        </a:rPr>
                        <a:t>2014/15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050">
                          <a:effectLst/>
                        </a:rPr>
                        <a:t>2015/16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050">
                          <a:effectLst/>
                        </a:rPr>
                        <a:t>2016/17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050">
                          <a:effectLst/>
                        </a:rPr>
                        <a:t>2017/18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endParaRPr lang="en-GB" sz="1050" dirty="0" smtClean="0">
                        <a:effectLst/>
                      </a:endParaRPr>
                    </a:p>
                    <a:p>
                      <a:pPr>
                        <a:lnSpc>
                          <a:spcPct val="107000"/>
                        </a:lnSpc>
                        <a:spcAft>
                          <a:spcPts val="0"/>
                        </a:spcAft>
                      </a:pPr>
                      <a:r>
                        <a:rPr lang="en-GB" sz="1050" dirty="0" smtClean="0">
                          <a:effectLst/>
                        </a:rPr>
                        <a:t>2018/19 </a:t>
                      </a:r>
                    </a:p>
                    <a:p>
                      <a:pPr>
                        <a:lnSpc>
                          <a:spcPct val="107000"/>
                        </a:lnSpc>
                        <a:spcAft>
                          <a:spcPts val="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96188926"/>
                  </a:ext>
                </a:extLst>
              </a:tr>
              <a:tr h="552722">
                <a:tc>
                  <a:txBody>
                    <a:bodyPr/>
                    <a:lstStyle/>
                    <a:p>
                      <a:pPr>
                        <a:lnSpc>
                          <a:spcPct val="107000"/>
                        </a:lnSpc>
                        <a:spcAft>
                          <a:spcPts val="0"/>
                        </a:spcAft>
                      </a:pPr>
                      <a:r>
                        <a:rPr lang="en-GB" sz="1050" dirty="0" err="1" smtClean="0">
                          <a:effectLst/>
                        </a:rPr>
                        <a:t>Gogledd</a:t>
                      </a:r>
                      <a:r>
                        <a:rPr lang="en-GB" sz="1050" dirty="0" smtClean="0">
                          <a:effectLst/>
                        </a:rPr>
                        <a:t> </a:t>
                      </a:r>
                      <a:r>
                        <a:rPr lang="en-GB" sz="1050" dirty="0" err="1" smtClean="0">
                          <a:effectLst/>
                        </a:rPr>
                        <a:t>Cymru</a:t>
                      </a:r>
                      <a:endParaRPr lang="en-GB" sz="1050" dirty="0" smtClean="0">
                        <a:effectLst/>
                      </a:endParaRPr>
                    </a:p>
                    <a:p>
                      <a:pPr>
                        <a:lnSpc>
                          <a:spcPct val="107000"/>
                        </a:lnSpc>
                        <a:spcAft>
                          <a:spcPts val="0"/>
                        </a:spcAft>
                      </a:pPr>
                      <a:r>
                        <a:rPr lang="en-GB" sz="1050" dirty="0" smtClean="0">
                          <a:effectLst/>
                        </a:rPr>
                        <a:t>North </a:t>
                      </a:r>
                      <a:r>
                        <a:rPr lang="en-GB" sz="1050" dirty="0">
                          <a:effectLst/>
                        </a:rPr>
                        <a:t>Wales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2324</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2562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2840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3052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3229</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3485</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3712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endParaRPr lang="en-GB" sz="1050" dirty="0" smtClean="0">
                        <a:effectLst/>
                      </a:endParaRPr>
                    </a:p>
                    <a:p>
                      <a:pPr algn="r">
                        <a:lnSpc>
                          <a:spcPct val="107000"/>
                        </a:lnSpc>
                        <a:spcAft>
                          <a:spcPts val="0"/>
                        </a:spcAft>
                      </a:pPr>
                      <a:r>
                        <a:rPr lang="en-GB" sz="1050" dirty="0" smtClean="0">
                          <a:effectLst/>
                        </a:rPr>
                        <a:t>3880</a:t>
                      </a:r>
                    </a:p>
                    <a:p>
                      <a:pPr algn="r">
                        <a:lnSpc>
                          <a:spcPct val="107000"/>
                        </a:lnSpc>
                        <a:spcAft>
                          <a:spcPts val="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36783152"/>
                  </a:ext>
                </a:extLst>
              </a:tr>
              <a:tr h="552722">
                <a:tc>
                  <a:txBody>
                    <a:bodyPr/>
                    <a:lstStyle/>
                    <a:p>
                      <a:pPr>
                        <a:lnSpc>
                          <a:spcPct val="107000"/>
                        </a:lnSpc>
                        <a:spcAft>
                          <a:spcPts val="0"/>
                        </a:spcAft>
                      </a:pPr>
                      <a:r>
                        <a:rPr lang="en-GB" sz="1050" dirty="0" smtClean="0">
                          <a:effectLst/>
                        </a:rPr>
                        <a:t>De-</a:t>
                      </a:r>
                      <a:r>
                        <a:rPr lang="en-GB" sz="1050" dirty="0" err="1" smtClean="0">
                          <a:effectLst/>
                        </a:rPr>
                        <a:t>Orllewin</a:t>
                      </a:r>
                      <a:r>
                        <a:rPr lang="en-GB" sz="1050" dirty="0" smtClean="0">
                          <a:effectLst/>
                        </a:rPr>
                        <a:t> a </a:t>
                      </a:r>
                      <a:r>
                        <a:rPr lang="en-GB" sz="1050" dirty="0" err="1" smtClean="0">
                          <a:effectLst/>
                        </a:rPr>
                        <a:t>Chanolbarth</a:t>
                      </a:r>
                      <a:r>
                        <a:rPr lang="en-GB" sz="1050" dirty="0" smtClean="0">
                          <a:effectLst/>
                        </a:rPr>
                        <a:t> </a:t>
                      </a:r>
                      <a:r>
                        <a:rPr lang="en-GB" sz="1050" dirty="0" err="1" smtClean="0">
                          <a:effectLst/>
                        </a:rPr>
                        <a:t>Cymru</a:t>
                      </a:r>
                      <a:r>
                        <a:rPr lang="en-GB" sz="1050" dirty="0" smtClean="0">
                          <a:effectLst/>
                        </a:rPr>
                        <a:t> </a:t>
                      </a:r>
                      <a:endParaRPr lang="en-GB" sz="1050" dirty="0" smtClean="0">
                        <a:effectLst/>
                      </a:endParaRPr>
                    </a:p>
                    <a:p>
                      <a:pPr>
                        <a:lnSpc>
                          <a:spcPct val="107000"/>
                        </a:lnSpc>
                        <a:spcAft>
                          <a:spcPts val="0"/>
                        </a:spcAft>
                      </a:pPr>
                      <a:r>
                        <a:rPr lang="en-GB" sz="1050" dirty="0" smtClean="0">
                          <a:effectLst/>
                        </a:rPr>
                        <a:t>South </a:t>
                      </a:r>
                      <a:r>
                        <a:rPr lang="en-GB" sz="1050" dirty="0">
                          <a:effectLst/>
                        </a:rPr>
                        <a:t>West and Mid Wales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3582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3911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4345</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4799</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5330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5652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5928</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endParaRPr lang="en-GB" sz="1050" dirty="0" smtClean="0">
                        <a:effectLst/>
                      </a:endParaRPr>
                    </a:p>
                    <a:p>
                      <a:pPr algn="r">
                        <a:lnSpc>
                          <a:spcPct val="107000"/>
                        </a:lnSpc>
                        <a:spcAft>
                          <a:spcPts val="0"/>
                        </a:spcAft>
                      </a:pPr>
                      <a:r>
                        <a:rPr lang="en-GB" sz="1050" dirty="0" smtClean="0">
                          <a:effectLst/>
                        </a:rPr>
                        <a:t>6095</a:t>
                      </a:r>
                    </a:p>
                    <a:p>
                      <a:pPr algn="r">
                        <a:lnSpc>
                          <a:spcPct val="107000"/>
                        </a:lnSpc>
                        <a:spcAft>
                          <a:spcPts val="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77978641"/>
                  </a:ext>
                </a:extLst>
              </a:tr>
              <a:tr h="552722">
                <a:tc>
                  <a:txBody>
                    <a:bodyPr/>
                    <a:lstStyle/>
                    <a:p>
                      <a:pPr>
                        <a:lnSpc>
                          <a:spcPct val="107000"/>
                        </a:lnSpc>
                        <a:spcAft>
                          <a:spcPts val="0"/>
                        </a:spcAft>
                      </a:pPr>
                      <a:r>
                        <a:rPr lang="en-GB" sz="1050" dirty="0" smtClean="0">
                          <a:effectLst/>
                        </a:rPr>
                        <a:t>Canol De </a:t>
                      </a:r>
                      <a:r>
                        <a:rPr lang="en-GB" sz="1050" dirty="0" err="1" smtClean="0">
                          <a:effectLst/>
                        </a:rPr>
                        <a:t>Cymru</a:t>
                      </a:r>
                      <a:r>
                        <a:rPr lang="en-GB" sz="1050" dirty="0" smtClean="0">
                          <a:effectLst/>
                        </a:rPr>
                        <a:t> </a:t>
                      </a:r>
                      <a:endParaRPr lang="en-GB" sz="1050" dirty="0" smtClean="0">
                        <a:effectLst/>
                      </a:endParaRPr>
                    </a:p>
                    <a:p>
                      <a:pPr>
                        <a:lnSpc>
                          <a:spcPct val="107000"/>
                        </a:lnSpc>
                        <a:spcAft>
                          <a:spcPts val="0"/>
                        </a:spcAft>
                      </a:pPr>
                      <a:r>
                        <a:rPr lang="en-GB" sz="1050" dirty="0" smtClean="0">
                          <a:effectLst/>
                        </a:rPr>
                        <a:t>Central </a:t>
                      </a:r>
                      <a:r>
                        <a:rPr lang="en-GB" sz="1050" dirty="0">
                          <a:effectLst/>
                        </a:rPr>
                        <a:t>South Wales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9607</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10234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11121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11711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12451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13135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13599</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endParaRPr lang="en-GB" sz="1050" dirty="0" smtClean="0">
                        <a:effectLst/>
                      </a:endParaRPr>
                    </a:p>
                    <a:p>
                      <a:pPr algn="r">
                        <a:lnSpc>
                          <a:spcPct val="107000"/>
                        </a:lnSpc>
                        <a:spcAft>
                          <a:spcPts val="0"/>
                        </a:spcAft>
                      </a:pPr>
                      <a:r>
                        <a:rPr lang="en-GB" sz="1050" dirty="0" smtClean="0">
                          <a:effectLst/>
                        </a:rPr>
                        <a:t>13892</a:t>
                      </a:r>
                    </a:p>
                    <a:p>
                      <a:pPr algn="r">
                        <a:lnSpc>
                          <a:spcPct val="107000"/>
                        </a:lnSpc>
                        <a:spcAft>
                          <a:spcPts val="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83586129"/>
                  </a:ext>
                </a:extLst>
              </a:tr>
              <a:tr h="552722">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050" dirty="0" smtClean="0">
                          <a:effectLst/>
                        </a:rPr>
                        <a:t>De-</a:t>
                      </a:r>
                      <a:r>
                        <a:rPr lang="en-GB" sz="1050" dirty="0" err="1" smtClean="0">
                          <a:effectLst/>
                        </a:rPr>
                        <a:t>Ddwyrain</a:t>
                      </a:r>
                      <a:r>
                        <a:rPr lang="en-GB" sz="1050" dirty="0" smtClean="0">
                          <a:effectLst/>
                        </a:rPr>
                        <a:t> </a:t>
                      </a:r>
                      <a:r>
                        <a:rPr lang="en-GB" sz="1050" dirty="0" err="1" smtClean="0">
                          <a:effectLst/>
                        </a:rPr>
                        <a:t>Cymru</a:t>
                      </a:r>
                      <a:endParaRPr lang="en-GB" sz="1050" dirty="0" smtClean="0">
                        <a:effectLst/>
                      </a:endParaRPr>
                    </a:p>
                    <a:p>
                      <a:pPr>
                        <a:lnSpc>
                          <a:spcPct val="107000"/>
                        </a:lnSpc>
                        <a:spcAft>
                          <a:spcPts val="0"/>
                        </a:spcAft>
                      </a:pPr>
                      <a:r>
                        <a:rPr lang="en-GB" sz="1050" dirty="0" smtClean="0">
                          <a:effectLst/>
                        </a:rPr>
                        <a:t>South </a:t>
                      </a:r>
                      <a:r>
                        <a:rPr lang="en-GB" sz="1050" dirty="0">
                          <a:effectLst/>
                        </a:rPr>
                        <a:t>East Wales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2889</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3264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3625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3891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4179</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4334</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4597</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endParaRPr lang="en-GB" sz="1050" dirty="0" smtClean="0">
                        <a:effectLst/>
                      </a:endParaRPr>
                    </a:p>
                    <a:p>
                      <a:pPr algn="r">
                        <a:lnSpc>
                          <a:spcPct val="107000"/>
                        </a:lnSpc>
                        <a:spcAft>
                          <a:spcPts val="0"/>
                        </a:spcAft>
                      </a:pPr>
                      <a:r>
                        <a:rPr lang="en-GB" sz="1050" dirty="0" smtClean="0">
                          <a:effectLst/>
                        </a:rPr>
                        <a:t>5052</a:t>
                      </a:r>
                    </a:p>
                    <a:p>
                      <a:pPr algn="r">
                        <a:lnSpc>
                          <a:spcPct val="107000"/>
                        </a:lnSpc>
                        <a:spcAft>
                          <a:spcPts val="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51183120"/>
                  </a:ext>
                </a:extLst>
              </a:tr>
              <a:tr h="552722">
                <a:tc>
                  <a:txBody>
                    <a:bodyPr/>
                    <a:lstStyle/>
                    <a:p>
                      <a:pPr>
                        <a:lnSpc>
                          <a:spcPct val="107000"/>
                        </a:lnSpc>
                        <a:spcAft>
                          <a:spcPts val="0"/>
                        </a:spcAft>
                      </a:pPr>
                      <a:r>
                        <a:rPr lang="en-GB" sz="1050" dirty="0" err="1" smtClean="0">
                          <a:effectLst/>
                        </a:rPr>
                        <a:t>Cymru</a:t>
                      </a:r>
                      <a:endParaRPr lang="en-GB" sz="1050" dirty="0" smtClean="0">
                        <a:effectLst/>
                      </a:endParaRPr>
                    </a:p>
                    <a:p>
                      <a:pPr>
                        <a:lnSpc>
                          <a:spcPct val="107000"/>
                        </a:lnSpc>
                        <a:spcAft>
                          <a:spcPts val="0"/>
                        </a:spcAft>
                      </a:pPr>
                      <a:r>
                        <a:rPr lang="en-GB" sz="1050" dirty="0" smtClean="0">
                          <a:effectLst/>
                        </a:rPr>
                        <a:t>Wales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18402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19971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21931</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23453</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25189</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a:effectLst/>
                        </a:rPr>
                        <a:t>26606</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r>
                        <a:rPr lang="en-GB" sz="1050" dirty="0">
                          <a:effectLst/>
                        </a:rPr>
                        <a:t>27836</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r">
                        <a:lnSpc>
                          <a:spcPct val="107000"/>
                        </a:lnSpc>
                        <a:spcAft>
                          <a:spcPts val="0"/>
                        </a:spcAft>
                      </a:pPr>
                      <a:endParaRPr lang="en-GB" sz="1050" dirty="0" smtClean="0">
                        <a:effectLst/>
                      </a:endParaRPr>
                    </a:p>
                    <a:p>
                      <a:pPr algn="r">
                        <a:lnSpc>
                          <a:spcPct val="107000"/>
                        </a:lnSpc>
                        <a:spcAft>
                          <a:spcPts val="0"/>
                        </a:spcAft>
                      </a:pPr>
                      <a:r>
                        <a:rPr lang="en-GB" sz="1050" dirty="0" smtClean="0">
                          <a:effectLst/>
                        </a:rPr>
                        <a:t>28919</a:t>
                      </a:r>
                    </a:p>
                    <a:p>
                      <a:pPr algn="r">
                        <a:lnSpc>
                          <a:spcPct val="107000"/>
                        </a:lnSpc>
                        <a:spcAft>
                          <a:spcPts val="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7718137"/>
                  </a:ext>
                </a:extLst>
              </a:tr>
            </a:tbl>
          </a:graphicData>
        </a:graphic>
      </p:graphicFrame>
    </p:spTree>
    <p:extLst>
      <p:ext uri="{BB962C8B-B14F-4D97-AF65-F5344CB8AC3E}">
        <p14:creationId xmlns:p14="http://schemas.microsoft.com/office/powerpoint/2010/main" val="20472444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9118"/>
            <a:ext cx="7886700" cy="1325563"/>
          </a:xfrm>
        </p:spPr>
        <p:txBody>
          <a:bodyPr>
            <a:normAutofit/>
          </a:bodyPr>
          <a:lstStyle/>
          <a:p>
            <a:r>
              <a:rPr lang="en-GB" sz="2800" b="1" dirty="0" smtClean="0"/>
              <a:t>Beth </a:t>
            </a:r>
            <a:r>
              <a:rPr lang="en-GB" sz="2800" b="1" dirty="0" err="1" smtClean="0"/>
              <a:t>mae’r</a:t>
            </a:r>
            <a:r>
              <a:rPr lang="en-GB" sz="2800" b="1" dirty="0" smtClean="0"/>
              <a:t> </a:t>
            </a:r>
            <a:r>
              <a:rPr lang="en-GB" sz="2800" b="1" dirty="0" err="1" smtClean="0"/>
              <a:t>Safonau</a:t>
            </a:r>
            <a:r>
              <a:rPr lang="en-GB" sz="2800" b="1" dirty="0" smtClean="0"/>
              <a:t> </a:t>
            </a:r>
            <a:r>
              <a:rPr lang="en-GB" sz="2800" b="1" dirty="0" err="1" smtClean="0"/>
              <a:t>Proffesiynol</a:t>
            </a:r>
            <a:r>
              <a:rPr lang="en-GB" sz="2800" b="1" dirty="0" smtClean="0"/>
              <a:t> (SAC) </a:t>
            </a:r>
            <a:r>
              <a:rPr lang="en-GB" sz="2800" b="1" dirty="0" err="1" smtClean="0"/>
              <a:t>yn</a:t>
            </a:r>
            <a:r>
              <a:rPr lang="en-GB" sz="2800" b="1" dirty="0" smtClean="0"/>
              <a:t> </a:t>
            </a:r>
            <a:r>
              <a:rPr lang="en-GB" sz="2800" b="1" dirty="0" err="1" smtClean="0"/>
              <a:t>dweud</a:t>
            </a:r>
            <a:r>
              <a:rPr lang="en-GB" sz="2800" b="1" dirty="0" smtClean="0"/>
              <a:t>?</a:t>
            </a:r>
            <a:br>
              <a:rPr lang="en-GB" sz="2800" b="1" dirty="0" smtClean="0"/>
            </a:br>
            <a:r>
              <a:rPr lang="en-GB" sz="2800" b="1" dirty="0" smtClean="0"/>
              <a:t>What do the Professional Standards (QTS) say?</a:t>
            </a:r>
            <a:endParaRPr lang="en-GB" sz="2800" b="1" dirty="0"/>
          </a:p>
        </p:txBody>
      </p:sp>
      <p:sp>
        <p:nvSpPr>
          <p:cNvPr id="3" name="Content Placeholder 2"/>
          <p:cNvSpPr>
            <a:spLocks noGrp="1"/>
          </p:cNvSpPr>
          <p:nvPr>
            <p:ph sz="half" idx="1"/>
          </p:nvPr>
        </p:nvSpPr>
        <p:spPr>
          <a:xfrm>
            <a:off x="393469" y="1424681"/>
            <a:ext cx="4121381" cy="4351338"/>
          </a:xfrm>
        </p:spPr>
        <p:txBody>
          <a:bodyPr>
            <a:normAutofit fontScale="47500" lnSpcReduction="20000"/>
          </a:bodyPr>
          <a:lstStyle/>
          <a:p>
            <a:r>
              <a:rPr lang="en-GB" b="1" i="1" dirty="0" smtClean="0"/>
              <a:t>Addysgeg (</a:t>
            </a:r>
            <a:r>
              <a:rPr lang="en-GB" b="1" i="1" dirty="0" err="1" smtClean="0"/>
              <a:t>Hyrwyddo</a:t>
            </a:r>
            <a:r>
              <a:rPr lang="en-GB" b="1" i="1" dirty="0" smtClean="0"/>
              <a:t>): </a:t>
            </a:r>
            <a:r>
              <a:rPr lang="en-GB" i="1" dirty="0" err="1" smtClean="0"/>
              <a:t>Mae’r</a:t>
            </a:r>
            <a:r>
              <a:rPr lang="en-GB" i="1" dirty="0" smtClean="0"/>
              <a:t> </a:t>
            </a:r>
            <a:r>
              <a:rPr lang="en-GB" i="1" dirty="0" err="1"/>
              <a:t>darpar</a:t>
            </a:r>
            <a:r>
              <a:rPr lang="en-GB" i="1" dirty="0"/>
              <a:t> </a:t>
            </a:r>
            <a:r>
              <a:rPr lang="en-GB" i="1" dirty="0" err="1"/>
              <a:t>athro'n</a:t>
            </a:r>
            <a:r>
              <a:rPr lang="en-GB" i="1" dirty="0"/>
              <a:t> </a:t>
            </a:r>
            <a:r>
              <a:rPr lang="en-GB" i="1" dirty="0" err="1"/>
              <a:t>arddangos</a:t>
            </a:r>
            <a:r>
              <a:rPr lang="en-GB" i="1" dirty="0"/>
              <a:t> </a:t>
            </a:r>
            <a:r>
              <a:rPr lang="en-GB" i="1" dirty="0" err="1"/>
              <a:t>gwybodaeth</a:t>
            </a:r>
            <a:r>
              <a:rPr lang="en-GB" i="1" dirty="0"/>
              <a:t> am </a:t>
            </a:r>
            <a:r>
              <a:rPr lang="en-GB" i="1" dirty="0" err="1"/>
              <a:t>anghenion</a:t>
            </a:r>
            <a:r>
              <a:rPr lang="en-GB" i="1" dirty="0"/>
              <a:t> </a:t>
            </a:r>
            <a:r>
              <a:rPr lang="en-GB" i="1" dirty="0" err="1"/>
              <a:t>pob</a:t>
            </a:r>
            <a:r>
              <a:rPr lang="en-GB" i="1" dirty="0"/>
              <a:t> </a:t>
            </a:r>
            <a:r>
              <a:rPr lang="en-GB" i="1" dirty="0" err="1"/>
              <a:t>dysgwr</a:t>
            </a:r>
            <a:r>
              <a:rPr lang="en-GB" i="1" dirty="0"/>
              <a:t>, a </a:t>
            </a:r>
            <a:r>
              <a:rPr lang="en-GB" i="1" dirty="0" err="1"/>
              <a:t>dealltwriaeth</a:t>
            </a:r>
            <a:r>
              <a:rPr lang="en-GB" i="1" dirty="0"/>
              <a:t> </a:t>
            </a:r>
            <a:r>
              <a:rPr lang="en-GB" i="1" dirty="0" err="1"/>
              <a:t>o’r</a:t>
            </a:r>
            <a:r>
              <a:rPr lang="en-GB" i="1" dirty="0"/>
              <a:t> </a:t>
            </a:r>
            <a:r>
              <a:rPr lang="en-GB" i="1" dirty="0" err="1"/>
              <a:t>anghenion</a:t>
            </a:r>
            <a:r>
              <a:rPr lang="en-GB" i="1" dirty="0"/>
              <a:t> </a:t>
            </a:r>
            <a:r>
              <a:rPr lang="en-GB" i="1" dirty="0" err="1"/>
              <a:t>hynny</a:t>
            </a:r>
            <a:r>
              <a:rPr lang="en-GB" i="1" dirty="0"/>
              <a:t>, </a:t>
            </a:r>
            <a:r>
              <a:rPr lang="en-GB" i="1" dirty="0" err="1"/>
              <a:t>wrth</a:t>
            </a:r>
            <a:r>
              <a:rPr lang="en-GB" i="1" dirty="0"/>
              <a:t> </a:t>
            </a:r>
            <a:r>
              <a:rPr lang="en-GB" i="1" dirty="0" err="1"/>
              <a:t>gynllunio</a:t>
            </a:r>
            <a:r>
              <a:rPr lang="en-GB" i="1" dirty="0"/>
              <a:t>, </a:t>
            </a:r>
            <a:r>
              <a:rPr lang="en-GB" i="1" dirty="0" err="1"/>
              <a:t>paratoi</a:t>
            </a:r>
            <a:r>
              <a:rPr lang="en-GB" i="1" dirty="0"/>
              <a:t> ac </a:t>
            </a:r>
            <a:r>
              <a:rPr lang="en-GB" i="1" dirty="0" err="1"/>
              <a:t>addysgu</a:t>
            </a:r>
            <a:r>
              <a:rPr lang="en-GB" i="1" dirty="0"/>
              <a:t>. </a:t>
            </a:r>
            <a:r>
              <a:rPr lang="en-GB" i="1" dirty="0" err="1"/>
              <a:t>Hefyd</a:t>
            </a:r>
            <a:r>
              <a:rPr lang="en-GB" i="1" dirty="0"/>
              <a:t>, </a:t>
            </a:r>
            <a:r>
              <a:rPr lang="en-GB" i="1" dirty="0" err="1"/>
              <a:t>wrth</a:t>
            </a:r>
            <a:r>
              <a:rPr lang="en-GB" i="1" dirty="0"/>
              <a:t> </a:t>
            </a:r>
            <a:r>
              <a:rPr lang="en-GB" i="1" dirty="0" err="1"/>
              <a:t>wneud</a:t>
            </a:r>
            <a:r>
              <a:rPr lang="en-GB" i="1" dirty="0"/>
              <a:t> </a:t>
            </a:r>
            <a:r>
              <a:rPr lang="en-GB" i="1" dirty="0" err="1"/>
              <a:t>hyn</a:t>
            </a:r>
            <a:r>
              <a:rPr lang="en-GB" i="1" dirty="0"/>
              <a:t>, </a:t>
            </a:r>
            <a:r>
              <a:rPr lang="en-GB" i="1" dirty="0" err="1"/>
              <a:t>mae’n</a:t>
            </a:r>
            <a:r>
              <a:rPr lang="en-GB" i="1" dirty="0"/>
              <a:t> </a:t>
            </a:r>
            <a:r>
              <a:rPr lang="en-GB" i="1" dirty="0" err="1"/>
              <a:t>sicrhau</a:t>
            </a:r>
            <a:r>
              <a:rPr lang="en-GB" i="1" dirty="0"/>
              <a:t> </a:t>
            </a:r>
            <a:r>
              <a:rPr lang="en-GB" i="1" dirty="0" err="1"/>
              <a:t>mai’r</a:t>
            </a:r>
            <a:r>
              <a:rPr lang="en-GB" i="1" dirty="0"/>
              <a:t> </a:t>
            </a:r>
            <a:r>
              <a:rPr lang="en-GB" i="1" dirty="0" err="1"/>
              <a:t>pedwar</a:t>
            </a:r>
            <a:r>
              <a:rPr lang="en-GB" i="1" dirty="0"/>
              <a:t> </a:t>
            </a:r>
            <a:r>
              <a:rPr lang="en-GB" i="1" dirty="0" err="1"/>
              <a:t>diben</a:t>
            </a:r>
            <a:r>
              <a:rPr lang="en-GB" i="1" dirty="0"/>
              <a:t> </a:t>
            </a:r>
            <a:r>
              <a:rPr lang="en-GB" i="1" dirty="0" err="1"/>
              <a:t>sy’n</a:t>
            </a:r>
            <a:r>
              <a:rPr lang="en-GB" i="1" dirty="0"/>
              <a:t> </a:t>
            </a:r>
            <a:r>
              <a:rPr lang="en-GB" i="1" dirty="0" err="1"/>
              <a:t>llywio</a:t>
            </a:r>
            <a:r>
              <a:rPr lang="en-GB" i="1" dirty="0"/>
              <a:t> </a:t>
            </a:r>
            <a:r>
              <a:rPr lang="en-GB" i="1" dirty="0" err="1"/>
              <a:t>profiadau</a:t>
            </a:r>
            <a:r>
              <a:rPr lang="en-GB" i="1" dirty="0"/>
              <a:t> </a:t>
            </a:r>
            <a:r>
              <a:rPr lang="en-GB" i="1" dirty="0" err="1"/>
              <a:t>dysgu</a:t>
            </a:r>
            <a:r>
              <a:rPr lang="en-GB" i="1" dirty="0" smtClean="0"/>
              <a:t>.</a:t>
            </a:r>
          </a:p>
          <a:p>
            <a:r>
              <a:rPr lang="en-GB" b="1" i="1" dirty="0"/>
              <a:t>Addysgeg (</a:t>
            </a:r>
            <a:r>
              <a:rPr lang="en-GB" b="1" i="1" dirty="0" err="1"/>
              <a:t>Hyrwyddo</a:t>
            </a:r>
            <a:r>
              <a:rPr lang="en-GB" b="1" i="1" dirty="0"/>
              <a:t>): </a:t>
            </a:r>
            <a:r>
              <a:rPr lang="en-GB" i="1" dirty="0" err="1" smtClean="0"/>
              <a:t>Mae’r</a:t>
            </a:r>
            <a:r>
              <a:rPr lang="en-GB" i="1" dirty="0" smtClean="0"/>
              <a:t> </a:t>
            </a:r>
            <a:r>
              <a:rPr lang="en-GB" i="1" dirty="0" err="1"/>
              <a:t>darapr-athro’n</a:t>
            </a:r>
            <a:r>
              <a:rPr lang="en-GB" i="1" dirty="0"/>
              <a:t> </a:t>
            </a:r>
            <a:r>
              <a:rPr lang="en-GB" i="1" dirty="0" err="1"/>
              <a:t>arddangos</a:t>
            </a:r>
            <a:r>
              <a:rPr lang="en-GB" i="1" dirty="0"/>
              <a:t> </a:t>
            </a:r>
            <a:r>
              <a:rPr lang="en-GB" i="1" dirty="0" err="1"/>
              <a:t>gwybodaeth</a:t>
            </a:r>
            <a:r>
              <a:rPr lang="en-GB" i="1" dirty="0"/>
              <a:t> am </a:t>
            </a:r>
            <a:r>
              <a:rPr lang="en-GB" i="1" dirty="0" err="1"/>
              <a:t>ddefnyddio</a:t>
            </a:r>
            <a:r>
              <a:rPr lang="en-GB" i="1" dirty="0"/>
              <a:t> </a:t>
            </a:r>
            <a:r>
              <a:rPr lang="en-GB" i="1" dirty="0" err="1"/>
              <a:t>cyd-destunau</a:t>
            </a:r>
            <a:r>
              <a:rPr lang="en-GB" i="1" dirty="0"/>
              <a:t> go </a:t>
            </a:r>
            <a:r>
              <a:rPr lang="en-GB" i="1" dirty="0" err="1"/>
              <a:t>iawn</a:t>
            </a:r>
            <a:r>
              <a:rPr lang="en-GB" i="1" dirty="0"/>
              <a:t>, a </a:t>
            </a:r>
            <a:r>
              <a:rPr lang="en-GB" i="1" dirty="0" err="1"/>
              <a:t>hynny</a:t>
            </a:r>
            <a:r>
              <a:rPr lang="en-GB" i="1" dirty="0"/>
              <a:t> </a:t>
            </a:r>
            <a:r>
              <a:rPr lang="en-GB" i="1" dirty="0" err="1"/>
              <a:t>fel</a:t>
            </a:r>
            <a:r>
              <a:rPr lang="en-GB" i="1" dirty="0"/>
              <a:t> </a:t>
            </a:r>
            <a:r>
              <a:rPr lang="en-GB" i="1" dirty="0" err="1"/>
              <a:t>rhan</a:t>
            </a:r>
            <a:r>
              <a:rPr lang="en-GB" i="1" dirty="0"/>
              <a:t> </a:t>
            </a:r>
            <a:r>
              <a:rPr lang="en-GB" i="1" dirty="0" err="1"/>
              <a:t>naturiol</a:t>
            </a:r>
            <a:r>
              <a:rPr lang="en-GB" i="1" dirty="0"/>
              <a:t> </a:t>
            </a:r>
            <a:r>
              <a:rPr lang="en-GB" i="1" dirty="0" err="1"/>
              <a:t>o’r</a:t>
            </a:r>
            <a:r>
              <a:rPr lang="en-GB" i="1" dirty="0"/>
              <a:t> </a:t>
            </a:r>
            <a:r>
              <a:rPr lang="en-GB" i="1" dirty="0" err="1"/>
              <a:t>profiad</a:t>
            </a:r>
            <a:r>
              <a:rPr lang="en-GB" i="1" dirty="0"/>
              <a:t> </a:t>
            </a:r>
            <a:r>
              <a:rPr lang="en-GB" i="1" dirty="0" err="1"/>
              <a:t>dysgu</a:t>
            </a:r>
            <a:r>
              <a:rPr lang="en-GB" i="1" dirty="0"/>
              <a:t>. Mae </a:t>
            </a:r>
            <a:r>
              <a:rPr lang="en-GB" i="1" dirty="0" err="1"/>
              <a:t>hyn</a:t>
            </a:r>
            <a:r>
              <a:rPr lang="en-GB" i="1" dirty="0"/>
              <a:t> </a:t>
            </a:r>
            <a:r>
              <a:rPr lang="en-GB" i="1" dirty="0" err="1"/>
              <a:t>yn</a:t>
            </a:r>
            <a:r>
              <a:rPr lang="en-GB" i="1" dirty="0"/>
              <a:t> </a:t>
            </a:r>
            <a:r>
              <a:rPr lang="en-GB" i="1" dirty="0" err="1"/>
              <a:t>ehangu</a:t>
            </a:r>
            <a:r>
              <a:rPr lang="en-GB" i="1" dirty="0"/>
              <a:t> </a:t>
            </a:r>
            <a:r>
              <a:rPr lang="en-GB" i="1" dirty="0" err="1"/>
              <a:t>profiad</a:t>
            </a:r>
            <a:r>
              <a:rPr lang="en-GB" i="1" dirty="0"/>
              <a:t> </a:t>
            </a:r>
            <a:r>
              <a:rPr lang="en-GB" i="1" dirty="0" err="1"/>
              <a:t>diwylliannol</a:t>
            </a:r>
            <a:r>
              <a:rPr lang="en-GB" i="1" dirty="0"/>
              <a:t>, </a:t>
            </a:r>
            <a:r>
              <a:rPr lang="en-GB" i="1" dirty="0" err="1"/>
              <a:t>ieithyddol</a:t>
            </a:r>
            <a:r>
              <a:rPr lang="en-GB" i="1" dirty="0"/>
              <a:t>, </a:t>
            </a:r>
            <a:r>
              <a:rPr lang="en-GB" i="1" dirty="0" err="1"/>
              <a:t>crefyddol</a:t>
            </a:r>
            <a:r>
              <a:rPr lang="en-GB" i="1" dirty="0"/>
              <a:t> ac </a:t>
            </a:r>
            <a:r>
              <a:rPr lang="en-GB" i="1" dirty="0" err="1"/>
              <a:t>economaidd-gymdeithasol</a:t>
            </a:r>
            <a:r>
              <a:rPr lang="en-GB" i="1" dirty="0"/>
              <a:t> y </a:t>
            </a:r>
            <a:r>
              <a:rPr lang="en-GB" i="1" dirty="0" err="1"/>
              <a:t>dysgwr</a:t>
            </a:r>
            <a:r>
              <a:rPr lang="en-GB" i="1" dirty="0"/>
              <a:t>, ac </a:t>
            </a:r>
            <a:r>
              <a:rPr lang="en-GB" i="1" dirty="0" err="1"/>
              <a:t>yn</a:t>
            </a:r>
            <a:r>
              <a:rPr lang="en-GB" i="1" dirty="0"/>
              <a:t> </a:t>
            </a:r>
            <a:r>
              <a:rPr lang="en-GB" i="1" dirty="0" err="1"/>
              <a:t>rhoi</a:t>
            </a:r>
            <a:r>
              <a:rPr lang="en-GB" i="1" dirty="0"/>
              <a:t> </a:t>
            </a:r>
            <a:r>
              <a:rPr lang="en-GB" i="1" dirty="0" err="1"/>
              <a:t>enghreifftiau</a:t>
            </a:r>
            <a:r>
              <a:rPr lang="en-GB" i="1" dirty="0"/>
              <a:t> </a:t>
            </a:r>
            <a:r>
              <a:rPr lang="en-GB" i="1" dirty="0" err="1"/>
              <a:t>ymarferol</a:t>
            </a:r>
            <a:r>
              <a:rPr lang="en-GB" i="1" dirty="0"/>
              <a:t> o </a:t>
            </a:r>
            <a:r>
              <a:rPr lang="en-GB" i="1" dirty="0" err="1"/>
              <a:t>gysyniadau</a:t>
            </a:r>
            <a:r>
              <a:rPr lang="en-GB" i="1" dirty="0"/>
              <a:t> a </a:t>
            </a:r>
            <a:r>
              <a:rPr lang="en-GB" i="1" dirty="0" err="1"/>
              <a:t>haniaethau</a:t>
            </a:r>
            <a:r>
              <a:rPr lang="en-GB" i="1" dirty="0"/>
              <a:t>.</a:t>
            </a:r>
            <a:endParaRPr lang="en-GB" i="1" dirty="0" smtClean="0"/>
          </a:p>
          <a:p>
            <a:r>
              <a:rPr lang="en-GB" b="1" i="1" dirty="0" smtClean="0"/>
              <a:t>Addysgeg (</a:t>
            </a:r>
            <a:r>
              <a:rPr lang="en-GB" b="1" i="1" dirty="0" err="1" smtClean="0"/>
              <a:t>Dylanwadu</a:t>
            </a:r>
            <a:r>
              <a:rPr lang="en-GB" b="1" i="1" dirty="0" smtClean="0"/>
              <a:t>): </a:t>
            </a:r>
            <a:r>
              <a:rPr lang="en-GB" i="1" dirty="0" err="1" smtClean="0"/>
              <a:t>Er</a:t>
            </a:r>
            <a:r>
              <a:rPr lang="en-GB" i="1" dirty="0" smtClean="0"/>
              <a:t> </a:t>
            </a:r>
            <a:r>
              <a:rPr lang="en-GB" i="1" dirty="0" err="1"/>
              <a:t>mwyn</a:t>
            </a:r>
            <a:r>
              <a:rPr lang="en-GB" i="1" dirty="0"/>
              <a:t> </a:t>
            </a:r>
            <a:r>
              <a:rPr lang="en-GB" i="1" dirty="0" err="1"/>
              <a:t>ysgogi’r</a:t>
            </a:r>
            <a:r>
              <a:rPr lang="en-GB" i="1" dirty="0"/>
              <a:t> </a:t>
            </a:r>
            <a:r>
              <a:rPr lang="en-GB" i="1" dirty="0" err="1"/>
              <a:t>dysgwyr</a:t>
            </a:r>
            <a:r>
              <a:rPr lang="en-GB" i="1" dirty="0"/>
              <a:t> </a:t>
            </a:r>
            <a:r>
              <a:rPr lang="en-GB" i="1" dirty="0" err="1"/>
              <a:t>i</a:t>
            </a:r>
            <a:r>
              <a:rPr lang="en-GB" i="1" dirty="0"/>
              <a:t> </a:t>
            </a:r>
            <a:r>
              <a:rPr lang="en-GB" i="1" dirty="0" err="1"/>
              <a:t>gyflawni</a:t>
            </a:r>
            <a:r>
              <a:rPr lang="en-GB" i="1" dirty="0"/>
              <a:t>, </a:t>
            </a:r>
            <a:r>
              <a:rPr lang="en-GB" i="1" dirty="0" err="1"/>
              <a:t>mae’r</a:t>
            </a:r>
            <a:r>
              <a:rPr lang="en-GB" i="1" dirty="0"/>
              <a:t> </a:t>
            </a:r>
            <a:r>
              <a:rPr lang="en-GB" i="1" dirty="0" err="1"/>
              <a:t>heriau</a:t>
            </a:r>
            <a:r>
              <a:rPr lang="en-GB" i="1" dirty="0"/>
              <a:t> </a:t>
            </a:r>
            <a:r>
              <a:rPr lang="en-GB" i="1" dirty="0" err="1"/>
              <a:t>a’r</a:t>
            </a:r>
            <a:r>
              <a:rPr lang="en-GB" i="1" dirty="0"/>
              <a:t> </a:t>
            </a:r>
            <a:r>
              <a:rPr lang="en-GB" i="1" dirty="0" err="1"/>
              <a:t>disgwyliadau</a:t>
            </a:r>
            <a:r>
              <a:rPr lang="en-GB" i="1" dirty="0"/>
              <a:t> y </a:t>
            </a:r>
            <a:r>
              <a:rPr lang="en-GB" i="1" dirty="0" err="1"/>
              <a:t>mae’r</a:t>
            </a:r>
            <a:r>
              <a:rPr lang="en-GB" i="1" dirty="0"/>
              <a:t> </a:t>
            </a:r>
            <a:r>
              <a:rPr lang="en-GB" i="1" dirty="0" err="1"/>
              <a:t>darpar</a:t>
            </a:r>
            <a:r>
              <a:rPr lang="en-GB" i="1" dirty="0"/>
              <a:t> </a:t>
            </a:r>
            <a:r>
              <a:rPr lang="en-GB" i="1" dirty="0" err="1"/>
              <a:t>athro’n</a:t>
            </a:r>
            <a:r>
              <a:rPr lang="en-GB" i="1" dirty="0"/>
              <a:t> </a:t>
            </a:r>
            <a:r>
              <a:rPr lang="en-GB" i="1" dirty="0" err="1"/>
              <a:t>eu</a:t>
            </a:r>
            <a:r>
              <a:rPr lang="en-GB" i="1" dirty="0"/>
              <a:t> </a:t>
            </a:r>
            <a:r>
              <a:rPr lang="en-GB" i="1" dirty="0" err="1"/>
              <a:t>gosod</a:t>
            </a:r>
            <a:r>
              <a:rPr lang="en-GB" i="1" dirty="0"/>
              <a:t> </a:t>
            </a:r>
            <a:r>
              <a:rPr lang="en-GB" i="1" dirty="0" err="1"/>
              <a:t>ar</a:t>
            </a:r>
            <a:r>
              <a:rPr lang="en-GB" i="1" dirty="0"/>
              <a:t> </a:t>
            </a:r>
            <a:r>
              <a:rPr lang="en-GB" i="1" dirty="0" err="1"/>
              <a:t>lefel</a:t>
            </a:r>
            <a:r>
              <a:rPr lang="en-GB" i="1" dirty="0"/>
              <a:t> </a:t>
            </a:r>
            <a:r>
              <a:rPr lang="en-GB" i="1" dirty="0" err="1"/>
              <a:t>briodol</a:t>
            </a:r>
            <a:r>
              <a:rPr lang="en-GB" i="1" dirty="0"/>
              <a:t> </a:t>
            </a:r>
            <a:r>
              <a:rPr lang="en-GB" i="1" dirty="0" err="1"/>
              <a:t>ar</a:t>
            </a:r>
            <a:r>
              <a:rPr lang="en-GB" i="1" dirty="0"/>
              <a:t> </a:t>
            </a:r>
            <a:r>
              <a:rPr lang="en-GB" i="1" dirty="0" err="1"/>
              <a:t>gyfer</a:t>
            </a:r>
            <a:r>
              <a:rPr lang="en-GB" i="1" dirty="0"/>
              <a:t> </a:t>
            </a:r>
            <a:r>
              <a:rPr lang="en-GB" i="1" dirty="0" err="1"/>
              <a:t>yr</a:t>
            </a:r>
            <a:r>
              <a:rPr lang="en-GB" i="1" dirty="0"/>
              <a:t> </a:t>
            </a:r>
            <a:r>
              <a:rPr lang="en-GB" i="1" dirty="0" err="1"/>
              <a:t>ystod</a:t>
            </a:r>
            <a:r>
              <a:rPr lang="en-GB" i="1" dirty="0"/>
              <a:t> o </a:t>
            </a:r>
            <a:r>
              <a:rPr lang="en-GB" i="1" dirty="0" err="1"/>
              <a:t>alluoedd</a:t>
            </a:r>
            <a:r>
              <a:rPr lang="en-GB" i="1" dirty="0"/>
              <a:t> a </a:t>
            </a:r>
            <a:r>
              <a:rPr lang="en-GB" i="1" dirty="0" err="1"/>
              <a:t>nodweddion</a:t>
            </a:r>
            <a:r>
              <a:rPr lang="en-GB" i="1" dirty="0"/>
              <a:t> </a:t>
            </a:r>
            <a:r>
              <a:rPr lang="en-GB" i="1" dirty="0" err="1"/>
              <a:t>sydd</a:t>
            </a:r>
            <a:r>
              <a:rPr lang="en-GB" i="1" dirty="0"/>
              <a:t> </a:t>
            </a:r>
            <a:r>
              <a:rPr lang="en-GB" i="1" dirty="0" err="1"/>
              <a:t>ymhlith</a:t>
            </a:r>
            <a:r>
              <a:rPr lang="en-GB" i="1" dirty="0"/>
              <a:t> y </a:t>
            </a:r>
            <a:r>
              <a:rPr lang="en-GB" i="1" dirty="0" err="1"/>
              <a:t>dysgwyr</a:t>
            </a:r>
            <a:r>
              <a:rPr lang="en-GB" i="1" dirty="0" smtClean="0"/>
              <a:t>.</a:t>
            </a:r>
          </a:p>
          <a:p>
            <a:r>
              <a:rPr lang="en-GB" b="1" i="1" dirty="0" err="1" smtClean="0"/>
              <a:t>Arweinyddiaeth</a:t>
            </a:r>
            <a:r>
              <a:rPr lang="en-GB" b="1" i="1" dirty="0" smtClean="0"/>
              <a:t>:</a:t>
            </a:r>
            <a:r>
              <a:rPr lang="en-GB" i="1" dirty="0" smtClean="0"/>
              <a:t> </a:t>
            </a:r>
            <a:r>
              <a:rPr lang="en-GB" i="1" dirty="0" err="1" smtClean="0"/>
              <a:t>Mae’r</a:t>
            </a:r>
            <a:r>
              <a:rPr lang="en-GB" i="1" dirty="0" smtClean="0"/>
              <a:t> </a:t>
            </a:r>
            <a:r>
              <a:rPr lang="en-GB" i="1" dirty="0" err="1"/>
              <a:t>darpar</a:t>
            </a:r>
            <a:r>
              <a:rPr lang="en-GB" i="1" dirty="0"/>
              <a:t> </a:t>
            </a:r>
            <a:r>
              <a:rPr lang="en-GB" i="1" dirty="0" err="1"/>
              <a:t>athro’n</a:t>
            </a:r>
            <a:r>
              <a:rPr lang="en-GB" i="1" dirty="0"/>
              <a:t> </a:t>
            </a:r>
            <a:r>
              <a:rPr lang="en-GB" i="1" dirty="0" err="1"/>
              <a:t>arddangos</a:t>
            </a:r>
            <a:r>
              <a:rPr lang="en-GB" i="1" dirty="0"/>
              <a:t> </a:t>
            </a:r>
            <a:r>
              <a:rPr lang="en-GB" i="1" dirty="0" err="1"/>
              <a:t>agweddau</a:t>
            </a:r>
            <a:r>
              <a:rPr lang="en-GB" i="1" dirty="0"/>
              <a:t> ac </a:t>
            </a:r>
            <a:r>
              <a:rPr lang="en-GB" i="1" dirty="0" err="1"/>
              <a:t>ymddygiadau</a:t>
            </a:r>
            <a:r>
              <a:rPr lang="en-GB" i="1" dirty="0"/>
              <a:t> </a:t>
            </a:r>
            <a:r>
              <a:rPr lang="en-GB" i="1" dirty="0" err="1"/>
              <a:t>proffesiynol</a:t>
            </a:r>
            <a:r>
              <a:rPr lang="en-GB" i="1" dirty="0"/>
              <a:t>, </a:t>
            </a:r>
            <a:r>
              <a:rPr lang="en-GB" i="1" dirty="0" err="1"/>
              <a:t>gan</a:t>
            </a:r>
            <a:r>
              <a:rPr lang="en-GB" i="1" dirty="0"/>
              <a:t> </a:t>
            </a:r>
            <a:r>
              <a:rPr lang="en-GB" i="1" dirty="0" err="1"/>
              <a:t>ddatblygu</a:t>
            </a:r>
            <a:r>
              <a:rPr lang="en-GB" i="1" dirty="0"/>
              <a:t> </a:t>
            </a:r>
            <a:r>
              <a:rPr lang="en-GB" i="1" dirty="0" err="1"/>
              <a:t>cydberthnasau</a:t>
            </a:r>
            <a:r>
              <a:rPr lang="en-GB" i="1" dirty="0"/>
              <a:t> </a:t>
            </a:r>
            <a:r>
              <a:rPr lang="en-GB" i="1" dirty="0" err="1"/>
              <a:t>cadarnhaol</a:t>
            </a:r>
            <a:r>
              <a:rPr lang="en-GB" i="1" dirty="0"/>
              <a:t> </a:t>
            </a:r>
            <a:r>
              <a:rPr lang="en-GB" i="1" dirty="0" err="1"/>
              <a:t>gyda</a:t>
            </a:r>
            <a:r>
              <a:rPr lang="en-GB" i="1" dirty="0"/>
              <a:t> </a:t>
            </a:r>
            <a:r>
              <a:rPr lang="en-GB" i="1" dirty="0" err="1"/>
              <a:t>dysgwyr</a:t>
            </a:r>
            <a:r>
              <a:rPr lang="en-GB" i="1" dirty="0"/>
              <a:t>, </a:t>
            </a:r>
            <a:r>
              <a:rPr lang="en-GB" i="1" dirty="0" err="1"/>
              <a:t>rhieni</a:t>
            </a:r>
            <a:r>
              <a:rPr lang="en-GB" i="1" dirty="0"/>
              <a:t>/</a:t>
            </a:r>
            <a:r>
              <a:rPr lang="en-GB" i="1" dirty="0" err="1"/>
              <a:t>gofalwyr</a:t>
            </a:r>
            <a:r>
              <a:rPr lang="en-GB" i="1" dirty="0"/>
              <a:t> a </a:t>
            </a:r>
            <a:r>
              <a:rPr lang="en-GB" i="1" dirty="0" err="1"/>
              <a:t>chydweithwyr</a:t>
            </a:r>
            <a:r>
              <a:rPr lang="en-GB" i="1" dirty="0"/>
              <a:t>, </a:t>
            </a:r>
            <a:r>
              <a:rPr lang="en-GB" i="1" dirty="0" err="1"/>
              <a:t>sy’n</a:t>
            </a:r>
            <a:r>
              <a:rPr lang="en-GB" i="1" dirty="0"/>
              <a:t> </a:t>
            </a:r>
            <a:r>
              <a:rPr lang="en-GB" i="1" dirty="0" err="1"/>
              <a:t>dangos</a:t>
            </a:r>
            <a:r>
              <a:rPr lang="en-GB" i="1" dirty="0"/>
              <a:t> </a:t>
            </a:r>
            <a:r>
              <a:rPr lang="en-GB" i="1" dirty="0" err="1"/>
              <a:t>ymrwymiad</a:t>
            </a:r>
            <a:r>
              <a:rPr lang="en-GB" i="1" dirty="0"/>
              <a:t> </a:t>
            </a:r>
            <a:r>
              <a:rPr lang="en-GB" i="1" dirty="0" err="1"/>
              <a:t>personol</a:t>
            </a:r>
            <a:r>
              <a:rPr lang="en-GB" i="1" dirty="0"/>
              <a:t> </a:t>
            </a:r>
            <a:r>
              <a:rPr lang="en-GB" i="1" dirty="0" err="1"/>
              <a:t>i’r</a:t>
            </a:r>
            <a:r>
              <a:rPr lang="en-GB" i="1" dirty="0"/>
              <a:t> </a:t>
            </a:r>
            <a:r>
              <a:rPr lang="en-GB" i="1" dirty="0" err="1"/>
              <a:t>egwyddorion</a:t>
            </a:r>
            <a:r>
              <a:rPr lang="en-GB" i="1" dirty="0"/>
              <a:t> </a:t>
            </a:r>
            <a:r>
              <a:rPr lang="en-GB" i="1" dirty="0" err="1"/>
              <a:t>sylfaenol</a:t>
            </a:r>
            <a:r>
              <a:rPr lang="en-GB" i="1" dirty="0"/>
              <a:t>, </a:t>
            </a:r>
            <a:r>
              <a:rPr lang="en-GB" i="1" dirty="0" err="1"/>
              <a:t>sef</a:t>
            </a:r>
            <a:r>
              <a:rPr lang="en-GB" i="1" dirty="0"/>
              <a:t> </a:t>
            </a:r>
            <a:r>
              <a:rPr lang="en-GB" i="1" dirty="0" err="1"/>
              <a:t>tegwch</a:t>
            </a:r>
            <a:r>
              <a:rPr lang="en-GB" i="1" dirty="0"/>
              <a:t> a </a:t>
            </a:r>
            <a:r>
              <a:rPr lang="en-GB" i="1" dirty="0" err="1"/>
              <a:t>gwneud</a:t>
            </a:r>
            <a:r>
              <a:rPr lang="en-GB" i="1" dirty="0"/>
              <a:t> y </a:t>
            </a:r>
            <a:r>
              <a:rPr lang="en-GB" i="1" dirty="0" err="1"/>
              <a:t>mwyaf</a:t>
            </a:r>
            <a:r>
              <a:rPr lang="en-GB" i="1" dirty="0"/>
              <a:t> o </a:t>
            </a:r>
            <a:r>
              <a:rPr lang="en-GB" i="1" dirty="0" err="1"/>
              <a:t>botensial</a:t>
            </a:r>
            <a:r>
              <a:rPr lang="en-GB" i="1" dirty="0"/>
              <a:t> </a:t>
            </a:r>
            <a:r>
              <a:rPr lang="en-GB" i="1" dirty="0" err="1"/>
              <a:t>pob</a:t>
            </a:r>
            <a:r>
              <a:rPr lang="en-GB" i="1" dirty="0"/>
              <a:t> </a:t>
            </a:r>
            <a:r>
              <a:rPr lang="en-GB" i="1" dirty="0" err="1"/>
              <a:t>dysgwr</a:t>
            </a:r>
            <a:r>
              <a:rPr lang="en-GB" i="1" dirty="0"/>
              <a:t>. </a:t>
            </a:r>
            <a:endParaRPr lang="en-GB" dirty="0"/>
          </a:p>
        </p:txBody>
      </p:sp>
      <p:sp>
        <p:nvSpPr>
          <p:cNvPr id="4" name="Content Placeholder 3"/>
          <p:cNvSpPr>
            <a:spLocks noGrp="1"/>
          </p:cNvSpPr>
          <p:nvPr>
            <p:ph sz="half" idx="2"/>
          </p:nvPr>
        </p:nvSpPr>
        <p:spPr>
          <a:xfrm>
            <a:off x="4629150" y="1424681"/>
            <a:ext cx="3886200" cy="4351338"/>
          </a:xfrm>
        </p:spPr>
        <p:txBody>
          <a:bodyPr>
            <a:normAutofit fontScale="47500" lnSpcReduction="20000"/>
          </a:bodyPr>
          <a:lstStyle/>
          <a:p>
            <a:r>
              <a:rPr lang="en-IE" b="1" i="1" dirty="0" smtClean="0"/>
              <a:t>Pedagogy (Advancing): </a:t>
            </a:r>
            <a:r>
              <a:rPr lang="en-IE" i="1" dirty="0" smtClean="0"/>
              <a:t>The </a:t>
            </a:r>
            <a:r>
              <a:rPr lang="en-IE" i="1" dirty="0"/>
              <a:t>student-teacher demonstrates a knowledge and understanding of the needs of all learners in planning, preparation and teaching, ensuring that the four purposes are the drivers for learners’ experiences</a:t>
            </a:r>
            <a:r>
              <a:rPr lang="en-IE" i="1" dirty="0" smtClean="0"/>
              <a:t>.</a:t>
            </a:r>
            <a:r>
              <a:rPr lang="en-GB" i="1" dirty="0"/>
              <a:t> </a:t>
            </a:r>
            <a:endParaRPr lang="en-GB" i="1" dirty="0" smtClean="0"/>
          </a:p>
          <a:p>
            <a:r>
              <a:rPr lang="en-IE" b="1" i="1" dirty="0"/>
              <a:t>Pedagogy (Advancing): </a:t>
            </a:r>
            <a:r>
              <a:rPr lang="en-GB" i="1" dirty="0" smtClean="0"/>
              <a:t>The </a:t>
            </a:r>
            <a:r>
              <a:rPr lang="en-GB" i="1" dirty="0"/>
              <a:t>student-teacher demonstrates an understanding of the use of real life, authentic contexts for learning being provided as a natural part of the learning experience. This extends the learner’s cultural, linguistic, religious and socio-economic experience and illustrates applications of concepts and abstracts in practice</a:t>
            </a:r>
            <a:r>
              <a:rPr lang="en-GB" i="1" dirty="0" smtClean="0"/>
              <a:t>.</a:t>
            </a:r>
          </a:p>
          <a:p>
            <a:r>
              <a:rPr lang="en-IE" b="1" i="1" dirty="0" smtClean="0"/>
              <a:t>Pedagogy (Influencing):</a:t>
            </a:r>
            <a:r>
              <a:rPr lang="en-IE" i="1" dirty="0" smtClean="0"/>
              <a:t>The </a:t>
            </a:r>
            <a:r>
              <a:rPr lang="en-IE" i="1" dirty="0"/>
              <a:t>student-teacher provides appropriate levels of challenge and expectations for the range of student abilities and characteristics, motivating learners to achieve</a:t>
            </a:r>
            <a:r>
              <a:rPr lang="en-IE" i="1" dirty="0" smtClean="0"/>
              <a:t>.</a:t>
            </a:r>
          </a:p>
          <a:p>
            <a:r>
              <a:rPr lang="en-IE" b="1" i="1" dirty="0" smtClean="0"/>
              <a:t>Leadership: </a:t>
            </a:r>
            <a:r>
              <a:rPr lang="en-IE" i="1" dirty="0" smtClean="0"/>
              <a:t>The </a:t>
            </a:r>
            <a:r>
              <a:rPr lang="en-IE" i="1" dirty="0"/>
              <a:t>student-teacher demonstrates professional attitudes and behaviours, developing positive relationships with learners and colleagues, which illustrate a personal commitment to the fundamental principles of equity and of maximising the potential of all learners.</a:t>
            </a:r>
            <a:endParaRPr lang="en-IE" i="1" dirty="0" smtClean="0"/>
          </a:p>
          <a:p>
            <a:endParaRPr lang="en-GB" dirty="0"/>
          </a:p>
        </p:txBody>
      </p:sp>
    </p:spTree>
    <p:extLst>
      <p:ext uri="{BB962C8B-B14F-4D97-AF65-F5344CB8AC3E}">
        <p14:creationId xmlns:p14="http://schemas.microsoft.com/office/powerpoint/2010/main" val="24245284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smtClean="0"/>
              <a:t>Dychwelwch</a:t>
            </a:r>
            <a:r>
              <a:rPr lang="en-GB" b="1" dirty="0" smtClean="0"/>
              <a:t> at </a:t>
            </a:r>
            <a:r>
              <a:rPr lang="en-GB" b="1" dirty="0" err="1" smtClean="0"/>
              <a:t>eich</a:t>
            </a:r>
            <a:r>
              <a:rPr lang="en-GB" b="1" dirty="0" smtClean="0"/>
              <a:t> </a:t>
            </a:r>
            <a:r>
              <a:rPr lang="en-GB" b="1" dirty="0" err="1" smtClean="0"/>
              <a:t>traed</a:t>
            </a:r>
            <a:r>
              <a:rPr lang="en-GB" b="1" dirty="0" smtClean="0"/>
              <a:t>…</a:t>
            </a:r>
            <a:br>
              <a:rPr lang="en-GB" b="1" dirty="0" smtClean="0"/>
            </a:br>
            <a:r>
              <a:rPr lang="en-GB" b="1" dirty="0" smtClean="0"/>
              <a:t>Return to your feet…</a:t>
            </a:r>
            <a:endParaRPr lang="en-GB" b="1" dirty="0"/>
          </a:p>
        </p:txBody>
      </p:sp>
      <p:pic>
        <p:nvPicPr>
          <p:cNvPr id="5" name="Picture 4"/>
          <p:cNvPicPr>
            <a:picLocks noChangeAspect="1"/>
          </p:cNvPicPr>
          <p:nvPr/>
        </p:nvPicPr>
        <p:blipFill rotWithShape="1">
          <a:blip r:embed="rId3"/>
          <a:srcRect l="13778" t="17309" r="10493" b="945"/>
          <a:stretch/>
        </p:blipFill>
        <p:spPr>
          <a:xfrm>
            <a:off x="2335876" y="1889759"/>
            <a:ext cx="4472247" cy="3114502"/>
          </a:xfrm>
          <a:prstGeom prst="rect">
            <a:avLst/>
          </a:prstGeom>
        </p:spPr>
      </p:pic>
    </p:spTree>
    <p:extLst>
      <p:ext uri="{BB962C8B-B14F-4D97-AF65-F5344CB8AC3E}">
        <p14:creationId xmlns:p14="http://schemas.microsoft.com/office/powerpoint/2010/main" val="23816005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Sut</a:t>
            </a:r>
            <a:r>
              <a:rPr lang="en-GB" b="1" dirty="0" smtClean="0"/>
              <a:t> </a:t>
            </a:r>
            <a:r>
              <a:rPr lang="en-GB" b="1" dirty="0" err="1" smtClean="0"/>
              <a:t>mae</a:t>
            </a:r>
            <a:r>
              <a:rPr lang="en-GB" b="1" dirty="0" smtClean="0"/>
              <a:t> </a:t>
            </a:r>
            <a:r>
              <a:rPr lang="en-GB" b="1" dirty="0" err="1" smtClean="0"/>
              <a:t>hyn</a:t>
            </a:r>
            <a:r>
              <a:rPr lang="en-GB" b="1" dirty="0" smtClean="0"/>
              <a:t> </a:t>
            </a:r>
            <a:r>
              <a:rPr lang="en-GB" b="1" dirty="0" err="1" smtClean="0"/>
              <a:t>yn</a:t>
            </a:r>
            <a:r>
              <a:rPr lang="en-GB" b="1" dirty="0" smtClean="0"/>
              <a:t> </a:t>
            </a:r>
            <a:r>
              <a:rPr lang="en-GB" b="1" dirty="0" err="1" smtClean="0"/>
              <a:t>effeithio</a:t>
            </a:r>
            <a:r>
              <a:rPr lang="en-GB" b="1" dirty="0" smtClean="0"/>
              <a:t> </a:t>
            </a:r>
            <a:r>
              <a:rPr lang="en-GB" b="1" dirty="0" err="1" smtClean="0"/>
              <a:t>arna</a:t>
            </a:r>
            <a:r>
              <a:rPr lang="en-GB" b="1" dirty="0" smtClean="0"/>
              <a:t> </a:t>
            </a:r>
            <a:r>
              <a:rPr lang="en-GB" b="1" dirty="0" err="1" smtClean="0"/>
              <a:t>i</a:t>
            </a:r>
            <a:r>
              <a:rPr lang="en-GB" b="1" dirty="0" smtClean="0"/>
              <a:t>?</a:t>
            </a:r>
            <a:br>
              <a:rPr lang="en-GB" b="1" dirty="0" smtClean="0"/>
            </a:br>
            <a:r>
              <a:rPr lang="en-GB" b="1" dirty="0" smtClean="0"/>
              <a:t>How does this affect me?</a:t>
            </a:r>
            <a:endParaRPr lang="en-GB" b="1" dirty="0"/>
          </a:p>
        </p:txBody>
      </p:sp>
      <p:pic>
        <p:nvPicPr>
          <p:cNvPr id="5" name="Picture 4"/>
          <p:cNvPicPr>
            <a:picLocks noChangeAspect="1"/>
          </p:cNvPicPr>
          <p:nvPr/>
        </p:nvPicPr>
        <p:blipFill>
          <a:blip r:embed="rId3"/>
          <a:stretch>
            <a:fillRect/>
          </a:stretch>
        </p:blipFill>
        <p:spPr>
          <a:xfrm>
            <a:off x="981068" y="2283229"/>
            <a:ext cx="6916461" cy="2382982"/>
          </a:xfrm>
          <a:prstGeom prst="rect">
            <a:avLst/>
          </a:prstGeom>
        </p:spPr>
      </p:pic>
      <p:pic>
        <p:nvPicPr>
          <p:cNvPr id="6" name="Picture 5"/>
          <p:cNvPicPr>
            <a:picLocks noChangeAspect="1"/>
          </p:cNvPicPr>
          <p:nvPr/>
        </p:nvPicPr>
        <p:blipFill>
          <a:blip r:embed="rId4"/>
          <a:stretch>
            <a:fillRect/>
          </a:stretch>
        </p:blipFill>
        <p:spPr>
          <a:xfrm>
            <a:off x="509700" y="1773468"/>
            <a:ext cx="1197658" cy="1124903"/>
          </a:xfrm>
          <a:prstGeom prst="rect">
            <a:avLst/>
          </a:prstGeom>
        </p:spPr>
      </p:pic>
      <p:sp>
        <p:nvSpPr>
          <p:cNvPr id="10" name="TextBox 9"/>
          <p:cNvSpPr txBox="1"/>
          <p:nvPr/>
        </p:nvSpPr>
        <p:spPr>
          <a:xfrm>
            <a:off x="5613862" y="4533207"/>
            <a:ext cx="2216726" cy="369332"/>
          </a:xfrm>
          <a:prstGeom prst="rect">
            <a:avLst/>
          </a:prstGeom>
          <a:noFill/>
        </p:spPr>
        <p:txBody>
          <a:bodyPr wrap="square" rtlCol="0">
            <a:spAutoFit/>
          </a:bodyPr>
          <a:lstStyle/>
          <a:p>
            <a:r>
              <a:rPr lang="en-GB" b="1" dirty="0" smtClean="0"/>
              <a:t>Arshad, R. (p.3, 2012)</a:t>
            </a:r>
            <a:endParaRPr lang="en-GB" b="1" dirty="0"/>
          </a:p>
        </p:txBody>
      </p:sp>
      <p:sp>
        <p:nvSpPr>
          <p:cNvPr id="11" name="TextBox 10"/>
          <p:cNvSpPr txBox="1"/>
          <p:nvPr/>
        </p:nvSpPr>
        <p:spPr>
          <a:xfrm>
            <a:off x="1668087" y="2207320"/>
            <a:ext cx="1745673" cy="400110"/>
          </a:xfrm>
          <a:prstGeom prst="rect">
            <a:avLst/>
          </a:prstGeom>
          <a:solidFill>
            <a:schemeClr val="bg1"/>
          </a:solidFill>
        </p:spPr>
        <p:txBody>
          <a:bodyPr wrap="square" rtlCol="0">
            <a:spAutoFit/>
          </a:bodyPr>
          <a:lstStyle/>
          <a:p>
            <a:r>
              <a:rPr lang="en-GB" sz="2000" dirty="0" smtClean="0"/>
              <a:t>                        …</a:t>
            </a:r>
            <a:endParaRPr lang="en-GB" sz="2000" dirty="0"/>
          </a:p>
        </p:txBody>
      </p:sp>
    </p:spTree>
    <p:extLst>
      <p:ext uri="{BB962C8B-B14F-4D97-AF65-F5344CB8AC3E}">
        <p14:creationId xmlns:p14="http://schemas.microsoft.com/office/powerpoint/2010/main" val="5422930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6952"/>
            <a:ext cx="7886700" cy="1325563"/>
          </a:xfrm>
        </p:spPr>
        <p:txBody>
          <a:bodyPr>
            <a:normAutofit fontScale="90000"/>
          </a:bodyPr>
          <a:lstStyle/>
          <a:p>
            <a:r>
              <a:rPr lang="en-GB" b="1" dirty="0" smtClean="0"/>
              <a:t>Beth </a:t>
            </a:r>
            <a:r>
              <a:rPr lang="en-GB" b="1" dirty="0" err="1" smtClean="0"/>
              <a:t>yw</a:t>
            </a:r>
            <a:r>
              <a:rPr lang="en-GB" b="1" dirty="0" smtClean="0"/>
              <a:t> ‘</a:t>
            </a:r>
            <a:r>
              <a:rPr lang="en-GB" b="1" dirty="0" err="1" smtClean="0"/>
              <a:t>cyfiawnder</a:t>
            </a:r>
            <a:r>
              <a:rPr lang="en-GB" b="1" dirty="0" smtClean="0"/>
              <a:t> </a:t>
            </a:r>
            <a:r>
              <a:rPr lang="en-GB" b="1" dirty="0" err="1" smtClean="0"/>
              <a:t>cymdeithasol</a:t>
            </a:r>
            <a:r>
              <a:rPr lang="en-GB" b="1" dirty="0" smtClean="0"/>
              <a:t>’?</a:t>
            </a:r>
            <a:br>
              <a:rPr lang="en-GB" b="1" dirty="0" smtClean="0"/>
            </a:br>
            <a:r>
              <a:rPr lang="en-GB" b="1" dirty="0" smtClean="0"/>
              <a:t>What is ‘social justice’?</a:t>
            </a:r>
            <a:endParaRPr lang="en-GB" b="1" dirty="0"/>
          </a:p>
        </p:txBody>
      </p:sp>
      <p:sp>
        <p:nvSpPr>
          <p:cNvPr id="5" name="TextBox 4"/>
          <p:cNvSpPr txBox="1"/>
          <p:nvPr/>
        </p:nvSpPr>
        <p:spPr>
          <a:xfrm>
            <a:off x="701387" y="1358780"/>
            <a:ext cx="7813963" cy="3970318"/>
          </a:xfrm>
          <a:prstGeom prst="rect">
            <a:avLst/>
          </a:prstGeom>
          <a:noFill/>
        </p:spPr>
        <p:txBody>
          <a:bodyPr wrap="square" rtlCol="0">
            <a:spAutoFit/>
          </a:bodyPr>
          <a:lstStyle/>
          <a:p>
            <a:pPr algn="just"/>
            <a:r>
              <a:rPr lang="en-GB" dirty="0"/>
              <a:t>Social justice is generally defined as the fair and equitable distribution of power, resources, and obligations in society to all people, regardless of race or ethnicity, age, gender, ability status, sexual orientation, and religious or spiritual background (Van den </a:t>
            </a:r>
            <a:r>
              <a:rPr lang="en-GB" dirty="0" err="1"/>
              <a:t>Bos</a:t>
            </a:r>
            <a:r>
              <a:rPr lang="en-GB" dirty="0"/>
              <a:t> 2003). Fundamental principles underlying this definition include values of inclusion, collaboration, cooperation, equal access, and equal opportunity. Such values are also the foundation of a democratic and egalitarian society (Sue 2001). In addition, a crucial link exists between social justice and overall health and wellbeing. For individuals, the absence of justice often represents increased physical and emotional suffering as well as greater vulnerability to illness. Furthermore, social justice issues and access to resources are also inexorably tied to collective well-being (e.g., relationships and political welfare) of families, communities, and society (</a:t>
            </a:r>
            <a:r>
              <a:rPr lang="en-GB" dirty="0" err="1"/>
              <a:t>Hage</a:t>
            </a:r>
            <a:r>
              <a:rPr lang="en-GB" dirty="0"/>
              <a:t> 2005; Kenny and </a:t>
            </a:r>
            <a:r>
              <a:rPr lang="en-GB" dirty="0" err="1"/>
              <a:t>Hage</a:t>
            </a:r>
            <a:r>
              <a:rPr lang="en-GB" dirty="0"/>
              <a:t> 2009; </a:t>
            </a:r>
            <a:r>
              <a:rPr lang="en-GB" dirty="0" err="1"/>
              <a:t>Prilleltensky</a:t>
            </a:r>
            <a:r>
              <a:rPr lang="en-GB" dirty="0"/>
              <a:t> and Nelson 2002). </a:t>
            </a:r>
            <a:endParaRPr lang="en-GB" dirty="0" smtClean="0"/>
          </a:p>
          <a:p>
            <a:pPr algn="r"/>
            <a:r>
              <a:rPr lang="en-GB" b="1" dirty="0" smtClean="0"/>
              <a:t>Ayala</a:t>
            </a:r>
            <a:r>
              <a:rPr lang="en-GB" b="1" dirty="0"/>
              <a:t>, Erin &amp; </a:t>
            </a:r>
            <a:r>
              <a:rPr lang="en-GB" b="1" dirty="0" err="1"/>
              <a:t>Hage</a:t>
            </a:r>
            <a:r>
              <a:rPr lang="en-GB" b="1" dirty="0"/>
              <a:t>, Sally &amp; Wilcox, Melanie. (2011). </a:t>
            </a:r>
          </a:p>
        </p:txBody>
      </p:sp>
      <p:pic>
        <p:nvPicPr>
          <p:cNvPr id="6" name="Picture 5"/>
          <p:cNvPicPr>
            <a:picLocks noChangeAspect="1"/>
          </p:cNvPicPr>
          <p:nvPr/>
        </p:nvPicPr>
        <p:blipFill>
          <a:blip r:embed="rId3"/>
          <a:stretch>
            <a:fillRect/>
          </a:stretch>
        </p:blipFill>
        <p:spPr>
          <a:xfrm>
            <a:off x="213798" y="1275105"/>
            <a:ext cx="503430" cy="472607"/>
          </a:xfrm>
          <a:prstGeom prst="rect">
            <a:avLst/>
          </a:prstGeom>
        </p:spPr>
      </p:pic>
    </p:spTree>
    <p:extLst>
      <p:ext uri="{BB962C8B-B14F-4D97-AF65-F5344CB8AC3E}">
        <p14:creationId xmlns:p14="http://schemas.microsoft.com/office/powerpoint/2010/main" val="4165680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292" y="143453"/>
            <a:ext cx="7886700" cy="1325563"/>
          </a:xfrm>
        </p:spPr>
        <p:txBody>
          <a:bodyPr>
            <a:normAutofit fontScale="90000"/>
          </a:bodyPr>
          <a:lstStyle/>
          <a:p>
            <a:r>
              <a:rPr lang="en-GB" b="1" dirty="0" err="1" smtClean="0"/>
              <a:t>Tasg</a:t>
            </a:r>
            <a:r>
              <a:rPr lang="en-GB" b="1" dirty="0" smtClean="0"/>
              <a:t> </a:t>
            </a:r>
            <a:r>
              <a:rPr lang="en-GB" b="1" dirty="0" err="1" smtClean="0"/>
              <a:t>rhannu</a:t>
            </a:r>
            <a:r>
              <a:rPr lang="en-GB" b="1" dirty="0" smtClean="0"/>
              <a:t> </a:t>
            </a:r>
            <a:r>
              <a:rPr lang="en-GB" b="1" dirty="0" err="1" smtClean="0"/>
              <a:t>syniadau</a:t>
            </a:r>
            <a:r>
              <a:rPr lang="en-GB" b="1" dirty="0" smtClean="0"/>
              <a:t/>
            </a:r>
            <a:br>
              <a:rPr lang="en-GB" b="1" dirty="0" smtClean="0"/>
            </a:br>
            <a:r>
              <a:rPr lang="en-GB" b="1" dirty="0" smtClean="0"/>
              <a:t>Sharing ideas task</a:t>
            </a:r>
            <a:br>
              <a:rPr lang="en-GB" b="1" dirty="0" smtClean="0"/>
            </a:br>
            <a:r>
              <a:rPr lang="en-GB" sz="2200" b="1" dirty="0" smtClean="0"/>
              <a:t>*</a:t>
            </a:r>
            <a:r>
              <a:rPr lang="en-GB" sz="1800" b="1" dirty="0" err="1" smtClean="0"/>
              <a:t>Cyfarwyddiadau</a:t>
            </a:r>
            <a:r>
              <a:rPr lang="en-GB" sz="1800" b="1" dirty="0" smtClean="0"/>
              <a:t> </a:t>
            </a:r>
            <a:r>
              <a:rPr lang="en-GB" sz="1800" b="1" dirty="0" err="1" smtClean="0"/>
              <a:t>yn</a:t>
            </a:r>
            <a:r>
              <a:rPr lang="en-GB" sz="1800" b="1" dirty="0" smtClean="0"/>
              <a:t> y </a:t>
            </a:r>
            <a:r>
              <a:rPr lang="en-GB" sz="1800" b="1" dirty="0" err="1" smtClean="0"/>
              <a:t>nodiadau</a:t>
            </a:r>
            <a:r>
              <a:rPr lang="en-GB" sz="1800" b="1" dirty="0" smtClean="0"/>
              <a:t> </a:t>
            </a:r>
            <a:r>
              <a:rPr lang="en-GB" sz="1800" b="1" dirty="0" err="1" smtClean="0"/>
              <a:t>ar</a:t>
            </a:r>
            <a:r>
              <a:rPr lang="en-GB" sz="1800" b="1" dirty="0" smtClean="0"/>
              <a:t> </a:t>
            </a:r>
            <a:r>
              <a:rPr lang="en-GB" sz="1800" b="1" dirty="0" err="1" smtClean="0"/>
              <a:t>waelod</a:t>
            </a:r>
            <a:r>
              <a:rPr lang="en-GB" sz="1800" b="1" dirty="0" smtClean="0"/>
              <a:t> y </a:t>
            </a:r>
            <a:r>
              <a:rPr lang="en-GB" sz="1800" b="1" dirty="0" err="1" smtClean="0"/>
              <a:t>sleid</a:t>
            </a:r>
            <a:r>
              <a:rPr lang="en-GB" sz="1800" b="1" dirty="0" smtClean="0"/>
              <a:t> – Instructions in the notes under the slide</a:t>
            </a:r>
            <a:endParaRPr lang="en-GB" sz="1800" b="1" dirty="0"/>
          </a:p>
        </p:txBody>
      </p:sp>
      <p:sp>
        <p:nvSpPr>
          <p:cNvPr id="3" name="Content Placeholder 2"/>
          <p:cNvSpPr>
            <a:spLocks noGrp="1"/>
          </p:cNvSpPr>
          <p:nvPr>
            <p:ph sz="half" idx="1"/>
          </p:nvPr>
        </p:nvSpPr>
        <p:spPr>
          <a:xfrm>
            <a:off x="182880" y="1825625"/>
            <a:ext cx="4331970" cy="2862753"/>
          </a:xfrm>
        </p:spPr>
        <p:txBody>
          <a:bodyPr>
            <a:normAutofit/>
          </a:bodyPr>
          <a:lstStyle/>
          <a:p>
            <a:r>
              <a:rPr lang="en-GB" sz="2000" dirty="0" err="1" smtClean="0"/>
              <a:t>Cwestiynau</a:t>
            </a:r>
            <a:r>
              <a:rPr lang="en-GB" sz="2000" dirty="0" smtClean="0"/>
              <a:t>:</a:t>
            </a:r>
          </a:p>
          <a:p>
            <a:pPr marL="514350" indent="-514350">
              <a:buAutoNum type="arabicPeriod"/>
            </a:pPr>
            <a:r>
              <a:rPr lang="en-GB" sz="2000" dirty="0" smtClean="0"/>
              <a:t>O’ch </a:t>
            </a:r>
            <a:r>
              <a:rPr lang="en-GB" sz="2000" dirty="0" err="1" smtClean="0"/>
              <a:t>gwaith</a:t>
            </a:r>
            <a:r>
              <a:rPr lang="en-GB" sz="2000" dirty="0" smtClean="0"/>
              <a:t> </a:t>
            </a:r>
            <a:r>
              <a:rPr lang="en-GB" sz="2000" dirty="0" err="1" smtClean="0"/>
              <a:t>darllen</a:t>
            </a:r>
            <a:r>
              <a:rPr lang="en-GB" sz="2000" dirty="0" smtClean="0"/>
              <a:t>, </a:t>
            </a:r>
            <a:r>
              <a:rPr lang="en-GB" sz="2000" dirty="0" err="1" smtClean="0"/>
              <a:t>beth</a:t>
            </a:r>
            <a:r>
              <a:rPr lang="en-GB" sz="2000" dirty="0" smtClean="0"/>
              <a:t> </a:t>
            </a:r>
            <a:r>
              <a:rPr lang="en-GB" sz="2000" dirty="0" err="1" smtClean="0"/>
              <a:t>ydych</a:t>
            </a:r>
            <a:r>
              <a:rPr lang="en-GB" sz="2000" dirty="0" smtClean="0"/>
              <a:t> chi </a:t>
            </a:r>
            <a:r>
              <a:rPr lang="en-GB" sz="2000" dirty="0" err="1" smtClean="0"/>
              <a:t>wedi’i</a:t>
            </a:r>
            <a:r>
              <a:rPr lang="en-GB" sz="2000" dirty="0" smtClean="0"/>
              <a:t> </a:t>
            </a:r>
            <a:r>
              <a:rPr lang="en-GB" sz="2000" dirty="0" err="1" smtClean="0"/>
              <a:t>ddysgu</a:t>
            </a:r>
            <a:r>
              <a:rPr lang="en-GB" sz="2000" dirty="0" smtClean="0"/>
              <a:t> am </a:t>
            </a:r>
            <a:r>
              <a:rPr lang="en-GB" sz="2000" dirty="0" err="1" smtClean="0"/>
              <a:t>gyfiawnder</a:t>
            </a:r>
            <a:r>
              <a:rPr lang="en-GB" sz="2000" dirty="0" smtClean="0"/>
              <a:t> </a:t>
            </a:r>
            <a:r>
              <a:rPr lang="en-GB" sz="2000" dirty="0" err="1" smtClean="0"/>
              <a:t>cymdeithasol</a:t>
            </a:r>
            <a:r>
              <a:rPr lang="en-GB" sz="2000" dirty="0" smtClean="0"/>
              <a:t> </a:t>
            </a:r>
            <a:r>
              <a:rPr lang="en-GB" sz="2000" dirty="0" err="1" smtClean="0"/>
              <a:t>yn</a:t>
            </a:r>
            <a:r>
              <a:rPr lang="en-GB" sz="2000" dirty="0" smtClean="0"/>
              <a:t> </a:t>
            </a:r>
            <a:r>
              <a:rPr lang="en-GB" sz="2000" dirty="0" err="1" smtClean="0"/>
              <a:t>yr</a:t>
            </a:r>
            <a:r>
              <a:rPr lang="en-GB" sz="2000" dirty="0" smtClean="0"/>
              <a:t> </a:t>
            </a:r>
            <a:r>
              <a:rPr lang="en-GB" sz="2000" dirty="0" err="1" smtClean="0"/>
              <a:t>ystafell</a:t>
            </a:r>
            <a:r>
              <a:rPr lang="en-GB" sz="2000" dirty="0" smtClean="0"/>
              <a:t> </a:t>
            </a:r>
            <a:r>
              <a:rPr lang="en-GB" sz="2000" dirty="0" err="1" smtClean="0"/>
              <a:t>ddosbarth</a:t>
            </a:r>
            <a:r>
              <a:rPr lang="en-GB" sz="2000" dirty="0" smtClean="0"/>
              <a:t>? </a:t>
            </a:r>
          </a:p>
          <a:p>
            <a:pPr marL="514350" indent="-514350">
              <a:buAutoNum type="arabicPeriod"/>
            </a:pPr>
            <a:r>
              <a:rPr lang="en-GB" sz="2000" dirty="0" err="1" smtClean="0"/>
              <a:t>Sut</a:t>
            </a:r>
            <a:r>
              <a:rPr lang="en-GB" sz="2000" dirty="0" smtClean="0"/>
              <a:t> </a:t>
            </a:r>
            <a:r>
              <a:rPr lang="en-GB" sz="2000" dirty="0" err="1" smtClean="0"/>
              <a:t>fydd</a:t>
            </a:r>
            <a:r>
              <a:rPr lang="en-GB" sz="2000" dirty="0" smtClean="0"/>
              <a:t> </a:t>
            </a:r>
            <a:r>
              <a:rPr lang="en-GB" sz="2000" dirty="0" err="1" smtClean="0"/>
              <a:t>hyn</a:t>
            </a:r>
            <a:r>
              <a:rPr lang="en-GB" sz="2000" dirty="0" smtClean="0"/>
              <a:t> </a:t>
            </a:r>
            <a:r>
              <a:rPr lang="en-GB" sz="2000" dirty="0" err="1" smtClean="0"/>
              <a:t>yn</a:t>
            </a:r>
            <a:r>
              <a:rPr lang="en-GB" sz="2000" dirty="0" smtClean="0"/>
              <a:t> </a:t>
            </a:r>
            <a:r>
              <a:rPr lang="en-GB" sz="2000" dirty="0" err="1" smtClean="0"/>
              <a:t>effeithio</a:t>
            </a:r>
            <a:r>
              <a:rPr lang="en-GB" sz="2000" dirty="0" smtClean="0"/>
              <a:t> </a:t>
            </a:r>
            <a:r>
              <a:rPr lang="en-GB" sz="2000" dirty="0" err="1" smtClean="0"/>
              <a:t>ar</a:t>
            </a:r>
            <a:r>
              <a:rPr lang="en-GB" sz="2000" dirty="0" smtClean="0"/>
              <a:t> </a:t>
            </a:r>
            <a:r>
              <a:rPr lang="en-GB" sz="2000" dirty="0" err="1" smtClean="0"/>
              <a:t>eich</a:t>
            </a:r>
            <a:r>
              <a:rPr lang="en-GB" sz="2000" dirty="0" smtClean="0"/>
              <a:t> </a:t>
            </a:r>
            <a:r>
              <a:rPr lang="en-GB" sz="2000" dirty="0" err="1" smtClean="0"/>
              <a:t>arfer</a:t>
            </a:r>
            <a:r>
              <a:rPr lang="en-GB" sz="2000" dirty="0" smtClean="0"/>
              <a:t> chi?</a:t>
            </a:r>
          </a:p>
          <a:p>
            <a:r>
              <a:rPr lang="en-GB" sz="2000" dirty="0" err="1" smtClean="0"/>
              <a:t>Cofnodwch</a:t>
            </a:r>
            <a:r>
              <a:rPr lang="en-GB" sz="2000" dirty="0" smtClean="0"/>
              <a:t> </a:t>
            </a:r>
            <a:r>
              <a:rPr lang="en-GB" sz="2000" dirty="0" err="1" smtClean="0"/>
              <a:t>eich</a:t>
            </a:r>
            <a:r>
              <a:rPr lang="en-GB" sz="2000" dirty="0" smtClean="0"/>
              <a:t> </a:t>
            </a:r>
            <a:r>
              <a:rPr lang="en-GB" sz="2000" dirty="0" err="1" smtClean="0"/>
              <a:t>casgliadau</a:t>
            </a:r>
            <a:r>
              <a:rPr lang="en-GB" sz="2000" dirty="0"/>
              <a:t> </a:t>
            </a:r>
            <a:r>
              <a:rPr lang="en-GB" sz="2000" dirty="0" smtClean="0"/>
              <a:t>fan </a:t>
            </a:r>
            <a:r>
              <a:rPr lang="en-GB" sz="2000" dirty="0" err="1" smtClean="0"/>
              <a:t>hyn</a:t>
            </a:r>
            <a:r>
              <a:rPr lang="en-GB" sz="2000" dirty="0" smtClean="0"/>
              <a:t>:</a:t>
            </a:r>
          </a:p>
        </p:txBody>
      </p:sp>
      <p:sp>
        <p:nvSpPr>
          <p:cNvPr id="4" name="Content Placeholder 3"/>
          <p:cNvSpPr>
            <a:spLocks noGrp="1"/>
          </p:cNvSpPr>
          <p:nvPr>
            <p:ph sz="half" idx="2"/>
          </p:nvPr>
        </p:nvSpPr>
        <p:spPr>
          <a:xfrm>
            <a:off x="4629150" y="1825625"/>
            <a:ext cx="3766705" cy="2707582"/>
          </a:xfrm>
        </p:spPr>
        <p:txBody>
          <a:bodyPr>
            <a:normAutofit/>
          </a:bodyPr>
          <a:lstStyle/>
          <a:p>
            <a:r>
              <a:rPr lang="en-GB" sz="2000" dirty="0" smtClean="0"/>
              <a:t>Questions:</a:t>
            </a:r>
          </a:p>
          <a:p>
            <a:pPr marL="514350" indent="-514350">
              <a:buAutoNum type="arabicPeriod"/>
            </a:pPr>
            <a:r>
              <a:rPr lang="en-GB" sz="2000" dirty="0" smtClean="0"/>
              <a:t>From your reading, what have you have learned about social justice in the classroom? </a:t>
            </a:r>
          </a:p>
          <a:p>
            <a:pPr marL="514350" indent="-514350">
              <a:buAutoNum type="arabicPeriod"/>
            </a:pPr>
            <a:r>
              <a:rPr lang="en-GB" sz="2000" dirty="0" smtClean="0"/>
              <a:t>How will this impact on your practice?</a:t>
            </a:r>
          </a:p>
          <a:p>
            <a:r>
              <a:rPr lang="en-GB" sz="2000" dirty="0" smtClean="0"/>
              <a:t>Note your conclusions here:</a:t>
            </a:r>
          </a:p>
        </p:txBody>
      </p:sp>
      <p:pic>
        <p:nvPicPr>
          <p:cNvPr id="6" name="Picture 5"/>
          <p:cNvPicPr>
            <a:picLocks noChangeAspect="1"/>
          </p:cNvPicPr>
          <p:nvPr/>
        </p:nvPicPr>
        <p:blipFill>
          <a:blip r:embed="rId3"/>
          <a:stretch>
            <a:fillRect/>
          </a:stretch>
        </p:blipFill>
        <p:spPr>
          <a:xfrm>
            <a:off x="6395259" y="143453"/>
            <a:ext cx="2293081" cy="893713"/>
          </a:xfrm>
          <a:prstGeom prst="rect">
            <a:avLst/>
          </a:prstGeom>
        </p:spPr>
      </p:pic>
      <p:sp>
        <p:nvSpPr>
          <p:cNvPr id="7" name="TextBox 6"/>
          <p:cNvSpPr txBox="1"/>
          <p:nvPr/>
        </p:nvSpPr>
        <p:spPr>
          <a:xfrm>
            <a:off x="415635" y="4804756"/>
            <a:ext cx="8152015" cy="461665"/>
          </a:xfrm>
          <a:prstGeom prst="rect">
            <a:avLst/>
          </a:prstGeom>
          <a:solidFill>
            <a:srgbClr val="00B0F0"/>
          </a:solidFill>
        </p:spPr>
        <p:txBody>
          <a:bodyPr wrap="square" rtlCol="0">
            <a:spAutoFit/>
          </a:bodyPr>
          <a:lstStyle/>
          <a:p>
            <a:pPr algn="ctr"/>
            <a:r>
              <a:rPr lang="en-GB" sz="2400" dirty="0"/>
              <a:t>https://padlet.com/rachel_bendall/qpzxj2h1641n3wz2</a:t>
            </a:r>
            <a:endParaRPr lang="en-GB" sz="2400" dirty="0"/>
          </a:p>
        </p:txBody>
      </p:sp>
    </p:spTree>
    <p:extLst>
      <p:ext uri="{BB962C8B-B14F-4D97-AF65-F5344CB8AC3E}">
        <p14:creationId xmlns:p14="http://schemas.microsoft.com/office/powerpoint/2010/main" val="37392117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smtClean="0"/>
              <a:t>Amcan</a:t>
            </a:r>
            <a:r>
              <a:rPr lang="en-GB" b="1" dirty="0" smtClean="0"/>
              <a:t> y </a:t>
            </a:r>
            <a:r>
              <a:rPr lang="en-GB" b="1" dirty="0" err="1" smtClean="0"/>
              <a:t>sesiwn</a:t>
            </a:r>
            <a:r>
              <a:rPr lang="en-GB" b="1" dirty="0" smtClean="0"/>
              <a:t> - </a:t>
            </a:r>
            <a:r>
              <a:rPr lang="en-GB" b="1" dirty="0" err="1" smtClean="0"/>
              <a:t>Adfyfyrio</a:t>
            </a:r>
            <a:r>
              <a:rPr lang="en-GB" b="1" dirty="0" smtClean="0"/>
              <a:t/>
            </a:r>
            <a:br>
              <a:rPr lang="en-GB" b="1" dirty="0" smtClean="0"/>
            </a:br>
            <a:r>
              <a:rPr lang="en-GB" b="1" dirty="0" smtClean="0"/>
              <a:t>Session’s a</a:t>
            </a:r>
            <a:r>
              <a:rPr lang="en-GB" b="1" dirty="0" smtClean="0"/>
              <a:t>im - Reflection</a:t>
            </a:r>
            <a:endParaRPr lang="en-GB" b="1" dirty="0"/>
          </a:p>
        </p:txBody>
      </p:sp>
      <p:sp>
        <p:nvSpPr>
          <p:cNvPr id="4" name="Content Placeholder 3"/>
          <p:cNvSpPr>
            <a:spLocks noGrp="1"/>
          </p:cNvSpPr>
          <p:nvPr>
            <p:ph sz="half" idx="1"/>
          </p:nvPr>
        </p:nvSpPr>
        <p:spPr>
          <a:xfrm>
            <a:off x="360218" y="1825625"/>
            <a:ext cx="4154632" cy="4351338"/>
          </a:xfrm>
        </p:spPr>
        <p:txBody>
          <a:bodyPr/>
          <a:lstStyle/>
          <a:p>
            <a:r>
              <a:rPr lang="cy-GB" dirty="0"/>
              <a:t>Rhoi'r sgiliau angenrheidiol i ddarpar-athrawon ddadansoddi sut mae ffactorau diwylliannol, ieithyddol, crefyddol ac economaidd-gymdeithasol amrywiol yn dylanwadu ar faterion a datblygiad ysgol gyfan.</a:t>
            </a:r>
            <a:endParaRPr lang="en-GB" b="1" dirty="0"/>
          </a:p>
          <a:p>
            <a:endParaRPr lang="en-GB" dirty="0"/>
          </a:p>
        </p:txBody>
      </p:sp>
      <p:sp>
        <p:nvSpPr>
          <p:cNvPr id="5" name="Content Placeholder 4"/>
          <p:cNvSpPr>
            <a:spLocks noGrp="1"/>
          </p:cNvSpPr>
          <p:nvPr>
            <p:ph sz="half" idx="2"/>
          </p:nvPr>
        </p:nvSpPr>
        <p:spPr/>
        <p:txBody>
          <a:bodyPr/>
          <a:lstStyle/>
          <a:p>
            <a:r>
              <a:rPr lang="en-GB" dirty="0"/>
              <a:t>To equip </a:t>
            </a:r>
            <a:r>
              <a:rPr lang="en-GB" dirty="0" smtClean="0"/>
              <a:t>student- </a:t>
            </a:r>
            <a:r>
              <a:rPr lang="en-GB" dirty="0"/>
              <a:t>teachers with the skills needed to analyse how diverse cultural, linguistic, religious and socio-economic factors influence whole school issues and development.  </a:t>
            </a:r>
          </a:p>
          <a:p>
            <a:endParaRPr lang="en-GB" dirty="0"/>
          </a:p>
        </p:txBody>
      </p:sp>
    </p:spTree>
    <p:extLst>
      <p:ext uri="{BB962C8B-B14F-4D97-AF65-F5344CB8AC3E}">
        <p14:creationId xmlns:p14="http://schemas.microsoft.com/office/powerpoint/2010/main" val="28840972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Sesiwn</a:t>
            </a:r>
            <a:r>
              <a:rPr lang="en-GB" b="1" dirty="0" smtClean="0"/>
              <a:t> </a:t>
            </a:r>
            <a:r>
              <a:rPr lang="en-GB" b="1" dirty="0" err="1" smtClean="0"/>
              <a:t>nesaf</a:t>
            </a:r>
            <a:r>
              <a:rPr lang="en-GB" b="1" dirty="0" smtClean="0"/>
              <a:t>…</a:t>
            </a:r>
            <a:br>
              <a:rPr lang="en-GB" b="1" dirty="0" smtClean="0"/>
            </a:br>
            <a:r>
              <a:rPr lang="en-GB" b="1" dirty="0" smtClean="0"/>
              <a:t>Next session…</a:t>
            </a:r>
            <a:endParaRPr lang="en-GB" b="1" dirty="0"/>
          </a:p>
        </p:txBody>
      </p:sp>
      <p:sp>
        <p:nvSpPr>
          <p:cNvPr id="3" name="Content Placeholder 2"/>
          <p:cNvSpPr>
            <a:spLocks noGrp="1"/>
          </p:cNvSpPr>
          <p:nvPr>
            <p:ph sz="half" idx="1"/>
          </p:nvPr>
        </p:nvSpPr>
        <p:spPr>
          <a:xfrm>
            <a:off x="709352" y="1825625"/>
            <a:ext cx="3805497" cy="4351338"/>
          </a:xfrm>
        </p:spPr>
        <p:txBody>
          <a:bodyPr/>
          <a:lstStyle/>
          <a:p>
            <a:r>
              <a:rPr lang="en-GB" dirty="0" smtClean="0"/>
              <a:t>D1, S3</a:t>
            </a:r>
          </a:p>
          <a:p>
            <a:r>
              <a:rPr lang="en-GB" dirty="0" err="1" smtClean="0"/>
              <a:t>Dylanwad</a:t>
            </a:r>
            <a:r>
              <a:rPr lang="en-GB" dirty="0" smtClean="0"/>
              <a:t> </a:t>
            </a:r>
            <a:r>
              <a:rPr lang="en-GB" dirty="0" err="1" smtClean="0"/>
              <a:t>polisi</a:t>
            </a:r>
            <a:r>
              <a:rPr lang="en-GB" dirty="0" smtClean="0"/>
              <a:t> </a:t>
            </a:r>
            <a:r>
              <a:rPr lang="en-GB" dirty="0" err="1" smtClean="0"/>
              <a:t>ar</a:t>
            </a:r>
            <a:r>
              <a:rPr lang="en-GB" dirty="0" smtClean="0"/>
              <a:t> </a:t>
            </a:r>
            <a:r>
              <a:rPr lang="en-GB" dirty="0" err="1" smtClean="0"/>
              <a:t>arfer</a:t>
            </a:r>
            <a:endParaRPr lang="en-GB" dirty="0" smtClean="0"/>
          </a:p>
          <a:p>
            <a:r>
              <a:rPr lang="en-GB" dirty="0" err="1" smtClean="0"/>
              <a:t>Cysylltu</a:t>
            </a:r>
            <a:r>
              <a:rPr lang="en-GB" dirty="0" smtClean="0"/>
              <a:t> </a:t>
            </a:r>
            <a:r>
              <a:rPr lang="en-GB" dirty="0" err="1" smtClean="0"/>
              <a:t>polisiau</a:t>
            </a:r>
            <a:r>
              <a:rPr lang="en-GB" dirty="0" smtClean="0"/>
              <a:t> </a:t>
            </a:r>
            <a:r>
              <a:rPr lang="en-GB" dirty="0" err="1" smtClean="0"/>
              <a:t>cenedlaethol</a:t>
            </a:r>
            <a:r>
              <a:rPr lang="en-GB" dirty="0" smtClean="0"/>
              <a:t> </a:t>
            </a:r>
            <a:r>
              <a:rPr lang="en-GB" dirty="0" err="1" smtClean="0"/>
              <a:t>gydag</a:t>
            </a:r>
            <a:r>
              <a:rPr lang="en-GB" dirty="0" smtClean="0"/>
              <a:t> </a:t>
            </a:r>
            <a:r>
              <a:rPr lang="en-GB" dirty="0" err="1" smtClean="0"/>
              <a:t>anghenion</a:t>
            </a:r>
            <a:r>
              <a:rPr lang="en-GB" dirty="0" smtClean="0"/>
              <a:t> y </a:t>
            </a:r>
            <a:r>
              <a:rPr lang="en-GB" dirty="0" err="1" smtClean="0"/>
              <a:t>gymuned</a:t>
            </a:r>
            <a:endParaRPr lang="en-GB" dirty="0" smtClean="0"/>
          </a:p>
          <a:p>
            <a:r>
              <a:rPr lang="en-GB" dirty="0" err="1" smtClean="0"/>
              <a:t>Ystyriaethau</a:t>
            </a:r>
            <a:r>
              <a:rPr lang="en-GB" dirty="0" smtClean="0"/>
              <a:t> </a:t>
            </a:r>
            <a:r>
              <a:rPr lang="en-GB" dirty="0" err="1" smtClean="0"/>
              <a:t>wrth</a:t>
            </a:r>
            <a:r>
              <a:rPr lang="en-GB" dirty="0" smtClean="0"/>
              <a:t> </a:t>
            </a:r>
            <a:r>
              <a:rPr lang="en-GB" dirty="0" err="1"/>
              <a:t>g</a:t>
            </a:r>
            <a:r>
              <a:rPr lang="en-GB" dirty="0" err="1" smtClean="0"/>
              <a:t>ynllunio</a:t>
            </a:r>
            <a:r>
              <a:rPr lang="en-GB" dirty="0" smtClean="0"/>
              <a:t> </a:t>
            </a:r>
            <a:r>
              <a:rPr lang="en-GB" dirty="0" err="1" smtClean="0"/>
              <a:t>cwricwlwm</a:t>
            </a:r>
            <a:endParaRPr lang="en-GB" dirty="0"/>
          </a:p>
        </p:txBody>
      </p:sp>
      <p:sp>
        <p:nvSpPr>
          <p:cNvPr id="4" name="Content Placeholder 3"/>
          <p:cNvSpPr>
            <a:spLocks noGrp="1"/>
          </p:cNvSpPr>
          <p:nvPr>
            <p:ph sz="half" idx="2"/>
          </p:nvPr>
        </p:nvSpPr>
        <p:spPr/>
        <p:txBody>
          <a:bodyPr/>
          <a:lstStyle/>
          <a:p>
            <a:r>
              <a:rPr lang="en-GB" dirty="0" smtClean="0"/>
              <a:t>D1, S3</a:t>
            </a:r>
          </a:p>
          <a:p>
            <a:r>
              <a:rPr lang="en-GB" dirty="0" smtClean="0"/>
              <a:t>Policy influencing practice</a:t>
            </a:r>
          </a:p>
          <a:p>
            <a:r>
              <a:rPr lang="en-GB" dirty="0" smtClean="0"/>
              <a:t>Linking national policy to the needs of the community</a:t>
            </a:r>
          </a:p>
          <a:p>
            <a:r>
              <a:rPr lang="en-GB" dirty="0" smtClean="0"/>
              <a:t>Considerations for curriculum planning</a:t>
            </a:r>
            <a:endParaRPr lang="en-GB" dirty="0"/>
          </a:p>
        </p:txBody>
      </p:sp>
    </p:spTree>
    <p:extLst>
      <p:ext uri="{BB962C8B-B14F-4D97-AF65-F5344CB8AC3E}">
        <p14:creationId xmlns:p14="http://schemas.microsoft.com/office/powerpoint/2010/main" val="2064545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0" y="2254887"/>
            <a:ext cx="6780761" cy="1325563"/>
          </a:xfrm>
        </p:spPr>
        <p:txBody>
          <a:bodyPr/>
          <a:lstStyle/>
          <a:p>
            <a:r>
              <a:rPr lang="en-GB" b="1" dirty="0" smtClean="0"/>
              <a:t>rachel.bendall@uwtsd.ac.uk</a:t>
            </a:r>
            <a:endParaRPr lang="en-GB" b="1" dirty="0"/>
          </a:p>
        </p:txBody>
      </p:sp>
    </p:spTree>
    <p:extLst>
      <p:ext uri="{BB962C8B-B14F-4D97-AF65-F5344CB8AC3E}">
        <p14:creationId xmlns:p14="http://schemas.microsoft.com/office/powerpoint/2010/main" val="3713528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2534</TotalTime>
  <Words>2318</Words>
  <Application>Microsoft Office PowerPoint</Application>
  <PresentationFormat>On-screen Show (4:3)</PresentationFormat>
  <Paragraphs>421</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Amcan y sesiwn Session’s aim</vt:lpstr>
      <vt:lpstr>Beth mae’n ei olygu i addysgu yng Nghymru? What does it mean to teach in Wales?</vt:lpstr>
      <vt:lpstr>Dechreuwch wrth eich traed… Start at your feet…</vt:lpstr>
      <vt:lpstr>Beth mae’r penawdau’n awgrymu? What do the headlines suggest?</vt:lpstr>
      <vt:lpstr>Beth mae ystadegau’n dweud? What do statistics tell us?</vt:lpstr>
      <vt:lpstr>Beth mae ystadegau’n dweud? What do statistics tell us?</vt:lpstr>
      <vt:lpstr>Beth mae ystadegau’n dweud? What do statistics tell us?</vt:lpstr>
      <vt:lpstr>Beth mae’r Safonau Proffesiynol (SAC) yn dweud? What do the Professional Standards (QTS) say?</vt:lpstr>
      <vt:lpstr>Dychwelwch at eich traed… Return to your feet…</vt:lpstr>
      <vt:lpstr>Sut mae hyn yn effeithio arna i? How does this affect me?</vt:lpstr>
      <vt:lpstr>Beth yw ‘cyfiawnder cymdeithasol’? What is ‘social justice’?</vt:lpstr>
      <vt:lpstr>Tasg rhannu syniadau Sharing ideas task *Cyfarwyddiadau yn y nodiadau ar waelod y sleid – Instructions in the notes under the slide</vt:lpstr>
      <vt:lpstr>Amcan y sesiwn - Adfyfyrio Session’s aim - Reflection</vt:lpstr>
      <vt:lpstr>Sesiwn nesaf… Next session…</vt:lpstr>
      <vt:lpstr>rachel.bendall@uwtsd.ac.uk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72</cp:revision>
  <dcterms:created xsi:type="dcterms:W3CDTF">2017-02-08T11:33:06Z</dcterms:created>
  <dcterms:modified xsi:type="dcterms:W3CDTF">2020-04-21T15:57:56Z</dcterms:modified>
</cp:coreProperties>
</file>