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4630400" cy="8229600"/>
  <p:notesSz cx="8229600" cy="14630400"/>
  <p:embeddedFontLst>
    <p:embeddedFont>
      <p:font typeface="Abadi" panose="020F0502020204030204" pitchFamily="34" charset="0"/>
      <p:regular r:id="rId19"/>
    </p:embeddedFont>
    <p:embeddedFont>
      <p:font typeface="Montserrat" panose="00000500000000000000" pitchFamily="2" charset="0"/>
      <p:regular r:id="rId20"/>
      <p:bold r:id="rId21"/>
      <p:italic r:id="rId22"/>
      <p:boldItalic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3012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66B8C-F4DE-6DE0-3EF0-DAFC6E83B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8F3C68-4E80-D3DF-744D-A261252AE9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B0544E-0891-E8D7-D99B-F69C33DC68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DDAC4-A1F9-7F38-DDCE-52E6B0E485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797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82D5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90E3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commons.wikimedia.org/wiki/Category:Hilton_hotels_in_the_United_Kingdom" TargetMode="External"/><Relationship Id="rId5" Type="http://schemas.openxmlformats.org/officeDocument/2006/relationships/image" Target="../media/image27.jpg"/><Relationship Id="rId4" Type="http://schemas.openxmlformats.org/officeDocument/2006/relationships/hyperlink" Target="https://www.flickr.com/photos/prayitnophotography/24668269972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bushor.2018.08.004" TargetMode="External"/><Relationship Id="rId13" Type="http://schemas.openxmlformats.org/officeDocument/2006/relationships/hyperlink" Target="https://doi.org/10.54055/ejtr.v15i.265" TargetMode="External"/><Relationship Id="rId18" Type="http://schemas.openxmlformats.org/officeDocument/2006/relationships/hyperlink" Target="https://doi.org/10.1016/j.ijhm.2020.102528" TargetMode="External"/><Relationship Id="rId26" Type="http://schemas.openxmlformats.org/officeDocument/2006/relationships/hyperlink" Target="https://doi.org/10.1108/josm-04-2018-0119" TargetMode="External"/><Relationship Id="rId3" Type="http://schemas.openxmlformats.org/officeDocument/2006/relationships/hyperlink" Target="https://doi.org/10.1016/j.ijhm.2017.11.011" TargetMode="External"/><Relationship Id="rId21" Type="http://schemas.openxmlformats.org/officeDocument/2006/relationships/hyperlink" Target="https://doi.org/10.1016/j.ijhm.2012.05.008" TargetMode="External"/><Relationship Id="rId7" Type="http://schemas.openxmlformats.org/officeDocument/2006/relationships/hyperlink" Target="https://papers.ssrn.com/sol3/papers.cfm?abstract_id=3007577" TargetMode="External"/><Relationship Id="rId12" Type="http://schemas.openxmlformats.org/officeDocument/2006/relationships/hyperlink" Target="https://doi.org/10.1016/j.techfore.2019.119752" TargetMode="External"/><Relationship Id="rId17" Type="http://schemas.openxmlformats.org/officeDocument/2006/relationships/hyperlink" Target="https://doi.org/10.1016/j.ijhm.2021.102869" TargetMode="External"/><Relationship Id="rId25" Type="http://schemas.openxmlformats.org/officeDocument/2006/relationships/hyperlink" Target="https://doi.org/10.1108/jtf-10-2019-0109" TargetMode="External"/><Relationship Id="rId2" Type="http://schemas.openxmlformats.org/officeDocument/2006/relationships/notesSlide" Target="../notesSlides/notesSlide16.xml"/><Relationship Id="rId16" Type="http://schemas.openxmlformats.org/officeDocument/2006/relationships/hyperlink" Target="https://doi.org/10.1016/j.ijhm.2019.102392" TargetMode="External"/><Relationship Id="rId20" Type="http://schemas.openxmlformats.org/officeDocument/2006/relationships/hyperlink" Target="https://doi.org/10.1007/978-981-13-6339-9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doi.org/10.1007/s12525-015-0196-8" TargetMode="External"/><Relationship Id="rId11" Type="http://schemas.openxmlformats.org/officeDocument/2006/relationships/hyperlink" Target="https://doi.org/10.1016/j.tourman.2019.02.006" TargetMode="External"/><Relationship Id="rId24" Type="http://schemas.openxmlformats.org/officeDocument/2006/relationships/hyperlink" Target="https://ideas.repec.org/a/eee/touman/v53y2016icp163-172.html" TargetMode="External"/><Relationship Id="rId5" Type="http://schemas.openxmlformats.org/officeDocument/2006/relationships/hyperlink" Target="https://doi.org/10.1007/s10796-021-10106-y" TargetMode="External"/><Relationship Id="rId15" Type="http://schemas.openxmlformats.org/officeDocument/2006/relationships/hyperlink" Target="https://doi.org/10.3390/su11051377" TargetMode="External"/><Relationship Id="rId23" Type="http://schemas.openxmlformats.org/officeDocument/2006/relationships/hyperlink" Target="https://doi.org/10.1007/978-3-319-72923-7_24" TargetMode="External"/><Relationship Id="rId10" Type="http://schemas.openxmlformats.org/officeDocument/2006/relationships/hyperlink" Target="https://doi.org/10.1108/ijchm-07-2018-0586" TargetMode="External"/><Relationship Id="rId19" Type="http://schemas.openxmlformats.org/officeDocument/2006/relationships/hyperlink" Target="https://doi.org/10.1016/j.ijhm.2020.102664" TargetMode="External"/><Relationship Id="rId4" Type="http://schemas.openxmlformats.org/officeDocument/2006/relationships/hyperlink" Target="https://doi.org/10.4018/978-1-7998-9285-4" TargetMode="External"/><Relationship Id="rId9" Type="http://schemas.openxmlformats.org/officeDocument/2006/relationships/hyperlink" Target="https://doi.org/10.1007/s12525-021-00494-z" TargetMode="External"/><Relationship Id="rId14" Type="http://schemas.openxmlformats.org/officeDocument/2006/relationships/hyperlink" Target="https://doi.org/10.1007/s12525-015-0182-1" TargetMode="External"/><Relationship Id="rId22" Type="http://schemas.openxmlformats.org/officeDocument/2006/relationships/hyperlink" Target="https://doi.org/10.1177/1938965520923961" TargetMode="External"/><Relationship Id="rId27" Type="http://schemas.openxmlformats.org/officeDocument/2006/relationships/hyperlink" Target="https://doi.org/10.1016/j.ijhm.2014.10.0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157764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Artificial Intelligence and Human Collaboration in Hotel and Hospitality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624263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Future of Work: Artificial Intelligence and Human Collaboration in Hotel and Hospitality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6280190" y="4605218"/>
            <a:ext cx="7556421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name: Gabriela Zosllei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Number: 2133167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International Hotel Management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University of Wales Trinity Saint David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June 2025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79734"/>
            <a:ext cx="1214127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Introduction - The Contemporary Challenge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842141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530906" y="2920008"/>
            <a:ext cx="3421499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Many changes in technology are turning the global hospitality sector upside down.</a:t>
            </a:r>
          </a:p>
        </p:txBody>
      </p:sp>
      <p:sp>
        <p:nvSpPr>
          <p:cNvPr id="5" name="Shape 3"/>
          <p:cNvSpPr/>
          <p:nvPr/>
        </p:nvSpPr>
        <p:spPr>
          <a:xfrm>
            <a:off x="5235893" y="2842141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73008" y="2920008"/>
            <a:ext cx="3421499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AI is bringing major changes to how operations and services are handled.</a:t>
            </a:r>
          </a:p>
        </p:txBody>
      </p:sp>
      <p:sp>
        <p:nvSpPr>
          <p:cNvPr id="7" name="Shape 5"/>
          <p:cNvSpPr/>
          <p:nvPr/>
        </p:nvSpPr>
        <p:spPr>
          <a:xfrm>
            <a:off x="9677995" y="2842141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415111" y="2920008"/>
            <a:ext cx="3421499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Changes in the industry: guests want different things, it’s hard to find staff, and there is a lot of competition.</a:t>
            </a:r>
          </a:p>
        </p:txBody>
      </p:sp>
      <p:sp>
        <p:nvSpPr>
          <p:cNvPr id="9" name="Shape 7"/>
          <p:cNvSpPr/>
          <p:nvPr/>
        </p:nvSpPr>
        <p:spPr>
          <a:xfrm>
            <a:off x="793790" y="4790956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30906" y="4868823"/>
            <a:ext cx="5642610" cy="1062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COVID-19 made it necessary to use contactless options, boost operation efficiency, and adapt the workforce.</a:t>
            </a:r>
          </a:p>
        </p:txBody>
      </p:sp>
      <p:sp>
        <p:nvSpPr>
          <p:cNvPr id="11" name="Shape 9"/>
          <p:cNvSpPr/>
          <p:nvPr/>
        </p:nvSpPr>
        <p:spPr>
          <a:xfrm>
            <a:off x="7457003" y="4790956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194119" y="4868823"/>
            <a:ext cx="564261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How can AI be combined with human knowledge instead of replacing it?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57601"/>
            <a:ext cx="1014150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Why This Matters - Industry Context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33355"/>
            <a:ext cx="401169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Current Industry Landscape: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614499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Digital tools are important for coming out of the pandemic crisis.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Due to employees being hard to come by, it is necessary to automate.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 today’s age, guests truly value both efficient solutions and personal help.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Advantages in the market achieved by using strategic AI.</a:t>
            </a:r>
          </a:p>
        </p:txBody>
      </p:sp>
      <p:sp>
        <p:nvSpPr>
          <p:cNvPr id="5" name="Text 3"/>
          <p:cNvSpPr/>
          <p:nvPr/>
        </p:nvSpPr>
        <p:spPr>
          <a:xfrm>
            <a:off x="793790" y="4419600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4861798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5666899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599521" y="303335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Research Gap: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7599521" y="3614499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Few techniques for successful AI and human teams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Need to ensure that both technology and hospitality’s personal side are present in the industry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GB" sz="17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599521" y="4419600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599521" y="492807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(Gretzel et al., 2015; Koo et al., 2021)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35318" y="500420"/>
            <a:ext cx="7206972" cy="567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Literature Review - Key Findings</a:t>
            </a:r>
            <a:endParaRPr lang="en-US" sz="35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608" y="1430774"/>
            <a:ext cx="1653183" cy="104584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7505" y="1923812"/>
            <a:ext cx="255270" cy="319088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983242" y="1612225"/>
            <a:ext cx="2570559" cy="283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Critical Success Factor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4983242" y="2004655"/>
            <a:ext cx="4695706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50"/>
              </a:lnSpc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 works well when it is used together with people in the workplace</a:t>
            </a:r>
          </a:p>
        </p:txBody>
      </p:sp>
      <p:sp>
        <p:nvSpPr>
          <p:cNvPr id="7" name="Shape 3"/>
          <p:cNvSpPr/>
          <p:nvPr/>
        </p:nvSpPr>
        <p:spPr>
          <a:xfrm>
            <a:off x="4847153" y="2489716"/>
            <a:ext cx="9102566" cy="11430"/>
          </a:xfrm>
          <a:prstGeom prst="roundRect">
            <a:avLst>
              <a:gd name="adj" fmla="val 667095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1957" y="2521982"/>
            <a:ext cx="3306485" cy="1045845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7505" y="2885361"/>
            <a:ext cx="255270" cy="319088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809893" y="2703433"/>
            <a:ext cx="2948821" cy="283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Human Resource Changes</a:t>
            </a:r>
            <a:endParaRPr lang="en-US" sz="1750" dirty="0"/>
          </a:p>
        </p:txBody>
      </p:sp>
      <p:sp>
        <p:nvSpPr>
          <p:cNvPr id="11" name="Text 5"/>
          <p:cNvSpPr/>
          <p:nvPr/>
        </p:nvSpPr>
        <p:spPr>
          <a:xfrm>
            <a:off x="5809893" y="3095863"/>
            <a:ext cx="2948821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Role evolution, not elimination</a:t>
            </a:r>
            <a:endParaRPr lang="en-US" sz="1400" dirty="0"/>
          </a:p>
        </p:txBody>
      </p:sp>
      <p:sp>
        <p:nvSpPr>
          <p:cNvPr id="12" name="Shape 6"/>
          <p:cNvSpPr/>
          <p:nvPr/>
        </p:nvSpPr>
        <p:spPr>
          <a:xfrm>
            <a:off x="5673804" y="3580924"/>
            <a:ext cx="8275915" cy="11430"/>
          </a:xfrm>
          <a:prstGeom prst="roundRect">
            <a:avLst>
              <a:gd name="adj" fmla="val 667095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95306" y="3613190"/>
            <a:ext cx="4959787" cy="104584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47505" y="3976568"/>
            <a:ext cx="255270" cy="319088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6636544" y="3794641"/>
            <a:ext cx="2421255" cy="283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Customer Experience</a:t>
            </a:r>
            <a:endParaRPr lang="en-US" sz="1750" dirty="0"/>
          </a:p>
        </p:txBody>
      </p:sp>
      <p:sp>
        <p:nvSpPr>
          <p:cNvPr id="16" name="Text 8"/>
          <p:cNvSpPr/>
          <p:nvPr/>
        </p:nvSpPr>
        <p:spPr>
          <a:xfrm>
            <a:off x="6636544" y="4187071"/>
            <a:ext cx="242125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Personalization at scale</a:t>
            </a:r>
            <a:endParaRPr lang="en-US" sz="1400" dirty="0"/>
          </a:p>
        </p:txBody>
      </p:sp>
      <p:sp>
        <p:nvSpPr>
          <p:cNvPr id="17" name="Shape 9"/>
          <p:cNvSpPr/>
          <p:nvPr/>
        </p:nvSpPr>
        <p:spPr>
          <a:xfrm>
            <a:off x="6500455" y="4672132"/>
            <a:ext cx="7449264" cy="11430"/>
          </a:xfrm>
          <a:prstGeom prst="roundRect">
            <a:avLst>
              <a:gd name="adj" fmla="val 667095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655" y="4704398"/>
            <a:ext cx="6612969" cy="1045845"/>
          </a:xfrm>
          <a:prstGeom prst="rect">
            <a:avLst/>
          </a:prstGeom>
        </p:spPr>
      </p:pic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7386" y="5067776"/>
            <a:ext cx="255270" cy="319088"/>
          </a:xfrm>
          <a:prstGeom prst="rect">
            <a:avLst/>
          </a:prstGeom>
        </p:spPr>
      </p:pic>
      <p:sp>
        <p:nvSpPr>
          <p:cNvPr id="20" name="Text 10"/>
          <p:cNvSpPr/>
          <p:nvPr/>
        </p:nvSpPr>
        <p:spPr>
          <a:xfrm>
            <a:off x="7463076" y="4885849"/>
            <a:ext cx="2348270" cy="283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Service Optimization</a:t>
            </a:r>
            <a:endParaRPr lang="en-US" sz="1750" dirty="0"/>
          </a:p>
        </p:txBody>
      </p:sp>
      <p:sp>
        <p:nvSpPr>
          <p:cNvPr id="21" name="Text 11"/>
          <p:cNvSpPr/>
          <p:nvPr/>
        </p:nvSpPr>
        <p:spPr>
          <a:xfrm>
            <a:off x="7463076" y="5278279"/>
            <a:ext cx="2521863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Operational efficiency gains</a:t>
            </a:r>
            <a:endParaRPr lang="en-US" sz="1400" dirty="0"/>
          </a:p>
        </p:txBody>
      </p:sp>
      <p:sp>
        <p:nvSpPr>
          <p:cNvPr id="22" name="Text 12"/>
          <p:cNvSpPr/>
          <p:nvPr/>
        </p:nvSpPr>
        <p:spPr>
          <a:xfrm>
            <a:off x="635318" y="5954435"/>
            <a:ext cx="1335976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Three Major Impact Areas (Koo et al., 2021)</a:t>
            </a:r>
            <a:endParaRPr lang="en-US" sz="1400" dirty="0"/>
          </a:p>
        </p:txBody>
      </p:sp>
      <p:sp>
        <p:nvSpPr>
          <p:cNvPr id="23" name="Text 13"/>
          <p:cNvSpPr/>
          <p:nvPr/>
        </p:nvSpPr>
        <p:spPr>
          <a:xfrm>
            <a:off x="635318" y="6449139"/>
            <a:ext cx="1335976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50"/>
              </a:lnSpc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For implementation to be successful, everyone on the team needs to accept the new plans </a:t>
            </a: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(Li, Bonn &amp; Ye, 2019)</a:t>
            </a:r>
            <a:endParaRPr lang="en-US" sz="1400" dirty="0"/>
          </a:p>
        </p:txBody>
      </p:sp>
      <p:sp>
        <p:nvSpPr>
          <p:cNvPr id="24" name="Text 14"/>
          <p:cNvSpPr/>
          <p:nvPr/>
        </p:nvSpPr>
        <p:spPr>
          <a:xfrm>
            <a:off x="635318" y="6943844"/>
            <a:ext cx="1335976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50"/>
              </a:lnSpc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way culture works varies greatly from one market to another (</a:t>
            </a:r>
            <a:r>
              <a:rPr lang="en-GB" sz="1400" dirty="0" err="1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Tussyadiah</a:t>
            </a: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&amp; Park, 2017)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Blue colored book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2186625"/>
            <a:ext cx="5760720" cy="385634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7325" y="742593"/>
            <a:ext cx="5221010" cy="652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Research Method</a:t>
            </a:r>
            <a:endParaRPr lang="en-US" sz="4100" dirty="0"/>
          </a:p>
        </p:txBody>
      </p:sp>
      <p:sp>
        <p:nvSpPr>
          <p:cNvPr id="4" name="Shape 1"/>
          <p:cNvSpPr/>
          <p:nvPr/>
        </p:nvSpPr>
        <p:spPr>
          <a:xfrm>
            <a:off x="6217325" y="1708428"/>
            <a:ext cx="7682151" cy="3092768"/>
          </a:xfrm>
          <a:prstGeom prst="roundRect">
            <a:avLst>
              <a:gd name="adj" fmla="val 2836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426160" y="1917263"/>
            <a:ext cx="5132546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Systematic Literature Review Approach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6426160" y="2368868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Time Period: 2013-2024 academic sources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6426160" y="2775942"/>
            <a:ext cx="7264479" cy="668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Keywords: "artificial intelligence hospitality," "hotel automation," "human-AI collaboration"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6426160" y="3517106"/>
            <a:ext cx="7264479" cy="668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Analysis Framework: PEST (Political, Economic, Social, Technological)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6426160" y="4258270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 Sources: Academic journals, industry reports, case studies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6217325" y="5010031"/>
            <a:ext cx="7682151" cy="2476857"/>
          </a:xfrm>
          <a:prstGeom prst="roundRect">
            <a:avLst>
              <a:gd name="adj" fmla="val 3541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426160" y="5218867"/>
            <a:ext cx="2838807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Analytical Techniques</a:t>
            </a:r>
            <a:endParaRPr lang="en-US" sz="2050" dirty="0"/>
          </a:p>
        </p:txBody>
      </p:sp>
      <p:sp>
        <p:nvSpPr>
          <p:cNvPr id="12" name="Text 9"/>
          <p:cNvSpPr/>
          <p:nvPr/>
        </p:nvSpPr>
        <p:spPr>
          <a:xfrm>
            <a:off x="6426160" y="5670471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Thematic content analysis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6426160" y="6077545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Comparative implementation analysis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6426160" y="6484620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Evidence synthesis for practical recommendations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6426160" y="6943963"/>
            <a:ext cx="7264479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(Following Sigala, Rahimi, &amp; Thelwall, 2019 methodology)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19958" y="487085"/>
            <a:ext cx="6958489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PEST Analysis - Political Factors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2491859" y="2166938"/>
            <a:ext cx="2214324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Data Protection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619958" y="2549962"/>
            <a:ext cx="4086225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GDPR compliance requirements</a:t>
            </a:r>
            <a:endParaRPr lang="en-US" sz="13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812" y="1394936"/>
            <a:ext cx="4686657" cy="4686657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9292" y="2230457"/>
            <a:ext cx="265033" cy="33123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24098" y="2166938"/>
            <a:ext cx="2214324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Labor Standards</a:t>
            </a:r>
            <a:endParaRPr lang="en-US" sz="1700" dirty="0"/>
          </a:p>
        </p:txBody>
      </p:sp>
      <p:sp>
        <p:nvSpPr>
          <p:cNvPr id="8" name="Text 4"/>
          <p:cNvSpPr/>
          <p:nvPr/>
        </p:nvSpPr>
        <p:spPr>
          <a:xfrm>
            <a:off x="9924098" y="2549962"/>
            <a:ext cx="4086344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Protection against job displacement</a:t>
            </a:r>
            <a:endParaRPr lang="en-US" sz="13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812" y="1394936"/>
            <a:ext cx="4686657" cy="4686657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4577" y="2629317"/>
            <a:ext cx="265033" cy="331232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24098" y="4643080"/>
            <a:ext cx="259341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International Variations</a:t>
            </a:r>
            <a:endParaRPr lang="en-US" sz="1700" dirty="0"/>
          </a:p>
        </p:txBody>
      </p:sp>
      <p:sp>
        <p:nvSpPr>
          <p:cNvPr id="12" name="Text 6"/>
          <p:cNvSpPr/>
          <p:nvPr/>
        </p:nvSpPr>
        <p:spPr>
          <a:xfrm>
            <a:off x="9924098" y="5026104"/>
            <a:ext cx="4086344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Complex multi-jurisdictional compliance</a:t>
            </a:r>
            <a:endParaRPr lang="en-US" sz="13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812" y="1394936"/>
            <a:ext cx="4686657" cy="4686657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25718" y="4914602"/>
            <a:ext cx="265033" cy="331232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2491859" y="4643080"/>
            <a:ext cx="2214324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Emerging AI Ethics</a:t>
            </a:r>
            <a:endParaRPr lang="en-US" sz="1700" dirty="0"/>
          </a:p>
        </p:txBody>
      </p:sp>
      <p:sp>
        <p:nvSpPr>
          <p:cNvPr id="16" name="Text 8"/>
          <p:cNvSpPr/>
          <p:nvPr/>
        </p:nvSpPr>
        <p:spPr>
          <a:xfrm>
            <a:off x="619958" y="5026104"/>
            <a:ext cx="4086225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Algorithm transparency requirements</a:t>
            </a:r>
            <a:endParaRPr lang="en-US" sz="13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1812" y="1394936"/>
            <a:ext cx="4686657" cy="4686657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40432" y="4515743"/>
            <a:ext cx="265033" cy="331232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619958" y="6280785"/>
            <a:ext cx="13390483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Regulatory Landscape Shaping AI Adoption</a:t>
            </a:r>
            <a:endParaRPr lang="en-US" sz="1350" dirty="0"/>
          </a:p>
        </p:txBody>
      </p:sp>
      <p:sp>
        <p:nvSpPr>
          <p:cNvPr id="20" name="Text 10"/>
          <p:cNvSpPr/>
          <p:nvPr/>
        </p:nvSpPr>
        <p:spPr>
          <a:xfrm>
            <a:off x="619958" y="6763345"/>
            <a:ext cx="13390483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Industry Impact:</a:t>
            </a:r>
            <a:endParaRPr lang="en-US" sz="1350" dirty="0"/>
          </a:p>
        </p:txBody>
      </p:sp>
      <p:sp>
        <p:nvSpPr>
          <p:cNvPr id="21" name="Text 11"/>
          <p:cNvSpPr/>
          <p:nvPr/>
        </p:nvSpPr>
        <p:spPr>
          <a:xfrm>
            <a:off x="619958" y="7245906"/>
            <a:ext cx="13390483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200"/>
              </a:lnSpc>
              <a:buSzPct val="100000"/>
              <a:buChar char="•"/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Hotels have to find a balance between using new ideas and obeying regulations.</a:t>
            </a:r>
          </a:p>
        </p:txBody>
      </p:sp>
      <p:sp>
        <p:nvSpPr>
          <p:cNvPr id="22" name="Text 12"/>
          <p:cNvSpPr/>
          <p:nvPr/>
        </p:nvSpPr>
        <p:spPr>
          <a:xfrm>
            <a:off x="619958" y="7591187"/>
            <a:ext cx="13390483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200"/>
              </a:lnSpc>
              <a:buSzPct val="100000"/>
              <a:buChar char="•"/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Each region should decide on its own best implementation ways.</a:t>
            </a:r>
          </a:p>
        </p:txBody>
      </p:sp>
      <p:sp>
        <p:nvSpPr>
          <p:cNvPr id="23" name="Text 13"/>
          <p:cNvSpPr/>
          <p:nvPr/>
        </p:nvSpPr>
        <p:spPr>
          <a:xfrm>
            <a:off x="619959" y="7931705"/>
            <a:ext cx="13390483" cy="283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(Wirtz et al., 2018)</a:t>
            </a:r>
            <a:endParaRPr lang="en-US" sz="13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6526" y="610791"/>
            <a:ext cx="9218295" cy="693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PEST Analysis - Economic Factors</a:t>
            </a:r>
            <a:endParaRPr lang="en-US" sz="4350" dirty="0"/>
          </a:p>
        </p:txBody>
      </p:sp>
      <p:sp>
        <p:nvSpPr>
          <p:cNvPr id="3" name="Shape 1"/>
          <p:cNvSpPr/>
          <p:nvPr/>
        </p:nvSpPr>
        <p:spPr>
          <a:xfrm>
            <a:off x="776526" y="1747838"/>
            <a:ext cx="2179439" cy="1278493"/>
          </a:xfrm>
          <a:prstGeom prst="roundRect">
            <a:avLst>
              <a:gd name="adj" fmla="val 729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0214" y="2192060"/>
            <a:ext cx="311944" cy="39004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177778" y="1969651"/>
            <a:ext cx="3103245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Competitive Dynamics</a:t>
            </a:r>
            <a:endParaRPr lang="en-US" sz="2150" dirty="0"/>
          </a:p>
        </p:txBody>
      </p:sp>
      <p:sp>
        <p:nvSpPr>
          <p:cNvPr id="6" name="Text 3"/>
          <p:cNvSpPr/>
          <p:nvPr/>
        </p:nvSpPr>
        <p:spPr>
          <a:xfrm>
            <a:off x="3177778" y="2449473"/>
            <a:ext cx="4241602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Persons who use the product first enjoy a competitive edge in the market.</a:t>
            </a:r>
          </a:p>
        </p:txBody>
      </p:sp>
      <p:sp>
        <p:nvSpPr>
          <p:cNvPr id="7" name="Shape 4"/>
          <p:cNvSpPr/>
          <p:nvPr/>
        </p:nvSpPr>
        <p:spPr>
          <a:xfrm>
            <a:off x="3066812" y="3011091"/>
            <a:ext cx="10676215" cy="15240"/>
          </a:xfrm>
          <a:prstGeom prst="roundRect">
            <a:avLst>
              <a:gd name="adj" fmla="val 611526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776526" y="3137178"/>
            <a:ext cx="4358997" cy="1278493"/>
          </a:xfrm>
          <a:prstGeom prst="roundRect">
            <a:avLst>
              <a:gd name="adj" fmla="val 729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9993" y="3581400"/>
            <a:ext cx="311944" cy="390049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357336" y="3358991"/>
            <a:ext cx="2773680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Market Necessity</a:t>
            </a:r>
            <a:endParaRPr lang="en-US" sz="2150" dirty="0"/>
          </a:p>
        </p:txBody>
      </p:sp>
      <p:sp>
        <p:nvSpPr>
          <p:cNvPr id="11" name="Text 7"/>
          <p:cNvSpPr/>
          <p:nvPr/>
        </p:nvSpPr>
        <p:spPr>
          <a:xfrm>
            <a:off x="5357336" y="3838813"/>
            <a:ext cx="3399353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 has become necessary for most companies.</a:t>
            </a:r>
          </a:p>
        </p:txBody>
      </p:sp>
      <p:sp>
        <p:nvSpPr>
          <p:cNvPr id="12" name="Shape 8"/>
          <p:cNvSpPr/>
          <p:nvPr/>
        </p:nvSpPr>
        <p:spPr>
          <a:xfrm>
            <a:off x="5246370" y="4400431"/>
            <a:ext cx="8496657" cy="15240"/>
          </a:xfrm>
          <a:prstGeom prst="roundRect">
            <a:avLst>
              <a:gd name="adj" fmla="val 611526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776526" y="4526518"/>
            <a:ext cx="6538674" cy="1278493"/>
          </a:xfrm>
          <a:prstGeom prst="roundRect">
            <a:avLst>
              <a:gd name="adj" fmla="val 729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9891" y="4970740"/>
            <a:ext cx="311944" cy="390049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7537013" y="4748332"/>
            <a:ext cx="317349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Investment vs. Returns</a:t>
            </a:r>
            <a:endParaRPr lang="en-US" sz="2150" dirty="0"/>
          </a:p>
        </p:txBody>
      </p:sp>
      <p:sp>
        <p:nvSpPr>
          <p:cNvPr id="16" name="Text 11"/>
          <p:cNvSpPr/>
          <p:nvPr/>
        </p:nvSpPr>
        <p:spPr>
          <a:xfrm>
            <a:off x="7537013" y="5228153"/>
            <a:ext cx="5645706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 costs to start with, but the end results are very beneficial.</a:t>
            </a:r>
          </a:p>
        </p:txBody>
      </p:sp>
      <p:sp>
        <p:nvSpPr>
          <p:cNvPr id="17" name="Text 12"/>
          <p:cNvSpPr/>
          <p:nvPr/>
        </p:nvSpPr>
        <p:spPr>
          <a:xfrm>
            <a:off x="776526" y="6054566"/>
            <a:ext cx="13077349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Service robots normally need more time to earn their ROI compared to revenue management (which is much faster)</a:t>
            </a:r>
          </a:p>
        </p:txBody>
      </p:sp>
      <p:sp>
        <p:nvSpPr>
          <p:cNvPr id="18" name="Text 13"/>
          <p:cNvSpPr/>
          <p:nvPr/>
        </p:nvSpPr>
        <p:spPr>
          <a:xfrm>
            <a:off x="776526" y="6659166"/>
            <a:ext cx="13077349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Handling issues involving not finding enough workers and the rising cost of wages (Webster &amp; Ivanov, 2020)</a:t>
            </a:r>
          </a:p>
        </p:txBody>
      </p:sp>
      <p:sp>
        <p:nvSpPr>
          <p:cNvPr id="19" name="Text 14"/>
          <p:cNvSpPr/>
          <p:nvPr/>
        </p:nvSpPr>
        <p:spPr>
          <a:xfrm>
            <a:off x="776526" y="7263765"/>
            <a:ext cx="13077349" cy="355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GB" sz="17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When it comes to ROI, luxury pieces bring back more returns than mid-range hotels do (Ivanov &amp; Webster, 2017).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0094" y="590788"/>
            <a:ext cx="7897892" cy="669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PEST Analysis - Social Factors</a:t>
            </a:r>
            <a:endParaRPr lang="en-US" sz="4200" dirty="0"/>
          </a:p>
        </p:txBody>
      </p:sp>
      <p:sp>
        <p:nvSpPr>
          <p:cNvPr id="3" name="Text 1"/>
          <p:cNvSpPr/>
          <p:nvPr/>
        </p:nvSpPr>
        <p:spPr>
          <a:xfrm>
            <a:off x="750094" y="1796296"/>
            <a:ext cx="6404372" cy="7072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55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40%</a:t>
            </a:r>
            <a:endParaRPr lang="en-US" sz="5550" dirty="0"/>
          </a:p>
        </p:txBody>
      </p:sp>
      <p:sp>
        <p:nvSpPr>
          <p:cNvPr id="4" name="Text 2"/>
          <p:cNvSpPr/>
          <p:nvPr/>
        </p:nvSpPr>
        <p:spPr>
          <a:xfrm>
            <a:off x="2528054" y="2771418"/>
            <a:ext cx="2848332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Higher AI Acceptance</a:t>
            </a:r>
            <a:endParaRPr lang="en-US" sz="2100" dirty="0"/>
          </a:p>
        </p:txBody>
      </p:sp>
      <p:sp>
        <p:nvSpPr>
          <p:cNvPr id="5" name="Text 3"/>
          <p:cNvSpPr/>
          <p:nvPr/>
        </p:nvSpPr>
        <p:spPr>
          <a:xfrm>
            <a:off x="750094" y="3234809"/>
            <a:ext cx="6404372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Among younger guests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475934" y="1796296"/>
            <a:ext cx="6404372" cy="7072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55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35%</a:t>
            </a:r>
            <a:endParaRPr lang="en-US" sz="5550" dirty="0"/>
          </a:p>
        </p:txBody>
      </p:sp>
      <p:sp>
        <p:nvSpPr>
          <p:cNvPr id="7" name="Text 5"/>
          <p:cNvSpPr/>
          <p:nvPr/>
        </p:nvSpPr>
        <p:spPr>
          <a:xfrm>
            <a:off x="8680728" y="2771418"/>
            <a:ext cx="3994666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Greater Automation Tolerance</a:t>
            </a:r>
            <a:endParaRPr lang="en-US" sz="2100" dirty="0"/>
          </a:p>
        </p:txBody>
      </p:sp>
      <p:sp>
        <p:nvSpPr>
          <p:cNvPr id="8" name="Text 6"/>
          <p:cNvSpPr/>
          <p:nvPr/>
        </p:nvSpPr>
        <p:spPr>
          <a:xfrm>
            <a:off x="7475934" y="3234809"/>
            <a:ext cx="6404372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 Asian vs. Western markets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750094" y="3899178"/>
            <a:ext cx="3971925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Guest Expectations Evolution:</a:t>
            </a:r>
            <a:endParaRPr lang="en-US" sz="2100" dirty="0"/>
          </a:p>
        </p:txBody>
      </p:sp>
      <p:sp>
        <p:nvSpPr>
          <p:cNvPr id="10" name="Text 8"/>
          <p:cNvSpPr/>
          <p:nvPr/>
        </p:nvSpPr>
        <p:spPr>
          <a:xfrm>
            <a:off x="750094" y="4555450"/>
            <a:ext cx="1313021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700"/>
              </a:lnSpc>
            </a:pPr>
            <a:r>
              <a:rPr lang="en-GB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balance between achieving good results and taking emotions into account (Teng &amp; Chang, 2013)</a:t>
            </a:r>
          </a:p>
        </p:txBody>
      </p:sp>
      <p:sp>
        <p:nvSpPr>
          <p:cNvPr id="11" name="Text 9"/>
          <p:cNvSpPr/>
          <p:nvPr/>
        </p:nvSpPr>
        <p:spPr>
          <a:xfrm>
            <a:off x="750094" y="5219819"/>
            <a:ext cx="3468529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Employee Considerations:</a:t>
            </a:r>
            <a:endParaRPr lang="en-US" sz="2100" dirty="0"/>
          </a:p>
        </p:txBody>
      </p:sp>
      <p:sp>
        <p:nvSpPr>
          <p:cNvPr id="12" name="Text 10"/>
          <p:cNvSpPr/>
          <p:nvPr/>
        </p:nvSpPr>
        <p:spPr>
          <a:xfrm>
            <a:off x="750094" y="5876092"/>
            <a:ext cx="1313021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GB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security issues must be handled by being proactive.</a:t>
            </a:r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GB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Reskilling programs that involve all areas of development are very important.</a:t>
            </a:r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GB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Working together works better than overwriting these creatures.</a:t>
            </a:r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endParaRPr lang="en-GB" sz="16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endParaRPr lang="en-GB" sz="16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50094" y="6294001"/>
            <a:ext cx="1313021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750094" y="6711910"/>
            <a:ext cx="1313021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750094" y="7124462"/>
            <a:ext cx="1313021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(Kaplan &amp; Haenlein, 2019; Tussyadiah &amp; Park, 2017)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87554"/>
            <a:ext cx="1051857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PEST Analysis - Technological Factors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549962"/>
            <a:ext cx="566976" cy="56697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3343751"/>
            <a:ext cx="304800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Natural Language Processing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4188500"/>
            <a:ext cx="304800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Multilingual guest services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5278" y="2549962"/>
            <a:ext cx="566976" cy="56697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125278" y="33437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Machine Learning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4125278" y="3834170"/>
            <a:ext cx="304811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Using tools to estimate likely future demand</a:t>
            </a: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6884" y="2549962"/>
            <a:ext cx="566976" cy="56697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456884" y="33437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Computer Vision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7456884" y="3834170"/>
            <a:ext cx="304811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Higher security and easier maintenance</a:t>
            </a: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88491" y="2549962"/>
            <a:ext cx="566976" cy="56697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0788491" y="33437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IoT Integration</a:t>
            </a:r>
            <a:endParaRPr lang="en-US" sz="2200" dirty="0"/>
          </a:p>
        </p:txBody>
      </p:sp>
      <p:sp>
        <p:nvSpPr>
          <p:cNvPr id="14" name="Text 8"/>
          <p:cNvSpPr/>
          <p:nvPr/>
        </p:nvSpPr>
        <p:spPr>
          <a:xfrm>
            <a:off x="10788491" y="3834170"/>
            <a:ext cx="304811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Room systems that are smart and use energy in the best way</a:t>
            </a:r>
          </a:p>
        </p:txBody>
      </p:sp>
      <p:sp>
        <p:nvSpPr>
          <p:cNvPr id="15" name="Text 9"/>
          <p:cNvSpPr/>
          <p:nvPr/>
        </p:nvSpPr>
        <p:spPr>
          <a:xfrm>
            <a:off x="793790" y="4900136"/>
            <a:ext cx="393263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Implementation Challenges:</a:t>
            </a:r>
            <a:endParaRPr lang="en-US" sz="2200" dirty="0"/>
          </a:p>
        </p:txBody>
      </p:sp>
      <p:sp>
        <p:nvSpPr>
          <p:cNvPr id="16" name="Text 10"/>
          <p:cNvSpPr/>
          <p:nvPr/>
        </p:nvSpPr>
        <p:spPr>
          <a:xfrm>
            <a:off x="793790" y="5594628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System interoperability complexities</a:t>
            </a:r>
            <a:endParaRPr lang="en-US" sz="1750" dirty="0"/>
          </a:p>
        </p:txBody>
      </p:sp>
      <p:sp>
        <p:nvSpPr>
          <p:cNvPr id="17" name="Text 11"/>
          <p:cNvSpPr/>
          <p:nvPr/>
        </p:nvSpPr>
        <p:spPr>
          <a:xfrm>
            <a:off x="793790" y="603682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Cybersecurity requirements</a:t>
            </a:r>
            <a:endParaRPr lang="en-US" sz="1750" dirty="0"/>
          </a:p>
        </p:txBody>
      </p:sp>
      <p:sp>
        <p:nvSpPr>
          <p:cNvPr id="18" name="Text 12"/>
          <p:cNvSpPr/>
          <p:nvPr/>
        </p:nvSpPr>
        <p:spPr>
          <a:xfrm>
            <a:off x="793790" y="647902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importance of technical systems is especially recognized for small and local properties (Mariani &amp; Borghi, 2021)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08328"/>
            <a:ext cx="1021008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Industry Examples - Success Stories</a:t>
            </a:r>
            <a:endParaRPr lang="en-US" sz="4450" dirty="0"/>
          </a:p>
        </p:txBody>
      </p:sp>
      <p:pic>
        <p:nvPicPr>
          <p:cNvPr id="3" name="Image 0"/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658898" y="3034546"/>
            <a:ext cx="2955712" cy="197143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267081" y="2070735"/>
            <a:ext cx="2906316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Marriott International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4267081" y="2915483"/>
            <a:ext cx="29063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Routine problems like those mentioned above are handled by AI chatbots most of the time.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Human staff make sure to provide highly personal services.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result is that guests are glad and staff members are efficient.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GB" sz="17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GB" sz="17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6" name="Text 3"/>
          <p:cNvSpPr/>
          <p:nvPr/>
        </p:nvSpPr>
        <p:spPr>
          <a:xfrm>
            <a:off x="4267081" y="4083487"/>
            <a:ext cx="29063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4267081" y="5251490"/>
            <a:ext cx="29063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pic>
        <p:nvPicPr>
          <p:cNvPr id="8" name="Image 1"/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7535295" y="3097768"/>
            <a:ext cx="3032980" cy="1971437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930176" y="2070735"/>
            <a:ext cx="290643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Hilton's "Connie" Robot</a:t>
            </a:r>
            <a:endParaRPr lang="en-US" sz="2200" dirty="0"/>
          </a:p>
        </p:txBody>
      </p:sp>
      <p:sp>
        <p:nvSpPr>
          <p:cNvPr id="10" name="Text 6"/>
          <p:cNvSpPr/>
          <p:nvPr/>
        </p:nvSpPr>
        <p:spPr>
          <a:xfrm>
            <a:off x="10930176" y="2915483"/>
            <a:ext cx="29064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Asking for information and getting basic concierge help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Allows employees to focus on important relationships with clients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Learning: Technology makes us better but does not replace our interaction with others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GB" sz="17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GB" sz="17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10930176" y="4083487"/>
            <a:ext cx="29064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12" name="Text 8"/>
          <p:cNvSpPr/>
          <p:nvPr/>
        </p:nvSpPr>
        <p:spPr>
          <a:xfrm>
            <a:off x="10930176" y="5251490"/>
            <a:ext cx="2906435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13" name="Text 9"/>
          <p:cNvSpPr/>
          <p:nvPr/>
        </p:nvSpPr>
        <p:spPr>
          <a:xfrm>
            <a:off x="793789" y="769485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GB" sz="17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According to Xiang et al. (2014), using the model led to an 85% improvement in the accuracy of review processing.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4607" y="522208"/>
            <a:ext cx="5640467" cy="5932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Critical Success Factors</a:t>
            </a:r>
            <a:endParaRPr lang="en-US" sz="37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607" y="1495187"/>
            <a:ext cx="949404" cy="113930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898809" y="1684973"/>
            <a:ext cx="2808446" cy="296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Phased Implementation</a:t>
            </a:r>
            <a:endParaRPr lang="en-US" sz="1850" dirty="0"/>
          </a:p>
        </p:txBody>
      </p:sp>
      <p:sp>
        <p:nvSpPr>
          <p:cNvPr id="5" name="Text 2"/>
          <p:cNvSpPr/>
          <p:nvPr/>
        </p:nvSpPr>
        <p:spPr>
          <a:xfrm>
            <a:off x="1898809" y="2095500"/>
            <a:ext cx="12066984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First handle any work behind the scenes, then move to serving guests.</a:t>
            </a: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607" y="2634496"/>
            <a:ext cx="949404" cy="113930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898809" y="2824282"/>
            <a:ext cx="2373749" cy="296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Staff Training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1898809" y="3234809"/>
            <a:ext cx="12066984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Well-designed programs for reshaping people’s skills</a:t>
            </a: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607" y="3773805"/>
            <a:ext cx="949404" cy="113930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898809" y="3963591"/>
            <a:ext cx="2373749" cy="296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Cultural Alignment</a:t>
            </a:r>
            <a:endParaRPr lang="en-US" sz="1850" dirty="0"/>
          </a:p>
        </p:txBody>
      </p:sp>
      <p:sp>
        <p:nvSpPr>
          <p:cNvPr id="11" name="Text 6"/>
          <p:cNvSpPr/>
          <p:nvPr/>
        </p:nvSpPr>
        <p:spPr>
          <a:xfrm>
            <a:off x="1898809" y="4374118"/>
            <a:ext cx="12066984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Computers, appliances, and software that support the values of the organization</a:t>
            </a: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607" y="4913114"/>
            <a:ext cx="949404" cy="1139309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898809" y="5102900"/>
            <a:ext cx="2373749" cy="296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Guest Choice</a:t>
            </a:r>
            <a:endParaRPr lang="en-US" sz="1850" dirty="0"/>
          </a:p>
        </p:txBody>
      </p:sp>
      <p:sp>
        <p:nvSpPr>
          <p:cNvPr id="14" name="Text 8"/>
          <p:cNvSpPr/>
          <p:nvPr/>
        </p:nvSpPr>
        <p:spPr>
          <a:xfrm>
            <a:off x="1898809" y="5513427"/>
            <a:ext cx="12066984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Providing and preserving options for human services</a:t>
            </a:r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607" y="6052423"/>
            <a:ext cx="949404" cy="1139309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898809" y="6242209"/>
            <a:ext cx="2555677" cy="296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Continuous Feedback</a:t>
            </a:r>
            <a:endParaRPr lang="en-US" sz="1850" dirty="0"/>
          </a:p>
        </p:txBody>
      </p:sp>
      <p:sp>
        <p:nvSpPr>
          <p:cNvPr id="17" name="Text 10"/>
          <p:cNvSpPr/>
          <p:nvPr/>
        </p:nvSpPr>
        <p:spPr>
          <a:xfrm>
            <a:off x="1898809" y="6652736"/>
            <a:ext cx="12066984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Keeping assessment and adjustment on a regular basis</a:t>
            </a:r>
          </a:p>
        </p:txBody>
      </p:sp>
      <p:sp>
        <p:nvSpPr>
          <p:cNvPr id="18" name="Text 11"/>
          <p:cNvSpPr/>
          <p:nvPr/>
        </p:nvSpPr>
        <p:spPr>
          <a:xfrm>
            <a:off x="664607" y="7405330"/>
            <a:ext cx="13301186" cy="3038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50"/>
              </a:lnSpc>
            </a:pPr>
            <a:r>
              <a:rPr lang="en-GB" sz="14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Core Principle: AI supports people by giving them extra abilities while keeping them in charge.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5314" y="475536"/>
            <a:ext cx="5762863" cy="540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Challenges and Limitations</a:t>
            </a:r>
            <a:endParaRPr lang="en-US" sz="3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221" y="2451378"/>
            <a:ext cx="8051840" cy="805184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535" y="5139273"/>
            <a:ext cx="291822" cy="364808"/>
          </a:xfrm>
          <a:prstGeom prst="rect">
            <a:avLst/>
          </a:prstGeom>
        </p:spPr>
      </p:pic>
      <p:pic>
        <p:nvPicPr>
          <p:cNvPr id="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9221" y="2451378"/>
            <a:ext cx="8051840" cy="8051840"/>
          </a:xfrm>
          <a:prstGeom prst="rect">
            <a:avLst/>
          </a:prstGeom>
        </p:spPr>
      </p:pic>
      <p:pic>
        <p:nvPicPr>
          <p:cNvPr id="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3668" y="3505140"/>
            <a:ext cx="291822" cy="364808"/>
          </a:xfrm>
          <a:prstGeom prst="rect">
            <a:avLst/>
          </a:prstGeom>
        </p:spPr>
      </p:pic>
      <p:pic>
        <p:nvPicPr>
          <p:cNvPr id="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9221" y="2451378"/>
            <a:ext cx="8051840" cy="8051840"/>
          </a:xfrm>
          <a:prstGeom prst="rect">
            <a:avLst/>
          </a:prstGeom>
        </p:spPr>
      </p:pic>
      <p:pic>
        <p:nvPicPr>
          <p:cNvPr id="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4552" y="3505140"/>
            <a:ext cx="291822" cy="364808"/>
          </a:xfrm>
          <a:prstGeom prst="rect">
            <a:avLst/>
          </a:prstGeom>
        </p:spPr>
      </p:pic>
      <p:pic>
        <p:nvPicPr>
          <p:cNvPr id="9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89221" y="2451378"/>
            <a:ext cx="8051840" cy="8051840"/>
          </a:xfrm>
          <a:prstGeom prst="rect">
            <a:avLst/>
          </a:prstGeom>
        </p:spPr>
      </p:pic>
      <p:pic>
        <p:nvPicPr>
          <p:cNvPr id="10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58685" y="5139273"/>
            <a:ext cx="291822" cy="364808"/>
          </a:xfrm>
          <a:prstGeom prst="rect">
            <a:avLst/>
          </a:prstGeom>
        </p:spPr>
      </p:pic>
      <p:sp>
        <p:nvSpPr>
          <p:cNvPr id="11" name="Text 1"/>
          <p:cNvSpPr/>
          <p:nvPr/>
        </p:nvSpPr>
        <p:spPr>
          <a:xfrm>
            <a:off x="605314" y="6736556"/>
            <a:ext cx="2694623" cy="270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Implementation Barriers:</a:t>
            </a:r>
            <a:endParaRPr lang="en-US" sz="1700" dirty="0"/>
          </a:p>
        </p:txBody>
      </p:sp>
      <p:sp>
        <p:nvSpPr>
          <p:cNvPr id="12" name="Text 2"/>
          <p:cNvSpPr/>
          <p:nvPr/>
        </p:nvSpPr>
        <p:spPr>
          <a:xfrm>
            <a:off x="605314" y="7266146"/>
            <a:ext cx="13419773" cy="276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150"/>
              </a:lnSpc>
              <a:buSzPct val="100000"/>
              <a:buChar char="•"/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 expenses when buying small buildings</a:t>
            </a:r>
          </a:p>
          <a:p>
            <a:pPr marL="342900" indent="-342900">
              <a:lnSpc>
                <a:spcPts val="2150"/>
              </a:lnSpc>
              <a:buSzPct val="100000"/>
              <a:buChar char="•"/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need for changes in staff roles and extra training</a:t>
            </a:r>
          </a:p>
          <a:p>
            <a:pPr marL="342900" indent="-342900">
              <a:lnSpc>
                <a:spcPts val="2150"/>
              </a:lnSpc>
              <a:buSzPct val="100000"/>
              <a:buChar char="•"/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Having limits to software and hardware</a:t>
            </a:r>
          </a:p>
          <a:p>
            <a:pPr marL="342900" indent="-342900">
              <a:lnSpc>
                <a:spcPts val="2150"/>
              </a:lnSpc>
              <a:buSzPct val="100000"/>
              <a:buChar char="•"/>
            </a:pPr>
            <a:endParaRPr lang="en-GB" sz="13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3" name="Text 3"/>
          <p:cNvSpPr/>
          <p:nvPr/>
        </p:nvSpPr>
        <p:spPr>
          <a:xfrm>
            <a:off x="605314" y="7603331"/>
            <a:ext cx="13419773" cy="276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sz="1350" dirty="0"/>
          </a:p>
        </p:txBody>
      </p:sp>
      <p:sp>
        <p:nvSpPr>
          <p:cNvPr id="14" name="Text 4"/>
          <p:cNvSpPr/>
          <p:nvPr/>
        </p:nvSpPr>
        <p:spPr>
          <a:xfrm>
            <a:off x="605314" y="7940516"/>
            <a:ext cx="13419773" cy="276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sz="1350" dirty="0"/>
          </a:p>
        </p:txBody>
      </p:sp>
      <p:sp>
        <p:nvSpPr>
          <p:cNvPr id="15" name="Text 5"/>
          <p:cNvSpPr/>
          <p:nvPr/>
        </p:nvSpPr>
        <p:spPr>
          <a:xfrm>
            <a:off x="995363" y="2945844"/>
            <a:ext cx="2380178" cy="270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Emotional Intelligence</a:t>
            </a:r>
            <a:endParaRPr lang="en-US" sz="1700" dirty="0"/>
          </a:p>
        </p:txBody>
      </p:sp>
      <p:sp>
        <p:nvSpPr>
          <p:cNvPr id="16" name="Text 6"/>
          <p:cNvSpPr/>
          <p:nvPr/>
        </p:nvSpPr>
        <p:spPr>
          <a:xfrm>
            <a:off x="713899" y="3319820"/>
            <a:ext cx="2943106" cy="276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It is not possible to imitate the way </a:t>
            </a:r>
          </a:p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people feel about one another.</a:t>
            </a:r>
          </a:p>
        </p:txBody>
      </p:sp>
      <p:sp>
        <p:nvSpPr>
          <p:cNvPr id="17" name="Text 7"/>
          <p:cNvSpPr/>
          <p:nvPr/>
        </p:nvSpPr>
        <p:spPr>
          <a:xfrm>
            <a:off x="4524375" y="1361956"/>
            <a:ext cx="2161818" cy="270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Cultural Sensitivity</a:t>
            </a:r>
            <a:endParaRPr lang="en-US" sz="1700" dirty="0"/>
          </a:p>
        </p:txBody>
      </p:sp>
      <p:sp>
        <p:nvSpPr>
          <p:cNvPr id="18" name="Text 8"/>
          <p:cNvSpPr/>
          <p:nvPr/>
        </p:nvSpPr>
        <p:spPr>
          <a:xfrm>
            <a:off x="4025027" y="1735931"/>
            <a:ext cx="3160514" cy="5534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Few insights into how other cultures behave</a:t>
            </a:r>
          </a:p>
        </p:txBody>
      </p:sp>
      <p:sp>
        <p:nvSpPr>
          <p:cNvPr id="19" name="Text 9"/>
          <p:cNvSpPr/>
          <p:nvPr/>
        </p:nvSpPr>
        <p:spPr>
          <a:xfrm>
            <a:off x="7662863" y="1508285"/>
            <a:ext cx="2724150" cy="270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Creative Problem-Solving</a:t>
            </a:r>
            <a:endParaRPr lang="en-US" sz="1700" dirty="0"/>
          </a:p>
        </p:txBody>
      </p:sp>
      <p:sp>
        <p:nvSpPr>
          <p:cNvPr id="20" name="Text 10"/>
          <p:cNvSpPr/>
          <p:nvPr/>
        </p:nvSpPr>
        <p:spPr>
          <a:xfrm>
            <a:off x="7662863" y="1802250"/>
            <a:ext cx="3132653" cy="276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Not able to sense or adjust to the needs </a:t>
            </a:r>
          </a:p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 individuals as much as a real person can</a:t>
            </a:r>
          </a:p>
        </p:txBody>
      </p:sp>
      <p:sp>
        <p:nvSpPr>
          <p:cNvPr id="21" name="Text 11"/>
          <p:cNvSpPr/>
          <p:nvPr/>
        </p:nvSpPr>
        <p:spPr>
          <a:xfrm>
            <a:off x="11363920" y="2669143"/>
            <a:ext cx="2161818" cy="270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Complex Situations</a:t>
            </a:r>
            <a:endParaRPr lang="en-US" sz="1700" dirty="0"/>
          </a:p>
        </p:txBody>
      </p:sp>
      <p:sp>
        <p:nvSpPr>
          <p:cNvPr id="22" name="Text 12"/>
          <p:cNvSpPr/>
          <p:nvPr/>
        </p:nvSpPr>
        <p:spPr>
          <a:xfrm>
            <a:off x="10864572" y="3043118"/>
            <a:ext cx="3160514" cy="5534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2150"/>
              </a:lnSpc>
            </a:pPr>
            <a:r>
              <a:rPr lang="en-GB" sz="13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Involves decisions and actions that people take.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0565" y="558284"/>
            <a:ext cx="5075515" cy="6343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Future Implications</a:t>
            </a:r>
            <a:endParaRPr lang="en-US" sz="3950" dirty="0"/>
          </a:p>
        </p:txBody>
      </p:sp>
      <p:sp>
        <p:nvSpPr>
          <p:cNvPr id="3" name="Shape 1"/>
          <p:cNvSpPr/>
          <p:nvPr/>
        </p:nvSpPr>
        <p:spPr>
          <a:xfrm>
            <a:off x="710565" y="2512219"/>
            <a:ext cx="3073956" cy="203002"/>
          </a:xfrm>
          <a:prstGeom prst="roundRect">
            <a:avLst>
              <a:gd name="adj" fmla="val 42004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0565" y="3019663"/>
            <a:ext cx="3073956" cy="951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50"/>
              </a:lnSpc>
            </a:pPr>
            <a:r>
              <a:rPr lang="en-GB" sz="19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Customized services made possible by AI-based technology</a:t>
            </a:r>
          </a:p>
        </p:txBody>
      </p:sp>
      <p:sp>
        <p:nvSpPr>
          <p:cNvPr id="5" name="Text 3"/>
          <p:cNvSpPr/>
          <p:nvPr/>
        </p:nvSpPr>
        <p:spPr>
          <a:xfrm>
            <a:off x="710565" y="4092654"/>
            <a:ext cx="3073956" cy="649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Meeting each guest’s needs based on the data available</a:t>
            </a:r>
          </a:p>
        </p:txBody>
      </p:sp>
      <p:sp>
        <p:nvSpPr>
          <p:cNvPr id="6" name="Shape 4"/>
          <p:cNvSpPr/>
          <p:nvPr/>
        </p:nvSpPr>
        <p:spPr>
          <a:xfrm>
            <a:off x="4088963" y="2207657"/>
            <a:ext cx="3073956" cy="203002"/>
          </a:xfrm>
          <a:prstGeom prst="roundRect">
            <a:avLst>
              <a:gd name="adj" fmla="val 42004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088963" y="2715101"/>
            <a:ext cx="3073956" cy="12682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50"/>
              </a:lnSpc>
            </a:pPr>
            <a:r>
              <a:rPr lang="en-GB" sz="19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Stricter and efficient safety processes with the help of contactless methods</a:t>
            </a:r>
          </a:p>
        </p:txBody>
      </p:sp>
      <p:sp>
        <p:nvSpPr>
          <p:cNvPr id="8" name="Text 6"/>
          <p:cNvSpPr/>
          <p:nvPr/>
        </p:nvSpPr>
        <p:spPr>
          <a:xfrm>
            <a:off x="4088963" y="3917752"/>
            <a:ext cx="3073956" cy="9744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Making sure that both guests and staff are well taken care of using new approaches</a:t>
            </a:r>
          </a:p>
        </p:txBody>
      </p:sp>
      <p:sp>
        <p:nvSpPr>
          <p:cNvPr id="9" name="Shape 7"/>
          <p:cNvSpPr/>
          <p:nvPr/>
        </p:nvSpPr>
        <p:spPr>
          <a:xfrm>
            <a:off x="7467362" y="1903095"/>
            <a:ext cx="3073956" cy="203002"/>
          </a:xfrm>
          <a:prstGeom prst="roundRect">
            <a:avLst>
              <a:gd name="adj" fmla="val 42004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467362" y="2410539"/>
            <a:ext cx="3073956" cy="951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50"/>
              </a:lnSpc>
            </a:pPr>
            <a:r>
              <a:rPr lang="en-GB" sz="19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A digital environment that makes it possible to deliver smooth service</a:t>
            </a:r>
          </a:p>
        </p:txBody>
      </p:sp>
      <p:sp>
        <p:nvSpPr>
          <p:cNvPr id="11" name="Text 9"/>
          <p:cNvSpPr/>
          <p:nvPr/>
        </p:nvSpPr>
        <p:spPr>
          <a:xfrm>
            <a:off x="7467362" y="3483531"/>
            <a:ext cx="3073956" cy="9744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Making sure messages are connected at all points of contact</a:t>
            </a:r>
          </a:p>
        </p:txBody>
      </p:sp>
      <p:sp>
        <p:nvSpPr>
          <p:cNvPr id="12" name="Shape 10"/>
          <p:cNvSpPr/>
          <p:nvPr/>
        </p:nvSpPr>
        <p:spPr>
          <a:xfrm>
            <a:off x="10845760" y="1598652"/>
            <a:ext cx="3074075" cy="203002"/>
          </a:xfrm>
          <a:prstGeom prst="roundRect">
            <a:avLst>
              <a:gd name="adj" fmla="val 42004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845760" y="2106097"/>
            <a:ext cx="3074075" cy="951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50"/>
              </a:lnSpc>
            </a:pPr>
            <a:r>
              <a:rPr lang="en-GB" sz="195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Design that reminds us of how humans really feel</a:t>
            </a:r>
          </a:p>
        </p:txBody>
      </p:sp>
      <p:sp>
        <p:nvSpPr>
          <p:cNvPr id="14" name="Text 12"/>
          <p:cNvSpPr/>
          <p:nvPr/>
        </p:nvSpPr>
        <p:spPr>
          <a:xfrm>
            <a:off x="10845760" y="3179088"/>
            <a:ext cx="3074075" cy="9744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Maintaining the spirit of hospitality by having meaningful contact with customers</a:t>
            </a:r>
          </a:p>
        </p:txBody>
      </p:sp>
      <p:sp>
        <p:nvSpPr>
          <p:cNvPr id="15" name="Text 13"/>
          <p:cNvSpPr/>
          <p:nvPr/>
        </p:nvSpPr>
        <p:spPr>
          <a:xfrm>
            <a:off x="710565" y="5307925"/>
            <a:ext cx="13209270" cy="324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Hospitality 5.0 Model (Pillai et al., 2021)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710565" y="5937171"/>
            <a:ext cx="3168848" cy="3170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Industry Transformation:</a:t>
            </a:r>
            <a:endParaRPr lang="en-US" sz="1950" dirty="0"/>
          </a:p>
        </p:txBody>
      </p:sp>
      <p:sp>
        <p:nvSpPr>
          <p:cNvPr id="17" name="Text 15"/>
          <p:cNvSpPr/>
          <p:nvPr/>
        </p:nvSpPr>
        <p:spPr>
          <a:xfrm>
            <a:off x="710565" y="6558677"/>
            <a:ext cx="13209270" cy="324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550"/>
              </a:lnSpc>
              <a:buSzPct val="100000"/>
              <a:buChar char="•"/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Jobs will change, rather than be replaced by robots.</a:t>
            </a:r>
          </a:p>
          <a:p>
            <a:pPr marL="342900" indent="-342900">
              <a:lnSpc>
                <a:spcPts val="2550"/>
              </a:lnSpc>
              <a:buSzPct val="100000"/>
              <a:buChar char="•"/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Orienting people towards working in AI management and human-tech cooperation</a:t>
            </a:r>
          </a:p>
          <a:p>
            <a:pPr marL="342900" indent="-342900">
              <a:lnSpc>
                <a:spcPts val="2550"/>
              </a:lnSpc>
              <a:buSzPct val="100000"/>
              <a:buChar char="•"/>
            </a:pPr>
            <a:r>
              <a:rPr lang="en-GB" sz="155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professional paths are open in the hospitality industry because of technology.</a:t>
            </a:r>
          </a:p>
          <a:p>
            <a:pPr marL="342900" indent="-342900">
              <a:lnSpc>
                <a:spcPts val="2550"/>
              </a:lnSpc>
              <a:buSzPct val="100000"/>
              <a:buChar char="•"/>
            </a:pPr>
            <a:endParaRPr lang="en-GB" sz="155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10565" y="6954441"/>
            <a:ext cx="13209270" cy="324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710565" y="7350204"/>
            <a:ext cx="13209270" cy="324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endParaRPr lang="en-US" sz="15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40851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2223" y="2798445"/>
            <a:ext cx="7114342" cy="5734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Recommendations for Industry</a:t>
            </a:r>
            <a:endParaRPr lang="en-US" sz="3600" dirty="0"/>
          </a:p>
        </p:txBody>
      </p:sp>
      <p:sp>
        <p:nvSpPr>
          <p:cNvPr id="4" name="Shape 1"/>
          <p:cNvSpPr/>
          <p:nvPr/>
        </p:nvSpPr>
        <p:spPr>
          <a:xfrm>
            <a:off x="7303770" y="3647003"/>
            <a:ext cx="22860" cy="3581043"/>
          </a:xfrm>
          <a:prstGeom prst="roundRect">
            <a:avLst>
              <a:gd name="adj" fmla="val 337158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581239" y="3841909"/>
            <a:ext cx="550426" cy="22860"/>
          </a:xfrm>
          <a:prstGeom prst="roundRect">
            <a:avLst>
              <a:gd name="adj" fmla="val 337158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7108805" y="3647003"/>
            <a:ext cx="412790" cy="412790"/>
          </a:xfrm>
          <a:prstGeom prst="roundRect">
            <a:avLst>
              <a:gd name="adj" fmla="val 18672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7564" y="3681353"/>
            <a:ext cx="275153" cy="34397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2309932" y="3709988"/>
            <a:ext cx="4087773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Develop Phased AI Integration Plans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642223" y="4106704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Make sure the organization is set up to handle this problem.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It’s important to work on basic building blocks such </a:t>
            </a:r>
          </a:p>
          <a:p>
            <a:pPr>
              <a:lnSpc>
                <a:spcPts val="2300"/>
              </a:lnSpc>
              <a:buSzPct val="100000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as back-office operations.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Bring in new applications for guests little by little.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642223" y="4464367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642223" y="4822031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12" name="Shape 8"/>
          <p:cNvSpPr/>
          <p:nvPr/>
        </p:nvSpPr>
        <p:spPr>
          <a:xfrm>
            <a:off x="7498735" y="4942880"/>
            <a:ext cx="550426" cy="22860"/>
          </a:xfrm>
          <a:prstGeom prst="roundRect">
            <a:avLst>
              <a:gd name="adj" fmla="val 337158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7108805" y="4747974"/>
            <a:ext cx="412790" cy="412790"/>
          </a:xfrm>
          <a:prstGeom prst="roundRect">
            <a:avLst>
              <a:gd name="adj" fmla="val 18672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564" y="4782324"/>
            <a:ext cx="275153" cy="343972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8232696" y="4810958"/>
            <a:ext cx="2686050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Invest in Human Capital</a:t>
            </a:r>
            <a:endParaRPr lang="en-US" sz="1800" dirty="0"/>
          </a:p>
        </p:txBody>
      </p:sp>
      <p:sp>
        <p:nvSpPr>
          <p:cNvPr id="16" name="Text 11"/>
          <p:cNvSpPr/>
          <p:nvPr/>
        </p:nvSpPr>
        <p:spPr>
          <a:xfrm>
            <a:off x="8232696" y="5207675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Comprehensive programs help you get equipped for the role.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Available career choices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Support for change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17" name="Text 12"/>
          <p:cNvSpPr/>
          <p:nvPr/>
        </p:nvSpPr>
        <p:spPr>
          <a:xfrm>
            <a:off x="8232696" y="5565338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8232696" y="5923002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19" name="Shape 14"/>
          <p:cNvSpPr/>
          <p:nvPr/>
        </p:nvSpPr>
        <p:spPr>
          <a:xfrm>
            <a:off x="6581239" y="5891808"/>
            <a:ext cx="550426" cy="22860"/>
          </a:xfrm>
          <a:prstGeom prst="roundRect">
            <a:avLst>
              <a:gd name="adj" fmla="val 337158"/>
            </a:avLst>
          </a:prstGeom>
          <a:solidFill>
            <a:srgbClr val="4146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7108805" y="5696903"/>
            <a:ext cx="412790" cy="412790"/>
          </a:xfrm>
          <a:prstGeom prst="roundRect">
            <a:avLst>
              <a:gd name="adj" fmla="val 18672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7564" y="5731252"/>
            <a:ext cx="275153" cy="34397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3257193" y="5759887"/>
            <a:ext cx="3140512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Establish Ethical Guidelines</a:t>
            </a:r>
            <a:endParaRPr lang="en-US" sz="1800" dirty="0"/>
          </a:p>
        </p:txBody>
      </p:sp>
      <p:sp>
        <p:nvSpPr>
          <p:cNvPr id="23" name="Text 17"/>
          <p:cNvSpPr/>
          <p:nvPr/>
        </p:nvSpPr>
        <p:spPr>
          <a:xfrm>
            <a:off x="642223" y="6156603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Protecting people’s privacy when handling their data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Clear AI decision-making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r>
              <a:rPr lang="en-GB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Maintaining human dignity</a:t>
            </a: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  <a:p>
            <a:pPr marL="342900" indent="-342900">
              <a:lnSpc>
                <a:spcPts val="2300"/>
              </a:lnSpc>
              <a:buSzPct val="100000"/>
              <a:buChar char="•"/>
            </a:pPr>
            <a:endParaRPr lang="en-GB" sz="14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  <p:sp>
        <p:nvSpPr>
          <p:cNvPr id="24" name="Text 18"/>
          <p:cNvSpPr/>
          <p:nvPr/>
        </p:nvSpPr>
        <p:spPr>
          <a:xfrm>
            <a:off x="642223" y="6514267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25" name="Text 19"/>
          <p:cNvSpPr/>
          <p:nvPr/>
        </p:nvSpPr>
        <p:spPr>
          <a:xfrm>
            <a:off x="642223" y="6871930"/>
            <a:ext cx="5755481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endParaRPr lang="en-US" sz="1400" dirty="0"/>
          </a:p>
        </p:txBody>
      </p:sp>
      <p:sp>
        <p:nvSpPr>
          <p:cNvPr id="26" name="Text 20"/>
          <p:cNvSpPr/>
          <p:nvPr/>
        </p:nvSpPr>
        <p:spPr>
          <a:xfrm>
            <a:off x="642223" y="7434382"/>
            <a:ext cx="13345954" cy="293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Implementation Framework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03275" y="564475"/>
            <a:ext cx="7710249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Conclusion - The Path Forward</a:t>
            </a:r>
            <a:endParaRPr lang="en-US" sz="4000" dirty="0"/>
          </a:p>
        </p:txBody>
      </p:sp>
      <p:sp>
        <p:nvSpPr>
          <p:cNvPr id="4" name="Shape 1"/>
          <p:cNvSpPr/>
          <p:nvPr/>
        </p:nvSpPr>
        <p:spPr>
          <a:xfrm>
            <a:off x="6203275" y="2151817"/>
            <a:ext cx="460772" cy="460772"/>
          </a:xfrm>
          <a:prstGeom prst="roundRect">
            <a:avLst>
              <a:gd name="adj" fmla="val 1867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071" y="2190214"/>
            <a:ext cx="307181" cy="38397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6868835" y="2222183"/>
            <a:ext cx="7044690" cy="6398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20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Hotels and restaurants should collaborate with AI, instead of replacing humans.</a:t>
            </a:r>
          </a:p>
        </p:txBody>
      </p:sp>
      <p:sp>
        <p:nvSpPr>
          <p:cNvPr id="7" name="Shape 3"/>
          <p:cNvSpPr/>
          <p:nvPr/>
        </p:nvSpPr>
        <p:spPr>
          <a:xfrm>
            <a:off x="6203275" y="3271599"/>
            <a:ext cx="460772" cy="460772"/>
          </a:xfrm>
          <a:prstGeom prst="roundRect">
            <a:avLst>
              <a:gd name="adj" fmla="val 1867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0071" y="3309997"/>
            <a:ext cx="307181" cy="38397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6868835" y="3341965"/>
            <a:ext cx="7044690" cy="6398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20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To easily integrate, a company needs to set goals and make sure company culture matches its efforts.</a:t>
            </a:r>
          </a:p>
        </p:txBody>
      </p:sp>
      <p:sp>
        <p:nvSpPr>
          <p:cNvPr id="10" name="Shape 5"/>
          <p:cNvSpPr/>
          <p:nvPr/>
        </p:nvSpPr>
        <p:spPr>
          <a:xfrm>
            <a:off x="6203275" y="4391382"/>
            <a:ext cx="460772" cy="460772"/>
          </a:xfrm>
          <a:prstGeom prst="roundRect">
            <a:avLst>
              <a:gd name="adj" fmla="val 1867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0071" y="4429780"/>
            <a:ext cx="307181" cy="383977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6868835" y="4461748"/>
            <a:ext cx="7044690" cy="6398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20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Technology helps to improve the level of human service</a:t>
            </a:r>
          </a:p>
        </p:txBody>
      </p:sp>
      <p:sp>
        <p:nvSpPr>
          <p:cNvPr id="13" name="Shape 7"/>
          <p:cNvSpPr/>
          <p:nvPr/>
        </p:nvSpPr>
        <p:spPr>
          <a:xfrm>
            <a:off x="6203275" y="5511165"/>
            <a:ext cx="460772" cy="460772"/>
          </a:xfrm>
          <a:prstGeom prst="roundRect">
            <a:avLst>
              <a:gd name="adj" fmla="val 18670"/>
            </a:avLst>
          </a:prstGeom>
          <a:solidFill>
            <a:srgbClr val="282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0071" y="5549563"/>
            <a:ext cx="307181" cy="383977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6868835" y="5581531"/>
            <a:ext cx="7044690" cy="6398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2000" b="1" dirty="0">
                <a:solidFill>
                  <a:srgbClr val="E5DCE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Leadership in the industry by incorporating AI ethically and with the guest in mind</a:t>
            </a:r>
          </a:p>
        </p:txBody>
      </p:sp>
      <p:sp>
        <p:nvSpPr>
          <p:cNvPr id="16" name="Text 9"/>
          <p:cNvSpPr/>
          <p:nvPr/>
        </p:nvSpPr>
        <p:spPr>
          <a:xfrm>
            <a:off x="6203275" y="6451759"/>
            <a:ext cx="7710249" cy="3276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17" name="Text 10"/>
          <p:cNvSpPr/>
          <p:nvPr/>
        </p:nvSpPr>
        <p:spPr>
          <a:xfrm>
            <a:off x="6203275" y="7009805"/>
            <a:ext cx="7710249" cy="655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600">
                <a:solidFill>
                  <a:srgbClr val="E5DC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 the end, the hotels that use AI to help workers succeed will last over those that replace workers.</a:t>
            </a:r>
            <a:endParaRPr lang="en-GB" sz="1600" dirty="0">
              <a:solidFill>
                <a:srgbClr val="E5DCE6"/>
              </a:solidFill>
              <a:latin typeface="Montserrat" pitchFamily="34" charset="0"/>
              <a:ea typeface="Montserrat" pitchFamily="34" charset="-122"/>
              <a:cs typeface="Montserrat" pitchFamily="34" charset="-12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2F7EC-FF83-2B8E-A5FA-276F02B72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296140F1-C52B-3A85-A9C5-02A88AB0D44B}"/>
              </a:ext>
            </a:extLst>
          </p:cNvPr>
          <p:cNvSpPr/>
          <p:nvPr/>
        </p:nvSpPr>
        <p:spPr>
          <a:xfrm>
            <a:off x="410903" y="18728"/>
            <a:ext cx="7710249" cy="8656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b="1" dirty="0">
                <a:solidFill>
                  <a:srgbClr val="EEAEF6"/>
                </a:solidFill>
                <a:latin typeface="Abadi" panose="020B0604020104020204" pitchFamily="34" charset="0"/>
                <a:ea typeface="Bricolage Grotesque Extra Bold" pitchFamily="34" charset="-122"/>
                <a:cs typeface="Bricolage Grotesque Extra Bold" pitchFamily="34" charset="-120"/>
              </a:rPr>
              <a:t>References</a:t>
            </a:r>
            <a:endParaRPr lang="en-US" sz="40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51B55A1F-BFF9-2A83-D9F2-4FDC1EF14727}"/>
              </a:ext>
            </a:extLst>
          </p:cNvPr>
          <p:cNvSpPr/>
          <p:nvPr/>
        </p:nvSpPr>
        <p:spPr>
          <a:xfrm>
            <a:off x="410903" y="610740"/>
            <a:ext cx="13583742" cy="6258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200" dirty="0" err="1">
                <a:solidFill>
                  <a:schemeClr val="bg1"/>
                </a:solidFill>
              </a:rPr>
              <a:t>Buhalis</a:t>
            </a:r>
            <a:r>
              <a:rPr lang="en-GB" sz="1200" dirty="0">
                <a:solidFill>
                  <a:schemeClr val="bg1"/>
                </a:solidFill>
              </a:rPr>
              <a:t>, D. and Leung, R. (2017) 'Smart hospitality—Interconnectivity and interoperability towards an ecosystem'.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71, 41–50. </a:t>
            </a:r>
            <a:r>
              <a:rPr lang="en-GB" sz="12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https://doi.org/10.1016/j.ijhm.2017.11.011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Costa, V. and Costa, C. (2022) 'Sustainability and competitiveness in the hospitality industry'. </a:t>
            </a:r>
            <a:r>
              <a:rPr lang="en-GB" sz="1200" i="1" dirty="0">
                <a:solidFill>
                  <a:schemeClr val="bg1"/>
                </a:solidFill>
              </a:rPr>
              <a:t>Advances in hospitality, tourism and the services industry (AHTSI) book series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https://doi.org/10.4018/978-1-7998-9285-4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Dwivedi, Y.K., </a:t>
            </a:r>
            <a:r>
              <a:rPr lang="en-GB" sz="1200" dirty="0" err="1">
                <a:solidFill>
                  <a:schemeClr val="bg1"/>
                </a:solidFill>
              </a:rPr>
              <a:t>Ismagilova</a:t>
            </a:r>
            <a:r>
              <a:rPr lang="en-GB" sz="1200" dirty="0">
                <a:solidFill>
                  <a:schemeClr val="bg1"/>
                </a:solidFill>
              </a:rPr>
              <a:t>, E., Rana, N.P. and Raman, R. (2021) 'Social Media Adoption, Usage and Impact in Business-To-Business (B2B) Context: A State-Of-The-Art Literature Review'. </a:t>
            </a:r>
            <a:r>
              <a:rPr lang="en-GB" sz="1200" i="1" dirty="0">
                <a:solidFill>
                  <a:schemeClr val="bg1"/>
                </a:solidFill>
              </a:rPr>
              <a:t>Information Systems Frontiers</a:t>
            </a:r>
            <a:r>
              <a:rPr lang="en-GB" sz="1200" dirty="0">
                <a:solidFill>
                  <a:schemeClr val="bg1"/>
                </a:solidFill>
              </a:rPr>
              <a:t>, 25(3), 971–993. </a:t>
            </a:r>
            <a:r>
              <a:rPr lang="en-GB" sz="12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https://doi.org/10.1007/s10796-021-10106-y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Gretzel</a:t>
            </a:r>
            <a:r>
              <a:rPr lang="en-GB" sz="1200" dirty="0">
                <a:solidFill>
                  <a:schemeClr val="bg1"/>
                </a:solidFill>
              </a:rPr>
              <a:t>, U., Sigala, M., Xiang, Z. and Koo, C. (2015) 'Smart tourism: foundations and developments'. </a:t>
            </a:r>
            <a:r>
              <a:rPr lang="en-GB" sz="1200" i="1" dirty="0">
                <a:solidFill>
                  <a:schemeClr val="bg1"/>
                </a:solidFill>
              </a:rPr>
              <a:t>Electronic Markets</a:t>
            </a:r>
            <a:r>
              <a:rPr lang="en-GB" sz="1200" dirty="0">
                <a:solidFill>
                  <a:schemeClr val="bg1"/>
                </a:solidFill>
              </a:rPr>
              <a:t>, 25(3), 179–188. </a:t>
            </a:r>
            <a:r>
              <a:rPr lang="en-GB" sz="12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https://doi.org/10.1007/s12525-015-0196-8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Ivanov, S.H. and Webster, C. (2017) 'Adoption of robots, artificial intelligence and service automation by travel, tourism and hospitality companies – a Cost-Benefit analysis'. Available at: </a:t>
            </a:r>
            <a:r>
              <a:rPr lang="en-GB" sz="1200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https://papers.ssrn.com/sol3/papers.cfm?abstract_id=3007577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Kaplan, A. and Haenlein, M. (2018) 'Siri, Siri, in my hand: Who's the fairest in the land? On the interpretations, illustrations, and implications of artificial intelligence'. </a:t>
            </a:r>
            <a:r>
              <a:rPr lang="en-GB" sz="1200" i="1" dirty="0">
                <a:solidFill>
                  <a:schemeClr val="bg1"/>
                </a:solidFill>
              </a:rPr>
              <a:t>Business Horizons</a:t>
            </a:r>
            <a:r>
              <a:rPr lang="en-GB" sz="1200" dirty="0">
                <a:solidFill>
                  <a:schemeClr val="bg1"/>
                </a:solidFill>
              </a:rPr>
              <a:t>, 62(1), 15–25. </a:t>
            </a:r>
            <a:r>
              <a:rPr lang="en-GB" sz="1200" u="sng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https://doi.org/10.1016/j.bushor.2018.08.004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Koo, C., Xiang, Z., </a:t>
            </a:r>
            <a:r>
              <a:rPr lang="en-GB" sz="1200" dirty="0" err="1">
                <a:solidFill>
                  <a:schemeClr val="bg1"/>
                </a:solidFill>
              </a:rPr>
              <a:t>Gretzel</a:t>
            </a:r>
            <a:r>
              <a:rPr lang="en-GB" sz="1200" dirty="0">
                <a:solidFill>
                  <a:schemeClr val="bg1"/>
                </a:solidFill>
              </a:rPr>
              <a:t>, U. and Sigala, M. (2021) 'Artificial intelligence (AI) and robotics in travel, hospitality and leisure'. </a:t>
            </a:r>
            <a:r>
              <a:rPr lang="en-GB" sz="1200" i="1" dirty="0">
                <a:solidFill>
                  <a:schemeClr val="bg1"/>
                </a:solidFill>
              </a:rPr>
              <a:t>Electronic Markets</a:t>
            </a:r>
            <a:r>
              <a:rPr lang="en-GB" sz="1200" dirty="0">
                <a:solidFill>
                  <a:schemeClr val="bg1"/>
                </a:solidFill>
              </a:rPr>
              <a:t>, 31(3), 473–476. </a:t>
            </a:r>
            <a:r>
              <a:rPr lang="en-GB" sz="1200" u="sng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https://doi.org/10.1007/s12525-021-00494-z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Law, R., Leung, D. and Chan, I.C.C. (2019) 'Progression and development of information and communication technology research in hospitality and tourism'. </a:t>
            </a:r>
            <a:r>
              <a:rPr lang="en-GB" sz="1200" i="1" dirty="0">
                <a:solidFill>
                  <a:schemeClr val="bg1"/>
                </a:solidFill>
              </a:rPr>
              <a:t>International Journal of Contemporary Hospitality Management</a:t>
            </a:r>
            <a:r>
              <a:rPr lang="en-GB" sz="1200" dirty="0">
                <a:solidFill>
                  <a:schemeClr val="bg1"/>
                </a:solidFill>
              </a:rPr>
              <a:t>, 32(2), 511–534. </a:t>
            </a:r>
            <a:r>
              <a:rPr lang="en-GB" sz="1200" u="sng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https://doi.org/10.1108/ijchm-07-2018-0586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Li, J., Bonn, M.A. and Ye, B.H. (2019) 'Hotel employee's artificial intelligence and robotics awareness and its impact on turnover intention: The moderating roles of perceived organizational support and competitive psychological climate'. </a:t>
            </a:r>
            <a:r>
              <a:rPr lang="en-GB" sz="1200" i="1" dirty="0">
                <a:solidFill>
                  <a:schemeClr val="bg1"/>
                </a:solidFill>
              </a:rPr>
              <a:t>Tourism Management</a:t>
            </a:r>
            <a:r>
              <a:rPr lang="en-GB" sz="1200" dirty="0">
                <a:solidFill>
                  <a:schemeClr val="bg1"/>
                </a:solidFill>
              </a:rPr>
              <a:t>, 73, 172–181. </a:t>
            </a:r>
            <a:r>
              <a:rPr lang="en-GB" sz="1200" u="sng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https://doi.org/10.1016/j.tourman.2019.02.006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Mariani, M. and Borghi, M. (2019) 'Industry 4.0: A bibliometric review of its managerial intellectual structure and potential evolution in the service industries'. </a:t>
            </a:r>
            <a:r>
              <a:rPr lang="en-GB" sz="1200" i="1" dirty="0">
                <a:solidFill>
                  <a:schemeClr val="bg1"/>
                </a:solidFill>
              </a:rPr>
              <a:t>Technological Forecasting and Social Change</a:t>
            </a:r>
            <a:r>
              <a:rPr lang="en-GB" sz="1200" dirty="0">
                <a:solidFill>
                  <a:schemeClr val="bg1"/>
                </a:solidFill>
              </a:rPr>
              <a:t>, 149, 119752. </a:t>
            </a:r>
            <a:r>
              <a:rPr lang="en-GB" sz="1200" u="sng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https://doi.org/10.1016/j.techfore.2019.119752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Murphy, J., Hofacker, C. and </a:t>
            </a:r>
            <a:r>
              <a:rPr lang="en-GB" sz="1200" dirty="0" err="1">
                <a:solidFill>
                  <a:schemeClr val="bg1"/>
                </a:solidFill>
              </a:rPr>
              <a:t>Gretzel</a:t>
            </a:r>
            <a:r>
              <a:rPr lang="en-GB" sz="1200" dirty="0">
                <a:solidFill>
                  <a:schemeClr val="bg1"/>
                </a:solidFill>
              </a:rPr>
              <a:t>, U. (2017) 'Dawning of the age of Robots in Hospitality and tourism: Challenges for teaching and research'. </a:t>
            </a:r>
            <a:r>
              <a:rPr lang="en-GB" sz="1200" i="1" dirty="0">
                <a:solidFill>
                  <a:schemeClr val="bg1"/>
                </a:solidFill>
              </a:rPr>
              <a:t>European Journal of Tourism Research</a:t>
            </a:r>
            <a:r>
              <a:rPr lang="en-GB" sz="1200" dirty="0">
                <a:solidFill>
                  <a:schemeClr val="bg1"/>
                </a:solidFill>
              </a:rPr>
              <a:t>, 15, 104–111. </a:t>
            </a:r>
            <a:r>
              <a:rPr lang="en-GB" sz="1200" u="sng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https://doi.org/10.54055/ejtr.v15i.265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Neuhofer</a:t>
            </a:r>
            <a:r>
              <a:rPr lang="en-GB" sz="1200" dirty="0">
                <a:solidFill>
                  <a:schemeClr val="bg1"/>
                </a:solidFill>
              </a:rPr>
              <a:t>, B., </a:t>
            </a:r>
            <a:r>
              <a:rPr lang="en-GB" sz="1200" dirty="0" err="1">
                <a:solidFill>
                  <a:schemeClr val="bg1"/>
                </a:solidFill>
              </a:rPr>
              <a:t>Buhalis</a:t>
            </a:r>
            <a:r>
              <a:rPr lang="en-GB" sz="1200" dirty="0">
                <a:solidFill>
                  <a:schemeClr val="bg1"/>
                </a:solidFill>
              </a:rPr>
              <a:t>, D. and </a:t>
            </a:r>
            <a:r>
              <a:rPr lang="en-GB" sz="1200" dirty="0" err="1">
                <a:solidFill>
                  <a:schemeClr val="bg1"/>
                </a:solidFill>
              </a:rPr>
              <a:t>Ladkin</a:t>
            </a:r>
            <a:r>
              <a:rPr lang="en-GB" sz="1200" dirty="0">
                <a:solidFill>
                  <a:schemeClr val="bg1"/>
                </a:solidFill>
              </a:rPr>
              <a:t>, A. (2015) 'Smart technologies for personalized experiences: a case study in the hospitality domain'. </a:t>
            </a:r>
            <a:r>
              <a:rPr lang="en-GB" sz="1200" i="1" dirty="0">
                <a:solidFill>
                  <a:schemeClr val="bg1"/>
                </a:solidFill>
              </a:rPr>
              <a:t>Electronic Markets</a:t>
            </a:r>
            <a:r>
              <a:rPr lang="en-GB" sz="1200" dirty="0">
                <a:solidFill>
                  <a:schemeClr val="bg1"/>
                </a:solidFill>
              </a:rPr>
              <a:t>, 25(3), 243–254. </a:t>
            </a:r>
            <a:r>
              <a:rPr lang="en-GB" sz="1200" u="sng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https://doi.org/10.1007/s12525-015-0182-1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Niñerola</a:t>
            </a:r>
            <a:r>
              <a:rPr lang="en-GB" sz="1200" dirty="0">
                <a:solidFill>
                  <a:schemeClr val="bg1"/>
                </a:solidFill>
              </a:rPr>
              <a:t>, A., Sánchez-</a:t>
            </a:r>
            <a:r>
              <a:rPr lang="en-GB" sz="1200" dirty="0" err="1">
                <a:solidFill>
                  <a:schemeClr val="bg1"/>
                </a:solidFill>
              </a:rPr>
              <a:t>Rebull</a:t>
            </a:r>
            <a:r>
              <a:rPr lang="en-GB" sz="1200" dirty="0">
                <a:solidFill>
                  <a:schemeClr val="bg1"/>
                </a:solidFill>
              </a:rPr>
              <a:t>, M. and Hernández-Lara, A. (2019) 'Tourism Research on Sustainability: A Bibliometric analysis'. </a:t>
            </a:r>
            <a:r>
              <a:rPr lang="en-GB" sz="1200" i="1" dirty="0">
                <a:solidFill>
                  <a:schemeClr val="bg1"/>
                </a:solidFill>
              </a:rPr>
              <a:t>Sustainability</a:t>
            </a:r>
            <a:r>
              <a:rPr lang="en-GB" sz="1200" dirty="0">
                <a:solidFill>
                  <a:schemeClr val="bg1"/>
                </a:solidFill>
              </a:rPr>
              <a:t>, 11(5), 1377. </a:t>
            </a:r>
            <a:r>
              <a:rPr lang="en-GB" sz="1200" u="sng" dirty="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https://doi.org/10.3390/su11051377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Pham, N.T., Thanh, T.V., Tučková, Z. and Thuy, V.T.N. (2019) 'The role of green human resource management in driving hotel's environmental performance: Interaction and mediation analysis'.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88, 102392. </a:t>
            </a:r>
            <a:r>
              <a:rPr lang="en-GB" sz="1200" u="sng" dirty="0">
                <a:solidFill>
                  <a:schemeClr val="bg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https://doi.org/10.1016/j.ijhm.2019.102392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Pillai, S.G., </a:t>
            </a:r>
            <a:r>
              <a:rPr lang="en-GB" sz="1200" dirty="0" err="1">
                <a:solidFill>
                  <a:schemeClr val="bg1"/>
                </a:solidFill>
              </a:rPr>
              <a:t>Haldorai</a:t>
            </a:r>
            <a:r>
              <a:rPr lang="en-GB" sz="1200" dirty="0">
                <a:solidFill>
                  <a:schemeClr val="bg1"/>
                </a:solidFill>
              </a:rPr>
              <a:t>, K., Seo, W.S. and Kim, W.G. (2021) 'COVID-19 and hospitality 5.0: Redefining hospitality operations'.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94, 102869. </a:t>
            </a:r>
            <a:r>
              <a:rPr lang="en-GB" sz="1200" u="sng" dirty="0">
                <a:solidFill>
                  <a:schemeClr val="bg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https://doi.org/10.1016/j.ijhm.2021.102869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Rivera, M.A. (2020) 'Hitting the reset button for hospitality research in times of crisis: Covid19 and beyond'.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87, 102528. </a:t>
            </a:r>
            <a:r>
              <a:rPr lang="en-GB" sz="1200" u="sng" dirty="0">
                <a:solidFill>
                  <a:schemeClr val="bg1"/>
                </a:solidFill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https://doi.org/10.1016/j.ijhm.2020.102528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Shin, H. and Kang, J. (2020) 'Reducing perceived health risk to attract hotel customers in the COVID-19 pandemic era: Focused on technology innovation for social distancing and cleanliness'.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91, 102664. </a:t>
            </a:r>
            <a:r>
              <a:rPr lang="en-GB" sz="1200" u="sng" dirty="0">
                <a:solidFill>
                  <a:schemeClr val="bg1"/>
                </a:solidFill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https://doi.org/10.1016/j.ijhm.2020.102664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Sigala, M., Rahimi, R. and Thelwall, M. (2019) 'Big data and innovation in tourism, travel, and hospitality'. </a:t>
            </a:r>
            <a:r>
              <a:rPr lang="en-GB" sz="1200" i="1" dirty="0">
                <a:solidFill>
                  <a:schemeClr val="bg1"/>
                </a:solidFill>
              </a:rPr>
              <a:t>Springer eBooks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u="sng" dirty="0">
                <a:solidFill>
                  <a:schemeClr val="bg1"/>
                </a:solidFill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https://doi.org/10.1007/978-981-13-6339-9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Teng, C. and Chang, J. (2013) 'Mechanism of customer value in restaurant consumption: Employee hospitality and entertainment cues as boundary conditions'.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32, 169–178. </a:t>
            </a:r>
            <a:r>
              <a:rPr lang="en-GB" sz="1200" u="sng" dirty="0">
                <a:solidFill>
                  <a:schemeClr val="bg1"/>
                </a:solidFill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https://doi.org/10.1016/j.ijhm.2012.05.008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Tuomi, A., </a:t>
            </a:r>
            <a:r>
              <a:rPr lang="en-GB" sz="1200" dirty="0" err="1">
                <a:solidFill>
                  <a:schemeClr val="bg1"/>
                </a:solidFill>
              </a:rPr>
              <a:t>Tussyadiah</a:t>
            </a:r>
            <a:r>
              <a:rPr lang="en-GB" sz="1200" dirty="0">
                <a:solidFill>
                  <a:schemeClr val="bg1"/>
                </a:solidFill>
              </a:rPr>
              <a:t>, I.P. and </a:t>
            </a:r>
            <a:r>
              <a:rPr lang="en-GB" sz="1200" dirty="0" err="1">
                <a:solidFill>
                  <a:schemeClr val="bg1"/>
                </a:solidFill>
              </a:rPr>
              <a:t>Stienmetz</a:t>
            </a:r>
            <a:r>
              <a:rPr lang="en-GB" sz="1200" dirty="0">
                <a:solidFill>
                  <a:schemeClr val="bg1"/>
                </a:solidFill>
              </a:rPr>
              <a:t>, J. (2020) 'Applications and implications of service robots in hospitality'. </a:t>
            </a:r>
            <a:r>
              <a:rPr lang="en-GB" sz="1200" i="1" dirty="0">
                <a:solidFill>
                  <a:schemeClr val="bg1"/>
                </a:solidFill>
              </a:rPr>
              <a:t>Cornell Hospitality Quarterly</a:t>
            </a:r>
            <a:r>
              <a:rPr lang="en-GB" sz="1200" dirty="0">
                <a:solidFill>
                  <a:schemeClr val="bg1"/>
                </a:solidFill>
              </a:rPr>
              <a:t>, 62(2), 232–247. </a:t>
            </a:r>
            <a:r>
              <a:rPr lang="en-GB" sz="1200" u="sng" dirty="0">
                <a:solidFill>
                  <a:schemeClr val="bg1"/>
                </a:solidFill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https://doi.org/10.1177/1938965520923961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Tussyadiah</a:t>
            </a:r>
            <a:r>
              <a:rPr lang="en-GB" sz="1200" dirty="0">
                <a:solidFill>
                  <a:schemeClr val="bg1"/>
                </a:solidFill>
              </a:rPr>
              <a:t>, I.P. and Park, S. (2017) 'Consumer evaluation of hotel service robots'. In </a:t>
            </a:r>
            <a:r>
              <a:rPr lang="en-GB" sz="1200" i="1" dirty="0">
                <a:solidFill>
                  <a:schemeClr val="bg1"/>
                </a:solidFill>
              </a:rPr>
              <a:t>Information and Communication Technologies in Tourism</a:t>
            </a:r>
            <a:r>
              <a:rPr lang="en-GB" sz="1200" dirty="0">
                <a:solidFill>
                  <a:schemeClr val="bg1"/>
                </a:solidFill>
              </a:rPr>
              <a:t>, pp. 308–320. </a:t>
            </a:r>
            <a:r>
              <a:rPr lang="en-GB" sz="1200" u="sng" dirty="0">
                <a:solidFill>
                  <a:schemeClr val="bg1"/>
                </a:solidFill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https://doi.org/10.1007/978-3-319-72923-7_24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van Doorn, J., Mende, M., Noble, S.M., Hulland, J., Ostrom, A.L., Grewal, D. and Petersen, J.A. (2017) 'Domo </a:t>
            </a:r>
            <a:r>
              <a:rPr lang="en-GB" sz="1200" dirty="0" err="1">
                <a:solidFill>
                  <a:schemeClr val="bg1"/>
                </a:solidFill>
              </a:rPr>
              <a:t>arigato</a:t>
            </a:r>
            <a:r>
              <a:rPr lang="en-GB" sz="1200" dirty="0">
                <a:solidFill>
                  <a:schemeClr val="bg1"/>
                </a:solidFill>
              </a:rPr>
              <a:t> Mr. Roboto: Emergence of automated social presence in organizational frontlines and customers' service experiences'. </a:t>
            </a:r>
            <a:r>
              <a:rPr lang="en-GB" sz="1200" i="1" dirty="0">
                <a:solidFill>
                  <a:schemeClr val="bg1"/>
                </a:solidFill>
              </a:rPr>
              <a:t>Journal of Service Research</a:t>
            </a:r>
            <a:r>
              <a:rPr lang="en-GB" sz="1200" dirty="0">
                <a:solidFill>
                  <a:schemeClr val="bg1"/>
                </a:solidFill>
              </a:rPr>
              <a:t>, 20(1), 43–58.</a:t>
            </a:r>
          </a:p>
          <a:p>
            <a:r>
              <a:rPr lang="en-GB" sz="1200" dirty="0">
                <a:solidFill>
                  <a:schemeClr val="bg1"/>
                </a:solidFill>
              </a:rPr>
              <a:t>Wang, Y., Li, H., Li, C. and Zhang, D. (2016) 'Factors affecting hotels' adoption of mobile reservation systems: A technology-organization-environment framework'. </a:t>
            </a:r>
            <a:r>
              <a:rPr lang="en-GB" sz="1200" i="1" dirty="0">
                <a:solidFill>
                  <a:schemeClr val="bg1"/>
                </a:solidFill>
              </a:rPr>
              <a:t>Tourism Management</a:t>
            </a:r>
            <a:r>
              <a:rPr lang="en-GB" sz="1200" dirty="0">
                <a:solidFill>
                  <a:schemeClr val="bg1"/>
                </a:solidFill>
              </a:rPr>
              <a:t>, 53, 163–172. Available at: </a:t>
            </a:r>
            <a:r>
              <a:rPr lang="en-GB" sz="1200" u="sng" dirty="0">
                <a:solidFill>
                  <a:schemeClr val="bg1"/>
                </a:solidFill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https://ideas.repec.org/a/eee/touman/v53y2016icp163-172.html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Webster, C. and Ivanov, S. (2020) 'Demographic change as a driver for tourism automation'. </a:t>
            </a:r>
            <a:r>
              <a:rPr lang="en-GB" sz="1200" i="1" dirty="0">
                <a:solidFill>
                  <a:schemeClr val="bg1"/>
                </a:solidFill>
              </a:rPr>
              <a:t>Journal of Tourism Futures</a:t>
            </a:r>
            <a:r>
              <a:rPr lang="en-GB" sz="1200" dirty="0">
                <a:solidFill>
                  <a:schemeClr val="bg1"/>
                </a:solidFill>
              </a:rPr>
              <a:t>, 6(3), 263–270. </a:t>
            </a:r>
            <a:r>
              <a:rPr lang="en-GB" sz="1200" u="sng" dirty="0">
                <a:solidFill>
                  <a:schemeClr val="bg1"/>
                </a:solidFill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https://doi.org/10.1108/jtf-10-2019-0109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Wirtz, J., Patterson, P.G., Kunz, W.H., Gruber, T., Lu, V.N., Paluch, S. and Martins, A. (2018) 'Brave new world: service robots in the frontline'. </a:t>
            </a:r>
            <a:r>
              <a:rPr lang="en-GB" sz="1200" i="1" dirty="0">
                <a:solidFill>
                  <a:schemeClr val="bg1"/>
                </a:solidFill>
              </a:rPr>
              <a:t>Journal of Service Management</a:t>
            </a:r>
            <a:r>
              <a:rPr lang="en-GB" sz="1200" dirty="0">
                <a:solidFill>
                  <a:schemeClr val="bg1"/>
                </a:solidFill>
              </a:rPr>
              <a:t>, 29(5), 907–931. </a:t>
            </a:r>
            <a:r>
              <a:rPr lang="en-GB" sz="1200" u="sng" dirty="0">
                <a:solidFill>
                  <a:schemeClr val="bg1"/>
                </a:solidFill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https://doi.org/10.1108/josm-04-2018-0119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Xiang, Z., Schwartz, Z., Gerdes, J.H. and Uysal, M. (2014) 'What can big data and text analytics tell us about hotel guest experience and satisfaction?'. </a:t>
            </a:r>
            <a:r>
              <a:rPr lang="en-GB" sz="12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</a:rPr>
              <a:t>, 44, 120–130. </a:t>
            </a:r>
            <a:r>
              <a:rPr lang="en-GB" sz="1200" u="sng" dirty="0">
                <a:solidFill>
                  <a:schemeClr val="bg1"/>
                </a:solidFill>
                <a:hlinkClick r:id="rId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https://doi.org/10.1016/j.ijhm.2014.10.013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0479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2696</Words>
  <Application>Microsoft Office PowerPoint</Application>
  <PresentationFormat>Custom</PresentationFormat>
  <Paragraphs>213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Abadi</vt:lpstr>
      <vt:lpstr>Arial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Gabriela Zosllei (2133167)</cp:lastModifiedBy>
  <cp:revision>3</cp:revision>
  <dcterms:created xsi:type="dcterms:W3CDTF">2025-06-06T11:40:32Z</dcterms:created>
  <dcterms:modified xsi:type="dcterms:W3CDTF">2025-06-09T17:31:07Z</dcterms:modified>
</cp:coreProperties>
</file>