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6.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7.xml" ContentType="application/vnd.openxmlformats-officedocument.presentationml.tags+xml"/>
  <Override PartName="/ppt/notesSlides/notesSlide21.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11.xml" ContentType="application/vnd.openxmlformats-officedocument.presentationml.tags+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5" r:id="rId1"/>
    <p:sldMasterId id="2147483667" r:id="rId2"/>
  </p:sldMasterIdLst>
  <p:notesMasterIdLst>
    <p:notesMasterId r:id="rId37"/>
  </p:notesMasterIdLst>
  <p:handoutMasterIdLst>
    <p:handoutMasterId r:id="rId38"/>
  </p:handoutMasterIdLst>
  <p:sldIdLst>
    <p:sldId id="431" r:id="rId3"/>
    <p:sldId id="466" r:id="rId4"/>
    <p:sldId id="465" r:id="rId5"/>
    <p:sldId id="462" r:id="rId6"/>
    <p:sldId id="464" r:id="rId7"/>
    <p:sldId id="463" r:id="rId8"/>
    <p:sldId id="433" r:id="rId9"/>
    <p:sldId id="434" r:id="rId10"/>
    <p:sldId id="435" r:id="rId11"/>
    <p:sldId id="437" r:id="rId12"/>
    <p:sldId id="436" r:id="rId13"/>
    <p:sldId id="438" r:id="rId14"/>
    <p:sldId id="439" r:id="rId15"/>
    <p:sldId id="440" r:id="rId16"/>
    <p:sldId id="441" r:id="rId17"/>
    <p:sldId id="442" r:id="rId18"/>
    <p:sldId id="444" r:id="rId19"/>
    <p:sldId id="445" r:id="rId20"/>
    <p:sldId id="446" r:id="rId21"/>
    <p:sldId id="447" r:id="rId22"/>
    <p:sldId id="448" r:id="rId23"/>
    <p:sldId id="449" r:id="rId24"/>
    <p:sldId id="451" r:id="rId25"/>
    <p:sldId id="452" r:id="rId26"/>
    <p:sldId id="450" r:id="rId27"/>
    <p:sldId id="453" r:id="rId28"/>
    <p:sldId id="454" r:id="rId29"/>
    <p:sldId id="457" r:id="rId30"/>
    <p:sldId id="455" r:id="rId31"/>
    <p:sldId id="456" r:id="rId32"/>
    <p:sldId id="458" r:id="rId33"/>
    <p:sldId id="459" r:id="rId34"/>
    <p:sldId id="460" r:id="rId35"/>
    <p:sldId id="467" r:id="rId36"/>
  </p:sldIdLst>
  <p:sldSz cx="9144000" cy="6858000" type="screen4x3"/>
  <p:notesSz cx="6797675" cy="9926638"/>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AES" cryptAlgorithmClass="hash" cryptAlgorithmType="typeAny" cryptAlgorithmSid="14" spinCount="100000" saltData="iCARkqJz/cDGyFjmeF7mJA==" hashData="vkpqofxtEjE5jLhs9Ph0ZGkrp1uDz9uR+6i7bmycEIzMoa3jWiJpgYtal2eptUZ+GlgXfDWm4eU4mRgsUuHIZ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0000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ferSingleView="1">
    <p:restoredLeft sz="17818" autoAdjust="0"/>
    <p:restoredTop sz="45349" autoAdjust="0"/>
  </p:normalViewPr>
  <p:slideViewPr>
    <p:cSldViewPr>
      <p:cViewPr varScale="1">
        <p:scale>
          <a:sx n="116" d="100"/>
          <a:sy n="116" d="100"/>
        </p:scale>
        <p:origin x="2382" y="102"/>
      </p:cViewPr>
      <p:guideLst>
        <p:guide orient="horz" pos="2160"/>
        <p:guide pos="2880"/>
      </p:guideLst>
    </p:cSldViewPr>
  </p:slideViewPr>
  <p:outlineViewPr>
    <p:cViewPr>
      <p:scale>
        <a:sx n="33" d="100"/>
        <a:sy n="33" d="100"/>
      </p:scale>
      <p:origin x="0" y="-34620"/>
    </p:cViewPr>
  </p:outlineViewPr>
  <p:notesTextViewPr>
    <p:cViewPr>
      <p:scale>
        <a:sx n="3" d="2"/>
        <a:sy n="3" d="2"/>
      </p:scale>
      <p:origin x="0" y="0"/>
    </p:cViewPr>
  </p:notesTextViewPr>
  <p:sorterViewPr>
    <p:cViewPr varScale="1">
      <p:scale>
        <a:sx n="1" d="1"/>
        <a:sy n="1" d="1"/>
      </p:scale>
      <p:origin x="0" y="0"/>
    </p:cViewPr>
  </p:sorterViewPr>
  <p:notesViewPr>
    <p:cSldViewPr>
      <p:cViewPr varScale="1">
        <p:scale>
          <a:sx n="74" d="100"/>
          <a:sy n="74" d="100"/>
        </p:scale>
        <p:origin x="2124" y="54"/>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605249-9B3C-488C-BD1B-C984D19D3325}" type="doc">
      <dgm:prSet loTypeId="urn:microsoft.com/office/officeart/2005/8/layout/pyramid3" loCatId="pyramid" qsTypeId="urn:microsoft.com/office/officeart/2005/8/quickstyle/simple5" qsCatId="simple" csTypeId="urn:microsoft.com/office/officeart/2005/8/colors/accent1_2" csCatId="accent1" phldr="1"/>
      <dgm:spPr/>
    </dgm:pt>
    <dgm:pt modelId="{C4F9A7E8-741C-4B8E-90D7-5ED934D0448D}">
      <dgm:prSet phldrT="[Text]" custT="1"/>
      <dgm:spPr>
        <a:xfrm rot="10800000">
          <a:off x="0" y="0"/>
          <a:ext cx="10058399" cy="1201208"/>
        </a:xfrm>
        <a:prstGeom prst="trapezoid">
          <a:avLst>
            <a:gd name="adj" fmla="val 139559"/>
          </a:avLst>
        </a:prstGeom>
        <a:solidFill>
          <a:srgbClr val="BD582C">
            <a:lumMod val="60000"/>
            <a:lumOff val="40000"/>
          </a:srgbClr>
        </a:solidFill>
        <a:ln>
          <a:noFill/>
        </a:ln>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dgm:spPr>
      <dgm:t>
        <a:bodyPr/>
        <a:lstStyle/>
        <a:p>
          <a:r>
            <a:rPr lang="en-US" sz="2400" b="1" dirty="0" smtClean="0">
              <a:solidFill>
                <a:srgbClr val="000000">
                  <a:hueOff val="0"/>
                  <a:satOff val="0"/>
                  <a:lumOff val="0"/>
                  <a:alphaOff val="0"/>
                </a:srgbClr>
              </a:solidFill>
              <a:latin typeface="Arial" panose="020B0604020202020204" pitchFamily="34" charset="0"/>
              <a:ea typeface="+mn-ea"/>
              <a:cs typeface="Arial" panose="020B0604020202020204" pitchFamily="34" charset="0"/>
            </a:rPr>
            <a:t>Knowing</a:t>
          </a:r>
          <a:endParaRPr lang="en-US" sz="2400" b="1" dirty="0">
            <a:solidFill>
              <a:srgbClr val="000000">
                <a:hueOff val="0"/>
                <a:satOff val="0"/>
                <a:lumOff val="0"/>
                <a:alphaOff val="0"/>
              </a:srgbClr>
            </a:solidFill>
            <a:latin typeface="Arial" panose="020B0604020202020204" pitchFamily="34" charset="0"/>
            <a:ea typeface="+mn-ea"/>
            <a:cs typeface="Arial" panose="020B0604020202020204" pitchFamily="34" charset="0"/>
          </a:endParaRPr>
        </a:p>
      </dgm:t>
    </dgm:pt>
    <dgm:pt modelId="{BF7AC08B-2149-43DC-AD51-64B42E6ACC8D}" type="parTrans" cxnId="{D094E98A-933C-464C-AABF-8FFBF00D5F77}">
      <dgm:prSet/>
      <dgm:spPr/>
      <dgm:t>
        <a:bodyPr/>
        <a:lstStyle/>
        <a:p>
          <a:endParaRPr lang="en-US"/>
        </a:p>
      </dgm:t>
    </dgm:pt>
    <dgm:pt modelId="{5D8281C8-245C-4490-A9B8-568F4BEDA971}" type="sibTrans" cxnId="{D094E98A-933C-464C-AABF-8FFBF00D5F77}">
      <dgm:prSet/>
      <dgm:spPr/>
      <dgm:t>
        <a:bodyPr/>
        <a:lstStyle/>
        <a:p>
          <a:endParaRPr lang="en-US"/>
        </a:p>
      </dgm:t>
    </dgm:pt>
    <dgm:pt modelId="{E78B6570-31A8-4218-8427-CE634C69F9A7}">
      <dgm:prSet phldrT="[Text]" custT="1"/>
      <dgm:spPr>
        <a:xfrm rot="10800000">
          <a:off x="1676400" y="1201208"/>
          <a:ext cx="6705599" cy="1201208"/>
        </a:xfrm>
        <a:prstGeom prst="trapezoid">
          <a:avLst>
            <a:gd name="adj" fmla="val 139559"/>
          </a:avLst>
        </a:prstGeom>
        <a:solidFill>
          <a:srgbClr val="BD582C">
            <a:lumMod val="40000"/>
            <a:lumOff val="60000"/>
          </a:srgbClr>
        </a:solidFill>
        <a:ln>
          <a:noFill/>
        </a:ln>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dgm:spPr>
      <dgm:t>
        <a:bodyPr/>
        <a:lstStyle/>
        <a:p>
          <a:r>
            <a:rPr lang="en-US" sz="2400" b="1" dirty="0" smtClean="0">
              <a:solidFill>
                <a:srgbClr val="000000">
                  <a:hueOff val="0"/>
                  <a:satOff val="0"/>
                  <a:lumOff val="0"/>
                  <a:alphaOff val="0"/>
                </a:srgbClr>
              </a:solidFill>
              <a:latin typeface="Arial" panose="020B0604020202020204" pitchFamily="34" charset="0"/>
              <a:ea typeface="+mn-ea"/>
              <a:cs typeface="Arial" panose="020B0604020202020204" pitchFamily="34" charset="0"/>
            </a:rPr>
            <a:t>Believing</a:t>
          </a:r>
          <a:endParaRPr lang="en-US" sz="2400" b="1" dirty="0">
            <a:solidFill>
              <a:srgbClr val="000000">
                <a:hueOff val="0"/>
                <a:satOff val="0"/>
                <a:lumOff val="0"/>
                <a:alphaOff val="0"/>
              </a:srgbClr>
            </a:solidFill>
            <a:latin typeface="Arial" panose="020B0604020202020204" pitchFamily="34" charset="0"/>
            <a:ea typeface="+mn-ea"/>
            <a:cs typeface="Arial" panose="020B0604020202020204" pitchFamily="34" charset="0"/>
          </a:endParaRPr>
        </a:p>
      </dgm:t>
    </dgm:pt>
    <dgm:pt modelId="{17BA083D-6BDB-4935-B2FF-E0FB68A3461E}" type="parTrans" cxnId="{322446DF-AD20-48C1-AF94-2D083009C9A4}">
      <dgm:prSet/>
      <dgm:spPr/>
      <dgm:t>
        <a:bodyPr/>
        <a:lstStyle/>
        <a:p>
          <a:endParaRPr lang="en-US"/>
        </a:p>
      </dgm:t>
    </dgm:pt>
    <dgm:pt modelId="{0BA2FFBD-C193-4968-AA15-051452CD19AB}" type="sibTrans" cxnId="{322446DF-AD20-48C1-AF94-2D083009C9A4}">
      <dgm:prSet/>
      <dgm:spPr/>
      <dgm:t>
        <a:bodyPr/>
        <a:lstStyle/>
        <a:p>
          <a:endParaRPr lang="en-US"/>
        </a:p>
      </dgm:t>
    </dgm:pt>
    <dgm:pt modelId="{139918BB-9DE8-47B5-BEC6-4D5A43E4E2EE}">
      <dgm:prSet phldrT="[Text]" custT="1"/>
      <dgm:spPr>
        <a:xfrm rot="10800000">
          <a:off x="3352799" y="2402416"/>
          <a:ext cx="3352799" cy="1201208"/>
        </a:xfrm>
        <a:prstGeom prst="trapezoid">
          <a:avLst>
            <a:gd name="adj" fmla="val 139559"/>
          </a:avLst>
        </a:prstGeom>
        <a:solidFill>
          <a:srgbClr val="BD582C">
            <a:lumMod val="20000"/>
            <a:lumOff val="80000"/>
          </a:srgbClr>
        </a:solidFill>
        <a:ln>
          <a:noFill/>
        </a:ln>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dgm:spPr>
      <dgm:t>
        <a:bodyPr/>
        <a:lstStyle/>
        <a:p>
          <a:r>
            <a:rPr lang="en-US" sz="2400" b="1" dirty="0" smtClean="0">
              <a:solidFill>
                <a:srgbClr val="000000">
                  <a:hueOff val="0"/>
                  <a:satOff val="0"/>
                  <a:lumOff val="0"/>
                  <a:alphaOff val="0"/>
                </a:srgbClr>
              </a:solidFill>
              <a:latin typeface="Arial" panose="020B0604020202020204" pitchFamily="34" charset="0"/>
              <a:ea typeface="+mn-ea"/>
              <a:cs typeface="Arial" panose="020B0604020202020204" pitchFamily="34" charset="0"/>
            </a:rPr>
            <a:t>Suspecting</a:t>
          </a:r>
          <a:endParaRPr lang="en-US" sz="2400" b="1" dirty="0">
            <a:solidFill>
              <a:srgbClr val="000000">
                <a:hueOff val="0"/>
                <a:satOff val="0"/>
                <a:lumOff val="0"/>
                <a:alphaOff val="0"/>
              </a:srgbClr>
            </a:solidFill>
            <a:latin typeface="Arial" panose="020B0604020202020204" pitchFamily="34" charset="0"/>
            <a:ea typeface="+mn-ea"/>
            <a:cs typeface="Arial" panose="020B0604020202020204" pitchFamily="34" charset="0"/>
          </a:endParaRPr>
        </a:p>
      </dgm:t>
    </dgm:pt>
    <dgm:pt modelId="{DCBD3410-6211-407D-80EB-D2F1DC493188}" type="parTrans" cxnId="{43DDF188-7044-451C-81C1-F2AA9F1F3104}">
      <dgm:prSet/>
      <dgm:spPr/>
      <dgm:t>
        <a:bodyPr/>
        <a:lstStyle/>
        <a:p>
          <a:endParaRPr lang="en-US"/>
        </a:p>
      </dgm:t>
    </dgm:pt>
    <dgm:pt modelId="{CBD1114B-39B8-4252-8F36-3D99E226D3F0}" type="sibTrans" cxnId="{43DDF188-7044-451C-81C1-F2AA9F1F3104}">
      <dgm:prSet/>
      <dgm:spPr/>
      <dgm:t>
        <a:bodyPr/>
        <a:lstStyle/>
        <a:p>
          <a:endParaRPr lang="en-US"/>
        </a:p>
      </dgm:t>
    </dgm:pt>
    <dgm:pt modelId="{1CB5EA9B-FA24-4A05-910D-2AEBDE6F0F5B}" type="pres">
      <dgm:prSet presAssocID="{70605249-9B3C-488C-BD1B-C984D19D3325}" presName="Name0" presStyleCnt="0">
        <dgm:presLayoutVars>
          <dgm:dir/>
          <dgm:animLvl val="lvl"/>
          <dgm:resizeHandles val="exact"/>
        </dgm:presLayoutVars>
      </dgm:prSet>
      <dgm:spPr/>
    </dgm:pt>
    <dgm:pt modelId="{899BF5D1-4573-4397-94E8-FFE8D64E7F77}" type="pres">
      <dgm:prSet presAssocID="{C4F9A7E8-741C-4B8E-90D7-5ED934D0448D}" presName="Name8" presStyleCnt="0"/>
      <dgm:spPr/>
    </dgm:pt>
    <dgm:pt modelId="{9AF7140A-1B63-4AF0-AC14-000DD44253A7}" type="pres">
      <dgm:prSet presAssocID="{C4F9A7E8-741C-4B8E-90D7-5ED934D0448D}" presName="level" presStyleLbl="node1" presStyleIdx="0" presStyleCnt="3">
        <dgm:presLayoutVars>
          <dgm:chMax val="1"/>
          <dgm:bulletEnabled val="1"/>
        </dgm:presLayoutVars>
      </dgm:prSet>
      <dgm:spPr/>
      <dgm:t>
        <a:bodyPr/>
        <a:lstStyle/>
        <a:p>
          <a:endParaRPr lang="en-US"/>
        </a:p>
      </dgm:t>
    </dgm:pt>
    <dgm:pt modelId="{DD7CCD27-9E92-4386-9912-081D94CDC647}" type="pres">
      <dgm:prSet presAssocID="{C4F9A7E8-741C-4B8E-90D7-5ED934D0448D}" presName="levelTx" presStyleLbl="revTx" presStyleIdx="0" presStyleCnt="0">
        <dgm:presLayoutVars>
          <dgm:chMax val="1"/>
          <dgm:bulletEnabled val="1"/>
        </dgm:presLayoutVars>
      </dgm:prSet>
      <dgm:spPr/>
      <dgm:t>
        <a:bodyPr/>
        <a:lstStyle/>
        <a:p>
          <a:endParaRPr lang="en-US"/>
        </a:p>
      </dgm:t>
    </dgm:pt>
    <dgm:pt modelId="{3EED2144-DE0B-4C56-8FEF-F7001BE063DF}" type="pres">
      <dgm:prSet presAssocID="{E78B6570-31A8-4218-8427-CE634C69F9A7}" presName="Name8" presStyleCnt="0"/>
      <dgm:spPr/>
    </dgm:pt>
    <dgm:pt modelId="{E39C8E5E-ADAF-411E-B5AC-9A53AFCEB9FA}" type="pres">
      <dgm:prSet presAssocID="{E78B6570-31A8-4218-8427-CE634C69F9A7}" presName="level" presStyleLbl="node1" presStyleIdx="1" presStyleCnt="3" custScaleX="113767">
        <dgm:presLayoutVars>
          <dgm:chMax val="1"/>
          <dgm:bulletEnabled val="1"/>
        </dgm:presLayoutVars>
      </dgm:prSet>
      <dgm:spPr/>
      <dgm:t>
        <a:bodyPr/>
        <a:lstStyle/>
        <a:p>
          <a:endParaRPr lang="en-US"/>
        </a:p>
      </dgm:t>
    </dgm:pt>
    <dgm:pt modelId="{B6B5E9B3-D27E-4E7B-9245-27023A88BA19}" type="pres">
      <dgm:prSet presAssocID="{E78B6570-31A8-4218-8427-CE634C69F9A7}" presName="levelTx" presStyleLbl="revTx" presStyleIdx="0" presStyleCnt="0">
        <dgm:presLayoutVars>
          <dgm:chMax val="1"/>
          <dgm:bulletEnabled val="1"/>
        </dgm:presLayoutVars>
      </dgm:prSet>
      <dgm:spPr/>
      <dgm:t>
        <a:bodyPr/>
        <a:lstStyle/>
        <a:p>
          <a:endParaRPr lang="en-US"/>
        </a:p>
      </dgm:t>
    </dgm:pt>
    <dgm:pt modelId="{1FFF9A8E-B7BE-4119-A7F0-ED353F0D4BD2}" type="pres">
      <dgm:prSet presAssocID="{139918BB-9DE8-47B5-BEC6-4D5A43E4E2EE}" presName="Name8" presStyleCnt="0"/>
      <dgm:spPr/>
    </dgm:pt>
    <dgm:pt modelId="{2AF2D461-9AA2-4F5C-9EED-7B89FEBDAB57}" type="pres">
      <dgm:prSet presAssocID="{139918BB-9DE8-47B5-BEC6-4D5A43E4E2EE}" presName="level" presStyleLbl="node1" presStyleIdx="2" presStyleCnt="3" custScaleX="160714">
        <dgm:presLayoutVars>
          <dgm:chMax val="1"/>
          <dgm:bulletEnabled val="1"/>
        </dgm:presLayoutVars>
      </dgm:prSet>
      <dgm:spPr/>
      <dgm:t>
        <a:bodyPr/>
        <a:lstStyle/>
        <a:p>
          <a:endParaRPr lang="en-US"/>
        </a:p>
      </dgm:t>
    </dgm:pt>
    <dgm:pt modelId="{BB96676E-EB88-4FC0-958D-97F77450821C}" type="pres">
      <dgm:prSet presAssocID="{139918BB-9DE8-47B5-BEC6-4D5A43E4E2EE}" presName="levelTx" presStyleLbl="revTx" presStyleIdx="0" presStyleCnt="0">
        <dgm:presLayoutVars>
          <dgm:chMax val="1"/>
          <dgm:bulletEnabled val="1"/>
        </dgm:presLayoutVars>
      </dgm:prSet>
      <dgm:spPr/>
      <dgm:t>
        <a:bodyPr/>
        <a:lstStyle/>
        <a:p>
          <a:endParaRPr lang="en-US"/>
        </a:p>
      </dgm:t>
    </dgm:pt>
  </dgm:ptLst>
  <dgm:cxnLst>
    <dgm:cxn modelId="{9CA50CE1-5A8D-460B-B3B9-6CFBD0DF7F42}" type="presOf" srcId="{139918BB-9DE8-47B5-BEC6-4D5A43E4E2EE}" destId="{2AF2D461-9AA2-4F5C-9EED-7B89FEBDAB57}" srcOrd="0" destOrd="0" presId="urn:microsoft.com/office/officeart/2005/8/layout/pyramid3"/>
    <dgm:cxn modelId="{D9B9C463-BFDB-415B-926B-28E3FBC9F771}" type="presOf" srcId="{70605249-9B3C-488C-BD1B-C984D19D3325}" destId="{1CB5EA9B-FA24-4A05-910D-2AEBDE6F0F5B}" srcOrd="0" destOrd="0" presId="urn:microsoft.com/office/officeart/2005/8/layout/pyramid3"/>
    <dgm:cxn modelId="{43DDF188-7044-451C-81C1-F2AA9F1F3104}" srcId="{70605249-9B3C-488C-BD1B-C984D19D3325}" destId="{139918BB-9DE8-47B5-BEC6-4D5A43E4E2EE}" srcOrd="2" destOrd="0" parTransId="{DCBD3410-6211-407D-80EB-D2F1DC493188}" sibTransId="{CBD1114B-39B8-4252-8F36-3D99E226D3F0}"/>
    <dgm:cxn modelId="{E64D7BF0-8393-438C-9F12-06D2E0248703}" type="presOf" srcId="{C4F9A7E8-741C-4B8E-90D7-5ED934D0448D}" destId="{DD7CCD27-9E92-4386-9912-081D94CDC647}" srcOrd="1" destOrd="0" presId="urn:microsoft.com/office/officeart/2005/8/layout/pyramid3"/>
    <dgm:cxn modelId="{A1FFF92D-C732-4170-9F5C-F5780358DED8}" type="presOf" srcId="{E78B6570-31A8-4218-8427-CE634C69F9A7}" destId="{B6B5E9B3-D27E-4E7B-9245-27023A88BA19}" srcOrd="1" destOrd="0" presId="urn:microsoft.com/office/officeart/2005/8/layout/pyramid3"/>
    <dgm:cxn modelId="{D094E98A-933C-464C-AABF-8FFBF00D5F77}" srcId="{70605249-9B3C-488C-BD1B-C984D19D3325}" destId="{C4F9A7E8-741C-4B8E-90D7-5ED934D0448D}" srcOrd="0" destOrd="0" parTransId="{BF7AC08B-2149-43DC-AD51-64B42E6ACC8D}" sibTransId="{5D8281C8-245C-4490-A9B8-568F4BEDA971}"/>
    <dgm:cxn modelId="{69F06E4F-D135-4227-81A7-FDBF188A5EA2}" type="presOf" srcId="{139918BB-9DE8-47B5-BEC6-4D5A43E4E2EE}" destId="{BB96676E-EB88-4FC0-958D-97F77450821C}" srcOrd="1" destOrd="0" presId="urn:microsoft.com/office/officeart/2005/8/layout/pyramid3"/>
    <dgm:cxn modelId="{7A7AFD49-73FF-450E-A547-4E5754477223}" type="presOf" srcId="{C4F9A7E8-741C-4B8E-90D7-5ED934D0448D}" destId="{9AF7140A-1B63-4AF0-AC14-000DD44253A7}" srcOrd="0" destOrd="0" presId="urn:microsoft.com/office/officeart/2005/8/layout/pyramid3"/>
    <dgm:cxn modelId="{073C4EB8-A59A-4464-ACC4-4470C10BE9C2}" type="presOf" srcId="{E78B6570-31A8-4218-8427-CE634C69F9A7}" destId="{E39C8E5E-ADAF-411E-B5AC-9A53AFCEB9FA}" srcOrd="0" destOrd="0" presId="urn:microsoft.com/office/officeart/2005/8/layout/pyramid3"/>
    <dgm:cxn modelId="{322446DF-AD20-48C1-AF94-2D083009C9A4}" srcId="{70605249-9B3C-488C-BD1B-C984D19D3325}" destId="{E78B6570-31A8-4218-8427-CE634C69F9A7}" srcOrd="1" destOrd="0" parTransId="{17BA083D-6BDB-4935-B2FF-E0FB68A3461E}" sibTransId="{0BA2FFBD-C193-4968-AA15-051452CD19AB}"/>
    <dgm:cxn modelId="{708E6386-2B22-47E6-87C5-C916205A653A}" type="presParOf" srcId="{1CB5EA9B-FA24-4A05-910D-2AEBDE6F0F5B}" destId="{899BF5D1-4573-4397-94E8-FFE8D64E7F77}" srcOrd="0" destOrd="0" presId="urn:microsoft.com/office/officeart/2005/8/layout/pyramid3"/>
    <dgm:cxn modelId="{169E76A8-650D-4688-B769-C2BE0E3CC033}" type="presParOf" srcId="{899BF5D1-4573-4397-94E8-FFE8D64E7F77}" destId="{9AF7140A-1B63-4AF0-AC14-000DD44253A7}" srcOrd="0" destOrd="0" presId="urn:microsoft.com/office/officeart/2005/8/layout/pyramid3"/>
    <dgm:cxn modelId="{15C6E205-DF48-4895-AF28-B0EC4D5EADB6}" type="presParOf" srcId="{899BF5D1-4573-4397-94E8-FFE8D64E7F77}" destId="{DD7CCD27-9E92-4386-9912-081D94CDC647}" srcOrd="1" destOrd="0" presId="urn:microsoft.com/office/officeart/2005/8/layout/pyramid3"/>
    <dgm:cxn modelId="{6B2EB677-FA64-4E72-ADC9-38248F6BC7E9}" type="presParOf" srcId="{1CB5EA9B-FA24-4A05-910D-2AEBDE6F0F5B}" destId="{3EED2144-DE0B-4C56-8FEF-F7001BE063DF}" srcOrd="1" destOrd="0" presId="urn:microsoft.com/office/officeart/2005/8/layout/pyramid3"/>
    <dgm:cxn modelId="{CDB691EC-6BE3-43A4-9EAD-06FED565B98B}" type="presParOf" srcId="{3EED2144-DE0B-4C56-8FEF-F7001BE063DF}" destId="{E39C8E5E-ADAF-411E-B5AC-9A53AFCEB9FA}" srcOrd="0" destOrd="0" presId="urn:microsoft.com/office/officeart/2005/8/layout/pyramid3"/>
    <dgm:cxn modelId="{3F076D11-3405-4183-8C6F-97F1E6F8AA00}" type="presParOf" srcId="{3EED2144-DE0B-4C56-8FEF-F7001BE063DF}" destId="{B6B5E9B3-D27E-4E7B-9245-27023A88BA19}" srcOrd="1" destOrd="0" presId="urn:microsoft.com/office/officeart/2005/8/layout/pyramid3"/>
    <dgm:cxn modelId="{08EEB19D-09B4-4EFA-AB7A-E1158D946195}" type="presParOf" srcId="{1CB5EA9B-FA24-4A05-910D-2AEBDE6F0F5B}" destId="{1FFF9A8E-B7BE-4119-A7F0-ED353F0D4BD2}" srcOrd="2" destOrd="0" presId="urn:microsoft.com/office/officeart/2005/8/layout/pyramid3"/>
    <dgm:cxn modelId="{558DDCDC-DCA0-46DF-97DC-71FE2F79BE02}" type="presParOf" srcId="{1FFF9A8E-B7BE-4119-A7F0-ED353F0D4BD2}" destId="{2AF2D461-9AA2-4F5C-9EED-7B89FEBDAB57}" srcOrd="0" destOrd="0" presId="urn:microsoft.com/office/officeart/2005/8/layout/pyramid3"/>
    <dgm:cxn modelId="{83914CC8-F8C8-4198-94CA-0460C475243A}" type="presParOf" srcId="{1FFF9A8E-B7BE-4119-A7F0-ED353F0D4BD2}" destId="{BB96676E-EB88-4FC0-958D-97F77450821C}" srcOrd="1" destOrd="0" presId="urn:microsoft.com/office/officeart/2005/8/layout/pyramid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F7140A-1B63-4AF0-AC14-000DD44253A7}">
      <dsp:nvSpPr>
        <dsp:cNvPr id="0" name=""/>
        <dsp:cNvSpPr/>
      </dsp:nvSpPr>
      <dsp:spPr>
        <a:xfrm rot="10800000">
          <a:off x="0" y="0"/>
          <a:ext cx="8064895" cy="1201208"/>
        </a:xfrm>
        <a:prstGeom prst="trapezoid">
          <a:avLst>
            <a:gd name="adj" fmla="val 139559"/>
          </a:avLst>
        </a:prstGeom>
        <a:solidFill>
          <a:srgbClr val="BD582C">
            <a:lumMod val="60000"/>
            <a:lumOff val="40000"/>
          </a:srgbClr>
        </a:solidFill>
        <a:ln>
          <a:noFill/>
        </a:ln>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dirty="0" smtClean="0">
              <a:solidFill>
                <a:srgbClr val="000000">
                  <a:hueOff val="0"/>
                  <a:satOff val="0"/>
                  <a:lumOff val="0"/>
                  <a:alphaOff val="0"/>
                </a:srgbClr>
              </a:solidFill>
              <a:latin typeface="Arial" panose="020B0604020202020204" pitchFamily="34" charset="0"/>
              <a:ea typeface="+mn-ea"/>
              <a:cs typeface="Arial" panose="020B0604020202020204" pitchFamily="34" charset="0"/>
            </a:rPr>
            <a:t>Knowing</a:t>
          </a:r>
          <a:endParaRPr lang="en-US" sz="2400" b="1" kern="1200" dirty="0">
            <a:solidFill>
              <a:srgbClr val="000000">
                <a:hueOff val="0"/>
                <a:satOff val="0"/>
                <a:lumOff val="0"/>
                <a:alphaOff val="0"/>
              </a:srgbClr>
            </a:solidFill>
            <a:latin typeface="Arial" panose="020B0604020202020204" pitchFamily="34" charset="0"/>
            <a:ea typeface="+mn-ea"/>
            <a:cs typeface="Arial" panose="020B0604020202020204" pitchFamily="34" charset="0"/>
          </a:endParaRPr>
        </a:p>
      </dsp:txBody>
      <dsp:txXfrm rot="-10800000">
        <a:off x="2528952" y="256089"/>
        <a:ext cx="3006990" cy="945119"/>
      </dsp:txXfrm>
    </dsp:sp>
    <dsp:sp modelId="{E39C8E5E-ADAF-411E-B5AC-9A53AFCEB9FA}">
      <dsp:nvSpPr>
        <dsp:cNvPr id="0" name=""/>
        <dsp:cNvSpPr/>
      </dsp:nvSpPr>
      <dsp:spPr>
        <a:xfrm rot="10800000">
          <a:off x="974051" y="1201208"/>
          <a:ext cx="6116793" cy="1201208"/>
        </a:xfrm>
        <a:prstGeom prst="trapezoid">
          <a:avLst>
            <a:gd name="adj" fmla="val 139559"/>
          </a:avLst>
        </a:prstGeom>
        <a:solidFill>
          <a:srgbClr val="BD582C">
            <a:lumMod val="40000"/>
            <a:lumOff val="60000"/>
          </a:srgbClr>
        </a:solidFill>
        <a:ln>
          <a:noFill/>
        </a:ln>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dirty="0" smtClean="0">
              <a:solidFill>
                <a:srgbClr val="000000">
                  <a:hueOff val="0"/>
                  <a:satOff val="0"/>
                  <a:lumOff val="0"/>
                  <a:alphaOff val="0"/>
                </a:srgbClr>
              </a:solidFill>
              <a:latin typeface="Arial" panose="020B0604020202020204" pitchFamily="34" charset="0"/>
              <a:ea typeface="+mn-ea"/>
              <a:cs typeface="Arial" panose="020B0604020202020204" pitchFamily="34" charset="0"/>
            </a:rPr>
            <a:t>Believing</a:t>
          </a:r>
          <a:endParaRPr lang="en-US" sz="2400" b="1" kern="1200" dirty="0">
            <a:solidFill>
              <a:srgbClr val="000000">
                <a:hueOff val="0"/>
                <a:satOff val="0"/>
                <a:lumOff val="0"/>
                <a:alphaOff val="0"/>
              </a:srgbClr>
            </a:solidFill>
            <a:latin typeface="Arial" panose="020B0604020202020204" pitchFamily="34" charset="0"/>
            <a:ea typeface="+mn-ea"/>
            <a:cs typeface="Arial" panose="020B0604020202020204" pitchFamily="34" charset="0"/>
          </a:endParaRPr>
        </a:p>
      </dsp:txBody>
      <dsp:txXfrm rot="-10800000">
        <a:off x="3162086" y="1538857"/>
        <a:ext cx="1740723" cy="863559"/>
      </dsp:txXfrm>
    </dsp:sp>
    <dsp:sp modelId="{2AF2D461-9AA2-4F5C-9EED-7B89FEBDAB57}">
      <dsp:nvSpPr>
        <dsp:cNvPr id="0" name=""/>
        <dsp:cNvSpPr/>
      </dsp:nvSpPr>
      <dsp:spPr>
        <a:xfrm rot="10800000">
          <a:off x="1872211" y="2402416"/>
          <a:ext cx="4320472" cy="1201208"/>
        </a:xfrm>
        <a:prstGeom prst="trapezoid">
          <a:avLst>
            <a:gd name="adj" fmla="val 139559"/>
          </a:avLst>
        </a:prstGeom>
        <a:solidFill>
          <a:srgbClr val="BD582C">
            <a:lumMod val="20000"/>
            <a:lumOff val="80000"/>
          </a:srgbClr>
        </a:solidFill>
        <a:ln>
          <a:noFill/>
        </a:ln>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dirty="0" smtClean="0">
              <a:solidFill>
                <a:srgbClr val="000000">
                  <a:hueOff val="0"/>
                  <a:satOff val="0"/>
                  <a:lumOff val="0"/>
                  <a:alphaOff val="0"/>
                </a:srgbClr>
              </a:solidFill>
              <a:latin typeface="Arial" panose="020B0604020202020204" pitchFamily="34" charset="0"/>
              <a:ea typeface="+mn-ea"/>
              <a:cs typeface="Arial" panose="020B0604020202020204" pitchFamily="34" charset="0"/>
            </a:rPr>
            <a:t>Suspecting</a:t>
          </a:r>
          <a:endParaRPr lang="en-US" sz="2400" b="1" kern="1200" dirty="0">
            <a:solidFill>
              <a:srgbClr val="000000">
                <a:hueOff val="0"/>
                <a:satOff val="0"/>
                <a:lumOff val="0"/>
                <a:alphaOff val="0"/>
              </a:srgbClr>
            </a:solidFill>
            <a:latin typeface="Arial" panose="020B0604020202020204" pitchFamily="34" charset="0"/>
            <a:ea typeface="+mn-ea"/>
            <a:cs typeface="Arial" panose="020B0604020202020204" pitchFamily="34" charset="0"/>
          </a:endParaRPr>
        </a:p>
      </dsp:txBody>
      <dsp:txXfrm rot="-10800000">
        <a:off x="2989807" y="2713138"/>
        <a:ext cx="2085280" cy="890486"/>
      </dsp:txXfrm>
    </dsp:sp>
  </dsp:spTree>
</dsp:drawing>
</file>

<file path=ppt/diagrams/layout1.xml><?xml version="1.0" encoding="utf-8"?>
<dgm:layoutDef xmlns:dgm="http://schemas.openxmlformats.org/drawingml/2006/diagram" xmlns:a="http://schemas.openxmlformats.org/drawingml/2006/main" uniqueId="urn:microsoft.com/office/officeart/2005/8/layout/pyramid3">
  <dgm:title val=""/>
  <dgm:desc val=""/>
  <dgm:catLst>
    <dgm:cat type="pyramid" pri="2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T"/>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T"/>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rev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t"/>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pPr>
              <a:defRPr/>
            </a:pPr>
            <a:fld id="{C3CE5716-2FD9-4580-8AC3-C5BE72467677}" type="datetimeFigureOut">
              <a:rPr lang="en-US"/>
              <a:pPr>
                <a:defRPr/>
              </a:pPr>
              <a:t>2/20/2019</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pPr>
              <a:defRPr/>
            </a:pPr>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pPr>
              <a:defRPr/>
            </a:pPr>
            <a:fld id="{8F5D2C1B-32D0-4256-AD02-BB9432626814}" type="slidenum">
              <a:rPr lang="en-GB"/>
              <a:pPr>
                <a:defRPr/>
              </a:pPr>
              <a:t>‹#›</a:t>
            </a:fld>
            <a:endParaRPr lang="en-GB"/>
          </a:p>
        </p:txBody>
      </p:sp>
    </p:spTree>
    <p:extLst>
      <p:ext uri="{BB962C8B-B14F-4D97-AF65-F5344CB8AC3E}">
        <p14:creationId xmlns:p14="http://schemas.microsoft.com/office/powerpoint/2010/main" val="21873535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23555"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65540" name="Rectangle 4"/>
          <p:cNvSpPr>
            <a:spLocks noGrp="1" noRot="1" noChangeAspect="1" noChangeArrowheads="1" noTextEdit="1"/>
          </p:cNvSpPr>
          <p:nvPr>
            <p:ph type="sldImg" idx="2"/>
          </p:nvPr>
        </p:nvSpPr>
        <p:spPr bwMode="auto">
          <a:xfrm>
            <a:off x="2124075" y="428625"/>
            <a:ext cx="2497138" cy="18732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7" name="Rectangle 5"/>
          <p:cNvSpPr>
            <a:spLocks noGrp="1" noChangeArrowheads="1"/>
          </p:cNvSpPr>
          <p:nvPr>
            <p:ph type="body" sz="quarter" idx="3"/>
          </p:nvPr>
        </p:nvSpPr>
        <p:spPr bwMode="auto">
          <a:xfrm>
            <a:off x="679450" y="2540000"/>
            <a:ext cx="5438775" cy="6642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dirty="0" smtClean="0"/>
              <a:t>Click to edit Master text styles</a:t>
            </a:r>
          </a:p>
          <a:p>
            <a:pPr lvl="1"/>
            <a:r>
              <a:rPr lang="en-GB" noProof="0" dirty="0" smtClean="0"/>
              <a:t>Second level</a:t>
            </a:r>
          </a:p>
          <a:p>
            <a:pPr lvl="2"/>
            <a:r>
              <a:rPr lang="en-GB" noProof="0" dirty="0" smtClean="0"/>
              <a:t>Third level</a:t>
            </a:r>
          </a:p>
          <a:p>
            <a:pPr lvl="3"/>
            <a:r>
              <a:rPr lang="en-GB" noProof="0" dirty="0" smtClean="0"/>
              <a:t>Fourth level</a:t>
            </a:r>
          </a:p>
          <a:p>
            <a:pPr lvl="4"/>
            <a:r>
              <a:rPr lang="en-GB" noProof="0" dirty="0" smtClean="0"/>
              <a:t>Fifth level</a:t>
            </a:r>
          </a:p>
        </p:txBody>
      </p:sp>
      <p:sp>
        <p:nvSpPr>
          <p:cNvPr id="23558" name="Rectangle 6"/>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23559" name="Rectangle 7"/>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7279F223-0E9A-4A97-B623-3E882A234C75}" type="slidenum">
              <a:rPr lang="en-GB"/>
              <a:pPr>
                <a:defRPr/>
              </a:pPr>
              <a:t>‹#›</a:t>
            </a:fld>
            <a:endParaRPr lang="en-GB"/>
          </a:p>
        </p:txBody>
      </p:sp>
    </p:spTree>
    <p:extLst>
      <p:ext uri="{BB962C8B-B14F-4D97-AF65-F5344CB8AC3E}">
        <p14:creationId xmlns:p14="http://schemas.microsoft.com/office/powerpoint/2010/main" val="361758849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400" kern="1200">
        <a:solidFill>
          <a:schemeClr val="tx1"/>
        </a:solidFill>
        <a:latin typeface="Arial" charset="0"/>
        <a:ea typeface="+mn-ea"/>
        <a:cs typeface="+mn-cs"/>
      </a:defRPr>
    </a:lvl1pPr>
    <a:lvl2pPr marL="457200" algn="l" rtl="0" eaLnBrk="0" fontAlgn="base" hangingPunct="0">
      <a:spcBef>
        <a:spcPct val="30000"/>
      </a:spcBef>
      <a:spcAft>
        <a:spcPct val="0"/>
      </a:spcAft>
      <a:defRPr sz="1400" kern="1200">
        <a:solidFill>
          <a:schemeClr val="tx1"/>
        </a:solidFill>
        <a:latin typeface="Arial" charset="0"/>
        <a:ea typeface="+mn-ea"/>
        <a:cs typeface="+mn-cs"/>
      </a:defRPr>
    </a:lvl2pPr>
    <a:lvl3pPr marL="914400" algn="l" rtl="0" eaLnBrk="0" fontAlgn="base" hangingPunct="0">
      <a:spcBef>
        <a:spcPct val="30000"/>
      </a:spcBef>
      <a:spcAft>
        <a:spcPct val="0"/>
      </a:spcAft>
      <a:defRPr sz="1400" kern="1200">
        <a:solidFill>
          <a:schemeClr val="tx1"/>
        </a:solidFill>
        <a:latin typeface="Arial" charset="0"/>
        <a:ea typeface="+mn-ea"/>
        <a:cs typeface="+mn-cs"/>
      </a:defRPr>
    </a:lvl3pPr>
    <a:lvl4pPr marL="1371600" algn="l" rtl="0" eaLnBrk="0" fontAlgn="base" hangingPunct="0">
      <a:spcBef>
        <a:spcPct val="30000"/>
      </a:spcBef>
      <a:spcAft>
        <a:spcPct val="0"/>
      </a:spcAft>
      <a:defRPr sz="1400" kern="1200">
        <a:solidFill>
          <a:schemeClr val="tx1"/>
        </a:solidFill>
        <a:latin typeface="Arial" charset="0"/>
        <a:ea typeface="+mn-ea"/>
        <a:cs typeface="+mn-cs"/>
      </a:defRPr>
    </a:lvl4pPr>
    <a:lvl5pPr marL="1828800" algn="l" rtl="0" eaLnBrk="0" fontAlgn="base" hangingPunct="0">
      <a:spcBef>
        <a:spcPct val="30000"/>
      </a:spcBef>
      <a:spcAft>
        <a:spcPct val="0"/>
      </a:spcAft>
      <a:defRPr sz="14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docmanager.pnld.co.uk/content/D380.htm" TargetMode="External"/><Relationship Id="rId2" Type="http://schemas.openxmlformats.org/officeDocument/2006/relationships/slide" Target="../slides/slide28.xml"/><Relationship Id="rId1" Type="http://schemas.openxmlformats.org/officeDocument/2006/relationships/notesMaster" Target="../notesMasters/notesMaster1.xml"/><Relationship Id="rId5" Type="http://schemas.openxmlformats.org/officeDocument/2006/relationships/hyperlink" Target="https://docmanager.pnld.co.uk/content/D291.htm" TargetMode="External"/><Relationship Id="rId4" Type="http://schemas.openxmlformats.org/officeDocument/2006/relationships/hyperlink" Target="https://docmanager.pnld.co.uk/content/D290.htm" TargetMode="Externa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kern="1200" dirty="0" smtClean="0">
                <a:solidFill>
                  <a:schemeClr val="tx1"/>
                </a:solidFill>
                <a:effectLst/>
                <a:latin typeface="Arial" charset="0"/>
                <a:ea typeface="+mn-ea"/>
                <a:cs typeface="+mn-cs"/>
              </a:rPr>
              <a:t>On successful completion of this module, learners will be able to:</a:t>
            </a:r>
          </a:p>
          <a:p>
            <a:pPr marL="342900" lvl="0" indent="-342900">
              <a:lnSpc>
                <a:spcPct val="100000"/>
              </a:lnSpc>
              <a:buFont typeface="+mj-lt"/>
              <a:buAutoNum type="arabicPeriod"/>
            </a:pPr>
            <a:r>
              <a:rPr lang="en-GB" sz="1100" b="1" kern="1200" dirty="0" smtClean="0">
                <a:solidFill>
                  <a:schemeClr val="tx1"/>
                </a:solidFill>
                <a:effectLst/>
                <a:latin typeface="Arial" charset="0"/>
                <a:ea typeface="+mn-ea"/>
                <a:cs typeface="+mn-cs"/>
              </a:rPr>
              <a:t>Explain</a:t>
            </a:r>
            <a:r>
              <a:rPr lang="en-GB" sz="1100" kern="1200" dirty="0" smtClean="0">
                <a:solidFill>
                  <a:schemeClr val="tx1"/>
                </a:solidFill>
                <a:effectLst/>
                <a:latin typeface="Arial" charset="0"/>
                <a:ea typeface="+mn-ea"/>
                <a:cs typeface="+mn-cs"/>
              </a:rPr>
              <a:t> the ways in which a person can be brought before a court.</a:t>
            </a:r>
          </a:p>
          <a:p>
            <a:pPr marL="342900" lvl="0" indent="-342900">
              <a:lnSpc>
                <a:spcPct val="100000"/>
              </a:lnSpc>
              <a:buFont typeface="+mj-lt"/>
              <a:buAutoNum type="arabicPeriod"/>
            </a:pPr>
            <a:r>
              <a:rPr lang="en-GB" sz="1100" b="1" kern="1200" dirty="0" smtClean="0">
                <a:solidFill>
                  <a:schemeClr val="tx1"/>
                </a:solidFill>
                <a:effectLst/>
                <a:latin typeface="Arial" charset="0"/>
                <a:ea typeface="+mn-ea"/>
                <a:cs typeface="+mn-cs"/>
              </a:rPr>
              <a:t>Outline</a:t>
            </a:r>
            <a:r>
              <a:rPr lang="en-GB" sz="1100" kern="1200" dirty="0" smtClean="0">
                <a:solidFill>
                  <a:schemeClr val="tx1"/>
                </a:solidFill>
                <a:effectLst/>
                <a:latin typeface="Arial" charset="0"/>
                <a:ea typeface="+mn-ea"/>
                <a:cs typeface="+mn-cs"/>
              </a:rPr>
              <a:t> the differences between a summary, either way or indictable offence.</a:t>
            </a:r>
          </a:p>
          <a:p>
            <a:pPr marL="342900" lvl="0" indent="-342900">
              <a:lnSpc>
                <a:spcPct val="100000"/>
              </a:lnSpc>
              <a:buFont typeface="+mj-lt"/>
              <a:buAutoNum type="arabicPeriod"/>
            </a:pPr>
            <a:r>
              <a:rPr lang="en-GB" sz="1100" b="1" kern="1200" dirty="0" smtClean="0">
                <a:solidFill>
                  <a:schemeClr val="tx1"/>
                </a:solidFill>
                <a:effectLst/>
                <a:latin typeface="Arial" charset="0"/>
                <a:ea typeface="+mn-ea"/>
                <a:cs typeface="+mn-cs"/>
              </a:rPr>
              <a:t>State</a:t>
            </a:r>
            <a:r>
              <a:rPr lang="en-GB" sz="1100" kern="1200" dirty="0" smtClean="0">
                <a:solidFill>
                  <a:schemeClr val="tx1"/>
                </a:solidFill>
                <a:effectLst/>
                <a:latin typeface="Arial" charset="0"/>
                <a:ea typeface="+mn-ea"/>
                <a:cs typeface="+mn-cs"/>
              </a:rPr>
              <a:t> the difference between common and statute law.</a:t>
            </a:r>
          </a:p>
          <a:p>
            <a:pPr marL="342900" lvl="0" indent="-342900">
              <a:lnSpc>
                <a:spcPct val="100000"/>
              </a:lnSpc>
              <a:buFont typeface="+mj-lt"/>
              <a:buAutoNum type="arabicPeriod"/>
            </a:pPr>
            <a:r>
              <a:rPr lang="en-GB" sz="1100" b="1" kern="1200" dirty="0" smtClean="0">
                <a:solidFill>
                  <a:schemeClr val="tx1"/>
                </a:solidFill>
                <a:effectLst/>
                <a:latin typeface="Arial" charset="0"/>
                <a:ea typeface="+mn-ea"/>
                <a:cs typeface="+mn-cs"/>
              </a:rPr>
              <a:t>Describe</a:t>
            </a:r>
            <a:r>
              <a:rPr lang="en-GB" sz="1100" kern="1200" dirty="0" smtClean="0">
                <a:solidFill>
                  <a:schemeClr val="tx1"/>
                </a:solidFill>
                <a:effectLst/>
                <a:latin typeface="Arial" charset="0"/>
                <a:ea typeface="+mn-ea"/>
                <a:cs typeface="+mn-cs"/>
              </a:rPr>
              <a:t> the elements required for a lawful arrest, including S24 PACE and preserved powers.</a:t>
            </a:r>
          </a:p>
          <a:p>
            <a:pPr marL="342900" lvl="0" indent="-342900">
              <a:lnSpc>
                <a:spcPct val="100000"/>
              </a:lnSpc>
              <a:buFont typeface="+mj-lt"/>
              <a:buAutoNum type="arabicPeriod"/>
            </a:pPr>
            <a:r>
              <a:rPr lang="en-GB" sz="1100" b="1" kern="1200" dirty="0" smtClean="0">
                <a:solidFill>
                  <a:schemeClr val="tx1"/>
                </a:solidFill>
                <a:effectLst/>
                <a:latin typeface="Arial" charset="0"/>
                <a:ea typeface="+mn-ea"/>
                <a:cs typeface="+mn-cs"/>
              </a:rPr>
              <a:t>Identify</a:t>
            </a:r>
            <a:r>
              <a:rPr lang="en-GB" sz="1100" kern="1200" dirty="0" smtClean="0">
                <a:solidFill>
                  <a:schemeClr val="tx1"/>
                </a:solidFill>
                <a:effectLst/>
                <a:latin typeface="Arial" charset="0"/>
                <a:ea typeface="+mn-ea"/>
                <a:cs typeface="+mn-cs"/>
              </a:rPr>
              <a:t> the arrest necessity criteria under SOCAPA 2005.</a:t>
            </a:r>
          </a:p>
          <a:p>
            <a:pPr marL="342900" lvl="0" indent="-342900">
              <a:lnSpc>
                <a:spcPct val="100000"/>
              </a:lnSpc>
              <a:buFont typeface="+mj-lt"/>
              <a:buAutoNum type="arabicPeriod"/>
            </a:pPr>
            <a:r>
              <a:rPr lang="en-GB" sz="1100" b="1" kern="1200" dirty="0" smtClean="0">
                <a:solidFill>
                  <a:schemeClr val="tx1"/>
                </a:solidFill>
                <a:effectLst/>
                <a:latin typeface="Arial" charset="0"/>
                <a:ea typeface="+mn-ea"/>
                <a:cs typeface="+mn-cs"/>
              </a:rPr>
              <a:t>Identify</a:t>
            </a:r>
            <a:r>
              <a:rPr lang="en-GB" sz="1100" kern="1200" dirty="0" smtClean="0">
                <a:solidFill>
                  <a:schemeClr val="tx1"/>
                </a:solidFill>
                <a:effectLst/>
                <a:latin typeface="Arial" charset="0"/>
                <a:ea typeface="+mn-ea"/>
                <a:cs typeface="+mn-cs"/>
              </a:rPr>
              <a:t> alternatives to arrest.</a:t>
            </a:r>
          </a:p>
          <a:p>
            <a:pPr marL="342900" lvl="0" indent="-342900">
              <a:lnSpc>
                <a:spcPct val="100000"/>
              </a:lnSpc>
              <a:buFont typeface="+mj-lt"/>
              <a:buAutoNum type="arabicPeriod"/>
            </a:pPr>
            <a:r>
              <a:rPr lang="en-GB" sz="1100" b="1" kern="1200" dirty="0" smtClean="0">
                <a:solidFill>
                  <a:schemeClr val="tx1"/>
                </a:solidFill>
                <a:effectLst/>
                <a:latin typeface="Arial" charset="0"/>
                <a:ea typeface="+mn-ea"/>
                <a:cs typeface="+mn-cs"/>
              </a:rPr>
              <a:t>Outline</a:t>
            </a:r>
            <a:r>
              <a:rPr lang="en-GB" sz="1100" kern="1200" dirty="0" smtClean="0">
                <a:solidFill>
                  <a:schemeClr val="tx1"/>
                </a:solidFill>
                <a:effectLst/>
                <a:latin typeface="Arial" charset="0"/>
                <a:ea typeface="+mn-ea"/>
                <a:cs typeface="+mn-cs"/>
              </a:rPr>
              <a:t> the procedure for de-arresting individuals.</a:t>
            </a:r>
          </a:p>
          <a:p>
            <a:pPr marL="342900" lvl="0" indent="-342900">
              <a:lnSpc>
                <a:spcPct val="100000"/>
              </a:lnSpc>
              <a:buFont typeface="+mj-lt"/>
              <a:buAutoNum type="arabicPeriod"/>
            </a:pPr>
            <a:r>
              <a:rPr lang="en-GB" sz="1100" b="1" kern="1200" dirty="0" smtClean="0">
                <a:solidFill>
                  <a:schemeClr val="tx1"/>
                </a:solidFill>
                <a:effectLst/>
                <a:latin typeface="Arial" charset="0"/>
                <a:ea typeface="+mn-ea"/>
                <a:cs typeface="+mn-cs"/>
              </a:rPr>
              <a:t>Outline</a:t>
            </a:r>
            <a:r>
              <a:rPr lang="en-GB" sz="1100" kern="1200" dirty="0" smtClean="0">
                <a:solidFill>
                  <a:schemeClr val="tx1"/>
                </a:solidFill>
                <a:effectLst/>
                <a:latin typeface="Arial" charset="0"/>
                <a:ea typeface="+mn-ea"/>
                <a:cs typeface="+mn-cs"/>
              </a:rPr>
              <a:t> considerations relating to vulnerability when making an arrest.</a:t>
            </a:r>
            <a:endParaRPr lang="en-GB" sz="1100"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1</a:t>
            </a:fld>
            <a:endParaRPr lang="en-GB"/>
          </a:p>
        </p:txBody>
      </p:sp>
    </p:spTree>
    <p:extLst>
      <p:ext uri="{BB962C8B-B14F-4D97-AF65-F5344CB8AC3E}">
        <p14:creationId xmlns:p14="http://schemas.microsoft.com/office/powerpoint/2010/main" val="14995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smtClean="0"/>
              <a:t>There are </a:t>
            </a:r>
            <a:r>
              <a:rPr lang="en-GB" sz="1100" b="1" dirty="0" smtClean="0">
                <a:solidFill>
                  <a:srgbClr val="0000FF"/>
                </a:solidFill>
              </a:rPr>
              <a:t>three </a:t>
            </a:r>
            <a:r>
              <a:rPr lang="en-GB" sz="1100" dirty="0" smtClean="0"/>
              <a:t>ways in which a person may be brought before a criminal court. </a:t>
            </a:r>
          </a:p>
          <a:p>
            <a:endParaRPr lang="en-GB" sz="1100" dirty="0" smtClean="0"/>
          </a:p>
          <a:p>
            <a:r>
              <a:rPr lang="en-GB" sz="1100" dirty="0" smtClean="0"/>
              <a:t>The three ways are: </a:t>
            </a:r>
          </a:p>
          <a:p>
            <a:pPr marL="285664" indent="-285664">
              <a:buFont typeface="Arial" panose="020B0604020202020204" pitchFamily="34" charset="0"/>
              <a:buChar char="•"/>
            </a:pPr>
            <a:r>
              <a:rPr lang="en-GB" sz="1100" dirty="0" smtClean="0"/>
              <a:t>By summons </a:t>
            </a:r>
          </a:p>
          <a:p>
            <a:pPr marL="285664" indent="-285664">
              <a:buFont typeface="Arial" panose="020B0604020202020204" pitchFamily="34" charset="0"/>
              <a:buChar char="•"/>
            </a:pPr>
            <a:r>
              <a:rPr lang="en-GB" sz="1100" dirty="0" smtClean="0"/>
              <a:t>By arrest on warrant </a:t>
            </a:r>
          </a:p>
          <a:p>
            <a:pPr marL="285664" indent="-285664">
              <a:buFont typeface="Arial" panose="020B0604020202020204" pitchFamily="34" charset="0"/>
              <a:buChar char="•"/>
            </a:pPr>
            <a:r>
              <a:rPr lang="en-GB" sz="1100" dirty="0" smtClean="0"/>
              <a:t>By arrest without a warrant </a:t>
            </a:r>
          </a:p>
          <a:p>
            <a:r>
              <a:rPr lang="en-GB" sz="1100" dirty="0" smtClean="0"/>
              <a:t>	</a:t>
            </a:r>
          </a:p>
          <a:p>
            <a:r>
              <a:rPr lang="en-GB" sz="1100" dirty="0" smtClean="0"/>
              <a:t>None of these three methods is better than any other one.</a:t>
            </a:r>
          </a:p>
          <a:p>
            <a:r>
              <a:rPr lang="en-GB" sz="1100" dirty="0" smtClean="0"/>
              <a:t>Each has a use in the appropriate circumstances.</a:t>
            </a:r>
          </a:p>
          <a:p>
            <a:endParaRPr lang="en-GB" sz="1100" dirty="0" smtClean="0"/>
          </a:p>
          <a:p>
            <a:r>
              <a:rPr lang="en-GB" sz="1100" dirty="0" smtClean="0"/>
              <a:t>Remember that arrest should not be a form of punishment; it is merely one of the ways to bring a person before the court. </a:t>
            </a:r>
          </a:p>
          <a:p>
            <a:endParaRPr lang="en-GB" sz="1100" dirty="0" smtClean="0"/>
          </a:p>
          <a:p>
            <a:r>
              <a:rPr lang="en-GB" sz="1100" dirty="0" smtClean="0"/>
              <a:t>Basically, </a:t>
            </a:r>
            <a:r>
              <a:rPr lang="en-GB" sz="1100" b="1" dirty="0" smtClean="0"/>
              <a:t>a </a:t>
            </a:r>
            <a:r>
              <a:rPr lang="en-GB" sz="1100" b="1" dirty="0" smtClean="0">
                <a:solidFill>
                  <a:srgbClr val="0000FF"/>
                </a:solidFill>
              </a:rPr>
              <a:t>summons</a:t>
            </a:r>
            <a:r>
              <a:rPr lang="en-GB" sz="1100" b="1" dirty="0" smtClean="0"/>
              <a:t> </a:t>
            </a:r>
            <a:r>
              <a:rPr lang="en-GB" sz="1100" dirty="0" smtClean="0"/>
              <a:t>is a document that tells the accused to attend the court at some date in the future.</a:t>
            </a:r>
          </a:p>
          <a:p>
            <a:r>
              <a:rPr lang="en-GB" sz="1100" b="1" dirty="0" smtClean="0"/>
              <a:t>A </a:t>
            </a:r>
            <a:r>
              <a:rPr lang="en-GB" sz="1100" b="1" dirty="0" smtClean="0">
                <a:solidFill>
                  <a:srgbClr val="0000FF"/>
                </a:solidFill>
              </a:rPr>
              <a:t>warrant</a:t>
            </a:r>
            <a:r>
              <a:rPr lang="en-GB" sz="1100" dirty="0" smtClean="0"/>
              <a:t>, on the other hand, is a court order that tells the police officer to actually go and arrest the person. </a:t>
            </a:r>
          </a:p>
          <a:p>
            <a:r>
              <a:rPr lang="en-GB" sz="1100" dirty="0" smtClean="0"/>
              <a:t>When there is no warrant, officers </a:t>
            </a:r>
            <a:r>
              <a:rPr lang="en-GB" sz="1100" u="sng" dirty="0" smtClean="0">
                <a:solidFill>
                  <a:srgbClr val="FF0000"/>
                </a:solidFill>
              </a:rPr>
              <a:t>must</a:t>
            </a:r>
            <a:r>
              <a:rPr lang="en-GB" sz="1100" dirty="0" smtClean="0">
                <a:solidFill>
                  <a:srgbClr val="FF0000"/>
                </a:solidFill>
              </a:rPr>
              <a:t> be sure that they have a power to arrest</a:t>
            </a:r>
            <a:r>
              <a:rPr lang="en-GB" sz="1100" dirty="0" smtClean="0"/>
              <a:t> the person without such a warrant. </a:t>
            </a:r>
            <a:r>
              <a:rPr lang="en-GB" sz="1400" dirty="0" smtClean="0"/>
              <a:t>	</a:t>
            </a: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2</a:t>
            </a:fld>
            <a:endParaRPr lang="en-GB"/>
          </a:p>
        </p:txBody>
      </p:sp>
    </p:spTree>
    <p:extLst>
      <p:ext uri="{BB962C8B-B14F-4D97-AF65-F5344CB8AC3E}">
        <p14:creationId xmlns:p14="http://schemas.microsoft.com/office/powerpoint/2010/main" val="41071737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GB" sz="1100" dirty="0" smtClean="0"/>
              <a:t>A summons orders a person to attend court and in some cases, it is used as an alternative to arrest. A summons does not necessarily indicate that an individual has committed an offence - they may not be accused or suspected of an offence, or the offence may only be minor.   </a:t>
            </a:r>
          </a:p>
          <a:p>
            <a:pPr eaLnBrk="1" hangingPunct="1">
              <a:defRPr/>
            </a:pPr>
            <a:endParaRPr lang="en-GB" altLang="en-US" sz="1100" dirty="0" smtClean="0"/>
          </a:p>
          <a:p>
            <a:pPr>
              <a:defRPr/>
            </a:pPr>
            <a:r>
              <a:rPr lang="en-GB" sz="1100" dirty="0" smtClean="0"/>
              <a:t>The sequence of events leading to the issue of a defendant summons can be broken down as follows: </a:t>
            </a:r>
          </a:p>
          <a:p>
            <a:pPr marL="171450" indent="-171450">
              <a:buFont typeface="Arial" panose="020B0604020202020204" pitchFamily="34" charset="0"/>
              <a:buChar char="•"/>
              <a:defRPr/>
            </a:pPr>
            <a:r>
              <a:rPr lang="en-GB" sz="1100" dirty="0" smtClean="0"/>
              <a:t>A person is seen committing an offence, or an allegation is made that the person has committed an offence </a:t>
            </a:r>
          </a:p>
          <a:p>
            <a:pPr marL="171450" indent="-171450">
              <a:buFont typeface="Arial" panose="020B0604020202020204" pitchFamily="34" charset="0"/>
              <a:buChar char="•"/>
              <a:defRPr/>
            </a:pPr>
            <a:r>
              <a:rPr lang="en-GB" sz="1100" dirty="0" smtClean="0"/>
              <a:t>A police officer informs the offender that he or she will be reported for the offence </a:t>
            </a:r>
          </a:p>
          <a:p>
            <a:pPr marL="171450" indent="-171450">
              <a:buFont typeface="Arial" panose="020B0604020202020204" pitchFamily="34" charset="0"/>
              <a:buChar char="•"/>
              <a:defRPr/>
            </a:pPr>
            <a:r>
              <a:rPr lang="en-GB" sz="1100" dirty="0" smtClean="0"/>
              <a:t>A police officer completes a pocket notebook entry </a:t>
            </a:r>
          </a:p>
          <a:p>
            <a:pPr marL="171450" indent="-171450">
              <a:buFont typeface="Arial" panose="020B0604020202020204" pitchFamily="34" charset="0"/>
              <a:buChar char="•"/>
              <a:defRPr/>
            </a:pPr>
            <a:r>
              <a:rPr lang="en-GB" sz="1100" dirty="0" smtClean="0"/>
              <a:t>A written report is submitted to a supervisory officer. </a:t>
            </a:r>
          </a:p>
          <a:p>
            <a:pPr marL="171450" indent="-171450">
              <a:buFont typeface="Arial" panose="020B0604020202020204" pitchFamily="34" charset="0"/>
              <a:buChar char="•"/>
              <a:defRPr/>
            </a:pPr>
            <a:r>
              <a:rPr lang="en-GB" sz="1100" dirty="0" smtClean="0"/>
              <a:t>A decision is made whether to prosecute, caution or take no further action. If the decision is made to prosecute, an application is made for a summons. </a:t>
            </a:r>
            <a:endParaRPr lang="en-US" altLang="en-US" sz="1100" dirty="0" smtClean="0">
              <a:latin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3</a:t>
            </a:fld>
            <a:endParaRPr lang="en-GB"/>
          </a:p>
        </p:txBody>
      </p:sp>
    </p:spTree>
    <p:extLst>
      <p:ext uri="{BB962C8B-B14F-4D97-AF65-F5344CB8AC3E}">
        <p14:creationId xmlns:p14="http://schemas.microsoft.com/office/powerpoint/2010/main" val="16721474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sz="1100" dirty="0" smtClean="0"/>
              <a:t>The sequence of events leading to the issue of a </a:t>
            </a:r>
            <a:r>
              <a:rPr lang="en-GB" sz="1100" b="1" dirty="0" smtClean="0"/>
              <a:t>defendant summons </a:t>
            </a:r>
            <a:r>
              <a:rPr lang="en-GB" sz="1100" dirty="0" smtClean="0"/>
              <a:t>can be broken down as follows: </a:t>
            </a:r>
          </a:p>
          <a:p>
            <a:pPr marL="171450" indent="-171450">
              <a:buFont typeface="Arial" panose="020B0604020202020204" pitchFamily="34" charset="0"/>
              <a:buChar char="•"/>
              <a:defRPr/>
            </a:pPr>
            <a:r>
              <a:rPr lang="en-GB" sz="1100" dirty="0" smtClean="0"/>
              <a:t>A person is seen committing an offence, or an allegation is made that the person has committed an offence </a:t>
            </a:r>
          </a:p>
          <a:p>
            <a:pPr marL="171450" indent="-171450">
              <a:buFont typeface="Arial" panose="020B0604020202020204" pitchFamily="34" charset="0"/>
              <a:buChar char="•"/>
              <a:defRPr/>
            </a:pPr>
            <a:r>
              <a:rPr lang="en-GB" sz="1100" dirty="0" smtClean="0"/>
              <a:t>A police officer informs the offender that he or she will be reported for the offence </a:t>
            </a:r>
          </a:p>
          <a:p>
            <a:pPr marL="171450" indent="-171450">
              <a:buFont typeface="Arial" panose="020B0604020202020204" pitchFamily="34" charset="0"/>
              <a:buChar char="•"/>
              <a:defRPr/>
            </a:pPr>
            <a:r>
              <a:rPr lang="en-GB" sz="1100" dirty="0" smtClean="0"/>
              <a:t>A police officer completes a pocket notebook entry </a:t>
            </a:r>
          </a:p>
          <a:p>
            <a:pPr marL="171450" indent="-171450">
              <a:buFont typeface="Arial" panose="020B0604020202020204" pitchFamily="34" charset="0"/>
              <a:buChar char="•"/>
              <a:defRPr/>
            </a:pPr>
            <a:r>
              <a:rPr lang="en-GB" sz="1100" dirty="0" smtClean="0"/>
              <a:t>A written report is submitted to a supervisory officer. </a:t>
            </a:r>
          </a:p>
          <a:p>
            <a:pPr marL="171450" indent="-171450">
              <a:buFont typeface="Arial" panose="020B0604020202020204" pitchFamily="34" charset="0"/>
              <a:buChar char="•"/>
              <a:defRPr/>
            </a:pPr>
            <a:r>
              <a:rPr lang="en-GB" sz="1100" dirty="0" smtClean="0"/>
              <a:t>A decision is made whether to prosecute, caution or take no further action. If the decision is made to prosecute, an application is made for a summons</a:t>
            </a:r>
            <a:endParaRPr lang="en-US" altLang="en-US" sz="1100" b="1" dirty="0" smtClean="0">
              <a:latin typeface="Arial" panose="020B0604020202020204" pitchFamily="34" charset="0"/>
            </a:endParaRPr>
          </a:p>
          <a:p>
            <a:pPr eaLnBrk="1" hangingPunct="1">
              <a:defRPr/>
            </a:pPr>
            <a:endParaRPr lang="en-US" altLang="en-US" sz="1100" b="1" dirty="0" smtClean="0">
              <a:latin typeface="Arial" panose="020B0604020202020204" pitchFamily="34" charset="0"/>
            </a:endParaRPr>
          </a:p>
          <a:p>
            <a:pPr>
              <a:defRPr/>
            </a:pPr>
            <a:r>
              <a:rPr lang="en-GB" sz="1100" dirty="0" smtClean="0"/>
              <a:t>The information required for a summons includes: full name &amp; address (including post code), date of birth, wherever possible, a national insurance number. </a:t>
            </a:r>
          </a:p>
          <a:p>
            <a:pPr eaLnBrk="1" hangingPunct="1">
              <a:defRPr/>
            </a:pPr>
            <a:r>
              <a:rPr lang="en-US" altLang="en-US" sz="1100" dirty="0" smtClean="0">
                <a:latin typeface="Arial" panose="020B0604020202020204" pitchFamily="34" charset="0"/>
              </a:rPr>
              <a:t>The address can be a private or business address - it must be where person will be for a sufficiently long period to enable summons to be served, or at which another specified person will accept the summons on behalf of the accused.</a:t>
            </a: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4</a:t>
            </a:fld>
            <a:endParaRPr lang="en-GB"/>
          </a:p>
        </p:txBody>
      </p:sp>
    </p:spTree>
    <p:extLst>
      <p:ext uri="{BB962C8B-B14F-4D97-AF65-F5344CB8AC3E}">
        <p14:creationId xmlns:p14="http://schemas.microsoft.com/office/powerpoint/2010/main" val="19759469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sz="1100" dirty="0" smtClean="0">
                <a:latin typeface="Arial" panose="020B0604020202020204" pitchFamily="34" charset="0"/>
              </a:rPr>
              <a:t>In certain cases this will allow the court to issue a witness summons early in the proceedings, to pre-empt the likely non-attendance of a witness.</a:t>
            </a:r>
          </a:p>
          <a:p>
            <a:pPr eaLnBrk="1" hangingPunct="1"/>
            <a:endParaRPr lang="en-GB" altLang="en-US" sz="1100" dirty="0" smtClean="0">
              <a:latin typeface="Arial" panose="020B0604020202020204" pitchFamily="34" charset="0"/>
            </a:endParaRPr>
          </a:p>
          <a:p>
            <a:pPr eaLnBrk="1" hangingPunct="1"/>
            <a:r>
              <a:rPr lang="en-GB" altLang="en-US" sz="1100" dirty="0" smtClean="0">
                <a:latin typeface="Arial" panose="020B0604020202020204" pitchFamily="34" charset="0"/>
              </a:rPr>
              <a:t>The witness summons can be applied for by both the defence and prosecution. </a:t>
            </a:r>
          </a:p>
          <a:p>
            <a:pPr eaLnBrk="1" hangingPunct="1"/>
            <a:endParaRPr lang="en-GB" altLang="en-US" sz="1100" dirty="0" smtClean="0">
              <a:latin typeface="Arial" panose="020B0604020202020204" pitchFamily="34" charset="0"/>
            </a:endParaRPr>
          </a:p>
          <a:p>
            <a:pPr eaLnBrk="1" hangingPunct="1"/>
            <a:r>
              <a:rPr lang="en-GB" altLang="en-US" sz="1100" dirty="0" smtClean="0">
                <a:latin typeface="Arial" panose="020B0604020202020204" pitchFamily="34" charset="0"/>
              </a:rPr>
              <a:t>In many cases the summons will also act as a measure of protection for a witness whose employer is reluctant to release them, or who faces some degree of discouragement or low-level intimidation in the community. </a:t>
            </a: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5</a:t>
            </a:fld>
            <a:endParaRPr lang="en-GB"/>
          </a:p>
        </p:txBody>
      </p:sp>
    </p:spTree>
    <p:extLst>
      <p:ext uri="{BB962C8B-B14F-4D97-AF65-F5344CB8AC3E}">
        <p14:creationId xmlns:p14="http://schemas.microsoft.com/office/powerpoint/2010/main" val="24468319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sz="1100" b="1" dirty="0" smtClean="0">
                <a:latin typeface="Arial" panose="020B0604020202020204" pitchFamily="34" charset="0"/>
              </a:rPr>
              <a:t>Types of warrants</a:t>
            </a:r>
          </a:p>
          <a:p>
            <a:pPr eaLnBrk="1" hangingPunct="1"/>
            <a:endParaRPr lang="en-US" altLang="en-US" sz="1100" b="1" dirty="0" smtClean="0">
              <a:latin typeface="Arial" panose="020B0604020202020204" pitchFamily="34" charset="0"/>
            </a:endParaRPr>
          </a:p>
          <a:p>
            <a:pPr eaLnBrk="1" hangingPunct="1"/>
            <a:r>
              <a:rPr lang="en-US" altLang="en-US" sz="1100" b="1" dirty="0" smtClean="0">
                <a:latin typeface="Arial" panose="020B0604020202020204" pitchFamily="34" charset="0"/>
              </a:rPr>
              <a:t>Commitment warrant </a:t>
            </a:r>
            <a:r>
              <a:rPr lang="en-US" altLang="en-US" sz="1100" dirty="0" smtClean="0">
                <a:latin typeface="Arial" panose="020B0604020202020204" pitchFamily="34" charset="0"/>
              </a:rPr>
              <a:t>– found guilty of an offence without their presence and have been sentenced to imprisonment – take the person to prison</a:t>
            </a:r>
          </a:p>
          <a:p>
            <a:pPr eaLnBrk="1" hangingPunct="1"/>
            <a:r>
              <a:rPr lang="en-GB" altLang="en-US" sz="1100" b="1" dirty="0" smtClean="0">
                <a:latin typeface="Arial" panose="020B0604020202020204" pitchFamily="34" charset="0"/>
              </a:rPr>
              <a:t>Arrest for an offence</a:t>
            </a:r>
            <a:r>
              <a:rPr lang="en-GB" altLang="en-US" sz="1100" dirty="0" smtClean="0">
                <a:latin typeface="Arial" panose="020B0604020202020204" pitchFamily="34" charset="0"/>
              </a:rPr>
              <a:t>.  Where certain offences have been committed or are alleged to have been committed, or the defendant’s address is not sufficiently established for a summons to be served, an arrest warrant may be issued.</a:t>
            </a:r>
            <a:endParaRPr lang="en-US" altLang="en-US" sz="1100" dirty="0" smtClean="0">
              <a:latin typeface="Arial" panose="020B0604020202020204" pitchFamily="34" charset="0"/>
            </a:endParaRPr>
          </a:p>
          <a:p>
            <a:pPr eaLnBrk="1" hangingPunct="1"/>
            <a:r>
              <a:rPr lang="en-GB" altLang="en-US" sz="1100" b="1" dirty="0" smtClean="0">
                <a:latin typeface="Arial" panose="020B0604020202020204" pitchFamily="34" charset="0"/>
              </a:rPr>
              <a:t>Failure to answer a summons</a:t>
            </a:r>
            <a:r>
              <a:rPr lang="en-GB" altLang="en-US" sz="1100" dirty="0" smtClean="0">
                <a:latin typeface="Arial" panose="020B0604020202020204" pitchFamily="34" charset="0"/>
              </a:rPr>
              <a:t>.  A magistrate may issue a warrant for the arrest of a person who in certain circumstances has failed to appear at court in response to a summons.</a:t>
            </a:r>
            <a:endParaRPr lang="en-US" altLang="en-US" sz="1100" dirty="0" smtClean="0">
              <a:latin typeface="Arial" panose="020B0604020202020204" pitchFamily="34" charset="0"/>
            </a:endParaRPr>
          </a:p>
          <a:p>
            <a:pPr eaLnBrk="1" hangingPunct="1"/>
            <a:r>
              <a:rPr lang="en-GB" altLang="en-US" sz="1100" b="1" dirty="0" smtClean="0">
                <a:latin typeface="Arial" panose="020B0604020202020204" pitchFamily="34" charset="0"/>
              </a:rPr>
              <a:t>Arrest for non-payment of a fine</a:t>
            </a:r>
            <a:r>
              <a:rPr lang="en-GB" altLang="en-US" sz="1100" dirty="0" smtClean="0">
                <a:latin typeface="Arial" panose="020B0604020202020204" pitchFamily="34" charset="0"/>
              </a:rPr>
              <a:t>.  Where a person has failed to pay a fine following a conviction, a magistrate may issue an arrest warrant. If the subject of a non payment warrant provides payment for the outstanding balance of the warrant they should not be arrested. The warrant should be endorsed that the outstanding balance has been obtained and signed along with any receipt references.  The warrant is then returned to the court via your administration processes.</a:t>
            </a:r>
          </a:p>
          <a:p>
            <a:pPr eaLnBrk="1" hangingPunct="1"/>
            <a:r>
              <a:rPr lang="en-GB" altLang="en-US" sz="1100" b="1" dirty="0" smtClean="0">
                <a:latin typeface="Arial" panose="020B0604020202020204" pitchFamily="34" charset="0"/>
              </a:rPr>
              <a:t>Arrest with bail conditions. </a:t>
            </a:r>
            <a:r>
              <a:rPr lang="en-GB" altLang="en-US" sz="1100" dirty="0" smtClean="0">
                <a:latin typeface="Arial" panose="020B0604020202020204" pitchFamily="34" charset="0"/>
              </a:rPr>
              <a:t>When executing a warrant of arrest that has bail conditions, the same procedure should be followed as an arrest warrant, except that after arrest, the person can be released, subject to a requirement to attend a specified Magistrates’ Court at a specified time. </a:t>
            </a:r>
            <a:endParaRPr lang="en-US" altLang="en-US" sz="1100" b="1" dirty="0" smtClean="0">
              <a:latin typeface="Arial" panose="020B0604020202020204" pitchFamily="34" charset="0"/>
            </a:endParaRPr>
          </a:p>
          <a:p>
            <a:pPr eaLnBrk="1" hangingPunct="1"/>
            <a:r>
              <a:rPr lang="en-GB" altLang="en-US" sz="1100" b="1" dirty="0" smtClean="0">
                <a:latin typeface="Arial" panose="020B0604020202020204" pitchFamily="34" charset="0"/>
              </a:rPr>
              <a:t>European Arrest Warrant</a:t>
            </a:r>
            <a:r>
              <a:rPr lang="en-GB" altLang="en-US" sz="1100" dirty="0" smtClean="0">
                <a:latin typeface="Arial" panose="020B0604020202020204" pitchFamily="34" charset="0"/>
              </a:rPr>
              <a:t>  The Extradition Act 2003 simplifies procedures between member states of the European Union.  It will be increasingly likely for officers conducting person checks on the PNC to find that the subject of the check is wanted for extradition to another country.</a:t>
            </a:r>
            <a:endParaRPr lang="en-US" altLang="en-US" sz="1100" dirty="0" smtClean="0">
              <a:latin typeface="Arial" panose="020B0604020202020204" pitchFamily="34" charset="0"/>
            </a:endParaRPr>
          </a:p>
          <a:p>
            <a:pPr eaLnBrk="1" hangingPunct="1"/>
            <a:r>
              <a:rPr lang="en-GB" altLang="en-US" sz="1100" dirty="0" smtClean="0">
                <a:latin typeface="Arial" panose="020B0604020202020204" pitchFamily="34" charset="0"/>
              </a:rPr>
              <a:t>Officers must only arrest for extradition where there is a clear direction to do so on the PNC.  </a:t>
            </a:r>
          </a:p>
          <a:p>
            <a:endParaRPr lang="en-GB" sz="1100" dirty="0" smtClean="0"/>
          </a:p>
          <a:p>
            <a:pPr>
              <a:defRPr/>
            </a:pPr>
            <a:r>
              <a:rPr lang="en-GB" sz="1100" dirty="0" smtClean="0"/>
              <a:t>When executing any arrest warrant you should proceed as follows: </a:t>
            </a:r>
          </a:p>
          <a:p>
            <a:pPr marL="171450" indent="-171450">
              <a:buFont typeface="Arial" panose="020B0604020202020204" pitchFamily="34" charset="0"/>
              <a:buChar char="•"/>
              <a:defRPr/>
            </a:pPr>
            <a:r>
              <a:rPr lang="en-GB" sz="1100" dirty="0" smtClean="0"/>
              <a:t>Make sure that you read the warrant and understand it and confirm it has been signed by a Justice. </a:t>
            </a:r>
          </a:p>
          <a:p>
            <a:pPr marL="171450" indent="-171450">
              <a:buFont typeface="Arial" panose="020B0604020202020204" pitchFamily="34" charset="0"/>
              <a:buChar char="•"/>
              <a:defRPr/>
            </a:pPr>
            <a:r>
              <a:rPr lang="en-GB" sz="1100" dirty="0" smtClean="0"/>
              <a:t>Select an appropriate time to execute the warrant - consider, for example, the impact on other family members if the individual is arrested during a meal time </a:t>
            </a:r>
          </a:p>
          <a:p>
            <a:pPr marL="171450" indent="-171450">
              <a:buFont typeface="Arial" panose="020B0604020202020204" pitchFamily="34" charset="0"/>
              <a:buChar char="•"/>
              <a:defRPr/>
            </a:pPr>
            <a:r>
              <a:rPr lang="en-GB" sz="1100" dirty="0" smtClean="0"/>
              <a:t>Check that you have identified the right person (and not a child or relative with the same name). It may also be useful to check photograph records and the PNC for any warning markers. </a:t>
            </a:r>
          </a:p>
          <a:p>
            <a:pPr marL="171450" indent="-171450">
              <a:buFont typeface="Arial" panose="020B0604020202020204" pitchFamily="34" charset="0"/>
              <a:buChar char="•"/>
              <a:defRPr/>
            </a:pPr>
            <a:r>
              <a:rPr lang="en-GB" sz="1100" dirty="0" smtClean="0"/>
              <a:t>Identify yourself, establish the identity of the accused, arrest and caution them. </a:t>
            </a:r>
          </a:p>
          <a:p>
            <a:pPr marL="171450" indent="-171450">
              <a:buFont typeface="Arial" panose="020B0604020202020204" pitchFamily="34" charset="0"/>
              <a:buChar char="•"/>
              <a:defRPr/>
            </a:pPr>
            <a:r>
              <a:rPr lang="en-GB" sz="1100" dirty="0" smtClean="0"/>
              <a:t>Explain, in ordinary language, the charge and the reason for the arrest. Then, show the relevant person the warrant, if you have it with you (but do not hand the document over) or tell the relevant person where the warrant is and what arrangements can be made to let the person inspect it. </a:t>
            </a:r>
            <a:r>
              <a:rPr lang="en-GB" altLang="en-US" sz="1100" dirty="0" smtClean="0">
                <a:latin typeface="Arial" panose="020B0604020202020204" pitchFamily="34" charset="0"/>
              </a:rPr>
              <a:t>It must be shown to the person arrested, if he demands it, as soon as practicable.</a:t>
            </a:r>
            <a:endParaRPr lang="en-US" altLang="en-US" sz="1100" dirty="0" smtClean="0">
              <a:latin typeface="Arial" panose="020B0604020202020204" pitchFamily="34" charset="0"/>
            </a:endParaRPr>
          </a:p>
          <a:p>
            <a:pPr marL="171450" indent="-171450">
              <a:buFont typeface="Arial" panose="020B0604020202020204" pitchFamily="34" charset="0"/>
              <a:buChar char="•"/>
              <a:defRPr/>
            </a:pPr>
            <a:r>
              <a:rPr lang="en-GB" sz="1100" dirty="0" smtClean="0"/>
              <a:t>Endorse the back of the warrant </a:t>
            </a:r>
          </a:p>
          <a:p>
            <a:pPr marL="171450" indent="-171450">
              <a:buFont typeface="Arial" panose="020B0604020202020204" pitchFamily="34" charset="0"/>
              <a:buChar char="•"/>
              <a:defRPr/>
            </a:pPr>
            <a:r>
              <a:rPr lang="en-GB" sz="1100" dirty="0" smtClean="0"/>
              <a:t>Make a record of the event in your pocket notebook </a:t>
            </a:r>
          </a:p>
          <a:p>
            <a:pPr marL="171450" indent="-171450">
              <a:buFont typeface="Arial" panose="020B0604020202020204" pitchFamily="34" charset="0"/>
              <a:buChar char="•"/>
              <a:defRPr/>
            </a:pPr>
            <a:r>
              <a:rPr lang="en-GB" sz="1100" dirty="0" smtClean="0"/>
              <a:t>Return the warrant to the court according to your local instructions </a:t>
            </a:r>
          </a:p>
          <a:p>
            <a:pPr>
              <a:defRPr/>
            </a:pPr>
            <a:r>
              <a:rPr lang="en-GB" sz="1100" dirty="0" smtClean="0"/>
              <a:t>A warrant must not be used in order to arrest a suspect simply for the purpose of an interview. </a:t>
            </a:r>
          </a:p>
          <a:p>
            <a:pPr eaLnBrk="1" hangingPunct="1">
              <a:defRPr/>
            </a:pPr>
            <a:r>
              <a:rPr lang="en-GB" altLang="en-US" sz="1100" dirty="0" smtClean="0">
                <a:latin typeface="Arial" panose="020B0604020202020204" pitchFamily="34" charset="0"/>
              </a:rPr>
              <a:t>It may also be necessary to ensure, if the person is shown on PNC as ‘wanted on warrant’, that this is also cancelled on PNC to show that the warrant has been executed and the requirements of the warrant have been discharged.</a:t>
            </a:r>
            <a:endParaRPr lang="en-US" altLang="en-US" sz="1100" dirty="0" smtClean="0">
              <a:latin typeface="Arial" panose="020B0604020202020204" pitchFamily="34" charset="0"/>
            </a:endParaRPr>
          </a:p>
          <a:p>
            <a:pPr eaLnBrk="1" hangingPunct="1">
              <a:defRPr/>
            </a:pPr>
            <a:r>
              <a:rPr lang="en-GB" altLang="en-US" sz="1100" dirty="0" smtClean="0">
                <a:latin typeface="Arial" panose="020B0604020202020204" pitchFamily="34" charset="0"/>
              </a:rPr>
              <a:t>Be guided by your </a:t>
            </a:r>
            <a:r>
              <a:rPr lang="en-GB" altLang="en-US" sz="1100" b="1" dirty="0" smtClean="0">
                <a:latin typeface="Arial" panose="020B0604020202020204" pitchFamily="34" charset="0"/>
              </a:rPr>
              <a:t>own force policy</a:t>
            </a:r>
            <a:r>
              <a:rPr lang="en-GB" altLang="en-US" sz="1100" dirty="0" smtClean="0">
                <a:latin typeface="Arial" panose="020B0604020202020204" pitchFamily="34" charset="0"/>
              </a:rPr>
              <a:t> on how warrants shown on PNC are cancelled and also </a:t>
            </a:r>
            <a:r>
              <a:rPr lang="en-GB" altLang="en-US" sz="1100" b="1" dirty="0" smtClean="0">
                <a:latin typeface="Arial" panose="020B0604020202020204" pitchFamily="34" charset="0"/>
              </a:rPr>
              <a:t>who</a:t>
            </a:r>
            <a:r>
              <a:rPr lang="en-GB" altLang="en-US" sz="1100" dirty="0" smtClean="0">
                <a:latin typeface="Arial" panose="020B0604020202020204" pitchFamily="34" charset="0"/>
              </a:rPr>
              <a:t> is responsible for doing it.</a:t>
            </a:r>
            <a:endParaRPr lang="en-US" altLang="en-US" sz="1100" dirty="0" smtClean="0">
              <a:latin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6</a:t>
            </a:fld>
            <a:endParaRPr lang="en-GB"/>
          </a:p>
        </p:txBody>
      </p:sp>
    </p:spTree>
    <p:extLst>
      <p:ext uri="{BB962C8B-B14F-4D97-AF65-F5344CB8AC3E}">
        <p14:creationId xmlns:p14="http://schemas.microsoft.com/office/powerpoint/2010/main" val="27681679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100000"/>
              </a:lnSpc>
            </a:pPr>
            <a:r>
              <a:rPr lang="en-GB" altLang="en-US" sz="1100" dirty="0" smtClean="0"/>
              <a:t>There are three types of offence.  </a:t>
            </a:r>
          </a:p>
          <a:p>
            <a:pPr eaLnBrk="1" hangingPunct="1">
              <a:lnSpc>
                <a:spcPct val="100000"/>
              </a:lnSpc>
            </a:pPr>
            <a:r>
              <a:rPr lang="en-GB" altLang="en-US" sz="1100" dirty="0" smtClean="0"/>
              <a:t>The first is the ‘</a:t>
            </a:r>
            <a:r>
              <a:rPr lang="en-GB" altLang="en-US" sz="1100" b="1" dirty="0" smtClean="0"/>
              <a:t>summary’</a:t>
            </a:r>
            <a:r>
              <a:rPr lang="en-GB" altLang="en-US" sz="1100" dirty="0" smtClean="0"/>
              <a:t> offence.  </a:t>
            </a:r>
          </a:p>
          <a:p>
            <a:pPr eaLnBrk="1" hangingPunct="1">
              <a:lnSpc>
                <a:spcPct val="100000"/>
              </a:lnSpc>
            </a:pPr>
            <a:r>
              <a:rPr lang="en-GB" altLang="en-US" sz="1100" dirty="0" smtClean="0"/>
              <a:t>These offences are triable only in Magistrates Court and this accounts for 95% of all cases.   </a:t>
            </a:r>
          </a:p>
          <a:p>
            <a:pPr eaLnBrk="1" hangingPunct="1">
              <a:lnSpc>
                <a:spcPct val="100000"/>
              </a:lnSpc>
            </a:pPr>
            <a:r>
              <a:rPr lang="en-GB" altLang="en-US" sz="1100" dirty="0" smtClean="0"/>
              <a:t>A magistrates court is made up of either 3 lay magistrates or a circuit judge.  </a:t>
            </a:r>
          </a:p>
          <a:p>
            <a:pPr eaLnBrk="1" hangingPunct="1">
              <a:lnSpc>
                <a:spcPct val="100000"/>
              </a:lnSpc>
            </a:pPr>
            <a:r>
              <a:rPr lang="en-GB" altLang="en-US" sz="1100" dirty="0" smtClean="0"/>
              <a:t>There is no jury in a magistrates court.</a:t>
            </a:r>
          </a:p>
          <a:p>
            <a:pPr eaLnBrk="1" hangingPunct="1">
              <a:lnSpc>
                <a:spcPct val="100000"/>
              </a:lnSpc>
            </a:pPr>
            <a:endParaRPr lang="en-GB" altLang="en-US" sz="1100" dirty="0" smtClean="0"/>
          </a:p>
          <a:p>
            <a:pPr eaLnBrk="1" hangingPunct="1">
              <a:lnSpc>
                <a:spcPct val="100000"/>
              </a:lnSpc>
            </a:pPr>
            <a:r>
              <a:rPr lang="en-GB" altLang="en-US" sz="1100" dirty="0" smtClean="0"/>
              <a:t>Next are offences </a:t>
            </a:r>
            <a:r>
              <a:rPr lang="en-GB" altLang="en-US" sz="1100" b="1" dirty="0" smtClean="0"/>
              <a:t>‘triable on indictment’ </a:t>
            </a:r>
            <a:r>
              <a:rPr lang="en-GB" altLang="en-US" sz="1100" dirty="0" smtClean="0"/>
              <a:t>also referred to as </a:t>
            </a:r>
            <a:r>
              <a:rPr lang="en-GB" altLang="en-US" sz="1100" b="1" dirty="0" smtClean="0"/>
              <a:t>‘indictable</a:t>
            </a:r>
            <a:r>
              <a:rPr lang="en-GB" altLang="en-US" sz="1100" dirty="0" smtClean="0"/>
              <a:t>’.  </a:t>
            </a:r>
          </a:p>
          <a:p>
            <a:pPr eaLnBrk="1" hangingPunct="1">
              <a:lnSpc>
                <a:spcPct val="100000"/>
              </a:lnSpc>
            </a:pPr>
            <a:r>
              <a:rPr lang="en-GB" altLang="en-US" sz="1100" dirty="0" smtClean="0"/>
              <a:t>These offences can only be tried at a Crown Court where a judge sits and a jury decides the verdict.</a:t>
            </a:r>
          </a:p>
          <a:p>
            <a:pPr eaLnBrk="1" hangingPunct="1">
              <a:lnSpc>
                <a:spcPct val="100000"/>
              </a:lnSpc>
            </a:pPr>
            <a:endParaRPr lang="en-GB" altLang="en-US" sz="1100" dirty="0" smtClean="0"/>
          </a:p>
          <a:p>
            <a:pPr eaLnBrk="1" hangingPunct="1">
              <a:lnSpc>
                <a:spcPct val="100000"/>
              </a:lnSpc>
            </a:pPr>
            <a:r>
              <a:rPr lang="en-GB" altLang="en-US" sz="1100" dirty="0" smtClean="0"/>
              <a:t>In the middle are </a:t>
            </a:r>
            <a:r>
              <a:rPr lang="en-GB" altLang="en-US" sz="1100" b="1" dirty="0" smtClean="0"/>
              <a:t>‘either way’ </a:t>
            </a:r>
            <a:r>
              <a:rPr lang="en-GB" altLang="en-US" sz="1100" dirty="0" smtClean="0"/>
              <a:t>offences only and they can be tried either at Magistrates or Crown Court depending on the seriousness of the crime committed.  </a:t>
            </a:r>
          </a:p>
          <a:p>
            <a:pPr eaLnBrk="1" hangingPunct="1">
              <a:lnSpc>
                <a:spcPct val="100000"/>
              </a:lnSpc>
            </a:pPr>
            <a:r>
              <a:rPr lang="en-GB" altLang="en-US" sz="1100" dirty="0" smtClean="0"/>
              <a:t>Theft is an ‘</a:t>
            </a:r>
            <a:r>
              <a:rPr lang="en-GB" altLang="en-US" sz="1100" b="1" dirty="0" smtClean="0"/>
              <a:t>either way</a:t>
            </a:r>
            <a:r>
              <a:rPr lang="en-GB" altLang="en-US" sz="1100" dirty="0" smtClean="0"/>
              <a:t>’ offence.  Summary if someone stole a packet of sandwiches, indictable if they stole a million pounds from a bank.</a:t>
            </a:r>
          </a:p>
          <a:p>
            <a:pPr eaLnBrk="1" hangingPunct="1">
              <a:lnSpc>
                <a:spcPct val="100000"/>
              </a:lnSpc>
            </a:pPr>
            <a:endParaRPr lang="en-GB" altLang="en-US" sz="1100" u="sng" dirty="0" smtClean="0"/>
          </a:p>
          <a:p>
            <a:pPr eaLnBrk="1" hangingPunct="1">
              <a:lnSpc>
                <a:spcPct val="100000"/>
              </a:lnSpc>
            </a:pPr>
            <a:r>
              <a:rPr lang="en-GB" altLang="en-US" sz="1100" dirty="0" smtClean="0"/>
              <a:t>A </a:t>
            </a:r>
            <a:r>
              <a:rPr lang="en-GB" altLang="en-US" sz="1100" b="1" dirty="0" smtClean="0">
                <a:solidFill>
                  <a:srgbClr val="0000FF"/>
                </a:solidFill>
              </a:rPr>
              <a:t>Constable</a:t>
            </a:r>
            <a:r>
              <a:rPr lang="en-GB" altLang="en-US" sz="1100" dirty="0" smtClean="0"/>
              <a:t> can arrest for </a:t>
            </a:r>
            <a:r>
              <a:rPr lang="en-GB" altLang="en-US" sz="1100" b="1" u="sng" dirty="0" smtClean="0"/>
              <a:t>any</a:t>
            </a:r>
            <a:r>
              <a:rPr lang="en-GB" altLang="en-US" sz="1100" b="1" dirty="0" smtClean="0"/>
              <a:t> </a:t>
            </a:r>
            <a:r>
              <a:rPr lang="en-GB" altLang="en-US" sz="1100" dirty="0" smtClean="0"/>
              <a:t>offence.  </a:t>
            </a:r>
          </a:p>
          <a:p>
            <a:pPr eaLnBrk="1" hangingPunct="1">
              <a:lnSpc>
                <a:spcPct val="100000"/>
              </a:lnSpc>
            </a:pPr>
            <a:endParaRPr lang="en-GB" altLang="en-US" sz="1100" dirty="0" smtClean="0"/>
          </a:p>
          <a:p>
            <a:pPr eaLnBrk="1" hangingPunct="1">
              <a:lnSpc>
                <a:spcPct val="100000"/>
              </a:lnSpc>
            </a:pPr>
            <a:r>
              <a:rPr lang="en-GB" altLang="en-US" sz="1100" dirty="0" smtClean="0"/>
              <a:t>The power of arrest without warrant for </a:t>
            </a:r>
            <a:r>
              <a:rPr lang="en-GB" altLang="en-US" sz="1100" b="1" dirty="0" smtClean="0">
                <a:solidFill>
                  <a:srgbClr val="0000FF"/>
                </a:solidFill>
              </a:rPr>
              <a:t>other persons</a:t>
            </a:r>
            <a:r>
              <a:rPr lang="en-GB" altLang="en-US" sz="1100" b="1" dirty="0" smtClean="0">
                <a:solidFill>
                  <a:srgbClr val="FF0000"/>
                </a:solidFill>
              </a:rPr>
              <a:t> </a:t>
            </a:r>
            <a:r>
              <a:rPr lang="en-GB" altLang="en-US" sz="1100" dirty="0" smtClean="0"/>
              <a:t>relate </a:t>
            </a:r>
            <a:r>
              <a:rPr lang="en-GB" altLang="en-US" sz="1100" b="1" u="sng" dirty="0" smtClean="0">
                <a:solidFill>
                  <a:srgbClr val="FF0000"/>
                </a:solidFill>
              </a:rPr>
              <a:t>only</a:t>
            </a:r>
            <a:r>
              <a:rPr lang="en-GB" altLang="en-US" sz="1100" dirty="0" smtClean="0"/>
              <a:t> to offences that are ‘</a:t>
            </a:r>
            <a:r>
              <a:rPr lang="en-GB" altLang="en-US" sz="1100" b="1" dirty="0" smtClean="0"/>
              <a:t>indictable’</a:t>
            </a:r>
            <a:r>
              <a:rPr lang="en-GB" altLang="en-US" sz="1100" dirty="0" smtClean="0"/>
              <a:t> or ‘</a:t>
            </a:r>
            <a:r>
              <a:rPr lang="en-GB" altLang="en-US" sz="1100" b="1" dirty="0" smtClean="0"/>
              <a:t>either way’</a:t>
            </a: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7</a:t>
            </a:fld>
            <a:endParaRPr lang="en-GB"/>
          </a:p>
        </p:txBody>
      </p:sp>
    </p:spTree>
    <p:extLst>
      <p:ext uri="{BB962C8B-B14F-4D97-AF65-F5344CB8AC3E}">
        <p14:creationId xmlns:p14="http://schemas.microsoft.com/office/powerpoint/2010/main" val="1494601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1" i="0" u="none" strike="noStrike" kern="1200" cap="none" spc="0" normalizeH="0" baseline="0" noProof="0" dirty="0" smtClean="0">
                <a:ln>
                  <a:noFill/>
                </a:ln>
                <a:solidFill>
                  <a:srgbClr val="000000"/>
                </a:solidFill>
                <a:effectLst/>
                <a:uLnTx/>
                <a:uFillTx/>
                <a:latin typeface="Arial" charset="0"/>
                <a:ea typeface="+mn-ea"/>
                <a:cs typeface="+mn-cs"/>
              </a:rPr>
              <a:t>Common Law </a:t>
            </a:r>
            <a:endParaRPr kumimoji="0" lang="en-GB"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latin typeface="Arial" charset="0"/>
                <a:ea typeface="+mn-ea"/>
                <a:cs typeface="+mn-cs"/>
              </a:rPr>
              <a:t>The common law of this country, gave the power of arrest ‘to any person’ for many offences.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latin typeface="Arial" charset="0"/>
                <a:ea typeface="+mn-ea"/>
                <a:cs typeface="+mn-cs"/>
              </a:rPr>
              <a:t>Later, with the creation of </a:t>
            </a:r>
            <a:r>
              <a:rPr kumimoji="0" lang="en-GB" sz="1100" b="1" i="0" u="none" strike="noStrike" kern="1200" cap="none" spc="0" normalizeH="0" baseline="0" noProof="0" dirty="0" smtClean="0">
                <a:ln>
                  <a:noFill/>
                </a:ln>
                <a:solidFill>
                  <a:srgbClr val="000000"/>
                </a:solidFill>
                <a:effectLst/>
                <a:uLnTx/>
                <a:uFillTx/>
                <a:latin typeface="Arial" charset="0"/>
                <a:ea typeface="+mn-ea"/>
                <a:cs typeface="+mn-cs"/>
              </a:rPr>
              <a:t>statute law</a:t>
            </a:r>
            <a:r>
              <a:rPr kumimoji="0" lang="en-GB" sz="1100" b="0" i="0" u="none" strike="noStrike" kern="1200" cap="none" spc="0" normalizeH="0" baseline="0" noProof="0" dirty="0" smtClean="0">
                <a:ln>
                  <a:noFill/>
                </a:ln>
                <a:solidFill>
                  <a:srgbClr val="000000"/>
                </a:solidFill>
                <a:effectLst/>
                <a:uLnTx/>
                <a:uFillTx/>
                <a:latin typeface="Arial" charset="0"/>
                <a:ea typeface="+mn-ea"/>
                <a:cs typeface="+mn-cs"/>
              </a:rPr>
              <a:t>, which includes powers of arrest for certain offences, the common law powers were largely replaced.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latin typeface="Arial" charset="0"/>
                <a:ea typeface="+mn-ea"/>
                <a:cs typeface="+mn-cs"/>
              </a:rPr>
              <a:t>There are however, still a few common law powers of arrest without warrant in common usage, for example an offence of outraging public decency.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latin typeface="Arial" charset="0"/>
                <a:ea typeface="+mn-ea"/>
                <a:cs typeface="+mn-cs"/>
              </a:rPr>
              <a:t>The common law power that you will deal with on a more regular basis relates to ‘breaches of the peace’.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1" i="0" u="none" strike="noStrike" kern="1200" cap="none" spc="0" normalizeH="0" baseline="0" noProof="0" dirty="0" smtClean="0">
                <a:ln>
                  <a:noFill/>
                </a:ln>
                <a:solidFill>
                  <a:srgbClr val="000000"/>
                </a:solidFill>
                <a:effectLst/>
                <a:uLnTx/>
                <a:uFillTx/>
                <a:latin typeface="Arial" charset="0"/>
                <a:ea typeface="+mn-ea"/>
                <a:cs typeface="+mn-cs"/>
              </a:rPr>
              <a:t>Statute Law </a:t>
            </a:r>
            <a:endParaRPr kumimoji="0" lang="en-GB"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latin typeface="Arial" charset="0"/>
                <a:ea typeface="+mn-ea"/>
                <a:cs typeface="+mn-cs"/>
              </a:rPr>
              <a:t>A power of arrest, which is given in an Act of Parliament, is called a ‘</a:t>
            </a:r>
            <a:r>
              <a:rPr kumimoji="0" lang="en-GB" sz="1100" b="1" i="0" u="none" strike="noStrike" kern="1200" cap="none" spc="0" normalizeH="0" baseline="0" noProof="0" dirty="0" smtClean="0">
                <a:ln>
                  <a:noFill/>
                </a:ln>
                <a:solidFill>
                  <a:srgbClr val="FF0000"/>
                </a:solidFill>
                <a:effectLst/>
                <a:uLnTx/>
                <a:uFillTx/>
                <a:latin typeface="Arial" charset="0"/>
                <a:ea typeface="+mn-ea"/>
                <a:cs typeface="+mn-cs"/>
              </a:rPr>
              <a:t>statutory power of arrest’</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latin typeface="Arial" charset="0"/>
                <a:ea typeface="+mn-ea"/>
                <a:cs typeface="+mn-cs"/>
              </a:rPr>
              <a:t>The </a:t>
            </a:r>
            <a:r>
              <a:rPr kumimoji="0" lang="en-GB" sz="1100" b="1" i="0" u="none" strike="noStrike" kern="1200" cap="none" spc="0" normalizeH="0" baseline="0" noProof="0" dirty="0" smtClean="0">
                <a:ln>
                  <a:noFill/>
                </a:ln>
                <a:solidFill>
                  <a:srgbClr val="0000FF"/>
                </a:solidFill>
                <a:effectLst/>
                <a:uLnTx/>
                <a:uFillTx/>
                <a:latin typeface="Arial" charset="0"/>
                <a:ea typeface="+mn-ea"/>
                <a:cs typeface="+mn-cs"/>
              </a:rPr>
              <a:t>Police and Criminal Evidence Act 1984 </a:t>
            </a:r>
            <a:r>
              <a:rPr kumimoji="0" lang="en-GB" sz="1100" b="0" i="0" u="none" strike="noStrike" kern="1200" cap="none" spc="0" normalizeH="0" baseline="0" noProof="0" dirty="0" smtClean="0">
                <a:ln>
                  <a:noFill/>
                </a:ln>
                <a:solidFill>
                  <a:srgbClr val="000000"/>
                </a:solidFill>
                <a:effectLst/>
                <a:uLnTx/>
                <a:uFillTx/>
                <a:latin typeface="Arial" charset="0"/>
                <a:ea typeface="+mn-ea"/>
                <a:cs typeface="+mn-cs"/>
              </a:rPr>
              <a:t>provides both the police and any other person the power to arrest.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latin typeface="Arial" charset="0"/>
                <a:ea typeface="+mn-ea"/>
                <a:cs typeface="+mn-cs"/>
              </a:rPr>
              <a:t>These powers fall into two groups: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1" i="0" u="none" strike="noStrike" kern="1200" cap="none" spc="0" normalizeH="0" baseline="0" noProof="0" dirty="0" smtClean="0">
                <a:ln>
                  <a:noFill/>
                </a:ln>
                <a:solidFill>
                  <a:srgbClr val="000099"/>
                </a:solidFill>
                <a:effectLst/>
                <a:uLnTx/>
                <a:uFillTx/>
                <a:latin typeface="Arial" charset="0"/>
                <a:ea typeface="+mn-ea"/>
                <a:cs typeface="+mn-cs"/>
              </a:rPr>
              <a:t>‘Indictable offences</a:t>
            </a:r>
            <a:r>
              <a:rPr kumimoji="0" lang="en-GB" sz="1100" b="1" i="0" u="none" strike="noStrike" kern="1200" cap="none" spc="0" normalizeH="0" baseline="0" noProof="0" dirty="0" smtClean="0">
                <a:ln>
                  <a:noFill/>
                </a:ln>
                <a:solidFill>
                  <a:srgbClr val="000000"/>
                </a:solidFill>
                <a:effectLst/>
                <a:uLnTx/>
                <a:uFillTx/>
                <a:latin typeface="Arial" charset="0"/>
                <a:ea typeface="+mn-ea"/>
                <a:cs typeface="+mn-cs"/>
              </a:rPr>
              <a:t>’ </a:t>
            </a:r>
            <a:r>
              <a:rPr kumimoji="0" lang="en-GB" sz="1100" b="0" i="0" u="none" strike="noStrike" kern="1200" cap="none" spc="0" normalizeH="0" baseline="0" noProof="0" dirty="0" smtClean="0">
                <a:ln>
                  <a:noFill/>
                </a:ln>
                <a:solidFill>
                  <a:srgbClr val="000000"/>
                </a:solidFill>
                <a:effectLst/>
                <a:uLnTx/>
                <a:uFillTx/>
                <a:latin typeface="Arial" charset="0"/>
                <a:ea typeface="+mn-ea"/>
                <a:cs typeface="+mn-cs"/>
              </a:rPr>
              <a:t>– Under the Police and Criminal Evidence Act (PACE) 1984 (offences triable at Crown Court)</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1" i="0" u="none" strike="noStrike" kern="1200" cap="none" spc="0" normalizeH="0" baseline="0" noProof="0" dirty="0" smtClean="0">
                <a:ln>
                  <a:noFill/>
                </a:ln>
                <a:solidFill>
                  <a:srgbClr val="000099"/>
                </a:solidFill>
                <a:effectLst/>
                <a:uLnTx/>
                <a:uFillTx/>
                <a:latin typeface="Arial" charset="0"/>
                <a:ea typeface="+mn-ea"/>
                <a:cs typeface="+mn-cs"/>
              </a:rPr>
              <a:t>Powers contained in other Acts </a:t>
            </a:r>
            <a:r>
              <a:rPr kumimoji="0" lang="en-GB" sz="1100" b="0" i="0" u="none" strike="noStrike" kern="1200" cap="none" spc="0" normalizeH="0" baseline="0" noProof="0" dirty="0" smtClean="0">
                <a:ln>
                  <a:noFill/>
                </a:ln>
                <a:solidFill>
                  <a:srgbClr val="000000"/>
                </a:solidFill>
                <a:effectLst/>
                <a:uLnTx/>
                <a:uFillTx/>
                <a:latin typeface="Arial" charset="0"/>
                <a:ea typeface="+mn-ea"/>
                <a:cs typeface="+mn-cs"/>
              </a:rPr>
              <a:t>– The powers of arrest which were contained in numerous Acts have mostly been abolished, although they will still specify that it is an offence under that Act.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latin typeface="Arial" charset="0"/>
                <a:ea typeface="+mn-ea"/>
                <a:cs typeface="+mn-cs"/>
              </a:rPr>
              <a:t>These are preserved powers of arrest and they are mostly contained within Schedule 2 of PACE 1984.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smtClean="0">
              <a:ln>
                <a:noFill/>
              </a:ln>
              <a:solidFill>
                <a:srgbClr val="000000"/>
              </a:solidFill>
              <a:effectLst/>
              <a:uLnTx/>
              <a:uFillTx/>
              <a:latin typeface="Arial" charset="0"/>
              <a:ea typeface="+mn-ea"/>
              <a:cs typeface="+mn-cs"/>
            </a:endParaRPr>
          </a:p>
          <a:p>
            <a:r>
              <a:rPr lang="en-GB" dirty="0" smtClean="0"/>
              <a:t>These</a:t>
            </a:r>
            <a:r>
              <a:rPr lang="en-GB" baseline="0" dirty="0" smtClean="0"/>
              <a:t> are discussed later on in the lesson </a:t>
            </a:r>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8</a:t>
            </a:fld>
            <a:endParaRPr lang="en-GB"/>
          </a:p>
        </p:txBody>
      </p:sp>
    </p:spTree>
    <p:extLst>
      <p:ext uri="{BB962C8B-B14F-4D97-AF65-F5344CB8AC3E}">
        <p14:creationId xmlns:p14="http://schemas.microsoft.com/office/powerpoint/2010/main" val="13092468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The </a:t>
            </a: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purpose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of an arrest is to make a suspect submit to the criminal justice system.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The information on this slide shows the concept of arrest as explained in Murray v Ministry of Defence 1988 in which the House of Lords quoted three different definitions of which they approved. </a:t>
            </a:r>
            <a:endPar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The elements of an arrest are, therefore: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actual physical restraint (e.g. holding firmly by the arm) or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words/conduct making it clear that the person will be restrained by force if necessary.</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1" u="none" strike="noStrike" kern="1200" cap="none" spc="0" normalizeH="0" baseline="0" noProof="0" dirty="0" smtClean="0">
                <a:ln>
                  <a:noFill/>
                </a:ln>
                <a:solidFill>
                  <a:srgbClr val="000000"/>
                </a:solidFill>
                <a:effectLst/>
                <a:uLnTx/>
                <a:uFillTx/>
                <a:latin typeface="Arial" charset="0"/>
                <a:ea typeface="+mn-ea"/>
                <a:cs typeface="+mn-cs"/>
              </a:rPr>
              <a:t>The PACE codes of practice state</a:t>
            </a:r>
            <a:r>
              <a:rPr kumimoji="0" lang="en-GB" altLang="en-US" sz="1100" b="0" i="1" u="none" strike="noStrike" kern="1200" cap="none" spc="0" normalizeH="0" baseline="0" noProof="0" dirty="0" smtClean="0">
                <a:ln>
                  <a:noFill/>
                </a:ln>
                <a:solidFill>
                  <a:srgbClr val="000000"/>
                </a:solidFill>
                <a:effectLst/>
                <a:uLnTx/>
                <a:uFillTx/>
                <a:latin typeface="Arial" charset="0"/>
                <a:ea typeface="+mn-ea"/>
                <a:cs typeface="+mn-cs"/>
              </a:rPr>
              <a:t>:</a:t>
            </a:r>
          </a:p>
          <a:p>
            <a:pPr marL="285750" marR="0" lvl="0" indent="-2857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1100" b="0" i="1" u="none" strike="noStrike" kern="1200" cap="none" spc="0" normalizeH="0" baseline="0" noProof="0" dirty="0" smtClean="0">
                <a:ln>
                  <a:noFill/>
                </a:ln>
                <a:solidFill>
                  <a:srgbClr val="000000"/>
                </a:solidFill>
                <a:effectLst/>
                <a:uLnTx/>
                <a:uFillTx/>
                <a:latin typeface="Arial" charset="0"/>
                <a:ea typeface="+mn-ea"/>
                <a:cs typeface="+mn-cs"/>
              </a:rPr>
              <a:t>Everyone arrested, shall be informed of the reasons, in a language that they understand</a:t>
            </a:r>
          </a:p>
          <a:p>
            <a:pPr marL="285750" marR="0" lvl="0" indent="-2857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1100" b="0" i="1" u="none" strike="noStrike" kern="1200" cap="none" spc="0" normalizeH="0" baseline="0" noProof="0" dirty="0" smtClean="0">
                <a:ln>
                  <a:noFill/>
                </a:ln>
                <a:solidFill>
                  <a:srgbClr val="000000"/>
                </a:solidFill>
                <a:effectLst/>
                <a:uLnTx/>
                <a:uFillTx/>
                <a:latin typeface="Arial" charset="0"/>
                <a:ea typeface="+mn-ea"/>
                <a:cs typeface="+mn-cs"/>
              </a:rPr>
              <a:t>They shall be brought, promptly before a judge or authorised officer.</a:t>
            </a:r>
          </a:p>
          <a:p>
            <a:pPr marL="285750" marR="0" lvl="0" indent="-2857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1100" b="0" i="1" u="none" strike="noStrike" kern="1200" cap="none" spc="0" normalizeH="0" baseline="0" noProof="0" dirty="0" smtClean="0">
                <a:ln>
                  <a:noFill/>
                </a:ln>
                <a:solidFill>
                  <a:srgbClr val="000000"/>
                </a:solidFill>
                <a:effectLst/>
                <a:uLnTx/>
                <a:uFillTx/>
                <a:latin typeface="Arial" charset="0"/>
                <a:ea typeface="+mn-ea"/>
                <a:cs typeface="+mn-cs"/>
              </a:rPr>
              <a:t>If the grounds for detaining that person cease, then that person shall be released.</a:t>
            </a:r>
          </a:p>
          <a:p>
            <a:pPr marL="285750" marR="0" lvl="0" indent="-2857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latin typeface="Arial" charset="0"/>
                <a:ea typeface="+mn-ea"/>
                <a:cs typeface="+mn-cs"/>
              </a:rPr>
              <a:t>If a police officer makes an arrest which is not compliant with the principles laid down by the European Convention on Human Rights then the arrested person’s Convention Rights will have been unlawfully infringed upon and they are entitled to seek redress (</a:t>
            </a:r>
            <a:r>
              <a:rPr kumimoji="0" lang="en-GB" sz="1100" b="0" i="0" u="none" strike="noStrike" kern="1200" cap="none" spc="0" normalizeH="0" baseline="0" noProof="0" dirty="0" err="1" smtClean="0">
                <a:ln>
                  <a:noFill/>
                </a:ln>
                <a:solidFill>
                  <a:srgbClr val="000000"/>
                </a:solidFill>
                <a:effectLst/>
                <a:uLnTx/>
                <a:uFillTx/>
                <a:latin typeface="Arial" charset="0"/>
                <a:ea typeface="+mn-ea"/>
                <a:cs typeface="+mn-cs"/>
              </a:rPr>
              <a:t>eg</a:t>
            </a:r>
            <a:r>
              <a:rPr kumimoji="0" lang="en-GB" sz="1100" b="0" i="0" u="none" strike="noStrike" kern="1200" cap="none" spc="0" normalizeH="0" baseline="0" noProof="0" dirty="0" smtClean="0">
                <a:ln>
                  <a:noFill/>
                </a:ln>
                <a:solidFill>
                  <a:srgbClr val="000000"/>
                </a:solidFill>
                <a:effectLst/>
                <a:uLnTx/>
                <a:uFillTx/>
                <a:latin typeface="Arial" charset="0"/>
                <a:ea typeface="+mn-ea"/>
                <a:cs typeface="+mn-cs"/>
              </a:rPr>
              <a:t> compensation).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latin typeface="Arial" charset="0"/>
                <a:ea typeface="+mn-ea"/>
                <a:cs typeface="+mn-cs"/>
              </a:rPr>
              <a:t>An unlawful arrest can give rise to disciplinary action against the arresting officer, and any evidence gained as a result of the arrest can be excluded by the courts. It is vitally important to get it right.</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2060"/>
                </a:solidFill>
                <a:effectLst/>
                <a:uLnTx/>
                <a:uFillTx/>
                <a:latin typeface="Arial" charset="0"/>
                <a:ea typeface="ＭＳ Ｐゴシック" pitchFamily="-112" charset="-128"/>
                <a:cs typeface="ＭＳ Ｐゴシック" pitchFamily="-112" charset="-128"/>
              </a:rPr>
              <a:t>Any loss of evidence (and/or loss of a case in court) can lead to the loss of confidence in the police, allegations of corruption.</a:t>
            </a: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9</a:t>
            </a:fld>
            <a:endParaRPr lang="en-GB"/>
          </a:p>
        </p:txBody>
      </p:sp>
    </p:spTree>
    <p:extLst>
      <p:ext uri="{BB962C8B-B14F-4D97-AF65-F5344CB8AC3E}">
        <p14:creationId xmlns:p14="http://schemas.microsoft.com/office/powerpoint/2010/main" val="15326980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latin typeface="Arial" charset="0"/>
                <a:ea typeface="+mn-ea"/>
                <a:cs typeface="+mn-cs"/>
              </a:rPr>
              <a:t>Police and Criminal Evidence Act 1984 (PACE) and the accompanying PACE codes of practice, establishes the powers of the police to combat crimes while protecting the rights of the public.</a:t>
            </a: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The</a:t>
            </a: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 </a:t>
            </a: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Power to Arrest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is given to officers by </a:t>
            </a: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S24 PACE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and is governed by </a:t>
            </a: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Code G</a:t>
            </a: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of the </a:t>
            </a: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Codes of Practice.</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In any arrest an officer is responsible for protecting a suspect’s rights. They should ask themselves:-</a:t>
            </a:r>
          </a:p>
          <a:p>
            <a:pPr marL="285750" marR="0" lvl="0" indent="-285750"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Are my actions </a:t>
            </a:r>
            <a:r>
              <a:rPr kumimoji="0" lang="en-GB" altLang="en-US" sz="1100" b="1" i="0" u="none" strike="noStrike" kern="1200" cap="none" spc="0" normalizeH="0" baseline="0" noProof="0" dirty="0" smtClean="0">
                <a:ln>
                  <a:noFill/>
                </a:ln>
                <a:solidFill>
                  <a:srgbClr val="000099"/>
                </a:solidFill>
                <a:effectLst/>
                <a:uLnTx/>
                <a:uFillTx/>
                <a:latin typeface="Arial" charset="0"/>
                <a:ea typeface="+mn-ea"/>
                <a:cs typeface="+mn-cs"/>
              </a:rPr>
              <a:t>P</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roportionate?  </a:t>
            </a:r>
            <a:r>
              <a:rPr kumimoji="0" lang="en-GB" altLang="en-US" sz="1100" b="0" i="1" u="none" strike="noStrike" kern="1200" cap="none" spc="0" normalizeH="0" baseline="0" noProof="0" dirty="0" smtClean="0">
                <a:ln>
                  <a:noFill/>
                </a:ln>
                <a:solidFill>
                  <a:srgbClr val="000000"/>
                </a:solidFill>
                <a:effectLst/>
                <a:uLnTx/>
                <a:uFillTx/>
                <a:latin typeface="Arial" charset="0"/>
                <a:ea typeface="+mn-ea"/>
                <a:cs typeface="+mn-cs"/>
              </a:rPr>
              <a:t>Is this the minimum action I can carry out at this time?</a:t>
            </a:r>
          </a:p>
          <a:p>
            <a:pPr marL="285750" marR="0" lvl="0" indent="-285750"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Are my actions </a:t>
            </a:r>
            <a:r>
              <a:rPr kumimoji="0" lang="en-GB" altLang="en-US" sz="1100" b="1" i="0" u="none" strike="noStrike" kern="1200" cap="none" spc="0" normalizeH="0" baseline="0" noProof="0" dirty="0" smtClean="0">
                <a:ln>
                  <a:noFill/>
                </a:ln>
                <a:solidFill>
                  <a:srgbClr val="000099"/>
                </a:solidFill>
                <a:effectLst/>
                <a:uLnTx/>
                <a:uFillTx/>
                <a:latin typeface="Arial" charset="0"/>
                <a:ea typeface="+mn-ea"/>
                <a:cs typeface="+mn-cs"/>
              </a:rPr>
              <a:t>L</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awful?  </a:t>
            </a:r>
            <a:r>
              <a:rPr kumimoji="0" lang="en-GB" altLang="en-US" sz="1100" b="0" i="1" u="none" strike="noStrike" kern="1200" cap="none" spc="0" normalizeH="0" baseline="0" noProof="0" dirty="0" smtClean="0">
                <a:ln>
                  <a:noFill/>
                </a:ln>
                <a:solidFill>
                  <a:srgbClr val="000000"/>
                </a:solidFill>
                <a:effectLst/>
                <a:uLnTx/>
                <a:uFillTx/>
                <a:latin typeface="Arial" charset="0"/>
                <a:ea typeface="+mn-ea"/>
                <a:cs typeface="+mn-cs"/>
              </a:rPr>
              <a:t>What offence do you suspect the person to be involved in?</a:t>
            </a:r>
          </a:p>
          <a:p>
            <a:pPr marL="285750" marR="0" lvl="0" indent="-285750"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Am I </a:t>
            </a:r>
            <a:r>
              <a:rPr kumimoji="0" lang="en-GB" altLang="en-US" sz="1100" b="1" i="0" u="none" strike="noStrike" kern="1200" cap="none" spc="0" normalizeH="0" baseline="0" noProof="0" dirty="0" smtClean="0">
                <a:ln>
                  <a:noFill/>
                </a:ln>
                <a:solidFill>
                  <a:srgbClr val="000099"/>
                </a:solidFill>
                <a:effectLst/>
                <a:uLnTx/>
                <a:uFillTx/>
                <a:latin typeface="Arial" charset="0"/>
                <a:ea typeface="+mn-ea"/>
                <a:cs typeface="+mn-cs"/>
              </a:rPr>
              <a:t>A</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ccountable for this course of action?</a:t>
            </a:r>
          </a:p>
          <a:p>
            <a:pPr marL="285750" marR="0" lvl="0" indent="-285750"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Are my actions </a:t>
            </a:r>
            <a:r>
              <a:rPr kumimoji="0" lang="en-GB" altLang="en-US" sz="1100" b="1" i="0" u="none" strike="noStrike" kern="1200" cap="none" spc="0" normalizeH="0" baseline="0" noProof="0" dirty="0" smtClean="0">
                <a:ln>
                  <a:noFill/>
                </a:ln>
                <a:solidFill>
                  <a:srgbClr val="000099"/>
                </a:solidFill>
                <a:effectLst/>
                <a:uLnTx/>
                <a:uFillTx/>
                <a:latin typeface="Arial" charset="0"/>
                <a:ea typeface="+mn-ea"/>
                <a:cs typeface="+mn-cs"/>
              </a:rPr>
              <a:t>N</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ecessary &amp; </a:t>
            </a: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J</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ustifiable? </a:t>
            </a:r>
            <a:r>
              <a:rPr kumimoji="0" lang="en-GB" altLang="en-US" sz="1100" b="0" i="1" u="none" strike="noStrike" kern="1200" cap="none" spc="0" normalizeH="0" baseline="0" noProof="0" dirty="0" smtClean="0">
                <a:ln>
                  <a:noFill/>
                </a:ln>
                <a:solidFill>
                  <a:srgbClr val="000000"/>
                </a:solidFill>
                <a:effectLst/>
                <a:uLnTx/>
                <a:uFillTx/>
                <a:latin typeface="Arial" charset="0"/>
                <a:ea typeface="+mn-ea"/>
                <a:cs typeface="+mn-cs"/>
              </a:rPr>
              <a:t>The only option available is to arrest the suspect?  Why is this the only option?</a:t>
            </a:r>
          </a:p>
          <a:p>
            <a:pPr marL="285750" marR="0" lvl="0" indent="-285750"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Are my actions non-discriminatory and </a:t>
            </a:r>
            <a:r>
              <a:rPr kumimoji="0" lang="en-GB" altLang="en-US" sz="1100" b="1" i="0" u="none" strike="noStrike" kern="1200" cap="none" spc="0" normalizeH="0" baseline="0" noProof="0" dirty="0" smtClean="0">
                <a:ln>
                  <a:noFill/>
                </a:ln>
                <a:solidFill>
                  <a:srgbClr val="000099"/>
                </a:solidFill>
                <a:effectLst/>
                <a:uLnTx/>
                <a:uFillTx/>
                <a:latin typeface="Arial" charset="0"/>
                <a:ea typeface="+mn-ea"/>
                <a:cs typeface="+mn-cs"/>
              </a:rPr>
              <a:t>E</a:t>
            </a:r>
            <a:r>
              <a:rPr kumimoji="0" lang="en-GB" altLang="en-US" sz="1100" b="0" i="0" u="none" strike="noStrike" kern="1200" cap="none" spc="0" normalizeH="0" baseline="0" noProof="0" dirty="0" smtClean="0">
                <a:ln>
                  <a:noFill/>
                </a:ln>
                <a:solidFill>
                  <a:srgbClr val="000099"/>
                </a:solidFill>
                <a:effectLst/>
                <a:uLnTx/>
                <a:uFillTx/>
                <a:latin typeface="Arial" charset="0"/>
                <a:ea typeface="+mn-ea"/>
                <a:cs typeface="+mn-cs"/>
              </a:rPr>
              <a:t>t</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hical?  </a:t>
            </a:r>
            <a:r>
              <a:rPr kumimoji="0" lang="en-GB" altLang="en-US" sz="1100" b="0" i="1" u="none" strike="noStrike" kern="1200" cap="none" spc="0" normalizeH="0" baseline="0" noProof="0" dirty="0" smtClean="0">
                <a:ln>
                  <a:noFill/>
                </a:ln>
                <a:solidFill>
                  <a:srgbClr val="000000"/>
                </a:solidFill>
                <a:effectLst/>
                <a:uLnTx/>
                <a:uFillTx/>
                <a:latin typeface="Arial" charset="0"/>
                <a:ea typeface="+mn-ea"/>
                <a:cs typeface="+mn-cs"/>
              </a:rPr>
              <a:t>Would I carry out this action whomever I was intending to arrest?</a:t>
            </a: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The mnemonic </a:t>
            </a:r>
            <a:r>
              <a:rPr kumimoji="0" lang="en-GB" altLang="en-US" sz="1100" b="1" i="0" u="none" strike="noStrike" kern="1200" cap="none" spc="0" normalizeH="0" baseline="0" noProof="0" dirty="0" smtClean="0">
                <a:ln>
                  <a:noFill/>
                </a:ln>
                <a:solidFill>
                  <a:srgbClr val="000099"/>
                </a:solidFill>
                <a:effectLst/>
                <a:uLnTx/>
                <a:uFillTx/>
                <a:latin typeface="Arial" charset="0"/>
                <a:ea typeface="+mn-ea"/>
                <a:cs typeface="+mn-cs"/>
              </a:rPr>
              <a:t>JPLANE</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can be used to assist in remembering this.</a:t>
            </a:r>
          </a:p>
          <a:p>
            <a:pPr marL="285750" marR="0" lvl="0" indent="-285750"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Arial" charset="0"/>
                <a:ea typeface="+mn-ea"/>
                <a:cs typeface="+mn-cs"/>
              </a:rPr>
              <a:t>The exercise of this power is an obvious and significant interference with the Right to Liberty &amp; Security under </a:t>
            </a:r>
            <a:r>
              <a:rPr kumimoji="0" lang="en-US" altLang="en-US" sz="1100" b="1" i="0" u="none" strike="noStrike" kern="1200" cap="none" spc="0" normalizeH="0" baseline="0" noProof="0" dirty="0" smtClean="0">
                <a:ln>
                  <a:noFill/>
                </a:ln>
                <a:solidFill>
                  <a:srgbClr val="FF0000"/>
                </a:solidFill>
                <a:effectLst/>
                <a:uLnTx/>
                <a:uFillTx/>
                <a:latin typeface="Arial" charset="0"/>
                <a:ea typeface="+mn-ea"/>
                <a:cs typeface="+mn-cs"/>
              </a:rPr>
              <a:t>Article 5 </a:t>
            </a:r>
            <a:r>
              <a:rPr kumimoji="0" lang="en-US" altLang="en-US" sz="1100" b="0" i="0" u="none" strike="noStrike" kern="1200" cap="none" spc="0" normalizeH="0" baseline="0" noProof="0" dirty="0" smtClean="0">
                <a:ln>
                  <a:noFill/>
                </a:ln>
                <a:solidFill>
                  <a:srgbClr val="FF0000"/>
                </a:solidFill>
                <a:effectLst/>
                <a:uLnTx/>
                <a:uFillTx/>
                <a:latin typeface="Arial" charset="0"/>
                <a:ea typeface="+mn-ea"/>
                <a:cs typeface="+mn-cs"/>
              </a:rPr>
              <a:t>of </a:t>
            </a:r>
            <a:r>
              <a:rPr kumimoji="0" lang="en-US" altLang="en-US" sz="1100" b="1" i="0" u="none" strike="noStrike" kern="1200" cap="none" spc="0" normalizeH="0" baseline="0" noProof="0" dirty="0" smtClean="0">
                <a:ln>
                  <a:noFill/>
                </a:ln>
                <a:solidFill>
                  <a:srgbClr val="FF0000"/>
                </a:solidFill>
                <a:effectLst/>
                <a:uLnTx/>
                <a:uFillTx/>
                <a:latin typeface="Arial" charset="0"/>
                <a:ea typeface="+mn-ea"/>
                <a:cs typeface="+mn-cs"/>
              </a:rPr>
              <a:t>ECHR</a:t>
            </a:r>
            <a:r>
              <a:rPr kumimoji="0" lang="en-US" altLang="en-US" sz="1100" b="0" i="0" u="none" strike="noStrike" kern="1200" cap="none" spc="0" normalizeH="0" baseline="0" noProof="0" dirty="0" smtClean="0">
                <a:ln>
                  <a:noFill/>
                </a:ln>
                <a:solidFill>
                  <a:srgbClr val="FF0000"/>
                </a:solidFill>
                <a:effectLst/>
                <a:uLnTx/>
                <a:uFillTx/>
                <a:latin typeface="Arial" charset="0"/>
                <a:ea typeface="+mn-ea"/>
                <a:cs typeface="+mn-cs"/>
              </a:rPr>
              <a:t> set out in the </a:t>
            </a:r>
            <a:r>
              <a:rPr kumimoji="0" lang="en-US" altLang="en-US" sz="1100" b="1" i="0" u="none" strike="noStrike" kern="1200" cap="none" spc="0" normalizeH="0" baseline="0" noProof="0" dirty="0" smtClean="0">
                <a:ln>
                  <a:noFill/>
                </a:ln>
                <a:solidFill>
                  <a:srgbClr val="FF0000"/>
                </a:solidFill>
                <a:effectLst/>
                <a:uLnTx/>
                <a:uFillTx/>
                <a:latin typeface="Arial" charset="0"/>
                <a:ea typeface="+mn-ea"/>
                <a:cs typeface="+mn-cs"/>
              </a:rPr>
              <a:t>Human Rights Act 1998</a:t>
            </a:r>
            <a:r>
              <a:rPr kumimoji="0" lang="en-US" altLang="en-US" sz="1100" b="0" i="0" u="none" strike="noStrike" kern="1200" cap="none" spc="0" normalizeH="0" baseline="0" noProof="0" dirty="0" smtClean="0">
                <a:ln>
                  <a:noFill/>
                </a:ln>
                <a:solidFill>
                  <a:srgbClr val="000000"/>
                </a:solidFill>
                <a:effectLst/>
                <a:uLnTx/>
                <a:uFillTx/>
                <a:latin typeface="Arial" charset="0"/>
                <a:ea typeface="+mn-ea"/>
                <a:cs typeface="+mn-cs"/>
              </a:rPr>
              <a:t>, all persons have the.  Each time a person is arrested, this Article is engaged and the individual’s human rights are infringed.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Officers must use their power fairly, responsibly &amp; with regard to an individuals equality, diversity &amp; human rights.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The Equality Act 2010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makes it unlawful for officers to discriminate against, harass or victimise any person on grounds of the  ‘protected characteristics’ – age, disability, gender reassignment, race, religion or belief, sex &amp; sexual orientation, marriage &amp; civil partnership, pregnancy &amp; maternity. </a:t>
            </a: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10</a:t>
            </a:fld>
            <a:endParaRPr lang="en-GB"/>
          </a:p>
        </p:txBody>
      </p:sp>
    </p:spTree>
    <p:extLst>
      <p:ext uri="{BB962C8B-B14F-4D97-AF65-F5344CB8AC3E}">
        <p14:creationId xmlns:p14="http://schemas.microsoft.com/office/powerpoint/2010/main" val="41324805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1" i="0" u="none" strike="noStrike" kern="1200" cap="none" spc="0" normalizeH="0" baseline="0" noProof="0" dirty="0" smtClean="0">
                <a:ln>
                  <a:noFill/>
                </a:ln>
                <a:solidFill>
                  <a:srgbClr val="000000"/>
                </a:solidFill>
                <a:effectLst/>
                <a:uLnTx/>
                <a:uFillTx/>
                <a:latin typeface="Arial" charset="0"/>
                <a:ea typeface="+mn-ea"/>
                <a:cs typeface="+mn-cs"/>
              </a:rPr>
              <a:t>PACE Code G </a:t>
            </a:r>
            <a:r>
              <a:rPr kumimoji="0" lang="en-US" altLang="en-US" sz="1100" b="0" i="0" u="none" strike="noStrike" kern="1200" cap="none" spc="0" normalizeH="0" baseline="0" noProof="0" dirty="0" smtClean="0">
                <a:ln>
                  <a:noFill/>
                </a:ln>
                <a:solidFill>
                  <a:srgbClr val="000000"/>
                </a:solidFill>
                <a:effectLst/>
                <a:uLnTx/>
                <a:uFillTx/>
                <a:latin typeface="Arial" charset="0"/>
                <a:ea typeface="+mn-ea"/>
                <a:cs typeface="+mn-cs"/>
              </a:rPr>
              <a:t>states that these two elements </a:t>
            </a:r>
            <a:r>
              <a:rPr kumimoji="0" lang="en-US" altLang="en-US" sz="1100" b="1" i="0" u="none" strike="noStrike" kern="1200" cap="none" spc="0" normalizeH="0" baseline="0" noProof="0" dirty="0" smtClean="0">
                <a:ln>
                  <a:noFill/>
                </a:ln>
                <a:solidFill>
                  <a:srgbClr val="000000"/>
                </a:solidFill>
                <a:effectLst/>
                <a:uLnTx/>
                <a:uFillTx/>
                <a:latin typeface="Arial" charset="0"/>
                <a:ea typeface="+mn-ea"/>
                <a:cs typeface="+mn-cs"/>
              </a:rPr>
              <a:t>must be satisfied </a:t>
            </a:r>
            <a:r>
              <a:rPr kumimoji="0" lang="en-US" altLang="en-US" sz="1100" b="0" i="0" u="none" strike="noStrike" kern="1200" cap="none" spc="0" normalizeH="0" baseline="0" noProof="0" dirty="0" smtClean="0">
                <a:ln>
                  <a:noFill/>
                </a:ln>
                <a:solidFill>
                  <a:srgbClr val="000000"/>
                </a:solidFill>
                <a:effectLst/>
                <a:uLnTx/>
                <a:uFillTx/>
                <a:latin typeface="Arial" charset="0"/>
                <a:ea typeface="+mn-ea"/>
                <a:cs typeface="+mn-cs"/>
              </a:rPr>
              <a:t>for a Sec 24 arrest to be lawful:</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If the provisions of the Act and this Code are not observed, both the arrest and the conduct of any subsequent investigation may be open to question.</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The law requires a person is informed of the '</a:t>
            </a: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grounds</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for the arrest'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(e.g. "I am arresting you on suspicion of stealing a stereo from a Ford Fiesta car in Acacia Ave yesterday"). </a:t>
            </a: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11</a:t>
            </a:fld>
            <a:endParaRPr lang="en-GB"/>
          </a:p>
        </p:txBody>
      </p:sp>
    </p:spTree>
    <p:extLst>
      <p:ext uri="{BB962C8B-B14F-4D97-AF65-F5344CB8AC3E}">
        <p14:creationId xmlns:p14="http://schemas.microsoft.com/office/powerpoint/2010/main" val="7486169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ts val="60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Under </a:t>
            </a: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Sec 28 PACE &amp; Code G (Codes of Practice)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an arrest is not lawful unless at the time, or as soon as practicable (the officer) informs the person they are under arrest.</a:t>
            </a:r>
          </a:p>
          <a:p>
            <a:pPr marL="0" marR="0" lvl="0" indent="0" algn="l" defTabSz="914400" rtl="0" eaLnBrk="1" fontAlgn="base" latinLnBrk="0" hangingPunct="1">
              <a:lnSpc>
                <a:spcPct val="100000"/>
              </a:lnSpc>
              <a:spcBef>
                <a:spcPct val="30000"/>
              </a:spcBef>
              <a:spcAft>
                <a:spcPts val="60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30000"/>
              </a:spcBef>
              <a:spcAft>
                <a:spcPts val="60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The person must be given the information promptly and in simple non technical language so that they can understand that they have been deprived of their liberty and the essential legal and factual grounds for their arrest in accordance with the Human Rights Act 1998 Schedule 1 Article 5(2). </a:t>
            </a:r>
          </a:p>
          <a:p>
            <a:pPr marL="0" marR="0" lvl="0" indent="0" algn="l" defTabSz="914400" rtl="0" eaLnBrk="1" fontAlgn="base" latinLnBrk="0" hangingPunct="1">
              <a:lnSpc>
                <a:spcPct val="100000"/>
              </a:lnSpc>
              <a:spcBef>
                <a:spcPct val="30000"/>
              </a:spcBef>
              <a:spcAft>
                <a:spcPts val="60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30000"/>
              </a:spcBef>
              <a:spcAft>
                <a:spcPts val="600"/>
              </a:spcAft>
              <a:buClrTx/>
              <a:buSzTx/>
              <a:buFontTx/>
              <a:buNone/>
              <a:tabLst/>
              <a:defRPr/>
            </a:pPr>
            <a:r>
              <a:rPr lang="en-GB" altLang="en-US" sz="1100" dirty="0" smtClean="0">
                <a:latin typeface="Arial" panose="020B0604020202020204" pitchFamily="34" charset="0"/>
              </a:rPr>
              <a:t>In addition to the Human Rights issue, it is important that these things are considered by officers as Forces pay out a considerable amount of money as a result of claims made by individuals for unlawful arrest.  These claims arise in most cases due to officers failing to consider whether the arrest they make is actually necessary.</a:t>
            </a:r>
          </a:p>
          <a:p>
            <a:pPr marL="0" marR="0" lvl="0" indent="0" algn="l" defTabSz="914400" rtl="0" eaLnBrk="1" fontAlgn="base" latinLnBrk="0" hangingPunct="1">
              <a:lnSpc>
                <a:spcPct val="100000"/>
              </a:lnSpc>
              <a:spcBef>
                <a:spcPct val="30000"/>
              </a:spcBef>
              <a:spcAft>
                <a:spcPts val="60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30000"/>
              </a:spcBef>
              <a:spcAft>
                <a:spcPts val="60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Remember to give the ‘when’ questioned caution if it was not given just prior to the arrest taking place.</a:t>
            </a: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12</a:t>
            </a:fld>
            <a:endParaRPr lang="en-GB"/>
          </a:p>
        </p:txBody>
      </p:sp>
    </p:spTree>
    <p:extLst>
      <p:ext uri="{BB962C8B-B14F-4D97-AF65-F5344CB8AC3E}">
        <p14:creationId xmlns:p14="http://schemas.microsoft.com/office/powerpoint/2010/main" val="27205518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FF"/>
                </a:solidFill>
                <a:effectLst/>
                <a:uLnTx/>
                <a:uFillTx/>
                <a:latin typeface="Arial" charset="0"/>
                <a:ea typeface="+mn-ea"/>
                <a:cs typeface="+mn-cs"/>
              </a:rPr>
              <a:t>‘</a:t>
            </a:r>
            <a:r>
              <a:rPr kumimoji="0" lang="en-GB" altLang="en-US" sz="1100" b="1" i="0" u="none" strike="noStrike" kern="1200" cap="none" spc="0" normalizeH="0" baseline="0" noProof="0" dirty="0" smtClean="0">
                <a:ln>
                  <a:noFill/>
                </a:ln>
                <a:solidFill>
                  <a:srgbClr val="0000FF"/>
                </a:solidFill>
                <a:effectLst/>
                <a:uLnTx/>
                <a:uFillTx/>
                <a:latin typeface="Arial" charset="0"/>
                <a:ea typeface="+mn-ea"/>
                <a:cs typeface="+mn-cs"/>
              </a:rPr>
              <a:t>Reasonable’</a:t>
            </a:r>
            <a:r>
              <a:rPr kumimoji="0" lang="en-GB" altLang="en-US" sz="1100" b="0" i="0" u="none" strike="noStrike" kern="1200" cap="none" spc="0" normalizeH="0" baseline="0" noProof="0" dirty="0" smtClean="0">
                <a:ln>
                  <a:noFill/>
                </a:ln>
                <a:solidFill>
                  <a:srgbClr val="0000FF"/>
                </a:solidFill>
                <a:effectLst/>
                <a:uLnTx/>
                <a:uFillTx/>
                <a:latin typeface="Arial" charset="0"/>
                <a:ea typeface="+mn-ea"/>
                <a:cs typeface="+mn-cs"/>
              </a:rPr>
              <a:t>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is a conclusion that one or more people would reach in an agreement as a result of a personal experience or understanding.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It is practical, level headed and a logical result.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FF"/>
                </a:solidFill>
                <a:effectLst/>
                <a:uLnTx/>
                <a:uFillTx/>
                <a:latin typeface="Arial" charset="0"/>
                <a:ea typeface="+mn-ea"/>
                <a:cs typeface="+mn-cs"/>
              </a:rPr>
              <a:t>‘Grounds’</a:t>
            </a:r>
            <a:r>
              <a:rPr kumimoji="0" lang="en-GB" altLang="en-US" sz="1100" b="0" i="0" u="none" strike="noStrike" kern="1200" cap="none" spc="0" normalizeH="0" baseline="0" noProof="0" dirty="0" smtClean="0">
                <a:ln>
                  <a:noFill/>
                </a:ln>
                <a:solidFill>
                  <a:srgbClr val="0000FF"/>
                </a:solidFill>
                <a:effectLst/>
                <a:uLnTx/>
                <a:uFillTx/>
                <a:latin typeface="Arial" charset="0"/>
                <a:ea typeface="+mn-ea"/>
                <a:cs typeface="+mn-cs"/>
              </a:rPr>
              <a:t>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for something include a reason for a thought to exist:-</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To </a:t>
            </a:r>
            <a:r>
              <a:rPr kumimoji="0" lang="en-GB" altLang="en-US" sz="1100" b="0" i="0" u="none" strike="noStrike" kern="1200" cap="none" spc="0" normalizeH="0" baseline="0" noProof="0" dirty="0" smtClean="0">
                <a:ln>
                  <a:noFill/>
                </a:ln>
                <a:solidFill>
                  <a:srgbClr val="FF0000"/>
                </a:solidFill>
                <a:effectLst/>
                <a:uLnTx/>
                <a:uFillTx/>
                <a:latin typeface="Arial" charset="0"/>
                <a:ea typeface="+mn-ea"/>
                <a:cs typeface="+mn-cs"/>
              </a:rPr>
              <a:t>‘</a:t>
            </a: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know’</a:t>
            </a:r>
            <a:r>
              <a:rPr kumimoji="0" lang="en-GB" altLang="en-US" sz="1100" b="0" i="0" u="none" strike="noStrike" kern="1200" cap="none" spc="0" normalizeH="0" baseline="0" noProof="0" dirty="0" smtClean="0">
                <a:ln>
                  <a:noFill/>
                </a:ln>
                <a:solidFill>
                  <a:srgbClr val="FF0000"/>
                </a:solidFill>
                <a:effectLst/>
                <a:uLnTx/>
                <a:uFillTx/>
                <a:latin typeface="Arial" charset="0"/>
                <a:ea typeface="+mn-ea"/>
                <a:cs typeface="+mn-cs"/>
              </a:rPr>
              <a:t>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something is to be certain </a:t>
            </a:r>
            <a:r>
              <a:rPr kumimoji="0" lang="en-GB" altLang="en-US" sz="1100" b="0" i="0" u="none" strike="noStrike" kern="1200" cap="none" spc="0" normalizeH="0" baseline="0" noProof="0" dirty="0" smtClean="0">
                <a:ln>
                  <a:noFill/>
                </a:ln>
                <a:solidFill>
                  <a:srgbClr val="FF0000"/>
                </a:solidFill>
                <a:effectLst/>
                <a:uLnTx/>
                <a:uFillTx/>
                <a:latin typeface="Arial" charset="0"/>
                <a:ea typeface="+mn-ea"/>
                <a:cs typeface="+mn-cs"/>
              </a:rPr>
              <a:t>(10/10)</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To </a:t>
            </a:r>
            <a:r>
              <a:rPr kumimoji="0" lang="en-GB" altLang="en-US" sz="1100" b="0" i="0" u="none" strike="noStrike" kern="1200" cap="none" spc="0" normalizeH="0" baseline="0" noProof="0" dirty="0" smtClean="0">
                <a:ln>
                  <a:noFill/>
                </a:ln>
                <a:solidFill>
                  <a:srgbClr val="FF0000"/>
                </a:solidFill>
                <a:effectLst/>
                <a:uLnTx/>
                <a:uFillTx/>
                <a:latin typeface="Arial" charset="0"/>
                <a:ea typeface="+mn-ea"/>
                <a:cs typeface="+mn-cs"/>
              </a:rPr>
              <a:t>‘</a:t>
            </a: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believe</a:t>
            </a:r>
            <a:r>
              <a:rPr kumimoji="0" lang="en-GB" altLang="en-US" sz="1100" b="0" i="0" u="none" strike="noStrike" kern="1200" cap="none" spc="0" normalizeH="0" baseline="0" noProof="0" dirty="0" smtClean="0">
                <a:ln>
                  <a:noFill/>
                </a:ln>
                <a:solidFill>
                  <a:srgbClr val="FF0000"/>
                </a:solidFill>
                <a:effectLst/>
                <a:uLnTx/>
                <a:uFillTx/>
                <a:latin typeface="Arial" charset="0"/>
                <a:ea typeface="+mn-ea"/>
                <a:cs typeface="+mn-cs"/>
              </a:rPr>
              <a:t>’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something is a stronger and more concrete conclusion </a:t>
            </a:r>
            <a:r>
              <a:rPr kumimoji="0" lang="en-GB" altLang="en-US" sz="1100" b="0" i="0" u="none" strike="noStrike" kern="1200" cap="none" spc="0" normalizeH="0" baseline="0" noProof="0" dirty="0" smtClean="0">
                <a:ln>
                  <a:noFill/>
                </a:ln>
                <a:solidFill>
                  <a:srgbClr val="FF0000"/>
                </a:solidFill>
                <a:effectLst/>
                <a:uLnTx/>
                <a:uFillTx/>
                <a:latin typeface="Arial" charset="0"/>
                <a:ea typeface="+mn-ea"/>
                <a:cs typeface="+mn-cs"/>
              </a:rPr>
              <a:t>(7/10)</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To </a:t>
            </a:r>
            <a:r>
              <a:rPr kumimoji="0" lang="en-GB" altLang="en-US" sz="1100" b="0" i="0" u="none" strike="noStrike" kern="1200" cap="none" spc="0" normalizeH="0" baseline="0" noProof="0" dirty="0" smtClean="0">
                <a:ln>
                  <a:noFill/>
                </a:ln>
                <a:solidFill>
                  <a:srgbClr val="FF0000"/>
                </a:solidFill>
                <a:effectLst/>
                <a:uLnTx/>
                <a:uFillTx/>
                <a:latin typeface="Arial" charset="0"/>
                <a:ea typeface="+mn-ea"/>
                <a:cs typeface="+mn-cs"/>
              </a:rPr>
              <a:t>‘</a:t>
            </a: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suspect’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something is to think that it is probably true, although you are not certain </a:t>
            </a:r>
            <a:r>
              <a:rPr kumimoji="0" lang="en-GB" altLang="en-US" sz="1100" b="0" i="0" u="none" strike="noStrike" kern="1200" cap="none" spc="0" normalizeH="0" baseline="0" noProof="0" dirty="0" smtClean="0">
                <a:ln>
                  <a:noFill/>
                </a:ln>
                <a:solidFill>
                  <a:srgbClr val="FF0000"/>
                </a:solidFill>
                <a:effectLst/>
                <a:uLnTx/>
                <a:uFillTx/>
                <a:latin typeface="Arial" charset="0"/>
                <a:ea typeface="+mn-ea"/>
                <a:cs typeface="+mn-cs"/>
              </a:rPr>
              <a:t>(3/10)</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FF0000"/>
              </a:solidFill>
              <a:effectLst/>
              <a:uLnTx/>
              <a:uFillTx/>
              <a:latin typeface="Arial"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To decide whether there are </a:t>
            </a:r>
            <a:r>
              <a:rPr kumimoji="0" lang="en-GB" altLang="en-US" sz="1100" b="1" i="0" u="none" strike="noStrike" kern="1200" cap="none" spc="0" normalizeH="0" baseline="0" noProof="0" dirty="0" smtClean="0">
                <a:ln>
                  <a:noFill/>
                </a:ln>
                <a:solidFill>
                  <a:srgbClr val="0000FF"/>
                </a:solidFill>
                <a:effectLst/>
                <a:uLnTx/>
                <a:uFillTx/>
                <a:latin typeface="Arial" charset="0"/>
                <a:ea typeface="+mn-ea"/>
                <a:cs typeface="+mn-cs"/>
              </a:rPr>
              <a:t>reasonable grounds to suspect</a:t>
            </a: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consider the component parts of the offence and whether a like-minded person would draw the same conclusions about the suspect and the offence?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Suspicion must be related to both the likelihood that the offence has been committed and whether that person is liable to arrest (Code G)</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Examples: </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You are on patrol when you see a male spraying graffiti on a wall.  Because you have seen it with your own eyes you </a:t>
            </a: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know</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it to be true.</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You are on patrol and you see a male standing beside a wall with graffiti on it, the paint is wet and he has a can in his hand.  No-one else is around.  You </a:t>
            </a: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believe</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that he has committed the offence OR</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You are on patrol and you see a wall with graffiti on it, the paint is wet.  You walk a little way along the street and you see a male hiding behind a wall.  No-one else is around.  You </a:t>
            </a: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suspect</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that he has committed the offence </a:t>
            </a:r>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13</a:t>
            </a:fld>
            <a:endParaRPr lang="en-GB"/>
          </a:p>
        </p:txBody>
      </p:sp>
    </p:spTree>
    <p:extLst>
      <p:ext uri="{BB962C8B-B14F-4D97-AF65-F5344CB8AC3E}">
        <p14:creationId xmlns:p14="http://schemas.microsoft.com/office/powerpoint/2010/main" val="39885162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Suspicion</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is required to make an arrest under </a:t>
            </a: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s24 PACE which </a:t>
            </a: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must</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contain reasonable, objective grounds which must be based on known facts and information.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Their </a:t>
            </a:r>
            <a:r>
              <a:rPr kumimoji="0" lang="en-GB" altLang="en-US" sz="1100" b="0" i="0" u="none" strike="noStrike" kern="1200" cap="none" spc="0" normalizeH="0" baseline="0" noProof="0" dirty="0" smtClean="0">
                <a:ln>
                  <a:noFill/>
                </a:ln>
                <a:solidFill>
                  <a:srgbClr val="0000FF"/>
                </a:solidFill>
                <a:effectLst/>
                <a:uLnTx/>
                <a:uFillTx/>
                <a:latin typeface="Arial" charset="0"/>
                <a:ea typeface="+mn-ea"/>
                <a:cs typeface="+mn-cs"/>
              </a:rPr>
              <a:t>BEHAVIOUR,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in addition to their </a:t>
            </a:r>
            <a:r>
              <a:rPr kumimoji="0" lang="en-GB" altLang="en-US" sz="1100" b="0" i="0" u="none" strike="noStrike" kern="1200" cap="none" spc="0" normalizeH="0" baseline="0" noProof="0" dirty="0" smtClean="0">
                <a:ln>
                  <a:noFill/>
                </a:ln>
                <a:solidFill>
                  <a:srgbClr val="0000FF"/>
                </a:solidFill>
                <a:effectLst/>
                <a:uLnTx/>
                <a:uFillTx/>
                <a:latin typeface="Arial" charset="0"/>
                <a:ea typeface="+mn-ea"/>
                <a:cs typeface="+mn-cs"/>
              </a:rPr>
              <a:t>ACTIONS</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including any property they are carrying and/or </a:t>
            </a:r>
            <a:r>
              <a:rPr kumimoji="0" lang="en-GB" altLang="en-US" sz="1100" b="0" i="0" u="none" strike="noStrike" kern="1200" cap="none" spc="0" normalizeH="0" baseline="0" noProof="0" dirty="0" smtClean="0">
                <a:ln>
                  <a:noFill/>
                </a:ln>
                <a:solidFill>
                  <a:srgbClr val="0000FF"/>
                </a:solidFill>
                <a:effectLst/>
                <a:uLnTx/>
                <a:uFillTx/>
                <a:latin typeface="Arial" charset="0"/>
                <a:ea typeface="+mn-ea"/>
                <a:cs typeface="+mn-cs"/>
              </a:rPr>
              <a:t>INTELLIGENCE</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including any information gained from a witness and/or the </a:t>
            </a:r>
            <a:r>
              <a:rPr kumimoji="0" lang="en-GB" altLang="en-US" sz="1100" b="0" i="0" u="none" strike="noStrike" kern="1200" cap="none" spc="0" normalizeH="0" baseline="0" noProof="0" dirty="0" smtClean="0">
                <a:ln>
                  <a:noFill/>
                </a:ln>
                <a:solidFill>
                  <a:srgbClr val="0000FF"/>
                </a:solidFill>
                <a:effectLst/>
                <a:uLnTx/>
                <a:uFillTx/>
                <a:latin typeface="Arial" charset="0"/>
                <a:ea typeface="+mn-ea"/>
                <a:cs typeface="+mn-cs"/>
              </a:rPr>
              <a:t>TIME</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or </a:t>
            </a:r>
            <a:r>
              <a:rPr kumimoji="0" lang="en-GB" altLang="en-US" sz="1100" b="0" i="0" u="none" strike="noStrike" kern="1200" cap="none" spc="0" normalizeH="0" baseline="0" noProof="0" dirty="0" smtClean="0">
                <a:ln>
                  <a:noFill/>
                </a:ln>
                <a:solidFill>
                  <a:srgbClr val="0000FF"/>
                </a:solidFill>
                <a:effectLst/>
                <a:uLnTx/>
                <a:uFillTx/>
                <a:latin typeface="Arial" charset="0"/>
                <a:ea typeface="+mn-ea"/>
                <a:cs typeface="+mn-cs"/>
              </a:rPr>
              <a:t>PLACE</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where they are found</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A good test of whether you have reasonable grounds to suspect is whether an independent person would come to the same conclusion as you if they looked objectively at all the facts, even if it later turned out that your impression of what was happening was incorrect.</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Consideration could also be given to:</a:t>
            </a:r>
          </a:p>
          <a:p>
            <a:pPr marL="171399" marR="0" lvl="0" indent="-171399"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Information received from a colleague or from a member of the public, </a:t>
            </a:r>
          </a:p>
          <a:p>
            <a:pPr marL="171399" marR="0" lvl="0" indent="-171399"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Information an officer receives via radio/telephone or they see in a document or they receive from an informant</a:t>
            </a:r>
          </a:p>
          <a:p>
            <a:pPr marL="171399" marR="0" lvl="0" indent="-171399"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Circumstances that are observed by the officer themselves or</a:t>
            </a:r>
          </a:p>
          <a:p>
            <a:pPr marL="171399" marR="0" lvl="0" indent="-171399"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Information received from PNC</a:t>
            </a:r>
          </a:p>
          <a:p>
            <a:pPr>
              <a:lnSpc>
                <a:spcPct val="100000"/>
              </a:lnSpc>
            </a:pPr>
            <a:r>
              <a:rPr lang="en-GB" altLang="en-US" sz="1100" b="1" dirty="0" smtClean="0">
                <a:latin typeface="Arial" panose="020B0604020202020204" pitchFamily="34" charset="0"/>
              </a:rPr>
              <a:t>Information an officer sees in a document/receives from an informant</a:t>
            </a:r>
          </a:p>
          <a:p>
            <a:pPr>
              <a:lnSpc>
                <a:spcPct val="100000"/>
              </a:lnSpc>
            </a:pPr>
            <a:r>
              <a:rPr lang="en-GB" altLang="en-US" sz="1100" b="1" dirty="0" smtClean="0">
                <a:latin typeface="Arial" panose="020B0604020202020204" pitchFamily="34" charset="0"/>
              </a:rPr>
              <a:t>Circumstances are observed by the officer themselves </a:t>
            </a:r>
          </a:p>
          <a:p>
            <a:pPr marL="171399" marR="0" lvl="0" indent="-171399"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endParaRPr kumimoji="0" lang="en-GB" altLang="en-US" sz="1200" b="0" i="0" u="none" strike="noStrike" kern="1200" cap="none" spc="0" normalizeH="0" baseline="0" noProof="0" dirty="0" smtClean="0">
              <a:ln>
                <a:noFill/>
              </a:ln>
              <a:solidFill>
                <a:srgbClr val="000000"/>
              </a:solidFill>
              <a:effectLst/>
              <a:uLnTx/>
              <a:uFillTx/>
              <a:latin typeface="Arial" charset="0"/>
              <a:ea typeface="+mn-ea"/>
              <a:cs typeface="+mn-cs"/>
            </a:endParaRPr>
          </a:p>
          <a:p>
            <a:pPr marL="171399" marR="0" lvl="0" indent="-171399"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endParaRPr kumimoji="0" lang="en-GB" altLang="en-US" sz="1200" b="0" i="0" u="none" strike="noStrike" kern="1200" cap="none" spc="0" normalizeH="0" baseline="0" noProof="0" dirty="0" smtClean="0">
              <a:ln>
                <a:noFill/>
              </a:ln>
              <a:solidFill>
                <a:srgbClr val="000000"/>
              </a:solidFill>
              <a:effectLst/>
              <a:uLnTx/>
              <a:uFillTx/>
              <a:latin typeface="Arial"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14</a:t>
            </a:fld>
            <a:endParaRPr lang="en-GB"/>
          </a:p>
        </p:txBody>
      </p:sp>
    </p:spTree>
    <p:extLst>
      <p:ext uri="{BB962C8B-B14F-4D97-AF65-F5344CB8AC3E}">
        <p14:creationId xmlns:p14="http://schemas.microsoft.com/office/powerpoint/2010/main" val="2808761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sz="1100" b="1" dirty="0" smtClean="0"/>
              <a:t>Offence</a:t>
            </a:r>
            <a:r>
              <a:rPr lang="en-GB" altLang="en-US" sz="1100" dirty="0" smtClean="0"/>
              <a:t> means any Statutory or Common Law Offence for which a person may be tried by Magistrates or Crown Court and punished if convicted (e.g. assaults, criminal damage, RTA offences, Local Authority byelaws, </a:t>
            </a:r>
            <a:r>
              <a:rPr lang="en-GB" altLang="en-US" sz="1100" dirty="0" err="1" smtClean="0"/>
              <a:t>etc</a:t>
            </a:r>
            <a:r>
              <a:rPr lang="en-GB" altLang="en-US" sz="1100" dirty="0" smtClean="0"/>
              <a:t>).    </a:t>
            </a:r>
          </a:p>
          <a:p>
            <a:pPr eaLnBrk="1" hangingPunct="1">
              <a:spcBef>
                <a:spcPct val="0"/>
              </a:spcBef>
            </a:pPr>
            <a:r>
              <a:rPr lang="en-GB" altLang="en-US" sz="1100" dirty="0" smtClean="0"/>
              <a:t>Common Law offences include Murder, Manslaughter, Kidnapping, False imprisonment and Perverting the course of justice. </a:t>
            </a:r>
          </a:p>
          <a:p>
            <a:pPr eaLnBrk="1" hangingPunct="1">
              <a:spcBef>
                <a:spcPct val="0"/>
              </a:spcBef>
            </a:pPr>
            <a:endParaRPr lang="en-GB" altLang="en-US" sz="1100" dirty="0" smtClean="0"/>
          </a:p>
          <a:p>
            <a:pPr eaLnBrk="1" hangingPunct="1">
              <a:spcBef>
                <a:spcPct val="0"/>
              </a:spcBef>
            </a:pPr>
            <a:r>
              <a:rPr lang="en-GB" altLang="en-US" sz="1100" dirty="0" smtClean="0"/>
              <a:t>There are other less used powers which fall outside S.24 and do not require us to justify ‘necessity to arrest’. Here are some of the more common ones</a:t>
            </a:r>
          </a:p>
          <a:p>
            <a:pPr eaLnBrk="1" hangingPunct="1">
              <a:spcBef>
                <a:spcPct val="0"/>
              </a:spcBef>
            </a:pPr>
            <a:r>
              <a:rPr lang="en-GB" altLang="en-US" sz="1100" dirty="0" smtClean="0"/>
              <a:t>Breach of the Peace powers. </a:t>
            </a:r>
          </a:p>
          <a:p>
            <a:pPr eaLnBrk="1" hangingPunct="1">
              <a:spcBef>
                <a:spcPct val="0"/>
              </a:spcBef>
            </a:pPr>
            <a:r>
              <a:rPr lang="en-GB" altLang="en-US" sz="1100" dirty="0" smtClean="0"/>
              <a:t>Mental Health Act powers (S.136 Mental Health Act 1983).</a:t>
            </a:r>
          </a:p>
          <a:p>
            <a:pPr eaLnBrk="1" hangingPunct="1">
              <a:spcBef>
                <a:spcPct val="0"/>
              </a:spcBef>
            </a:pPr>
            <a:r>
              <a:rPr lang="en-GB" altLang="en-US" sz="1100" dirty="0" smtClean="0"/>
              <a:t>Breach of bail and/or Breach of conditions of Bail powers (S.46A PACE &amp; S.7(3) Bail Act 1976). </a:t>
            </a:r>
          </a:p>
          <a:p>
            <a:pPr eaLnBrk="1" hangingPunct="1">
              <a:spcBef>
                <a:spcPct val="0"/>
              </a:spcBef>
            </a:pPr>
            <a:r>
              <a:rPr lang="en-GB" altLang="en-US" sz="1100" dirty="0" smtClean="0"/>
              <a:t>Court Arrest Warrant &amp; other Court Order powers. </a:t>
            </a:r>
          </a:p>
          <a:p>
            <a:pPr eaLnBrk="1" hangingPunct="1">
              <a:spcBef>
                <a:spcPct val="0"/>
              </a:spcBef>
            </a:pPr>
            <a:r>
              <a:rPr lang="en-GB" altLang="en-US" sz="1100" dirty="0" smtClean="0"/>
              <a:t>Arresting a driver following a positive roadside Breath Test or failure to provide a sample </a:t>
            </a:r>
            <a:r>
              <a:rPr lang="en-GB" altLang="en-US" sz="1100" b="1" u="none" dirty="0" smtClean="0">
                <a:solidFill>
                  <a:srgbClr val="FF0000"/>
                </a:solidFill>
              </a:rPr>
              <a:t>IF</a:t>
            </a:r>
            <a:r>
              <a:rPr lang="en-GB" altLang="en-US" sz="1100" dirty="0" smtClean="0"/>
              <a:t> the officer suspects alcohol or drugs in the body (S.6D RTA 1988). </a:t>
            </a:r>
          </a:p>
          <a:p>
            <a:pPr eaLnBrk="1" hangingPunct="1">
              <a:spcBef>
                <a:spcPct val="0"/>
              </a:spcBef>
            </a:pPr>
            <a:r>
              <a:rPr lang="en-GB" altLang="en-US" sz="1100" dirty="0" smtClean="0"/>
              <a:t>Arresting a person on suspicion of driving, or being in charge of a MPV, when under influence of drink or drugs</a:t>
            </a:r>
          </a:p>
          <a:p>
            <a:pPr eaLnBrk="1" hangingPunct="1">
              <a:spcBef>
                <a:spcPct val="0"/>
              </a:spcBef>
            </a:pPr>
            <a:r>
              <a:rPr lang="en-GB" altLang="en-US" sz="1100" dirty="0" smtClean="0"/>
              <a:t>(S.4(6) RTA 1988).</a:t>
            </a:r>
          </a:p>
          <a:p>
            <a:pPr eaLnBrk="1" hangingPunct="1">
              <a:spcBef>
                <a:spcPct val="0"/>
              </a:spcBef>
            </a:pPr>
            <a:endParaRPr lang="en-GB" altLang="en-US" sz="1100" dirty="0" smtClean="0"/>
          </a:p>
          <a:p>
            <a:pPr eaLnBrk="1" hangingPunct="1">
              <a:spcBef>
                <a:spcPct val="0"/>
              </a:spcBef>
            </a:pPr>
            <a:r>
              <a:rPr lang="en-GB" altLang="en-US" sz="1100" b="1" dirty="0" smtClean="0">
                <a:solidFill>
                  <a:srgbClr val="FF0000"/>
                </a:solidFill>
              </a:rPr>
              <a:t>About to commit</a:t>
            </a:r>
            <a:r>
              <a:rPr lang="en-GB" altLang="en-US" sz="1100" b="1" dirty="0" smtClean="0"/>
              <a:t> </a:t>
            </a:r>
            <a:r>
              <a:rPr lang="en-GB" altLang="en-US" sz="1100" dirty="0" smtClean="0"/>
              <a:t>– You see a woman, who is obviously not a member of staff, walk up to a display of batteries, select a multi-pack, and put it under her coat.  She then walks towards the exit of the shop, making no attempt to pay.  You, as an officer, stop her as she is about to leave the shop.</a:t>
            </a:r>
          </a:p>
          <a:p>
            <a:pPr eaLnBrk="1" hangingPunct="1">
              <a:spcBef>
                <a:spcPct val="0"/>
              </a:spcBef>
            </a:pPr>
            <a:endParaRPr lang="en-GB" altLang="en-US" sz="1100" dirty="0" smtClean="0"/>
          </a:p>
          <a:p>
            <a:pPr eaLnBrk="1" hangingPunct="1">
              <a:spcBef>
                <a:spcPct val="0"/>
              </a:spcBef>
            </a:pPr>
            <a:r>
              <a:rPr lang="en-GB" altLang="en-US" sz="1100" b="1" dirty="0" smtClean="0">
                <a:solidFill>
                  <a:srgbClr val="FF0000"/>
                </a:solidFill>
              </a:rPr>
              <a:t>In the act of committing </a:t>
            </a:r>
            <a:r>
              <a:rPr lang="en-GB" altLang="en-US" sz="1100" dirty="0" smtClean="0">
                <a:solidFill>
                  <a:srgbClr val="FF0000"/>
                </a:solidFill>
              </a:rPr>
              <a:t>– </a:t>
            </a:r>
            <a:r>
              <a:rPr lang="en-GB" altLang="en-US" sz="1100" dirty="0" smtClean="0"/>
              <a:t>You see a man walk up to a display of I-pods, cut a security link, pick up an I-pod and walk towards the door of the shop, past the check outs, without paying for the device.  The store alarm is activated and the man continues to walk out of the shop.  You conclude that the man is stealing the I-pod and stop him just outside the shop.</a:t>
            </a:r>
          </a:p>
          <a:p>
            <a:pPr eaLnBrk="1" hangingPunct="1">
              <a:spcBef>
                <a:spcPct val="0"/>
              </a:spcBef>
            </a:pPr>
            <a:endParaRPr lang="en-GB" altLang="en-US" sz="1100" dirty="0" smtClean="0"/>
          </a:p>
          <a:p>
            <a:pPr eaLnBrk="1" hangingPunct="1">
              <a:spcBef>
                <a:spcPct val="0"/>
              </a:spcBef>
            </a:pPr>
            <a:r>
              <a:rPr lang="en-GB" altLang="en-US" sz="1100" b="1" dirty="0" smtClean="0">
                <a:solidFill>
                  <a:srgbClr val="FF0000"/>
                </a:solidFill>
              </a:rPr>
              <a:t>Reasonable grounds for suspecting </a:t>
            </a:r>
            <a:r>
              <a:rPr lang="en-GB" altLang="en-US" sz="1100" dirty="0" smtClean="0">
                <a:solidFill>
                  <a:srgbClr val="FF0000"/>
                </a:solidFill>
              </a:rPr>
              <a:t>to be </a:t>
            </a:r>
            <a:r>
              <a:rPr lang="en-GB" altLang="en-US" sz="1100" b="1" dirty="0" smtClean="0">
                <a:solidFill>
                  <a:srgbClr val="FF0000"/>
                </a:solidFill>
              </a:rPr>
              <a:t>about to commit </a:t>
            </a:r>
            <a:r>
              <a:rPr lang="en-GB" altLang="en-US" sz="1100" dirty="0" smtClean="0">
                <a:solidFill>
                  <a:srgbClr val="FF0000"/>
                </a:solidFill>
              </a:rPr>
              <a:t>– </a:t>
            </a:r>
            <a:r>
              <a:rPr lang="en-GB" altLang="en-US" sz="1100" dirty="0" smtClean="0"/>
              <a:t>You see a man walk up to a display of mobile phones. He appears to be extremely nervous.  You see him take a metal cutter out of his pocket and reach towards the security chain and appear to be about to cut the chain, but he is disturbed.  He puts the tool back in his pocket and walks away.  A few seconds later the same man returns to the display of mobiles, takes out the same tool, places it around the security chain and sets off the alarm.  At this moment you decide you have reasonable grounds for suspecting the man is about to commit an offence.</a:t>
            </a: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15</a:t>
            </a:fld>
            <a:endParaRPr lang="en-GB"/>
          </a:p>
        </p:txBody>
      </p:sp>
    </p:spTree>
    <p:extLst>
      <p:ext uri="{BB962C8B-B14F-4D97-AF65-F5344CB8AC3E}">
        <p14:creationId xmlns:p14="http://schemas.microsoft.com/office/powerpoint/2010/main" val="3299150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1" i="0" u="none" strike="noStrike" kern="1200" cap="none" spc="0" normalizeH="0" baseline="0" noProof="0" dirty="0" smtClean="0">
              <a:ln>
                <a:noFill/>
              </a:ln>
              <a:solidFill>
                <a:srgbClr val="000000"/>
              </a:solidFill>
              <a:effectLst/>
              <a:uLnTx/>
              <a:uFillTx/>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16</a:t>
            </a:fld>
            <a:endParaRPr lang="en-GB"/>
          </a:p>
        </p:txBody>
      </p:sp>
    </p:spTree>
    <p:extLst>
      <p:ext uri="{BB962C8B-B14F-4D97-AF65-F5344CB8AC3E}">
        <p14:creationId xmlns:p14="http://schemas.microsoft.com/office/powerpoint/2010/main" val="37695036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Section 24 PACE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also caters for situations in which it will be clear that an offence has definitely been committed.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In such circumstances, the officer (if it is also necessary) could arrest any person </a:t>
            </a:r>
            <a:r>
              <a:rPr kumimoji="0" lang="en-GB" altLang="en-US" sz="1100" b="0" i="0" u="none" strike="noStrike" kern="1200" cap="none" spc="0" normalizeH="0" baseline="0" noProof="0" dirty="0" smtClean="0">
                <a:ln>
                  <a:noFill/>
                </a:ln>
                <a:solidFill>
                  <a:srgbClr val="FF0000"/>
                </a:solidFill>
                <a:effectLst/>
                <a:uLnTx/>
                <a:uFillTx/>
                <a:latin typeface="Arial" charset="0"/>
                <a:ea typeface="+mn-ea"/>
                <a:cs typeface="+mn-cs"/>
              </a:rPr>
              <a:t>who is guilty of the offence.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However, the power of arrest at 1, 2 or 3 above, is </a:t>
            </a:r>
            <a:r>
              <a:rPr kumimoji="0" lang="en-GB" altLang="en-US" sz="1100" b="1" i="0" u="none" strike="noStrike" kern="1200" cap="none" spc="0" normalizeH="0" baseline="0" noProof="0" dirty="0" smtClean="0">
                <a:ln>
                  <a:noFill/>
                </a:ln>
                <a:solidFill>
                  <a:srgbClr val="0000FF"/>
                </a:solidFill>
                <a:effectLst/>
                <a:uLnTx/>
                <a:uFillTx/>
                <a:latin typeface="Arial" charset="0"/>
                <a:ea typeface="+mn-ea"/>
                <a:cs typeface="+mn-cs"/>
              </a:rPr>
              <a:t>only exercisable if </a:t>
            </a: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the constable has </a:t>
            </a:r>
            <a:r>
              <a:rPr kumimoji="0" lang="en-GB" altLang="en-US" sz="1100" b="1" i="0" u="none" strike="noStrike" kern="1200" cap="none" spc="0" normalizeH="0" baseline="0" noProof="0" dirty="0" smtClean="0">
                <a:ln>
                  <a:noFill/>
                </a:ln>
                <a:solidFill>
                  <a:srgbClr val="0000FF"/>
                </a:solidFill>
                <a:effectLst/>
                <a:uLnTx/>
                <a:uFillTx/>
                <a:latin typeface="Arial" charset="0"/>
                <a:ea typeface="+mn-ea"/>
                <a:cs typeface="+mn-cs"/>
              </a:rPr>
              <a:t>reasonable grounds for </a:t>
            </a:r>
            <a:r>
              <a:rPr kumimoji="0" lang="en-GB" altLang="en-US" sz="1100" b="1" i="0" u="sng" strike="noStrike" kern="1200" cap="none" spc="0" normalizeH="0" baseline="0" noProof="0" dirty="0" smtClean="0">
                <a:ln>
                  <a:noFill/>
                </a:ln>
                <a:solidFill>
                  <a:srgbClr val="0000FF"/>
                </a:solidFill>
                <a:effectLst/>
                <a:uLnTx/>
                <a:uFillTx/>
                <a:latin typeface="Arial" charset="0"/>
                <a:ea typeface="+mn-ea"/>
                <a:cs typeface="+mn-cs"/>
              </a:rPr>
              <a:t>believing</a:t>
            </a:r>
            <a:r>
              <a:rPr kumimoji="0" lang="en-GB" altLang="en-US" sz="1100" b="1" i="0" u="none" strike="noStrike" kern="1200" cap="none" spc="0" normalizeH="0" baseline="0" noProof="0" dirty="0" smtClean="0">
                <a:ln>
                  <a:noFill/>
                </a:ln>
                <a:solidFill>
                  <a:srgbClr val="0000FF"/>
                </a:solidFill>
                <a:effectLst/>
                <a:uLnTx/>
                <a:uFillTx/>
                <a:latin typeface="Arial" charset="0"/>
                <a:ea typeface="+mn-ea"/>
                <a:cs typeface="+mn-cs"/>
              </a:rPr>
              <a:t> </a:t>
            </a: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that it is </a:t>
            </a:r>
            <a:r>
              <a:rPr kumimoji="0" lang="en-GB" altLang="en-US" sz="1100" b="1" i="0" u="sng" strike="noStrike" kern="1200" cap="none" spc="0" normalizeH="0" baseline="0" noProof="0" dirty="0" smtClean="0">
                <a:ln>
                  <a:noFill/>
                </a:ln>
                <a:solidFill>
                  <a:srgbClr val="0000FF"/>
                </a:solidFill>
                <a:effectLst/>
                <a:uLnTx/>
                <a:uFillTx/>
                <a:latin typeface="Arial" charset="0"/>
                <a:ea typeface="+mn-ea"/>
                <a:cs typeface="+mn-cs"/>
              </a:rPr>
              <a:t>necessary</a:t>
            </a:r>
            <a:r>
              <a:rPr kumimoji="0" lang="en-GB" altLang="en-US" sz="1100" b="1" i="0" u="none" strike="noStrike" kern="1200" cap="none" spc="0" normalizeH="0" baseline="0" noProof="0" dirty="0" smtClean="0">
                <a:ln>
                  <a:noFill/>
                </a:ln>
                <a:solidFill>
                  <a:srgbClr val="0000FF"/>
                </a:solidFill>
                <a:effectLst/>
                <a:uLnTx/>
                <a:uFillTx/>
                <a:latin typeface="Arial" charset="0"/>
                <a:ea typeface="+mn-ea"/>
                <a:cs typeface="+mn-cs"/>
              </a:rPr>
              <a:t> to arrest the person because one or more of the reasons supporting the need for arrest is satisfied</a:t>
            </a: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Trainer to facilitate discussion around the scenarios on the next 3 PPT slides.</a:t>
            </a:r>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17</a:t>
            </a:fld>
            <a:endParaRPr lang="en-GB"/>
          </a:p>
        </p:txBody>
      </p:sp>
    </p:spTree>
    <p:extLst>
      <p:ext uri="{BB962C8B-B14F-4D97-AF65-F5344CB8AC3E}">
        <p14:creationId xmlns:p14="http://schemas.microsoft.com/office/powerpoint/2010/main" val="32442430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eaLnBrk="1" hangingPunct="1">
              <a:spcBef>
                <a:spcPct val="0"/>
              </a:spcBef>
              <a:spcAft>
                <a:spcPts val="2400"/>
              </a:spcAft>
              <a:buFontTx/>
              <a:buNone/>
              <a:defRPr/>
            </a:pPr>
            <a:r>
              <a:rPr lang="en-GB" altLang="en-US" sz="1100" dirty="0" smtClean="0"/>
              <a:t>Both officers </a:t>
            </a:r>
            <a:r>
              <a:rPr lang="en-GB" altLang="en-US" sz="1100" u="sng" dirty="0" smtClean="0"/>
              <a:t>can</a:t>
            </a:r>
            <a:r>
              <a:rPr lang="en-GB" altLang="en-US" sz="1100" dirty="0" smtClean="0"/>
              <a:t> arrest the man. </a:t>
            </a:r>
          </a:p>
          <a:p>
            <a:pPr marL="0" indent="0" eaLnBrk="1" hangingPunct="1">
              <a:spcBef>
                <a:spcPct val="0"/>
              </a:spcBef>
              <a:spcAft>
                <a:spcPts val="2400"/>
              </a:spcAft>
              <a:buFontTx/>
              <a:buNone/>
              <a:defRPr/>
            </a:pPr>
            <a:endParaRPr lang="en-GB" altLang="en-US" sz="1100" dirty="0" smtClean="0"/>
          </a:p>
          <a:p>
            <a:pPr marL="0" indent="0" eaLnBrk="1" hangingPunct="1">
              <a:spcBef>
                <a:spcPts val="0"/>
              </a:spcBef>
              <a:spcAft>
                <a:spcPts val="1800"/>
              </a:spcAft>
              <a:buFontTx/>
              <a:buNone/>
              <a:defRPr/>
            </a:pPr>
            <a:r>
              <a:rPr lang="en-US" altLang="en-US" sz="1100" dirty="0" smtClean="0"/>
              <a:t>S24(2) If an officer has </a:t>
            </a:r>
            <a:r>
              <a:rPr lang="en-US" altLang="en-US" sz="1100" b="1" dirty="0" smtClean="0">
                <a:solidFill>
                  <a:srgbClr val="0000FF"/>
                </a:solidFill>
              </a:rPr>
              <a:t>reasonable grounds for suspecting </a:t>
            </a:r>
            <a:r>
              <a:rPr lang="en-US" altLang="en-US" sz="1100" dirty="0" smtClean="0"/>
              <a:t>that an offence </a:t>
            </a:r>
            <a:r>
              <a:rPr lang="en-US" altLang="en-US" sz="1100" b="1" dirty="0" smtClean="0">
                <a:solidFill>
                  <a:srgbClr val="0000FF"/>
                </a:solidFill>
              </a:rPr>
              <a:t>has been committed </a:t>
            </a:r>
            <a:r>
              <a:rPr lang="en-US" altLang="en-US" sz="1100" dirty="0" smtClean="0"/>
              <a:t>they</a:t>
            </a:r>
            <a:r>
              <a:rPr lang="en-US" altLang="en-US" sz="1100" dirty="0" smtClean="0">
                <a:solidFill>
                  <a:srgbClr val="000099"/>
                </a:solidFill>
              </a:rPr>
              <a:t> </a:t>
            </a:r>
            <a:r>
              <a:rPr lang="en-US" altLang="en-US" sz="1100" dirty="0" smtClean="0"/>
              <a:t>may arrest anyone whom they have </a:t>
            </a:r>
            <a:r>
              <a:rPr lang="en-US" altLang="en-US" sz="1100" b="1" dirty="0" smtClean="0">
                <a:solidFill>
                  <a:srgbClr val="0000FF"/>
                </a:solidFill>
              </a:rPr>
              <a:t>reasonable grounds to suspect</a:t>
            </a:r>
            <a:r>
              <a:rPr lang="en-US" altLang="en-US" sz="1100" dirty="0" smtClean="0">
                <a:solidFill>
                  <a:srgbClr val="FF0000"/>
                </a:solidFill>
              </a:rPr>
              <a:t> </a:t>
            </a:r>
            <a:r>
              <a:rPr lang="en-US" altLang="en-US" sz="1100" dirty="0" smtClean="0"/>
              <a:t>of being guilty of it.</a:t>
            </a: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18</a:t>
            </a:fld>
            <a:endParaRPr lang="en-GB"/>
          </a:p>
        </p:txBody>
      </p:sp>
    </p:spTree>
    <p:extLst>
      <p:ext uri="{BB962C8B-B14F-4D97-AF65-F5344CB8AC3E}">
        <p14:creationId xmlns:p14="http://schemas.microsoft.com/office/powerpoint/2010/main" val="35812068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eaLnBrk="1" hangingPunct="1">
              <a:spcBef>
                <a:spcPct val="0"/>
              </a:spcBef>
              <a:spcAft>
                <a:spcPts val="2400"/>
              </a:spcAft>
              <a:buFontTx/>
              <a:buNone/>
              <a:defRPr/>
            </a:pPr>
            <a:r>
              <a:rPr lang="en-GB" altLang="en-US" sz="1100" dirty="0" smtClean="0"/>
              <a:t>They </a:t>
            </a:r>
            <a:r>
              <a:rPr lang="en-GB" altLang="en-US" sz="1100" u="sng" dirty="0" smtClean="0"/>
              <a:t>can</a:t>
            </a:r>
            <a:r>
              <a:rPr lang="en-GB" altLang="en-US" sz="1100" dirty="0" smtClean="0"/>
              <a:t> arrest Eddie Smith. </a:t>
            </a:r>
          </a:p>
          <a:p>
            <a:pPr marL="0" indent="0" eaLnBrk="1" hangingPunct="1">
              <a:spcBef>
                <a:spcPct val="0"/>
              </a:spcBef>
              <a:spcAft>
                <a:spcPts val="2400"/>
              </a:spcAft>
              <a:buFontTx/>
              <a:buNone/>
              <a:defRPr/>
            </a:pPr>
            <a:endParaRPr lang="en-GB" altLang="en-US" sz="1100" dirty="0" smtClean="0"/>
          </a:p>
          <a:p>
            <a:pPr marL="0" indent="0" eaLnBrk="1" hangingPunct="1">
              <a:spcBef>
                <a:spcPct val="0"/>
              </a:spcBef>
              <a:spcAft>
                <a:spcPts val="2400"/>
              </a:spcAft>
              <a:buFontTx/>
              <a:buNone/>
              <a:defRPr/>
            </a:pPr>
            <a:r>
              <a:rPr lang="en-US" altLang="en-US" sz="1100" b="1" dirty="0" smtClean="0">
                <a:solidFill>
                  <a:srgbClr val="FF0000"/>
                </a:solidFill>
              </a:rPr>
              <a:t>Sec 24(1) </a:t>
            </a:r>
            <a:r>
              <a:rPr lang="en-US" altLang="en-US" sz="1100" dirty="0" smtClean="0"/>
              <a:t>An officer may arrest anyone whom they have </a:t>
            </a:r>
            <a:r>
              <a:rPr lang="en-US" altLang="en-US" sz="1100" b="1" dirty="0" smtClean="0">
                <a:solidFill>
                  <a:srgbClr val="0000FF"/>
                </a:solidFill>
              </a:rPr>
              <a:t>reasonable grounds to suspect to </a:t>
            </a:r>
            <a:r>
              <a:rPr lang="en-US" altLang="en-US" sz="1100" dirty="0" smtClean="0"/>
              <a:t>be</a:t>
            </a:r>
            <a:r>
              <a:rPr lang="en-US" altLang="en-US" sz="1100" dirty="0" smtClean="0">
                <a:solidFill>
                  <a:srgbClr val="FF0000"/>
                </a:solidFill>
              </a:rPr>
              <a:t> </a:t>
            </a:r>
            <a:r>
              <a:rPr lang="en-US" altLang="en-US" sz="1100" b="1" dirty="0" smtClean="0">
                <a:solidFill>
                  <a:srgbClr val="0000FF"/>
                </a:solidFill>
              </a:rPr>
              <a:t>about </a:t>
            </a:r>
            <a:r>
              <a:rPr lang="en-US" altLang="en-US" sz="1100" dirty="0" smtClean="0"/>
              <a:t>to commit an offence </a:t>
            </a:r>
            <a:endParaRPr lang="en-GB" altLang="en-US" sz="1100" dirty="0" smtClean="0"/>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19</a:t>
            </a:fld>
            <a:endParaRPr lang="en-GB"/>
          </a:p>
        </p:txBody>
      </p:sp>
    </p:spTree>
    <p:extLst>
      <p:ext uri="{BB962C8B-B14F-4D97-AF65-F5344CB8AC3E}">
        <p14:creationId xmlns:p14="http://schemas.microsoft.com/office/powerpoint/2010/main" val="17548122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sz="1100" dirty="0" smtClean="0"/>
              <a:t>The officers </a:t>
            </a:r>
            <a:r>
              <a:rPr lang="en-GB" altLang="en-US" sz="1100" u="sng" dirty="0" smtClean="0"/>
              <a:t>can</a:t>
            </a:r>
            <a:r>
              <a:rPr lang="en-GB" altLang="en-US" sz="1100" dirty="0" smtClean="0"/>
              <a:t> arrest John Sawyer</a:t>
            </a:r>
          </a:p>
          <a:p>
            <a:pPr>
              <a:lnSpc>
                <a:spcPct val="100000"/>
              </a:lnSpc>
            </a:pPr>
            <a:endParaRPr lang="en-GB" altLang="en-US" sz="1100" dirty="0" smtClean="0"/>
          </a:p>
          <a:p>
            <a:pPr marL="439738" indent="-439738" eaLnBrk="1" hangingPunct="1">
              <a:lnSpc>
                <a:spcPct val="100000"/>
              </a:lnSpc>
              <a:spcAft>
                <a:spcPts val="1800"/>
              </a:spcAft>
              <a:buFontTx/>
              <a:buNone/>
              <a:defRPr/>
            </a:pPr>
            <a:r>
              <a:rPr lang="en-US" altLang="en-US" sz="1100" b="1" dirty="0" smtClean="0">
                <a:solidFill>
                  <a:srgbClr val="FF0000"/>
                </a:solidFill>
              </a:rPr>
              <a:t>Sec 24(3) </a:t>
            </a:r>
            <a:r>
              <a:rPr lang="en-US" altLang="en-US" sz="1100" dirty="0" smtClean="0"/>
              <a:t>If an offence has been committed, officers may arrest anyone whom they have </a:t>
            </a:r>
            <a:r>
              <a:rPr lang="en-US" altLang="en-US" sz="1100" b="1" dirty="0" smtClean="0">
                <a:solidFill>
                  <a:srgbClr val="0000FF"/>
                </a:solidFill>
              </a:rPr>
              <a:t>reasonable grounds to suspect to be guilty of it.</a:t>
            </a: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20</a:t>
            </a:fld>
            <a:endParaRPr lang="en-GB"/>
          </a:p>
        </p:txBody>
      </p:sp>
    </p:spTree>
    <p:extLst>
      <p:ext uri="{BB962C8B-B14F-4D97-AF65-F5344CB8AC3E}">
        <p14:creationId xmlns:p14="http://schemas.microsoft.com/office/powerpoint/2010/main" val="537097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There are two elements for a lawful arrest under </a:t>
            </a: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Sec 24 PACE</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involvement in the commission of an offence, as already discussed and that the arrest is </a:t>
            </a: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‘necessary’</a:t>
            </a:r>
            <a:r>
              <a:rPr kumimoji="0" lang="en-GB" altLang="en-US" sz="1100" b="0" i="0" u="none" strike="noStrike" kern="1200" cap="none" spc="0" normalizeH="0" baseline="0" noProof="0" dirty="0" smtClean="0">
                <a:ln>
                  <a:noFill/>
                </a:ln>
                <a:solidFill>
                  <a:srgbClr val="FF0000"/>
                </a:solidFill>
                <a:effectLst/>
                <a:uLnTx/>
                <a:uFillTx/>
                <a:latin typeface="Arial" charset="0"/>
                <a:ea typeface="+mn-ea"/>
                <a:cs typeface="+mn-cs"/>
              </a:rPr>
              <a:t>.</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In </a:t>
            </a:r>
            <a:r>
              <a:rPr kumimoji="0" lang="en-GB" altLang="en-US" sz="1100" b="1" i="0" u="none" strike="noStrike" kern="1200" cap="none" spc="0" normalizeH="0" baseline="0" noProof="0" dirty="0" smtClean="0">
                <a:ln>
                  <a:noFill/>
                </a:ln>
                <a:solidFill>
                  <a:srgbClr val="0000FF"/>
                </a:solidFill>
                <a:effectLst/>
                <a:uLnTx/>
                <a:uFillTx/>
                <a:latin typeface="Arial" charset="0"/>
                <a:ea typeface="+mn-ea"/>
                <a:cs typeface="+mn-cs"/>
              </a:rPr>
              <a:t>2005</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the </a:t>
            </a:r>
            <a:r>
              <a:rPr kumimoji="0" lang="en-GB" altLang="en-US" sz="1100" b="1" i="0" u="none" strike="noStrike" kern="1200" cap="none" spc="0" normalizeH="0" baseline="0" noProof="0" dirty="0" smtClean="0">
                <a:ln>
                  <a:noFill/>
                </a:ln>
                <a:solidFill>
                  <a:srgbClr val="0000FF"/>
                </a:solidFill>
                <a:effectLst/>
                <a:uLnTx/>
                <a:uFillTx/>
                <a:latin typeface="Arial" charset="0"/>
                <a:ea typeface="+mn-ea"/>
                <a:cs typeface="+mn-cs"/>
              </a:rPr>
              <a:t>Serious Organised Crime and Police Act (SOCPA)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amended </a:t>
            </a: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Sec.24 of PACE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so that now, when a constable makes an arrest, they </a:t>
            </a: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must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be able to show that it was </a:t>
            </a: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necessary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to do so. This brings Sec.24 in line with </a:t>
            </a:r>
            <a:r>
              <a:rPr kumimoji="0" lang="en-GB" altLang="en-US" sz="1100" b="1" i="0" u="none" strike="noStrike" kern="1200" cap="none" spc="0" normalizeH="0" baseline="0" noProof="0" dirty="0" smtClean="0">
                <a:ln>
                  <a:noFill/>
                </a:ln>
                <a:solidFill>
                  <a:srgbClr val="0000FF"/>
                </a:solidFill>
                <a:effectLst/>
                <a:uLnTx/>
                <a:uFillTx/>
                <a:latin typeface="Arial" charset="0"/>
                <a:ea typeface="+mn-ea"/>
                <a:cs typeface="+mn-cs"/>
              </a:rPr>
              <a:t>Article 5 of the European Convention on Human Rights (Human Rights Act 1998).</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GB"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latin typeface="Arial" charset="0"/>
                <a:ea typeface="+mn-ea"/>
                <a:cs typeface="+mn-cs"/>
              </a:rPr>
              <a:t>A number of officers have found themselves being unable to satisfy objective observers, including courts, when called upon to explain their use of the power in this respect.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latin typeface="Arial" charset="0"/>
                <a:ea typeface="+mn-ea"/>
                <a:cs typeface="+mn-cs"/>
              </a:rPr>
              <a:t>For this reason, officers must understand the principles of the Code and, if called upon to do so, be able to argue their decision was in line with the principles set out in the Code.</a:t>
            </a: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21</a:t>
            </a:fld>
            <a:endParaRPr lang="en-GB"/>
          </a:p>
        </p:txBody>
      </p:sp>
    </p:spTree>
    <p:extLst>
      <p:ext uri="{BB962C8B-B14F-4D97-AF65-F5344CB8AC3E}">
        <p14:creationId xmlns:p14="http://schemas.microsoft.com/office/powerpoint/2010/main" val="34193695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Code G of the Police and Criminal Evidence Act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expects arresting officers to balance a suspect’s </a:t>
            </a:r>
            <a:r>
              <a:rPr kumimoji="0" lang="en-GB" altLang="en-US" sz="1100" b="1" i="0" u="none" strike="noStrike" kern="1200" cap="none" spc="0" normalizeH="0" baseline="0" noProof="0" dirty="0" smtClean="0">
                <a:ln>
                  <a:noFill/>
                </a:ln>
                <a:solidFill>
                  <a:srgbClr val="0000FF"/>
                </a:solidFill>
                <a:effectLst/>
                <a:uLnTx/>
                <a:uFillTx/>
                <a:latin typeface="Arial" charset="0"/>
                <a:ea typeface="+mn-ea"/>
                <a:cs typeface="+mn-cs"/>
              </a:rPr>
              <a:t>Right to Liberty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against the </a:t>
            </a:r>
            <a:r>
              <a:rPr kumimoji="0" lang="en-GB" altLang="en-US" sz="1100" b="1" i="0" u="none" strike="noStrike" kern="1200" cap="none" spc="0" normalizeH="0" baseline="0" noProof="0" dirty="0" smtClean="0">
                <a:ln>
                  <a:noFill/>
                </a:ln>
                <a:solidFill>
                  <a:srgbClr val="0000FF"/>
                </a:solidFill>
                <a:effectLst/>
                <a:uLnTx/>
                <a:uFillTx/>
                <a:latin typeface="Arial" charset="0"/>
                <a:ea typeface="+mn-ea"/>
                <a:cs typeface="+mn-cs"/>
              </a:rPr>
              <a:t>needs</a:t>
            </a: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of the police to </a:t>
            </a:r>
            <a:r>
              <a:rPr kumimoji="0" lang="en-GB" altLang="en-US" sz="1100" b="1" i="0" u="none" strike="noStrike" kern="1200" cap="none" spc="0" normalizeH="0" baseline="0" noProof="0" dirty="0" smtClean="0">
                <a:ln>
                  <a:noFill/>
                </a:ln>
                <a:solidFill>
                  <a:srgbClr val="0000FF"/>
                </a:solidFill>
                <a:effectLst/>
                <a:uLnTx/>
                <a:uFillTx/>
                <a:latin typeface="Arial" charset="0"/>
                <a:ea typeface="+mn-ea"/>
                <a:cs typeface="+mn-cs"/>
              </a:rPr>
              <a:t>investigate</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crime.</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The police can only remove that Right if they can show that they were carrying out a criminal investigation </a:t>
            </a:r>
            <a:r>
              <a:rPr kumimoji="0" lang="en-GB" altLang="en-US" sz="1100" b="1" i="0" u="none" strike="noStrike" kern="1200" cap="none" spc="0" normalizeH="0" baseline="0" noProof="0" dirty="0" smtClean="0">
                <a:ln>
                  <a:noFill/>
                </a:ln>
                <a:solidFill>
                  <a:srgbClr val="0000FF"/>
                </a:solidFill>
                <a:effectLst/>
                <a:uLnTx/>
                <a:uFillTx/>
                <a:latin typeface="Arial" charset="0"/>
                <a:ea typeface="+mn-ea"/>
                <a:cs typeface="+mn-cs"/>
              </a:rPr>
              <a:t>and</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it was necessary to remove the Right for them to achieve the investigation’s objectives. If this is not shown then the arrest will be unlawful.</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Code G</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identifies </a:t>
            </a:r>
            <a:r>
              <a:rPr kumimoji="0" lang="en-GB" altLang="en-US" sz="1100" b="1" i="0" u="none" strike="noStrike" kern="1200" cap="none" spc="0" normalizeH="0" baseline="0" noProof="0" dirty="0" smtClean="0">
                <a:ln>
                  <a:noFill/>
                </a:ln>
                <a:solidFill>
                  <a:srgbClr val="0000FF"/>
                </a:solidFill>
                <a:effectLst/>
                <a:uLnTx/>
                <a:uFillTx/>
                <a:latin typeface="Arial" charset="0"/>
                <a:ea typeface="+mn-ea"/>
                <a:cs typeface="+mn-cs"/>
              </a:rPr>
              <a:t>investigation objectives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by stating that the police must have the widest possible considerations of all the circumstances during an investigation when deciding whether it is necessary to arrest a suspect or not.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There are other ways to process a suspect that has committed an offence – report for summons, granting street bail, issuing FPN, Advise/Persuade/Warn, and voluntary attendance at police station.</a:t>
            </a:r>
          </a:p>
          <a:p>
            <a:pPr>
              <a:lnSpc>
                <a:spcPct val="100000"/>
              </a:lnSpc>
            </a:pPr>
            <a:endParaRPr lang="en-GB" sz="1100" dirty="0" smtClean="0"/>
          </a:p>
          <a:p>
            <a:pPr>
              <a:lnSpc>
                <a:spcPct val="100000"/>
              </a:lnSpc>
            </a:pPr>
            <a:r>
              <a:rPr lang="en-GB" sz="1100" dirty="0" smtClean="0"/>
              <a:t>What constitutes necessity?</a:t>
            </a:r>
          </a:p>
          <a:p>
            <a:pPr>
              <a:lnSpc>
                <a:spcPct val="100000"/>
              </a:lnSpc>
            </a:pPr>
            <a:r>
              <a:rPr lang="en-GB" sz="1100" dirty="0" smtClean="0"/>
              <a:t>The Oxford Dictionaries Online defines it as;</a:t>
            </a:r>
          </a:p>
          <a:p>
            <a:pPr>
              <a:lnSpc>
                <a:spcPct val="100000"/>
              </a:lnSpc>
            </a:pPr>
            <a:r>
              <a:rPr lang="en-GB" sz="1100" i="1" dirty="0" smtClean="0"/>
              <a:t>‘The state or fact of being required.- The state of being unavoidable.- A situation enforcing a certain course of action.’</a:t>
            </a:r>
          </a:p>
          <a:p>
            <a:pPr>
              <a:lnSpc>
                <a:spcPct val="100000"/>
              </a:lnSpc>
            </a:pPr>
            <a:endParaRPr lang="en-GB" sz="1100" dirty="0" smtClean="0"/>
          </a:p>
          <a:p>
            <a:pPr>
              <a:lnSpc>
                <a:spcPct val="100000"/>
              </a:lnSpc>
            </a:pPr>
            <a:r>
              <a:rPr lang="en-GB" sz="1100" dirty="0" smtClean="0"/>
              <a:t>Code G provides the statutory criteria for what may constitute necessity </a:t>
            </a:r>
          </a:p>
          <a:p>
            <a:pPr>
              <a:lnSpc>
                <a:spcPct val="100000"/>
              </a:lnSpc>
            </a:pPr>
            <a:endParaRPr lang="en-GB" sz="1100" b="0" dirty="0" smtClean="0"/>
          </a:p>
          <a:p>
            <a:pPr>
              <a:lnSpc>
                <a:spcPct val="100000"/>
              </a:lnSpc>
            </a:pPr>
            <a:r>
              <a:rPr lang="en-GB" sz="1100" b="1" dirty="0" smtClean="0"/>
              <a:t>Importantly- </a:t>
            </a:r>
            <a:r>
              <a:rPr lang="en-GB" sz="1100" dirty="0" smtClean="0"/>
              <a:t>it remains an operational decision at the discretion of the constable to decide:  </a:t>
            </a:r>
          </a:p>
          <a:p>
            <a:pPr>
              <a:lnSpc>
                <a:spcPct val="100000"/>
              </a:lnSpc>
            </a:pPr>
            <a:r>
              <a:rPr lang="en-GB" sz="1100" dirty="0" smtClean="0"/>
              <a:t>• which </a:t>
            </a:r>
            <a:r>
              <a:rPr lang="en-GB" sz="1100" u="sng" dirty="0" smtClean="0"/>
              <a:t>one or more</a:t>
            </a:r>
            <a:r>
              <a:rPr lang="en-GB" sz="1100" dirty="0" smtClean="0"/>
              <a:t> of the necessity criteria (if any) applies to the individual; and </a:t>
            </a:r>
          </a:p>
          <a:p>
            <a:pPr>
              <a:lnSpc>
                <a:spcPct val="100000"/>
              </a:lnSpc>
            </a:pPr>
            <a:r>
              <a:rPr lang="en-GB" sz="1100" dirty="0" smtClean="0"/>
              <a:t>• if any of the criteria do apply, what course of action is open to the officer</a:t>
            </a: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22</a:t>
            </a:fld>
            <a:endParaRPr lang="en-GB"/>
          </a:p>
        </p:txBody>
      </p:sp>
    </p:spTree>
    <p:extLst>
      <p:ext uri="{BB962C8B-B14F-4D97-AF65-F5344CB8AC3E}">
        <p14:creationId xmlns:p14="http://schemas.microsoft.com/office/powerpoint/2010/main" val="41422265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00050" marR="0" lvl="0" indent="-400050" algn="l" defTabSz="914400" rtl="0" eaLnBrk="1" fontAlgn="base" latinLnBrk="0" hangingPunct="1">
              <a:lnSpc>
                <a:spcPct val="100000"/>
              </a:lnSpc>
              <a:spcBef>
                <a:spcPct val="0"/>
              </a:spcBef>
              <a:spcAft>
                <a:spcPct val="0"/>
              </a:spcAft>
              <a:buClrTx/>
              <a:buSzTx/>
              <a:buFont typeface="Arial" panose="020B0604020202020204" pitchFamily="34" charset="0"/>
              <a:buAutoNum type="romanUcPeriod"/>
              <a:tabLst/>
              <a:defRPr/>
            </a:pPr>
            <a:r>
              <a:rPr lang="en-GB" altLang="en-US" sz="1100" b="1" dirty="0" smtClean="0">
                <a:solidFill>
                  <a:srgbClr val="0000FF"/>
                </a:solidFill>
              </a:rPr>
              <a:t>To allow the prompt and effective investigation of the offence or of the conduct of the person in question.</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endParaRPr lang="en-GB" altLang="en-US" sz="1100" b="1" dirty="0" smtClean="0">
              <a:solidFill>
                <a:srgbClr val="0000FF"/>
              </a:solidFill>
            </a:endParaRPr>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lang="en-GB" altLang="en-US" sz="1100" b="0" dirty="0" smtClean="0">
                <a:solidFill>
                  <a:schemeClr val="tx1"/>
                </a:solidFill>
              </a:rPr>
              <a:t>An investigation might be hindered or delayed if suspect is not arrested.</a:t>
            </a:r>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lang="en-GB" altLang="en-US" sz="1100" b="0" dirty="0" smtClean="0">
                <a:solidFill>
                  <a:schemeClr val="tx1"/>
                </a:solidFill>
              </a:rPr>
              <a:t>   E.g. may need to:</a:t>
            </a:r>
            <a:r>
              <a:rPr lang="en-GB" altLang="en-US" sz="1100" dirty="0" smtClean="0">
                <a:solidFill>
                  <a:schemeClr val="tx1"/>
                </a:solidFill>
              </a:rPr>
              <a:t/>
            </a:r>
            <a:br>
              <a:rPr lang="en-GB" altLang="en-US" sz="1100" dirty="0" smtClean="0">
                <a:solidFill>
                  <a:schemeClr val="tx1"/>
                </a:solidFill>
              </a:rPr>
            </a:br>
            <a:r>
              <a:rPr lang="en-GB" altLang="en-US" sz="1100" dirty="0" smtClean="0">
                <a:solidFill>
                  <a:schemeClr val="tx1"/>
                </a:solidFill>
              </a:rPr>
              <a:t>   1. Interviewing the Suspect</a:t>
            </a:r>
            <a:br>
              <a:rPr lang="en-GB" altLang="en-US" sz="1100" dirty="0" smtClean="0">
                <a:solidFill>
                  <a:schemeClr val="tx1"/>
                </a:solidFill>
              </a:rPr>
            </a:br>
            <a:r>
              <a:rPr lang="en-GB" altLang="en-US" sz="1100" dirty="0" smtClean="0">
                <a:solidFill>
                  <a:schemeClr val="tx1"/>
                </a:solidFill>
              </a:rPr>
              <a:t>   2. Consider Specific Investigation Needs</a:t>
            </a:r>
            <a:br>
              <a:rPr lang="en-GB" altLang="en-US" sz="1100" dirty="0" smtClean="0">
                <a:solidFill>
                  <a:schemeClr val="tx1"/>
                </a:solidFill>
              </a:rPr>
            </a:br>
            <a:r>
              <a:rPr lang="en-GB" altLang="en-US" sz="1100" dirty="0" smtClean="0">
                <a:solidFill>
                  <a:schemeClr val="tx1"/>
                </a:solidFill>
              </a:rPr>
              <a:t>   3. Take Samples &amp; Impressions</a:t>
            </a:r>
            <a:br>
              <a:rPr lang="en-GB" altLang="en-US" sz="1100" dirty="0" smtClean="0">
                <a:solidFill>
                  <a:schemeClr val="tx1"/>
                </a:solidFill>
              </a:rPr>
            </a:br>
            <a:r>
              <a:rPr lang="en-GB" altLang="en-US" sz="1100" dirty="0" smtClean="0">
                <a:solidFill>
                  <a:schemeClr val="tx1"/>
                </a:solidFill>
              </a:rPr>
              <a:t>   4. Search, Examine or Photograph</a:t>
            </a:r>
            <a:br>
              <a:rPr lang="en-GB" altLang="en-US" sz="1100" dirty="0" smtClean="0">
                <a:solidFill>
                  <a:schemeClr val="tx1"/>
                </a:solidFill>
              </a:rPr>
            </a:br>
            <a:r>
              <a:rPr lang="en-GB" altLang="en-US" sz="1100" dirty="0" smtClean="0">
                <a:solidFill>
                  <a:schemeClr val="tx1"/>
                </a:solidFill>
              </a:rPr>
              <a:t>   5. Class A drug testing.</a:t>
            </a:r>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endParaRPr lang="en-GB" altLang="en-US" sz="1100" dirty="0" smtClean="0">
              <a:solidFill>
                <a:schemeClr val="tx1"/>
              </a:solidFill>
            </a:endParaRPr>
          </a:p>
          <a:p>
            <a:pPr marL="228600" indent="-228600" eaLnBrk="1" hangingPunct="1">
              <a:lnSpc>
                <a:spcPct val="100000"/>
              </a:lnSpc>
              <a:spcBef>
                <a:spcPct val="0"/>
              </a:spcBef>
              <a:buFont typeface="+mj-lt"/>
              <a:buAutoNum type="arabicPeriod"/>
            </a:pPr>
            <a:r>
              <a:rPr lang="en-GB" altLang="en-US" sz="1100" dirty="0" smtClean="0"/>
              <a:t>Arresting for this purpose might be necessary if voluntary attendance for interview purposes is not considered to be a practical alternative, and questions need to be put about evidence gained during the investigation, or it is thought likely the person might steal or destroy evidence, collude or make contact with co-suspects or intimidate, threaten or make contact with witnesses, or there is a need to refer to Special Warning material in an interview (which can only be used when interviewing persons who have been arrested).</a:t>
            </a:r>
          </a:p>
          <a:p>
            <a:pPr marL="228600" indent="-228600" eaLnBrk="1" hangingPunct="1">
              <a:lnSpc>
                <a:spcPct val="100000"/>
              </a:lnSpc>
              <a:spcBef>
                <a:spcPct val="0"/>
              </a:spcBef>
              <a:buFont typeface="+mj-lt"/>
              <a:buAutoNum type="arabicPeriod"/>
            </a:pPr>
            <a:endParaRPr lang="en-GB" altLang="en-US" sz="1100" dirty="0" smtClean="0"/>
          </a:p>
          <a:p>
            <a:pPr marL="228600" marR="0" indent="-228600" algn="l" defTabSz="914400" rtl="0" eaLnBrk="1" fontAlgn="base" latinLnBrk="0" hangingPunct="1">
              <a:lnSpc>
                <a:spcPct val="100000"/>
              </a:lnSpc>
              <a:spcBef>
                <a:spcPct val="0"/>
              </a:spcBef>
              <a:spcAft>
                <a:spcPct val="0"/>
              </a:spcAft>
              <a:buClrTx/>
              <a:buSzTx/>
              <a:buFont typeface="+mj-lt"/>
              <a:buAutoNum type="arabicPeriod"/>
              <a:tabLst/>
              <a:defRPr/>
            </a:pPr>
            <a:r>
              <a:rPr lang="en-GB" altLang="en-US" sz="1100" dirty="0" smtClean="0"/>
              <a:t>To gain evidence relating to the offence under investigation e.g. person search after arrest, entry &amp; search of premises, delaying notification of arrest or access to legal advice, extending detention beyond 24hrs, release on bail (with or without conditions).</a:t>
            </a:r>
          </a:p>
          <a:p>
            <a:pPr marL="228600" marR="0" indent="-228600" algn="l" defTabSz="914400" rtl="0" eaLnBrk="1" fontAlgn="base" latinLnBrk="0" hangingPunct="1">
              <a:lnSpc>
                <a:spcPct val="100000"/>
              </a:lnSpc>
              <a:spcBef>
                <a:spcPct val="0"/>
              </a:spcBef>
              <a:spcAft>
                <a:spcPct val="0"/>
              </a:spcAft>
              <a:buClrTx/>
              <a:buSzTx/>
              <a:buFont typeface="+mj-lt"/>
              <a:buAutoNum type="arabicPeriod"/>
              <a:tabLst/>
              <a:defRPr/>
            </a:pPr>
            <a:endParaRPr lang="en-GB" altLang="en-US" sz="1100" dirty="0" smtClean="0"/>
          </a:p>
          <a:p>
            <a:pPr marL="228600" indent="-228600" eaLnBrk="1" hangingPunct="1">
              <a:lnSpc>
                <a:spcPct val="100000"/>
              </a:lnSpc>
              <a:spcBef>
                <a:spcPct val="0"/>
              </a:spcBef>
              <a:buFont typeface="+mj-lt"/>
              <a:buAutoNum type="arabicPeriod"/>
            </a:pPr>
            <a:r>
              <a:rPr lang="en-GB" altLang="en-US" sz="1100" dirty="0" smtClean="0"/>
              <a:t>The police may need to take samples and impressions from the suspect for evidential or matching purposes.</a:t>
            </a:r>
          </a:p>
          <a:p>
            <a:pPr marL="0" indent="0" eaLnBrk="1" hangingPunct="1">
              <a:lnSpc>
                <a:spcPct val="100000"/>
              </a:lnSpc>
              <a:spcBef>
                <a:spcPct val="0"/>
              </a:spcBef>
              <a:buFont typeface="+mj-lt"/>
              <a:buNone/>
            </a:pPr>
            <a:endParaRPr lang="en-GB" altLang="en-US" sz="1100" dirty="0" smtClean="0"/>
          </a:p>
          <a:p>
            <a:pPr marL="228600" indent="-228600" eaLnBrk="1" hangingPunct="1">
              <a:lnSpc>
                <a:spcPct val="100000"/>
              </a:lnSpc>
              <a:spcBef>
                <a:spcPct val="0"/>
              </a:spcBef>
              <a:buAutoNum type="arabicPeriod" startAt="4"/>
            </a:pPr>
            <a:r>
              <a:rPr lang="en-GB" altLang="en-US" sz="1100" dirty="0" smtClean="0"/>
              <a:t>Could be to search a person, vehicle or premises, or to examine them for distinguishing marks or to take a photograph of them (to identify them). This is useful if a person has refused to identify themselves or given a false name the police can search the person if they believe that there is a mark or scar which might identify that person. Carry out an intimate search on detained person (S.55 PACE). Carry out x- ray &amp; ultrasound scans on detained person (S.55A PACE).</a:t>
            </a:r>
          </a:p>
          <a:p>
            <a:pPr marL="228600" indent="-228600" eaLnBrk="1" hangingPunct="1">
              <a:lnSpc>
                <a:spcPct val="100000"/>
              </a:lnSpc>
              <a:spcBef>
                <a:spcPct val="0"/>
              </a:spcBef>
              <a:buAutoNum type="arabicPeriod" startAt="4"/>
            </a:pPr>
            <a:endParaRPr lang="en-GB" altLang="en-US" sz="1100" dirty="0" smtClean="0"/>
          </a:p>
          <a:p>
            <a:pPr marL="228600" indent="-228600" eaLnBrk="1" hangingPunct="1">
              <a:lnSpc>
                <a:spcPct val="100000"/>
              </a:lnSpc>
              <a:spcBef>
                <a:spcPct val="0"/>
              </a:spcBef>
              <a:buAutoNum type="arabicPeriod" startAt="5"/>
            </a:pPr>
            <a:r>
              <a:rPr lang="en-GB" altLang="en-US" sz="1100" dirty="0" smtClean="0"/>
              <a:t>Arresting for this purpose might be necessary if a Class A drug misuse has caused or contributed to the commission of the </a:t>
            </a:r>
            <a:r>
              <a:rPr lang="en-GB" altLang="en-US" sz="1100" b="1" dirty="0" smtClean="0"/>
              <a:t>Trigger Offence</a:t>
            </a:r>
            <a:r>
              <a:rPr lang="en-GB" altLang="en-US" sz="1100" dirty="0" smtClean="0"/>
              <a:t> in question. </a:t>
            </a:r>
          </a:p>
          <a:p>
            <a:pPr marL="0" indent="0" eaLnBrk="1" hangingPunct="1">
              <a:lnSpc>
                <a:spcPct val="100000"/>
              </a:lnSpc>
              <a:spcBef>
                <a:spcPct val="0"/>
              </a:spcBef>
              <a:buNone/>
            </a:pPr>
            <a:r>
              <a:rPr lang="en-GB" altLang="en-US" sz="1100" dirty="0" smtClean="0"/>
              <a:t>      (Trigger offence are offences such as burglary, robbery, theft, TWOC, fraud, handling, going  </a:t>
            </a:r>
          </a:p>
          <a:p>
            <a:pPr marL="0" indent="0" eaLnBrk="1" hangingPunct="1">
              <a:lnSpc>
                <a:spcPct val="100000"/>
              </a:lnSpc>
              <a:spcBef>
                <a:spcPct val="0"/>
              </a:spcBef>
              <a:buNone/>
            </a:pPr>
            <a:r>
              <a:rPr lang="en-GB" altLang="en-US" sz="1100" dirty="0" smtClean="0"/>
              <a:t>        equipped or drugs offences).</a:t>
            </a:r>
          </a:p>
          <a:p>
            <a:pPr marL="0" indent="0" eaLnBrk="1" hangingPunct="1">
              <a:lnSpc>
                <a:spcPct val="100000"/>
              </a:lnSpc>
              <a:spcBef>
                <a:spcPct val="0"/>
              </a:spcBef>
              <a:buNone/>
            </a:pPr>
            <a:endParaRPr lang="en-GB" sz="1100" dirty="0" smtClean="0"/>
          </a:p>
          <a:p>
            <a:pPr eaLnBrk="1" hangingPunct="1">
              <a:lnSpc>
                <a:spcPct val="100000"/>
              </a:lnSpc>
              <a:spcBef>
                <a:spcPct val="0"/>
              </a:spcBef>
            </a:pP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2</a:t>
            </a: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 </a:t>
            </a:r>
            <a:r>
              <a:rPr lang="en-GB" altLang="en-US" sz="1100" b="1" kern="1200" dirty="0" smtClean="0">
                <a:solidFill>
                  <a:srgbClr val="0000FF"/>
                </a:solidFill>
                <a:latin typeface="Arial" charset="0"/>
                <a:ea typeface="+mn-ea"/>
                <a:cs typeface="+mn-cs"/>
              </a:rPr>
              <a:t>To prevent the disappearance of the person in question</a:t>
            </a:r>
            <a:r>
              <a:rPr lang="en-GB" altLang="en-US" sz="1100" b="1" kern="1200" baseline="0" dirty="0" smtClean="0">
                <a:solidFill>
                  <a:srgbClr val="0000FF"/>
                </a:solidFill>
                <a:latin typeface="Arial" charset="0"/>
                <a:ea typeface="+mn-ea"/>
                <a:cs typeface="+mn-cs"/>
              </a:rPr>
              <a:t> </a:t>
            </a:r>
          </a:p>
          <a:p>
            <a:pPr eaLnBrk="1" hangingPunct="1">
              <a:lnSpc>
                <a:spcPct val="100000"/>
              </a:lnSpc>
              <a:spcBef>
                <a:spcPct val="0"/>
              </a:spcBef>
            </a:pPr>
            <a:r>
              <a:rPr lang="en-GB" altLang="en-US" sz="1100" dirty="0" smtClean="0"/>
              <a:t>Concern that person may fail to appear at court.</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When it is likely that, if the person is not arrested, they may not attend Court, e.g. the person has previous convictions for failing to appear. Often used for motoring offences where a summons would normally be appropriate…</a:t>
            </a:r>
          </a:p>
          <a:p>
            <a:pPr marL="0" indent="0" eaLnBrk="1" hangingPunct="1">
              <a:lnSpc>
                <a:spcPct val="100000"/>
              </a:lnSpc>
              <a:spcBef>
                <a:spcPct val="0"/>
              </a:spcBef>
              <a:buNone/>
            </a:pPr>
            <a:endParaRPr lang="en-GB" sz="1100" dirty="0" smtClean="0"/>
          </a:p>
          <a:p>
            <a:pPr marR="0" algn="l" defTabSz="914400" rtl="0" eaLnBrk="1" fontAlgn="base" latinLnBrk="0" hangingPunct="1">
              <a:lnSpc>
                <a:spcPct val="100000"/>
              </a:lnSpc>
              <a:spcBef>
                <a:spcPct val="0"/>
              </a:spcBef>
              <a:spcAft>
                <a:spcPct val="0"/>
              </a:spcAft>
              <a:buClrTx/>
              <a:buSzTx/>
              <a:tabLst/>
              <a:defRPr/>
            </a:pP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3</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a:t>
            </a:r>
            <a:r>
              <a:rPr lang="en-GB" altLang="en-US" sz="1100" b="1" kern="1200" dirty="0" smtClean="0">
                <a:solidFill>
                  <a:srgbClr val="0000FF"/>
                </a:solidFill>
                <a:latin typeface="Arial" charset="0"/>
                <a:ea typeface="+mn-ea"/>
                <a:cs typeface="+mn-cs"/>
              </a:rPr>
              <a:t>To protect a child or other vulnerable person</a:t>
            </a:r>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lang="en-GB" altLang="en-US" sz="1100" b="0" kern="1200" dirty="0" smtClean="0">
                <a:solidFill>
                  <a:schemeClr val="tx1"/>
                </a:solidFill>
                <a:latin typeface="Arial" charset="0"/>
                <a:ea typeface="+mn-ea"/>
                <a:cs typeface="+mn-cs"/>
              </a:rPr>
              <a:t>An arrest would be necessary if person was suspected of committing an offence which put health &amp; safety of a child or vulnerable person at risk.</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Child or other vulnerable person is directly or indirectly affected by the suspect and is thought likely that they may suffer either physical or psychological harm if the suspect is not arrested.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4</a:t>
            </a: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 </a:t>
            </a:r>
            <a:r>
              <a:rPr lang="en-GB" altLang="en-US" sz="1100" b="1" dirty="0" smtClean="0">
                <a:solidFill>
                  <a:srgbClr val="FF0000"/>
                </a:solidFill>
              </a:rPr>
              <a:t>Causing unlawful obstruction of the highway</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If the suspect of an offence also causes an unlawful obstruction of the highway which will continue if they are not arrested. This may lend itself to protest situations where the suspect of an offence is also causing an unlawful obstruction of the highway (begging might meet this criteria as might parking in the middle of the road).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400" b="0" i="0" u="none" strike="noStrike" kern="1200" cap="none" spc="0" normalizeH="0" baseline="0" noProof="0" dirty="0" smtClean="0">
              <a:ln>
                <a:noFill/>
              </a:ln>
              <a:solidFill>
                <a:srgbClr val="000000"/>
              </a:solidFill>
              <a:effectLst/>
              <a:uLnTx/>
              <a:uFillTx/>
              <a:latin typeface="Arial" charset="0"/>
              <a:ea typeface="+mn-ea"/>
              <a:cs typeface="+mn-cs"/>
            </a:endParaRPr>
          </a:p>
          <a:p>
            <a:pPr marL="0" indent="0" eaLnBrk="1" hangingPunct="1">
              <a:lnSpc>
                <a:spcPct val="90000"/>
              </a:lnSpc>
              <a:spcBef>
                <a:spcPct val="0"/>
              </a:spcBef>
              <a:buNone/>
            </a:pPr>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23</a:t>
            </a:fld>
            <a:endParaRPr lang="en-GB"/>
          </a:p>
        </p:txBody>
      </p:sp>
    </p:spTree>
    <p:extLst>
      <p:ext uri="{BB962C8B-B14F-4D97-AF65-F5344CB8AC3E}">
        <p14:creationId xmlns:p14="http://schemas.microsoft.com/office/powerpoint/2010/main" val="17661527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eaLnBrk="1" hangingPunct="1">
              <a:lnSpc>
                <a:spcPct val="100000"/>
              </a:lnSpc>
              <a:spcBef>
                <a:spcPct val="0"/>
              </a:spcBef>
              <a:spcAft>
                <a:spcPts val="1200"/>
              </a:spcAft>
              <a:buFontTx/>
              <a:buNone/>
              <a:defRPr/>
            </a:pP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P</a:t>
            </a: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 </a:t>
            </a:r>
            <a:r>
              <a:rPr lang="en-GB" altLang="en-US" sz="1100" b="1" dirty="0" smtClean="0">
                <a:solidFill>
                  <a:srgbClr val="0000FF"/>
                </a:solidFill>
              </a:rPr>
              <a:t>To prevent </a:t>
            </a:r>
            <a:r>
              <a:rPr lang="en-GB" altLang="en-US" sz="1100" b="1" dirty="0" smtClean="0">
                <a:solidFill>
                  <a:srgbClr val="FF0000"/>
                </a:solidFill>
              </a:rPr>
              <a:t>causing physical injury to himself or another</a:t>
            </a:r>
          </a:p>
          <a:p>
            <a:pPr marL="0" indent="0" eaLnBrk="1" hangingPunct="1">
              <a:lnSpc>
                <a:spcPct val="100000"/>
              </a:lnSpc>
              <a:spcBef>
                <a:spcPct val="0"/>
              </a:spcBef>
              <a:spcAft>
                <a:spcPts val="1200"/>
              </a:spcAft>
              <a:buFontTx/>
              <a:buNone/>
              <a:defRPr/>
            </a:pPr>
            <a:r>
              <a:rPr lang="en-GB" altLang="en-US" sz="1100" b="0" dirty="0" smtClean="0"/>
              <a:t>A reason for arresting someone could be to prevent the person:</a:t>
            </a:r>
          </a:p>
          <a:p>
            <a:pPr marL="0" marR="0" lvl="0" indent="0" algn="l" defTabSz="914400" rtl="0" eaLnBrk="1" fontAlgn="base" latinLnBrk="0" hangingPunct="1">
              <a:lnSpc>
                <a:spcPct val="100000"/>
              </a:lnSpc>
              <a:spcBef>
                <a:spcPct val="0"/>
              </a:spcBef>
              <a:spcAft>
                <a:spcPts val="1200"/>
              </a:spcAft>
              <a:buClrTx/>
              <a:buSzTx/>
              <a:buFontTx/>
              <a:buNone/>
              <a:tabLst/>
              <a:defRPr/>
            </a:pPr>
            <a:r>
              <a:rPr lang="en-GB" altLang="en-US" sz="1100" b="0" dirty="0" smtClean="0">
                <a:solidFill>
                  <a:srgbClr val="FF0000"/>
                </a:solidFill>
              </a:rPr>
              <a:t>Causing physical injury to himself or another</a:t>
            </a:r>
            <a:r>
              <a:rPr lang="en-GB" altLang="en-US" sz="1100" b="0" baseline="0" dirty="0" smtClean="0">
                <a:solidFill>
                  <a:srgbClr val="FF0000"/>
                </a:solidFill>
              </a:rPr>
              <a:t> </a:t>
            </a:r>
            <a:r>
              <a:rPr lang="en-GB" altLang="en-US" sz="1100" dirty="0" smtClean="0"/>
              <a:t>could be the police officer or any other person.  It could also be a person who may be a self harmer</a:t>
            </a:r>
          </a:p>
          <a:p>
            <a:pPr marL="0" marR="0" indent="0" algn="l" defTabSz="914400" rtl="0" eaLnBrk="1" fontAlgn="base" latinLnBrk="0" hangingPunct="1">
              <a:lnSpc>
                <a:spcPct val="100000"/>
              </a:lnSpc>
              <a:spcBef>
                <a:spcPct val="0"/>
              </a:spcBef>
              <a:spcAft>
                <a:spcPts val="1200"/>
              </a:spcAft>
              <a:buClrTx/>
              <a:buSzTx/>
              <a:buFont typeface="Arial" panose="020B0604020202020204" pitchFamily="34" charset="0"/>
              <a:buNone/>
              <a:tabLst/>
              <a:defRPr/>
            </a:pPr>
            <a:r>
              <a:rPr lang="en-GB" altLang="en-US" sz="1100" b="1" dirty="0" smtClean="0">
                <a:solidFill>
                  <a:srgbClr val="FF0000"/>
                </a:solidFill>
              </a:rPr>
              <a:t>Suffering physical injury </a:t>
            </a:r>
            <a:r>
              <a:rPr lang="en-GB" altLang="en-US" sz="1100" b="0" dirty="0" smtClean="0"/>
              <a:t>- </a:t>
            </a:r>
            <a:r>
              <a:rPr lang="en-GB" altLang="en-US" sz="1100" dirty="0" smtClean="0"/>
              <a:t>suggests a less deliberate act than the word causing. Could relate to the person being arrested suffering injury from others. </a:t>
            </a:r>
            <a:r>
              <a:rPr lang="en-GB" altLang="en-US" sz="1100" dirty="0" err="1" smtClean="0"/>
              <a:t>Eg</a:t>
            </a:r>
            <a:r>
              <a:rPr lang="en-GB" altLang="en-US" sz="1100" dirty="0" smtClean="0"/>
              <a:t> if the suspect has assaulted a person in the street and there is a real risk that they will suffer some harm from friends of the victim who were present when the assault took place.</a:t>
            </a:r>
          </a:p>
          <a:p>
            <a:pPr marL="0" marR="0" indent="0" algn="l" defTabSz="914400" rtl="0" eaLnBrk="1" fontAlgn="base" latinLnBrk="0" hangingPunct="1">
              <a:lnSpc>
                <a:spcPct val="100000"/>
              </a:lnSpc>
              <a:spcBef>
                <a:spcPct val="0"/>
              </a:spcBef>
              <a:spcAft>
                <a:spcPts val="1200"/>
              </a:spcAft>
              <a:buClrTx/>
              <a:buSzTx/>
              <a:buFont typeface="Arial" panose="020B0604020202020204" pitchFamily="34" charset="0"/>
              <a:buNone/>
              <a:tabLst/>
              <a:defRPr/>
            </a:pPr>
            <a:endParaRPr lang="en-GB" altLang="en-US" sz="1100" dirty="0" smtClean="0"/>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P</a:t>
            </a: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 </a:t>
            </a:r>
            <a:r>
              <a:rPr lang="en-GB" altLang="en-US" sz="1100" b="1" dirty="0" smtClean="0">
                <a:solidFill>
                  <a:srgbClr val="FF0000"/>
                </a:solidFill>
              </a:rPr>
              <a:t>Committing an offence against public decency</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This criteria might apply when an offence against public decency is being committed in a public place and is thought likely that it will be repeated. </a:t>
            </a:r>
            <a:r>
              <a:rPr kumimoji="0" lang="en-GB" altLang="en-US" sz="1100" b="0" i="0" u="none" strike="noStrike" kern="1200" cap="none" spc="0" normalizeH="0" baseline="0" noProof="0" dirty="0" smtClean="0">
                <a:ln>
                  <a:noFill/>
                </a:ln>
                <a:solidFill>
                  <a:srgbClr val="0000FF"/>
                </a:solidFill>
                <a:effectLst/>
                <a:uLnTx/>
                <a:uFillTx/>
                <a:latin typeface="Arial" charset="0"/>
                <a:ea typeface="+mn-ea"/>
                <a:cs typeface="+mn-cs"/>
              </a:rPr>
              <a:t>It only applies, however, if the public cannot be reasonably expected to avoid the person in question.</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FF"/>
              </a:solidFill>
              <a:effectLst/>
              <a:uLnTx/>
              <a:uFillTx/>
              <a:latin typeface="Arial"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L</a:t>
            </a: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 </a:t>
            </a:r>
            <a:r>
              <a:rPr lang="en-GB" altLang="en-US" sz="1100" b="1" dirty="0" smtClean="0">
                <a:solidFill>
                  <a:srgbClr val="FF0000"/>
                </a:solidFill>
              </a:rPr>
              <a:t>Causing loss of or damage to property</a:t>
            </a:r>
            <a:r>
              <a:rPr lang="en-GB" altLang="en-US" sz="1100" b="1" dirty="0" smtClean="0"/>
              <a:t> </a:t>
            </a:r>
            <a:r>
              <a:rPr lang="en-GB" altLang="en-US" sz="1100" b="0" dirty="0" smtClean="0"/>
              <a:t>- </a:t>
            </a:r>
            <a:r>
              <a:rPr lang="en-GB" altLang="en-US" sz="1100" dirty="0" smtClean="0"/>
              <a:t>this may cover situations where there is a risk that if the person is not arrested then they may cause further damage to property or perhaps dispose of property that has been stolen in the original offence.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This criteria might apply where the suspect has a history of serial offending against property and it is thought likely that they may continue offending if they are not arrested. </a:t>
            </a:r>
            <a:r>
              <a:rPr kumimoji="0" lang="en-GB" altLang="en-US" sz="1100" b="0" i="0" u="none" strike="noStrike" kern="1200" cap="none" spc="0" normalizeH="0" baseline="0" noProof="0" dirty="0" smtClean="0">
                <a:ln>
                  <a:noFill/>
                </a:ln>
                <a:solidFill>
                  <a:srgbClr val="0000FF"/>
                </a:solidFill>
                <a:effectLst/>
                <a:uLnTx/>
                <a:uFillTx/>
                <a:latin typeface="Arial" charset="0"/>
                <a:ea typeface="+mn-ea"/>
                <a:cs typeface="+mn-cs"/>
              </a:rPr>
              <a:t>Persistent shoplifters found in the town centre </a:t>
            </a:r>
            <a:r>
              <a:rPr kumimoji="0" lang="en-GB" altLang="en-US" sz="1100" b="0" i="0" u="none" strike="noStrike" kern="1200" cap="none" spc="0" normalizeH="0" baseline="0" noProof="0" dirty="0" smtClean="0">
                <a:ln>
                  <a:noFill/>
                </a:ln>
                <a:solidFill>
                  <a:srgbClr val="FF0000"/>
                </a:solidFill>
                <a:effectLst/>
                <a:uLnTx/>
                <a:uFillTx/>
                <a:latin typeface="Arial" charset="0"/>
                <a:ea typeface="+mn-ea"/>
                <a:cs typeface="+mn-cs"/>
              </a:rPr>
              <a:t>MAY</a:t>
            </a:r>
            <a:r>
              <a:rPr kumimoji="0" lang="en-GB" altLang="en-US" sz="1100" b="0" i="0" u="none" strike="noStrike" kern="1200" cap="none" spc="0" normalizeH="0" baseline="0" noProof="0" dirty="0" smtClean="0">
                <a:ln>
                  <a:noFill/>
                </a:ln>
                <a:solidFill>
                  <a:srgbClr val="0000FF"/>
                </a:solidFill>
                <a:effectLst/>
                <a:uLnTx/>
                <a:uFillTx/>
                <a:latin typeface="Arial" charset="0"/>
                <a:ea typeface="+mn-ea"/>
                <a:cs typeface="+mn-cs"/>
              </a:rPr>
              <a:t> lend themselves to this criteria – if you can justify an arrest.</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FF"/>
              </a:solidFill>
              <a:effectLst/>
              <a:uLnTx/>
              <a:uFillTx/>
              <a:latin typeface="Arial"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rPr>
              <a:t>A.</a:t>
            </a:r>
            <a:r>
              <a:rPr lang="en-GB" altLang="en-US" sz="1100" b="1" dirty="0" smtClean="0">
                <a:solidFill>
                  <a:srgbClr val="0000FF"/>
                </a:solidFill>
              </a:rPr>
              <a:t> &amp; N.</a:t>
            </a:r>
            <a:r>
              <a:rPr lang="en-GB" altLang="en-US" sz="1100" b="1" baseline="0" dirty="0" smtClean="0">
                <a:solidFill>
                  <a:srgbClr val="0000FF"/>
                </a:solidFill>
              </a:rPr>
              <a:t> </a:t>
            </a:r>
            <a:r>
              <a:rPr lang="en-GB" altLang="en-US" sz="1100" b="1" dirty="0" smtClean="0">
                <a:solidFill>
                  <a:srgbClr val="0000FF"/>
                </a:solidFill>
              </a:rPr>
              <a:t>Ascertain a person’s name and address </a:t>
            </a:r>
          </a:p>
          <a:p>
            <a:pPr marL="0" marR="0" indent="0" algn="l" defTabSz="914400" rtl="0" eaLnBrk="1" fontAlgn="base" latinLnBrk="0" hangingPunct="1">
              <a:lnSpc>
                <a:spcPct val="100000"/>
              </a:lnSpc>
              <a:spcBef>
                <a:spcPct val="0"/>
              </a:spcBef>
              <a:spcAft>
                <a:spcPts val="1200"/>
              </a:spcAft>
              <a:buClrTx/>
              <a:buSzTx/>
              <a:buFontTx/>
              <a:buNone/>
              <a:tabLst/>
              <a:defRPr/>
            </a:pPr>
            <a:r>
              <a:rPr lang="en-GB" altLang="en-US" sz="1100" dirty="0" smtClean="0"/>
              <a:t>If a person who is suspected of an offence refuses to provide name/address – officer must explain that it may lead to their arrest. This is not a power to arrest a person who simply refuses to give their name &amp; address – it is just one of the reasons which would make an arrest necessary.  </a:t>
            </a:r>
          </a:p>
          <a:p>
            <a:pPr marL="0" marR="0" indent="0" algn="l" defTabSz="914400" rtl="0" eaLnBrk="1" fontAlgn="base" latinLnBrk="0" hangingPunct="1">
              <a:lnSpc>
                <a:spcPct val="100000"/>
              </a:lnSpc>
              <a:spcBef>
                <a:spcPct val="0"/>
              </a:spcBef>
              <a:spcAft>
                <a:spcPts val="1200"/>
              </a:spcAft>
              <a:buClrTx/>
              <a:buSzTx/>
              <a:buFontTx/>
              <a:buNone/>
              <a:tabLst/>
              <a:defRPr/>
            </a:pPr>
            <a:r>
              <a:rPr lang="en-GB" altLang="en-US" sz="1100" dirty="0" smtClean="0"/>
              <a:t>An officer may also arrest someone in a situation where there are reasonable grounds for doubting whether a name or address given by the person is real. </a:t>
            </a:r>
            <a:endParaRPr kumimoji="0" lang="en-GB" altLang="en-US" sz="1100" b="1" i="0" u="none" strike="noStrike" kern="1200" cap="none" spc="0" normalizeH="0" baseline="0" noProof="0" dirty="0" smtClean="0">
              <a:ln>
                <a:noFill/>
              </a:ln>
              <a:solidFill>
                <a:srgbClr val="FF0000"/>
              </a:solidFill>
              <a:effectLst/>
              <a:uLnTx/>
              <a:uFillTx/>
              <a:latin typeface="Arial"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If you do not know and cannot readily ascertain a person’s </a:t>
            </a:r>
            <a:r>
              <a:rPr kumimoji="0" lang="en-GB" altLang="en-US" sz="1100" b="1" i="0" u="none" strike="noStrike" kern="1200" cap="none" spc="0" normalizeH="0" baseline="0" noProof="0" dirty="0" smtClean="0">
                <a:ln>
                  <a:noFill/>
                </a:ln>
                <a:solidFill>
                  <a:srgbClr val="0000FF"/>
                </a:solidFill>
                <a:effectLst/>
                <a:uLnTx/>
                <a:uFillTx/>
                <a:latin typeface="Arial" charset="0"/>
                <a:ea typeface="+mn-ea"/>
                <a:cs typeface="+mn-cs"/>
              </a:rPr>
              <a:t>name and/or address</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or you have reasonable grounds for doubting details provided – e.g. failures/refusals/apparent reluctance to provide details </a:t>
            </a:r>
            <a:r>
              <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rPr>
              <a:t>or</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 an Officer being unable to verify the details provided. If practicable, a person should be given an opportunity to prove their details before they are arrested and a warning that refusal may lead to arrest is good practice but it is not expressly required. </a:t>
            </a: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24</a:t>
            </a:fld>
            <a:endParaRPr lang="en-GB"/>
          </a:p>
        </p:txBody>
      </p:sp>
    </p:spTree>
    <p:extLst>
      <p:ext uri="{BB962C8B-B14F-4D97-AF65-F5344CB8AC3E}">
        <p14:creationId xmlns:p14="http://schemas.microsoft.com/office/powerpoint/2010/main" val="36977446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Applying the Necessity criteria requires an Arresting Officer to consider all of the circumstances of the particular case that they are dealing with and to believe that there is </a:t>
            </a:r>
            <a:r>
              <a:rPr kumimoji="0" lang="en-GB" altLang="en-US" sz="1100" b="1" i="0" u="sng" strike="noStrike" kern="1200" cap="none" spc="0" normalizeH="0" baseline="0" noProof="0" dirty="0" smtClean="0">
                <a:ln>
                  <a:noFill/>
                </a:ln>
                <a:solidFill>
                  <a:srgbClr val="FF0000"/>
                </a:solidFill>
                <a:effectLst/>
                <a:uLnTx/>
                <a:uFillTx/>
                <a:latin typeface="Arial" charset="0"/>
                <a:ea typeface="+mn-ea"/>
                <a:cs typeface="+mn-cs"/>
              </a:rPr>
              <a:t>no other way </a:t>
            </a: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of achieving one or more of these objectives other than to remove a suspect’s Right to Liberty.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Arial" charset="0"/>
                <a:ea typeface="+mn-ea"/>
                <a:cs typeface="+mn-cs"/>
              </a:rPr>
              <a:t>There is an acronym that may help: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200" b="1" i="0" u="none" strike="noStrike" kern="1200" cap="none" spc="0" normalizeH="0" baseline="0" noProof="0" dirty="0" smtClean="0">
              <a:ln>
                <a:noFill/>
              </a:ln>
              <a:solidFill>
                <a:srgbClr val="000000"/>
              </a:solidFill>
              <a:effectLst/>
              <a:uLnTx/>
              <a:uFillTx/>
              <a:latin typeface="Arial" charset="0"/>
              <a:ea typeface="+mn-ea"/>
              <a:cs typeface="+mn-cs"/>
            </a:endParaRPr>
          </a:p>
          <a:p>
            <a:pPr marR="0" algn="l" defTabSz="914400" rtl="0" eaLnBrk="1" fontAlgn="base" latinLnBrk="0" hangingPunct="1">
              <a:lnSpc>
                <a:spcPct val="90000"/>
              </a:lnSpc>
              <a:spcBef>
                <a:spcPct val="0"/>
              </a:spcBef>
              <a:spcAft>
                <a:spcPct val="0"/>
              </a:spcAft>
              <a:buClrTx/>
              <a:buSzTx/>
              <a:tabLst/>
              <a:defRPr/>
            </a:pPr>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25</a:t>
            </a:fld>
            <a:endParaRPr lang="en-GB"/>
          </a:p>
        </p:txBody>
      </p:sp>
    </p:spTree>
    <p:extLst>
      <p:ext uri="{BB962C8B-B14F-4D97-AF65-F5344CB8AC3E}">
        <p14:creationId xmlns:p14="http://schemas.microsoft.com/office/powerpoint/2010/main" val="42549183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GB" altLang="en-US" sz="1100" b="1" kern="1200" dirty="0" smtClean="0">
                <a:solidFill>
                  <a:srgbClr val="000099"/>
                </a:solidFill>
                <a:latin typeface="Arial" charset="0"/>
                <a:ea typeface="+mn-ea"/>
                <a:cs typeface="+mn-cs"/>
              </a:rPr>
              <a:t>Section 24A(3) Police and Criminal Evidence Act 1984</a:t>
            </a: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endParaRPr lang="en-GB" altLang="en-US" sz="1100" b="1" kern="1200" dirty="0" smtClean="0">
              <a:solidFill>
                <a:srgbClr val="000099"/>
              </a:solidFill>
              <a:latin typeface="Arial" charset="0"/>
              <a:ea typeface="+mn-ea"/>
              <a:cs typeface="+mn-cs"/>
            </a:endParaRPr>
          </a:p>
          <a:p>
            <a:pPr marL="0" indent="0" eaLnBrk="1" hangingPunct="1">
              <a:lnSpc>
                <a:spcPct val="100000"/>
              </a:lnSpc>
              <a:buFont typeface="Arial" panose="020B0604020202020204" pitchFamily="34" charset="0"/>
              <a:buNone/>
            </a:pPr>
            <a:r>
              <a:rPr lang="en-GB" altLang="en-US" sz="1100" dirty="0" smtClean="0"/>
              <a:t>The offence includes </a:t>
            </a:r>
            <a:r>
              <a:rPr lang="en-GB" altLang="en-US" sz="1100" b="1" dirty="0" smtClean="0">
                <a:solidFill>
                  <a:srgbClr val="0000FF"/>
                </a:solidFill>
              </a:rPr>
              <a:t>Indictable</a:t>
            </a:r>
            <a:r>
              <a:rPr lang="en-GB" altLang="en-US" sz="1100" dirty="0" smtClean="0">
                <a:solidFill>
                  <a:srgbClr val="0000FF"/>
                </a:solidFill>
              </a:rPr>
              <a:t> </a:t>
            </a:r>
            <a:r>
              <a:rPr lang="en-GB" altLang="en-US" sz="1100" dirty="0" smtClean="0"/>
              <a:t>or </a:t>
            </a:r>
            <a:r>
              <a:rPr lang="en-GB" altLang="en-US" sz="1100" b="1" dirty="0" smtClean="0">
                <a:solidFill>
                  <a:srgbClr val="0000FF"/>
                </a:solidFill>
              </a:rPr>
              <a:t>triable either way </a:t>
            </a:r>
            <a:r>
              <a:rPr lang="en-GB" altLang="en-US" sz="1100" dirty="0" smtClean="0"/>
              <a:t>offences</a:t>
            </a:r>
          </a:p>
          <a:p>
            <a:pPr marL="171450" indent="-171450" eaLnBrk="1" hangingPunct="1">
              <a:lnSpc>
                <a:spcPct val="100000"/>
              </a:lnSpc>
              <a:buFont typeface="Arial" panose="020B0604020202020204" pitchFamily="34" charset="0"/>
              <a:buChar char="•"/>
            </a:pPr>
            <a:endParaRPr lang="en-GB" altLang="en-US" sz="1100" dirty="0" smtClean="0"/>
          </a:p>
          <a:p>
            <a:pPr eaLnBrk="1" hangingPunct="1">
              <a:lnSpc>
                <a:spcPct val="100000"/>
              </a:lnSpc>
            </a:pPr>
            <a:r>
              <a:rPr lang="en-GB" altLang="en-US" sz="1100" dirty="0" smtClean="0"/>
              <a:t>This is often referred to as an </a:t>
            </a:r>
            <a:r>
              <a:rPr lang="en-GB" altLang="en-US" sz="1100" b="1" dirty="0" smtClean="0">
                <a:solidFill>
                  <a:srgbClr val="FF0000"/>
                </a:solidFill>
              </a:rPr>
              <a:t>‘any person’ </a:t>
            </a:r>
            <a:r>
              <a:rPr lang="en-GB" altLang="en-US" sz="1100" dirty="0" smtClean="0"/>
              <a:t>power.</a:t>
            </a:r>
          </a:p>
          <a:p>
            <a:pPr eaLnBrk="1" hangingPunct="1">
              <a:lnSpc>
                <a:spcPct val="100000"/>
              </a:lnSpc>
            </a:pPr>
            <a:endParaRPr lang="en-GB" altLang="en-US" sz="1100" dirty="0" smtClean="0"/>
          </a:p>
          <a:p>
            <a:pPr eaLnBrk="1" hangingPunct="1">
              <a:lnSpc>
                <a:spcPct val="100000"/>
              </a:lnSpc>
            </a:pPr>
            <a:r>
              <a:rPr lang="en-GB" altLang="en-US" sz="1100" dirty="0" smtClean="0"/>
              <a:t>This power of arrest has its origins in Common Law – the oldest form of law in existence.</a:t>
            </a:r>
          </a:p>
          <a:p>
            <a:pPr eaLnBrk="1" hangingPunct="1">
              <a:lnSpc>
                <a:spcPct val="100000"/>
              </a:lnSpc>
            </a:pPr>
            <a:endParaRPr lang="en-GB" altLang="en-US" sz="1100" dirty="0" smtClean="0"/>
          </a:p>
          <a:p>
            <a:pPr eaLnBrk="1" hangingPunct="1">
              <a:lnSpc>
                <a:spcPct val="100000"/>
              </a:lnSpc>
            </a:pPr>
            <a:r>
              <a:rPr lang="en-GB" altLang="en-US" sz="1100" dirty="0" smtClean="0"/>
              <a:t>As we have already mentioned, the majority of Common Law has now been superseded by Statute Law, however some powers remain, e.g. Breach of the Peace.</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100" b="1" i="0" u="none" strike="noStrike" kern="1200" cap="none" spc="0" normalizeH="0" baseline="0" noProof="0" dirty="0" smtClean="0">
              <a:ln>
                <a:noFill/>
              </a:ln>
              <a:solidFill>
                <a:srgbClr val="000000"/>
              </a:solidFill>
              <a:effectLst/>
              <a:uLnTx/>
              <a:uFillTx/>
              <a:latin typeface="Arial" charset="0"/>
              <a:ea typeface="+mn-ea"/>
              <a:cs typeface="+mn-cs"/>
            </a:endParaRPr>
          </a:p>
          <a:p>
            <a:pPr eaLnBrk="1" hangingPunct="1">
              <a:lnSpc>
                <a:spcPct val="100000"/>
              </a:lnSpc>
            </a:pPr>
            <a:r>
              <a:rPr lang="en-GB" altLang="en-US" sz="1100" dirty="0" smtClean="0"/>
              <a:t>What is missing from the any person power to arrest is the phrase </a:t>
            </a:r>
            <a:r>
              <a:rPr lang="en-GB" altLang="en-US" sz="1100" b="1" u="none" dirty="0" smtClean="0">
                <a:solidFill>
                  <a:srgbClr val="FF0000"/>
                </a:solidFill>
              </a:rPr>
              <a:t>about to commit.</a:t>
            </a:r>
          </a:p>
          <a:p>
            <a:pPr eaLnBrk="1" hangingPunct="1">
              <a:lnSpc>
                <a:spcPct val="100000"/>
              </a:lnSpc>
            </a:pPr>
            <a:endParaRPr lang="en-GB" altLang="en-US" sz="1100" dirty="0" smtClean="0"/>
          </a:p>
          <a:p>
            <a:pPr eaLnBrk="1" hangingPunct="1">
              <a:lnSpc>
                <a:spcPct val="100000"/>
              </a:lnSpc>
            </a:pPr>
            <a:r>
              <a:rPr lang="en-GB" altLang="en-US" sz="1100" b="0" dirty="0" smtClean="0"/>
              <a:t>A constable can arrest for past, present and future offences where as the </a:t>
            </a:r>
            <a:r>
              <a:rPr lang="en-GB" altLang="en-US" sz="1100" b="0" dirty="0" smtClean="0">
                <a:solidFill>
                  <a:srgbClr val="FF0000"/>
                </a:solidFill>
              </a:rPr>
              <a:t>‘</a:t>
            </a:r>
            <a:r>
              <a:rPr lang="en-GB" altLang="en-US" sz="1100" b="1" dirty="0" smtClean="0">
                <a:solidFill>
                  <a:srgbClr val="FF0000"/>
                </a:solidFill>
              </a:rPr>
              <a:t>any person’ </a:t>
            </a:r>
            <a:r>
              <a:rPr lang="en-GB" altLang="en-US" sz="1100" b="0" dirty="0" smtClean="0"/>
              <a:t>power only allows for past and present</a:t>
            </a: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26</a:t>
            </a:fld>
            <a:endParaRPr lang="en-GB"/>
          </a:p>
        </p:txBody>
      </p:sp>
    </p:spTree>
    <p:extLst>
      <p:ext uri="{BB962C8B-B14F-4D97-AF65-F5344CB8AC3E}">
        <p14:creationId xmlns:p14="http://schemas.microsoft.com/office/powerpoint/2010/main" val="7827914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200" b="1" i="0" u="none" strike="noStrike" kern="1200" cap="none" spc="0" normalizeH="0" baseline="0" noProof="0" dirty="0" smtClean="0">
              <a:ln>
                <a:noFill/>
              </a:ln>
              <a:solidFill>
                <a:srgbClr val="000000"/>
              </a:solidFill>
              <a:effectLst/>
              <a:uLnTx/>
              <a:uFillTx/>
              <a:latin typeface="Arial"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27</a:t>
            </a:fld>
            <a:endParaRPr lang="en-GB"/>
          </a:p>
        </p:txBody>
      </p:sp>
    </p:spTree>
    <p:extLst>
      <p:ext uri="{BB962C8B-B14F-4D97-AF65-F5344CB8AC3E}">
        <p14:creationId xmlns:p14="http://schemas.microsoft.com/office/powerpoint/2010/main" val="31600815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auto">
              <a:lnSpc>
                <a:spcPct val="100000"/>
              </a:lnSpc>
              <a:spcAft>
                <a:spcPts val="0"/>
              </a:spcAft>
            </a:pPr>
            <a:r>
              <a:rPr lang="en-GB" altLang="en-US" sz="1100" b="1" dirty="0" smtClean="0">
                <a:solidFill>
                  <a:srgbClr val="002060"/>
                </a:solidFill>
                <a:latin typeface="Arial" panose="020B0604020202020204" pitchFamily="34" charset="0"/>
                <a:cs typeface="Arial" panose="020B0604020202020204" pitchFamily="34" charset="0"/>
              </a:rPr>
              <a:t>Section 49 Prison Act 1952 (unlawfully at large)</a:t>
            </a:r>
          </a:p>
          <a:p>
            <a:pPr fontAlgn="auto">
              <a:lnSpc>
                <a:spcPct val="100000"/>
              </a:lnSpc>
              <a:spcAft>
                <a:spcPts val="0"/>
              </a:spcAft>
            </a:pPr>
            <a:r>
              <a:rPr lang="en-GB" sz="1100" dirty="0" smtClean="0">
                <a:effectLst/>
              </a:rPr>
              <a:t>Any person who, having been sentenced to imprisonment, custody for life or youth custody or ordered to be detained in a detention centre or young offenders institution or a youth detention training centre, or having been committed to a prison or remand centre, is unlawfully at large, may be arrested by a </a:t>
            </a:r>
            <a:r>
              <a:rPr lang="en-GB" sz="1100" dirty="0" smtClean="0">
                <a:effectLst/>
                <a:hlinkClick r:id="rId3"/>
              </a:rPr>
              <a:t>constable</a:t>
            </a:r>
            <a:r>
              <a:rPr lang="en-GB" sz="1100" dirty="0" smtClean="0">
                <a:effectLst/>
              </a:rPr>
              <a:t> without warrant and taken to the place in which he is required in accordance with law to be detained.</a:t>
            </a:r>
            <a:endParaRPr lang="en-GB" altLang="en-US" sz="1100" dirty="0" smtClean="0">
              <a:solidFill>
                <a:srgbClr val="002060"/>
              </a:solidFill>
              <a:latin typeface="Arial" panose="020B0604020202020204" pitchFamily="34" charset="0"/>
              <a:cs typeface="Arial" panose="020B0604020202020204" pitchFamily="34" charset="0"/>
            </a:endParaRPr>
          </a:p>
          <a:p>
            <a:pPr fontAlgn="auto">
              <a:lnSpc>
                <a:spcPct val="100000"/>
              </a:lnSpc>
              <a:spcAft>
                <a:spcPts val="0"/>
              </a:spcAft>
            </a:pPr>
            <a:r>
              <a:rPr lang="en-GB" altLang="en-US" sz="1100" b="1" dirty="0" smtClean="0">
                <a:solidFill>
                  <a:srgbClr val="002060"/>
                </a:solidFill>
                <a:latin typeface="Arial" panose="020B0604020202020204" pitchFamily="34" charset="0"/>
                <a:cs typeface="Arial" panose="020B0604020202020204" pitchFamily="34" charset="0"/>
              </a:rPr>
              <a:t>Section 13 Visiting Forces Act 1955 (deserter / absentee)</a:t>
            </a:r>
          </a:p>
          <a:p>
            <a:pPr fontAlgn="auto">
              <a:lnSpc>
                <a:spcPct val="100000"/>
              </a:lnSpc>
              <a:spcAft>
                <a:spcPts val="0"/>
              </a:spcAft>
            </a:pPr>
            <a:r>
              <a:rPr lang="en-GB" sz="1100" dirty="0" smtClean="0">
                <a:effectLst/>
              </a:rPr>
              <a:t>provides for the apprehension and detention of deserters and absentees of certain foreign forces visiting the UK, together with legal procedures concerning offenders from those forces. </a:t>
            </a:r>
            <a:endParaRPr lang="en-GB" altLang="en-US" sz="1100" b="1" dirty="0" smtClean="0">
              <a:solidFill>
                <a:srgbClr val="002060"/>
              </a:solidFill>
              <a:latin typeface="Arial" panose="020B0604020202020204" pitchFamily="34" charset="0"/>
              <a:cs typeface="Arial" panose="020B0604020202020204" pitchFamily="34" charset="0"/>
            </a:endParaRPr>
          </a:p>
          <a:p>
            <a:pPr fontAlgn="auto">
              <a:lnSpc>
                <a:spcPct val="100000"/>
              </a:lnSpc>
              <a:spcAft>
                <a:spcPts val="0"/>
              </a:spcAft>
            </a:pPr>
            <a:r>
              <a:rPr lang="en-GB" altLang="en-US" sz="1100" b="1" dirty="0" smtClean="0">
                <a:solidFill>
                  <a:srgbClr val="002060"/>
                </a:solidFill>
                <a:latin typeface="Arial" panose="020B0604020202020204" pitchFamily="34" charset="0"/>
                <a:cs typeface="Arial" panose="020B0604020202020204" pitchFamily="34" charset="0"/>
              </a:rPr>
              <a:t>Section 32 Children &amp; Young Persons Act 1969 (detention of absentee)</a:t>
            </a:r>
          </a:p>
          <a:p>
            <a:pPr fontAlgn="auto">
              <a:lnSpc>
                <a:spcPct val="100000"/>
              </a:lnSpc>
              <a:spcAft>
                <a:spcPts val="0"/>
              </a:spcAft>
            </a:pPr>
            <a:r>
              <a:rPr lang="en-GB" sz="1100" dirty="0" smtClean="0">
                <a:effectLst/>
              </a:rPr>
              <a:t>provides for the arrest and detention of young people who are absent without consent from a place where they has been sent by a court. A warrant to search is also available if required.</a:t>
            </a:r>
            <a:endParaRPr lang="en-GB" altLang="en-US" sz="1100" b="1" dirty="0" smtClean="0">
              <a:solidFill>
                <a:srgbClr val="002060"/>
              </a:solidFill>
              <a:latin typeface="Arial" panose="020B0604020202020204" pitchFamily="34" charset="0"/>
              <a:cs typeface="Arial" panose="020B0604020202020204" pitchFamily="34" charset="0"/>
            </a:endParaRPr>
          </a:p>
          <a:p>
            <a:pPr fontAlgn="auto">
              <a:lnSpc>
                <a:spcPct val="100000"/>
              </a:lnSpc>
              <a:spcAft>
                <a:spcPts val="0"/>
              </a:spcAft>
            </a:pPr>
            <a:r>
              <a:rPr lang="en-GB" altLang="en-US" sz="1100" b="1" dirty="0" smtClean="0">
                <a:solidFill>
                  <a:srgbClr val="002060"/>
                </a:solidFill>
                <a:latin typeface="Arial" panose="020B0604020202020204" pitchFamily="34" charset="0"/>
                <a:cs typeface="Arial" panose="020B0604020202020204" pitchFamily="34" charset="0"/>
              </a:rPr>
              <a:t>Section 7 Bail Act 1976 (absconding from bail)</a:t>
            </a:r>
          </a:p>
          <a:p>
            <a:pPr fontAlgn="auto">
              <a:lnSpc>
                <a:spcPct val="100000"/>
              </a:lnSpc>
              <a:spcAft>
                <a:spcPts val="0"/>
              </a:spcAft>
            </a:pPr>
            <a:r>
              <a:rPr lang="en-GB" sz="1100" dirty="0" smtClean="0">
                <a:effectLst/>
              </a:rPr>
              <a:t>If a person who has been released on </a:t>
            </a:r>
            <a:r>
              <a:rPr lang="en-GB" sz="1100" dirty="0" smtClean="0">
                <a:effectLst/>
                <a:hlinkClick r:id="rId4"/>
              </a:rPr>
              <a:t>bail in criminal proceedings</a:t>
            </a:r>
            <a:r>
              <a:rPr lang="en-GB" sz="1100" dirty="0" smtClean="0">
                <a:effectLst/>
              </a:rPr>
              <a:t> and is under a duty to surrender into the custody of a </a:t>
            </a:r>
            <a:r>
              <a:rPr lang="en-GB" sz="1100" dirty="0" smtClean="0">
                <a:effectLst/>
                <a:hlinkClick r:id="rId5"/>
              </a:rPr>
              <a:t>court</a:t>
            </a:r>
            <a:r>
              <a:rPr lang="en-GB" sz="1100" dirty="0" smtClean="0">
                <a:effectLst/>
              </a:rPr>
              <a:t> fails to </a:t>
            </a:r>
            <a:r>
              <a:rPr lang="en-GB" sz="1100" dirty="0" smtClean="0">
                <a:effectLst/>
                <a:hlinkClick r:id="rId5"/>
              </a:rPr>
              <a:t>surrender to custody</a:t>
            </a:r>
            <a:r>
              <a:rPr lang="en-GB" sz="1100" dirty="0" smtClean="0">
                <a:effectLst/>
              </a:rPr>
              <a:t> at the time appointed for him to do so the court may issue a warrant for his arrest</a:t>
            </a:r>
            <a:endParaRPr lang="en-GB" altLang="en-US" sz="1100" b="1" dirty="0" smtClean="0">
              <a:solidFill>
                <a:srgbClr val="002060"/>
              </a:solidFill>
              <a:latin typeface="Arial" panose="020B0604020202020204" pitchFamily="34" charset="0"/>
              <a:cs typeface="Arial" panose="020B0604020202020204" pitchFamily="34" charset="0"/>
            </a:endParaRPr>
          </a:p>
          <a:p>
            <a:pPr fontAlgn="auto">
              <a:lnSpc>
                <a:spcPct val="100000"/>
              </a:lnSpc>
              <a:spcAft>
                <a:spcPts val="0"/>
              </a:spcAft>
            </a:pPr>
            <a:r>
              <a:rPr lang="en-GB" altLang="en-US" sz="1100" b="1" dirty="0" smtClean="0">
                <a:solidFill>
                  <a:srgbClr val="002060"/>
                </a:solidFill>
                <a:latin typeface="Arial" panose="020B0604020202020204" pitchFamily="34" charset="0"/>
                <a:cs typeface="Arial" panose="020B0604020202020204" pitchFamily="34" charset="0"/>
              </a:rPr>
              <a:t>Section 18(return of patients),section 35(10) (remand to hospital for reports),section 36(8) (remand to hospital for treatment), section 38(7) </a:t>
            </a:r>
          </a:p>
          <a:p>
            <a:pPr fontAlgn="auto">
              <a:lnSpc>
                <a:spcPct val="100000"/>
              </a:lnSpc>
              <a:spcAft>
                <a:spcPts val="0"/>
              </a:spcAft>
            </a:pPr>
            <a:r>
              <a:rPr lang="en-GB" altLang="en-US" sz="1100" b="1" dirty="0" smtClean="0">
                <a:solidFill>
                  <a:srgbClr val="002060"/>
                </a:solidFill>
                <a:latin typeface="Arial" panose="020B0604020202020204" pitchFamily="34" charset="0"/>
                <a:cs typeface="Arial" panose="020B0604020202020204" pitchFamily="34" charset="0"/>
              </a:rPr>
              <a:t>(interim hospital orders), section 136(1) (mentally disordered persons in public place), and section 138 (retaking of escaped patients) Mental Health Act 1983. </a:t>
            </a:r>
          </a:p>
          <a:p>
            <a:pPr fontAlgn="auto">
              <a:lnSpc>
                <a:spcPct val="100000"/>
              </a:lnSpc>
              <a:spcAft>
                <a:spcPts val="0"/>
              </a:spcAft>
            </a:pPr>
            <a:r>
              <a:rPr lang="en-GB" sz="1100" dirty="0" smtClean="0">
                <a:effectLst/>
              </a:rPr>
              <a:t>provides for patients who are liable to be detained in a hospital, but absent themselves without permission and have to be returned.</a:t>
            </a:r>
            <a:endParaRPr lang="en-GB" altLang="en-US" sz="1100" b="1" dirty="0" smtClean="0">
              <a:solidFill>
                <a:srgbClr val="002060"/>
              </a:solidFill>
              <a:latin typeface="Arial" panose="020B0604020202020204" pitchFamily="34" charset="0"/>
              <a:cs typeface="Arial" panose="020B0604020202020204" pitchFamily="34" charset="0"/>
            </a:endParaRPr>
          </a:p>
          <a:p>
            <a:pPr fontAlgn="auto">
              <a:lnSpc>
                <a:spcPct val="100000"/>
              </a:lnSpc>
              <a:spcAft>
                <a:spcPts val="0"/>
              </a:spcAft>
            </a:pPr>
            <a:r>
              <a:rPr lang="en-GB" altLang="en-US" sz="1100" b="1" dirty="0" smtClean="0">
                <a:solidFill>
                  <a:srgbClr val="002060"/>
                </a:solidFill>
                <a:latin typeface="Arial" panose="020B0604020202020204" pitchFamily="34" charset="0"/>
                <a:cs typeface="Arial" panose="020B0604020202020204" pitchFamily="34" charset="0"/>
              </a:rPr>
              <a:t>Section 5(5) Repatriation of Prisoners Act 1984 (prisoner unlawfully at large). </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GB" sz="1200" dirty="0" smtClean="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200" b="1" i="0" u="none" strike="noStrike" kern="1200" cap="none" spc="0" normalizeH="0" baseline="0" noProof="0" dirty="0" smtClean="0">
              <a:ln>
                <a:noFill/>
              </a:ln>
              <a:solidFill>
                <a:srgbClr val="000000"/>
              </a:solidFill>
              <a:effectLst/>
              <a:uLnTx/>
              <a:uFillTx/>
              <a:latin typeface="Arial"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28</a:t>
            </a:fld>
            <a:endParaRPr lang="en-GB"/>
          </a:p>
        </p:txBody>
      </p:sp>
    </p:spTree>
    <p:extLst>
      <p:ext uri="{BB962C8B-B14F-4D97-AF65-F5344CB8AC3E}">
        <p14:creationId xmlns:p14="http://schemas.microsoft.com/office/powerpoint/2010/main" val="321071344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100000"/>
              </a:lnSpc>
            </a:pPr>
            <a:r>
              <a:rPr lang="en-GB" altLang="en-US" sz="1100" dirty="0" smtClean="0"/>
              <a:t>PACE states the Arresting Officer is required to provide information to the person arrested. This is usually done by creating a record in their PNB or their E-PNB, that</a:t>
            </a:r>
            <a:r>
              <a:rPr lang="en-GB" altLang="en-US" sz="1100" baseline="0" dirty="0" smtClean="0"/>
              <a:t> the person is under arrest, the grounds of the arrest and the necessity for the arrest.</a:t>
            </a:r>
            <a:endParaRPr lang="en-GB" altLang="en-US" sz="1100" dirty="0" smtClean="0"/>
          </a:p>
          <a:p>
            <a:pPr eaLnBrk="1" hangingPunct="1">
              <a:lnSpc>
                <a:spcPct val="100000"/>
              </a:lnSpc>
            </a:pPr>
            <a:endParaRPr lang="en-GB" altLang="en-US" sz="1100" dirty="0" smtClean="0"/>
          </a:p>
          <a:p>
            <a:pPr eaLnBrk="1" hangingPunct="1">
              <a:lnSpc>
                <a:spcPct val="100000"/>
              </a:lnSpc>
            </a:pPr>
            <a:r>
              <a:rPr lang="en-GB" altLang="en-US" sz="1100" dirty="0" smtClean="0"/>
              <a:t>Remember, whichever of the ‘necessity criteria’ is used then the full details need to be recorded.</a:t>
            </a:r>
          </a:p>
          <a:p>
            <a:pPr eaLnBrk="1" hangingPunct="1">
              <a:lnSpc>
                <a:spcPct val="100000"/>
              </a:lnSpc>
            </a:pPr>
            <a:r>
              <a:rPr lang="en-GB" altLang="en-US" sz="1100" dirty="0" smtClean="0"/>
              <a:t>For example, if the officer uses ‘prompt and effective investigation’ then they </a:t>
            </a:r>
            <a:r>
              <a:rPr lang="en-GB" altLang="en-US" sz="1100" dirty="0" smtClean="0">
                <a:solidFill>
                  <a:srgbClr val="FF0000"/>
                </a:solidFill>
              </a:rPr>
              <a:t>must record which aspect of this criteria applies</a:t>
            </a:r>
            <a:r>
              <a:rPr lang="en-GB" altLang="en-US" sz="1100" dirty="0" smtClean="0"/>
              <a:t>, i.e. interviewing the suspect; specific investigation needs etc. </a:t>
            </a:r>
            <a:endParaRPr lang="en-GB" sz="1100" dirty="0" smtClean="0"/>
          </a:p>
          <a:p>
            <a:pPr eaLnBrk="1" hangingPunct="1">
              <a:lnSpc>
                <a:spcPct val="100000"/>
              </a:lnSpc>
              <a:spcBef>
                <a:spcPct val="0"/>
              </a:spcBef>
            </a:pPr>
            <a:endParaRPr lang="en-GB" altLang="en-US" sz="1100" dirty="0" smtClean="0"/>
          </a:p>
          <a:p>
            <a:pPr eaLnBrk="1" hangingPunct="1">
              <a:lnSpc>
                <a:spcPct val="100000"/>
              </a:lnSpc>
              <a:spcBef>
                <a:spcPct val="0"/>
              </a:spcBef>
            </a:pPr>
            <a:r>
              <a:rPr lang="en-GB" altLang="en-US" sz="1100" dirty="0" smtClean="0"/>
              <a:t>Ensure the person under arrest is cautioned in line with PACE Code C unless impractical to do so, by reason</a:t>
            </a:r>
            <a:r>
              <a:rPr lang="en-GB" altLang="en-US" sz="1100" baseline="0" dirty="0" smtClean="0"/>
              <a:t> of their condition or behaviour at the time. </a:t>
            </a:r>
          </a:p>
          <a:p>
            <a:pPr eaLnBrk="1" hangingPunct="1">
              <a:lnSpc>
                <a:spcPct val="100000"/>
              </a:lnSpc>
              <a:spcBef>
                <a:spcPct val="0"/>
              </a:spcBef>
            </a:pPr>
            <a:endParaRPr lang="en-GB" altLang="en-US" sz="1100" dirty="0" smtClean="0"/>
          </a:p>
          <a:p>
            <a:pPr>
              <a:lnSpc>
                <a:spcPct val="100000"/>
              </a:lnSpc>
            </a:pPr>
            <a:r>
              <a:rPr lang="en-GB" sz="1100" kern="1200" dirty="0" smtClean="0">
                <a:solidFill>
                  <a:schemeClr val="tx1"/>
                </a:solidFill>
                <a:effectLst/>
                <a:latin typeface="Arial" charset="0"/>
                <a:ea typeface="+mn-ea"/>
                <a:cs typeface="+mn-cs"/>
              </a:rPr>
              <a:t>The importance of documenting decisions are to: </a:t>
            </a:r>
          </a:p>
          <a:p>
            <a:pPr marL="285750" marR="0" lvl="0" indent="-2857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100" b="0" kern="1200" dirty="0" smtClean="0">
                <a:solidFill>
                  <a:schemeClr val="tx1"/>
                </a:solidFill>
                <a:effectLst/>
                <a:latin typeface="Arial" charset="0"/>
                <a:ea typeface="+mn-ea"/>
                <a:cs typeface="+mn-cs"/>
              </a:rPr>
              <a:t>Demonstrates compliance with legislation, policies and procedures – PACE Code C/G </a:t>
            </a:r>
          </a:p>
          <a:p>
            <a:pPr marL="285750" marR="0" lvl="0" indent="-2857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100" b="0" kern="1200" dirty="0" smtClean="0">
                <a:solidFill>
                  <a:schemeClr val="tx1"/>
                </a:solidFill>
                <a:effectLst/>
                <a:latin typeface="Arial" charset="0"/>
                <a:ea typeface="+mn-ea"/>
                <a:cs typeface="+mn-cs"/>
              </a:rPr>
              <a:t>Assists in demonstrating a reasonable approach was taken if any arrest is necessary(as per training in Conflict Management) </a:t>
            </a:r>
          </a:p>
          <a:p>
            <a:pPr marL="285750" marR="0" lvl="0" indent="-2857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100" kern="1200" dirty="0" smtClean="0">
                <a:solidFill>
                  <a:schemeClr val="tx1"/>
                </a:solidFill>
                <a:effectLst/>
                <a:latin typeface="Arial" charset="0"/>
                <a:ea typeface="+mn-ea"/>
                <a:cs typeface="+mn-cs"/>
              </a:rPr>
              <a:t>Demonstrates the rationale behind the </a:t>
            </a:r>
            <a:r>
              <a:rPr lang="en-GB" sz="1100" b="0" kern="1200" dirty="0" smtClean="0">
                <a:solidFill>
                  <a:schemeClr val="tx1"/>
                </a:solidFill>
                <a:effectLst/>
                <a:latin typeface="Arial" charset="0"/>
                <a:ea typeface="+mn-ea"/>
                <a:cs typeface="+mn-cs"/>
              </a:rPr>
              <a:t>use of force </a:t>
            </a:r>
          </a:p>
          <a:p>
            <a:pPr marL="285750" indent="-285750">
              <a:lnSpc>
                <a:spcPct val="100000"/>
              </a:lnSpc>
              <a:buFont typeface="Arial" panose="020B0604020202020204" pitchFamily="34" charset="0"/>
              <a:buChar char="•"/>
            </a:pPr>
            <a:r>
              <a:rPr lang="en-GB" sz="1100" kern="1200" baseline="0" dirty="0" smtClean="0">
                <a:solidFill>
                  <a:schemeClr val="tx1"/>
                </a:solidFill>
                <a:effectLst/>
                <a:latin typeface="Arial" charset="0"/>
                <a:ea typeface="+mn-ea"/>
                <a:cs typeface="+mn-cs"/>
              </a:rPr>
              <a:t>Evidences that communication with the suspect is appropriate – any significant statements made have been understood and signed</a:t>
            </a:r>
            <a:endParaRPr lang="en-GB" sz="1100" kern="1200" dirty="0" smtClean="0">
              <a:solidFill>
                <a:schemeClr val="tx1"/>
              </a:solidFill>
              <a:effectLst/>
              <a:latin typeface="Arial" charset="0"/>
              <a:ea typeface="+mn-ea"/>
              <a:cs typeface="+mn-cs"/>
            </a:endParaRPr>
          </a:p>
          <a:p>
            <a:pPr marL="285750" indent="-285750">
              <a:lnSpc>
                <a:spcPct val="100000"/>
              </a:lnSpc>
              <a:buFont typeface="Arial" panose="020B0604020202020204" pitchFamily="34" charset="0"/>
              <a:buChar char="•"/>
            </a:pPr>
            <a:r>
              <a:rPr lang="en-GB" sz="1100" kern="1200" dirty="0" smtClean="0">
                <a:solidFill>
                  <a:schemeClr val="tx1"/>
                </a:solidFill>
                <a:effectLst/>
                <a:latin typeface="Arial" charset="0"/>
                <a:ea typeface="+mn-ea"/>
                <a:cs typeface="+mn-cs"/>
              </a:rPr>
              <a:t>Provides evidence of the behaviour of possible suspects including points to prove for offences committed</a:t>
            </a:r>
          </a:p>
          <a:p>
            <a:pPr marL="285750" indent="-285750">
              <a:lnSpc>
                <a:spcPct val="100000"/>
              </a:lnSpc>
              <a:buFont typeface="Arial" panose="020B0604020202020204" pitchFamily="34" charset="0"/>
              <a:buChar char="•"/>
            </a:pPr>
            <a:r>
              <a:rPr lang="en-GB" sz="1100" kern="1200" dirty="0" smtClean="0">
                <a:solidFill>
                  <a:schemeClr val="tx1"/>
                </a:solidFill>
                <a:effectLst/>
                <a:latin typeface="Arial" charset="0"/>
                <a:ea typeface="+mn-ea"/>
                <a:cs typeface="+mn-cs"/>
              </a:rPr>
              <a:t>Provides evidence that the actions taken were justifiable/legal/proportionate and may be the subject of evidence in a court</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200" b="1" i="0" u="none" strike="noStrike" kern="1200" cap="none" spc="0" normalizeH="0" baseline="0" noProof="0" dirty="0" smtClean="0">
              <a:ln>
                <a:noFill/>
              </a:ln>
              <a:solidFill>
                <a:srgbClr val="000000"/>
              </a:solidFill>
              <a:effectLst/>
              <a:uLnTx/>
              <a:uFillTx/>
              <a:latin typeface="Arial"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29</a:t>
            </a:fld>
            <a:endParaRPr lang="en-GB"/>
          </a:p>
        </p:txBody>
      </p:sp>
    </p:spTree>
    <p:extLst>
      <p:ext uri="{BB962C8B-B14F-4D97-AF65-F5344CB8AC3E}">
        <p14:creationId xmlns:p14="http://schemas.microsoft.com/office/powerpoint/2010/main" val="17791833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ts val="0"/>
              </a:spcBef>
              <a:spcAft>
                <a:spcPts val="1800"/>
              </a:spcAft>
              <a:buClrTx/>
              <a:buSzTx/>
              <a:buFontTx/>
              <a:buNone/>
              <a:tabLst/>
              <a:defRPr/>
            </a:pPr>
            <a:r>
              <a:rPr lang="en-GB" sz="1100" dirty="0" smtClean="0"/>
              <a:t>Where practicable, every effort should be made to deal with the matter without the need for arrest. </a:t>
            </a:r>
          </a:p>
          <a:p>
            <a:pPr marL="0" marR="0" indent="0" algn="l" defTabSz="914400" rtl="0" eaLnBrk="1" fontAlgn="base" latinLnBrk="0" hangingPunct="1">
              <a:lnSpc>
                <a:spcPct val="100000"/>
              </a:lnSpc>
              <a:spcBef>
                <a:spcPts val="0"/>
              </a:spcBef>
              <a:spcAft>
                <a:spcPts val="1800"/>
              </a:spcAft>
              <a:buClrTx/>
              <a:buSzTx/>
              <a:buFontTx/>
              <a:buNone/>
              <a:tabLst/>
              <a:defRPr/>
            </a:pPr>
            <a:endParaRPr lang="en-GB" sz="1100" b="0" i="0" u="none" strike="noStrike" kern="1200" baseline="0" dirty="0" smtClean="0">
              <a:solidFill>
                <a:schemeClr val="tx1"/>
              </a:solidFill>
              <a:latin typeface="Arial" charset="0"/>
              <a:ea typeface="+mn-ea"/>
              <a:cs typeface="+mn-cs"/>
            </a:endParaRPr>
          </a:p>
          <a:p>
            <a:pPr marL="0" marR="0" indent="0" algn="l" defTabSz="914400" rtl="0" eaLnBrk="1" fontAlgn="base" latinLnBrk="0" hangingPunct="1">
              <a:lnSpc>
                <a:spcPct val="100000"/>
              </a:lnSpc>
              <a:spcBef>
                <a:spcPts val="0"/>
              </a:spcBef>
              <a:spcAft>
                <a:spcPts val="1800"/>
              </a:spcAft>
              <a:buClrTx/>
              <a:buSzTx/>
              <a:buFontTx/>
              <a:buNone/>
              <a:tabLst/>
              <a:defRPr/>
            </a:pPr>
            <a:r>
              <a:rPr lang="en-GB" sz="1100" b="0" i="0" u="none" strike="noStrike" kern="1200" baseline="0" dirty="0" smtClean="0">
                <a:solidFill>
                  <a:schemeClr val="tx1"/>
                </a:solidFill>
                <a:latin typeface="Arial" charset="0"/>
                <a:ea typeface="+mn-ea"/>
                <a:cs typeface="+mn-cs"/>
              </a:rPr>
              <a:t>Individuals who are arrested may have lasting concerns in terms of employment opportunities, relationships, travel and the psychological impact of restraint - so it is important to consider whether an alternative to arrest might be more appropriate. </a:t>
            </a:r>
          </a:p>
          <a:p>
            <a:pPr marL="0" marR="0" indent="0" algn="l" defTabSz="914400" rtl="0" eaLnBrk="1" fontAlgn="base" latinLnBrk="0" hangingPunct="1">
              <a:lnSpc>
                <a:spcPct val="100000"/>
              </a:lnSpc>
              <a:spcBef>
                <a:spcPts val="0"/>
              </a:spcBef>
              <a:spcAft>
                <a:spcPts val="1800"/>
              </a:spcAft>
              <a:buClrTx/>
              <a:buSzTx/>
              <a:buFontTx/>
              <a:buNone/>
              <a:tabLst/>
              <a:defRPr/>
            </a:pPr>
            <a:endParaRPr lang="en-GB" altLang="en-US" sz="1100" b="0" i="0" u="none" strike="noStrike" kern="1200" baseline="0" dirty="0" smtClean="0">
              <a:solidFill>
                <a:schemeClr val="tx1"/>
              </a:solidFill>
              <a:latin typeface="Arial" charset="0"/>
              <a:ea typeface="+mn-ea"/>
              <a:cs typeface="+mn-cs"/>
            </a:endParaRPr>
          </a:p>
          <a:p>
            <a:pPr marL="0" marR="0" indent="0" algn="l" defTabSz="914400" rtl="0" eaLnBrk="1" fontAlgn="base" latinLnBrk="0" hangingPunct="1">
              <a:lnSpc>
                <a:spcPct val="100000"/>
              </a:lnSpc>
              <a:spcBef>
                <a:spcPts val="0"/>
              </a:spcBef>
              <a:spcAft>
                <a:spcPts val="1800"/>
              </a:spcAft>
              <a:buClrTx/>
              <a:buSzTx/>
              <a:buFontTx/>
              <a:buNone/>
              <a:tabLst/>
              <a:defRPr/>
            </a:pPr>
            <a:r>
              <a:rPr lang="en-GB" sz="1100" b="0" i="0" u="none" strike="noStrike" kern="1200" baseline="0" dirty="0" smtClean="0">
                <a:solidFill>
                  <a:schemeClr val="tx1"/>
                </a:solidFill>
                <a:latin typeface="Arial" charset="0"/>
                <a:ea typeface="+mn-ea"/>
                <a:cs typeface="+mn-cs"/>
              </a:rPr>
              <a:t>Any arrest for an offence where process for summons or other means of disposal could have been used could lead to the case being open to question and could even be found to be unlawful, making the officer liable to criminal or civil action and disciplinary procedures. </a:t>
            </a:r>
            <a:endParaRPr lang="en-GB" altLang="en-US" sz="1100" dirty="0" smtClean="0"/>
          </a:p>
          <a:p>
            <a:pPr>
              <a:lnSpc>
                <a:spcPct val="100000"/>
              </a:lnSpc>
            </a:pPr>
            <a:endParaRPr lang="en-GB" sz="1100" dirty="0" smtClean="0"/>
          </a:p>
          <a:p>
            <a:pPr>
              <a:lnSpc>
                <a:spcPct val="100000"/>
              </a:lnSpc>
            </a:pPr>
            <a:r>
              <a:rPr lang="en-GB" sz="1100" dirty="0" smtClean="0"/>
              <a:t>Report for summons- by</a:t>
            </a:r>
            <a:r>
              <a:rPr lang="en-GB" sz="1100" baseline="0" dirty="0" smtClean="0"/>
              <a:t> using t</a:t>
            </a:r>
            <a:r>
              <a:rPr lang="en-GB" sz="1100" dirty="0" smtClean="0"/>
              <a:t>he reporting process</a:t>
            </a:r>
          </a:p>
          <a:p>
            <a:pPr>
              <a:lnSpc>
                <a:spcPct val="100000"/>
              </a:lnSpc>
            </a:pPr>
            <a:endParaRPr lang="en-GB" sz="1100" dirty="0" smtClean="0"/>
          </a:p>
          <a:p>
            <a:pPr>
              <a:lnSpc>
                <a:spcPct val="100000"/>
              </a:lnSpc>
            </a:pPr>
            <a:r>
              <a:rPr lang="en-GB" sz="1100" dirty="0" smtClean="0"/>
              <a:t>No further action- using your discretion</a:t>
            </a:r>
          </a:p>
          <a:p>
            <a:pPr>
              <a:lnSpc>
                <a:spcPct val="100000"/>
              </a:lnSpc>
            </a:pPr>
            <a:endParaRPr lang="en-GB" sz="1100" dirty="0" smtClean="0"/>
          </a:p>
          <a:p>
            <a:pPr>
              <a:lnSpc>
                <a:spcPct val="100000"/>
              </a:lnSpc>
            </a:pPr>
            <a:r>
              <a:rPr lang="en-GB" sz="1100" dirty="0" smtClean="0"/>
              <a:t>Out of court disposal (fixed penalty notice)- freeing up time in the courts</a:t>
            </a:r>
          </a:p>
          <a:p>
            <a:pPr>
              <a:lnSpc>
                <a:spcPct val="100000"/>
              </a:lnSpc>
            </a:pPr>
            <a:endParaRPr lang="en-GB" sz="1100" dirty="0" smtClean="0"/>
          </a:p>
          <a:p>
            <a:pPr>
              <a:lnSpc>
                <a:spcPct val="100000"/>
              </a:lnSpc>
            </a:pPr>
            <a:r>
              <a:rPr lang="en-GB" sz="1100" dirty="0" smtClean="0"/>
              <a:t>Voluntary interview- if considering arrest for the purposes of interviewing then arranging a voluntary is an alternative</a:t>
            </a:r>
          </a:p>
          <a:p>
            <a:pPr>
              <a:lnSpc>
                <a:spcPct val="100000"/>
              </a:lnSpc>
            </a:pPr>
            <a:r>
              <a:rPr lang="en-GB" sz="1100" dirty="0" smtClean="0"/>
              <a:t>If you intend to make an arrangement for</a:t>
            </a:r>
            <a:r>
              <a:rPr lang="en-GB" sz="1100" baseline="0" dirty="0" smtClean="0"/>
              <a:t> an individual to attend on a voluntary basis as an alternative to arrest then you are obliged to provide them with certain information: </a:t>
            </a:r>
          </a:p>
          <a:p>
            <a:pPr>
              <a:lnSpc>
                <a:spcPct val="100000"/>
              </a:lnSpc>
            </a:pPr>
            <a:r>
              <a:rPr lang="en-GB" sz="1100" dirty="0" smtClean="0"/>
              <a:t>Voluntary Interviews- must be told; </a:t>
            </a:r>
          </a:p>
          <a:p>
            <a:pPr>
              <a:lnSpc>
                <a:spcPct val="100000"/>
              </a:lnSpc>
            </a:pPr>
            <a:r>
              <a:rPr lang="en-GB" sz="1100" dirty="0" smtClean="0"/>
              <a:t>	- Need to be interview</a:t>
            </a:r>
          </a:p>
          <a:p>
            <a:pPr>
              <a:lnSpc>
                <a:spcPct val="100000"/>
              </a:lnSpc>
            </a:pPr>
            <a:r>
              <a:rPr lang="en-GB" sz="1100" dirty="0" smtClean="0"/>
              <a:t>	- If they attend voluntarily- no need to arrest</a:t>
            </a:r>
          </a:p>
          <a:p>
            <a:pPr>
              <a:lnSpc>
                <a:spcPct val="100000"/>
              </a:lnSpc>
            </a:pPr>
            <a:r>
              <a:rPr lang="en-GB" sz="1100" dirty="0" smtClean="0"/>
              <a:t>	- Time </a:t>
            </a:r>
            <a:r>
              <a:rPr lang="en-GB" sz="1100" dirty="0" err="1" smtClean="0"/>
              <a:t>etc</a:t>
            </a:r>
            <a:r>
              <a:rPr lang="en-GB" sz="1100" dirty="0" smtClean="0"/>
              <a:t> will be agreed </a:t>
            </a:r>
          </a:p>
          <a:p>
            <a:pPr>
              <a:lnSpc>
                <a:spcPct val="100000"/>
              </a:lnSpc>
            </a:pPr>
            <a:r>
              <a:rPr lang="en-GB" sz="1100" dirty="0" smtClean="0"/>
              <a:t>	- Failure to attend will lead to arrest</a:t>
            </a:r>
          </a:p>
          <a:p>
            <a:pPr>
              <a:lnSpc>
                <a:spcPct val="100000"/>
              </a:lnSpc>
            </a:pPr>
            <a:endParaRPr lang="en-GB" sz="1100" dirty="0" smtClean="0"/>
          </a:p>
          <a:p>
            <a:pPr>
              <a:lnSpc>
                <a:spcPct val="100000"/>
              </a:lnSpc>
            </a:pPr>
            <a:r>
              <a:rPr lang="en-GB" altLang="en-US" sz="1100" b="1" u="sng" dirty="0" smtClean="0"/>
              <a:t>Note: </a:t>
            </a:r>
            <a:r>
              <a:rPr lang="en-GB" altLang="en-US" sz="1100" dirty="0" smtClean="0"/>
              <a:t>Arrest on arrival at the station prior to interview would only be justified if:</a:t>
            </a:r>
          </a:p>
          <a:p>
            <a:pPr>
              <a:lnSpc>
                <a:spcPct val="100000"/>
              </a:lnSpc>
            </a:pPr>
            <a:r>
              <a:rPr lang="en-GB" altLang="en-US" sz="1100" dirty="0" smtClean="0"/>
              <a:t>• new information coming to light after the arrangements were made ; </a:t>
            </a:r>
            <a:r>
              <a:rPr lang="en-GB" altLang="en-US" sz="1100" b="1" dirty="0" smtClean="0"/>
              <a:t>and</a:t>
            </a:r>
          </a:p>
          <a:p>
            <a:pPr>
              <a:lnSpc>
                <a:spcPct val="100000"/>
              </a:lnSpc>
            </a:pPr>
            <a:r>
              <a:rPr lang="en-GB" altLang="en-US" sz="1100" dirty="0" smtClean="0"/>
              <a:t>• it was not reasonably practicable for the person to be arrested before</a:t>
            </a:r>
            <a:r>
              <a:rPr lang="en-GB" altLang="en-US" sz="1100" baseline="0" dirty="0" smtClean="0"/>
              <a:t> </a:t>
            </a:r>
            <a:r>
              <a:rPr lang="en-GB" altLang="en-US" sz="1100" dirty="0" smtClean="0"/>
              <a:t>they attended the station.</a:t>
            </a:r>
          </a:p>
          <a:p>
            <a:pPr>
              <a:lnSpc>
                <a:spcPct val="100000"/>
              </a:lnSpc>
            </a:pPr>
            <a:endParaRPr lang="en-GB" altLang="en-US" sz="1100" b="1" u="sng" dirty="0" smtClean="0"/>
          </a:p>
          <a:p>
            <a:pPr>
              <a:lnSpc>
                <a:spcPct val="100000"/>
              </a:lnSpc>
            </a:pPr>
            <a:r>
              <a:rPr lang="en-GB" altLang="en-US" sz="1100" b="1" u="sng" dirty="0" smtClean="0"/>
              <a:t>Note: </a:t>
            </a:r>
            <a:r>
              <a:rPr lang="en-GB" altLang="en-US" sz="1100" dirty="0" smtClean="0"/>
              <a:t>The possibility that the person might decide to leave during the interview is therefore not a valid reason for arresting them before the interview has commenced. </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GB" sz="1200" dirty="0" smtClean="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200" b="1" i="0" u="none" strike="noStrike" kern="1200" cap="none" spc="0" normalizeH="0" baseline="0" noProof="0" dirty="0" smtClean="0">
              <a:ln>
                <a:noFill/>
              </a:ln>
              <a:solidFill>
                <a:srgbClr val="000000"/>
              </a:solidFill>
              <a:effectLst/>
              <a:uLnTx/>
              <a:uFillTx/>
              <a:latin typeface="Arial"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30</a:t>
            </a:fld>
            <a:endParaRPr lang="en-GB"/>
          </a:p>
        </p:txBody>
      </p:sp>
    </p:spTree>
    <p:extLst>
      <p:ext uri="{BB962C8B-B14F-4D97-AF65-F5344CB8AC3E}">
        <p14:creationId xmlns:p14="http://schemas.microsoft.com/office/powerpoint/2010/main" val="42517415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sz="1100" dirty="0" smtClean="0"/>
              <a:t>If the arrest no longer becomes</a:t>
            </a:r>
            <a:r>
              <a:rPr lang="en-GB" altLang="en-US" sz="1100" baseline="0" dirty="0" smtClean="0"/>
              <a:t> necessary, the officer must de-arrest and release the suspect and consider alternative methods of prosecution.</a:t>
            </a:r>
          </a:p>
          <a:p>
            <a:pPr eaLnBrk="1" hangingPunct="1"/>
            <a:endParaRPr lang="en-GB" altLang="en-US" sz="1100" baseline="0" dirty="0" smtClean="0"/>
          </a:p>
          <a:p>
            <a:pPr eaLnBrk="1" hangingPunct="1"/>
            <a:r>
              <a:rPr lang="en-GB" altLang="en-US" sz="1100" dirty="0" smtClean="0"/>
              <a:t>Under PACE, this can only take place </a:t>
            </a:r>
            <a:r>
              <a:rPr lang="en-GB" altLang="en-US" sz="1100" b="1" dirty="0" smtClean="0"/>
              <a:t>before arrival </a:t>
            </a:r>
            <a:r>
              <a:rPr lang="en-GB" altLang="en-US" sz="1100" dirty="0" smtClean="0"/>
              <a:t>at a police station. </a:t>
            </a:r>
          </a:p>
          <a:p>
            <a:pPr eaLnBrk="1" hangingPunct="1"/>
            <a:r>
              <a:rPr lang="en-GB" altLang="en-US" sz="1100" dirty="0" smtClean="0"/>
              <a:t>A </a:t>
            </a:r>
            <a:r>
              <a:rPr lang="en-GB" altLang="en-US" sz="1100" b="1" dirty="0" smtClean="0"/>
              <a:t>note</a:t>
            </a:r>
            <a:r>
              <a:rPr lang="en-GB" altLang="en-US" sz="1100" dirty="0" smtClean="0"/>
              <a:t> (usually in the PNB) must be made of the action taken and everything that has been said about the offence.</a:t>
            </a:r>
          </a:p>
          <a:p>
            <a:pPr eaLnBrk="1" hangingPunct="1"/>
            <a:r>
              <a:rPr lang="en-GB" altLang="en-US" sz="1100" dirty="0" smtClean="0"/>
              <a:t>If the arrest reason under which the accused person is arrested no longer applies, then the person should be released and dealt with by other means</a:t>
            </a:r>
          </a:p>
          <a:p>
            <a:pPr marL="171450" indent="-171450" eaLnBrk="1" hangingPunct="1">
              <a:buFont typeface="Arial" panose="020B0604020202020204" pitchFamily="34" charset="0"/>
              <a:buChar char="•"/>
            </a:pPr>
            <a:r>
              <a:rPr lang="en-GB" altLang="en-US" sz="1100" dirty="0" smtClean="0"/>
              <a:t>Reported for summons, </a:t>
            </a:r>
          </a:p>
          <a:p>
            <a:pPr marL="171450" indent="-171450" eaLnBrk="1" hangingPunct="1">
              <a:buFont typeface="Arial" panose="020B0604020202020204" pitchFamily="34" charset="0"/>
              <a:buChar char="•"/>
            </a:pPr>
            <a:r>
              <a:rPr lang="en-GB" altLang="en-US" sz="1100" dirty="0" smtClean="0"/>
              <a:t>Issued a penalty ticket for disorder, if applicable or </a:t>
            </a:r>
          </a:p>
          <a:p>
            <a:pPr marL="171450" indent="-171450" eaLnBrk="1" hangingPunct="1">
              <a:buFont typeface="Arial" panose="020B0604020202020204" pitchFamily="34" charset="0"/>
              <a:buChar char="•"/>
            </a:pPr>
            <a:r>
              <a:rPr lang="en-GB" altLang="en-US" sz="1100" dirty="0" smtClean="0"/>
              <a:t>Warned regarding their future conduct. </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GB" sz="1200" dirty="0" smtClean="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200" b="1" i="0" u="none" strike="noStrike" kern="1200" cap="none" spc="0" normalizeH="0" baseline="0" noProof="0" dirty="0" smtClean="0">
              <a:ln>
                <a:noFill/>
              </a:ln>
              <a:solidFill>
                <a:srgbClr val="000000"/>
              </a:solidFill>
              <a:effectLst/>
              <a:uLnTx/>
              <a:uFillTx/>
              <a:latin typeface="Arial"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31</a:t>
            </a:fld>
            <a:endParaRPr lang="en-GB"/>
          </a:p>
        </p:txBody>
      </p:sp>
    </p:spTree>
    <p:extLst>
      <p:ext uri="{BB962C8B-B14F-4D97-AF65-F5344CB8AC3E}">
        <p14:creationId xmlns:p14="http://schemas.microsoft.com/office/powerpoint/2010/main" val="9017668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sz="1100" kern="1200" dirty="0" smtClean="0">
                <a:solidFill>
                  <a:srgbClr val="000099"/>
                </a:solidFill>
                <a:latin typeface="Arial" charset="0"/>
              </a:rPr>
              <a:t>Following de-arrest the following should be considered:</a:t>
            </a:r>
          </a:p>
          <a:p>
            <a:pPr marL="285750" lvl="0" indent="-285750" eaLnBrk="0" fontAlgn="base" hangingPunct="0">
              <a:buFont typeface="Arial" panose="020B0604020202020204" pitchFamily="34" charset="0"/>
              <a:buChar char="•"/>
            </a:pPr>
            <a:r>
              <a:rPr lang="en-GB" sz="1100" kern="1200" dirty="0" smtClean="0">
                <a:solidFill>
                  <a:schemeClr val="tx1"/>
                </a:solidFill>
                <a:effectLst/>
                <a:latin typeface="Arial" charset="0"/>
                <a:ea typeface="+mn-ea"/>
                <a:cs typeface="+mn-cs"/>
              </a:rPr>
              <a:t>Explain to the person that they are no longer under arrest and explain the reasons for it.</a:t>
            </a:r>
          </a:p>
          <a:p>
            <a:pPr marL="285750" lvl="0" indent="-285750" eaLnBrk="0" fontAlgn="base" hangingPunct="0">
              <a:buFont typeface="Arial" panose="020B0604020202020204" pitchFamily="34" charset="0"/>
              <a:buChar char="•"/>
            </a:pPr>
            <a:r>
              <a:rPr lang="en-GB" sz="1100" kern="1200" dirty="0" smtClean="0">
                <a:solidFill>
                  <a:schemeClr val="tx1"/>
                </a:solidFill>
                <a:effectLst/>
                <a:latin typeface="Arial" charset="0"/>
                <a:ea typeface="+mn-ea"/>
                <a:cs typeface="+mn-cs"/>
              </a:rPr>
              <a:t>Submit any intelligence reports that may be appropriate</a:t>
            </a:r>
          </a:p>
          <a:p>
            <a:pPr marL="285750" lvl="0" indent="-285750" eaLnBrk="0" fontAlgn="base" hangingPunct="0">
              <a:buFont typeface="Arial" panose="020B0604020202020204" pitchFamily="34" charset="0"/>
              <a:buChar char="•"/>
            </a:pPr>
            <a:r>
              <a:rPr lang="en-GB" sz="1100" kern="1200" dirty="0" smtClean="0">
                <a:solidFill>
                  <a:schemeClr val="tx1"/>
                </a:solidFill>
                <a:effectLst/>
                <a:latin typeface="Arial" charset="0"/>
                <a:ea typeface="+mn-ea"/>
                <a:cs typeface="+mn-cs"/>
              </a:rPr>
              <a:t>Complete a full PNB entry – accurately document the officers’ actions at all times</a:t>
            </a:r>
          </a:p>
          <a:p>
            <a:pPr marL="285750" lvl="0" indent="-285750" eaLnBrk="0" fontAlgn="base" hangingPunct="0">
              <a:buFont typeface="Arial" panose="020B0604020202020204" pitchFamily="34" charset="0"/>
              <a:buChar char="•"/>
            </a:pPr>
            <a:r>
              <a:rPr lang="en-GB" sz="1100" kern="1200" dirty="0" smtClean="0">
                <a:solidFill>
                  <a:schemeClr val="tx1"/>
                </a:solidFill>
                <a:effectLst/>
                <a:latin typeface="Arial" charset="0"/>
                <a:ea typeface="+mn-ea"/>
                <a:cs typeface="+mn-cs"/>
              </a:rPr>
              <a:t>Inform the PSC (control room) and other officers of your actions</a:t>
            </a:r>
          </a:p>
          <a:p>
            <a:pPr marL="285750" lvl="0" indent="-285750" eaLnBrk="0" fontAlgn="base" hangingPunct="0">
              <a:buFont typeface="Arial" panose="020B0604020202020204" pitchFamily="34" charset="0"/>
              <a:buChar char="•"/>
            </a:pPr>
            <a:r>
              <a:rPr lang="en-GB" sz="1100" kern="1200" dirty="0" smtClean="0">
                <a:solidFill>
                  <a:schemeClr val="tx1"/>
                </a:solidFill>
                <a:effectLst/>
                <a:latin typeface="Arial" charset="0"/>
                <a:ea typeface="+mn-ea"/>
                <a:cs typeface="+mn-cs"/>
              </a:rPr>
              <a:t>Record details of the persons as they may be witnesses </a:t>
            </a:r>
          </a:p>
          <a:p>
            <a:pPr marL="285750" lvl="0" indent="-285750" eaLnBrk="0" fontAlgn="base" hangingPunct="0">
              <a:buFont typeface="Arial" panose="020B0604020202020204" pitchFamily="34" charset="0"/>
              <a:buChar char="•"/>
            </a:pPr>
            <a:r>
              <a:rPr lang="en-GB" sz="1100" kern="1200" dirty="0" smtClean="0">
                <a:solidFill>
                  <a:schemeClr val="tx1"/>
                </a:solidFill>
                <a:effectLst/>
                <a:latin typeface="Arial" charset="0"/>
                <a:ea typeface="+mn-ea"/>
                <a:cs typeface="+mn-cs"/>
              </a:rPr>
              <a:t>Consider any vulnerability, age etc. regarding a duty of care - should they be taken home?</a:t>
            </a:r>
          </a:p>
          <a:p>
            <a:pPr marL="285750" lvl="0" indent="-285750">
              <a:buFont typeface="Arial" panose="020B0604020202020204" pitchFamily="34" charset="0"/>
              <a:buChar char="•"/>
            </a:pPr>
            <a:r>
              <a:rPr lang="en-GB" sz="1100" kern="1200" dirty="0" smtClean="0">
                <a:solidFill>
                  <a:schemeClr val="tx1"/>
                </a:solidFill>
                <a:effectLst/>
                <a:latin typeface="Arial" charset="0"/>
                <a:ea typeface="+mn-ea"/>
                <a:cs typeface="+mn-cs"/>
              </a:rPr>
              <a:t>Consider if alternative action is appropriate (PND, summons or voluntary attendance)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200" b="1" i="0" u="none" strike="noStrike" kern="1200" cap="none" spc="0" normalizeH="0" baseline="0" noProof="0" dirty="0" smtClean="0">
              <a:ln>
                <a:noFill/>
              </a:ln>
              <a:solidFill>
                <a:srgbClr val="000000"/>
              </a:solidFill>
              <a:effectLst/>
              <a:uLnTx/>
              <a:uFillTx/>
              <a:latin typeface="Arial"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32</a:t>
            </a:fld>
            <a:endParaRPr lang="en-GB"/>
          </a:p>
        </p:txBody>
      </p:sp>
    </p:spTree>
    <p:extLst>
      <p:ext uri="{BB962C8B-B14F-4D97-AF65-F5344CB8AC3E}">
        <p14:creationId xmlns:p14="http://schemas.microsoft.com/office/powerpoint/2010/main" val="28434630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GB" sz="1100" dirty="0" smtClean="0"/>
              <a:t>Vulnerability assessment should take account of the appearance and behaviour of the detainee, any signs of illness or injury, their style and level of communication, collaborative information from all sources and the circumstances and environment in which they were found.</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GB" sz="1200" dirty="0" smtClean="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200" b="1" i="0" u="none" strike="noStrike" kern="1200" cap="none" spc="0" normalizeH="0" baseline="0" noProof="0" dirty="0" smtClean="0">
              <a:ln>
                <a:noFill/>
              </a:ln>
              <a:solidFill>
                <a:srgbClr val="000000"/>
              </a:solidFill>
              <a:effectLst/>
              <a:uLnTx/>
              <a:uFillTx/>
              <a:latin typeface="Arial"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33</a:t>
            </a:fld>
            <a:endParaRPr lang="en-GB"/>
          </a:p>
        </p:txBody>
      </p:sp>
    </p:spTree>
    <p:extLst>
      <p:ext uri="{BB962C8B-B14F-4D97-AF65-F5344CB8AC3E}">
        <p14:creationId xmlns:p14="http://schemas.microsoft.com/office/powerpoint/2010/main" val="17417116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lang="en-GB" sz="1200" dirty="0" smtClean="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200" b="1" i="0" u="none" strike="noStrike" kern="1200" cap="none" spc="0" normalizeH="0" baseline="0" noProof="0" dirty="0" smtClean="0">
              <a:ln>
                <a:noFill/>
              </a:ln>
              <a:solidFill>
                <a:srgbClr val="000000"/>
              </a:solidFill>
              <a:effectLst/>
              <a:uLnTx/>
              <a:uFillTx/>
              <a:latin typeface="Arial"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34</a:t>
            </a:fld>
            <a:endParaRPr lang="en-GB"/>
          </a:p>
        </p:txBody>
      </p:sp>
    </p:spTree>
    <p:extLst>
      <p:ext uri="{BB962C8B-B14F-4D97-AF65-F5344CB8AC3E}">
        <p14:creationId xmlns:p14="http://schemas.microsoft.com/office/powerpoint/2010/main" val="1874454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11529800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92242232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05170186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13809325"/>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20/02/2019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57520920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20/02/2019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15642796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20/02/2019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43657129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3408257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61780961"/>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938799775"/>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116726168"/>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74622459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559650452"/>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109252523"/>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032653651"/>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20/02/2019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439289034"/>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20/02/2019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938338816"/>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20/02/2019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44669496"/>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06144381"/>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968667421"/>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659434110"/>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8240505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A8B2DD80-2896-40E9-A8FD-0602C065F1AE}" type="datetimeFigureOut">
              <a:rPr lang="en-GB" smtClean="0"/>
              <a:t>20/02/2019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9144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
        <p:nvSpPr>
          <p:cNvPr id="8" name="fl" descr=" "/>
          <p:cNvSpPr txBox="1"/>
          <p:nvPr userDrawn="1"/>
        </p:nvSpPr>
        <p:spPr>
          <a:xfrm>
            <a:off x="0" y="6537960"/>
            <a:ext cx="9144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Tree>
    <p:extLst>
      <p:ext uri="{BB962C8B-B14F-4D97-AF65-F5344CB8AC3E}">
        <p14:creationId xmlns:p14="http://schemas.microsoft.com/office/powerpoint/2010/main" val="2552604735"/>
      </p:ext>
    </p:extLst>
  </p:cSld>
  <p:clrMap bg1="lt1" tx1="dk1" bg2="lt2" tx2="dk2" accent1="accent1" accent2="accent2" accent3="accent3" accent4="accent4" accent5="accent5" accent6="accent6" hlink="hlink" folHlink="folHlink"/>
  <p:sldLayoutIdLst>
    <p:sldLayoutId id="2147483656"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Ls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A8B2DD80-2896-40E9-A8FD-0602C065F1AE}" type="datetimeFigureOut">
              <a:rPr lang="en-GB" smtClean="0"/>
              <a:t>20/02/2019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9144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
        <p:nvSpPr>
          <p:cNvPr id="8" name="fl" descr=" "/>
          <p:cNvSpPr txBox="1"/>
          <p:nvPr userDrawn="1"/>
        </p:nvSpPr>
        <p:spPr>
          <a:xfrm>
            <a:off x="0" y="6537960"/>
            <a:ext cx="9144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Tree>
    <p:extLst>
      <p:ext uri="{BB962C8B-B14F-4D97-AF65-F5344CB8AC3E}">
        <p14:creationId xmlns:p14="http://schemas.microsoft.com/office/powerpoint/2010/main" val="524332922"/>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Ls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3.jpg"/><Relationship Id="rId3" Type="http://schemas.openxmlformats.org/officeDocument/2006/relationships/tags" Target="../tags/tag3.xml"/><Relationship Id="rId7" Type="http://schemas.openxmlformats.org/officeDocument/2006/relationships/notesSlide" Target="../notesSlides/notesSlide7.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slideLayout" Target="../slideLayouts/slideLayout7.xml"/><Relationship Id="rId5" Type="http://schemas.openxmlformats.org/officeDocument/2006/relationships/tags" Target="../tags/tag5.xml"/><Relationship Id="rId10" Type="http://schemas.openxmlformats.org/officeDocument/2006/relationships/image" Target="../media/image8.jpeg"/><Relationship Id="rId4" Type="http://schemas.openxmlformats.org/officeDocument/2006/relationships/tags" Target="../tags/tag4.xml"/><Relationship Id="rId9"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jp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6.xml"/><Relationship Id="rId5" Type="http://schemas.openxmlformats.org/officeDocument/2006/relationships/image" Target="../media/image14.png"/><Relationship Id="rId4" Type="http://schemas.openxmlformats.org/officeDocument/2006/relationships/image" Target="../media/image3.jpg"/></Relationships>
</file>

<file path=ppt/slides/_rels/slide1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jpg"/><Relationship Id="rId7" Type="http://schemas.openxmlformats.org/officeDocument/2006/relationships/diagramColors" Target="../diagrams/colors1.xm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8.xm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8.xml"/><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9.xml"/><Relationship Id="rId1" Type="http://schemas.openxmlformats.org/officeDocument/2006/relationships/slideLayout" Target="../slideLayouts/slideLayout18.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0.xml"/><Relationship Id="rId1" Type="http://schemas.openxmlformats.org/officeDocument/2006/relationships/slideLayout" Target="../slideLayouts/slideLayout18.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8.xml"/><Relationship Id="rId1" Type="http://schemas.openxmlformats.org/officeDocument/2006/relationships/tags" Target="../tags/tag7.xml"/><Relationship Id="rId5" Type="http://schemas.openxmlformats.org/officeDocument/2006/relationships/image" Target="../media/image19.jpeg"/><Relationship Id="rId4" Type="http://schemas.openxmlformats.org/officeDocument/2006/relationships/image" Target="../media/image3.jpg"/></Relationships>
</file>

<file path=ppt/slides/_rels/slide22.xml.rels><?xml version="1.0" encoding="UTF-8" standalone="yes"?>
<Relationships xmlns="http://schemas.openxmlformats.org/package/2006/relationships"><Relationship Id="rId3" Type="http://schemas.openxmlformats.org/officeDocument/2006/relationships/tags" Target="../tags/tag10.xml"/><Relationship Id="rId7" Type="http://schemas.openxmlformats.org/officeDocument/2006/relationships/image" Target="../media/image20.jpeg"/><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3.jpg"/><Relationship Id="rId5" Type="http://schemas.openxmlformats.org/officeDocument/2006/relationships/notesSlide" Target="../notesSlides/notesSlide22.xml"/><Relationship Id="rId4"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8.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4.xml"/><Relationship Id="rId1" Type="http://schemas.openxmlformats.org/officeDocument/2006/relationships/slideLayout" Target="../slideLayouts/slideLayout18.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8.xml"/><Relationship Id="rId1" Type="http://schemas.openxmlformats.org/officeDocument/2006/relationships/tags" Target="../tags/tag11.xml"/><Relationship Id="rId5" Type="http://schemas.openxmlformats.org/officeDocument/2006/relationships/image" Target="../media/image26.jpeg"/><Relationship Id="rId4" Type="http://schemas.openxmlformats.org/officeDocument/2006/relationships/image" Target="../media/image3.jpg"/></Relationships>
</file>

<file path=ppt/slides/_rels/slide3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0.xml"/><Relationship Id="rId1" Type="http://schemas.openxmlformats.org/officeDocument/2006/relationships/slideLayout" Target="../slideLayouts/slideLayout18.xml"/><Relationship Id="rId4" Type="http://schemas.openxmlformats.org/officeDocument/2006/relationships/image" Target="../media/image27.png"/></Relationships>
</file>

<file path=ppt/slides/_rels/slide3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2.xml"/><Relationship Id="rId1" Type="http://schemas.openxmlformats.org/officeDocument/2006/relationships/slideLayout" Target="../slideLayouts/slideLayout18.xml"/><Relationship Id="rId4" Type="http://schemas.openxmlformats.org/officeDocument/2006/relationships/image" Target="../media/image28.png"/></Relationships>
</file>

<file path=ppt/slides/_rels/slide3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3.xml"/><Relationship Id="rId1" Type="http://schemas.openxmlformats.org/officeDocument/2006/relationships/slideLayout" Target="../slideLayouts/slideLayout18.xml"/><Relationship Id="rId4" Type="http://schemas.openxmlformats.org/officeDocument/2006/relationships/image" Target="../media/image29.png"/></Relationships>
</file>

<file path=ppt/slides/_rels/slide3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4.xml"/><Relationship Id="rId1" Type="http://schemas.openxmlformats.org/officeDocument/2006/relationships/slideLayout" Target="../slideLayouts/slideLayout18.xml"/><Relationship Id="rId4" Type="http://schemas.openxmlformats.org/officeDocument/2006/relationships/image" Target="../media/image30.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467544" y="1196752"/>
            <a:ext cx="3413927" cy="1985159"/>
          </a:xfrm>
          <a:prstGeom prst="rect">
            <a:avLst/>
          </a:prstGeom>
          <a:noFill/>
        </p:spPr>
        <p:txBody>
          <a:bodyPr wrap="square" rtlCol="0">
            <a:spAutoFit/>
          </a:bodyPr>
          <a:lstStyle/>
          <a:p>
            <a:pPr algn="ctr"/>
            <a:r>
              <a:rPr lang="en-GB" altLang="en-US" sz="3600" b="1" dirty="0">
                <a:solidFill>
                  <a:schemeClr val="bg1"/>
                </a:solidFill>
              </a:rPr>
              <a:t>Utilising Police Powers </a:t>
            </a:r>
          </a:p>
          <a:p>
            <a:pPr algn="ctr"/>
            <a:r>
              <a:rPr lang="en-GB" altLang="en-US" sz="3600" b="1" dirty="0">
                <a:solidFill>
                  <a:schemeClr val="bg1"/>
                </a:solidFill>
              </a:rPr>
              <a:t>of Arrest </a:t>
            </a:r>
          </a:p>
          <a:p>
            <a:pPr defTabSz="685800" fontAlgn="auto">
              <a:spcBef>
                <a:spcPts val="0"/>
              </a:spcBef>
              <a:spcAft>
                <a:spcPts val="0"/>
              </a:spcAft>
            </a:pPr>
            <a:endParaRPr lang="en-GB" sz="1500"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4"/>
          <a:stretch>
            <a:fillRect/>
          </a:stretch>
        </p:blipFill>
        <p:spPr>
          <a:xfrm>
            <a:off x="1259632" y="5949280"/>
            <a:ext cx="501458" cy="605607"/>
          </a:xfrm>
          <a:prstGeom prst="rect">
            <a:avLst/>
          </a:prstGeom>
        </p:spPr>
      </p:pic>
    </p:spTree>
    <p:extLst>
      <p:ext uri="{BB962C8B-B14F-4D97-AF65-F5344CB8AC3E}">
        <p14:creationId xmlns:p14="http://schemas.microsoft.com/office/powerpoint/2010/main" val="8549463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2" descr="\\Client\G$\Roger Images\Images\Photos\PICT009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3568" y="1196752"/>
            <a:ext cx="3923928" cy="462575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613970" y="1196752"/>
            <a:ext cx="4176464" cy="4524315"/>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3600" b="0" i="0" u="none" strike="noStrike" kern="0" cap="none" spc="0" normalizeH="0" baseline="0" noProof="0" dirty="0" smtClean="0">
                <a:ln>
                  <a:noFill/>
                </a:ln>
                <a:solidFill>
                  <a:srgbClr val="000099"/>
                </a:solidFill>
                <a:effectLst/>
                <a:uLnTx/>
                <a:uFillTx/>
              </a:rPr>
              <a:t>Summons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3600" b="0" i="0" u="none" strike="noStrike" kern="0" cap="none" spc="0" normalizeH="0" baseline="0" noProof="0" dirty="0" smtClean="0">
              <a:ln>
                <a:noFill/>
              </a:ln>
              <a:solidFill>
                <a:srgbClr val="000099"/>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3600" b="0" i="0" u="none" strike="noStrike" kern="0" cap="none" spc="0" normalizeH="0" baseline="0" noProof="0" dirty="0" smtClean="0">
              <a:ln>
                <a:noFill/>
              </a:ln>
              <a:solidFill>
                <a:srgbClr val="000099"/>
              </a:solidFill>
              <a:effectLst/>
              <a:uLnTx/>
              <a:uFillTx/>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3600" b="0" i="0" u="none" strike="noStrike" kern="0" cap="none" spc="0" normalizeH="0" baseline="0" noProof="0" dirty="0" smtClean="0">
                <a:ln>
                  <a:noFill/>
                </a:ln>
                <a:solidFill>
                  <a:srgbClr val="000099"/>
                </a:solidFill>
                <a:effectLst/>
                <a:uLnTx/>
                <a:uFillTx/>
              </a:rPr>
              <a:t>Arrest on warrant</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3600" b="0" i="0" u="none" strike="noStrike" kern="0" cap="none" spc="0" normalizeH="0" baseline="0" noProof="0" dirty="0" smtClean="0">
              <a:ln>
                <a:noFill/>
              </a:ln>
              <a:solidFill>
                <a:srgbClr val="000099"/>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3600" b="0" i="0" u="none" strike="noStrike" kern="0" cap="none" spc="0" normalizeH="0" baseline="0" noProof="0" dirty="0" smtClean="0">
              <a:ln>
                <a:noFill/>
              </a:ln>
              <a:solidFill>
                <a:srgbClr val="000099"/>
              </a:solidFill>
              <a:effectLst/>
              <a:uLnTx/>
              <a:uFillTx/>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3600" b="0" i="0" u="none" strike="noStrike" kern="0" cap="none" spc="0" normalizeH="0" baseline="0" noProof="0" dirty="0" smtClean="0">
                <a:ln>
                  <a:noFill/>
                </a:ln>
                <a:solidFill>
                  <a:srgbClr val="000099"/>
                </a:solidFill>
                <a:effectLst/>
                <a:uLnTx/>
                <a:uFillTx/>
              </a:rPr>
              <a:t>Arrest without warrant</a:t>
            </a:r>
          </a:p>
        </p:txBody>
      </p:sp>
      <p:sp>
        <p:nvSpPr>
          <p:cNvPr id="4" name="TextBox 3"/>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Introduction</a:t>
            </a:r>
            <a:endParaRPr lang="en-GB" sz="3600" b="1" dirty="0">
              <a:solidFill>
                <a:schemeClr val="bg1"/>
              </a:solidFill>
            </a:endParaRPr>
          </a:p>
        </p:txBody>
      </p:sp>
    </p:spTree>
    <p:extLst>
      <p:ext uri="{BB962C8B-B14F-4D97-AF65-F5344CB8AC3E}">
        <p14:creationId xmlns:p14="http://schemas.microsoft.com/office/powerpoint/2010/main" val="3051117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683060" y="980728"/>
            <a:ext cx="7391672" cy="41230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0"/>
              </a:spcBef>
              <a:spcAft>
                <a:spcPts val="1800"/>
              </a:spcAft>
              <a:buChar char="•"/>
              <a:defRPr sz="2400">
                <a:solidFill>
                  <a:schemeClr val="tx1"/>
                </a:solidFill>
                <a:latin typeface="+mn-lt"/>
                <a:ea typeface="+mn-ea"/>
                <a:cs typeface="+mn-cs"/>
              </a:defRPr>
            </a:lvl1pPr>
            <a:lvl2pPr marL="742950" indent="-285750" algn="l" rtl="0" eaLnBrk="0" fontAlgn="base" hangingPunct="0">
              <a:spcBef>
                <a:spcPts val="0"/>
              </a:spcBef>
              <a:spcAft>
                <a:spcPts val="1800"/>
              </a:spcAft>
              <a:buChar char="–"/>
              <a:defRPr sz="2400">
                <a:solidFill>
                  <a:schemeClr val="tx1"/>
                </a:solidFill>
                <a:latin typeface="+mn-lt"/>
              </a:defRPr>
            </a:lvl2pPr>
            <a:lvl3pPr marL="1143000" indent="-228600" algn="l" rtl="0" eaLnBrk="0" fontAlgn="base" hangingPunct="0">
              <a:spcBef>
                <a:spcPts val="0"/>
              </a:spcBef>
              <a:spcAft>
                <a:spcPts val="180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marR="0" lvl="0" indent="0" algn="ctr" defTabSz="914400" rtl="0" eaLnBrk="1" fontAlgn="base" latinLnBrk="0" hangingPunct="1">
              <a:lnSpc>
                <a:spcPct val="100000"/>
              </a:lnSpc>
              <a:spcBef>
                <a:spcPct val="0"/>
              </a:spcBef>
              <a:spcAft>
                <a:spcPts val="1800"/>
              </a:spcAft>
              <a:buClrTx/>
              <a:buSzTx/>
              <a:buFontTx/>
              <a:buNone/>
              <a:tabLst/>
              <a:defRPr/>
            </a:pPr>
            <a:r>
              <a:rPr kumimoji="0" lang="en-US" altLang="en-US" sz="3200" b="0" i="0" u="none" strike="noStrike" kern="0" cap="none" spc="0" normalizeH="0" baseline="0" noProof="0" dirty="0" smtClean="0">
                <a:ln>
                  <a:noFill/>
                </a:ln>
                <a:solidFill>
                  <a:srgbClr val="000000"/>
                </a:solidFill>
                <a:effectLst/>
                <a:uLnTx/>
                <a:uFillTx/>
                <a:latin typeface="Arial"/>
                <a:ea typeface="+mn-ea"/>
                <a:cs typeface="+mn-cs"/>
              </a:rPr>
              <a:t>It is a written order signed by a justice, magistrate or clerk of the court addressed to the accused person, directing them to appear at a specified time and place to answer the offence(s) detailed in it </a:t>
            </a:r>
          </a:p>
          <a:p>
            <a:pPr marL="0" marR="0" lvl="0" indent="0" algn="ctr" defTabSz="914400" rtl="0" eaLnBrk="1" fontAlgn="base" latinLnBrk="0" hangingPunct="1">
              <a:lnSpc>
                <a:spcPct val="100000"/>
              </a:lnSpc>
              <a:spcBef>
                <a:spcPct val="0"/>
              </a:spcBef>
              <a:spcAft>
                <a:spcPts val="1800"/>
              </a:spcAft>
              <a:buClrTx/>
              <a:buSzTx/>
              <a:buFontTx/>
              <a:buNone/>
              <a:tabLst/>
              <a:defRPr/>
            </a:pPr>
            <a:endParaRPr kumimoji="0" lang="en-US" altLang="en-US" sz="3200" b="0" i="0" u="none" strike="noStrike" kern="0" cap="none" spc="0" normalizeH="0" baseline="0" noProof="0" dirty="0" smtClean="0">
              <a:ln>
                <a:noFill/>
              </a:ln>
              <a:solidFill>
                <a:srgbClr val="000000"/>
              </a:solidFill>
              <a:effectLst/>
              <a:uLnTx/>
              <a:uFillTx/>
              <a:latin typeface="Arial"/>
              <a:ea typeface="+mn-ea"/>
              <a:cs typeface="+mn-cs"/>
            </a:endParaRPr>
          </a:p>
          <a:p>
            <a:pPr marL="0" marR="0" lvl="0" indent="0" algn="ctr" defTabSz="914400" rtl="0" eaLnBrk="1" fontAlgn="base" latinLnBrk="0" hangingPunct="1">
              <a:lnSpc>
                <a:spcPct val="100000"/>
              </a:lnSpc>
              <a:spcBef>
                <a:spcPct val="0"/>
              </a:spcBef>
              <a:spcAft>
                <a:spcPts val="1800"/>
              </a:spcAft>
              <a:buClrTx/>
              <a:buSzTx/>
              <a:buFontTx/>
              <a:buNone/>
              <a:tabLst/>
              <a:defRPr/>
            </a:pPr>
            <a:r>
              <a:rPr kumimoji="0" lang="en-US" altLang="en-US" sz="3200" b="0" i="0" u="none" strike="noStrike" kern="0" cap="none" spc="0" normalizeH="0" baseline="0" noProof="0" dirty="0" smtClean="0">
                <a:ln>
                  <a:noFill/>
                </a:ln>
                <a:solidFill>
                  <a:srgbClr val="000000"/>
                </a:solidFill>
                <a:effectLst/>
                <a:uLnTx/>
                <a:uFillTx/>
                <a:latin typeface="Arial"/>
                <a:ea typeface="+mn-ea"/>
                <a:cs typeface="+mn-cs"/>
              </a:rPr>
              <a:t>(or to give evidence or                             to produce exhibits)</a:t>
            </a:r>
            <a:endParaRPr kumimoji="0" lang="en-GB" altLang="en-US" sz="3200" b="0" i="0" u="none" strike="noStrike" kern="0" cap="none" spc="0" normalizeH="0" baseline="0" noProof="0" dirty="0" smtClean="0">
              <a:ln>
                <a:noFill/>
              </a:ln>
              <a:solidFill>
                <a:srgbClr val="000000"/>
              </a:solidFill>
              <a:effectLst/>
              <a:uLnTx/>
              <a:uFillTx/>
              <a:latin typeface="Arial"/>
              <a:ea typeface="+mn-ea"/>
              <a:cs typeface="+mn-cs"/>
            </a:endParaRPr>
          </a:p>
        </p:txBody>
      </p:sp>
      <p:sp>
        <p:nvSpPr>
          <p:cNvPr id="4" name="TextBox 3"/>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What is a Summons?</a:t>
            </a:r>
            <a:endParaRPr lang="en-GB" sz="3600" b="1" dirty="0">
              <a:solidFill>
                <a:schemeClr val="bg1"/>
              </a:solidFill>
            </a:endParaRPr>
          </a:p>
        </p:txBody>
      </p:sp>
      <p:pic>
        <p:nvPicPr>
          <p:cNvPr id="6" name="Picture 5"/>
          <p:cNvPicPr>
            <a:picLocks noChangeAspect="1"/>
          </p:cNvPicPr>
          <p:nvPr/>
        </p:nvPicPr>
        <p:blipFill>
          <a:blip r:embed="rId4"/>
          <a:stretch>
            <a:fillRect/>
          </a:stretch>
        </p:blipFill>
        <p:spPr>
          <a:xfrm>
            <a:off x="6372200" y="3480267"/>
            <a:ext cx="2348718" cy="2034779"/>
          </a:xfrm>
          <a:prstGeom prst="rect">
            <a:avLst/>
          </a:prstGeom>
        </p:spPr>
      </p:pic>
    </p:spTree>
    <p:extLst>
      <p:ext uri="{BB962C8B-B14F-4D97-AF65-F5344CB8AC3E}">
        <p14:creationId xmlns:p14="http://schemas.microsoft.com/office/powerpoint/2010/main" val="3075708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6" name="Organization Chart 3"/>
          <p:cNvGrpSpPr>
            <a:grpSpLocks/>
          </p:cNvGrpSpPr>
          <p:nvPr/>
        </p:nvGrpSpPr>
        <p:grpSpPr bwMode="auto">
          <a:xfrm>
            <a:off x="492696" y="1052736"/>
            <a:ext cx="8229600" cy="4349750"/>
            <a:chOff x="1134" y="1272"/>
            <a:chExt cx="2592" cy="2448"/>
          </a:xfrm>
        </p:grpSpPr>
        <p:cxnSp>
          <p:nvCxnSpPr>
            <p:cNvPr id="1028" name="_s1028"/>
            <p:cNvCxnSpPr>
              <a:cxnSpLocks noChangeShapeType="1"/>
              <a:stCxn id="12" idx="1"/>
              <a:endCxn id="11" idx="2"/>
            </p:cNvCxnSpPr>
            <p:nvPr/>
          </p:nvCxnSpPr>
          <p:spPr bwMode="auto">
            <a:xfrm rot="10800000">
              <a:off x="2718" y="3288"/>
              <a:ext cx="144" cy="289"/>
            </a:xfrm>
            <a:prstGeom prst="bentConnector2">
              <a:avLst/>
            </a:prstGeom>
            <a:noFill/>
            <a:ln w="28575">
              <a:solidFill>
                <a:srgbClr val="000000"/>
              </a:solidFill>
              <a:miter lim="800000"/>
              <a:headEnd/>
              <a:tailEnd/>
            </a:ln>
            <a:extLst>
              <a:ext uri="{909E8E84-426E-40DD-AFC4-6F175D3DCCD1}">
                <a14:hiddenFill xmlns:a14="http://schemas.microsoft.com/office/drawing/2010/main">
                  <a:noFill/>
                </a14:hiddenFill>
              </a:ext>
            </a:extLst>
          </p:spPr>
        </p:cxnSp>
        <p:cxnSp>
          <p:nvCxnSpPr>
            <p:cNvPr id="1029" name="_s1029"/>
            <p:cNvCxnSpPr>
              <a:cxnSpLocks noChangeShapeType="1"/>
              <a:stCxn id="11" idx="1"/>
              <a:endCxn id="10" idx="2"/>
            </p:cNvCxnSpPr>
            <p:nvPr/>
          </p:nvCxnSpPr>
          <p:spPr bwMode="auto">
            <a:xfrm rot="10800000">
              <a:off x="2142" y="2856"/>
              <a:ext cx="144" cy="288"/>
            </a:xfrm>
            <a:prstGeom prst="bentConnector2">
              <a:avLst/>
            </a:prstGeom>
            <a:noFill/>
            <a:ln w="28575">
              <a:solidFill>
                <a:srgbClr val="000000"/>
              </a:solidFill>
              <a:miter lim="800000"/>
              <a:headEnd/>
              <a:tailEnd/>
            </a:ln>
            <a:extLst>
              <a:ext uri="{909E8E84-426E-40DD-AFC4-6F175D3DCCD1}">
                <a14:hiddenFill xmlns:a14="http://schemas.microsoft.com/office/drawing/2010/main">
                  <a:noFill/>
                </a14:hiddenFill>
              </a:ext>
            </a:extLst>
          </p:spPr>
        </p:cxnSp>
        <p:cxnSp>
          <p:nvCxnSpPr>
            <p:cNvPr id="1030" name="_s1030"/>
            <p:cNvCxnSpPr>
              <a:cxnSpLocks noChangeShapeType="1"/>
              <a:stCxn id="10" idx="1"/>
              <a:endCxn id="9" idx="2"/>
            </p:cNvCxnSpPr>
            <p:nvPr/>
          </p:nvCxnSpPr>
          <p:spPr bwMode="auto">
            <a:xfrm rot="10800000">
              <a:off x="1566" y="2424"/>
              <a:ext cx="144" cy="288"/>
            </a:xfrm>
            <a:prstGeom prst="bentConnector2">
              <a:avLst/>
            </a:prstGeom>
            <a:noFill/>
            <a:ln w="28575">
              <a:solidFill>
                <a:srgbClr val="000000"/>
              </a:solidFill>
              <a:miter lim="800000"/>
              <a:headEnd/>
              <a:tailEnd/>
            </a:ln>
            <a:extLst>
              <a:ext uri="{909E8E84-426E-40DD-AFC4-6F175D3DCCD1}">
                <a14:hiddenFill xmlns:a14="http://schemas.microsoft.com/office/drawing/2010/main">
                  <a:noFill/>
                </a14:hiddenFill>
              </a:ext>
            </a:extLst>
          </p:spPr>
        </p:cxnSp>
        <p:cxnSp>
          <p:nvCxnSpPr>
            <p:cNvPr id="1031" name="_s1031"/>
            <p:cNvCxnSpPr>
              <a:cxnSpLocks noChangeShapeType="1"/>
              <a:stCxn id="9" idx="0"/>
              <a:endCxn id="8" idx="2"/>
            </p:cNvCxnSpPr>
            <p:nvPr/>
          </p:nvCxnSpPr>
          <p:spPr bwMode="auto">
            <a:xfrm rot="16200000">
              <a:off x="1495" y="2063"/>
              <a:ext cx="144" cy="1"/>
            </a:xfrm>
            <a:prstGeom prst="straightConnector1">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032" name="_s1032"/>
            <p:cNvCxnSpPr>
              <a:cxnSpLocks noChangeShapeType="1"/>
              <a:stCxn id="8" idx="0"/>
              <a:endCxn id="7" idx="2"/>
            </p:cNvCxnSpPr>
            <p:nvPr/>
          </p:nvCxnSpPr>
          <p:spPr bwMode="auto">
            <a:xfrm rot="16200000">
              <a:off x="1495" y="1631"/>
              <a:ext cx="144" cy="1"/>
            </a:xfrm>
            <a:prstGeom prst="straightConnector1">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7" name="_s1033"/>
            <p:cNvSpPr>
              <a:spLocks noChangeArrowheads="1"/>
            </p:cNvSpPr>
            <p:nvPr/>
          </p:nvSpPr>
          <p:spPr bwMode="auto">
            <a:xfrm>
              <a:off x="1134" y="1272"/>
              <a:ext cx="864" cy="288"/>
            </a:xfrm>
            <a:prstGeom prst="roundRect">
              <a:avLst>
                <a:gd name="adj" fmla="val 16667"/>
              </a:avLst>
            </a:prstGeom>
            <a:solidFill>
              <a:srgbClr val="BBE0E3"/>
            </a:solidFill>
            <a:ln w="9525">
              <a:solidFill>
                <a:srgbClr val="000000"/>
              </a:solidFill>
              <a:round/>
              <a:headEnd/>
              <a:tailEnd/>
            </a:ln>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rgbClr val="000000"/>
                  </a:solidFill>
                  <a:effectLst/>
                  <a:latin typeface="Arial" panose="020B0604020202020204" pitchFamily="34" charset="0"/>
                </a:rPr>
                <a:t>Summary Offence Occurs</a:t>
              </a:r>
              <a:endParaRPr kumimoji="0" lang="en-GB" altLang="en-US" sz="1300" b="0" i="0" u="none" strike="noStrike" cap="none" normalizeH="0" baseline="0" smtClean="0">
                <a:ln>
                  <a:noFill/>
                </a:ln>
                <a:solidFill>
                  <a:srgbClr val="000000"/>
                </a:solidFill>
                <a:effectLst/>
                <a:latin typeface="Arial" panose="020B0604020202020204" pitchFamily="34" charset="0"/>
              </a:endParaRPr>
            </a:p>
          </p:txBody>
        </p:sp>
        <p:sp>
          <p:nvSpPr>
            <p:cNvPr id="8" name="_s1034"/>
            <p:cNvSpPr>
              <a:spLocks noChangeArrowheads="1"/>
            </p:cNvSpPr>
            <p:nvPr/>
          </p:nvSpPr>
          <p:spPr bwMode="auto">
            <a:xfrm>
              <a:off x="1134" y="1704"/>
              <a:ext cx="864" cy="288"/>
            </a:xfrm>
            <a:prstGeom prst="roundRect">
              <a:avLst>
                <a:gd name="adj" fmla="val 16667"/>
              </a:avLst>
            </a:prstGeom>
            <a:solidFill>
              <a:srgbClr val="BBE0E3"/>
            </a:solidFill>
            <a:ln w="9525">
              <a:solidFill>
                <a:srgbClr val="000000"/>
              </a:solidFill>
              <a:round/>
              <a:headEnd/>
              <a:tailEnd/>
            </a:ln>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rgbClr val="000000"/>
                  </a:solidFill>
                  <a:effectLst/>
                  <a:latin typeface="Arial" panose="020B0604020202020204" pitchFamily="34" charset="0"/>
                </a:rPr>
                <a:t>Report offender (‘now’ caution)</a:t>
              </a:r>
              <a:endParaRPr kumimoji="0" lang="en-GB" altLang="en-US" sz="1300" b="0" i="0" u="none" strike="noStrike" cap="none" normalizeH="0" baseline="0" smtClean="0">
                <a:ln>
                  <a:noFill/>
                </a:ln>
                <a:solidFill>
                  <a:srgbClr val="000000"/>
                </a:solidFill>
                <a:effectLst/>
                <a:latin typeface="Arial" panose="020B0604020202020204" pitchFamily="34" charset="0"/>
              </a:endParaRPr>
            </a:p>
          </p:txBody>
        </p:sp>
        <p:sp>
          <p:nvSpPr>
            <p:cNvPr id="9" name="_s1035"/>
            <p:cNvSpPr>
              <a:spLocks noChangeArrowheads="1"/>
            </p:cNvSpPr>
            <p:nvPr/>
          </p:nvSpPr>
          <p:spPr bwMode="auto">
            <a:xfrm>
              <a:off x="1134" y="2136"/>
              <a:ext cx="864" cy="288"/>
            </a:xfrm>
            <a:prstGeom prst="roundRect">
              <a:avLst>
                <a:gd name="adj" fmla="val 16667"/>
              </a:avLst>
            </a:prstGeom>
            <a:solidFill>
              <a:srgbClr val="BBE0E3"/>
            </a:solidFill>
            <a:ln w="9525">
              <a:solidFill>
                <a:srgbClr val="000000"/>
              </a:solidFill>
              <a:round/>
              <a:headEnd/>
              <a:tailEnd/>
            </a:ln>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rgbClr val="000000"/>
                  </a:solidFill>
                  <a:effectLst/>
                  <a:latin typeface="Arial" panose="020B0604020202020204" pitchFamily="34" charset="0"/>
                </a:rPr>
                <a:t>Complete process file</a:t>
              </a:r>
              <a:endParaRPr kumimoji="0" lang="en-GB" altLang="en-US" sz="1300" b="0" i="0" u="none" strike="noStrike" cap="none" normalizeH="0" baseline="0" smtClean="0">
                <a:ln>
                  <a:noFill/>
                </a:ln>
                <a:solidFill>
                  <a:srgbClr val="000000"/>
                </a:solidFill>
                <a:effectLst/>
                <a:latin typeface="Arial" panose="020B0604020202020204" pitchFamily="34" charset="0"/>
              </a:endParaRPr>
            </a:p>
          </p:txBody>
        </p:sp>
        <p:sp>
          <p:nvSpPr>
            <p:cNvPr id="10" name="_s1036"/>
            <p:cNvSpPr>
              <a:spLocks noChangeArrowheads="1"/>
            </p:cNvSpPr>
            <p:nvPr/>
          </p:nvSpPr>
          <p:spPr bwMode="auto">
            <a:xfrm>
              <a:off x="1710" y="2568"/>
              <a:ext cx="864" cy="288"/>
            </a:xfrm>
            <a:prstGeom prst="roundRect">
              <a:avLst>
                <a:gd name="adj" fmla="val 16667"/>
              </a:avLst>
            </a:prstGeom>
            <a:solidFill>
              <a:srgbClr val="BBE0E3"/>
            </a:solidFill>
            <a:ln w="9525">
              <a:solidFill>
                <a:srgbClr val="000000"/>
              </a:solidFill>
              <a:round/>
              <a:headEnd/>
              <a:tailEnd/>
            </a:ln>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rgbClr val="000000"/>
                  </a:solidFill>
                  <a:effectLst/>
                  <a:latin typeface="Arial" panose="020B0604020202020204" pitchFamily="34" charset="0"/>
                </a:rPr>
                <a:t>Decision made to prosecute</a:t>
              </a:r>
              <a:endParaRPr kumimoji="0" lang="en-GB" altLang="en-US" sz="1300" b="0" i="0" u="none" strike="noStrike" cap="none" normalizeH="0" baseline="0" smtClean="0">
                <a:ln>
                  <a:noFill/>
                </a:ln>
                <a:solidFill>
                  <a:srgbClr val="000000"/>
                </a:solidFill>
                <a:effectLst/>
                <a:latin typeface="Arial" panose="020B0604020202020204" pitchFamily="34" charset="0"/>
              </a:endParaRPr>
            </a:p>
          </p:txBody>
        </p:sp>
        <p:sp>
          <p:nvSpPr>
            <p:cNvPr id="11" name="_s1037"/>
            <p:cNvSpPr>
              <a:spLocks noChangeArrowheads="1"/>
            </p:cNvSpPr>
            <p:nvPr/>
          </p:nvSpPr>
          <p:spPr bwMode="auto">
            <a:xfrm>
              <a:off x="2286" y="3000"/>
              <a:ext cx="864" cy="288"/>
            </a:xfrm>
            <a:prstGeom prst="roundRect">
              <a:avLst>
                <a:gd name="adj" fmla="val 16667"/>
              </a:avLst>
            </a:prstGeom>
            <a:solidFill>
              <a:srgbClr val="BBE0E3"/>
            </a:solidFill>
            <a:ln w="9525">
              <a:solidFill>
                <a:srgbClr val="000000"/>
              </a:solidFill>
              <a:round/>
              <a:headEnd/>
              <a:tailEnd/>
            </a:ln>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rgbClr val="000000"/>
                  </a:solidFill>
                  <a:effectLst/>
                  <a:latin typeface="Arial" panose="020B0604020202020204" pitchFamily="34" charset="0"/>
                </a:rPr>
                <a:t>Information laid for summons</a:t>
              </a:r>
              <a:endParaRPr kumimoji="0" lang="en-GB" altLang="en-US" sz="1300" b="0" i="0" u="none" strike="noStrike" cap="none" normalizeH="0" baseline="0" smtClean="0">
                <a:ln>
                  <a:noFill/>
                </a:ln>
                <a:solidFill>
                  <a:srgbClr val="000000"/>
                </a:solidFill>
                <a:effectLst/>
                <a:latin typeface="Arial" panose="020B0604020202020204" pitchFamily="34" charset="0"/>
              </a:endParaRPr>
            </a:p>
          </p:txBody>
        </p:sp>
        <p:sp>
          <p:nvSpPr>
            <p:cNvPr id="12" name="_s1038"/>
            <p:cNvSpPr>
              <a:spLocks noChangeArrowheads="1"/>
            </p:cNvSpPr>
            <p:nvPr/>
          </p:nvSpPr>
          <p:spPr bwMode="auto">
            <a:xfrm>
              <a:off x="2862" y="3432"/>
              <a:ext cx="864" cy="288"/>
            </a:xfrm>
            <a:prstGeom prst="roundRect">
              <a:avLst>
                <a:gd name="adj" fmla="val 16667"/>
              </a:avLst>
            </a:prstGeom>
            <a:solidFill>
              <a:srgbClr val="BBE0E3"/>
            </a:solidFill>
            <a:ln w="9525">
              <a:solidFill>
                <a:srgbClr val="000000"/>
              </a:solidFill>
              <a:round/>
              <a:headEnd/>
              <a:tailEnd/>
            </a:ln>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rgbClr val="000000"/>
                  </a:solidFill>
                  <a:effectLst/>
                  <a:latin typeface="Arial" panose="020B0604020202020204" pitchFamily="34" charset="0"/>
                </a:rPr>
                <a:t>Summons issued</a:t>
              </a:r>
              <a:endParaRPr kumimoji="0" lang="en-GB" altLang="en-US" sz="1300" b="0" i="0" u="none" strike="noStrike" cap="none" normalizeH="0" baseline="0" smtClean="0">
                <a:ln>
                  <a:noFill/>
                </a:ln>
                <a:solidFill>
                  <a:srgbClr val="000000"/>
                </a:solidFill>
                <a:effectLst/>
                <a:latin typeface="Arial" panose="020B0604020202020204" pitchFamily="34" charset="0"/>
              </a:endParaRPr>
            </a:p>
          </p:txBody>
        </p:sp>
      </p:grpSp>
      <p:sp>
        <p:nvSpPr>
          <p:cNvPr id="15" name="TextBox 14"/>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Obtaining a Summons</a:t>
            </a:r>
            <a:endParaRPr lang="en-GB" sz="3600" b="1" dirty="0">
              <a:solidFill>
                <a:schemeClr val="bg1"/>
              </a:solidFill>
            </a:endParaRPr>
          </a:p>
        </p:txBody>
      </p:sp>
    </p:spTree>
    <p:extLst>
      <p:ext uri="{BB962C8B-B14F-4D97-AF65-F5344CB8AC3E}">
        <p14:creationId xmlns:p14="http://schemas.microsoft.com/office/powerpoint/2010/main" val="3789996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539298" y="1975578"/>
            <a:ext cx="5185338" cy="3442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0"/>
              </a:spcBef>
              <a:spcAft>
                <a:spcPts val="1800"/>
              </a:spcAft>
              <a:buChar char="•"/>
              <a:defRPr sz="2400">
                <a:solidFill>
                  <a:schemeClr val="tx1"/>
                </a:solidFill>
                <a:latin typeface="+mn-lt"/>
                <a:ea typeface="+mn-ea"/>
                <a:cs typeface="+mn-cs"/>
              </a:defRPr>
            </a:lvl1pPr>
            <a:lvl2pPr marL="742950" indent="-285750" algn="l" rtl="0" eaLnBrk="0" fontAlgn="base" hangingPunct="0">
              <a:spcBef>
                <a:spcPts val="0"/>
              </a:spcBef>
              <a:spcAft>
                <a:spcPts val="1800"/>
              </a:spcAft>
              <a:buChar char="–"/>
              <a:defRPr sz="2400">
                <a:solidFill>
                  <a:schemeClr val="tx1"/>
                </a:solidFill>
                <a:latin typeface="+mn-lt"/>
              </a:defRPr>
            </a:lvl2pPr>
            <a:lvl3pPr marL="1143000" indent="-228600" algn="l" rtl="0" eaLnBrk="0" fontAlgn="base" hangingPunct="0">
              <a:spcBef>
                <a:spcPts val="0"/>
              </a:spcBef>
              <a:spcAft>
                <a:spcPts val="180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342900" marR="0" lvl="0" indent="-342900" algn="l" defTabSz="914400" rtl="0" eaLnBrk="0" fontAlgn="base" latinLnBrk="0" hangingPunct="0">
              <a:lnSpc>
                <a:spcPct val="100000"/>
              </a:lnSpc>
              <a:spcBef>
                <a:spcPts val="0"/>
              </a:spcBef>
              <a:spcAft>
                <a:spcPts val="1800"/>
              </a:spcAft>
              <a:buClrTx/>
              <a:buSzTx/>
              <a:buFontTx/>
              <a:buChar char="•"/>
              <a:tabLst/>
              <a:defRPr/>
            </a:pPr>
            <a:r>
              <a:rPr kumimoji="0" lang="en-GB" sz="2400" b="0" i="0" u="none" strike="noStrike" kern="0" cap="none" spc="0" normalizeH="0" baseline="0" noProof="0" dirty="0" smtClean="0">
                <a:ln>
                  <a:noFill/>
                </a:ln>
                <a:solidFill>
                  <a:srgbClr val="000000"/>
                </a:solidFill>
                <a:effectLst/>
                <a:uLnTx/>
                <a:uFillTx/>
                <a:latin typeface="Arial"/>
                <a:ea typeface="+mn-ea"/>
                <a:cs typeface="+mn-cs"/>
              </a:rPr>
              <a:t>a person is likely to be able to give material evidence, or produce any document or thing likely to be material evidence, for the purpose of any criminal proceedings before the court </a:t>
            </a:r>
          </a:p>
          <a:p>
            <a:pPr marL="342900" marR="0" lvl="0" indent="-342900" algn="l" defTabSz="914400" rtl="0" eaLnBrk="0" fontAlgn="base" latinLnBrk="0" hangingPunct="0">
              <a:lnSpc>
                <a:spcPct val="100000"/>
              </a:lnSpc>
              <a:spcBef>
                <a:spcPts val="0"/>
              </a:spcBef>
              <a:spcAft>
                <a:spcPts val="1800"/>
              </a:spcAft>
              <a:buClrTx/>
              <a:buSzTx/>
              <a:buFontTx/>
              <a:buChar char="•"/>
              <a:tabLst/>
              <a:defRPr/>
            </a:pPr>
            <a:r>
              <a:rPr kumimoji="0" lang="en-GB" sz="2400" b="0" i="0" u="none" strike="noStrike" kern="0" cap="none" spc="0" normalizeH="0" baseline="0" noProof="0" dirty="0" smtClean="0">
                <a:ln>
                  <a:noFill/>
                </a:ln>
                <a:solidFill>
                  <a:srgbClr val="000000"/>
                </a:solidFill>
                <a:effectLst/>
                <a:uLnTx/>
                <a:uFillTx/>
                <a:latin typeface="Arial"/>
                <a:ea typeface="+mn-ea"/>
                <a:cs typeface="+mn-cs"/>
              </a:rPr>
              <a:t>the court is satisfied that it is in the interests of justice to do so. </a:t>
            </a:r>
            <a:endParaRPr kumimoji="0" lang="en-GB" sz="2400" b="0" i="0" u="none" strike="noStrike" kern="0" cap="none" spc="0" normalizeH="0" baseline="0" noProof="0" dirty="0">
              <a:ln>
                <a:noFill/>
              </a:ln>
              <a:solidFill>
                <a:srgbClr val="000000"/>
              </a:solidFill>
              <a:effectLst/>
              <a:uLnTx/>
              <a:uFillTx/>
              <a:latin typeface="Arial"/>
              <a:ea typeface="+mn-ea"/>
              <a:cs typeface="+mn-cs"/>
            </a:endParaRPr>
          </a:p>
        </p:txBody>
      </p:sp>
      <p:sp>
        <p:nvSpPr>
          <p:cNvPr id="4" name="TextBox 3"/>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Witness Summons</a:t>
            </a:r>
            <a:endParaRPr lang="en-GB" sz="3600" b="1" dirty="0">
              <a:solidFill>
                <a:schemeClr val="bg1"/>
              </a:solidFill>
            </a:endParaRPr>
          </a:p>
        </p:txBody>
      </p:sp>
      <p:pic>
        <p:nvPicPr>
          <p:cNvPr id="5" name="Picture 4"/>
          <p:cNvPicPr>
            <a:picLocks noChangeAspect="1"/>
          </p:cNvPicPr>
          <p:nvPr/>
        </p:nvPicPr>
        <p:blipFill>
          <a:blip r:embed="rId4"/>
          <a:stretch>
            <a:fillRect/>
          </a:stretch>
        </p:blipFill>
        <p:spPr>
          <a:xfrm>
            <a:off x="5724636" y="1497261"/>
            <a:ext cx="2807296" cy="3920578"/>
          </a:xfrm>
          <a:prstGeom prst="rect">
            <a:avLst/>
          </a:prstGeom>
        </p:spPr>
      </p:pic>
      <p:sp>
        <p:nvSpPr>
          <p:cNvPr id="6" name="Rectangle 5"/>
          <p:cNvSpPr/>
          <p:nvPr/>
        </p:nvSpPr>
        <p:spPr>
          <a:xfrm>
            <a:off x="683060" y="942682"/>
            <a:ext cx="7848872" cy="830997"/>
          </a:xfrm>
          <a:prstGeom prst="rect">
            <a:avLst/>
          </a:prstGeom>
        </p:spPr>
        <p:txBody>
          <a:bodyPr wrap="square">
            <a:spAutoFit/>
          </a:bodyPr>
          <a:lstStyle/>
          <a:p>
            <a:pPr lvl="0" eaLnBrk="0" hangingPunct="0">
              <a:spcBef>
                <a:spcPts val="0"/>
              </a:spcBef>
              <a:spcAft>
                <a:spcPts val="1800"/>
              </a:spcAft>
              <a:defRPr/>
            </a:pPr>
            <a:r>
              <a:rPr lang="en-GB" sz="2400" kern="0" dirty="0">
                <a:solidFill>
                  <a:srgbClr val="000000"/>
                </a:solidFill>
                <a:latin typeface="Arial"/>
              </a:rPr>
              <a:t>A court can issue a summons to ensure that a witness attends court if: </a:t>
            </a:r>
          </a:p>
        </p:txBody>
      </p:sp>
    </p:spTree>
    <p:extLst>
      <p:ext uri="{BB962C8B-B14F-4D97-AF65-F5344CB8AC3E}">
        <p14:creationId xmlns:p14="http://schemas.microsoft.com/office/powerpoint/2010/main" val="3438477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468313" y="17732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0"/>
              </a:spcBef>
              <a:spcAft>
                <a:spcPts val="1800"/>
              </a:spcAft>
              <a:buChar char="•"/>
              <a:defRPr sz="2400">
                <a:solidFill>
                  <a:schemeClr val="tx1"/>
                </a:solidFill>
                <a:latin typeface="+mn-lt"/>
                <a:ea typeface="+mn-ea"/>
                <a:cs typeface="+mn-cs"/>
              </a:defRPr>
            </a:lvl1pPr>
            <a:lvl2pPr marL="742950" indent="-285750" algn="l" rtl="0" eaLnBrk="0" fontAlgn="base" hangingPunct="0">
              <a:spcBef>
                <a:spcPts val="0"/>
              </a:spcBef>
              <a:spcAft>
                <a:spcPts val="1800"/>
              </a:spcAft>
              <a:buChar char="–"/>
              <a:defRPr sz="2400">
                <a:solidFill>
                  <a:schemeClr val="tx1"/>
                </a:solidFill>
                <a:latin typeface="+mn-lt"/>
              </a:defRPr>
            </a:lvl2pPr>
            <a:lvl3pPr marL="1143000" indent="-228600" algn="l" rtl="0" eaLnBrk="0" fontAlgn="base" hangingPunct="0">
              <a:spcBef>
                <a:spcPts val="0"/>
              </a:spcBef>
              <a:spcAft>
                <a:spcPts val="180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marR="0" lvl="0" indent="0" algn="ctr" defTabSz="914400" rtl="0" eaLnBrk="1" fontAlgn="base" latinLnBrk="0" hangingPunct="1">
              <a:lnSpc>
                <a:spcPct val="100000"/>
              </a:lnSpc>
              <a:spcBef>
                <a:spcPct val="0"/>
              </a:spcBef>
              <a:spcAft>
                <a:spcPts val="1800"/>
              </a:spcAft>
              <a:buClrTx/>
              <a:buSzTx/>
              <a:buFontTx/>
              <a:buNone/>
              <a:tabLst/>
              <a:defRPr/>
            </a:pPr>
            <a:r>
              <a:rPr kumimoji="0" lang="en-US" altLang="en-US" sz="3200" b="0" i="0" u="none" strike="noStrike" kern="0" cap="none" spc="0" normalizeH="0" baseline="0" noProof="0" dirty="0" smtClean="0">
                <a:ln>
                  <a:noFill/>
                </a:ln>
                <a:solidFill>
                  <a:srgbClr val="000000"/>
                </a:solidFill>
                <a:effectLst/>
                <a:uLnTx/>
                <a:uFillTx/>
                <a:latin typeface="Arial"/>
                <a:ea typeface="+mn-ea"/>
                <a:cs typeface="+mn-cs"/>
              </a:rPr>
              <a:t>A written document issued by a magistrate</a:t>
            </a:r>
          </a:p>
          <a:p>
            <a:pPr marL="0" marR="0" lvl="0" indent="0" algn="ctr" defTabSz="914400" rtl="0" eaLnBrk="1" fontAlgn="base" latinLnBrk="0" hangingPunct="1">
              <a:lnSpc>
                <a:spcPct val="100000"/>
              </a:lnSpc>
              <a:spcBef>
                <a:spcPct val="0"/>
              </a:spcBef>
              <a:spcAft>
                <a:spcPts val="1800"/>
              </a:spcAft>
              <a:buClrTx/>
              <a:buSzTx/>
              <a:buFontTx/>
              <a:buNone/>
              <a:tabLst/>
              <a:defRPr/>
            </a:pPr>
            <a:r>
              <a:rPr kumimoji="0" lang="en-US" altLang="en-US" sz="3200" b="0" i="0" u="none" strike="noStrike" kern="0" cap="none" spc="0" normalizeH="0" baseline="0" noProof="0" dirty="0" smtClean="0">
                <a:ln>
                  <a:noFill/>
                </a:ln>
                <a:solidFill>
                  <a:srgbClr val="000000"/>
                </a:solidFill>
                <a:effectLst/>
                <a:uLnTx/>
                <a:uFillTx/>
                <a:latin typeface="Arial"/>
                <a:ea typeface="+mn-ea"/>
                <a:cs typeface="+mn-cs"/>
              </a:rPr>
              <a:t> or a judge which instructs the specified</a:t>
            </a:r>
          </a:p>
          <a:p>
            <a:pPr marL="0" marR="0" lvl="0" indent="0" algn="ctr" defTabSz="914400" rtl="0" eaLnBrk="1" fontAlgn="base" latinLnBrk="0" hangingPunct="1">
              <a:lnSpc>
                <a:spcPct val="100000"/>
              </a:lnSpc>
              <a:spcBef>
                <a:spcPct val="0"/>
              </a:spcBef>
              <a:spcAft>
                <a:spcPts val="1800"/>
              </a:spcAft>
              <a:buClrTx/>
              <a:buSzTx/>
              <a:buFontTx/>
              <a:buNone/>
              <a:tabLst/>
              <a:defRPr/>
            </a:pPr>
            <a:r>
              <a:rPr kumimoji="0" lang="en-US" altLang="en-US" sz="3200" b="0" i="0" u="none" strike="noStrike" kern="0" cap="none" spc="0" normalizeH="0" baseline="0" noProof="0" dirty="0" smtClean="0">
                <a:ln>
                  <a:noFill/>
                </a:ln>
                <a:solidFill>
                  <a:srgbClr val="000000"/>
                </a:solidFill>
                <a:effectLst/>
                <a:uLnTx/>
                <a:uFillTx/>
                <a:latin typeface="Arial"/>
                <a:ea typeface="+mn-ea"/>
                <a:cs typeface="+mn-cs"/>
              </a:rPr>
              <a:t> persons (normally a constable)</a:t>
            </a:r>
          </a:p>
          <a:p>
            <a:pPr marL="0" marR="0" lvl="0" indent="0" algn="ctr" defTabSz="914400" rtl="0" eaLnBrk="1" fontAlgn="base" latinLnBrk="0" hangingPunct="1">
              <a:lnSpc>
                <a:spcPct val="100000"/>
              </a:lnSpc>
              <a:spcBef>
                <a:spcPct val="0"/>
              </a:spcBef>
              <a:spcAft>
                <a:spcPts val="1800"/>
              </a:spcAft>
              <a:buClrTx/>
              <a:buSzTx/>
              <a:buFontTx/>
              <a:buNone/>
              <a:tabLst/>
              <a:defRPr/>
            </a:pPr>
            <a:r>
              <a:rPr kumimoji="0" lang="en-US" altLang="en-US" sz="3200" b="0" i="0" u="none" strike="noStrike" kern="0" cap="none" spc="0" normalizeH="0" baseline="0" noProof="0" dirty="0" smtClean="0">
                <a:ln>
                  <a:noFill/>
                </a:ln>
                <a:solidFill>
                  <a:srgbClr val="000000"/>
                </a:solidFill>
                <a:effectLst/>
                <a:uLnTx/>
                <a:uFillTx/>
                <a:latin typeface="Arial"/>
                <a:ea typeface="+mn-ea"/>
                <a:cs typeface="+mn-cs"/>
              </a:rPr>
              <a:t> to whom it is addressed to do a </a:t>
            </a:r>
          </a:p>
          <a:p>
            <a:pPr marL="0" marR="0" lvl="0" indent="0" algn="ctr" defTabSz="914400" rtl="0" eaLnBrk="1" fontAlgn="base" latinLnBrk="0" hangingPunct="1">
              <a:lnSpc>
                <a:spcPct val="100000"/>
              </a:lnSpc>
              <a:spcBef>
                <a:spcPct val="0"/>
              </a:spcBef>
              <a:spcAft>
                <a:spcPts val="1800"/>
              </a:spcAft>
              <a:buClrTx/>
              <a:buSzTx/>
              <a:buFontTx/>
              <a:buNone/>
              <a:tabLst/>
              <a:defRPr/>
            </a:pPr>
            <a:r>
              <a:rPr kumimoji="0" lang="en-US" altLang="en-US" sz="3200" b="0" i="0" u="none" strike="noStrike" kern="0" cap="none" spc="0" normalizeH="0" baseline="0" noProof="0" dirty="0" smtClean="0">
                <a:ln>
                  <a:noFill/>
                </a:ln>
                <a:solidFill>
                  <a:srgbClr val="000000"/>
                </a:solidFill>
                <a:effectLst/>
                <a:uLnTx/>
                <a:uFillTx/>
                <a:latin typeface="Arial"/>
                <a:ea typeface="+mn-ea"/>
                <a:cs typeface="+mn-cs"/>
              </a:rPr>
              <a:t>particular act.’</a:t>
            </a:r>
            <a:endParaRPr kumimoji="0" lang="en-GB" altLang="en-US" sz="3200" b="0" i="0" u="none" strike="noStrike" kern="0" cap="none" spc="0" normalizeH="0" baseline="0" noProof="0" dirty="0" smtClean="0">
              <a:ln>
                <a:noFill/>
              </a:ln>
              <a:solidFill>
                <a:srgbClr val="000000"/>
              </a:solidFill>
              <a:effectLst/>
              <a:uLnTx/>
              <a:uFillTx/>
              <a:latin typeface="Arial"/>
              <a:ea typeface="+mn-ea"/>
              <a:cs typeface="+mn-cs"/>
            </a:endParaRPr>
          </a:p>
        </p:txBody>
      </p:sp>
      <p:sp>
        <p:nvSpPr>
          <p:cNvPr id="4" name="TextBox 3"/>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What is a Warrant?</a:t>
            </a:r>
            <a:endParaRPr lang="en-GB" sz="3600" b="1" dirty="0">
              <a:solidFill>
                <a:schemeClr val="bg1"/>
              </a:solidFill>
            </a:endParaRPr>
          </a:p>
        </p:txBody>
      </p:sp>
    </p:spTree>
    <p:extLst>
      <p:ext uri="{BB962C8B-B14F-4D97-AF65-F5344CB8AC3E}">
        <p14:creationId xmlns:p14="http://schemas.microsoft.com/office/powerpoint/2010/main" val="2905693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custDataLst>
              <p:tags r:id="rId1"/>
            </p:custDataLst>
          </p:nvPr>
        </p:nvPicPr>
        <p:blipFill>
          <a:blip r:embed="rId9" cstate="print">
            <a:extLst>
              <a:ext uri="{28A0092B-C50C-407E-A947-70E740481C1C}">
                <a14:useLocalDpi xmlns:a14="http://schemas.microsoft.com/office/drawing/2010/main" val="0"/>
              </a:ext>
            </a:extLst>
          </a:blip>
          <a:stretch>
            <a:fillRect/>
          </a:stretch>
        </p:blipFill>
        <p:spPr>
          <a:xfrm>
            <a:off x="4628795" y="799735"/>
            <a:ext cx="3870195" cy="2275454"/>
          </a:xfrm>
          <a:prstGeom prst="rect">
            <a:avLst/>
          </a:prstGeom>
          <a:ln>
            <a:noFill/>
          </a:ln>
          <a:effectLst>
            <a:softEdge rad="112500"/>
          </a:effectLst>
        </p:spPr>
      </p:pic>
      <p:sp>
        <p:nvSpPr>
          <p:cNvPr id="3" name="Up-Down Arrow 2"/>
          <p:cNvSpPr/>
          <p:nvPr/>
        </p:nvSpPr>
        <p:spPr>
          <a:xfrm>
            <a:off x="6462722" y="2975140"/>
            <a:ext cx="504056" cy="683511"/>
          </a:xfrm>
          <a:prstGeom prst="upDownArrow">
            <a:avLst/>
          </a:prstGeom>
          <a:solidFill>
            <a:srgbClr val="BBE0E3"/>
          </a:solidFill>
          <a:ln w="25400" cap="flat" cmpd="sng" algn="ctr">
            <a:solidFill>
              <a:srgbClr val="BBE0E3">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a:ea typeface="+mn-ea"/>
              <a:cs typeface="+mn-cs"/>
            </a:endParaRPr>
          </a:p>
        </p:txBody>
      </p:sp>
      <p:pic>
        <p:nvPicPr>
          <p:cNvPr id="4" name="Picture 3"/>
          <p:cNvPicPr>
            <a:picLocks noChangeAspect="1"/>
          </p:cNvPicPr>
          <p:nvPr>
            <p:custDataLst>
              <p:tags r:id="rId2"/>
            </p:custDataLst>
          </p:nvPr>
        </p:nvPicPr>
        <p:blipFill>
          <a:blip r:embed="rId10" cstate="print">
            <a:extLst>
              <a:ext uri="{28A0092B-C50C-407E-A947-70E740481C1C}">
                <a14:useLocalDpi xmlns:a14="http://schemas.microsoft.com/office/drawing/2010/main" val="0"/>
              </a:ext>
            </a:extLst>
          </a:blip>
          <a:stretch>
            <a:fillRect/>
          </a:stretch>
        </p:blipFill>
        <p:spPr>
          <a:xfrm>
            <a:off x="4625768" y="3658652"/>
            <a:ext cx="3840429" cy="2304258"/>
          </a:xfrm>
          <a:prstGeom prst="rect">
            <a:avLst/>
          </a:prstGeom>
          <a:ln>
            <a:noFill/>
          </a:ln>
          <a:effectLst>
            <a:softEdge rad="112500"/>
          </a:effectLst>
        </p:spPr>
      </p:pic>
      <p:sp>
        <p:nvSpPr>
          <p:cNvPr id="5" name="TextBox 4"/>
          <p:cNvSpPr txBox="1">
            <a:spLocks noChangeArrowheads="1"/>
          </p:cNvSpPr>
          <p:nvPr>
            <p:custDataLst>
              <p:tags r:id="rId3"/>
            </p:custDataLst>
          </p:nvPr>
        </p:nvSpPr>
        <p:spPr bwMode="auto">
          <a:xfrm>
            <a:off x="1619250" y="1241138"/>
            <a:ext cx="19383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altLang="en-US" sz="3200" b="0" i="0" u="none" strike="noStrike" kern="0" cap="none" spc="0" normalizeH="0" baseline="0" noProof="0" dirty="0">
                <a:ln>
                  <a:noFill/>
                </a:ln>
                <a:solidFill>
                  <a:srgbClr val="000099"/>
                </a:solidFill>
                <a:effectLst/>
                <a:uLnTx/>
                <a:uFillTx/>
                <a:latin typeface="Arial" charset="0"/>
              </a:rPr>
              <a:t>Summary</a:t>
            </a:r>
          </a:p>
        </p:txBody>
      </p:sp>
      <p:sp>
        <p:nvSpPr>
          <p:cNvPr id="6" name="Rectangle 5"/>
          <p:cNvSpPr>
            <a:spLocks noChangeArrowheads="1"/>
          </p:cNvSpPr>
          <p:nvPr>
            <p:custDataLst>
              <p:tags r:id="rId4"/>
            </p:custDataLst>
          </p:nvPr>
        </p:nvSpPr>
        <p:spPr bwMode="auto">
          <a:xfrm>
            <a:off x="1517650" y="2975141"/>
            <a:ext cx="217476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defTabSz="914400" eaLnBrk="1" fontAlgn="auto" latinLnBrk="0" hangingPunct="1">
              <a:lnSpc>
                <a:spcPct val="100000"/>
              </a:lnSpc>
              <a:spcBef>
                <a:spcPct val="20000"/>
              </a:spcBef>
              <a:spcAft>
                <a:spcPts val="0"/>
              </a:spcAft>
              <a:buClrTx/>
              <a:buSzTx/>
              <a:buFontTx/>
              <a:buNone/>
              <a:tabLst/>
              <a:defRPr/>
            </a:pPr>
            <a:r>
              <a:rPr kumimoji="0" lang="en-GB" altLang="en-US" sz="3200" b="0" i="0" u="none" strike="noStrike" kern="0" cap="none" spc="0" normalizeH="0" baseline="0" noProof="0" dirty="0">
                <a:ln>
                  <a:noFill/>
                </a:ln>
                <a:solidFill>
                  <a:srgbClr val="000099"/>
                </a:solidFill>
                <a:effectLst/>
                <a:uLnTx/>
                <a:uFillTx/>
                <a:latin typeface="Arial" charset="0"/>
              </a:rPr>
              <a:t>Either Way</a:t>
            </a:r>
          </a:p>
        </p:txBody>
      </p:sp>
      <p:sp>
        <p:nvSpPr>
          <p:cNvPr id="7" name="TextBox 6"/>
          <p:cNvSpPr txBox="1">
            <a:spLocks noChangeArrowheads="1"/>
          </p:cNvSpPr>
          <p:nvPr>
            <p:custDataLst>
              <p:tags r:id="rId5"/>
            </p:custDataLst>
          </p:nvPr>
        </p:nvSpPr>
        <p:spPr bwMode="auto">
          <a:xfrm>
            <a:off x="179512" y="4474568"/>
            <a:ext cx="446449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algn="ctr" defTabSz="914400" eaLnBrk="1" fontAlgn="auto" latinLnBrk="0" hangingPunct="1">
              <a:lnSpc>
                <a:spcPct val="100000"/>
              </a:lnSpc>
              <a:spcBef>
                <a:spcPct val="20000"/>
              </a:spcBef>
              <a:spcAft>
                <a:spcPts val="0"/>
              </a:spcAft>
              <a:buClrTx/>
              <a:buSzTx/>
              <a:buFontTx/>
              <a:buNone/>
              <a:tabLst/>
              <a:defRPr/>
            </a:pPr>
            <a:r>
              <a:rPr kumimoji="0" lang="en-GB" altLang="en-US" sz="3200" b="0" i="0" u="none" strike="noStrike" kern="0" cap="none" spc="0" normalizeH="0" baseline="0" noProof="0" dirty="0" smtClean="0">
                <a:ln>
                  <a:noFill/>
                </a:ln>
                <a:solidFill>
                  <a:srgbClr val="000099"/>
                </a:solidFill>
                <a:effectLst/>
                <a:uLnTx/>
                <a:uFillTx/>
                <a:latin typeface="Arial" charset="0"/>
              </a:rPr>
              <a:t>Triable on Indictment (Indictable)</a:t>
            </a:r>
            <a:endParaRPr kumimoji="0" lang="en-GB" altLang="en-US" sz="3200" b="0" i="0" u="none" strike="noStrike" kern="0" cap="none" spc="0" normalizeH="0" baseline="0" noProof="0" dirty="0">
              <a:ln>
                <a:noFill/>
              </a:ln>
              <a:solidFill>
                <a:srgbClr val="000099"/>
              </a:solidFill>
              <a:effectLst/>
              <a:uLnTx/>
              <a:uFillTx/>
              <a:latin typeface="Arial" charset="0"/>
            </a:endParaRPr>
          </a:p>
        </p:txBody>
      </p:sp>
      <p:sp>
        <p:nvSpPr>
          <p:cNvPr id="8" name="TextBox 7"/>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Types of Offence</a:t>
            </a:r>
            <a:endParaRPr lang="en-GB" sz="3600" b="1" dirty="0">
              <a:solidFill>
                <a:schemeClr val="bg1"/>
              </a:solidFill>
            </a:endParaRPr>
          </a:p>
        </p:txBody>
      </p:sp>
    </p:spTree>
    <p:extLst>
      <p:ext uri="{BB962C8B-B14F-4D97-AF65-F5344CB8AC3E}">
        <p14:creationId xmlns:p14="http://schemas.microsoft.com/office/powerpoint/2010/main" val="82936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2" descr="\\Client\G$\CKP Images\NIM\Law 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0496" y="1046639"/>
            <a:ext cx="3645479" cy="223224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Client\G$\CKP Images\NIM\Law 2.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00373" y="3145849"/>
            <a:ext cx="3631559" cy="223224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900373" y="1808820"/>
            <a:ext cx="3631559" cy="70788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4000" b="0" i="0" u="none" strike="noStrike" kern="0" cap="none" spc="0" normalizeH="0" baseline="0" noProof="0" dirty="0" smtClean="0">
                <a:ln>
                  <a:noFill/>
                </a:ln>
                <a:solidFill>
                  <a:srgbClr val="000099"/>
                </a:solidFill>
                <a:effectLst/>
                <a:uLnTx/>
                <a:uFillTx/>
              </a:rPr>
              <a:t>Common Law</a:t>
            </a:r>
          </a:p>
        </p:txBody>
      </p:sp>
      <p:sp>
        <p:nvSpPr>
          <p:cNvPr id="5" name="TextBox 4"/>
          <p:cNvSpPr txBox="1"/>
          <p:nvPr/>
        </p:nvSpPr>
        <p:spPr>
          <a:xfrm>
            <a:off x="683060" y="3908030"/>
            <a:ext cx="3645478" cy="70788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4000" b="0" i="0" u="none" strike="noStrike" kern="0" cap="none" spc="0" normalizeH="0" baseline="0" noProof="0" dirty="0" smtClean="0">
                <a:ln>
                  <a:noFill/>
                </a:ln>
                <a:solidFill>
                  <a:srgbClr val="000099"/>
                </a:solidFill>
                <a:effectLst/>
                <a:uLnTx/>
                <a:uFillTx/>
              </a:rPr>
              <a:t>Statute Law</a:t>
            </a:r>
          </a:p>
        </p:txBody>
      </p:sp>
      <p:sp>
        <p:nvSpPr>
          <p:cNvPr id="6" name="TextBox 5"/>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Common and Statute Law</a:t>
            </a:r>
            <a:endParaRPr lang="en-GB" sz="3600" b="1" dirty="0">
              <a:solidFill>
                <a:schemeClr val="bg1"/>
              </a:solidFill>
            </a:endParaRPr>
          </a:p>
        </p:txBody>
      </p:sp>
    </p:spTree>
    <p:extLst>
      <p:ext uri="{BB962C8B-B14F-4D97-AF65-F5344CB8AC3E}">
        <p14:creationId xmlns:p14="http://schemas.microsoft.com/office/powerpoint/2010/main" val="3442814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476560" y="1122562"/>
            <a:ext cx="8229600" cy="5618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ts val="0"/>
              </a:spcBef>
              <a:spcAft>
                <a:spcPts val="1800"/>
              </a:spcAft>
              <a:buNone/>
              <a:defRPr sz="2400">
                <a:solidFill>
                  <a:schemeClr val="accent2"/>
                </a:solidFill>
                <a:latin typeface="Verdana" pitchFamily="34" charset="0"/>
                <a:ea typeface="+mn-ea"/>
                <a:cs typeface="+mn-cs"/>
              </a:defRPr>
            </a:lvl1pPr>
            <a:lvl2pPr marL="457200" indent="0" algn="l" rtl="0" eaLnBrk="0" fontAlgn="base" hangingPunct="0">
              <a:spcBef>
                <a:spcPts val="0"/>
              </a:spcBef>
              <a:spcAft>
                <a:spcPts val="1800"/>
              </a:spcAft>
              <a:buNone/>
              <a:defRPr sz="2400">
                <a:solidFill>
                  <a:schemeClr val="accent2"/>
                </a:solidFill>
                <a:latin typeface="Verdana" pitchFamily="34" charset="0"/>
              </a:defRPr>
            </a:lvl2pPr>
            <a:lvl3pPr marL="914400" indent="0" algn="l" rtl="0" eaLnBrk="0" fontAlgn="base" hangingPunct="0">
              <a:spcBef>
                <a:spcPts val="0"/>
              </a:spcBef>
              <a:spcAft>
                <a:spcPts val="1800"/>
              </a:spcAft>
              <a:buNone/>
              <a:defRPr sz="2400">
                <a:solidFill>
                  <a:schemeClr val="accent2"/>
                </a:solidFill>
                <a:latin typeface="Verdana" pitchFamily="34" charset="0"/>
              </a:defRPr>
            </a:lvl3pPr>
            <a:lvl4pPr marL="1371600" indent="0" algn="l" rtl="0" eaLnBrk="0" fontAlgn="base" hangingPunct="0">
              <a:spcBef>
                <a:spcPct val="20000"/>
              </a:spcBef>
              <a:spcAft>
                <a:spcPct val="0"/>
              </a:spcAft>
              <a:buNone/>
              <a:defRPr sz="2000">
                <a:solidFill>
                  <a:schemeClr val="tx1"/>
                </a:solidFill>
                <a:latin typeface="+mn-lt"/>
              </a:defRPr>
            </a:lvl4pPr>
            <a:lvl5pPr marL="1828800" indent="0" algn="l" rtl="0" eaLnBrk="0" fontAlgn="base" hangingPunct="0">
              <a:spcBef>
                <a:spcPct val="20000"/>
              </a:spcBef>
              <a:spcAft>
                <a:spcPct val="0"/>
              </a:spcAft>
              <a:buNone/>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marR="0" lvl="0" indent="0" algn="ctr" defTabSz="914400" rtl="0" eaLnBrk="1" fontAlgn="base" latinLnBrk="0" hangingPunct="1">
              <a:lnSpc>
                <a:spcPct val="100000"/>
              </a:lnSpc>
              <a:spcBef>
                <a:spcPct val="0"/>
              </a:spcBef>
              <a:spcAft>
                <a:spcPts val="1800"/>
              </a:spcAft>
              <a:buClrTx/>
              <a:buSzTx/>
              <a:buFontTx/>
              <a:buNone/>
              <a:tabLst/>
              <a:defRPr/>
            </a:pPr>
            <a:r>
              <a:rPr kumimoji="0" lang="en-GB" altLang="en-US" sz="24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An arrest is the taking of a person’s liberty and preventing them from going about their lawful business </a:t>
            </a:r>
          </a:p>
          <a:p>
            <a:pPr marL="0" marR="0" lvl="0" indent="0" algn="ctr" defTabSz="914400" rtl="0" eaLnBrk="1" fontAlgn="base" latinLnBrk="0" hangingPunct="1">
              <a:lnSpc>
                <a:spcPct val="100000"/>
              </a:lnSpc>
              <a:spcBef>
                <a:spcPct val="0"/>
              </a:spcBef>
              <a:spcAft>
                <a:spcPts val="1800"/>
              </a:spcAft>
              <a:buClrTx/>
              <a:buSzTx/>
              <a:buFontTx/>
              <a:buNone/>
              <a:tabLst/>
              <a:defRPr/>
            </a:pPr>
            <a:r>
              <a:rPr kumimoji="0" lang="en-GB" altLang="en-US" sz="24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‘An arrest occurs when a police officer states to a individual that they are arresting them or when they use force to restrain the individual concerned’ </a:t>
            </a:r>
          </a:p>
          <a:p>
            <a:pPr marL="0" marR="0" lvl="0" indent="0" algn="ctr" defTabSz="914400" rtl="0" eaLnBrk="1" fontAlgn="base" latinLnBrk="0" hangingPunct="1">
              <a:lnSpc>
                <a:spcPct val="100000"/>
              </a:lnSpc>
              <a:spcBef>
                <a:spcPct val="0"/>
              </a:spcBef>
              <a:spcAft>
                <a:spcPts val="1800"/>
              </a:spcAft>
              <a:buClrTx/>
              <a:buSzTx/>
              <a:buFontTx/>
              <a:buNone/>
              <a:tabLst/>
              <a:defRPr/>
            </a:pPr>
            <a:r>
              <a:rPr kumimoji="0" lang="en-GB" altLang="en-US" sz="24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It occurs also when, by words or conduct, they make it clear that they will, </a:t>
            </a:r>
            <a:r>
              <a:rPr kumimoji="0" lang="en-GB" altLang="en-US" sz="2400" b="1"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if necessary</a:t>
            </a:r>
            <a:r>
              <a:rPr kumimoji="0" lang="en-GB" altLang="en-US" sz="24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 use force to prevent the individual from going where they may want to go.’</a:t>
            </a:r>
          </a:p>
          <a:p>
            <a:pPr marL="0" marR="0" lvl="0" indent="0" algn="l" defTabSz="914400" rtl="0" eaLnBrk="1" fontAlgn="base" latinLnBrk="0" hangingPunct="1">
              <a:lnSpc>
                <a:spcPct val="100000"/>
              </a:lnSpc>
              <a:spcBef>
                <a:spcPct val="0"/>
              </a:spcBef>
              <a:spcAft>
                <a:spcPts val="1800"/>
              </a:spcAft>
              <a:buClrTx/>
              <a:buSzTx/>
              <a:buFontTx/>
              <a:buNone/>
              <a:tabLst/>
              <a:defRPr/>
            </a:pPr>
            <a:endParaRPr kumimoji="0" lang="en-GB" altLang="en-US" sz="2400" b="1"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a:p>
            <a:pPr marL="0" marR="0" lvl="0" indent="0" algn="ctr" defTabSz="914400" rtl="0" eaLnBrk="1" fontAlgn="base" latinLnBrk="0" hangingPunct="1">
              <a:lnSpc>
                <a:spcPct val="100000"/>
              </a:lnSpc>
              <a:spcBef>
                <a:spcPct val="0"/>
              </a:spcBef>
              <a:spcAft>
                <a:spcPts val="1800"/>
              </a:spcAft>
              <a:buClrTx/>
              <a:buSzTx/>
              <a:buFontTx/>
              <a:buNone/>
              <a:tabLst/>
              <a:defRPr/>
            </a:pPr>
            <a:r>
              <a:rPr kumimoji="0" lang="en-GB" altLang="en-US" sz="2400" b="1"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But the arrest </a:t>
            </a:r>
            <a:r>
              <a:rPr kumimoji="0" lang="en-GB" altLang="en-US" sz="2400" b="1" i="0" u="sng" strike="noStrike" kern="0" cap="none" spc="0" normalizeH="0" baseline="0" noProof="0" dirty="0" smtClean="0">
                <a:ln>
                  <a:noFill/>
                </a:ln>
                <a:solidFill>
                  <a:srgbClr val="FF0000"/>
                </a:solidFill>
                <a:effectLst/>
                <a:uLnTx/>
                <a:uFillTx/>
                <a:latin typeface="Arial" panose="020B0604020202020204" pitchFamily="34" charset="0"/>
                <a:cs typeface="Arial" panose="020B0604020202020204" pitchFamily="34" charset="0"/>
              </a:rPr>
              <a:t>must</a:t>
            </a:r>
            <a:r>
              <a:rPr kumimoji="0" lang="en-GB" altLang="en-US" sz="2400" b="1"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 be necessary… </a:t>
            </a:r>
          </a:p>
        </p:txBody>
      </p:sp>
      <p:sp>
        <p:nvSpPr>
          <p:cNvPr id="4" name="TextBox 3"/>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Meaning of Arrest</a:t>
            </a:r>
            <a:endParaRPr lang="en-GB" sz="3600" b="1" dirty="0">
              <a:solidFill>
                <a:schemeClr val="bg1"/>
              </a:solidFill>
            </a:endParaRPr>
          </a:p>
        </p:txBody>
      </p:sp>
    </p:spTree>
    <p:extLst>
      <p:ext uri="{BB962C8B-B14F-4D97-AF65-F5344CB8AC3E}">
        <p14:creationId xmlns:p14="http://schemas.microsoft.com/office/powerpoint/2010/main" val="1781281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 name="Content Placeholder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076056" y="1268760"/>
            <a:ext cx="2883008" cy="424847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4" name="Content Placeholder 2"/>
          <p:cNvSpPr txBox="1">
            <a:spLocks/>
          </p:cNvSpPr>
          <p:nvPr/>
        </p:nvSpPr>
        <p:spPr bwMode="auto">
          <a:xfrm>
            <a:off x="755576" y="1448780"/>
            <a:ext cx="3888433" cy="3888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2400">
                <a:solidFill>
                  <a:schemeClr val="accent2"/>
                </a:solidFill>
                <a:latin typeface="Verdana" pitchFamily="34" charset="0"/>
                <a:ea typeface="+mn-ea"/>
                <a:cs typeface="+mn-cs"/>
              </a:defRPr>
            </a:lvl1pPr>
            <a:lvl2pPr marL="457200" indent="0" algn="l" rtl="0" eaLnBrk="0" fontAlgn="base" hangingPunct="0">
              <a:spcBef>
                <a:spcPct val="20000"/>
              </a:spcBef>
              <a:spcAft>
                <a:spcPct val="0"/>
              </a:spcAft>
              <a:buNone/>
              <a:defRPr sz="2400">
                <a:solidFill>
                  <a:schemeClr val="accent2"/>
                </a:solidFill>
                <a:latin typeface="Verdana" pitchFamily="34" charset="0"/>
              </a:defRPr>
            </a:lvl2pPr>
            <a:lvl3pPr marL="914400" indent="0" algn="l" rtl="0" eaLnBrk="0" fontAlgn="base" hangingPunct="0">
              <a:spcBef>
                <a:spcPct val="20000"/>
              </a:spcBef>
              <a:spcAft>
                <a:spcPct val="0"/>
              </a:spcAft>
              <a:buNone/>
              <a:defRPr sz="2400">
                <a:solidFill>
                  <a:schemeClr val="accent2"/>
                </a:solidFill>
                <a:latin typeface="Verdana" pitchFamily="34" charset="0"/>
              </a:defRPr>
            </a:lvl3pPr>
            <a:lvl4pPr marL="1371600" indent="0" algn="l" rtl="0" eaLnBrk="0" fontAlgn="base" hangingPunct="0">
              <a:spcBef>
                <a:spcPct val="20000"/>
              </a:spcBef>
              <a:spcAft>
                <a:spcPct val="0"/>
              </a:spcAft>
              <a:buNone/>
              <a:defRPr sz="2400">
                <a:solidFill>
                  <a:schemeClr val="tx1"/>
                </a:solidFill>
                <a:latin typeface="+mn-lt"/>
              </a:defRPr>
            </a:lvl4pPr>
            <a:lvl5pPr marL="1828800" indent="0" algn="l" rtl="0" eaLnBrk="0" fontAlgn="base" hangingPunct="0">
              <a:spcBef>
                <a:spcPct val="20000"/>
              </a:spcBef>
              <a:spcAft>
                <a:spcPct val="0"/>
              </a:spcAft>
              <a:buNone/>
              <a:defRPr sz="24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514350" marR="0" lvl="0" indent="-514350" algn="l" defTabSz="914400" rtl="0" eaLnBrk="1" fontAlgn="base" latinLnBrk="0" hangingPunct="1">
              <a:lnSpc>
                <a:spcPct val="100000"/>
              </a:lnSpc>
              <a:spcBef>
                <a:spcPct val="0"/>
              </a:spcBef>
              <a:spcAft>
                <a:spcPct val="0"/>
              </a:spcAft>
              <a:buClrTx/>
              <a:buSzTx/>
              <a:buFont typeface="+mj-lt"/>
              <a:buAutoNum type="arabicPeriod"/>
              <a:tabLst/>
              <a:defRPr/>
            </a:pPr>
            <a:r>
              <a:rPr kumimoji="0" lang="en-GB" altLang="en-US" sz="28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Is there a power to arrest?</a:t>
            </a:r>
          </a:p>
          <a:p>
            <a:pPr marL="514350" marR="0" lvl="0" indent="-514350" algn="l" defTabSz="914400" rtl="0" eaLnBrk="1" fontAlgn="base" latinLnBrk="0" hangingPunct="1">
              <a:lnSpc>
                <a:spcPct val="100000"/>
              </a:lnSpc>
              <a:spcBef>
                <a:spcPct val="0"/>
              </a:spcBef>
              <a:spcAft>
                <a:spcPct val="0"/>
              </a:spcAft>
              <a:buClrTx/>
              <a:buSzTx/>
              <a:buFont typeface="+mj-lt"/>
              <a:buAutoNum type="arabicPeriod"/>
              <a:tabLst/>
              <a:defRPr/>
            </a:pPr>
            <a:endParaRPr lang="en-GB" altLang="en-US" sz="2800" kern="0" dirty="0">
              <a:solidFill>
                <a:srgbClr val="333399"/>
              </a:solidFill>
              <a:latin typeface="Arial" panose="020B0604020202020204" pitchFamily="34" charset="0"/>
              <a:cs typeface="Arial" panose="020B0604020202020204" pitchFamily="34" charset="0"/>
            </a:endParaRPr>
          </a:p>
          <a:p>
            <a:pPr marL="514350" marR="0" lvl="0" indent="-514350" algn="l" defTabSz="914400" rtl="0" eaLnBrk="1" fontAlgn="base" latinLnBrk="0" hangingPunct="1">
              <a:lnSpc>
                <a:spcPct val="100000"/>
              </a:lnSpc>
              <a:spcBef>
                <a:spcPct val="0"/>
              </a:spcBef>
              <a:spcAft>
                <a:spcPct val="0"/>
              </a:spcAft>
              <a:buClrTx/>
              <a:buSzTx/>
              <a:buFont typeface="+mj-lt"/>
              <a:buAutoNum type="arabicPeriod"/>
              <a:tabLst/>
              <a:defRPr/>
            </a:pPr>
            <a:r>
              <a:rPr kumimoji="0" lang="en-GB" altLang="en-US" sz="28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Are there grounds to arrest?</a:t>
            </a:r>
          </a:p>
          <a:p>
            <a:pPr marL="514350" marR="0" lvl="0" indent="-514350" algn="l" defTabSz="914400" rtl="0" eaLnBrk="1" fontAlgn="base" latinLnBrk="0" hangingPunct="1">
              <a:lnSpc>
                <a:spcPct val="100000"/>
              </a:lnSpc>
              <a:spcBef>
                <a:spcPct val="0"/>
              </a:spcBef>
              <a:spcAft>
                <a:spcPct val="0"/>
              </a:spcAft>
              <a:buClrTx/>
              <a:buSzTx/>
              <a:buFont typeface="+mj-lt"/>
              <a:buAutoNum type="arabicPeriod"/>
              <a:tabLst/>
              <a:defRPr/>
            </a:pPr>
            <a:endParaRPr lang="en-GB" altLang="en-US" sz="2800" kern="0" dirty="0">
              <a:solidFill>
                <a:srgbClr val="333399"/>
              </a:solidFill>
              <a:latin typeface="Arial" panose="020B0604020202020204" pitchFamily="34" charset="0"/>
              <a:cs typeface="Arial" panose="020B0604020202020204" pitchFamily="34" charset="0"/>
            </a:endParaRPr>
          </a:p>
          <a:p>
            <a:pPr marL="514350" marR="0" lvl="0" indent="-514350" algn="l" defTabSz="914400" rtl="0" eaLnBrk="1" fontAlgn="base" latinLnBrk="0" hangingPunct="1">
              <a:lnSpc>
                <a:spcPct val="100000"/>
              </a:lnSpc>
              <a:spcBef>
                <a:spcPct val="0"/>
              </a:spcBef>
              <a:spcAft>
                <a:spcPct val="0"/>
              </a:spcAft>
              <a:buClrTx/>
              <a:buSzTx/>
              <a:buFont typeface="+mj-lt"/>
              <a:buAutoNum type="arabicPeriod"/>
              <a:tabLst/>
              <a:defRPr/>
            </a:pPr>
            <a:r>
              <a:rPr kumimoji="0" lang="en-GB" altLang="en-US" sz="28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Is there a necessity to arrest?</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sz="2400" b="0" i="0" u="none" strike="noStrike" kern="0" cap="none" spc="0" normalizeH="0" baseline="0" noProof="0" dirty="0" smtClean="0">
              <a:ln>
                <a:noFill/>
              </a:ln>
              <a:solidFill>
                <a:srgbClr val="333399"/>
              </a:solidFill>
              <a:effectLst/>
              <a:uLnTx/>
              <a:uFillTx/>
              <a:latin typeface="Verdana" pitchFamily="34" charset="0"/>
              <a:ea typeface="+mn-ea"/>
              <a:cs typeface="+mn-cs"/>
            </a:endParaRPr>
          </a:p>
        </p:txBody>
      </p:sp>
      <p:sp>
        <p:nvSpPr>
          <p:cNvPr id="5" name="TextBox 4"/>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Considerations</a:t>
            </a:r>
            <a:endParaRPr lang="en-GB" sz="3600" b="1" dirty="0">
              <a:solidFill>
                <a:schemeClr val="bg1"/>
              </a:solidFill>
            </a:endParaRPr>
          </a:p>
        </p:txBody>
      </p:sp>
    </p:spTree>
    <p:extLst>
      <p:ext uri="{BB962C8B-B14F-4D97-AF65-F5344CB8AC3E}">
        <p14:creationId xmlns:p14="http://schemas.microsoft.com/office/powerpoint/2010/main" val="728648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683060" y="1052736"/>
            <a:ext cx="4267763" cy="535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algn="ctr" defTabSz="914400" eaLnBrk="1" fontAlgn="auto" latinLnBrk="0" hangingPunct="1">
              <a:lnSpc>
                <a:spcPct val="100000"/>
              </a:lnSpc>
              <a:spcBef>
                <a:spcPts val="0"/>
              </a:spcBef>
              <a:spcAft>
                <a:spcPts val="600"/>
              </a:spcAft>
              <a:buClr>
                <a:srgbClr val="000066"/>
              </a:buClr>
              <a:buSzTx/>
              <a:buFontTx/>
              <a:buNone/>
              <a:tabLst/>
              <a:defRPr/>
            </a:pPr>
            <a:r>
              <a:rPr kumimoji="0" lang="en-US" altLang="en-US" sz="2400" b="0" i="0" u="none" strike="noStrike" kern="0" cap="none" spc="0" normalizeH="0" baseline="0" noProof="0" dirty="0" smtClean="0">
                <a:ln>
                  <a:noFill/>
                </a:ln>
                <a:solidFill>
                  <a:srgbClr val="000099"/>
                </a:solidFill>
                <a:effectLst/>
                <a:uLnTx/>
                <a:uFillTx/>
                <a:latin typeface="Arial" panose="020B0604020202020204" pitchFamily="34" charset="0"/>
                <a:ea typeface="Verdana" pitchFamily="34" charset="0"/>
                <a:cs typeface="Arial" panose="020B0604020202020204" pitchFamily="34" charset="0"/>
              </a:rPr>
              <a:t>A </a:t>
            </a:r>
            <a:r>
              <a:rPr kumimoji="0" lang="en-US" altLang="en-US" sz="2400" b="0" i="0" u="none" strike="noStrike" kern="0" cap="none" spc="0" normalizeH="0" baseline="0" noProof="0" dirty="0">
                <a:ln>
                  <a:noFill/>
                </a:ln>
                <a:solidFill>
                  <a:srgbClr val="000099"/>
                </a:solidFill>
                <a:effectLst/>
                <a:uLnTx/>
                <a:uFillTx/>
                <a:latin typeface="Arial" panose="020B0604020202020204" pitchFamily="34" charset="0"/>
                <a:ea typeface="Verdana" pitchFamily="34" charset="0"/>
                <a:cs typeface="Arial" panose="020B0604020202020204" pitchFamily="34" charset="0"/>
              </a:rPr>
              <a:t>person’s involvement </a:t>
            </a:r>
            <a:endParaRPr kumimoji="0" lang="en-US" altLang="en-US" sz="2400" b="0" i="0" u="none" strike="noStrike" kern="0" cap="none" spc="0" normalizeH="0" baseline="0" noProof="0" dirty="0" smtClean="0">
              <a:ln>
                <a:noFill/>
              </a:ln>
              <a:solidFill>
                <a:srgbClr val="000099"/>
              </a:solidFill>
              <a:effectLst/>
              <a:uLnTx/>
              <a:uFillTx/>
              <a:latin typeface="Arial" panose="020B0604020202020204" pitchFamily="34" charset="0"/>
              <a:ea typeface="Verdana"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600"/>
              </a:spcAft>
              <a:buClr>
                <a:srgbClr val="000066"/>
              </a:buClr>
              <a:buSzTx/>
              <a:buFontTx/>
              <a:buNone/>
              <a:tabLst/>
              <a:defRPr/>
            </a:pPr>
            <a:r>
              <a:rPr kumimoji="0" lang="en-US" altLang="en-US" sz="2400" b="1" i="0" u="none" strike="noStrike" kern="0" cap="none" spc="0" normalizeH="0" baseline="0" noProof="0" dirty="0" smtClean="0">
                <a:ln>
                  <a:noFill/>
                </a:ln>
                <a:solidFill>
                  <a:srgbClr val="FF0000"/>
                </a:solidFill>
                <a:effectLst/>
                <a:uLnTx/>
                <a:uFillTx/>
                <a:latin typeface="Arial" panose="020B0604020202020204" pitchFamily="34" charset="0"/>
                <a:ea typeface="Verdana" pitchFamily="34" charset="0"/>
                <a:cs typeface="Arial" panose="020B0604020202020204" pitchFamily="34" charset="0"/>
              </a:rPr>
              <a:t>or</a:t>
            </a:r>
            <a:r>
              <a:rPr kumimoji="0" lang="en-US" altLang="en-US" sz="2400" b="0" i="0" u="none" strike="noStrike" kern="0" cap="none" spc="0" normalizeH="0" baseline="0" noProof="0" dirty="0" smtClean="0">
                <a:ln>
                  <a:noFill/>
                </a:ln>
                <a:solidFill>
                  <a:srgbClr val="000099"/>
                </a:solidFill>
                <a:effectLst/>
                <a:uLnTx/>
                <a:uFillTx/>
                <a:latin typeface="Arial" panose="020B0604020202020204" pitchFamily="34" charset="0"/>
                <a:ea typeface="Verdana" pitchFamily="34" charset="0"/>
                <a:cs typeface="Arial" panose="020B0604020202020204" pitchFamily="34" charset="0"/>
              </a:rPr>
              <a:t> </a:t>
            </a:r>
            <a:endParaRPr kumimoji="0" lang="en-US" altLang="en-US" sz="2400" b="0" i="0" u="none" strike="noStrike" kern="0" cap="none" spc="0" normalizeH="0" baseline="0" noProof="0" dirty="0">
              <a:ln>
                <a:noFill/>
              </a:ln>
              <a:solidFill>
                <a:srgbClr val="000099"/>
              </a:solidFill>
              <a:effectLst/>
              <a:uLnTx/>
              <a:uFillTx/>
              <a:latin typeface="Arial" panose="020B0604020202020204" pitchFamily="34" charset="0"/>
              <a:ea typeface="Verdana"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600"/>
              </a:spcAft>
              <a:buClr>
                <a:srgbClr val="000066"/>
              </a:buClr>
              <a:buSzTx/>
              <a:buFontTx/>
              <a:buNone/>
              <a:tabLst/>
              <a:defRPr/>
            </a:pPr>
            <a:r>
              <a:rPr kumimoji="0" lang="en-US" altLang="en-US" sz="2400" b="0" i="0" u="none" strike="noStrike" kern="0" cap="none" spc="0" normalizeH="0" baseline="0" noProof="0" dirty="0">
                <a:ln>
                  <a:noFill/>
                </a:ln>
                <a:solidFill>
                  <a:srgbClr val="000099"/>
                </a:solidFill>
                <a:effectLst/>
                <a:uLnTx/>
                <a:uFillTx/>
                <a:latin typeface="Arial" panose="020B0604020202020204" pitchFamily="34" charset="0"/>
                <a:ea typeface="Verdana" pitchFamily="34" charset="0"/>
                <a:cs typeface="Arial" panose="020B0604020202020204" pitchFamily="34" charset="0"/>
              </a:rPr>
              <a:t>suspected involvement </a:t>
            </a:r>
          </a:p>
          <a:p>
            <a:pPr marL="0" marR="0" lvl="0" indent="0" algn="ctr" defTabSz="914400" eaLnBrk="1" fontAlgn="auto" latinLnBrk="0" hangingPunct="1">
              <a:lnSpc>
                <a:spcPct val="100000"/>
              </a:lnSpc>
              <a:spcBef>
                <a:spcPts val="0"/>
              </a:spcBef>
              <a:spcAft>
                <a:spcPts val="600"/>
              </a:spcAft>
              <a:buClr>
                <a:srgbClr val="000066"/>
              </a:buClr>
              <a:buSzTx/>
              <a:buFontTx/>
              <a:buNone/>
              <a:tabLst/>
              <a:defRPr/>
            </a:pPr>
            <a:r>
              <a:rPr kumimoji="0" lang="en-US" altLang="en-US" sz="2400" b="1" i="0" u="none" strike="noStrike" kern="0" cap="none" spc="0" normalizeH="0" baseline="0" noProof="0" dirty="0">
                <a:ln>
                  <a:noFill/>
                </a:ln>
                <a:solidFill>
                  <a:srgbClr val="FF0000"/>
                </a:solidFill>
                <a:effectLst/>
                <a:uLnTx/>
                <a:uFillTx/>
                <a:latin typeface="Arial" panose="020B0604020202020204" pitchFamily="34" charset="0"/>
                <a:ea typeface="Verdana" pitchFamily="34" charset="0"/>
                <a:cs typeface="Arial" panose="020B0604020202020204" pitchFamily="34" charset="0"/>
              </a:rPr>
              <a:t>or</a:t>
            </a:r>
            <a:r>
              <a:rPr kumimoji="0" lang="en-US" altLang="en-US" sz="2400" b="0" i="0" u="none" strike="noStrike" kern="0" cap="none" spc="0" normalizeH="0" baseline="0" noProof="0" dirty="0">
                <a:ln>
                  <a:noFill/>
                </a:ln>
                <a:solidFill>
                  <a:srgbClr val="FF0000"/>
                </a:solidFill>
                <a:effectLst/>
                <a:uLnTx/>
                <a:uFillTx/>
                <a:latin typeface="Arial" panose="020B0604020202020204" pitchFamily="34" charset="0"/>
                <a:ea typeface="Verdana" pitchFamily="34" charset="0"/>
                <a:cs typeface="Arial" panose="020B0604020202020204" pitchFamily="34" charset="0"/>
              </a:rPr>
              <a:t> </a:t>
            </a:r>
          </a:p>
          <a:p>
            <a:pPr marL="0" marR="0" lvl="0" indent="0" algn="ctr" defTabSz="914400" eaLnBrk="1" fontAlgn="auto" latinLnBrk="0" hangingPunct="1">
              <a:lnSpc>
                <a:spcPct val="100000"/>
              </a:lnSpc>
              <a:spcBef>
                <a:spcPts val="0"/>
              </a:spcBef>
              <a:spcAft>
                <a:spcPts val="600"/>
              </a:spcAft>
              <a:buClr>
                <a:srgbClr val="000066"/>
              </a:buClr>
              <a:buSzTx/>
              <a:buFontTx/>
              <a:buNone/>
              <a:tabLst/>
              <a:defRPr/>
            </a:pPr>
            <a:r>
              <a:rPr kumimoji="0" lang="en-US" altLang="en-US" sz="2400" b="0" i="0" u="none" strike="noStrike" kern="0" cap="none" spc="0" normalizeH="0" baseline="0" noProof="0" dirty="0">
                <a:ln>
                  <a:noFill/>
                </a:ln>
                <a:solidFill>
                  <a:srgbClr val="000099"/>
                </a:solidFill>
                <a:effectLst/>
                <a:uLnTx/>
                <a:uFillTx/>
                <a:latin typeface="Arial" panose="020B0604020202020204" pitchFamily="34" charset="0"/>
                <a:ea typeface="Verdana" pitchFamily="34" charset="0"/>
                <a:cs typeface="Arial" panose="020B0604020202020204" pitchFamily="34" charset="0"/>
              </a:rPr>
              <a:t>attempted </a:t>
            </a:r>
            <a:r>
              <a:rPr kumimoji="0" lang="en-US" altLang="en-US" sz="2400" b="0" i="0" u="none" strike="noStrike" kern="0" cap="none" spc="0" normalizeH="0" baseline="0" noProof="0" dirty="0" smtClean="0">
                <a:ln>
                  <a:noFill/>
                </a:ln>
                <a:solidFill>
                  <a:srgbClr val="000099"/>
                </a:solidFill>
                <a:effectLst/>
                <a:uLnTx/>
                <a:uFillTx/>
                <a:latin typeface="Arial" panose="020B0604020202020204" pitchFamily="34" charset="0"/>
                <a:ea typeface="Verdana" pitchFamily="34" charset="0"/>
                <a:cs typeface="Arial" panose="020B0604020202020204" pitchFamily="34" charset="0"/>
              </a:rPr>
              <a:t>involvement</a:t>
            </a:r>
          </a:p>
          <a:p>
            <a:pPr marL="0" marR="0" lvl="0" indent="0" algn="ctr" defTabSz="914400" eaLnBrk="1" fontAlgn="auto" latinLnBrk="0" hangingPunct="1">
              <a:lnSpc>
                <a:spcPct val="100000"/>
              </a:lnSpc>
              <a:spcBef>
                <a:spcPts val="0"/>
              </a:spcBef>
              <a:spcAft>
                <a:spcPts val="600"/>
              </a:spcAft>
              <a:buClr>
                <a:srgbClr val="000066"/>
              </a:buClr>
              <a:buSzTx/>
              <a:buFontTx/>
              <a:buNone/>
              <a:tabLst/>
              <a:defRPr/>
            </a:pPr>
            <a:r>
              <a:rPr kumimoji="0" lang="en-US" altLang="en-US" sz="2400" b="0" i="0" u="none" strike="noStrike" kern="0" cap="none" spc="0" normalizeH="0" baseline="0" noProof="0" dirty="0" smtClean="0">
                <a:ln>
                  <a:noFill/>
                </a:ln>
                <a:solidFill>
                  <a:srgbClr val="000099"/>
                </a:solidFill>
                <a:effectLst/>
                <a:uLnTx/>
                <a:uFillTx/>
                <a:latin typeface="Arial" panose="020B0604020202020204" pitchFamily="34" charset="0"/>
                <a:ea typeface="Verdana" pitchFamily="34" charset="0"/>
                <a:cs typeface="Arial" panose="020B0604020202020204" pitchFamily="34" charset="0"/>
              </a:rPr>
              <a:t> </a:t>
            </a:r>
            <a:r>
              <a:rPr kumimoji="0" lang="en-US" altLang="en-US" sz="2400" b="0" i="0" u="none" strike="noStrike" kern="0" cap="none" spc="0" normalizeH="0" baseline="0" noProof="0" dirty="0">
                <a:ln>
                  <a:noFill/>
                </a:ln>
                <a:solidFill>
                  <a:srgbClr val="000099"/>
                </a:solidFill>
                <a:effectLst/>
                <a:uLnTx/>
                <a:uFillTx/>
                <a:latin typeface="Arial" panose="020B0604020202020204" pitchFamily="34" charset="0"/>
                <a:ea typeface="Verdana" pitchFamily="34" charset="0"/>
                <a:cs typeface="Arial" panose="020B0604020202020204" pitchFamily="34" charset="0"/>
              </a:rPr>
              <a:t>in </a:t>
            </a:r>
            <a:r>
              <a:rPr kumimoji="0" lang="en-US" altLang="en-US" sz="2400" b="0" i="0" u="none" strike="noStrike" kern="0" cap="none" spc="0" normalizeH="0" baseline="0" noProof="0" dirty="0" smtClean="0">
                <a:ln>
                  <a:noFill/>
                </a:ln>
                <a:solidFill>
                  <a:srgbClr val="000099"/>
                </a:solidFill>
                <a:effectLst/>
                <a:uLnTx/>
                <a:uFillTx/>
                <a:latin typeface="Arial" panose="020B0604020202020204" pitchFamily="34" charset="0"/>
                <a:ea typeface="Verdana" pitchFamily="34" charset="0"/>
                <a:cs typeface="Arial" panose="020B0604020202020204" pitchFamily="34" charset="0"/>
              </a:rPr>
              <a:t>the commission </a:t>
            </a:r>
            <a:r>
              <a:rPr kumimoji="0" lang="en-US" altLang="en-US" sz="2400" b="0" i="0" u="none" strike="noStrike" kern="0" cap="none" spc="0" normalizeH="0" baseline="0" noProof="0" dirty="0">
                <a:ln>
                  <a:noFill/>
                </a:ln>
                <a:solidFill>
                  <a:srgbClr val="000099"/>
                </a:solidFill>
                <a:effectLst/>
                <a:uLnTx/>
                <a:uFillTx/>
                <a:latin typeface="Arial" panose="020B0604020202020204" pitchFamily="34" charset="0"/>
                <a:ea typeface="Verdana" pitchFamily="34" charset="0"/>
                <a:cs typeface="Arial" panose="020B0604020202020204" pitchFamily="34" charset="0"/>
              </a:rPr>
              <a:t>of a criminal </a:t>
            </a:r>
            <a:r>
              <a:rPr kumimoji="0" lang="en-US" altLang="en-US" sz="2400" b="0" i="0" u="none" strike="noStrike" kern="0" cap="none" spc="0" normalizeH="0" baseline="0" noProof="0" dirty="0" smtClean="0">
                <a:ln>
                  <a:noFill/>
                </a:ln>
                <a:solidFill>
                  <a:srgbClr val="000099"/>
                </a:solidFill>
                <a:effectLst/>
                <a:uLnTx/>
                <a:uFillTx/>
                <a:latin typeface="Arial" panose="020B0604020202020204" pitchFamily="34" charset="0"/>
                <a:ea typeface="Verdana" pitchFamily="34" charset="0"/>
                <a:cs typeface="Arial" panose="020B0604020202020204" pitchFamily="34" charset="0"/>
              </a:rPr>
              <a:t>offence</a:t>
            </a:r>
          </a:p>
          <a:p>
            <a:pPr marL="0" marR="0" lvl="0" indent="0" algn="ctr" defTabSz="914400" eaLnBrk="1" fontAlgn="auto" latinLnBrk="0" hangingPunct="1">
              <a:lnSpc>
                <a:spcPct val="100000"/>
              </a:lnSpc>
              <a:spcBef>
                <a:spcPts val="0"/>
              </a:spcBef>
              <a:spcAft>
                <a:spcPts val="1800"/>
              </a:spcAft>
              <a:buClr>
                <a:srgbClr val="FFFF00"/>
              </a:buClr>
              <a:buSzTx/>
              <a:buFontTx/>
              <a:buNone/>
              <a:tabLst/>
              <a:defRPr/>
            </a:pPr>
            <a:r>
              <a:rPr lang="en-US" altLang="en-US" sz="2400" b="1" kern="0" dirty="0" smtClean="0">
                <a:solidFill>
                  <a:srgbClr val="FF0000"/>
                </a:solidFill>
                <a:latin typeface="Arial" panose="020B0604020202020204" pitchFamily="34" charset="0"/>
                <a:ea typeface="Verdana" panose="020B0604030504040204" pitchFamily="34" charset="0"/>
                <a:cs typeface="Arial" panose="020B0604020202020204" pitchFamily="34" charset="0"/>
              </a:rPr>
              <a:t>AND</a:t>
            </a:r>
            <a:endParaRPr kumimoji="0" lang="en-US" altLang="en-US" sz="2400" b="1" i="0" u="none" strike="noStrike" kern="0" cap="none" spc="0" normalizeH="0" baseline="0" noProof="0" dirty="0" smtClean="0">
              <a:ln>
                <a:noFill/>
              </a:ln>
              <a:solidFill>
                <a:srgbClr val="000099"/>
              </a:solidFill>
              <a:effectLst/>
              <a:uLnTx/>
              <a:uFillTx/>
              <a:latin typeface="Arial" panose="020B0604020202020204" pitchFamily="34" charset="0"/>
              <a:ea typeface="Verdana" panose="020B060403050404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1800"/>
              </a:spcAft>
              <a:buClr>
                <a:srgbClr val="FFFF00"/>
              </a:buClr>
              <a:buSzTx/>
              <a:buFontTx/>
              <a:buNone/>
              <a:tabLst/>
              <a:defRPr/>
            </a:pPr>
            <a:r>
              <a:rPr lang="en-US" altLang="en-US" sz="2400" kern="0" dirty="0">
                <a:solidFill>
                  <a:srgbClr val="000099"/>
                </a:solidFill>
                <a:latin typeface="Arial" panose="020B0604020202020204" pitchFamily="34" charset="0"/>
                <a:ea typeface="Verdana" panose="020B0604030504040204" pitchFamily="34" charset="0"/>
                <a:cs typeface="Arial" panose="020B0604020202020204" pitchFamily="34" charset="0"/>
              </a:rPr>
              <a:t>r</a:t>
            </a:r>
            <a:r>
              <a:rPr kumimoji="0" lang="en-US" altLang="en-US" sz="2400" b="0" i="0" u="none" strike="noStrike" kern="0" cap="none" spc="0" normalizeH="0" baseline="0" noProof="0" dirty="0" err="1" smtClean="0">
                <a:ln>
                  <a:noFill/>
                </a:ln>
                <a:solidFill>
                  <a:srgbClr val="000099"/>
                </a:solidFill>
                <a:effectLst/>
                <a:uLnTx/>
                <a:uFillTx/>
                <a:latin typeface="Arial" panose="020B0604020202020204" pitchFamily="34" charset="0"/>
                <a:ea typeface="Verdana" panose="020B0604030504040204" pitchFamily="34" charset="0"/>
                <a:cs typeface="Arial" panose="020B0604020202020204" pitchFamily="34" charset="0"/>
              </a:rPr>
              <a:t>easonable</a:t>
            </a:r>
            <a:r>
              <a:rPr kumimoji="0" lang="en-US" altLang="en-US" sz="2400" b="0" i="0" u="none" strike="noStrike" kern="0" cap="none" spc="0" normalizeH="0" baseline="0" noProof="0" dirty="0" smtClean="0">
                <a:ln>
                  <a:noFill/>
                </a:ln>
                <a:solidFill>
                  <a:srgbClr val="000099"/>
                </a:solidFill>
                <a:effectLst/>
                <a:uLnTx/>
                <a:uFillTx/>
                <a:latin typeface="Arial" panose="020B0604020202020204" pitchFamily="34" charset="0"/>
                <a:ea typeface="Verdana" panose="020B0604030504040204" pitchFamily="34" charset="0"/>
                <a:cs typeface="Arial" panose="020B0604020202020204" pitchFamily="34" charset="0"/>
              </a:rPr>
              <a:t> </a:t>
            </a:r>
            <a:r>
              <a:rPr kumimoji="0" lang="en-US" altLang="en-US" sz="2400" b="0" i="0" u="none" strike="noStrike" kern="0" cap="none" spc="0" normalizeH="0" baseline="0" noProof="0" dirty="0">
                <a:ln>
                  <a:noFill/>
                </a:ln>
                <a:solidFill>
                  <a:srgbClr val="000099"/>
                </a:solidFill>
                <a:effectLst/>
                <a:uLnTx/>
                <a:uFillTx/>
                <a:latin typeface="Arial" panose="020B0604020202020204" pitchFamily="34" charset="0"/>
                <a:ea typeface="Verdana" panose="020B0604030504040204" pitchFamily="34" charset="0"/>
                <a:cs typeface="Arial" panose="020B0604020202020204" pitchFamily="34" charset="0"/>
              </a:rPr>
              <a:t>grounds </a:t>
            </a:r>
            <a:r>
              <a:rPr kumimoji="0" lang="en-US" altLang="en-US" sz="2400" b="0" i="0" u="none" strike="noStrike" kern="0" cap="none" spc="0" normalizeH="0" baseline="0" noProof="0" dirty="0" smtClean="0">
                <a:ln>
                  <a:noFill/>
                </a:ln>
                <a:solidFill>
                  <a:srgbClr val="000099"/>
                </a:solidFill>
                <a:effectLst/>
                <a:uLnTx/>
                <a:uFillTx/>
                <a:latin typeface="Arial" panose="020B0604020202020204" pitchFamily="34" charset="0"/>
                <a:ea typeface="Verdana" panose="020B0604030504040204" pitchFamily="34" charset="0"/>
                <a:cs typeface="Arial" panose="020B0604020202020204" pitchFamily="34" charset="0"/>
              </a:rPr>
              <a:t>for believing </a:t>
            </a:r>
            <a:r>
              <a:rPr kumimoji="0" lang="en-US" altLang="en-US" sz="2400" b="0" i="0" u="none" strike="noStrike" kern="0" cap="none" spc="0" normalizeH="0" baseline="0" noProof="0" dirty="0">
                <a:ln>
                  <a:noFill/>
                </a:ln>
                <a:solidFill>
                  <a:srgbClr val="000099"/>
                </a:solidFill>
                <a:effectLst/>
                <a:uLnTx/>
                <a:uFillTx/>
                <a:latin typeface="Arial" panose="020B0604020202020204" pitchFamily="34" charset="0"/>
                <a:ea typeface="Verdana" panose="020B0604030504040204" pitchFamily="34" charset="0"/>
                <a:cs typeface="Arial" panose="020B0604020202020204" pitchFamily="34" charset="0"/>
              </a:rPr>
              <a:t>that the person’s </a:t>
            </a:r>
            <a:r>
              <a:rPr kumimoji="0" lang="en-US" altLang="en-US" sz="2400" b="0" i="0" u="none" strike="noStrike" kern="0" cap="none" spc="0" normalizeH="0" baseline="0" noProof="0" dirty="0" smtClean="0">
                <a:ln>
                  <a:noFill/>
                </a:ln>
                <a:solidFill>
                  <a:srgbClr val="000099"/>
                </a:solidFill>
                <a:effectLst/>
                <a:uLnTx/>
                <a:uFillTx/>
                <a:latin typeface="Arial" panose="020B0604020202020204" pitchFamily="34" charset="0"/>
                <a:ea typeface="Verdana" panose="020B0604030504040204" pitchFamily="34" charset="0"/>
                <a:cs typeface="Arial" panose="020B0604020202020204" pitchFamily="34" charset="0"/>
              </a:rPr>
              <a:t>arrest </a:t>
            </a:r>
            <a:r>
              <a:rPr kumimoji="0" lang="en-US" altLang="en-US" sz="2400" b="0" i="0" u="none" strike="noStrike" kern="0" cap="none" spc="0" normalizeH="0" baseline="0" noProof="0" dirty="0">
                <a:ln>
                  <a:noFill/>
                </a:ln>
                <a:solidFill>
                  <a:srgbClr val="000099"/>
                </a:solidFill>
                <a:effectLst/>
                <a:uLnTx/>
                <a:uFillTx/>
                <a:latin typeface="Arial" panose="020B0604020202020204" pitchFamily="34" charset="0"/>
                <a:ea typeface="Verdana" panose="020B0604030504040204" pitchFamily="34" charset="0"/>
                <a:cs typeface="Arial" panose="020B0604020202020204" pitchFamily="34" charset="0"/>
              </a:rPr>
              <a:t>is </a:t>
            </a:r>
            <a:r>
              <a:rPr kumimoji="0" lang="en-US" altLang="en-US" sz="2400" b="0" i="0" u="none" strike="noStrike" kern="0" cap="none" spc="0" normalizeH="0" baseline="0" noProof="0" dirty="0" smtClean="0">
                <a:ln>
                  <a:noFill/>
                </a:ln>
                <a:solidFill>
                  <a:srgbClr val="000099"/>
                </a:solidFill>
                <a:effectLst/>
                <a:uLnTx/>
                <a:uFillTx/>
                <a:latin typeface="Arial" panose="020B0604020202020204" pitchFamily="34" charset="0"/>
                <a:ea typeface="Verdana" panose="020B0604030504040204" pitchFamily="34" charset="0"/>
                <a:cs typeface="Arial" panose="020B0604020202020204" pitchFamily="34" charset="0"/>
              </a:rPr>
              <a:t>‘</a:t>
            </a:r>
            <a:r>
              <a:rPr kumimoji="0" lang="en-US" altLang="en-US" sz="2400" b="1" i="0" u="none" strike="noStrike" kern="0" cap="none" spc="0" normalizeH="0" baseline="0" noProof="0" dirty="0" smtClean="0">
                <a:ln>
                  <a:noFill/>
                </a:ln>
                <a:solidFill>
                  <a:srgbClr val="000099"/>
                </a:solidFill>
                <a:effectLst/>
                <a:uLnTx/>
                <a:uFillTx/>
                <a:latin typeface="Arial" panose="020B0604020202020204" pitchFamily="34" charset="0"/>
                <a:ea typeface="Verdana" panose="020B0604030504040204" pitchFamily="34" charset="0"/>
                <a:cs typeface="Arial" panose="020B0604020202020204" pitchFamily="34" charset="0"/>
              </a:rPr>
              <a:t>necessary</a:t>
            </a:r>
            <a:r>
              <a:rPr kumimoji="0" lang="en-US" altLang="en-US" sz="2400" b="0" i="0" u="none" strike="noStrike" kern="0" cap="none" spc="0" normalizeH="0" baseline="0" noProof="0" dirty="0" smtClean="0">
                <a:ln>
                  <a:noFill/>
                </a:ln>
                <a:solidFill>
                  <a:srgbClr val="000099"/>
                </a:solidFill>
                <a:effectLst/>
                <a:uLnTx/>
                <a:uFillTx/>
                <a:latin typeface="Arial" panose="020B0604020202020204" pitchFamily="34" charset="0"/>
                <a:ea typeface="Verdana" panose="020B0604030504040204" pitchFamily="34" charset="0"/>
                <a:cs typeface="Arial" panose="020B0604020202020204" pitchFamily="34" charset="0"/>
              </a:rPr>
              <a:t>’</a:t>
            </a:r>
            <a:endParaRPr kumimoji="0" lang="en-US" altLang="en-US" sz="24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altLang="en-US" sz="1800" b="0" i="0" u="none" strike="noStrike" kern="0" cap="none" spc="0" normalizeH="0" baseline="0" noProof="0" dirty="0">
              <a:ln>
                <a:noFill/>
              </a:ln>
              <a:solidFill>
                <a:srgbClr val="000000"/>
              </a:solidFill>
              <a:effectLst/>
              <a:uLnTx/>
              <a:uFillTx/>
              <a:latin typeface="Arial" charset="0"/>
            </a:endParaRPr>
          </a:p>
        </p:txBody>
      </p:sp>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l="23641" r="13732" b="17632"/>
          <a:stretch/>
        </p:blipFill>
        <p:spPr>
          <a:xfrm>
            <a:off x="5481744" y="3573016"/>
            <a:ext cx="2809626" cy="2223685"/>
          </a:xfrm>
          <a:prstGeom prst="rect">
            <a:avLst/>
          </a:prstGeom>
          <a:ln>
            <a:noFill/>
          </a:ln>
          <a:effectLst>
            <a:softEdge rad="112500"/>
          </a:effectLst>
        </p:spPr>
      </p:pic>
      <p:pic>
        <p:nvPicPr>
          <p:cNvPr id="5" name="Picture 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92079" y="1058008"/>
            <a:ext cx="3188957" cy="222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683060" y="182816"/>
            <a:ext cx="7848872" cy="584775"/>
          </a:xfrm>
          <a:prstGeom prst="rect">
            <a:avLst/>
          </a:prstGeom>
          <a:solidFill>
            <a:srgbClr val="002060"/>
          </a:solidFill>
        </p:spPr>
        <p:txBody>
          <a:bodyPr wrap="square" rtlCol="0">
            <a:spAutoFit/>
          </a:bodyPr>
          <a:lstStyle/>
          <a:p>
            <a:pPr algn="ctr"/>
            <a:r>
              <a:rPr lang="en-GB" sz="3200" b="1" dirty="0" smtClean="0">
                <a:solidFill>
                  <a:schemeClr val="bg1"/>
                </a:solidFill>
              </a:rPr>
              <a:t>Elements Required for a Lawful Arrest</a:t>
            </a:r>
            <a:endParaRPr lang="en-GB" sz="3200" b="1" dirty="0">
              <a:solidFill>
                <a:schemeClr val="bg1"/>
              </a:solidFill>
            </a:endParaRPr>
          </a:p>
        </p:txBody>
      </p:sp>
    </p:spTree>
    <p:extLst>
      <p:ext uri="{BB962C8B-B14F-4D97-AF65-F5344CB8AC3E}">
        <p14:creationId xmlns:p14="http://schemas.microsoft.com/office/powerpoint/2010/main" val="836450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custDataLst>
              <p:tags r:id="rId1"/>
            </p:custDataLst>
          </p:nvPr>
        </p:nvSpPr>
        <p:spPr bwMode="auto">
          <a:xfrm>
            <a:off x="1169951" y="1266132"/>
            <a:ext cx="6768752" cy="4107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ts val="0"/>
              </a:spcBef>
              <a:spcAft>
                <a:spcPts val="1800"/>
              </a:spcAft>
              <a:buNone/>
              <a:defRPr sz="2400">
                <a:solidFill>
                  <a:schemeClr val="accent2"/>
                </a:solidFill>
                <a:latin typeface="Verdana" pitchFamily="34" charset="0"/>
                <a:ea typeface="+mn-ea"/>
                <a:cs typeface="+mn-cs"/>
              </a:defRPr>
            </a:lvl1pPr>
            <a:lvl2pPr marL="457200" indent="0" algn="l" rtl="0" eaLnBrk="0" fontAlgn="base" hangingPunct="0">
              <a:spcBef>
                <a:spcPts val="0"/>
              </a:spcBef>
              <a:spcAft>
                <a:spcPts val="1800"/>
              </a:spcAft>
              <a:buNone/>
              <a:defRPr sz="2400">
                <a:solidFill>
                  <a:schemeClr val="accent2"/>
                </a:solidFill>
                <a:latin typeface="Verdana" pitchFamily="34" charset="0"/>
              </a:defRPr>
            </a:lvl2pPr>
            <a:lvl3pPr marL="914400" indent="0" algn="l" rtl="0" eaLnBrk="0" fontAlgn="base" hangingPunct="0">
              <a:spcBef>
                <a:spcPts val="0"/>
              </a:spcBef>
              <a:spcAft>
                <a:spcPts val="1800"/>
              </a:spcAft>
              <a:buNone/>
              <a:defRPr sz="2400">
                <a:solidFill>
                  <a:schemeClr val="accent2"/>
                </a:solidFill>
                <a:latin typeface="Verdana" pitchFamily="34" charset="0"/>
              </a:defRPr>
            </a:lvl3pPr>
            <a:lvl4pPr marL="1371600" indent="0" algn="l" rtl="0" eaLnBrk="0" fontAlgn="base" hangingPunct="0">
              <a:spcBef>
                <a:spcPct val="20000"/>
              </a:spcBef>
              <a:spcAft>
                <a:spcPct val="0"/>
              </a:spcAft>
              <a:buNone/>
              <a:defRPr sz="2000">
                <a:solidFill>
                  <a:schemeClr val="tx1"/>
                </a:solidFill>
                <a:latin typeface="+mn-lt"/>
              </a:defRPr>
            </a:lvl4pPr>
            <a:lvl5pPr marL="1828800" indent="0" algn="l" rtl="0" eaLnBrk="0" fontAlgn="base" hangingPunct="0">
              <a:spcBef>
                <a:spcPct val="20000"/>
              </a:spcBef>
              <a:spcAft>
                <a:spcPct val="0"/>
              </a:spcAft>
              <a:buNone/>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marR="0" lvl="0" indent="0" defTabSz="914400" rtl="0" eaLnBrk="1" fontAlgn="base" latinLnBrk="0" hangingPunct="1">
              <a:lnSpc>
                <a:spcPct val="100000"/>
              </a:lnSpc>
              <a:spcBef>
                <a:spcPct val="0"/>
              </a:spcBef>
              <a:spcAft>
                <a:spcPts val="1800"/>
              </a:spcAft>
              <a:buClrTx/>
              <a:buSzTx/>
              <a:buFontTx/>
              <a:buNone/>
              <a:tabLst/>
              <a:defRPr/>
            </a:pPr>
            <a:endParaRPr kumimoji="0" lang="en-GB" altLang="en-US" b="0" i="1"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p:txBody>
      </p:sp>
      <p:sp>
        <p:nvSpPr>
          <p:cNvPr id="4" name="TextBox 3"/>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Making a Lawful Arrest</a:t>
            </a:r>
            <a:endParaRPr lang="en-GB" sz="3600" b="1" dirty="0">
              <a:solidFill>
                <a:schemeClr val="bg1"/>
              </a:solidFill>
            </a:endParaRPr>
          </a:p>
        </p:txBody>
      </p:sp>
      <p:sp>
        <p:nvSpPr>
          <p:cNvPr id="5" name="Rectangle 4"/>
          <p:cNvSpPr/>
          <p:nvPr/>
        </p:nvSpPr>
        <p:spPr>
          <a:xfrm>
            <a:off x="683060" y="1052736"/>
            <a:ext cx="4984632" cy="4570482"/>
          </a:xfrm>
          <a:prstGeom prst="rect">
            <a:avLst/>
          </a:prstGeom>
        </p:spPr>
        <p:txBody>
          <a:bodyPr wrap="square">
            <a:spAutoFit/>
          </a:bodyPr>
          <a:lstStyle/>
          <a:p>
            <a:pPr lvl="0">
              <a:spcAft>
                <a:spcPts val="1800"/>
              </a:spcAft>
              <a:defRPr/>
            </a:pPr>
            <a:r>
              <a:rPr lang="en-GB" altLang="en-US" sz="2400" b="1" kern="0" dirty="0">
                <a:solidFill>
                  <a:srgbClr val="000099"/>
                </a:solidFill>
                <a:latin typeface="Arial" panose="020B0604020202020204" pitchFamily="34" charset="0"/>
                <a:cs typeface="Arial" panose="020B0604020202020204" pitchFamily="34" charset="0"/>
              </a:rPr>
              <a:t>Information to be given:</a:t>
            </a:r>
            <a:endParaRPr lang="en-GB" altLang="en-US" sz="2400" b="1" kern="0" dirty="0">
              <a:solidFill>
                <a:srgbClr val="333399"/>
              </a:solidFill>
              <a:latin typeface="Arial" panose="020B0604020202020204" pitchFamily="34" charset="0"/>
              <a:cs typeface="Arial" panose="020B0604020202020204" pitchFamily="34" charset="0"/>
            </a:endParaRPr>
          </a:p>
          <a:p>
            <a:pPr marL="285750" lvl="0" indent="-285750">
              <a:spcAft>
                <a:spcPts val="1800"/>
              </a:spcAft>
              <a:buFont typeface="Arial" panose="020B0604020202020204" pitchFamily="34" charset="0"/>
              <a:buChar char="•"/>
              <a:defRPr/>
            </a:pPr>
            <a:r>
              <a:rPr lang="en-GB" altLang="en-US" sz="2400" kern="0" dirty="0">
                <a:solidFill>
                  <a:srgbClr val="333399"/>
                </a:solidFill>
                <a:latin typeface="Arial" panose="020B0604020202020204" pitchFamily="34" charset="0"/>
                <a:cs typeface="Arial" panose="020B0604020202020204" pitchFamily="34" charset="0"/>
              </a:rPr>
              <a:t>That they </a:t>
            </a:r>
            <a:r>
              <a:rPr lang="en-GB" altLang="en-US" sz="2400" u="sng" kern="0" dirty="0">
                <a:solidFill>
                  <a:srgbClr val="333399"/>
                </a:solidFill>
                <a:latin typeface="Arial" panose="020B0604020202020204" pitchFamily="34" charset="0"/>
                <a:cs typeface="Arial" panose="020B0604020202020204" pitchFamily="34" charset="0"/>
              </a:rPr>
              <a:t>are under arrest </a:t>
            </a:r>
            <a:r>
              <a:rPr lang="en-GB" altLang="en-US" sz="2400" u="sng" kern="0" dirty="0" smtClean="0">
                <a:solidFill>
                  <a:srgbClr val="333399"/>
                </a:solidFill>
                <a:latin typeface="Arial" panose="020B0604020202020204" pitchFamily="34" charset="0"/>
                <a:cs typeface="Arial" panose="020B0604020202020204" pitchFamily="34" charset="0"/>
              </a:rPr>
              <a:t>    </a:t>
            </a:r>
            <a:r>
              <a:rPr lang="en-GB" altLang="en-US" sz="2400" kern="0" dirty="0" smtClean="0">
                <a:solidFill>
                  <a:srgbClr val="333399"/>
                </a:solidFill>
                <a:latin typeface="Arial" panose="020B0604020202020204" pitchFamily="34" charset="0"/>
                <a:cs typeface="Arial" panose="020B0604020202020204" pitchFamily="34" charset="0"/>
              </a:rPr>
              <a:t>(</a:t>
            </a:r>
            <a:r>
              <a:rPr lang="en-GB" altLang="en-US" sz="2400" kern="0" dirty="0">
                <a:solidFill>
                  <a:srgbClr val="333399"/>
                </a:solidFill>
                <a:latin typeface="Arial" panose="020B0604020202020204" pitchFamily="34" charset="0"/>
                <a:cs typeface="Arial" panose="020B0604020202020204" pitchFamily="34" charset="0"/>
              </a:rPr>
              <a:t>even if it is obvious)   </a:t>
            </a:r>
          </a:p>
          <a:p>
            <a:pPr marL="285750" lvl="0" indent="-285750">
              <a:spcAft>
                <a:spcPts val="1800"/>
              </a:spcAft>
              <a:buFont typeface="Arial" panose="020B0604020202020204" pitchFamily="34" charset="0"/>
              <a:buChar char="•"/>
              <a:defRPr/>
            </a:pPr>
            <a:r>
              <a:rPr lang="en-GB" altLang="en-US" sz="2400" kern="0" dirty="0">
                <a:solidFill>
                  <a:srgbClr val="333399"/>
                </a:solidFill>
                <a:latin typeface="Arial" panose="020B0604020202020204" pitchFamily="34" charset="0"/>
                <a:cs typeface="Arial" panose="020B0604020202020204" pitchFamily="34" charset="0"/>
              </a:rPr>
              <a:t>The</a:t>
            </a:r>
            <a:r>
              <a:rPr lang="en-GB" altLang="en-US" sz="2400" u="sng" kern="0" dirty="0">
                <a:solidFill>
                  <a:srgbClr val="333399"/>
                </a:solidFill>
                <a:latin typeface="Arial" panose="020B0604020202020204" pitchFamily="34" charset="0"/>
                <a:cs typeface="Arial" panose="020B0604020202020204" pitchFamily="34" charset="0"/>
              </a:rPr>
              <a:t> grounds </a:t>
            </a:r>
            <a:r>
              <a:rPr lang="en-GB" altLang="en-US" sz="2400" kern="0" dirty="0">
                <a:solidFill>
                  <a:srgbClr val="333399"/>
                </a:solidFill>
                <a:latin typeface="Arial" panose="020B0604020202020204" pitchFamily="34" charset="0"/>
                <a:cs typeface="Arial" panose="020B0604020202020204" pitchFamily="34" charset="0"/>
              </a:rPr>
              <a:t>for the </a:t>
            </a:r>
            <a:r>
              <a:rPr lang="en-GB" altLang="en-US" sz="2400" kern="0" dirty="0" smtClean="0">
                <a:solidFill>
                  <a:srgbClr val="333399"/>
                </a:solidFill>
                <a:latin typeface="Arial" panose="020B0604020202020204" pitchFamily="34" charset="0"/>
                <a:cs typeface="Arial" panose="020B0604020202020204" pitchFamily="34" charset="0"/>
              </a:rPr>
              <a:t>arrest (offence </a:t>
            </a:r>
            <a:r>
              <a:rPr lang="en-GB" altLang="en-US" sz="2400" kern="0" dirty="0">
                <a:solidFill>
                  <a:srgbClr val="333399"/>
                </a:solidFill>
                <a:latin typeface="Arial" panose="020B0604020202020204" pitchFamily="34" charset="0"/>
                <a:cs typeface="Arial" panose="020B0604020202020204" pitchFamily="34" charset="0"/>
              </a:rPr>
              <a:t>for which they have been </a:t>
            </a:r>
            <a:r>
              <a:rPr lang="en-GB" altLang="en-US" sz="2400" kern="0" dirty="0" smtClean="0">
                <a:solidFill>
                  <a:srgbClr val="333399"/>
                </a:solidFill>
                <a:latin typeface="Arial" panose="020B0604020202020204" pitchFamily="34" charset="0"/>
                <a:cs typeface="Arial" panose="020B0604020202020204" pitchFamily="34" charset="0"/>
              </a:rPr>
              <a:t>arrested)</a:t>
            </a:r>
          </a:p>
          <a:p>
            <a:pPr lvl="0">
              <a:spcAft>
                <a:spcPts val="1800"/>
              </a:spcAft>
              <a:defRPr/>
            </a:pPr>
            <a:r>
              <a:rPr lang="en-GB" altLang="en-US" sz="2400" kern="0" dirty="0" smtClean="0">
                <a:solidFill>
                  <a:srgbClr val="FF0000"/>
                </a:solidFill>
                <a:latin typeface="Arial" panose="020B0604020202020204" pitchFamily="34" charset="0"/>
                <a:cs typeface="Arial" panose="020B0604020202020204" pitchFamily="34" charset="0"/>
              </a:rPr>
              <a:t>AND</a:t>
            </a:r>
            <a:endParaRPr lang="en-GB" altLang="en-US" sz="2400" kern="0" dirty="0">
              <a:solidFill>
                <a:srgbClr val="FF0000"/>
              </a:solidFill>
              <a:latin typeface="Arial" panose="020B0604020202020204" pitchFamily="34" charset="0"/>
              <a:cs typeface="Arial" panose="020B0604020202020204" pitchFamily="34" charset="0"/>
            </a:endParaRPr>
          </a:p>
          <a:p>
            <a:pPr marL="285750" lvl="0" indent="-285750">
              <a:spcAft>
                <a:spcPts val="1800"/>
              </a:spcAft>
              <a:buFont typeface="Arial" panose="020B0604020202020204" pitchFamily="34" charset="0"/>
              <a:buChar char="•"/>
              <a:defRPr/>
            </a:pPr>
            <a:r>
              <a:rPr lang="en-GB" altLang="en-US" sz="2400" kern="0" dirty="0">
                <a:solidFill>
                  <a:srgbClr val="333399"/>
                </a:solidFill>
                <a:latin typeface="Arial" panose="020B0604020202020204" pitchFamily="34" charset="0"/>
                <a:cs typeface="Arial" panose="020B0604020202020204" pitchFamily="34" charset="0"/>
              </a:rPr>
              <a:t>The </a:t>
            </a:r>
            <a:r>
              <a:rPr lang="en-GB" altLang="en-US" sz="2400" u="sng" kern="0" dirty="0">
                <a:solidFill>
                  <a:srgbClr val="000099"/>
                </a:solidFill>
                <a:latin typeface="Arial" panose="020B0604020202020204" pitchFamily="34" charset="0"/>
                <a:cs typeface="Arial" panose="020B0604020202020204" pitchFamily="34" charset="0"/>
              </a:rPr>
              <a:t>Necessity</a:t>
            </a:r>
            <a:r>
              <a:rPr lang="en-GB" altLang="en-US" sz="2400" kern="0" dirty="0">
                <a:solidFill>
                  <a:srgbClr val="333399"/>
                </a:solidFill>
                <a:latin typeface="Arial" panose="020B0604020202020204" pitchFamily="34" charset="0"/>
                <a:cs typeface="Arial" panose="020B0604020202020204" pitchFamily="34" charset="0"/>
              </a:rPr>
              <a:t> for the arrest </a:t>
            </a:r>
          </a:p>
          <a:p>
            <a:pPr lvl="0" algn="ctr">
              <a:spcAft>
                <a:spcPts val="1800"/>
              </a:spcAft>
              <a:defRPr/>
            </a:pPr>
            <a:r>
              <a:rPr lang="en-GB" altLang="en-US" sz="2400" u="sng" kern="0" dirty="0">
                <a:solidFill>
                  <a:srgbClr val="333399"/>
                </a:solidFill>
                <a:latin typeface="Arial" panose="020B0604020202020204" pitchFamily="34" charset="0"/>
                <a:cs typeface="Arial" panose="020B0604020202020204" pitchFamily="34" charset="0"/>
              </a:rPr>
              <a:t>Caution</a:t>
            </a:r>
            <a:r>
              <a:rPr lang="en-GB" altLang="en-US" sz="2400" kern="0" dirty="0">
                <a:solidFill>
                  <a:srgbClr val="333399"/>
                </a:solidFill>
                <a:latin typeface="Arial" panose="020B0604020202020204" pitchFamily="34" charset="0"/>
                <a:cs typeface="Arial" panose="020B0604020202020204" pitchFamily="34" charset="0"/>
              </a:rPr>
              <a:t> - </a:t>
            </a:r>
            <a:r>
              <a:rPr lang="en-GB" altLang="en-US" sz="2400" i="1" kern="0" dirty="0">
                <a:solidFill>
                  <a:srgbClr val="333399"/>
                </a:solidFill>
                <a:latin typeface="Arial" panose="020B0604020202020204" pitchFamily="34" charset="0"/>
                <a:cs typeface="Arial" panose="020B0604020202020204" pitchFamily="34" charset="0"/>
              </a:rPr>
              <a:t>‘When Questioned’ </a:t>
            </a:r>
          </a:p>
        </p:txBody>
      </p:sp>
      <p:pic>
        <p:nvPicPr>
          <p:cNvPr id="6" name="Picture 5"/>
          <p:cNvPicPr>
            <a:picLocks noChangeAspect="1"/>
          </p:cNvPicPr>
          <p:nvPr/>
        </p:nvPicPr>
        <p:blipFill>
          <a:blip r:embed="rId5"/>
          <a:stretch>
            <a:fillRect/>
          </a:stretch>
        </p:blipFill>
        <p:spPr>
          <a:xfrm>
            <a:off x="5292080" y="1540811"/>
            <a:ext cx="3239852" cy="3557725"/>
          </a:xfrm>
          <a:prstGeom prst="rect">
            <a:avLst/>
          </a:prstGeom>
        </p:spPr>
      </p:pic>
    </p:spTree>
    <p:extLst>
      <p:ext uri="{BB962C8B-B14F-4D97-AF65-F5344CB8AC3E}">
        <p14:creationId xmlns:p14="http://schemas.microsoft.com/office/powerpoint/2010/main" val="1975556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8" name="Content Placeholder 3"/>
          <p:cNvGraphicFramePr>
            <a:graphicFrameLocks/>
          </p:cNvGraphicFramePr>
          <p:nvPr>
            <p:extLst>
              <p:ext uri="{D42A27DB-BD31-4B8C-83A1-F6EECF244321}">
                <p14:modId xmlns:p14="http://schemas.microsoft.com/office/powerpoint/2010/main" val="2372129361"/>
              </p:ext>
            </p:extLst>
          </p:nvPr>
        </p:nvGraphicFramePr>
        <p:xfrm>
          <a:off x="467544" y="1484784"/>
          <a:ext cx="8064896" cy="36036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Reasonable Grounds</a:t>
            </a:r>
            <a:endParaRPr lang="en-GB" sz="3600" b="1" dirty="0">
              <a:solidFill>
                <a:schemeClr val="bg1"/>
              </a:solidFill>
            </a:endParaRPr>
          </a:p>
        </p:txBody>
      </p:sp>
    </p:spTree>
    <p:extLst>
      <p:ext uri="{BB962C8B-B14F-4D97-AF65-F5344CB8AC3E}">
        <p14:creationId xmlns:p14="http://schemas.microsoft.com/office/powerpoint/2010/main" val="14853740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4">
            <a:lum bright="70000" contrast="-70000"/>
            <a:extLst>
              <a:ext uri="{28A0092B-C50C-407E-A947-70E740481C1C}">
                <a14:useLocalDpi xmlns:a14="http://schemas.microsoft.com/office/drawing/2010/main" val="0"/>
              </a:ext>
            </a:extLst>
          </a:blip>
          <a:srcRect/>
          <a:stretch>
            <a:fillRect/>
          </a:stretch>
        </p:blipFill>
        <p:spPr bwMode="auto">
          <a:xfrm>
            <a:off x="1043608" y="0"/>
            <a:ext cx="7356309" cy="5517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bwMode="auto">
          <a:xfrm>
            <a:off x="457199" y="1007566"/>
            <a:ext cx="7942717" cy="4509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ts val="0"/>
              </a:spcBef>
              <a:spcAft>
                <a:spcPts val="1800"/>
              </a:spcAft>
              <a:buNone/>
              <a:defRPr sz="2400">
                <a:solidFill>
                  <a:schemeClr val="accent2"/>
                </a:solidFill>
                <a:latin typeface="Verdana" pitchFamily="34" charset="0"/>
                <a:ea typeface="+mn-ea"/>
                <a:cs typeface="+mn-cs"/>
              </a:defRPr>
            </a:lvl1pPr>
            <a:lvl2pPr marL="457200" indent="0" algn="l" rtl="0" eaLnBrk="0" fontAlgn="base" hangingPunct="0">
              <a:spcBef>
                <a:spcPts val="0"/>
              </a:spcBef>
              <a:spcAft>
                <a:spcPts val="1800"/>
              </a:spcAft>
              <a:buNone/>
              <a:defRPr sz="2400">
                <a:solidFill>
                  <a:schemeClr val="accent2"/>
                </a:solidFill>
                <a:latin typeface="Verdana" pitchFamily="34" charset="0"/>
              </a:defRPr>
            </a:lvl2pPr>
            <a:lvl3pPr marL="914400" indent="0" algn="l" rtl="0" eaLnBrk="0" fontAlgn="base" hangingPunct="0">
              <a:spcBef>
                <a:spcPts val="0"/>
              </a:spcBef>
              <a:spcAft>
                <a:spcPts val="1800"/>
              </a:spcAft>
              <a:buNone/>
              <a:defRPr sz="2400">
                <a:solidFill>
                  <a:schemeClr val="accent2"/>
                </a:solidFill>
                <a:latin typeface="Verdana" pitchFamily="34" charset="0"/>
              </a:defRPr>
            </a:lvl3pPr>
            <a:lvl4pPr marL="1371600" indent="0" algn="l" rtl="0" eaLnBrk="0" fontAlgn="base" hangingPunct="0">
              <a:spcBef>
                <a:spcPct val="20000"/>
              </a:spcBef>
              <a:spcAft>
                <a:spcPct val="0"/>
              </a:spcAft>
              <a:buNone/>
              <a:defRPr sz="2000">
                <a:solidFill>
                  <a:schemeClr val="tx1"/>
                </a:solidFill>
                <a:latin typeface="+mn-lt"/>
              </a:defRPr>
            </a:lvl4pPr>
            <a:lvl5pPr marL="1828800" indent="0" algn="l" rtl="0" eaLnBrk="0" fontAlgn="base" hangingPunct="0">
              <a:spcBef>
                <a:spcPct val="20000"/>
              </a:spcBef>
              <a:spcAft>
                <a:spcPct val="0"/>
              </a:spcAft>
              <a:buNone/>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marR="0" lvl="0" indent="0" algn="l" defTabSz="914400" rtl="0" eaLnBrk="1" fontAlgn="base" latinLnBrk="0" hangingPunct="1">
              <a:lnSpc>
                <a:spcPct val="150000"/>
              </a:lnSpc>
              <a:spcBef>
                <a:spcPct val="50000"/>
              </a:spcBef>
              <a:spcAft>
                <a:spcPct val="0"/>
              </a:spcAft>
              <a:buClrTx/>
              <a:buSzTx/>
              <a:buFontTx/>
              <a:buNone/>
              <a:tabLst/>
              <a:defRPr/>
            </a:pPr>
            <a:r>
              <a:rPr kumimoji="0" lang="en-GB" altLang="en-US" sz="3200" b="1"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Behaviour</a:t>
            </a:r>
          </a:p>
          <a:p>
            <a:pPr marL="0" marR="0" lvl="0" indent="0" algn="l" defTabSz="914400" rtl="0" eaLnBrk="1" fontAlgn="base" latinLnBrk="0" hangingPunct="1">
              <a:lnSpc>
                <a:spcPct val="150000"/>
              </a:lnSpc>
              <a:spcBef>
                <a:spcPct val="50000"/>
              </a:spcBef>
              <a:spcAft>
                <a:spcPct val="0"/>
              </a:spcAft>
              <a:buClrTx/>
              <a:buSzTx/>
              <a:buFontTx/>
              <a:buNone/>
              <a:tabLst/>
              <a:defRPr/>
            </a:pPr>
            <a:r>
              <a:rPr kumimoji="0" lang="en-GB" altLang="en-US" sz="3200" b="1"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	  Actions </a:t>
            </a:r>
          </a:p>
          <a:p>
            <a:pPr marL="0" marR="0" lvl="0" indent="0" algn="l" defTabSz="914400" rtl="0" eaLnBrk="1" fontAlgn="base" latinLnBrk="0" hangingPunct="1">
              <a:lnSpc>
                <a:spcPct val="150000"/>
              </a:lnSpc>
              <a:spcBef>
                <a:spcPct val="50000"/>
              </a:spcBef>
              <a:spcAft>
                <a:spcPct val="0"/>
              </a:spcAft>
              <a:buClrTx/>
              <a:buSzTx/>
              <a:buFontTx/>
              <a:buNone/>
              <a:tabLst/>
              <a:defRPr/>
            </a:pPr>
            <a:r>
              <a:rPr kumimoji="0" lang="en-GB" altLang="en-US" sz="3200" b="1"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		  Intelligence</a:t>
            </a:r>
          </a:p>
          <a:p>
            <a:pPr marL="0" marR="0" lvl="0" indent="0" algn="l" defTabSz="914400" rtl="0" eaLnBrk="1" fontAlgn="base" latinLnBrk="0" hangingPunct="1">
              <a:lnSpc>
                <a:spcPct val="150000"/>
              </a:lnSpc>
              <a:spcBef>
                <a:spcPct val="0"/>
              </a:spcBef>
              <a:spcAft>
                <a:spcPts val="1800"/>
              </a:spcAft>
              <a:buClrTx/>
              <a:buSzTx/>
              <a:buFontTx/>
              <a:buNone/>
              <a:tabLst/>
              <a:defRPr/>
            </a:pPr>
            <a:r>
              <a:rPr kumimoji="0" lang="en-GB" altLang="en-US" sz="3200" b="1"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				    the Time</a:t>
            </a:r>
          </a:p>
          <a:p>
            <a:pPr marL="0" marR="0" lvl="0" indent="0" algn="l" defTabSz="914400" rtl="0" eaLnBrk="1" fontAlgn="base" latinLnBrk="0" hangingPunct="1">
              <a:lnSpc>
                <a:spcPct val="150000"/>
              </a:lnSpc>
              <a:spcBef>
                <a:spcPct val="0"/>
              </a:spcBef>
              <a:spcAft>
                <a:spcPts val="1800"/>
              </a:spcAft>
              <a:buClrTx/>
              <a:buSzTx/>
              <a:buFontTx/>
              <a:buNone/>
              <a:tabLst/>
              <a:defRPr/>
            </a:pPr>
            <a:r>
              <a:rPr kumimoji="0" lang="en-GB" altLang="en-US" sz="3200" b="1"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					  </a:t>
            </a:r>
            <a:r>
              <a:rPr kumimoji="0" lang="en-GB" altLang="en-US" sz="3200" b="1" i="0" u="none" strike="noStrike" kern="0" cap="none" spc="0" normalizeH="0" noProof="0" dirty="0" smtClean="0">
                <a:ln>
                  <a:noFill/>
                </a:ln>
                <a:solidFill>
                  <a:srgbClr val="333399"/>
                </a:solidFill>
                <a:effectLst/>
                <a:uLnTx/>
                <a:uFillTx/>
                <a:latin typeface="Arial" panose="020B0604020202020204" pitchFamily="34" charset="0"/>
                <a:cs typeface="Arial" panose="020B0604020202020204" pitchFamily="34" charset="0"/>
              </a:rPr>
              <a:t>     </a:t>
            </a:r>
            <a:r>
              <a:rPr kumimoji="0" lang="en-GB" altLang="en-US" sz="3200" b="1"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or Place</a:t>
            </a:r>
          </a:p>
          <a:p>
            <a:pPr marL="0" marR="0" lvl="0" indent="0" algn="l" defTabSz="914400" rtl="0" eaLnBrk="1" fontAlgn="base" latinLnBrk="0" hangingPunct="1">
              <a:lnSpc>
                <a:spcPct val="100000"/>
              </a:lnSpc>
              <a:spcBef>
                <a:spcPct val="0"/>
              </a:spcBef>
              <a:spcAft>
                <a:spcPts val="1800"/>
              </a:spcAft>
              <a:buClrTx/>
              <a:buSzTx/>
              <a:buFontTx/>
              <a:buNone/>
              <a:tabLst/>
              <a:defRPr/>
            </a:pPr>
            <a:endParaRPr kumimoji="0" lang="en-GB" altLang="en-US" sz="2400" b="0" i="0" u="none" strike="noStrike" kern="0" cap="none" spc="0" normalizeH="0" baseline="0" noProof="0" dirty="0" smtClean="0">
              <a:ln>
                <a:noFill/>
              </a:ln>
              <a:solidFill>
                <a:srgbClr val="333399"/>
              </a:solidFill>
              <a:effectLst/>
              <a:uLnTx/>
              <a:uFillTx/>
              <a:latin typeface="Verdana" pitchFamily="34" charset="0"/>
              <a:ea typeface="+mn-ea"/>
              <a:cs typeface="+mn-cs"/>
            </a:endParaRPr>
          </a:p>
        </p:txBody>
      </p:sp>
      <p:sp>
        <p:nvSpPr>
          <p:cNvPr id="5" name="TextBox 4"/>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Reasonable Grounds</a:t>
            </a:r>
            <a:endParaRPr lang="en-GB" sz="3600" b="1" dirty="0">
              <a:solidFill>
                <a:schemeClr val="bg1"/>
              </a:solidFill>
            </a:endParaRPr>
          </a:p>
        </p:txBody>
      </p:sp>
    </p:spTree>
    <p:extLst>
      <p:ext uri="{BB962C8B-B14F-4D97-AF65-F5344CB8AC3E}">
        <p14:creationId xmlns:p14="http://schemas.microsoft.com/office/powerpoint/2010/main" val="2940337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6"/>
          <p:cNvSpPr txBox="1">
            <a:spLocks noChangeArrowheads="1"/>
          </p:cNvSpPr>
          <p:nvPr/>
        </p:nvSpPr>
        <p:spPr bwMode="auto">
          <a:xfrm>
            <a:off x="683568" y="1196752"/>
            <a:ext cx="7704856" cy="4842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accent2"/>
                </a:solidFill>
                <a:latin typeface="Verdana" pitchFamily="34" charset="0"/>
                <a:ea typeface="+mn-ea"/>
                <a:cs typeface="+mn-cs"/>
              </a:defRPr>
            </a:lvl1pPr>
            <a:lvl2pPr marL="742950" indent="-285750" algn="l" rtl="0" eaLnBrk="0" fontAlgn="base" hangingPunct="0">
              <a:spcBef>
                <a:spcPct val="20000"/>
              </a:spcBef>
              <a:spcAft>
                <a:spcPct val="0"/>
              </a:spcAft>
              <a:buChar char="–"/>
              <a:defRPr sz="2400">
                <a:solidFill>
                  <a:schemeClr val="accent2"/>
                </a:solidFill>
                <a:latin typeface="Verdana" pitchFamily="34" charset="0"/>
              </a:defRPr>
            </a:lvl2pPr>
            <a:lvl3pPr marL="1143000" indent="-228600" algn="l" rtl="0" eaLnBrk="0" fontAlgn="base" hangingPunct="0">
              <a:spcBef>
                <a:spcPct val="20000"/>
              </a:spcBef>
              <a:spcAft>
                <a:spcPct val="0"/>
              </a:spcAft>
              <a:buChar char="•"/>
              <a:defRPr sz="2400">
                <a:solidFill>
                  <a:schemeClr val="accent2"/>
                </a:solidFill>
                <a:latin typeface="Verdana" pitchFamily="34" charset="0"/>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marR="0" lvl="0" indent="0" algn="l" defTabSz="914400" rtl="0" eaLnBrk="1" fontAlgn="base" latinLnBrk="0" hangingPunct="1">
              <a:lnSpc>
                <a:spcPct val="80000"/>
              </a:lnSpc>
              <a:spcBef>
                <a:spcPct val="20000"/>
              </a:spcBef>
              <a:spcAft>
                <a:spcPct val="0"/>
              </a:spcAft>
              <a:buClr>
                <a:srgbClr val="333399"/>
              </a:buClr>
              <a:buSzTx/>
              <a:buFontTx/>
              <a:buNone/>
              <a:tabLst/>
              <a:defRPr/>
            </a:pPr>
            <a:endParaRPr kumimoji="0" lang="en-US" altLang="en-US" sz="20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a:p>
            <a:pPr marL="0" marR="0" lvl="0" indent="0" algn="ctr" defTabSz="914400" rtl="0" eaLnBrk="1" fontAlgn="base" latinLnBrk="0" hangingPunct="1">
              <a:lnSpc>
                <a:spcPct val="80000"/>
              </a:lnSpc>
              <a:spcBef>
                <a:spcPct val="20000"/>
              </a:spcBef>
              <a:spcAft>
                <a:spcPct val="0"/>
              </a:spcAft>
              <a:buClr>
                <a:srgbClr val="333399"/>
              </a:buClr>
              <a:buSzTx/>
              <a:buFontTx/>
              <a:buNone/>
              <a:tabLst/>
              <a:defRPr/>
            </a:pPr>
            <a:r>
              <a:rPr kumimoji="0" lang="en-US" altLang="en-US"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A constable may arrest without a warrant</a:t>
            </a:r>
            <a:r>
              <a:rPr kumimoji="0" lang="en-US" altLang="en-US" b="0" i="0" u="none" strike="noStrike" kern="0" cap="none" spc="0" normalizeH="0" noProof="0" dirty="0" smtClean="0">
                <a:ln>
                  <a:noFill/>
                </a:ln>
                <a:solidFill>
                  <a:srgbClr val="333399"/>
                </a:solidFill>
                <a:effectLst/>
                <a:uLnTx/>
                <a:uFillTx/>
                <a:latin typeface="Arial" panose="020B0604020202020204" pitchFamily="34" charset="0"/>
                <a:cs typeface="Arial" panose="020B0604020202020204" pitchFamily="34" charset="0"/>
              </a:rPr>
              <a:t> a</a:t>
            </a:r>
            <a:r>
              <a:rPr kumimoji="0" lang="en-US" altLang="en-US"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nyone who:</a:t>
            </a:r>
          </a:p>
          <a:p>
            <a:pPr marL="0" marR="0" lvl="0" indent="0" algn="ctr" defTabSz="914400" rtl="0" eaLnBrk="1" fontAlgn="base" latinLnBrk="0" hangingPunct="1">
              <a:lnSpc>
                <a:spcPct val="80000"/>
              </a:lnSpc>
              <a:spcBef>
                <a:spcPct val="20000"/>
              </a:spcBef>
              <a:spcAft>
                <a:spcPct val="0"/>
              </a:spcAft>
              <a:buClr>
                <a:srgbClr val="333399"/>
              </a:buClr>
              <a:buSzTx/>
              <a:buFontTx/>
              <a:buNone/>
              <a:tabLst/>
              <a:defRPr/>
            </a:pPr>
            <a:endParaRPr kumimoji="0" lang="en-US" altLang="en-US"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a:p>
            <a:pPr marL="0" marR="0" lvl="0" indent="0" algn="l" defTabSz="914400" rtl="0" eaLnBrk="1" fontAlgn="base" latinLnBrk="0" hangingPunct="1">
              <a:lnSpc>
                <a:spcPct val="80000"/>
              </a:lnSpc>
              <a:spcBef>
                <a:spcPct val="20000"/>
              </a:spcBef>
              <a:spcAft>
                <a:spcPct val="0"/>
              </a:spcAft>
              <a:buClr>
                <a:srgbClr val="333399"/>
              </a:buClr>
              <a:buSzTx/>
              <a:buFontTx/>
              <a:buNone/>
              <a:tabLst/>
              <a:defRPr/>
            </a:pPr>
            <a:endParaRPr kumimoji="0" lang="en-US" altLang="en-US"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a:p>
            <a:pPr marL="0" marR="0" lvl="0" indent="0" algn="ctr" defTabSz="914400" rtl="0" eaLnBrk="1" fontAlgn="base" latinLnBrk="0" hangingPunct="1">
              <a:lnSpc>
                <a:spcPct val="100000"/>
              </a:lnSpc>
              <a:spcBef>
                <a:spcPct val="0"/>
              </a:spcBef>
              <a:spcAft>
                <a:spcPts val="2400"/>
              </a:spcAft>
              <a:buClrTx/>
              <a:buSzTx/>
              <a:buFontTx/>
              <a:buNone/>
              <a:tabLst/>
              <a:defRPr/>
            </a:pPr>
            <a:r>
              <a:rPr kumimoji="0" lang="en-US" altLang="en-US" b="0" i="0" u="none" strike="noStrike" kern="0" cap="none" spc="0" normalizeH="0" baseline="0" noProof="0" dirty="0" smtClean="0">
                <a:ln>
                  <a:noFill/>
                </a:ln>
                <a:solidFill>
                  <a:srgbClr val="FF0000"/>
                </a:solidFill>
                <a:effectLst/>
                <a:uLnTx/>
                <a:uFillTx/>
                <a:latin typeface="Arial" panose="020B0604020202020204" pitchFamily="34" charset="0"/>
                <a:cs typeface="Arial" panose="020B0604020202020204" pitchFamily="34" charset="0"/>
              </a:rPr>
              <a:t>     is about</a:t>
            </a:r>
            <a:r>
              <a:rPr kumimoji="0" lang="en-US" altLang="en-US"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 to commit an offence.</a:t>
            </a:r>
          </a:p>
          <a:p>
            <a:pPr marL="0" marR="0" lvl="0" indent="0" algn="ctr" defTabSz="914400" rtl="0" eaLnBrk="1" fontAlgn="base" latinLnBrk="0" hangingPunct="1">
              <a:lnSpc>
                <a:spcPct val="100000"/>
              </a:lnSpc>
              <a:spcBef>
                <a:spcPct val="0"/>
              </a:spcBef>
              <a:spcAft>
                <a:spcPts val="2400"/>
              </a:spcAft>
              <a:buClrTx/>
              <a:buSzTx/>
              <a:buFontTx/>
              <a:buNone/>
              <a:tabLst/>
              <a:defRPr/>
            </a:pPr>
            <a:r>
              <a:rPr kumimoji="0" lang="en-US" altLang="en-US" b="0" i="0" u="none" strike="noStrike" kern="0" cap="none" spc="0" normalizeH="0" baseline="0" noProof="0" dirty="0" smtClean="0">
                <a:ln>
                  <a:noFill/>
                </a:ln>
                <a:solidFill>
                  <a:srgbClr val="FF0000"/>
                </a:solidFill>
                <a:effectLst/>
                <a:uLnTx/>
                <a:uFillTx/>
                <a:latin typeface="Arial" panose="020B0604020202020204" pitchFamily="34" charset="0"/>
                <a:cs typeface="Arial" panose="020B0604020202020204" pitchFamily="34" charset="0"/>
              </a:rPr>
              <a:t>     is in the act </a:t>
            </a:r>
            <a:r>
              <a:rPr kumimoji="0" lang="en-US" altLang="en-US"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of committing an offence.</a:t>
            </a:r>
          </a:p>
          <a:p>
            <a:pPr marL="0" marR="0" lvl="0" indent="0" algn="ctr" defTabSz="914400" rtl="0" eaLnBrk="1" fontAlgn="base" latinLnBrk="0" hangingPunct="1">
              <a:lnSpc>
                <a:spcPct val="100000"/>
              </a:lnSpc>
              <a:spcBef>
                <a:spcPct val="0"/>
              </a:spcBef>
              <a:spcAft>
                <a:spcPts val="2400"/>
              </a:spcAft>
              <a:buClrTx/>
              <a:buSzTx/>
              <a:buFontTx/>
              <a:buNone/>
              <a:tabLst/>
              <a:defRPr/>
            </a:pPr>
            <a:r>
              <a:rPr kumimoji="0" lang="en-US" altLang="en-US"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     They have </a:t>
            </a:r>
            <a:r>
              <a:rPr kumimoji="0" lang="en-US" altLang="en-US" b="0" i="0" u="none" strike="noStrike" kern="0" cap="none" spc="0" normalizeH="0" baseline="0" noProof="0" dirty="0" smtClean="0">
                <a:ln>
                  <a:noFill/>
                </a:ln>
                <a:solidFill>
                  <a:srgbClr val="FF0000"/>
                </a:solidFill>
                <a:effectLst/>
                <a:uLnTx/>
                <a:uFillTx/>
                <a:latin typeface="Arial" panose="020B0604020202020204" pitchFamily="34" charset="0"/>
                <a:cs typeface="Arial" panose="020B0604020202020204" pitchFamily="34" charset="0"/>
              </a:rPr>
              <a:t>reasonable grounds to suspect </a:t>
            </a:r>
            <a:r>
              <a:rPr kumimoji="0" lang="en-US" altLang="en-US"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to be:</a:t>
            </a:r>
          </a:p>
          <a:p>
            <a:pPr marL="0" marR="0" lvl="0" indent="0" algn="ctr" defTabSz="914400" rtl="0" eaLnBrk="1" fontAlgn="base" latinLnBrk="0" hangingPunct="1">
              <a:lnSpc>
                <a:spcPct val="100000"/>
              </a:lnSpc>
              <a:spcBef>
                <a:spcPct val="0"/>
              </a:spcBef>
              <a:spcAft>
                <a:spcPts val="2400"/>
              </a:spcAft>
              <a:buClrTx/>
              <a:buSzTx/>
              <a:buFontTx/>
              <a:buNone/>
              <a:tabLst/>
              <a:defRPr/>
            </a:pPr>
            <a:r>
              <a:rPr kumimoji="0" lang="en-US" altLang="en-US"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       </a:t>
            </a:r>
            <a:r>
              <a:rPr kumimoji="0" lang="en-US" altLang="en-US" b="0" i="0" u="none" strike="noStrike" kern="0" cap="none" spc="0" normalizeH="0" baseline="0" noProof="0" dirty="0" smtClean="0">
                <a:ln>
                  <a:noFill/>
                </a:ln>
                <a:solidFill>
                  <a:srgbClr val="FF0000"/>
                </a:solidFill>
                <a:effectLst/>
                <a:uLnTx/>
                <a:uFillTx/>
                <a:latin typeface="Arial" panose="020B0604020202020204" pitchFamily="34" charset="0"/>
                <a:cs typeface="Arial" panose="020B0604020202020204" pitchFamily="34" charset="0"/>
              </a:rPr>
              <a:t> 	 </a:t>
            </a:r>
            <a:r>
              <a:rPr lang="en-US" altLang="en-US" kern="0" dirty="0" smtClean="0">
                <a:solidFill>
                  <a:srgbClr val="000099"/>
                </a:solidFill>
                <a:latin typeface="Arial" panose="020B0604020202020204" pitchFamily="34" charset="0"/>
                <a:cs typeface="Arial" panose="020B0604020202020204" pitchFamily="34" charset="0"/>
              </a:rPr>
              <a:t>a)</a:t>
            </a:r>
            <a:r>
              <a:rPr kumimoji="0" lang="en-US" altLang="en-US" b="0" i="0" u="none" strike="noStrike" kern="0" cap="none" spc="0" normalizeH="0" baseline="0" noProof="0" dirty="0" smtClean="0">
                <a:ln>
                  <a:noFill/>
                </a:ln>
                <a:solidFill>
                  <a:srgbClr val="FF0000"/>
                </a:solidFill>
                <a:effectLst/>
                <a:uLnTx/>
                <a:uFillTx/>
                <a:latin typeface="Arial" panose="020B0604020202020204" pitchFamily="34" charset="0"/>
                <a:cs typeface="Arial" panose="020B0604020202020204" pitchFamily="34" charset="0"/>
              </a:rPr>
              <a:t> about </a:t>
            </a:r>
            <a:r>
              <a:rPr kumimoji="0" lang="en-US" altLang="en-US"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to commit an offence or</a:t>
            </a:r>
          </a:p>
          <a:p>
            <a:pPr marL="0" marR="0" lvl="0" indent="0" algn="ctr" defTabSz="914400" rtl="0" eaLnBrk="1" fontAlgn="base" latinLnBrk="0" hangingPunct="1">
              <a:lnSpc>
                <a:spcPct val="100000"/>
              </a:lnSpc>
              <a:spcBef>
                <a:spcPct val="0"/>
              </a:spcBef>
              <a:spcAft>
                <a:spcPts val="2400"/>
              </a:spcAft>
              <a:buClrTx/>
              <a:buSzTx/>
              <a:buFontTx/>
              <a:buNone/>
              <a:tabLst/>
              <a:defRPr/>
            </a:pPr>
            <a:r>
              <a:rPr kumimoji="0" lang="en-US" altLang="en-US"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 	b)</a:t>
            </a:r>
            <a:r>
              <a:rPr kumimoji="0" lang="en-US" altLang="en-US" b="0" i="0" u="none" strike="noStrike" kern="0" cap="none" spc="0" normalizeH="0" baseline="0" noProof="0" dirty="0" smtClean="0">
                <a:ln>
                  <a:noFill/>
                </a:ln>
                <a:solidFill>
                  <a:srgbClr val="FF0000"/>
                </a:solidFill>
                <a:effectLst/>
                <a:uLnTx/>
                <a:uFillTx/>
                <a:latin typeface="Arial" panose="020B0604020202020204" pitchFamily="34" charset="0"/>
                <a:cs typeface="Arial" panose="020B0604020202020204" pitchFamily="34" charset="0"/>
              </a:rPr>
              <a:t> in the act of committing </a:t>
            </a:r>
            <a:r>
              <a:rPr kumimoji="0" lang="en-US" altLang="en-US"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an offence.</a:t>
            </a:r>
          </a:p>
        </p:txBody>
      </p:sp>
      <p:sp>
        <p:nvSpPr>
          <p:cNvPr id="4" name="TextBox 3"/>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Section 24(1) PACE 1984</a:t>
            </a:r>
            <a:endParaRPr lang="en-GB" sz="3600" b="1" dirty="0">
              <a:solidFill>
                <a:schemeClr val="bg1"/>
              </a:solidFill>
            </a:endParaRPr>
          </a:p>
        </p:txBody>
      </p:sp>
    </p:spTree>
    <p:extLst>
      <p:ext uri="{BB962C8B-B14F-4D97-AF65-F5344CB8AC3E}">
        <p14:creationId xmlns:p14="http://schemas.microsoft.com/office/powerpoint/2010/main" val="2601618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6"/>
          <p:cNvSpPr txBox="1">
            <a:spLocks noChangeArrowheads="1"/>
          </p:cNvSpPr>
          <p:nvPr/>
        </p:nvSpPr>
        <p:spPr bwMode="auto">
          <a:xfrm>
            <a:off x="598237" y="1628800"/>
            <a:ext cx="7666942" cy="362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accent2"/>
                </a:solidFill>
                <a:latin typeface="Verdana" pitchFamily="34" charset="0"/>
                <a:ea typeface="+mn-ea"/>
                <a:cs typeface="+mn-cs"/>
              </a:defRPr>
            </a:lvl1pPr>
            <a:lvl2pPr marL="742950" indent="-285750" algn="l" rtl="0" eaLnBrk="0" fontAlgn="base" hangingPunct="0">
              <a:spcBef>
                <a:spcPct val="20000"/>
              </a:spcBef>
              <a:spcAft>
                <a:spcPct val="0"/>
              </a:spcAft>
              <a:buChar char="–"/>
              <a:defRPr sz="2400">
                <a:solidFill>
                  <a:schemeClr val="accent2"/>
                </a:solidFill>
                <a:latin typeface="Verdana" pitchFamily="34" charset="0"/>
              </a:defRPr>
            </a:lvl2pPr>
            <a:lvl3pPr marL="1143000" indent="-228600" algn="l" rtl="0" eaLnBrk="0" fontAlgn="base" hangingPunct="0">
              <a:spcBef>
                <a:spcPct val="20000"/>
              </a:spcBef>
              <a:spcAft>
                <a:spcPct val="0"/>
              </a:spcAft>
              <a:buChar char="•"/>
              <a:defRPr sz="2400">
                <a:solidFill>
                  <a:schemeClr val="accent2"/>
                </a:solidFill>
                <a:latin typeface="Verdana" pitchFamily="34" charset="0"/>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marR="0" lvl="0" indent="0" algn="l" defTabSz="914400" rtl="0" eaLnBrk="1" fontAlgn="base" latinLnBrk="0" hangingPunct="1">
              <a:lnSpc>
                <a:spcPct val="100000"/>
              </a:lnSpc>
              <a:spcBef>
                <a:spcPts val="0"/>
              </a:spcBef>
              <a:spcAft>
                <a:spcPts val="1800"/>
              </a:spcAft>
              <a:buClrTx/>
              <a:buSzTx/>
              <a:buFontTx/>
              <a:buNone/>
              <a:tabLst/>
              <a:defRPr/>
            </a:pPr>
            <a:endParaRPr kumimoji="0" lang="en-US" altLang="en-US"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a:p>
            <a:pPr marL="0" marR="0" lvl="0" indent="0" algn="ctr" defTabSz="914400" rtl="0" eaLnBrk="1" fontAlgn="base" latinLnBrk="0" hangingPunct="1">
              <a:lnSpc>
                <a:spcPct val="100000"/>
              </a:lnSpc>
              <a:spcBef>
                <a:spcPts val="0"/>
              </a:spcBef>
              <a:spcAft>
                <a:spcPts val="1800"/>
              </a:spcAft>
              <a:buClrTx/>
              <a:buSzTx/>
              <a:buFontTx/>
              <a:buNone/>
              <a:tabLst/>
              <a:defRPr/>
            </a:pPr>
            <a:r>
              <a:rPr kumimoji="0" lang="en-US" altLang="en-US"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If an officer has </a:t>
            </a:r>
            <a:r>
              <a:rPr kumimoji="0" lang="en-US" altLang="en-US" b="0" i="0" u="none" strike="noStrike" kern="0" cap="none" spc="0" normalizeH="0" baseline="0" noProof="0" dirty="0" smtClean="0">
                <a:ln>
                  <a:noFill/>
                </a:ln>
                <a:solidFill>
                  <a:srgbClr val="FF0000"/>
                </a:solidFill>
                <a:effectLst/>
                <a:uLnTx/>
                <a:uFillTx/>
                <a:latin typeface="Arial" panose="020B0604020202020204" pitchFamily="34" charset="0"/>
                <a:cs typeface="Arial" panose="020B0604020202020204" pitchFamily="34" charset="0"/>
              </a:rPr>
              <a:t>reasonable grounds for suspecting </a:t>
            </a:r>
          </a:p>
          <a:p>
            <a:pPr marL="0" marR="0" lvl="0" indent="0" algn="ctr" defTabSz="914400" rtl="0" eaLnBrk="1" fontAlgn="base" latinLnBrk="0" hangingPunct="1">
              <a:lnSpc>
                <a:spcPct val="100000"/>
              </a:lnSpc>
              <a:spcBef>
                <a:spcPts val="0"/>
              </a:spcBef>
              <a:spcAft>
                <a:spcPts val="1800"/>
              </a:spcAft>
              <a:buClrTx/>
              <a:buSzTx/>
              <a:buFontTx/>
              <a:buNone/>
              <a:tabLst/>
              <a:defRPr/>
            </a:pPr>
            <a:r>
              <a:rPr kumimoji="0" lang="en-US" altLang="en-US"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that an offence </a:t>
            </a:r>
            <a:r>
              <a:rPr kumimoji="0" lang="en-US" altLang="en-US" b="0" i="0" u="none" strike="noStrike" kern="0" cap="none" spc="0" normalizeH="0" baseline="0" noProof="0" dirty="0" smtClean="0">
                <a:ln>
                  <a:noFill/>
                </a:ln>
                <a:solidFill>
                  <a:srgbClr val="FF0000"/>
                </a:solidFill>
                <a:effectLst/>
                <a:uLnTx/>
                <a:uFillTx/>
                <a:latin typeface="Arial" panose="020B0604020202020204" pitchFamily="34" charset="0"/>
                <a:cs typeface="Arial" panose="020B0604020202020204" pitchFamily="34" charset="0"/>
              </a:rPr>
              <a:t>has been committed  </a:t>
            </a:r>
          </a:p>
          <a:p>
            <a:pPr marL="0" marR="0" lvl="0" indent="0" algn="ctr" defTabSz="914400" rtl="0" eaLnBrk="1" fontAlgn="base" latinLnBrk="0" hangingPunct="1">
              <a:lnSpc>
                <a:spcPct val="100000"/>
              </a:lnSpc>
              <a:spcBef>
                <a:spcPts val="0"/>
              </a:spcBef>
              <a:spcAft>
                <a:spcPts val="1800"/>
              </a:spcAft>
              <a:buClrTx/>
              <a:buSzTx/>
              <a:buFontTx/>
              <a:buNone/>
              <a:tabLst/>
              <a:defRPr/>
            </a:pPr>
            <a:r>
              <a:rPr kumimoji="0" lang="en-US" altLang="en-US" b="0" i="0" u="none" strike="noStrike" kern="0" cap="none" spc="0" normalizeH="0" baseline="0" noProof="0" dirty="0" smtClean="0">
                <a:ln>
                  <a:noFill/>
                </a:ln>
                <a:solidFill>
                  <a:srgbClr val="000099"/>
                </a:solidFill>
                <a:effectLst/>
                <a:uLnTx/>
                <a:uFillTx/>
                <a:latin typeface="Arial" panose="020B0604020202020204" pitchFamily="34" charset="0"/>
                <a:cs typeface="Arial" panose="020B0604020202020204" pitchFamily="34" charset="0"/>
              </a:rPr>
              <a:t>they </a:t>
            </a:r>
            <a:r>
              <a:rPr kumimoji="0" lang="en-US" altLang="en-US"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may arrest anyone whom they have </a:t>
            </a:r>
          </a:p>
          <a:p>
            <a:pPr marL="0" marR="0" lvl="0" indent="0" algn="ctr" defTabSz="914400" rtl="0" eaLnBrk="1" fontAlgn="base" latinLnBrk="0" hangingPunct="1">
              <a:lnSpc>
                <a:spcPct val="100000"/>
              </a:lnSpc>
              <a:spcBef>
                <a:spcPts val="0"/>
              </a:spcBef>
              <a:spcAft>
                <a:spcPts val="1800"/>
              </a:spcAft>
              <a:buClrTx/>
              <a:buSzTx/>
              <a:buFontTx/>
              <a:buNone/>
              <a:tabLst/>
              <a:defRPr/>
            </a:pPr>
            <a:r>
              <a:rPr kumimoji="0" lang="en-US" altLang="en-US" b="0" i="0" u="none" strike="noStrike" kern="0" cap="none" spc="0" normalizeH="0" baseline="0" noProof="0" dirty="0" smtClean="0">
                <a:ln>
                  <a:noFill/>
                </a:ln>
                <a:solidFill>
                  <a:srgbClr val="FF0000"/>
                </a:solidFill>
                <a:effectLst/>
                <a:uLnTx/>
                <a:uFillTx/>
                <a:latin typeface="Arial" panose="020B0604020202020204" pitchFamily="34" charset="0"/>
                <a:cs typeface="Arial" panose="020B0604020202020204" pitchFamily="34" charset="0"/>
              </a:rPr>
              <a:t>reasonable grounds to suspect </a:t>
            </a:r>
          </a:p>
          <a:p>
            <a:pPr marL="0" marR="0" lvl="0" indent="0" algn="ctr" defTabSz="914400" rtl="0" eaLnBrk="1" fontAlgn="base" latinLnBrk="0" hangingPunct="1">
              <a:lnSpc>
                <a:spcPct val="100000"/>
              </a:lnSpc>
              <a:spcBef>
                <a:spcPts val="0"/>
              </a:spcBef>
              <a:spcAft>
                <a:spcPts val="1800"/>
              </a:spcAft>
              <a:buClrTx/>
              <a:buSzTx/>
              <a:buFontTx/>
              <a:buNone/>
              <a:tabLst/>
              <a:defRPr/>
            </a:pPr>
            <a:r>
              <a:rPr kumimoji="0" lang="en-US" altLang="en-US" b="0" i="0" u="none" strike="noStrike" kern="0" cap="none" spc="0" normalizeH="0" baseline="0" noProof="0" dirty="0" smtClean="0">
                <a:ln>
                  <a:noFill/>
                </a:ln>
                <a:solidFill>
                  <a:srgbClr val="000099"/>
                </a:solidFill>
                <a:effectLst/>
                <a:uLnTx/>
                <a:uFillTx/>
                <a:latin typeface="Arial" panose="020B0604020202020204" pitchFamily="34" charset="0"/>
                <a:cs typeface="Arial" panose="020B0604020202020204" pitchFamily="34" charset="0"/>
              </a:rPr>
              <a:t>of being guilty of it.</a:t>
            </a:r>
          </a:p>
          <a:p>
            <a:pPr marL="0" marR="0" lvl="0" indent="0" algn="l" defTabSz="914400" rtl="0" eaLnBrk="1" fontAlgn="base" latinLnBrk="0" hangingPunct="1">
              <a:lnSpc>
                <a:spcPct val="100000"/>
              </a:lnSpc>
              <a:spcBef>
                <a:spcPts val="0"/>
              </a:spcBef>
              <a:spcAft>
                <a:spcPts val="1800"/>
              </a:spcAft>
              <a:buClrTx/>
              <a:buSzTx/>
              <a:buFontTx/>
              <a:buNone/>
              <a:tabLst/>
              <a:defRPr/>
            </a:pPr>
            <a:endParaRPr kumimoji="0" lang="en-US" altLang="en-US" sz="2800" b="0" i="0" u="none" strike="noStrike" kern="0" cap="none" spc="0" normalizeH="0" baseline="0" noProof="0" dirty="0" smtClean="0">
              <a:ln>
                <a:noFill/>
              </a:ln>
              <a:solidFill>
                <a:srgbClr val="333399"/>
              </a:solidFill>
              <a:effectLst/>
              <a:uLnTx/>
              <a:uFillTx/>
              <a:latin typeface="Verdana" pitchFamily="34" charset="0"/>
              <a:ea typeface="+mn-ea"/>
              <a:cs typeface="+mn-cs"/>
            </a:endParaRPr>
          </a:p>
          <a:p>
            <a:pPr marL="0" marR="0" lvl="0" indent="0" algn="l" defTabSz="914400" rtl="0" eaLnBrk="1" fontAlgn="base" latinLnBrk="0" hangingPunct="1">
              <a:lnSpc>
                <a:spcPct val="90000"/>
              </a:lnSpc>
              <a:spcBef>
                <a:spcPct val="20000"/>
              </a:spcBef>
              <a:spcAft>
                <a:spcPts val="1800"/>
              </a:spcAft>
              <a:buClrTx/>
              <a:buSzTx/>
              <a:buFontTx/>
              <a:buNone/>
              <a:tabLst/>
              <a:defRPr/>
            </a:pPr>
            <a:endParaRPr kumimoji="0" lang="en-US" altLang="en-US" sz="2400" b="0" i="0" u="none" strike="noStrike" kern="0" cap="none" spc="0" normalizeH="0" baseline="0" noProof="0" dirty="0" smtClean="0">
              <a:ln>
                <a:noFill/>
              </a:ln>
              <a:solidFill>
                <a:srgbClr val="333399"/>
              </a:solidFill>
              <a:effectLst/>
              <a:uLnTx/>
              <a:uFillTx/>
              <a:latin typeface="Verdana" pitchFamily="34" charset="0"/>
              <a:ea typeface="+mn-ea"/>
              <a:cs typeface="+mn-cs"/>
            </a:endParaRPr>
          </a:p>
        </p:txBody>
      </p:sp>
      <p:sp>
        <p:nvSpPr>
          <p:cNvPr id="4" name="TextBox 3"/>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Section 24(2) PACE 1984</a:t>
            </a:r>
            <a:endParaRPr lang="en-GB" sz="3600" b="1" dirty="0">
              <a:solidFill>
                <a:schemeClr val="bg1"/>
              </a:solidFill>
            </a:endParaRPr>
          </a:p>
        </p:txBody>
      </p:sp>
    </p:spTree>
    <p:extLst>
      <p:ext uri="{BB962C8B-B14F-4D97-AF65-F5344CB8AC3E}">
        <p14:creationId xmlns:p14="http://schemas.microsoft.com/office/powerpoint/2010/main" val="3049693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6"/>
          <p:cNvSpPr txBox="1">
            <a:spLocks noChangeArrowheads="1"/>
          </p:cNvSpPr>
          <p:nvPr/>
        </p:nvSpPr>
        <p:spPr bwMode="auto">
          <a:xfrm>
            <a:off x="899592" y="2060848"/>
            <a:ext cx="7070108" cy="362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accent2"/>
                </a:solidFill>
                <a:latin typeface="Verdana" pitchFamily="34" charset="0"/>
                <a:ea typeface="+mn-ea"/>
                <a:cs typeface="+mn-cs"/>
              </a:defRPr>
            </a:lvl1pPr>
            <a:lvl2pPr marL="742950" indent="-285750" algn="l" rtl="0" eaLnBrk="0" fontAlgn="base" hangingPunct="0">
              <a:spcBef>
                <a:spcPct val="20000"/>
              </a:spcBef>
              <a:spcAft>
                <a:spcPct val="0"/>
              </a:spcAft>
              <a:buChar char="–"/>
              <a:defRPr sz="2400">
                <a:solidFill>
                  <a:schemeClr val="accent2"/>
                </a:solidFill>
                <a:latin typeface="Verdana" pitchFamily="34" charset="0"/>
              </a:defRPr>
            </a:lvl2pPr>
            <a:lvl3pPr marL="1143000" indent="-228600" algn="l" rtl="0" eaLnBrk="0" fontAlgn="base" hangingPunct="0">
              <a:spcBef>
                <a:spcPct val="20000"/>
              </a:spcBef>
              <a:spcAft>
                <a:spcPct val="0"/>
              </a:spcAft>
              <a:buChar char="•"/>
              <a:defRPr sz="2400">
                <a:solidFill>
                  <a:schemeClr val="accent2"/>
                </a:solidFill>
                <a:latin typeface="Verdana" pitchFamily="34" charset="0"/>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lvl="0" indent="0" algn="ctr" eaLnBrk="1" hangingPunct="1">
              <a:spcBef>
                <a:spcPts val="0"/>
              </a:spcBef>
              <a:spcAft>
                <a:spcPts val="1800"/>
              </a:spcAft>
              <a:buNone/>
              <a:defRPr/>
            </a:pPr>
            <a:r>
              <a:rPr lang="en-US" altLang="en-US" kern="0" dirty="0" smtClean="0">
                <a:solidFill>
                  <a:srgbClr val="333399"/>
                </a:solidFill>
                <a:latin typeface="Arial" panose="020B0604020202020204" pitchFamily="34" charset="0"/>
                <a:cs typeface="Arial" panose="020B0604020202020204" pitchFamily="34" charset="0"/>
              </a:rPr>
              <a:t>If </a:t>
            </a:r>
            <a:r>
              <a:rPr lang="en-US" altLang="en-US" kern="0" dirty="0">
                <a:solidFill>
                  <a:srgbClr val="333399"/>
                </a:solidFill>
                <a:latin typeface="Arial" panose="020B0604020202020204" pitchFamily="34" charset="0"/>
                <a:cs typeface="Arial" panose="020B0604020202020204" pitchFamily="34" charset="0"/>
              </a:rPr>
              <a:t>an offence </a:t>
            </a:r>
            <a:r>
              <a:rPr lang="en-US" altLang="en-US" kern="0" dirty="0">
                <a:solidFill>
                  <a:srgbClr val="FF0000"/>
                </a:solidFill>
                <a:latin typeface="Arial" panose="020B0604020202020204" pitchFamily="34" charset="0"/>
                <a:cs typeface="Arial" panose="020B0604020202020204" pitchFamily="34" charset="0"/>
              </a:rPr>
              <a:t>has been committed</a:t>
            </a:r>
            <a:r>
              <a:rPr lang="en-US" altLang="en-US" kern="0" dirty="0">
                <a:solidFill>
                  <a:srgbClr val="333399"/>
                </a:solidFill>
                <a:latin typeface="Arial" panose="020B0604020202020204" pitchFamily="34" charset="0"/>
                <a:cs typeface="Arial" panose="020B0604020202020204" pitchFamily="34" charset="0"/>
              </a:rPr>
              <a:t>, an officer may arrest anyone who: </a:t>
            </a:r>
            <a:endParaRPr lang="en-US" altLang="en-US" kern="0" dirty="0" smtClean="0">
              <a:solidFill>
                <a:srgbClr val="333399"/>
              </a:solidFill>
              <a:latin typeface="Arial" panose="020B0604020202020204" pitchFamily="34" charset="0"/>
              <a:cs typeface="Arial" panose="020B0604020202020204" pitchFamily="34" charset="0"/>
            </a:endParaRPr>
          </a:p>
          <a:p>
            <a:pPr marL="0" lvl="0" indent="0" algn="ctr" eaLnBrk="1" hangingPunct="1">
              <a:spcBef>
                <a:spcPts val="0"/>
              </a:spcBef>
              <a:spcAft>
                <a:spcPts val="1800"/>
              </a:spcAft>
              <a:buNone/>
              <a:defRPr/>
            </a:pPr>
            <a:endParaRPr lang="en-US" altLang="en-US" kern="0" dirty="0">
              <a:solidFill>
                <a:srgbClr val="333399"/>
              </a:solidFill>
              <a:latin typeface="Arial" panose="020B0604020202020204" pitchFamily="34" charset="0"/>
              <a:cs typeface="Arial" panose="020B0604020202020204" pitchFamily="34" charset="0"/>
            </a:endParaRPr>
          </a:p>
          <a:p>
            <a:pPr marL="439738" lvl="0" indent="-439738" algn="ctr" eaLnBrk="1" hangingPunct="1">
              <a:spcAft>
                <a:spcPts val="1800"/>
              </a:spcAft>
              <a:buNone/>
              <a:defRPr/>
            </a:pPr>
            <a:r>
              <a:rPr lang="en-US" altLang="en-US" kern="0" dirty="0">
                <a:solidFill>
                  <a:srgbClr val="000099"/>
                </a:solidFill>
                <a:latin typeface="Arial" panose="020B0604020202020204" pitchFamily="34" charset="0"/>
                <a:cs typeface="Arial" panose="020B0604020202020204" pitchFamily="34" charset="0"/>
              </a:rPr>
              <a:t>    a.  </a:t>
            </a:r>
            <a:r>
              <a:rPr lang="en-US" altLang="en-US" kern="0" dirty="0">
                <a:solidFill>
                  <a:srgbClr val="FF0000"/>
                </a:solidFill>
                <a:latin typeface="Arial" panose="020B0604020202020204" pitchFamily="34" charset="0"/>
                <a:cs typeface="Arial" panose="020B0604020202020204" pitchFamily="34" charset="0"/>
              </a:rPr>
              <a:t>Is guilty </a:t>
            </a:r>
            <a:r>
              <a:rPr lang="en-US" altLang="en-US" kern="0" dirty="0">
                <a:solidFill>
                  <a:srgbClr val="333399"/>
                </a:solidFill>
                <a:latin typeface="Arial" panose="020B0604020202020204" pitchFamily="34" charset="0"/>
                <a:cs typeface="Arial" panose="020B0604020202020204" pitchFamily="34" charset="0"/>
              </a:rPr>
              <a:t>of the offence </a:t>
            </a:r>
          </a:p>
          <a:p>
            <a:pPr marL="439738" lvl="0" indent="-439738" algn="ctr" eaLnBrk="1" hangingPunct="1">
              <a:spcAft>
                <a:spcPts val="1800"/>
              </a:spcAft>
              <a:buNone/>
              <a:defRPr/>
            </a:pPr>
            <a:r>
              <a:rPr lang="en-US" altLang="en-US" kern="0" dirty="0">
                <a:solidFill>
                  <a:srgbClr val="333399"/>
                </a:solidFill>
                <a:latin typeface="Arial" panose="020B0604020202020204" pitchFamily="34" charset="0"/>
                <a:cs typeface="Arial" panose="020B0604020202020204" pitchFamily="34" charset="0"/>
              </a:rPr>
              <a:t>    b.  they have </a:t>
            </a:r>
            <a:r>
              <a:rPr lang="en-US" altLang="en-US" kern="0" dirty="0">
                <a:solidFill>
                  <a:srgbClr val="FF0000"/>
                </a:solidFill>
                <a:latin typeface="Arial" panose="020B0604020202020204" pitchFamily="34" charset="0"/>
                <a:cs typeface="Arial" panose="020B0604020202020204" pitchFamily="34" charset="0"/>
              </a:rPr>
              <a:t>reasonable grounds for suspecting </a:t>
            </a:r>
          </a:p>
          <a:p>
            <a:pPr marL="439738" lvl="0" indent="-439738" algn="ctr" eaLnBrk="1" hangingPunct="1">
              <a:spcAft>
                <a:spcPts val="1800"/>
              </a:spcAft>
              <a:buNone/>
              <a:defRPr/>
            </a:pPr>
            <a:r>
              <a:rPr lang="en-US" altLang="en-US" kern="0" dirty="0">
                <a:solidFill>
                  <a:srgbClr val="000099"/>
                </a:solidFill>
                <a:latin typeface="Arial" panose="020B0604020202020204" pitchFamily="34" charset="0"/>
                <a:cs typeface="Arial" panose="020B0604020202020204" pitchFamily="34" charset="0"/>
              </a:rPr>
              <a:t>         to be guilty of it.</a:t>
            </a:r>
          </a:p>
          <a:p>
            <a:pPr marL="0" marR="0" lvl="0" indent="0" algn="l" defTabSz="914400" rtl="0" eaLnBrk="1" fontAlgn="base" latinLnBrk="0" hangingPunct="1">
              <a:lnSpc>
                <a:spcPct val="100000"/>
              </a:lnSpc>
              <a:spcBef>
                <a:spcPts val="0"/>
              </a:spcBef>
              <a:spcAft>
                <a:spcPts val="1800"/>
              </a:spcAft>
              <a:buClrTx/>
              <a:buSzTx/>
              <a:buFontTx/>
              <a:buNone/>
              <a:tabLst/>
              <a:defRPr/>
            </a:pPr>
            <a:endParaRPr kumimoji="0" lang="en-US" altLang="en-US" sz="2800" b="0" i="0" u="none" strike="noStrike" kern="0" cap="none" spc="0" normalizeH="0" baseline="0" noProof="0" dirty="0" smtClean="0">
              <a:ln>
                <a:noFill/>
              </a:ln>
              <a:solidFill>
                <a:srgbClr val="333399"/>
              </a:solidFill>
              <a:effectLst/>
              <a:uLnTx/>
              <a:uFillTx/>
              <a:latin typeface="Verdana" pitchFamily="34" charset="0"/>
              <a:ea typeface="+mn-ea"/>
              <a:cs typeface="+mn-cs"/>
            </a:endParaRPr>
          </a:p>
          <a:p>
            <a:pPr marL="0" marR="0" lvl="0" indent="0" algn="l" defTabSz="914400" rtl="0" eaLnBrk="1" fontAlgn="base" latinLnBrk="0" hangingPunct="1">
              <a:lnSpc>
                <a:spcPct val="90000"/>
              </a:lnSpc>
              <a:spcBef>
                <a:spcPct val="20000"/>
              </a:spcBef>
              <a:spcAft>
                <a:spcPts val="1800"/>
              </a:spcAft>
              <a:buClrTx/>
              <a:buSzTx/>
              <a:buFontTx/>
              <a:buNone/>
              <a:tabLst/>
              <a:defRPr/>
            </a:pPr>
            <a:endParaRPr kumimoji="0" lang="en-US" altLang="en-US" sz="2400" b="0" i="0" u="none" strike="noStrike" kern="0" cap="none" spc="0" normalizeH="0" baseline="0" noProof="0" dirty="0" smtClean="0">
              <a:ln>
                <a:noFill/>
              </a:ln>
              <a:solidFill>
                <a:srgbClr val="333399"/>
              </a:solidFill>
              <a:effectLst/>
              <a:uLnTx/>
              <a:uFillTx/>
              <a:latin typeface="Verdana" pitchFamily="34" charset="0"/>
              <a:ea typeface="+mn-ea"/>
              <a:cs typeface="+mn-cs"/>
            </a:endParaRPr>
          </a:p>
        </p:txBody>
      </p:sp>
      <p:sp>
        <p:nvSpPr>
          <p:cNvPr id="4" name="TextBox 3"/>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Section 24(3) PACE 1984</a:t>
            </a:r>
            <a:endParaRPr lang="en-GB" sz="3600" b="1" dirty="0">
              <a:solidFill>
                <a:schemeClr val="bg1"/>
              </a:solidFill>
            </a:endParaRPr>
          </a:p>
        </p:txBody>
      </p:sp>
    </p:spTree>
    <p:extLst>
      <p:ext uri="{BB962C8B-B14F-4D97-AF65-F5344CB8AC3E}">
        <p14:creationId xmlns:p14="http://schemas.microsoft.com/office/powerpoint/2010/main" val="153202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6"/>
          <p:cNvSpPr txBox="1">
            <a:spLocks noChangeArrowheads="1"/>
          </p:cNvSpPr>
          <p:nvPr/>
        </p:nvSpPr>
        <p:spPr bwMode="auto">
          <a:xfrm>
            <a:off x="684242" y="1196751"/>
            <a:ext cx="5201183" cy="2520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accent2"/>
                </a:solidFill>
                <a:latin typeface="Verdana" pitchFamily="34" charset="0"/>
                <a:ea typeface="+mn-ea"/>
                <a:cs typeface="+mn-cs"/>
              </a:defRPr>
            </a:lvl1pPr>
            <a:lvl2pPr marL="742950" indent="-285750" algn="l" rtl="0" eaLnBrk="0" fontAlgn="base" hangingPunct="0">
              <a:spcBef>
                <a:spcPct val="20000"/>
              </a:spcBef>
              <a:spcAft>
                <a:spcPct val="0"/>
              </a:spcAft>
              <a:buChar char="–"/>
              <a:defRPr sz="2400">
                <a:solidFill>
                  <a:schemeClr val="accent2"/>
                </a:solidFill>
                <a:latin typeface="Verdana" pitchFamily="34" charset="0"/>
              </a:defRPr>
            </a:lvl2pPr>
            <a:lvl3pPr marL="1143000" indent="-228600" algn="l" rtl="0" eaLnBrk="0" fontAlgn="base" hangingPunct="0">
              <a:spcBef>
                <a:spcPct val="20000"/>
              </a:spcBef>
              <a:spcAft>
                <a:spcPct val="0"/>
              </a:spcAft>
              <a:buChar char="•"/>
              <a:defRPr sz="2400">
                <a:solidFill>
                  <a:schemeClr val="accent2"/>
                </a:solidFill>
                <a:latin typeface="Verdana" pitchFamily="34" charset="0"/>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marR="0" lvl="0" indent="0" algn="l" defTabSz="914400" rtl="0" eaLnBrk="1" fontAlgn="base" latinLnBrk="0" hangingPunct="1">
              <a:lnSpc>
                <a:spcPct val="100000"/>
              </a:lnSpc>
              <a:spcBef>
                <a:spcPts val="0"/>
              </a:spcBef>
              <a:spcAft>
                <a:spcPts val="1800"/>
              </a:spcAft>
              <a:buClrTx/>
              <a:buSzTx/>
              <a:buFontTx/>
              <a:buNone/>
              <a:tabLst/>
              <a:defRPr/>
            </a:pPr>
            <a:r>
              <a:rPr kumimoji="0" lang="en-US" altLang="en-US" sz="32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PC JONES is on patrol with her tutor when they hear a woman shout, ‘Stop that man he has just stolen my purse’.</a:t>
            </a:r>
          </a:p>
          <a:p>
            <a:pPr marL="0" marR="0" lvl="0" indent="0" algn="l" defTabSz="914400" rtl="0" eaLnBrk="1" fontAlgn="base" latinLnBrk="0" hangingPunct="1">
              <a:lnSpc>
                <a:spcPct val="100000"/>
              </a:lnSpc>
              <a:spcBef>
                <a:spcPts val="0"/>
              </a:spcBef>
              <a:spcAft>
                <a:spcPts val="1800"/>
              </a:spcAft>
              <a:buClrTx/>
              <a:buSzTx/>
              <a:buFontTx/>
              <a:buNone/>
              <a:tabLst/>
              <a:defRPr/>
            </a:pPr>
            <a:endParaRPr kumimoji="0" lang="en-US" altLang="en-US" sz="28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a:p>
            <a:pPr marL="0" marR="0" lvl="0" indent="0" algn="l" defTabSz="914400" rtl="0" eaLnBrk="1" fontAlgn="base" latinLnBrk="0" hangingPunct="1">
              <a:lnSpc>
                <a:spcPct val="100000"/>
              </a:lnSpc>
              <a:spcBef>
                <a:spcPts val="0"/>
              </a:spcBef>
              <a:spcAft>
                <a:spcPts val="1800"/>
              </a:spcAft>
              <a:buClrTx/>
              <a:buSzTx/>
              <a:buFontTx/>
              <a:buNone/>
              <a:tabLst/>
              <a:defRPr/>
            </a:pPr>
            <a:endParaRPr kumimoji="0" lang="en-US" altLang="en-US" sz="2800" b="0" i="0" u="none" strike="noStrike" kern="0" cap="none" spc="0" normalizeH="0" baseline="0" noProof="0" dirty="0" smtClean="0">
              <a:ln>
                <a:noFill/>
              </a:ln>
              <a:solidFill>
                <a:srgbClr val="333399"/>
              </a:solidFill>
              <a:effectLst/>
              <a:uLnTx/>
              <a:uFillTx/>
              <a:latin typeface="Verdana" pitchFamily="34" charset="0"/>
              <a:ea typeface="+mn-ea"/>
              <a:cs typeface="+mn-cs"/>
            </a:endParaRPr>
          </a:p>
          <a:p>
            <a:pPr marL="0" marR="0" lvl="0" indent="0" algn="l" defTabSz="914400" rtl="0" eaLnBrk="1" fontAlgn="base" latinLnBrk="0" hangingPunct="1">
              <a:lnSpc>
                <a:spcPct val="90000"/>
              </a:lnSpc>
              <a:spcBef>
                <a:spcPct val="20000"/>
              </a:spcBef>
              <a:spcAft>
                <a:spcPts val="1800"/>
              </a:spcAft>
              <a:buClrTx/>
              <a:buSzTx/>
              <a:buFontTx/>
              <a:buNone/>
              <a:tabLst/>
              <a:defRPr/>
            </a:pPr>
            <a:endParaRPr kumimoji="0" lang="en-US" altLang="en-US" sz="2400" b="0" i="0" u="none" strike="noStrike" kern="0" cap="none" spc="0" normalizeH="0" baseline="0" noProof="0" dirty="0" smtClean="0">
              <a:ln>
                <a:noFill/>
              </a:ln>
              <a:solidFill>
                <a:srgbClr val="333399"/>
              </a:solidFill>
              <a:effectLst/>
              <a:uLnTx/>
              <a:uFillTx/>
              <a:latin typeface="Verdana" pitchFamily="34" charset="0"/>
              <a:ea typeface="+mn-ea"/>
              <a:cs typeface="+mn-cs"/>
            </a:endParaRPr>
          </a:p>
        </p:txBody>
      </p:sp>
      <p:sp>
        <p:nvSpPr>
          <p:cNvPr id="3" name="TextBox 2"/>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Group Task 1</a:t>
            </a:r>
            <a:endParaRPr lang="en-GB" sz="3600" b="1" dirty="0">
              <a:solidFill>
                <a:schemeClr val="bg1"/>
              </a:solidFill>
            </a:endParaRPr>
          </a:p>
        </p:txBody>
      </p:sp>
      <p:pic>
        <p:nvPicPr>
          <p:cNvPr id="4" name="Picture 3"/>
          <p:cNvPicPr>
            <a:picLocks noChangeAspect="1"/>
          </p:cNvPicPr>
          <p:nvPr/>
        </p:nvPicPr>
        <p:blipFill>
          <a:blip r:embed="rId4"/>
          <a:stretch>
            <a:fillRect/>
          </a:stretch>
        </p:blipFill>
        <p:spPr>
          <a:xfrm>
            <a:off x="6316799" y="1196752"/>
            <a:ext cx="2215133" cy="2376264"/>
          </a:xfrm>
          <a:prstGeom prst="rect">
            <a:avLst/>
          </a:prstGeom>
        </p:spPr>
      </p:pic>
      <p:sp>
        <p:nvSpPr>
          <p:cNvPr id="5" name="Rectangle 4"/>
          <p:cNvSpPr/>
          <p:nvPr/>
        </p:nvSpPr>
        <p:spPr>
          <a:xfrm>
            <a:off x="1672789" y="4437112"/>
            <a:ext cx="5869414" cy="954107"/>
          </a:xfrm>
          <a:prstGeom prst="rect">
            <a:avLst/>
          </a:prstGeom>
          <a:solidFill>
            <a:schemeClr val="accent5">
              <a:lumMod val="20000"/>
              <a:lumOff val="80000"/>
            </a:schemeClr>
          </a:solidFill>
        </p:spPr>
        <p:txBody>
          <a:bodyPr wrap="square">
            <a:spAutoFit/>
          </a:bodyPr>
          <a:lstStyle/>
          <a:p>
            <a:pPr lvl="0" algn="ctr">
              <a:spcBef>
                <a:spcPts val="0"/>
              </a:spcBef>
              <a:spcAft>
                <a:spcPts val="1800"/>
              </a:spcAft>
              <a:defRPr/>
            </a:pPr>
            <a:r>
              <a:rPr lang="en-US" altLang="en-US" sz="2800" kern="0" dirty="0" smtClean="0">
                <a:solidFill>
                  <a:srgbClr val="333399"/>
                </a:solidFill>
                <a:latin typeface="Arial" panose="020B0604020202020204" pitchFamily="34" charset="0"/>
                <a:cs typeface="Arial" panose="020B0604020202020204" pitchFamily="34" charset="0"/>
              </a:rPr>
              <a:t>What </a:t>
            </a:r>
            <a:r>
              <a:rPr lang="en-US" altLang="en-US" sz="2800" kern="0" dirty="0">
                <a:solidFill>
                  <a:srgbClr val="333399"/>
                </a:solidFill>
                <a:latin typeface="Arial" panose="020B0604020202020204" pitchFamily="34" charset="0"/>
                <a:cs typeface="Arial" panose="020B0604020202020204" pitchFamily="34" charset="0"/>
              </a:rPr>
              <a:t>power of arrest do the officers </a:t>
            </a:r>
            <a:r>
              <a:rPr lang="en-US" altLang="en-US" sz="2800" kern="0" dirty="0" smtClean="0">
                <a:solidFill>
                  <a:srgbClr val="333399"/>
                </a:solidFill>
                <a:latin typeface="Arial" panose="020B0604020202020204" pitchFamily="34" charset="0"/>
                <a:cs typeface="Arial" panose="020B0604020202020204" pitchFamily="34" charset="0"/>
              </a:rPr>
              <a:t>                                        have </a:t>
            </a:r>
            <a:r>
              <a:rPr lang="en-US" altLang="en-US" sz="2800" kern="0" dirty="0">
                <a:solidFill>
                  <a:srgbClr val="333399"/>
                </a:solidFill>
                <a:latin typeface="Arial" panose="020B0604020202020204" pitchFamily="34" charset="0"/>
                <a:cs typeface="Arial" panose="020B0604020202020204" pitchFamily="34" charset="0"/>
              </a:rPr>
              <a:t>to deal with this situation? </a:t>
            </a:r>
          </a:p>
        </p:txBody>
      </p:sp>
    </p:spTree>
    <p:extLst>
      <p:ext uri="{BB962C8B-B14F-4D97-AF65-F5344CB8AC3E}">
        <p14:creationId xmlns:p14="http://schemas.microsoft.com/office/powerpoint/2010/main" val="1234873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6"/>
          <p:cNvSpPr txBox="1">
            <a:spLocks noChangeArrowheads="1"/>
          </p:cNvSpPr>
          <p:nvPr/>
        </p:nvSpPr>
        <p:spPr bwMode="auto">
          <a:xfrm>
            <a:off x="683060" y="1124745"/>
            <a:ext cx="4753036" cy="2418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accent2"/>
                </a:solidFill>
                <a:latin typeface="Verdana" pitchFamily="34" charset="0"/>
                <a:ea typeface="+mn-ea"/>
                <a:cs typeface="+mn-cs"/>
              </a:defRPr>
            </a:lvl1pPr>
            <a:lvl2pPr marL="742950" indent="-285750" algn="l" rtl="0" eaLnBrk="0" fontAlgn="base" hangingPunct="0">
              <a:spcBef>
                <a:spcPct val="20000"/>
              </a:spcBef>
              <a:spcAft>
                <a:spcPct val="0"/>
              </a:spcAft>
              <a:buChar char="–"/>
              <a:defRPr sz="2400">
                <a:solidFill>
                  <a:schemeClr val="accent2"/>
                </a:solidFill>
                <a:latin typeface="Verdana" pitchFamily="34" charset="0"/>
              </a:defRPr>
            </a:lvl2pPr>
            <a:lvl3pPr marL="1143000" indent="-228600" algn="l" rtl="0" eaLnBrk="0" fontAlgn="base" hangingPunct="0">
              <a:spcBef>
                <a:spcPct val="20000"/>
              </a:spcBef>
              <a:spcAft>
                <a:spcPct val="0"/>
              </a:spcAft>
              <a:buChar char="•"/>
              <a:defRPr sz="2400">
                <a:solidFill>
                  <a:schemeClr val="accent2"/>
                </a:solidFill>
                <a:latin typeface="Verdana" pitchFamily="34" charset="0"/>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marR="0" lvl="0" indent="0" algn="l" defTabSz="914400" rtl="0" eaLnBrk="1" fontAlgn="base" latinLnBrk="0" hangingPunct="1">
              <a:lnSpc>
                <a:spcPct val="100000"/>
              </a:lnSpc>
              <a:spcBef>
                <a:spcPts val="0"/>
              </a:spcBef>
              <a:spcAft>
                <a:spcPts val="1800"/>
              </a:spcAft>
              <a:buClrTx/>
              <a:buSzTx/>
              <a:buFontTx/>
              <a:buNone/>
              <a:tabLst/>
              <a:defRPr/>
            </a:pPr>
            <a:r>
              <a:rPr kumimoji="0" lang="en-US" altLang="en-US" sz="32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Officers are on patrol when they see Eddie Smith with a brick in one hand about to throw it through the window of a local </a:t>
            </a:r>
            <a:r>
              <a:rPr kumimoji="0" lang="en-US" altLang="en-US" sz="3200" b="0" i="0" u="none" strike="noStrike" kern="0" cap="none" spc="0" normalizeH="0" baseline="0" noProof="0" dirty="0" err="1" smtClean="0">
                <a:ln>
                  <a:noFill/>
                </a:ln>
                <a:solidFill>
                  <a:srgbClr val="333399"/>
                </a:solidFill>
                <a:effectLst/>
                <a:uLnTx/>
                <a:uFillTx/>
                <a:latin typeface="Arial" panose="020B0604020202020204" pitchFamily="34" charset="0"/>
                <a:cs typeface="Arial" panose="020B0604020202020204" pitchFamily="34" charset="0"/>
              </a:rPr>
              <a:t>jewellers</a:t>
            </a:r>
            <a:r>
              <a:rPr kumimoji="0" lang="en-US" altLang="en-US" sz="32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 </a:t>
            </a:r>
          </a:p>
          <a:p>
            <a:pPr marL="0" marR="0" lvl="0" indent="0" algn="l" defTabSz="914400" rtl="0" eaLnBrk="1" fontAlgn="base" latinLnBrk="0" hangingPunct="1">
              <a:lnSpc>
                <a:spcPct val="100000"/>
              </a:lnSpc>
              <a:spcBef>
                <a:spcPts val="0"/>
              </a:spcBef>
              <a:spcAft>
                <a:spcPts val="1800"/>
              </a:spcAft>
              <a:buClrTx/>
              <a:buSzTx/>
              <a:buFontTx/>
              <a:buNone/>
              <a:tabLst/>
              <a:defRPr/>
            </a:pPr>
            <a:endParaRPr kumimoji="0" lang="en-US" altLang="en-US" sz="28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a:p>
            <a:pPr marL="0" marR="0" lvl="0" indent="0" algn="l" defTabSz="914400" rtl="0" eaLnBrk="1" fontAlgn="base" latinLnBrk="0" hangingPunct="1">
              <a:lnSpc>
                <a:spcPct val="100000"/>
              </a:lnSpc>
              <a:spcBef>
                <a:spcPts val="0"/>
              </a:spcBef>
              <a:spcAft>
                <a:spcPts val="1800"/>
              </a:spcAft>
              <a:buClrTx/>
              <a:buSzTx/>
              <a:buFontTx/>
              <a:buNone/>
              <a:tabLst/>
              <a:defRPr/>
            </a:pPr>
            <a:endParaRPr kumimoji="0" lang="en-US" altLang="en-US" sz="4000" b="0" i="0" u="none" strike="noStrike" kern="0" cap="none" spc="0" normalizeH="0" baseline="0" noProof="0" dirty="0" smtClean="0">
              <a:ln>
                <a:noFill/>
              </a:ln>
              <a:solidFill>
                <a:srgbClr val="333399"/>
              </a:solidFill>
              <a:effectLst/>
              <a:uLnTx/>
              <a:uFillTx/>
              <a:latin typeface="Verdana" pitchFamily="34" charset="0"/>
              <a:ea typeface="+mn-ea"/>
              <a:cs typeface="+mn-cs"/>
            </a:endParaRPr>
          </a:p>
          <a:p>
            <a:pPr marL="0" marR="0" lvl="0" indent="0" algn="l" defTabSz="914400" rtl="0" eaLnBrk="1" fontAlgn="base" latinLnBrk="0" hangingPunct="1">
              <a:lnSpc>
                <a:spcPct val="90000"/>
              </a:lnSpc>
              <a:spcBef>
                <a:spcPct val="20000"/>
              </a:spcBef>
              <a:spcAft>
                <a:spcPts val="1800"/>
              </a:spcAft>
              <a:buClrTx/>
              <a:buSzTx/>
              <a:buFontTx/>
              <a:buNone/>
              <a:tabLst/>
              <a:defRPr/>
            </a:pPr>
            <a:endParaRPr kumimoji="0" lang="en-US" altLang="en-US" sz="2400" b="0" i="0" u="none" strike="noStrike" kern="0" cap="none" spc="0" normalizeH="0" baseline="0" noProof="0" dirty="0" smtClean="0">
              <a:ln>
                <a:noFill/>
              </a:ln>
              <a:solidFill>
                <a:srgbClr val="333399"/>
              </a:solidFill>
              <a:effectLst/>
              <a:uLnTx/>
              <a:uFillTx/>
              <a:latin typeface="Verdana" pitchFamily="34" charset="0"/>
              <a:ea typeface="+mn-ea"/>
              <a:cs typeface="+mn-cs"/>
            </a:endParaRPr>
          </a:p>
        </p:txBody>
      </p:sp>
      <p:sp>
        <p:nvSpPr>
          <p:cNvPr id="3" name="TextBox 2"/>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Group Task 2</a:t>
            </a:r>
            <a:endParaRPr lang="en-GB" sz="3600" b="1" dirty="0">
              <a:solidFill>
                <a:schemeClr val="bg1"/>
              </a:solidFill>
            </a:endParaRPr>
          </a:p>
        </p:txBody>
      </p:sp>
      <p:pic>
        <p:nvPicPr>
          <p:cNvPr id="4" name="Picture 3"/>
          <p:cNvPicPr>
            <a:picLocks noChangeAspect="1"/>
          </p:cNvPicPr>
          <p:nvPr/>
        </p:nvPicPr>
        <p:blipFill>
          <a:blip r:embed="rId4"/>
          <a:stretch>
            <a:fillRect/>
          </a:stretch>
        </p:blipFill>
        <p:spPr>
          <a:xfrm>
            <a:off x="5674432" y="1161876"/>
            <a:ext cx="2857500" cy="2843187"/>
          </a:xfrm>
          <a:prstGeom prst="rect">
            <a:avLst/>
          </a:prstGeom>
        </p:spPr>
      </p:pic>
      <p:sp>
        <p:nvSpPr>
          <p:cNvPr id="5" name="Rectangle 4"/>
          <p:cNvSpPr/>
          <p:nvPr/>
        </p:nvSpPr>
        <p:spPr>
          <a:xfrm>
            <a:off x="1619672" y="4653136"/>
            <a:ext cx="5869414" cy="954107"/>
          </a:xfrm>
          <a:prstGeom prst="rect">
            <a:avLst/>
          </a:prstGeom>
          <a:solidFill>
            <a:schemeClr val="accent5">
              <a:lumMod val="20000"/>
              <a:lumOff val="80000"/>
            </a:schemeClr>
          </a:solidFill>
        </p:spPr>
        <p:txBody>
          <a:bodyPr wrap="square">
            <a:spAutoFit/>
          </a:bodyPr>
          <a:lstStyle/>
          <a:p>
            <a:pPr lvl="0" algn="ctr">
              <a:spcBef>
                <a:spcPts val="0"/>
              </a:spcBef>
              <a:spcAft>
                <a:spcPts val="1800"/>
              </a:spcAft>
              <a:defRPr/>
            </a:pPr>
            <a:r>
              <a:rPr lang="en-US" altLang="en-US" sz="2800" kern="0" dirty="0" smtClean="0">
                <a:solidFill>
                  <a:srgbClr val="333399"/>
                </a:solidFill>
                <a:latin typeface="Arial" panose="020B0604020202020204" pitchFamily="34" charset="0"/>
                <a:cs typeface="Arial" panose="020B0604020202020204" pitchFamily="34" charset="0"/>
              </a:rPr>
              <a:t>What </a:t>
            </a:r>
            <a:r>
              <a:rPr lang="en-US" altLang="en-US" sz="2800" kern="0" dirty="0">
                <a:solidFill>
                  <a:srgbClr val="333399"/>
                </a:solidFill>
                <a:latin typeface="Arial" panose="020B0604020202020204" pitchFamily="34" charset="0"/>
                <a:cs typeface="Arial" panose="020B0604020202020204" pitchFamily="34" charset="0"/>
              </a:rPr>
              <a:t>power of arrest do the officers </a:t>
            </a:r>
            <a:r>
              <a:rPr lang="en-US" altLang="en-US" sz="2800" kern="0" dirty="0" smtClean="0">
                <a:solidFill>
                  <a:srgbClr val="333399"/>
                </a:solidFill>
                <a:latin typeface="Arial" panose="020B0604020202020204" pitchFamily="34" charset="0"/>
                <a:cs typeface="Arial" panose="020B0604020202020204" pitchFamily="34" charset="0"/>
              </a:rPr>
              <a:t>                                        have </a:t>
            </a:r>
            <a:r>
              <a:rPr lang="en-US" altLang="en-US" sz="2800" kern="0" dirty="0">
                <a:solidFill>
                  <a:srgbClr val="333399"/>
                </a:solidFill>
                <a:latin typeface="Arial" panose="020B0604020202020204" pitchFamily="34" charset="0"/>
                <a:cs typeface="Arial" panose="020B0604020202020204" pitchFamily="34" charset="0"/>
              </a:rPr>
              <a:t>to deal with this situation? </a:t>
            </a:r>
          </a:p>
        </p:txBody>
      </p:sp>
    </p:spTree>
    <p:extLst>
      <p:ext uri="{BB962C8B-B14F-4D97-AF65-F5344CB8AC3E}">
        <p14:creationId xmlns:p14="http://schemas.microsoft.com/office/powerpoint/2010/main" val="3133922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6"/>
          <p:cNvSpPr txBox="1">
            <a:spLocks noChangeArrowheads="1"/>
          </p:cNvSpPr>
          <p:nvPr/>
        </p:nvSpPr>
        <p:spPr bwMode="auto">
          <a:xfrm>
            <a:off x="683568" y="980728"/>
            <a:ext cx="7848364" cy="871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accent2"/>
                </a:solidFill>
                <a:latin typeface="Verdana" pitchFamily="34" charset="0"/>
                <a:ea typeface="+mn-ea"/>
                <a:cs typeface="+mn-cs"/>
              </a:defRPr>
            </a:lvl1pPr>
            <a:lvl2pPr marL="742950" indent="-285750" algn="l" rtl="0" eaLnBrk="0" fontAlgn="base" hangingPunct="0">
              <a:spcBef>
                <a:spcPct val="20000"/>
              </a:spcBef>
              <a:spcAft>
                <a:spcPct val="0"/>
              </a:spcAft>
              <a:buChar char="–"/>
              <a:defRPr sz="2400">
                <a:solidFill>
                  <a:schemeClr val="accent2"/>
                </a:solidFill>
                <a:latin typeface="Verdana" pitchFamily="34" charset="0"/>
              </a:defRPr>
            </a:lvl2pPr>
            <a:lvl3pPr marL="1143000" indent="-228600" algn="l" rtl="0" eaLnBrk="0" fontAlgn="base" hangingPunct="0">
              <a:spcBef>
                <a:spcPct val="20000"/>
              </a:spcBef>
              <a:spcAft>
                <a:spcPct val="0"/>
              </a:spcAft>
              <a:buChar char="•"/>
              <a:defRPr sz="2400">
                <a:solidFill>
                  <a:schemeClr val="accent2"/>
                </a:solidFill>
                <a:latin typeface="Verdana" pitchFamily="34" charset="0"/>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marR="0" lvl="0" indent="0" algn="l" defTabSz="914400" rtl="0" eaLnBrk="1" fontAlgn="base" latinLnBrk="0" hangingPunct="1">
              <a:lnSpc>
                <a:spcPct val="100000"/>
              </a:lnSpc>
              <a:spcBef>
                <a:spcPts val="0"/>
              </a:spcBef>
              <a:spcAft>
                <a:spcPts val="1800"/>
              </a:spcAft>
              <a:buClrTx/>
              <a:buSzTx/>
              <a:buFontTx/>
              <a:buNone/>
              <a:tabLst/>
              <a:defRPr/>
            </a:pPr>
            <a:r>
              <a:rPr kumimoji="0" lang="en-US" altLang="en-US"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Officers are on duty when they are called to a shop where a large display window has been smashed. </a:t>
            </a:r>
            <a:endParaRPr kumimoji="0" lang="en-US" altLang="en-US" sz="28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a:p>
            <a:pPr marL="0" marR="0" lvl="0" indent="0" algn="l" defTabSz="914400" rtl="0" eaLnBrk="1" fontAlgn="base" latinLnBrk="0" hangingPunct="1">
              <a:lnSpc>
                <a:spcPct val="90000"/>
              </a:lnSpc>
              <a:spcBef>
                <a:spcPct val="20000"/>
              </a:spcBef>
              <a:spcAft>
                <a:spcPts val="1800"/>
              </a:spcAft>
              <a:buClrTx/>
              <a:buSzTx/>
              <a:buFontTx/>
              <a:buNone/>
              <a:tabLst/>
              <a:defRPr/>
            </a:pPr>
            <a:endParaRPr kumimoji="0" lang="en-US" altLang="en-US" sz="2400" b="0" i="0" u="none" strike="noStrike" kern="0" cap="none" spc="0" normalizeH="0" baseline="0" noProof="0" dirty="0" smtClean="0">
              <a:ln>
                <a:noFill/>
              </a:ln>
              <a:solidFill>
                <a:srgbClr val="333399"/>
              </a:solidFill>
              <a:effectLst/>
              <a:uLnTx/>
              <a:uFillTx/>
              <a:latin typeface="Verdana" pitchFamily="34" charset="0"/>
              <a:ea typeface="+mn-ea"/>
              <a:cs typeface="+mn-cs"/>
            </a:endParaRPr>
          </a:p>
        </p:txBody>
      </p:sp>
      <p:sp>
        <p:nvSpPr>
          <p:cNvPr id="3" name="TextBox 2"/>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Group Task 3</a:t>
            </a:r>
            <a:endParaRPr lang="en-GB" sz="3600" b="1" dirty="0">
              <a:solidFill>
                <a:schemeClr val="bg1"/>
              </a:solidFill>
            </a:endParaRPr>
          </a:p>
        </p:txBody>
      </p:sp>
      <p:pic>
        <p:nvPicPr>
          <p:cNvPr id="4" name="Picture 3"/>
          <p:cNvPicPr>
            <a:picLocks noChangeAspect="1"/>
          </p:cNvPicPr>
          <p:nvPr/>
        </p:nvPicPr>
        <p:blipFill>
          <a:blip r:embed="rId4"/>
          <a:stretch>
            <a:fillRect/>
          </a:stretch>
        </p:blipFill>
        <p:spPr>
          <a:xfrm>
            <a:off x="5308548" y="1852389"/>
            <a:ext cx="3209330" cy="1938992"/>
          </a:xfrm>
          <a:prstGeom prst="rect">
            <a:avLst/>
          </a:prstGeom>
        </p:spPr>
      </p:pic>
      <p:sp>
        <p:nvSpPr>
          <p:cNvPr id="5" name="Rectangle 4"/>
          <p:cNvSpPr/>
          <p:nvPr/>
        </p:nvSpPr>
        <p:spPr>
          <a:xfrm>
            <a:off x="683060" y="1852389"/>
            <a:ext cx="4639542" cy="1938992"/>
          </a:xfrm>
          <a:prstGeom prst="rect">
            <a:avLst/>
          </a:prstGeom>
        </p:spPr>
        <p:txBody>
          <a:bodyPr wrap="square">
            <a:spAutoFit/>
          </a:bodyPr>
          <a:lstStyle/>
          <a:p>
            <a:pPr lvl="0">
              <a:spcBef>
                <a:spcPts val="0"/>
              </a:spcBef>
              <a:spcAft>
                <a:spcPts val="1800"/>
              </a:spcAft>
              <a:defRPr/>
            </a:pPr>
            <a:r>
              <a:rPr lang="en-US" altLang="en-US" sz="2400" kern="0" dirty="0">
                <a:solidFill>
                  <a:srgbClr val="333399"/>
                </a:solidFill>
                <a:latin typeface="Arial" panose="020B0604020202020204" pitchFamily="34" charset="0"/>
                <a:cs typeface="Arial" panose="020B0604020202020204" pitchFamily="34" charset="0"/>
              </a:rPr>
              <a:t>Five days later their enquiries reveal a witness who states that John Sawyer committed the offence by throwing a brick through the window. </a:t>
            </a:r>
          </a:p>
        </p:txBody>
      </p:sp>
      <p:sp>
        <p:nvSpPr>
          <p:cNvPr id="6" name="Rectangle 5"/>
          <p:cNvSpPr/>
          <p:nvPr/>
        </p:nvSpPr>
        <p:spPr>
          <a:xfrm>
            <a:off x="1619672" y="4653136"/>
            <a:ext cx="5869414" cy="954107"/>
          </a:xfrm>
          <a:prstGeom prst="rect">
            <a:avLst/>
          </a:prstGeom>
          <a:solidFill>
            <a:schemeClr val="accent5">
              <a:lumMod val="20000"/>
              <a:lumOff val="80000"/>
            </a:schemeClr>
          </a:solidFill>
        </p:spPr>
        <p:txBody>
          <a:bodyPr wrap="square">
            <a:spAutoFit/>
          </a:bodyPr>
          <a:lstStyle/>
          <a:p>
            <a:pPr lvl="0" algn="ctr">
              <a:spcBef>
                <a:spcPts val="0"/>
              </a:spcBef>
              <a:spcAft>
                <a:spcPts val="1800"/>
              </a:spcAft>
              <a:defRPr/>
            </a:pPr>
            <a:r>
              <a:rPr lang="en-US" altLang="en-US" sz="2800" kern="0" dirty="0" smtClean="0">
                <a:solidFill>
                  <a:srgbClr val="333399"/>
                </a:solidFill>
                <a:latin typeface="Arial" panose="020B0604020202020204" pitchFamily="34" charset="0"/>
                <a:cs typeface="Arial" panose="020B0604020202020204" pitchFamily="34" charset="0"/>
              </a:rPr>
              <a:t>What </a:t>
            </a:r>
            <a:r>
              <a:rPr lang="en-US" altLang="en-US" sz="2800" kern="0" dirty="0">
                <a:solidFill>
                  <a:srgbClr val="333399"/>
                </a:solidFill>
                <a:latin typeface="Arial" panose="020B0604020202020204" pitchFamily="34" charset="0"/>
                <a:cs typeface="Arial" panose="020B0604020202020204" pitchFamily="34" charset="0"/>
              </a:rPr>
              <a:t>power of arrest do the officers </a:t>
            </a:r>
            <a:r>
              <a:rPr lang="en-US" altLang="en-US" sz="2800" kern="0" dirty="0" smtClean="0">
                <a:solidFill>
                  <a:srgbClr val="333399"/>
                </a:solidFill>
                <a:latin typeface="Arial" panose="020B0604020202020204" pitchFamily="34" charset="0"/>
                <a:cs typeface="Arial" panose="020B0604020202020204" pitchFamily="34" charset="0"/>
              </a:rPr>
              <a:t>                                        have </a:t>
            </a:r>
            <a:r>
              <a:rPr lang="en-US" altLang="en-US" sz="2800" kern="0" dirty="0">
                <a:solidFill>
                  <a:srgbClr val="333399"/>
                </a:solidFill>
                <a:latin typeface="Arial" panose="020B0604020202020204" pitchFamily="34" charset="0"/>
                <a:cs typeface="Arial" panose="020B0604020202020204" pitchFamily="34" charset="0"/>
              </a:rPr>
              <a:t>to deal with this situation? </a:t>
            </a:r>
          </a:p>
        </p:txBody>
      </p:sp>
    </p:spTree>
    <p:extLst>
      <p:ext uri="{BB962C8B-B14F-4D97-AF65-F5344CB8AC3E}">
        <p14:creationId xmlns:p14="http://schemas.microsoft.com/office/powerpoint/2010/main" val="24972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5" grpId="0"/>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3" name="Picture 1"/>
          <p:cNvPicPr>
            <a:picLocks noChangeAspect="1"/>
          </p:cNvPicPr>
          <p:nvPr/>
        </p:nvPicPr>
        <p:blipFill>
          <a:blip r:embed="rId5" cstate="print">
            <a:lum bright="70000" contrast="-70000"/>
            <a:extLst>
              <a:ext uri="{28A0092B-C50C-407E-A947-70E740481C1C}">
                <a14:useLocalDpi xmlns:a14="http://schemas.microsoft.com/office/drawing/2010/main" val="0"/>
              </a:ext>
            </a:extLst>
          </a:blip>
          <a:srcRect/>
          <a:stretch>
            <a:fillRect/>
          </a:stretch>
        </p:blipFill>
        <p:spPr bwMode="auto">
          <a:xfrm>
            <a:off x="1475656" y="0"/>
            <a:ext cx="5400600" cy="54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4"/>
          <p:cNvSpPr txBox="1">
            <a:spLocks noChangeArrowheads="1"/>
          </p:cNvSpPr>
          <p:nvPr>
            <p:custDataLst>
              <p:tags r:id="rId1"/>
            </p:custDataLst>
          </p:nvPr>
        </p:nvSpPr>
        <p:spPr bwMode="auto">
          <a:xfrm>
            <a:off x="683568" y="764704"/>
            <a:ext cx="7773988"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2800">
                <a:solidFill>
                  <a:schemeClr val="tx2"/>
                </a:solidFill>
                <a:latin typeface="+mj-lt"/>
                <a:ea typeface="+mj-ea"/>
                <a:cs typeface="+mj-cs"/>
              </a:defRPr>
            </a:lvl1pPr>
            <a:lvl2pPr algn="ctr" rtl="0" eaLnBrk="0" fontAlgn="base" hangingPunct="0">
              <a:spcBef>
                <a:spcPct val="0"/>
              </a:spcBef>
              <a:spcAft>
                <a:spcPct val="0"/>
              </a:spcAft>
              <a:defRPr sz="2800">
                <a:solidFill>
                  <a:schemeClr val="tx2"/>
                </a:solidFill>
                <a:latin typeface="Arial" charset="0"/>
              </a:defRPr>
            </a:lvl2pPr>
            <a:lvl3pPr algn="ctr" rtl="0" eaLnBrk="0" fontAlgn="base" hangingPunct="0">
              <a:spcBef>
                <a:spcPct val="0"/>
              </a:spcBef>
              <a:spcAft>
                <a:spcPct val="0"/>
              </a:spcAft>
              <a:defRPr sz="2800">
                <a:solidFill>
                  <a:schemeClr val="tx2"/>
                </a:solidFill>
                <a:latin typeface="Arial" charset="0"/>
              </a:defRPr>
            </a:lvl3pPr>
            <a:lvl4pPr algn="ctr" rtl="0" eaLnBrk="0" fontAlgn="base" hangingPunct="0">
              <a:spcBef>
                <a:spcPct val="0"/>
              </a:spcBef>
              <a:spcAft>
                <a:spcPct val="0"/>
              </a:spcAft>
              <a:defRPr sz="2800">
                <a:solidFill>
                  <a:schemeClr val="tx2"/>
                </a:solidFill>
                <a:latin typeface="Arial" charset="0"/>
              </a:defRPr>
            </a:lvl4pPr>
            <a:lvl5pPr algn="ctr" rtl="0" eaLnBrk="0" fontAlgn="base" hangingPunct="0">
              <a:spcBef>
                <a:spcPct val="0"/>
              </a:spcBef>
              <a:spcAft>
                <a:spcPct val="0"/>
              </a:spcAft>
              <a:defRPr sz="28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3200" b="1" i="0" u="none" strike="noStrike" kern="0" cap="none" spc="0" normalizeH="0" baseline="0" noProof="0" dirty="0" smtClean="0">
                <a:ln>
                  <a:noFill/>
                </a:ln>
                <a:solidFill>
                  <a:srgbClr val="000099"/>
                </a:solidFill>
                <a:effectLst/>
                <a:uLnTx/>
                <a:uFillTx/>
                <a:latin typeface="Arial"/>
                <a:ea typeface="+mj-ea"/>
                <a:cs typeface="+mj-cs"/>
              </a:rPr>
              <a:t>Section 24 PACE 1984 &amp; PACE Code G</a:t>
            </a:r>
            <a:br>
              <a:rPr kumimoji="0" lang="en-GB" altLang="en-US" sz="3200" b="1" i="0" u="none" strike="noStrike" kern="0" cap="none" spc="0" normalizeH="0" baseline="0" noProof="0" dirty="0" smtClean="0">
                <a:ln>
                  <a:noFill/>
                </a:ln>
                <a:solidFill>
                  <a:srgbClr val="000099"/>
                </a:solidFill>
                <a:effectLst/>
                <a:uLnTx/>
                <a:uFillTx/>
                <a:latin typeface="Arial"/>
                <a:ea typeface="+mj-ea"/>
                <a:cs typeface="+mj-cs"/>
              </a:rPr>
            </a:br>
            <a:r>
              <a:rPr kumimoji="0" lang="en-GB" altLang="en-US" sz="3200" b="1" i="0" u="none" strike="noStrike" kern="0" cap="none" spc="0" normalizeH="0" baseline="0" noProof="0" dirty="0" smtClean="0">
                <a:ln>
                  <a:noFill/>
                </a:ln>
                <a:solidFill>
                  <a:srgbClr val="000099"/>
                </a:solidFill>
                <a:effectLst/>
                <a:uLnTx/>
                <a:uFillTx/>
                <a:latin typeface="Arial"/>
                <a:ea typeface="+mj-ea"/>
                <a:cs typeface="+mj-cs"/>
              </a:rPr>
              <a:t/>
            </a:r>
            <a:br>
              <a:rPr kumimoji="0" lang="en-GB" altLang="en-US" sz="3200" b="1" i="0" u="none" strike="noStrike" kern="0" cap="none" spc="0" normalizeH="0" baseline="0" noProof="0" dirty="0" smtClean="0">
                <a:ln>
                  <a:noFill/>
                </a:ln>
                <a:solidFill>
                  <a:srgbClr val="000099"/>
                </a:solidFill>
                <a:effectLst/>
                <a:uLnTx/>
                <a:uFillTx/>
                <a:latin typeface="Arial"/>
                <a:ea typeface="+mj-ea"/>
                <a:cs typeface="+mj-cs"/>
              </a:rPr>
            </a:br>
            <a:r>
              <a:rPr kumimoji="0" lang="en-GB" altLang="en-US" sz="3200" b="1" i="0" u="none" strike="noStrike" kern="0" cap="none" spc="0" normalizeH="0" baseline="0" noProof="0" dirty="0" smtClean="0">
                <a:ln>
                  <a:noFill/>
                </a:ln>
                <a:solidFill>
                  <a:srgbClr val="000099"/>
                </a:solidFill>
                <a:effectLst/>
                <a:uLnTx/>
                <a:uFillTx/>
                <a:latin typeface="Arial"/>
                <a:ea typeface="+mj-ea"/>
                <a:cs typeface="+mj-cs"/>
              </a:rPr>
              <a:t/>
            </a:r>
            <a:br>
              <a:rPr kumimoji="0" lang="en-GB" altLang="en-US" sz="3200" b="1" i="0" u="none" strike="noStrike" kern="0" cap="none" spc="0" normalizeH="0" baseline="0" noProof="0" dirty="0" smtClean="0">
                <a:ln>
                  <a:noFill/>
                </a:ln>
                <a:solidFill>
                  <a:srgbClr val="000099"/>
                </a:solidFill>
                <a:effectLst/>
                <a:uLnTx/>
                <a:uFillTx/>
                <a:latin typeface="Arial"/>
                <a:ea typeface="+mj-ea"/>
                <a:cs typeface="+mj-cs"/>
              </a:rPr>
            </a:br>
            <a:r>
              <a:rPr kumimoji="0" lang="en-GB" altLang="en-US" sz="3200" b="1" i="0" u="none" strike="noStrike" kern="0" cap="none" spc="0" normalizeH="0" baseline="0" noProof="0" dirty="0" smtClean="0">
                <a:ln>
                  <a:noFill/>
                </a:ln>
                <a:solidFill>
                  <a:srgbClr val="FF0000"/>
                </a:solidFill>
                <a:effectLst/>
                <a:uLnTx/>
                <a:uFillTx/>
                <a:latin typeface="Arial"/>
                <a:ea typeface="+mj-ea"/>
                <a:cs typeface="+mj-cs"/>
              </a:rPr>
              <a:t>Necessity to arrest</a:t>
            </a:r>
            <a:r>
              <a:rPr kumimoji="0" lang="en-GB" altLang="en-US" sz="3200" b="0" i="0" u="none" strike="noStrike" kern="0" cap="none" spc="0" normalizeH="0" baseline="0" noProof="0" dirty="0" smtClean="0">
                <a:ln>
                  <a:noFill/>
                </a:ln>
                <a:solidFill>
                  <a:srgbClr val="FF0000"/>
                </a:solidFill>
                <a:effectLst/>
                <a:uLnTx/>
                <a:uFillTx/>
                <a:latin typeface="Arial"/>
                <a:ea typeface="+mj-ea"/>
                <a:cs typeface="+mj-cs"/>
              </a:rPr>
              <a:t/>
            </a:r>
            <a:br>
              <a:rPr kumimoji="0" lang="en-GB" altLang="en-US" sz="3200" b="0" i="0" u="none" strike="noStrike" kern="0" cap="none" spc="0" normalizeH="0" baseline="0" noProof="0" dirty="0" smtClean="0">
                <a:ln>
                  <a:noFill/>
                </a:ln>
                <a:solidFill>
                  <a:srgbClr val="FF0000"/>
                </a:solidFill>
                <a:effectLst/>
                <a:uLnTx/>
                <a:uFillTx/>
                <a:latin typeface="Arial"/>
                <a:ea typeface="+mj-ea"/>
                <a:cs typeface="+mj-cs"/>
              </a:rPr>
            </a:br>
            <a:endParaRPr kumimoji="0" lang="en-GB" altLang="en-US" sz="3200" b="1" i="0" u="none" strike="noStrike" kern="0" cap="none" spc="0" normalizeH="0" baseline="0" noProof="0" dirty="0" smtClean="0">
              <a:ln>
                <a:noFill/>
              </a:ln>
              <a:solidFill>
                <a:srgbClr val="000099"/>
              </a:solidFill>
              <a:effectLst/>
              <a:uLnTx/>
              <a:uFillTx/>
              <a:latin typeface="Arial"/>
              <a:ea typeface="+mj-ea"/>
              <a:cs typeface="+mj-cs"/>
            </a:endParaRPr>
          </a:p>
        </p:txBody>
      </p:sp>
      <p:sp>
        <p:nvSpPr>
          <p:cNvPr id="5" name="TextBox 4"/>
          <p:cNvSpPr txBox="1"/>
          <p:nvPr/>
        </p:nvSpPr>
        <p:spPr>
          <a:xfrm>
            <a:off x="683060" y="182816"/>
            <a:ext cx="7848872" cy="615553"/>
          </a:xfrm>
          <a:prstGeom prst="rect">
            <a:avLst/>
          </a:prstGeom>
          <a:solidFill>
            <a:srgbClr val="002060"/>
          </a:solidFill>
        </p:spPr>
        <p:txBody>
          <a:bodyPr wrap="square" rtlCol="0">
            <a:spAutoFit/>
          </a:bodyPr>
          <a:lstStyle/>
          <a:p>
            <a:pPr algn="ctr"/>
            <a:r>
              <a:rPr lang="en-GB" sz="3400" b="1" dirty="0" smtClean="0">
                <a:solidFill>
                  <a:schemeClr val="bg1"/>
                </a:solidFill>
              </a:rPr>
              <a:t>Section 24 PACE 984 &amp; PACE Code G</a:t>
            </a:r>
            <a:endParaRPr lang="en-GB" sz="3400" b="1" dirty="0">
              <a:solidFill>
                <a:schemeClr val="bg1"/>
              </a:solidFill>
            </a:endParaRPr>
          </a:p>
        </p:txBody>
      </p:sp>
    </p:spTree>
    <p:extLst>
      <p:ext uri="{BB962C8B-B14F-4D97-AF65-F5344CB8AC3E}">
        <p14:creationId xmlns:p14="http://schemas.microsoft.com/office/powerpoint/2010/main" val="123876042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custDataLst>
              <p:tags r:id="rId1"/>
            </p:custDataLst>
          </p:nvPr>
        </p:nvPicPr>
        <p:blipFill>
          <a:blip r:embed="rId7" cstate="print">
            <a:extLst>
              <a:ext uri="{28A0092B-C50C-407E-A947-70E740481C1C}">
                <a14:useLocalDpi xmlns:a14="http://schemas.microsoft.com/office/drawing/2010/main" val="0"/>
              </a:ext>
            </a:extLst>
          </a:blip>
          <a:stretch>
            <a:fillRect/>
          </a:stretch>
        </p:blipFill>
        <p:spPr>
          <a:xfrm>
            <a:off x="1436110" y="1412776"/>
            <a:ext cx="6448258" cy="4104456"/>
          </a:xfrm>
          <a:prstGeom prst="rect">
            <a:avLst/>
          </a:prstGeom>
          <a:ln>
            <a:noFill/>
          </a:ln>
          <a:effectLst>
            <a:softEdge rad="112500"/>
          </a:effectLst>
        </p:spPr>
      </p:pic>
      <p:sp>
        <p:nvSpPr>
          <p:cNvPr id="3" name="Text Box 6"/>
          <p:cNvSpPr txBox="1">
            <a:spLocks noChangeArrowheads="1"/>
          </p:cNvSpPr>
          <p:nvPr>
            <p:custDataLst>
              <p:tags r:id="rId2"/>
            </p:custDataLst>
          </p:nvPr>
        </p:nvSpPr>
        <p:spPr bwMode="auto">
          <a:xfrm>
            <a:off x="1691680" y="1998342"/>
            <a:ext cx="187225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400">
                <a:solidFill>
                  <a:schemeClr val="accent2"/>
                </a:solidFill>
                <a:latin typeface="Verdana" pitchFamily="34" charset="0"/>
              </a:defRPr>
            </a:lvl1pPr>
            <a:lvl2pPr marL="742950" indent="-285750" eaLnBrk="0" hangingPunct="0">
              <a:spcBef>
                <a:spcPct val="20000"/>
              </a:spcBef>
              <a:buChar char="–"/>
              <a:defRPr sz="2400">
                <a:solidFill>
                  <a:schemeClr val="accent2"/>
                </a:solidFill>
                <a:latin typeface="Verdana" pitchFamily="34" charset="0"/>
              </a:defRPr>
            </a:lvl2pPr>
            <a:lvl3pPr marL="1143000" indent="-228600" eaLnBrk="0" hangingPunct="0">
              <a:spcBef>
                <a:spcPct val="20000"/>
              </a:spcBef>
              <a:buChar char="•"/>
              <a:defRPr sz="2400">
                <a:solidFill>
                  <a:schemeClr val="accent2"/>
                </a:solidFill>
                <a:latin typeface="Verdana" pitchFamily="34"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3200" b="1" dirty="0">
                <a:solidFill>
                  <a:srgbClr val="FF3300"/>
                </a:solidFill>
                <a:latin typeface="Arial" charset="0"/>
              </a:rPr>
              <a:t>Right to </a:t>
            </a:r>
          </a:p>
          <a:p>
            <a:pPr algn="ctr" eaLnBrk="1" hangingPunct="1">
              <a:spcBef>
                <a:spcPct val="0"/>
              </a:spcBef>
              <a:buFontTx/>
              <a:buNone/>
            </a:pPr>
            <a:r>
              <a:rPr lang="en-GB" altLang="en-US" sz="3200" b="1" dirty="0">
                <a:solidFill>
                  <a:srgbClr val="FF3300"/>
                </a:solidFill>
                <a:latin typeface="Arial" charset="0"/>
              </a:rPr>
              <a:t>Liberty</a:t>
            </a:r>
          </a:p>
        </p:txBody>
      </p:sp>
      <p:sp>
        <p:nvSpPr>
          <p:cNvPr id="4" name="Text Box 8"/>
          <p:cNvSpPr txBox="1">
            <a:spLocks noChangeArrowheads="1"/>
          </p:cNvSpPr>
          <p:nvPr>
            <p:custDataLst>
              <p:tags r:id="rId3"/>
            </p:custDataLst>
          </p:nvPr>
        </p:nvSpPr>
        <p:spPr bwMode="auto">
          <a:xfrm>
            <a:off x="5164893" y="1998342"/>
            <a:ext cx="295232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400">
                <a:solidFill>
                  <a:schemeClr val="accent2"/>
                </a:solidFill>
                <a:latin typeface="Verdana" pitchFamily="34" charset="0"/>
              </a:defRPr>
            </a:lvl1pPr>
            <a:lvl2pPr marL="742950" indent="-285750" eaLnBrk="0" hangingPunct="0">
              <a:spcBef>
                <a:spcPct val="20000"/>
              </a:spcBef>
              <a:buChar char="–"/>
              <a:defRPr sz="2400">
                <a:solidFill>
                  <a:schemeClr val="accent2"/>
                </a:solidFill>
                <a:latin typeface="Verdana" pitchFamily="34" charset="0"/>
              </a:defRPr>
            </a:lvl2pPr>
            <a:lvl3pPr marL="1143000" indent="-228600" eaLnBrk="0" hangingPunct="0">
              <a:spcBef>
                <a:spcPct val="20000"/>
              </a:spcBef>
              <a:buChar char="•"/>
              <a:defRPr sz="2400">
                <a:solidFill>
                  <a:schemeClr val="accent2"/>
                </a:solidFill>
                <a:latin typeface="Verdana" pitchFamily="34"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3200" b="1" dirty="0" smtClean="0">
                <a:solidFill>
                  <a:srgbClr val="333399"/>
                </a:solidFill>
                <a:latin typeface="Arial" charset="0"/>
              </a:rPr>
              <a:t>Investigation</a:t>
            </a:r>
          </a:p>
          <a:p>
            <a:pPr algn="ctr" eaLnBrk="1" hangingPunct="1">
              <a:spcBef>
                <a:spcPct val="0"/>
              </a:spcBef>
              <a:buFontTx/>
              <a:buNone/>
            </a:pPr>
            <a:r>
              <a:rPr lang="en-GB" altLang="en-US" sz="3200" b="1" dirty="0" smtClean="0">
                <a:solidFill>
                  <a:srgbClr val="333399"/>
                </a:solidFill>
                <a:latin typeface="Arial" charset="0"/>
              </a:rPr>
              <a:t>Objectives</a:t>
            </a:r>
            <a:endParaRPr lang="en-GB" altLang="en-US" sz="3200" b="1" dirty="0">
              <a:solidFill>
                <a:srgbClr val="333399"/>
              </a:solidFill>
              <a:latin typeface="Arial" charset="0"/>
            </a:endParaRPr>
          </a:p>
        </p:txBody>
      </p:sp>
      <p:sp>
        <p:nvSpPr>
          <p:cNvPr id="6" name="TextBox 5"/>
          <p:cNvSpPr txBox="1"/>
          <p:nvPr/>
        </p:nvSpPr>
        <p:spPr>
          <a:xfrm>
            <a:off x="683060" y="182816"/>
            <a:ext cx="7848872" cy="584775"/>
          </a:xfrm>
          <a:prstGeom prst="rect">
            <a:avLst/>
          </a:prstGeom>
          <a:solidFill>
            <a:srgbClr val="002060"/>
          </a:solidFill>
        </p:spPr>
        <p:txBody>
          <a:bodyPr wrap="square" rtlCol="0">
            <a:spAutoFit/>
          </a:bodyPr>
          <a:lstStyle/>
          <a:p>
            <a:pPr algn="ctr"/>
            <a:r>
              <a:rPr lang="en-GB" sz="3200" b="1" dirty="0" smtClean="0">
                <a:solidFill>
                  <a:schemeClr val="bg1"/>
                </a:solidFill>
              </a:rPr>
              <a:t>Balancing Competing Rights &amp; Needs</a:t>
            </a:r>
            <a:endParaRPr lang="en-GB" sz="3200" b="1" dirty="0">
              <a:solidFill>
                <a:schemeClr val="bg1"/>
              </a:solidFill>
            </a:endParaRPr>
          </a:p>
        </p:txBody>
      </p:sp>
    </p:spTree>
    <p:extLst>
      <p:ext uri="{BB962C8B-B14F-4D97-AF65-F5344CB8AC3E}">
        <p14:creationId xmlns:p14="http://schemas.microsoft.com/office/powerpoint/2010/main" val="1549461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9" name="TextBox 8"/>
          <p:cNvSpPr txBox="1"/>
          <p:nvPr/>
        </p:nvSpPr>
        <p:spPr>
          <a:xfrm>
            <a:off x="3419872" y="560557"/>
            <a:ext cx="4784171" cy="830997"/>
          </a:xfrm>
          <a:prstGeom prst="rect">
            <a:avLst/>
          </a:prstGeom>
          <a:noFill/>
        </p:spPr>
        <p:txBody>
          <a:bodyPr wrap="square" rtlCol="0">
            <a:spAutoFit/>
          </a:bodyPr>
          <a:lstStyle/>
          <a:p>
            <a:r>
              <a:rPr lang="en-GB" sz="2400" dirty="0" smtClean="0">
                <a:solidFill>
                  <a:srgbClr val="002060"/>
                </a:solidFill>
              </a:rPr>
              <a:t>To allow the prompt and effective investigation of the offence </a:t>
            </a:r>
          </a:p>
        </p:txBody>
      </p:sp>
      <p:pic>
        <p:nvPicPr>
          <p:cNvPr id="3" name="Picture 2"/>
          <p:cNvPicPr>
            <a:picLocks noChangeAspect="1"/>
          </p:cNvPicPr>
          <p:nvPr/>
        </p:nvPicPr>
        <p:blipFill>
          <a:blip r:embed="rId4"/>
          <a:stretch>
            <a:fillRect/>
          </a:stretch>
        </p:blipFill>
        <p:spPr>
          <a:xfrm>
            <a:off x="1532057" y="300199"/>
            <a:ext cx="1641616" cy="1351712"/>
          </a:xfrm>
          <a:prstGeom prst="rect">
            <a:avLst/>
          </a:prstGeom>
          <a:ln>
            <a:solidFill>
              <a:schemeClr val="tx1"/>
            </a:solidFill>
          </a:ln>
        </p:spPr>
      </p:pic>
      <p:pic>
        <p:nvPicPr>
          <p:cNvPr id="4" name="Picture 3"/>
          <p:cNvPicPr>
            <a:picLocks noChangeAspect="1"/>
          </p:cNvPicPr>
          <p:nvPr/>
        </p:nvPicPr>
        <p:blipFill>
          <a:blip r:embed="rId5"/>
          <a:stretch>
            <a:fillRect/>
          </a:stretch>
        </p:blipFill>
        <p:spPr>
          <a:xfrm>
            <a:off x="6084168" y="1766799"/>
            <a:ext cx="1641616" cy="1375444"/>
          </a:xfrm>
          <a:prstGeom prst="rect">
            <a:avLst/>
          </a:prstGeom>
        </p:spPr>
      </p:pic>
      <p:pic>
        <p:nvPicPr>
          <p:cNvPr id="5" name="Picture 4"/>
          <p:cNvPicPr>
            <a:picLocks noChangeAspect="1"/>
          </p:cNvPicPr>
          <p:nvPr/>
        </p:nvPicPr>
        <p:blipFill>
          <a:blip r:embed="rId6"/>
          <a:stretch>
            <a:fillRect/>
          </a:stretch>
        </p:blipFill>
        <p:spPr>
          <a:xfrm>
            <a:off x="1532057" y="3193752"/>
            <a:ext cx="1657032" cy="1375444"/>
          </a:xfrm>
          <a:prstGeom prst="rect">
            <a:avLst/>
          </a:prstGeom>
          <a:ln>
            <a:solidFill>
              <a:schemeClr val="tx1"/>
            </a:solidFill>
          </a:ln>
        </p:spPr>
      </p:pic>
      <p:pic>
        <p:nvPicPr>
          <p:cNvPr id="6" name="Picture 5"/>
          <p:cNvPicPr>
            <a:picLocks noChangeAspect="1"/>
          </p:cNvPicPr>
          <p:nvPr/>
        </p:nvPicPr>
        <p:blipFill rotWithShape="1">
          <a:blip r:embed="rId7"/>
          <a:srcRect t="15224" b="15224"/>
          <a:stretch/>
        </p:blipFill>
        <p:spPr>
          <a:xfrm>
            <a:off x="6068752" y="4620706"/>
            <a:ext cx="1657032" cy="1364331"/>
          </a:xfrm>
          <a:prstGeom prst="rect">
            <a:avLst/>
          </a:prstGeom>
          <a:ln>
            <a:solidFill>
              <a:schemeClr val="tx1"/>
            </a:solidFill>
          </a:ln>
        </p:spPr>
      </p:pic>
      <p:sp>
        <p:nvSpPr>
          <p:cNvPr id="7" name="Rectangle 6"/>
          <p:cNvSpPr/>
          <p:nvPr/>
        </p:nvSpPr>
        <p:spPr>
          <a:xfrm>
            <a:off x="1360733" y="1987512"/>
            <a:ext cx="4451224" cy="830997"/>
          </a:xfrm>
          <a:prstGeom prst="rect">
            <a:avLst/>
          </a:prstGeom>
        </p:spPr>
        <p:txBody>
          <a:bodyPr wrap="square">
            <a:spAutoFit/>
          </a:bodyPr>
          <a:lstStyle/>
          <a:p>
            <a:r>
              <a:rPr lang="en-GB" sz="2400" dirty="0">
                <a:solidFill>
                  <a:srgbClr val="002060"/>
                </a:solidFill>
              </a:rPr>
              <a:t>To prevent the disappearance of </a:t>
            </a:r>
            <a:r>
              <a:rPr lang="en-GB" sz="2400" dirty="0" smtClean="0">
                <a:solidFill>
                  <a:srgbClr val="002060"/>
                </a:solidFill>
              </a:rPr>
              <a:t>the person </a:t>
            </a:r>
            <a:r>
              <a:rPr lang="en-GB" sz="2400" dirty="0">
                <a:solidFill>
                  <a:srgbClr val="002060"/>
                </a:solidFill>
              </a:rPr>
              <a:t>in question</a:t>
            </a:r>
          </a:p>
        </p:txBody>
      </p:sp>
      <p:sp>
        <p:nvSpPr>
          <p:cNvPr id="8" name="Rectangle 7"/>
          <p:cNvSpPr/>
          <p:nvPr/>
        </p:nvSpPr>
        <p:spPr>
          <a:xfrm>
            <a:off x="3406282" y="3465976"/>
            <a:ext cx="3690346" cy="830997"/>
          </a:xfrm>
          <a:prstGeom prst="rect">
            <a:avLst/>
          </a:prstGeom>
        </p:spPr>
        <p:txBody>
          <a:bodyPr wrap="square">
            <a:spAutoFit/>
          </a:bodyPr>
          <a:lstStyle/>
          <a:p>
            <a:r>
              <a:rPr lang="en-GB" sz="2400" dirty="0">
                <a:solidFill>
                  <a:srgbClr val="002060"/>
                </a:solidFill>
              </a:rPr>
              <a:t>To protect a child or other vulnerable </a:t>
            </a:r>
            <a:r>
              <a:rPr lang="en-GB" sz="2400" dirty="0" smtClean="0">
                <a:solidFill>
                  <a:srgbClr val="002060"/>
                </a:solidFill>
              </a:rPr>
              <a:t>person</a:t>
            </a:r>
            <a:endParaRPr lang="en-GB" sz="2400" dirty="0">
              <a:solidFill>
                <a:srgbClr val="002060"/>
              </a:solidFill>
            </a:endParaRPr>
          </a:p>
        </p:txBody>
      </p:sp>
      <p:sp>
        <p:nvSpPr>
          <p:cNvPr id="10" name="Rectangle 9"/>
          <p:cNvSpPr/>
          <p:nvPr/>
        </p:nvSpPr>
        <p:spPr>
          <a:xfrm>
            <a:off x="1391319" y="4938883"/>
            <a:ext cx="4057106" cy="830997"/>
          </a:xfrm>
          <a:prstGeom prst="rect">
            <a:avLst/>
          </a:prstGeom>
        </p:spPr>
        <p:txBody>
          <a:bodyPr wrap="square">
            <a:spAutoFit/>
          </a:bodyPr>
          <a:lstStyle/>
          <a:p>
            <a:pPr lvl="0"/>
            <a:r>
              <a:rPr lang="en-GB" sz="2400" dirty="0">
                <a:solidFill>
                  <a:srgbClr val="002060"/>
                </a:solidFill>
              </a:rPr>
              <a:t>To prevent causing unlawful </a:t>
            </a:r>
            <a:r>
              <a:rPr lang="en-GB" sz="2400" dirty="0" smtClean="0">
                <a:solidFill>
                  <a:srgbClr val="002060"/>
                </a:solidFill>
              </a:rPr>
              <a:t>             obstruction </a:t>
            </a:r>
            <a:r>
              <a:rPr lang="en-GB" sz="2400" dirty="0">
                <a:solidFill>
                  <a:srgbClr val="002060"/>
                </a:solidFill>
              </a:rPr>
              <a:t>of the highway </a:t>
            </a:r>
          </a:p>
        </p:txBody>
      </p:sp>
    </p:spTree>
    <p:extLst>
      <p:ext uri="{BB962C8B-B14F-4D97-AF65-F5344CB8AC3E}">
        <p14:creationId xmlns:p14="http://schemas.microsoft.com/office/powerpoint/2010/main" val="2040509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422354" y="5054406"/>
            <a:ext cx="5046574" cy="400110"/>
          </a:xfrm>
          <a:prstGeom prst="rect">
            <a:avLst/>
          </a:prstGeom>
        </p:spPr>
        <p:txBody>
          <a:bodyPr wrap="none">
            <a:spAutoFit/>
          </a:bodyPr>
          <a:lstStyle/>
          <a:p>
            <a:pPr marL="285750" indent="-285750">
              <a:buFont typeface="Arial" panose="020B0604020202020204" pitchFamily="34" charset="0"/>
              <a:buChar char="•"/>
            </a:pPr>
            <a:r>
              <a:rPr lang="en-GB" sz="2000" b="1" dirty="0">
                <a:solidFill>
                  <a:srgbClr val="002060"/>
                </a:solidFill>
              </a:rPr>
              <a:t>Ascertain a persons name or address</a:t>
            </a:r>
          </a:p>
        </p:txBody>
      </p:sp>
      <p:sp>
        <p:nvSpPr>
          <p:cNvPr id="4" name="Rectangle 3"/>
          <p:cNvSpPr/>
          <p:nvPr/>
        </p:nvSpPr>
        <p:spPr>
          <a:xfrm>
            <a:off x="422354" y="3984586"/>
            <a:ext cx="4841390" cy="400110"/>
          </a:xfrm>
          <a:prstGeom prst="rect">
            <a:avLst/>
          </a:prstGeom>
        </p:spPr>
        <p:txBody>
          <a:bodyPr wrap="none">
            <a:spAutoFit/>
          </a:bodyPr>
          <a:lstStyle/>
          <a:p>
            <a:pPr marL="285750" indent="-285750" algn="ctr">
              <a:buFont typeface="Arial" panose="020B0604020202020204" pitchFamily="34" charset="0"/>
              <a:buChar char="•"/>
            </a:pPr>
            <a:r>
              <a:rPr lang="en-GB" b="1" dirty="0">
                <a:solidFill>
                  <a:srgbClr val="002060"/>
                </a:solidFill>
              </a:rPr>
              <a:t>C</a:t>
            </a:r>
            <a:r>
              <a:rPr lang="en-GB" sz="2000" b="1" dirty="0">
                <a:solidFill>
                  <a:srgbClr val="002060"/>
                </a:solidFill>
              </a:rPr>
              <a:t>ausing loss or damage to property</a:t>
            </a:r>
          </a:p>
        </p:txBody>
      </p:sp>
      <p:sp>
        <p:nvSpPr>
          <p:cNvPr id="5" name="Rectangle 4"/>
          <p:cNvSpPr/>
          <p:nvPr/>
        </p:nvSpPr>
        <p:spPr>
          <a:xfrm>
            <a:off x="488822" y="2606990"/>
            <a:ext cx="4572000" cy="707886"/>
          </a:xfrm>
          <a:prstGeom prst="rect">
            <a:avLst/>
          </a:prstGeom>
        </p:spPr>
        <p:txBody>
          <a:bodyPr>
            <a:spAutoFit/>
          </a:bodyPr>
          <a:lstStyle/>
          <a:p>
            <a:pPr marL="285750" indent="-285750">
              <a:buFont typeface="Arial" panose="020B0604020202020204" pitchFamily="34" charset="0"/>
              <a:buChar char="•"/>
            </a:pPr>
            <a:r>
              <a:rPr lang="en-GB" sz="2000" b="1" dirty="0">
                <a:solidFill>
                  <a:srgbClr val="002060"/>
                </a:solidFill>
              </a:rPr>
              <a:t>Committing an offence against public decency</a:t>
            </a:r>
          </a:p>
        </p:txBody>
      </p:sp>
      <p:sp>
        <p:nvSpPr>
          <p:cNvPr id="6" name="Rectangle 5"/>
          <p:cNvSpPr/>
          <p:nvPr/>
        </p:nvSpPr>
        <p:spPr>
          <a:xfrm>
            <a:off x="461340" y="1258948"/>
            <a:ext cx="4626965" cy="707886"/>
          </a:xfrm>
          <a:prstGeom prst="rect">
            <a:avLst/>
          </a:prstGeom>
        </p:spPr>
        <p:txBody>
          <a:bodyPr wrap="square">
            <a:spAutoFit/>
          </a:bodyPr>
          <a:lstStyle/>
          <a:p>
            <a:pPr marL="342900" indent="-342900">
              <a:buFont typeface="Arial" panose="020B0604020202020204" pitchFamily="34" charset="0"/>
              <a:buChar char="•"/>
            </a:pPr>
            <a:r>
              <a:rPr lang="en-GB" sz="2000" b="1" dirty="0">
                <a:solidFill>
                  <a:srgbClr val="002060"/>
                </a:solidFill>
              </a:rPr>
              <a:t>Prevent causing injury to himself or </a:t>
            </a:r>
            <a:r>
              <a:rPr lang="en-GB" sz="2000" b="1" dirty="0" smtClean="0">
                <a:solidFill>
                  <a:srgbClr val="002060"/>
                </a:solidFill>
              </a:rPr>
              <a:t>others</a:t>
            </a:r>
            <a:endParaRPr lang="en-GB" sz="2000" b="1" dirty="0">
              <a:solidFill>
                <a:srgbClr val="002060"/>
              </a:solidFill>
            </a:endParaRPr>
          </a:p>
        </p:txBody>
      </p:sp>
      <p:sp>
        <p:nvSpPr>
          <p:cNvPr id="7" name="TextBox 6"/>
          <p:cNvSpPr txBox="1"/>
          <p:nvPr/>
        </p:nvSpPr>
        <p:spPr>
          <a:xfrm>
            <a:off x="461340" y="182816"/>
            <a:ext cx="8287124" cy="584775"/>
          </a:xfrm>
          <a:prstGeom prst="rect">
            <a:avLst/>
          </a:prstGeom>
          <a:solidFill>
            <a:srgbClr val="002060"/>
          </a:solidFill>
        </p:spPr>
        <p:txBody>
          <a:bodyPr wrap="square" rtlCol="0">
            <a:spAutoFit/>
          </a:bodyPr>
          <a:lstStyle/>
          <a:p>
            <a:pPr algn="ctr"/>
            <a:r>
              <a:rPr lang="en-GB" sz="3200" b="1" dirty="0" smtClean="0">
                <a:solidFill>
                  <a:schemeClr val="bg1"/>
                </a:solidFill>
              </a:rPr>
              <a:t>Why might you need to arrest someone?</a:t>
            </a:r>
            <a:endParaRPr lang="en-GB" sz="3200" b="1" dirty="0">
              <a:solidFill>
                <a:schemeClr val="bg1"/>
              </a:solidFill>
            </a:endParaRPr>
          </a:p>
        </p:txBody>
      </p:sp>
      <p:pic>
        <p:nvPicPr>
          <p:cNvPr id="2" name="Picture 1"/>
          <p:cNvPicPr>
            <a:picLocks noChangeAspect="1"/>
          </p:cNvPicPr>
          <p:nvPr/>
        </p:nvPicPr>
        <p:blipFill>
          <a:blip r:embed="rId4"/>
          <a:stretch>
            <a:fillRect/>
          </a:stretch>
        </p:blipFill>
        <p:spPr>
          <a:xfrm>
            <a:off x="5468928" y="1268760"/>
            <a:ext cx="3259276" cy="4185756"/>
          </a:xfrm>
          <a:prstGeom prst="rect">
            <a:avLst/>
          </a:prstGeom>
        </p:spPr>
      </p:pic>
    </p:spTree>
    <p:extLst>
      <p:ext uri="{BB962C8B-B14F-4D97-AF65-F5344CB8AC3E}">
        <p14:creationId xmlns:p14="http://schemas.microsoft.com/office/powerpoint/2010/main" val="3815782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286556230"/>
              </p:ext>
            </p:extLst>
          </p:nvPr>
        </p:nvGraphicFramePr>
        <p:xfrm>
          <a:off x="467544" y="476672"/>
          <a:ext cx="8280920" cy="5214300"/>
        </p:xfrm>
        <a:graphic>
          <a:graphicData uri="http://schemas.openxmlformats.org/drawingml/2006/table">
            <a:tbl>
              <a:tblPr firstRow="1" bandRow="1"/>
              <a:tblGrid>
                <a:gridCol w="867942">
                  <a:extLst>
                    <a:ext uri="{9D8B030D-6E8A-4147-A177-3AD203B41FA5}">
                      <a16:colId xmlns:a16="http://schemas.microsoft.com/office/drawing/2014/main" val="20000"/>
                    </a:ext>
                  </a:extLst>
                </a:gridCol>
                <a:gridCol w="2023454">
                  <a:extLst>
                    <a:ext uri="{9D8B030D-6E8A-4147-A177-3AD203B41FA5}">
                      <a16:colId xmlns:a16="http://schemas.microsoft.com/office/drawing/2014/main" val="20001"/>
                    </a:ext>
                  </a:extLst>
                </a:gridCol>
                <a:gridCol w="5389524">
                  <a:extLst>
                    <a:ext uri="{9D8B030D-6E8A-4147-A177-3AD203B41FA5}">
                      <a16:colId xmlns:a16="http://schemas.microsoft.com/office/drawing/2014/main" val="20002"/>
                    </a:ext>
                  </a:extLst>
                </a:gridCol>
              </a:tblGrid>
              <a:tr h="344420">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pPr algn="ctr"/>
                      <a:r>
                        <a:rPr lang="en-GB" sz="1400" b="1" dirty="0" smtClean="0">
                          <a:solidFill>
                            <a:srgbClr val="FF0000"/>
                          </a:solidFill>
                          <a:latin typeface="Arial" panose="020B0604020202020204" pitchFamily="34" charset="0"/>
                          <a:cs typeface="Arial" panose="020B0604020202020204" pitchFamily="34" charset="0"/>
                        </a:rPr>
                        <a:t>I</a:t>
                      </a:r>
                      <a:endParaRPr lang="en-GB" sz="1400" b="1" dirty="0">
                        <a:solidFill>
                          <a:srgbClr val="FF0000"/>
                        </a:solidFill>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pPr algn="l"/>
                      <a:r>
                        <a:rPr lang="en-GB" sz="1400" b="1" dirty="0" smtClean="0">
                          <a:latin typeface="Arial" panose="020B0604020202020204" pitchFamily="34" charset="0"/>
                          <a:cs typeface="Arial" panose="020B0604020202020204" pitchFamily="34" charset="0"/>
                        </a:rPr>
                        <a:t>Investigation</a:t>
                      </a:r>
                      <a:endParaRPr lang="en-GB" sz="1400" b="1" dirty="0">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r>
                        <a:rPr lang="en-GB" sz="1400" b="0" dirty="0" smtClean="0">
                          <a:latin typeface="Arial" panose="020B0604020202020204" pitchFamily="34" charset="0"/>
                          <a:cs typeface="Arial" panose="020B0604020202020204" pitchFamily="34" charset="0"/>
                        </a:rPr>
                        <a:t>To allow prompt</a:t>
                      </a:r>
                      <a:r>
                        <a:rPr lang="en-GB" sz="1400" b="0" baseline="0" dirty="0" smtClean="0">
                          <a:latin typeface="Arial" panose="020B0604020202020204" pitchFamily="34" charset="0"/>
                          <a:cs typeface="Arial" panose="020B0604020202020204" pitchFamily="34" charset="0"/>
                        </a:rPr>
                        <a:t> and effective investigation of the offence or of the conduct of the person in question</a:t>
                      </a:r>
                      <a:endParaRPr lang="en-GB" sz="1400" b="0" dirty="0">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814408">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pPr algn="ctr"/>
                      <a:r>
                        <a:rPr lang="en-GB" sz="1400" b="1" dirty="0" smtClean="0">
                          <a:solidFill>
                            <a:srgbClr val="FF0000"/>
                          </a:solidFill>
                          <a:latin typeface="Arial" panose="020B0604020202020204" pitchFamily="34" charset="0"/>
                          <a:cs typeface="Arial" panose="020B0604020202020204" pitchFamily="34" charset="0"/>
                        </a:rPr>
                        <a:t>D</a:t>
                      </a:r>
                      <a:endParaRPr lang="en-GB" sz="1400" b="1" dirty="0">
                        <a:solidFill>
                          <a:srgbClr val="FF0000"/>
                        </a:solidFill>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pPr algn="l"/>
                      <a:r>
                        <a:rPr lang="en-GB" sz="1400" b="1" dirty="0" smtClean="0">
                          <a:latin typeface="Arial" panose="020B0604020202020204" pitchFamily="34" charset="0"/>
                          <a:cs typeface="Arial" panose="020B0604020202020204" pitchFamily="34" charset="0"/>
                        </a:rPr>
                        <a:t>Disappearance</a:t>
                      </a:r>
                      <a:endParaRPr lang="en-GB" sz="1400" b="1" dirty="0">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r>
                        <a:rPr lang="en-GB" sz="1400" b="0" dirty="0" smtClean="0">
                          <a:latin typeface="Arial" panose="020B0604020202020204" pitchFamily="34" charset="0"/>
                          <a:cs typeface="Arial" panose="020B0604020202020204" pitchFamily="34" charset="0"/>
                        </a:rPr>
                        <a:t>To prevent any prosecution for the offence from being hindered by the disappearance of the person in question</a:t>
                      </a:r>
                      <a:endParaRPr lang="en-GB" sz="1400" b="0" dirty="0">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571227">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pPr algn="ctr"/>
                      <a:r>
                        <a:rPr lang="en-GB" sz="1400" b="1" dirty="0" smtClean="0">
                          <a:solidFill>
                            <a:srgbClr val="FF0000"/>
                          </a:solidFill>
                          <a:latin typeface="Arial" panose="020B0604020202020204" pitchFamily="34" charset="0"/>
                          <a:cs typeface="Arial" panose="020B0604020202020204" pitchFamily="34" charset="0"/>
                        </a:rPr>
                        <a:t>C</a:t>
                      </a:r>
                      <a:endParaRPr lang="en-GB" sz="1400" b="1" dirty="0">
                        <a:solidFill>
                          <a:srgbClr val="FF0000"/>
                        </a:solidFill>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pPr algn="l"/>
                      <a:r>
                        <a:rPr lang="en-GB" sz="1400" b="1" dirty="0" smtClean="0">
                          <a:latin typeface="Arial" panose="020B0604020202020204" pitchFamily="34" charset="0"/>
                          <a:cs typeface="Arial" panose="020B0604020202020204" pitchFamily="34" charset="0"/>
                        </a:rPr>
                        <a:t>Child</a:t>
                      </a:r>
                      <a:endParaRPr lang="en-GB" sz="1400" b="1" dirty="0">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r>
                        <a:rPr lang="en-GB" sz="1400" b="0" dirty="0" smtClean="0">
                          <a:latin typeface="Arial" panose="020B0604020202020204" pitchFamily="34" charset="0"/>
                          <a:cs typeface="Arial" panose="020B0604020202020204" pitchFamily="34" charset="0"/>
                        </a:rPr>
                        <a:t>To protect a child or other vulnerable</a:t>
                      </a:r>
                      <a:r>
                        <a:rPr lang="en-GB" sz="1400" b="0" baseline="0" dirty="0" smtClean="0">
                          <a:latin typeface="Arial" panose="020B0604020202020204" pitchFamily="34" charset="0"/>
                          <a:cs typeface="Arial" panose="020B0604020202020204" pitchFamily="34" charset="0"/>
                        </a:rPr>
                        <a:t> person from the relevant person</a:t>
                      </a:r>
                      <a:endParaRPr lang="en-GB" sz="1400" b="0" dirty="0">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571227">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pPr algn="ctr"/>
                      <a:r>
                        <a:rPr lang="en-GB" sz="1400" b="1" dirty="0" smtClean="0">
                          <a:solidFill>
                            <a:srgbClr val="FF0000"/>
                          </a:solidFill>
                          <a:latin typeface="Arial" panose="020B0604020202020204" pitchFamily="34" charset="0"/>
                          <a:cs typeface="Arial" panose="020B0604020202020204" pitchFamily="34" charset="0"/>
                        </a:rPr>
                        <a:t>O</a:t>
                      </a:r>
                      <a:endParaRPr lang="en-GB" sz="1400" b="1" dirty="0">
                        <a:solidFill>
                          <a:srgbClr val="FF0000"/>
                        </a:solidFill>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pPr algn="l"/>
                      <a:r>
                        <a:rPr lang="en-GB" sz="1400" b="1" dirty="0" smtClean="0">
                          <a:latin typeface="Arial" panose="020B0604020202020204" pitchFamily="34" charset="0"/>
                          <a:cs typeface="Arial" panose="020B0604020202020204" pitchFamily="34" charset="0"/>
                        </a:rPr>
                        <a:t>Obstruction</a:t>
                      </a:r>
                      <a:endParaRPr lang="en-GB" sz="1400" b="1" dirty="0">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r>
                        <a:rPr lang="en-GB" sz="1400" b="0" dirty="0" smtClean="0">
                          <a:latin typeface="Arial" panose="020B0604020202020204" pitchFamily="34" charset="0"/>
                          <a:cs typeface="Arial" panose="020B0604020202020204" pitchFamily="34" charset="0"/>
                        </a:rPr>
                        <a:t>To prevent the relevant person causing an unlawful obstruction of the highway</a:t>
                      </a:r>
                      <a:endParaRPr lang="en-GB" sz="1400" b="0" dirty="0">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571227">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pPr algn="ctr"/>
                      <a:r>
                        <a:rPr lang="en-GB" sz="1400" b="1" dirty="0" smtClean="0">
                          <a:solidFill>
                            <a:srgbClr val="FF0000"/>
                          </a:solidFill>
                          <a:latin typeface="Arial" panose="020B0604020202020204" pitchFamily="34" charset="0"/>
                          <a:cs typeface="Arial" panose="020B0604020202020204" pitchFamily="34" charset="0"/>
                        </a:rPr>
                        <a:t>P</a:t>
                      </a:r>
                      <a:endParaRPr lang="en-GB" sz="1400" b="1" dirty="0">
                        <a:solidFill>
                          <a:srgbClr val="FF0000"/>
                        </a:solidFill>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pPr algn="l"/>
                      <a:r>
                        <a:rPr lang="en-GB" sz="1400" b="1" dirty="0" smtClean="0">
                          <a:latin typeface="Arial" panose="020B0604020202020204" pitchFamily="34" charset="0"/>
                          <a:cs typeface="Arial" panose="020B0604020202020204" pitchFamily="34" charset="0"/>
                        </a:rPr>
                        <a:t>Physical Injury</a:t>
                      </a:r>
                      <a:endParaRPr lang="en-GB" sz="1400" b="1" dirty="0">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r>
                        <a:rPr lang="en-GB" sz="1400" b="0" dirty="0" smtClean="0">
                          <a:latin typeface="Arial" panose="020B0604020202020204" pitchFamily="34" charset="0"/>
                          <a:cs typeface="Arial" panose="020B0604020202020204" pitchFamily="34" charset="0"/>
                        </a:rPr>
                        <a:t>To prevent</a:t>
                      </a:r>
                      <a:r>
                        <a:rPr lang="en-GB" sz="1400" b="0" baseline="0" dirty="0" smtClean="0">
                          <a:latin typeface="Arial" panose="020B0604020202020204" pitchFamily="34" charset="0"/>
                          <a:cs typeface="Arial" panose="020B0604020202020204" pitchFamily="34" charset="0"/>
                        </a:rPr>
                        <a:t> the relevant person </a:t>
                      </a:r>
                      <a:r>
                        <a:rPr lang="en-GB" sz="1400" b="0" baseline="0" dirty="0" smtClean="0">
                          <a:solidFill>
                            <a:srgbClr val="FF0000"/>
                          </a:solidFill>
                          <a:latin typeface="Arial" panose="020B0604020202020204" pitchFamily="34" charset="0"/>
                          <a:cs typeface="Arial" panose="020B0604020202020204" pitchFamily="34" charset="0"/>
                        </a:rPr>
                        <a:t>causing</a:t>
                      </a:r>
                      <a:r>
                        <a:rPr lang="en-GB" sz="1400" b="0" baseline="0" dirty="0" smtClean="0">
                          <a:latin typeface="Arial" panose="020B0604020202020204" pitchFamily="34" charset="0"/>
                          <a:cs typeface="Arial" panose="020B0604020202020204" pitchFamily="34" charset="0"/>
                        </a:rPr>
                        <a:t> physical injury to himself or any other person </a:t>
                      </a:r>
                      <a:r>
                        <a:rPr lang="en-GB" sz="1400" b="0" baseline="0" dirty="0" smtClean="0">
                          <a:solidFill>
                            <a:srgbClr val="FF0000"/>
                          </a:solidFill>
                          <a:latin typeface="Arial" panose="020B0604020202020204" pitchFamily="34" charset="0"/>
                          <a:cs typeface="Arial" panose="020B0604020202020204" pitchFamily="34" charset="0"/>
                        </a:rPr>
                        <a:t>or</a:t>
                      </a:r>
                      <a:r>
                        <a:rPr lang="en-GB" sz="1400" b="0" baseline="0" dirty="0" smtClean="0">
                          <a:latin typeface="Arial" panose="020B0604020202020204" pitchFamily="34" charset="0"/>
                          <a:cs typeface="Arial" panose="020B0604020202020204" pitchFamily="34" charset="0"/>
                        </a:rPr>
                        <a:t> Prevent him </a:t>
                      </a:r>
                      <a:r>
                        <a:rPr lang="en-GB" sz="1400" b="0" baseline="0" dirty="0" smtClean="0">
                          <a:solidFill>
                            <a:srgbClr val="FF0000"/>
                          </a:solidFill>
                          <a:latin typeface="Arial" panose="020B0604020202020204" pitchFamily="34" charset="0"/>
                          <a:cs typeface="Arial" panose="020B0604020202020204" pitchFamily="34" charset="0"/>
                        </a:rPr>
                        <a:t>suffering</a:t>
                      </a:r>
                      <a:r>
                        <a:rPr lang="en-GB" sz="1400" b="0" baseline="0" dirty="0" smtClean="0">
                          <a:latin typeface="Arial" panose="020B0604020202020204" pitchFamily="34" charset="0"/>
                          <a:cs typeface="Arial" panose="020B0604020202020204" pitchFamily="34" charset="0"/>
                        </a:rPr>
                        <a:t> physical injury</a:t>
                      </a:r>
                      <a:endParaRPr lang="en-GB" sz="1400" b="0" dirty="0">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571227">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pPr algn="ctr"/>
                      <a:r>
                        <a:rPr lang="en-GB" sz="1400" b="1" dirty="0" smtClean="0">
                          <a:solidFill>
                            <a:srgbClr val="FF0000"/>
                          </a:solidFill>
                          <a:latin typeface="Arial" panose="020B0604020202020204" pitchFamily="34" charset="0"/>
                          <a:cs typeface="Arial" panose="020B0604020202020204" pitchFamily="34" charset="0"/>
                        </a:rPr>
                        <a:t>P</a:t>
                      </a:r>
                      <a:endParaRPr lang="en-GB" sz="1400" b="1" dirty="0">
                        <a:solidFill>
                          <a:srgbClr val="FF0000"/>
                        </a:solidFill>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pPr algn="l"/>
                      <a:r>
                        <a:rPr lang="en-GB" sz="1400" b="1" dirty="0" smtClean="0">
                          <a:latin typeface="Arial" panose="020B0604020202020204" pitchFamily="34" charset="0"/>
                          <a:cs typeface="Arial" panose="020B0604020202020204" pitchFamily="34" charset="0"/>
                        </a:rPr>
                        <a:t>Public Decency</a:t>
                      </a:r>
                      <a:endParaRPr lang="en-GB" sz="1400" b="1" dirty="0">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r>
                        <a:rPr lang="en-GB" sz="1400" b="0" dirty="0" smtClean="0">
                          <a:latin typeface="Arial" panose="020B0604020202020204" pitchFamily="34" charset="0"/>
                          <a:cs typeface="Arial" panose="020B0604020202020204" pitchFamily="34" charset="0"/>
                        </a:rPr>
                        <a:t>To prevent the relevant person committing an offence against public decency</a:t>
                      </a:r>
                      <a:endParaRPr lang="en-GB" sz="1400" b="0" dirty="0">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571227">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pPr algn="ctr"/>
                      <a:r>
                        <a:rPr lang="en-GB" sz="1400" b="1" dirty="0" smtClean="0">
                          <a:solidFill>
                            <a:srgbClr val="FF0000"/>
                          </a:solidFill>
                          <a:latin typeface="Arial" panose="020B0604020202020204" pitchFamily="34" charset="0"/>
                          <a:cs typeface="Arial" panose="020B0604020202020204" pitchFamily="34" charset="0"/>
                        </a:rPr>
                        <a:t>L</a:t>
                      </a:r>
                      <a:endParaRPr lang="en-GB" sz="1400" b="1" dirty="0">
                        <a:solidFill>
                          <a:srgbClr val="FF0000"/>
                        </a:solidFill>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pPr algn="l"/>
                      <a:r>
                        <a:rPr lang="en-GB" sz="1400" b="1" dirty="0" smtClean="0">
                          <a:latin typeface="Arial" panose="020B0604020202020204" pitchFamily="34" charset="0"/>
                          <a:cs typeface="Arial" panose="020B0604020202020204" pitchFamily="34" charset="0"/>
                        </a:rPr>
                        <a:t>Loss or Damage</a:t>
                      </a:r>
                      <a:endParaRPr lang="en-GB" sz="1400" b="1" dirty="0">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r>
                        <a:rPr lang="en-GB" sz="1400" b="0" dirty="0" smtClean="0">
                          <a:latin typeface="Arial" panose="020B0604020202020204" pitchFamily="34" charset="0"/>
                          <a:cs typeface="Arial" panose="020B0604020202020204" pitchFamily="34" charset="0"/>
                        </a:rPr>
                        <a:t>To prevent the relevant person causing loss of, or damage to property</a:t>
                      </a:r>
                      <a:endParaRPr lang="en-GB" sz="1400" b="0" dirty="0">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571227">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pPr algn="ctr"/>
                      <a:r>
                        <a:rPr lang="en-GB" sz="1400" b="1" dirty="0" smtClean="0">
                          <a:solidFill>
                            <a:srgbClr val="FF0000"/>
                          </a:solidFill>
                          <a:latin typeface="Arial" panose="020B0604020202020204" pitchFamily="34" charset="0"/>
                          <a:cs typeface="Arial" panose="020B0604020202020204" pitchFamily="34" charset="0"/>
                        </a:rPr>
                        <a:t>A</a:t>
                      </a:r>
                      <a:endParaRPr lang="en-GB" sz="1400" b="1" dirty="0">
                        <a:solidFill>
                          <a:srgbClr val="FF0000"/>
                        </a:solidFill>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pPr algn="l"/>
                      <a:r>
                        <a:rPr lang="en-GB" sz="1400" b="1" dirty="0" smtClean="0">
                          <a:latin typeface="Arial" panose="020B0604020202020204" pitchFamily="34" charset="0"/>
                          <a:cs typeface="Arial" panose="020B0604020202020204" pitchFamily="34" charset="0"/>
                        </a:rPr>
                        <a:t>Address</a:t>
                      </a:r>
                      <a:endParaRPr lang="en-GB" sz="1400" b="1" dirty="0">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r>
                        <a:rPr lang="en-GB" sz="1400" b="0" dirty="0" smtClean="0">
                          <a:latin typeface="Arial" panose="020B0604020202020204" pitchFamily="34" charset="0"/>
                          <a:cs typeface="Arial" panose="020B0604020202020204" pitchFamily="34" charset="0"/>
                        </a:rPr>
                        <a:t>To enable</a:t>
                      </a:r>
                      <a:r>
                        <a:rPr lang="en-GB" sz="1400" b="0" baseline="0" dirty="0" smtClean="0">
                          <a:latin typeface="Arial" panose="020B0604020202020204" pitchFamily="34" charset="0"/>
                          <a:cs typeface="Arial" panose="020B0604020202020204" pitchFamily="34" charset="0"/>
                        </a:rPr>
                        <a:t> the address of the relevant person to be ascertained</a:t>
                      </a:r>
                      <a:endParaRPr lang="en-GB" sz="1400" b="0" dirty="0">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454370">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pPr algn="ctr"/>
                      <a:r>
                        <a:rPr lang="en-GB" sz="1400" b="1" dirty="0" smtClean="0">
                          <a:solidFill>
                            <a:srgbClr val="FF0000"/>
                          </a:solidFill>
                          <a:latin typeface="Arial" panose="020B0604020202020204" pitchFamily="34" charset="0"/>
                          <a:cs typeface="Arial" panose="020B0604020202020204" pitchFamily="34" charset="0"/>
                        </a:rPr>
                        <a:t>N</a:t>
                      </a:r>
                      <a:endParaRPr lang="en-GB" sz="1400" b="1" dirty="0">
                        <a:solidFill>
                          <a:srgbClr val="FF0000"/>
                        </a:solidFill>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pPr algn="l"/>
                      <a:r>
                        <a:rPr lang="en-GB" sz="1400" b="1" dirty="0" smtClean="0">
                          <a:latin typeface="Arial" panose="020B0604020202020204" pitchFamily="34" charset="0"/>
                          <a:cs typeface="Arial" panose="020B0604020202020204" pitchFamily="34" charset="0"/>
                        </a:rPr>
                        <a:t>Name</a:t>
                      </a:r>
                      <a:endParaRPr lang="en-GB" sz="1400" b="1" dirty="0">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685800" rtl="0" eaLnBrk="1" latinLnBrk="0" hangingPunct="1">
                        <a:defRPr sz="1350" kern="1200">
                          <a:solidFill>
                            <a:schemeClr val="tx1"/>
                          </a:solidFill>
                          <a:latin typeface="Arial"/>
                        </a:defRPr>
                      </a:lvl1pPr>
                      <a:lvl2pPr marL="342900" algn="l" defTabSz="685800" rtl="0" eaLnBrk="1" latinLnBrk="0" hangingPunct="1">
                        <a:defRPr sz="1350" kern="1200">
                          <a:solidFill>
                            <a:schemeClr val="tx1"/>
                          </a:solidFill>
                          <a:latin typeface="Arial"/>
                        </a:defRPr>
                      </a:lvl2pPr>
                      <a:lvl3pPr marL="685800" algn="l" defTabSz="685800" rtl="0" eaLnBrk="1" latinLnBrk="0" hangingPunct="1">
                        <a:defRPr sz="1350" kern="1200">
                          <a:solidFill>
                            <a:schemeClr val="tx1"/>
                          </a:solidFill>
                          <a:latin typeface="Arial"/>
                        </a:defRPr>
                      </a:lvl3pPr>
                      <a:lvl4pPr marL="1028700" algn="l" defTabSz="685800" rtl="0" eaLnBrk="1" latinLnBrk="0" hangingPunct="1">
                        <a:defRPr sz="1350" kern="1200">
                          <a:solidFill>
                            <a:schemeClr val="tx1"/>
                          </a:solidFill>
                          <a:latin typeface="Arial"/>
                        </a:defRPr>
                      </a:lvl4pPr>
                      <a:lvl5pPr marL="1371600" algn="l" defTabSz="685800" rtl="0" eaLnBrk="1" latinLnBrk="0" hangingPunct="1">
                        <a:defRPr sz="1350" kern="1200">
                          <a:solidFill>
                            <a:schemeClr val="tx1"/>
                          </a:solidFill>
                          <a:latin typeface="Arial"/>
                        </a:defRPr>
                      </a:lvl5pPr>
                      <a:lvl6pPr marL="1714500" algn="l" defTabSz="685800" rtl="0" eaLnBrk="1" latinLnBrk="0" hangingPunct="1">
                        <a:defRPr sz="1350" kern="1200">
                          <a:solidFill>
                            <a:schemeClr val="tx1"/>
                          </a:solidFill>
                          <a:latin typeface="Arial"/>
                        </a:defRPr>
                      </a:lvl6pPr>
                      <a:lvl7pPr marL="2057400" algn="l" defTabSz="685800" rtl="0" eaLnBrk="1" latinLnBrk="0" hangingPunct="1">
                        <a:defRPr sz="1350" kern="1200">
                          <a:solidFill>
                            <a:schemeClr val="tx1"/>
                          </a:solidFill>
                          <a:latin typeface="Arial"/>
                        </a:defRPr>
                      </a:lvl7pPr>
                      <a:lvl8pPr marL="2400300" algn="l" defTabSz="685800" rtl="0" eaLnBrk="1" latinLnBrk="0" hangingPunct="1">
                        <a:defRPr sz="1350" kern="1200">
                          <a:solidFill>
                            <a:schemeClr val="tx1"/>
                          </a:solidFill>
                          <a:latin typeface="Arial"/>
                        </a:defRPr>
                      </a:lvl8pPr>
                      <a:lvl9pPr marL="2743200" algn="l" defTabSz="685800" rtl="0" eaLnBrk="1" latinLnBrk="0" hangingPunct="1">
                        <a:defRPr sz="1350" kern="1200">
                          <a:solidFill>
                            <a:schemeClr val="tx1"/>
                          </a:solidFill>
                          <a:latin typeface="Arial"/>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Arial" panose="020B0604020202020204" pitchFamily="34" charset="0"/>
                          <a:cs typeface="Arial" panose="020B0604020202020204" pitchFamily="34" charset="0"/>
                        </a:rPr>
                        <a:t>To enable</a:t>
                      </a:r>
                      <a:r>
                        <a:rPr lang="en-GB" sz="1400" b="0" baseline="0" dirty="0" smtClean="0">
                          <a:latin typeface="Arial" panose="020B0604020202020204" pitchFamily="34" charset="0"/>
                          <a:cs typeface="Arial" panose="020B0604020202020204" pitchFamily="34" charset="0"/>
                        </a:rPr>
                        <a:t> the name of the relevant person to be ascertained</a:t>
                      </a:r>
                      <a:endParaRPr lang="en-GB" sz="1400" b="0" dirty="0" smtClean="0">
                        <a:latin typeface="Arial" panose="020B0604020202020204" pitchFamily="34" charset="0"/>
                        <a:cs typeface="Arial" panose="020B0604020202020204" pitchFamily="34"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19861720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Rectangle 4"/>
          <p:cNvSpPr/>
          <p:nvPr/>
        </p:nvSpPr>
        <p:spPr>
          <a:xfrm>
            <a:off x="459666" y="1260034"/>
            <a:ext cx="8568952" cy="4401205"/>
          </a:xfrm>
          <a:prstGeom prst="rect">
            <a:avLst/>
          </a:prstGeom>
        </p:spPr>
        <p:txBody>
          <a:bodyPr wrap="square">
            <a:spAutoFit/>
          </a:bodyPr>
          <a:lstStyle/>
          <a:p>
            <a:r>
              <a:rPr lang="en-GB" sz="2000" dirty="0">
                <a:solidFill>
                  <a:srgbClr val="002060"/>
                </a:solidFill>
              </a:rPr>
              <a:t>A person </a:t>
            </a:r>
            <a:r>
              <a:rPr lang="en-GB" sz="2000" dirty="0">
                <a:solidFill>
                  <a:srgbClr val="FF0000"/>
                </a:solidFill>
              </a:rPr>
              <a:t>other than a constable </a:t>
            </a:r>
            <a:r>
              <a:rPr lang="en-GB" sz="2000" dirty="0">
                <a:solidFill>
                  <a:srgbClr val="002060"/>
                </a:solidFill>
              </a:rPr>
              <a:t>may </a:t>
            </a:r>
            <a:r>
              <a:rPr lang="en-GB" sz="2000" dirty="0" smtClean="0">
                <a:solidFill>
                  <a:srgbClr val="002060"/>
                </a:solidFill>
              </a:rPr>
              <a:t>arrest </a:t>
            </a:r>
            <a:r>
              <a:rPr lang="en-GB" sz="2000" dirty="0">
                <a:solidFill>
                  <a:srgbClr val="002060"/>
                </a:solidFill>
              </a:rPr>
              <a:t>without warrant anyone </a:t>
            </a:r>
            <a:r>
              <a:rPr lang="en-GB" sz="2000" dirty="0" smtClean="0">
                <a:solidFill>
                  <a:srgbClr val="002060"/>
                </a:solidFill>
              </a:rPr>
              <a:t>who:</a:t>
            </a:r>
          </a:p>
          <a:p>
            <a:endParaRPr lang="en-GB" sz="2000" dirty="0">
              <a:solidFill>
                <a:srgbClr val="002060"/>
              </a:solidFill>
            </a:endParaRPr>
          </a:p>
          <a:p>
            <a:pPr algn="ctr"/>
            <a:r>
              <a:rPr lang="en-GB" sz="2000" dirty="0" smtClean="0">
                <a:solidFill>
                  <a:srgbClr val="002060"/>
                </a:solidFill>
              </a:rPr>
              <a:t>Is </a:t>
            </a:r>
            <a:r>
              <a:rPr lang="en-GB" sz="2000" dirty="0">
                <a:solidFill>
                  <a:srgbClr val="002060"/>
                </a:solidFill>
              </a:rPr>
              <a:t>in the act of committing an indictable </a:t>
            </a:r>
            <a:r>
              <a:rPr lang="en-GB" sz="2000" dirty="0" smtClean="0">
                <a:solidFill>
                  <a:srgbClr val="002060"/>
                </a:solidFill>
              </a:rPr>
              <a:t>or </a:t>
            </a:r>
            <a:r>
              <a:rPr lang="en-GB" sz="2000" dirty="0">
                <a:solidFill>
                  <a:srgbClr val="002060"/>
                </a:solidFill>
              </a:rPr>
              <a:t>triable either way offence </a:t>
            </a:r>
          </a:p>
          <a:p>
            <a:pPr algn="ctr"/>
            <a:r>
              <a:rPr lang="en-GB" sz="2000" b="1" dirty="0" smtClean="0">
                <a:solidFill>
                  <a:srgbClr val="002060"/>
                </a:solidFill>
              </a:rPr>
              <a:t>OR</a:t>
            </a:r>
          </a:p>
          <a:p>
            <a:pPr algn="ctr"/>
            <a:r>
              <a:rPr lang="en-GB" sz="2000" dirty="0" smtClean="0">
                <a:solidFill>
                  <a:srgbClr val="002060"/>
                </a:solidFill>
              </a:rPr>
              <a:t>They </a:t>
            </a:r>
            <a:r>
              <a:rPr lang="en-GB" sz="2000" dirty="0">
                <a:solidFill>
                  <a:srgbClr val="002060"/>
                </a:solidFill>
              </a:rPr>
              <a:t>have reasonable grounds for suspecting </a:t>
            </a:r>
            <a:r>
              <a:rPr lang="en-GB" sz="2000" dirty="0" smtClean="0">
                <a:solidFill>
                  <a:srgbClr val="002060"/>
                </a:solidFill>
              </a:rPr>
              <a:t>to </a:t>
            </a:r>
            <a:r>
              <a:rPr lang="en-GB" sz="2000" dirty="0">
                <a:solidFill>
                  <a:srgbClr val="002060"/>
                </a:solidFill>
              </a:rPr>
              <a:t>be committing an indictable offence </a:t>
            </a:r>
            <a:r>
              <a:rPr lang="en-GB" sz="2000" dirty="0" smtClean="0">
                <a:solidFill>
                  <a:srgbClr val="002060"/>
                </a:solidFill>
              </a:rPr>
              <a:t>or triable </a:t>
            </a:r>
            <a:r>
              <a:rPr lang="en-GB" sz="2000" dirty="0">
                <a:solidFill>
                  <a:srgbClr val="002060"/>
                </a:solidFill>
              </a:rPr>
              <a:t>either way </a:t>
            </a:r>
            <a:r>
              <a:rPr lang="en-GB" sz="2000" dirty="0" smtClean="0">
                <a:solidFill>
                  <a:srgbClr val="002060"/>
                </a:solidFill>
              </a:rPr>
              <a:t>offence.</a:t>
            </a:r>
          </a:p>
          <a:p>
            <a:endParaRPr lang="en-GB" sz="2000" dirty="0">
              <a:solidFill>
                <a:srgbClr val="002060"/>
              </a:solidFill>
            </a:endParaRPr>
          </a:p>
          <a:p>
            <a:r>
              <a:rPr lang="en-GB" sz="2000" dirty="0" smtClean="0">
                <a:solidFill>
                  <a:srgbClr val="002060"/>
                </a:solidFill>
              </a:rPr>
              <a:t>Where </a:t>
            </a:r>
            <a:r>
              <a:rPr lang="en-GB" sz="2000" dirty="0">
                <a:solidFill>
                  <a:srgbClr val="002060"/>
                </a:solidFill>
              </a:rPr>
              <a:t>such an offence has been committed, </a:t>
            </a:r>
            <a:r>
              <a:rPr lang="en-GB" sz="2000" dirty="0" smtClean="0">
                <a:solidFill>
                  <a:srgbClr val="002060"/>
                </a:solidFill>
              </a:rPr>
              <a:t>a </a:t>
            </a:r>
            <a:r>
              <a:rPr lang="en-GB" sz="2000" dirty="0">
                <a:solidFill>
                  <a:srgbClr val="002060"/>
                </a:solidFill>
              </a:rPr>
              <a:t>person </a:t>
            </a:r>
            <a:r>
              <a:rPr lang="en-GB" sz="2000" dirty="0">
                <a:solidFill>
                  <a:srgbClr val="FF0000"/>
                </a:solidFill>
              </a:rPr>
              <a:t>other than </a:t>
            </a:r>
            <a:r>
              <a:rPr lang="en-GB" sz="2000" dirty="0" smtClean="0">
                <a:solidFill>
                  <a:srgbClr val="FF0000"/>
                </a:solidFill>
              </a:rPr>
              <a:t>a constable</a:t>
            </a:r>
            <a:r>
              <a:rPr lang="en-GB" sz="2000" dirty="0" smtClean="0">
                <a:solidFill>
                  <a:srgbClr val="002060"/>
                </a:solidFill>
              </a:rPr>
              <a:t>, may </a:t>
            </a:r>
            <a:r>
              <a:rPr lang="en-GB" sz="2000" dirty="0">
                <a:solidFill>
                  <a:srgbClr val="002060"/>
                </a:solidFill>
              </a:rPr>
              <a:t>arrest without warrant anyone who:</a:t>
            </a:r>
          </a:p>
          <a:p>
            <a:endParaRPr lang="en-GB" sz="2000" dirty="0">
              <a:solidFill>
                <a:srgbClr val="002060"/>
              </a:solidFill>
            </a:endParaRPr>
          </a:p>
          <a:p>
            <a:pPr algn="ctr"/>
            <a:r>
              <a:rPr lang="en-GB" sz="2000" dirty="0" smtClean="0">
                <a:solidFill>
                  <a:srgbClr val="002060"/>
                </a:solidFill>
              </a:rPr>
              <a:t>Is </a:t>
            </a:r>
            <a:r>
              <a:rPr lang="en-GB" sz="2000" dirty="0">
                <a:solidFill>
                  <a:srgbClr val="002060"/>
                </a:solidFill>
              </a:rPr>
              <a:t>guilty of the </a:t>
            </a:r>
            <a:r>
              <a:rPr lang="en-GB" sz="2000" dirty="0" smtClean="0">
                <a:solidFill>
                  <a:srgbClr val="002060"/>
                </a:solidFill>
              </a:rPr>
              <a:t>offence </a:t>
            </a:r>
          </a:p>
          <a:p>
            <a:pPr algn="ctr"/>
            <a:r>
              <a:rPr lang="en-GB" sz="2000" b="1" dirty="0" smtClean="0">
                <a:solidFill>
                  <a:srgbClr val="002060"/>
                </a:solidFill>
              </a:rPr>
              <a:t>OR</a:t>
            </a:r>
          </a:p>
          <a:p>
            <a:pPr algn="ctr"/>
            <a:r>
              <a:rPr lang="en-GB" sz="2000" dirty="0" smtClean="0">
                <a:solidFill>
                  <a:srgbClr val="002060"/>
                </a:solidFill>
              </a:rPr>
              <a:t>They </a:t>
            </a:r>
            <a:r>
              <a:rPr lang="en-GB" sz="2000" dirty="0">
                <a:solidFill>
                  <a:srgbClr val="002060"/>
                </a:solidFill>
              </a:rPr>
              <a:t>have reasonable grounds </a:t>
            </a:r>
            <a:r>
              <a:rPr lang="en-GB" sz="2000" dirty="0" smtClean="0">
                <a:solidFill>
                  <a:srgbClr val="002060"/>
                </a:solidFill>
              </a:rPr>
              <a:t>for suspecting </a:t>
            </a:r>
          </a:p>
          <a:p>
            <a:pPr algn="ctr"/>
            <a:r>
              <a:rPr lang="en-GB" sz="2000" dirty="0" smtClean="0">
                <a:solidFill>
                  <a:srgbClr val="002060"/>
                </a:solidFill>
              </a:rPr>
              <a:t>to </a:t>
            </a:r>
            <a:r>
              <a:rPr lang="en-GB" sz="2000" dirty="0">
                <a:solidFill>
                  <a:srgbClr val="002060"/>
                </a:solidFill>
              </a:rPr>
              <a:t>be guilty of it</a:t>
            </a:r>
            <a:r>
              <a:rPr lang="en-GB" sz="2000" dirty="0" smtClean="0">
                <a:solidFill>
                  <a:srgbClr val="002060"/>
                </a:solidFill>
              </a:rPr>
              <a:t>.</a:t>
            </a:r>
          </a:p>
        </p:txBody>
      </p:sp>
      <p:sp>
        <p:nvSpPr>
          <p:cNvPr id="3" name="TextBox 2"/>
          <p:cNvSpPr txBox="1"/>
          <p:nvPr/>
        </p:nvSpPr>
        <p:spPr>
          <a:xfrm>
            <a:off x="461340" y="182816"/>
            <a:ext cx="8287124" cy="1077218"/>
          </a:xfrm>
          <a:prstGeom prst="rect">
            <a:avLst/>
          </a:prstGeom>
          <a:solidFill>
            <a:srgbClr val="002060"/>
          </a:solidFill>
        </p:spPr>
        <p:txBody>
          <a:bodyPr wrap="square" rtlCol="0">
            <a:spAutoFit/>
          </a:bodyPr>
          <a:lstStyle/>
          <a:p>
            <a:pPr algn="ctr"/>
            <a:r>
              <a:rPr lang="en-GB" sz="3200" b="1" dirty="0" smtClean="0">
                <a:solidFill>
                  <a:schemeClr val="bg1"/>
                </a:solidFill>
              </a:rPr>
              <a:t>Section 24A(3) Police &amp; Criminal Evidence Act 1984</a:t>
            </a:r>
            <a:endParaRPr lang="en-GB" sz="3200" b="1" dirty="0">
              <a:solidFill>
                <a:schemeClr val="bg1"/>
              </a:solidFill>
            </a:endParaRPr>
          </a:p>
        </p:txBody>
      </p:sp>
    </p:spTree>
    <p:extLst>
      <p:ext uri="{BB962C8B-B14F-4D97-AF65-F5344CB8AC3E}">
        <p14:creationId xmlns:p14="http://schemas.microsoft.com/office/powerpoint/2010/main" val="203748342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467544" y="1260034"/>
            <a:ext cx="8280920" cy="2862322"/>
          </a:xfrm>
          <a:prstGeom prst="rect">
            <a:avLst/>
          </a:prstGeom>
        </p:spPr>
        <p:txBody>
          <a:bodyPr wrap="square">
            <a:spAutoFit/>
          </a:bodyPr>
          <a:lstStyle/>
          <a:p>
            <a:pPr algn="ctr"/>
            <a:r>
              <a:rPr lang="en-GB" sz="2000" dirty="0">
                <a:solidFill>
                  <a:srgbClr val="002060"/>
                </a:solidFill>
              </a:rPr>
              <a:t>The power of arrest is </a:t>
            </a:r>
            <a:r>
              <a:rPr lang="en-GB" sz="2000" b="1" u="sng" dirty="0">
                <a:solidFill>
                  <a:srgbClr val="FF0000"/>
                </a:solidFill>
              </a:rPr>
              <a:t>ONLY</a:t>
            </a:r>
            <a:r>
              <a:rPr lang="en-GB" sz="2000" dirty="0">
                <a:solidFill>
                  <a:srgbClr val="002060"/>
                </a:solidFill>
              </a:rPr>
              <a:t> exercisable if:</a:t>
            </a:r>
          </a:p>
          <a:p>
            <a:pPr algn="ctr"/>
            <a:endParaRPr lang="en-GB" sz="2000" dirty="0">
              <a:solidFill>
                <a:srgbClr val="002060"/>
              </a:solidFill>
            </a:endParaRPr>
          </a:p>
          <a:p>
            <a:pPr marL="342900" indent="-342900">
              <a:buFont typeface="Wingdings" panose="05000000000000000000" pitchFamily="2" charset="2"/>
              <a:buChar char="Ø"/>
            </a:pPr>
            <a:r>
              <a:rPr lang="en-GB" sz="2000" dirty="0">
                <a:solidFill>
                  <a:srgbClr val="002060"/>
                </a:solidFill>
              </a:rPr>
              <a:t>It appears to the person making the arrest that it is not reasonable practicable for a Constable to make it </a:t>
            </a:r>
            <a:r>
              <a:rPr lang="en-GB" sz="2000" dirty="0" smtClean="0">
                <a:solidFill>
                  <a:srgbClr val="002060"/>
                </a:solidFill>
              </a:rPr>
              <a:t>instead</a:t>
            </a:r>
          </a:p>
          <a:p>
            <a:endParaRPr lang="en-GB" sz="2000" dirty="0">
              <a:solidFill>
                <a:srgbClr val="002060"/>
              </a:solidFill>
            </a:endParaRPr>
          </a:p>
          <a:p>
            <a:pPr algn="ctr"/>
            <a:r>
              <a:rPr lang="en-GB" sz="2000" b="1" dirty="0" smtClean="0">
                <a:solidFill>
                  <a:srgbClr val="FF0000"/>
                </a:solidFill>
              </a:rPr>
              <a:t>AND</a:t>
            </a:r>
          </a:p>
          <a:p>
            <a:pPr algn="ctr"/>
            <a:endParaRPr lang="en-GB" sz="2000" b="1" dirty="0">
              <a:solidFill>
                <a:srgbClr val="FF0000"/>
              </a:solidFill>
            </a:endParaRPr>
          </a:p>
          <a:p>
            <a:pPr marL="342900" indent="-342900" algn="ctr">
              <a:buFont typeface="Wingdings" panose="05000000000000000000" pitchFamily="2" charset="2"/>
              <a:buChar char="Ø"/>
            </a:pPr>
            <a:r>
              <a:rPr lang="en-GB" sz="2000" dirty="0">
                <a:solidFill>
                  <a:srgbClr val="002060"/>
                </a:solidFill>
              </a:rPr>
              <a:t>The person making the arrest has </a:t>
            </a:r>
            <a:r>
              <a:rPr lang="en-GB" sz="2000" dirty="0">
                <a:solidFill>
                  <a:srgbClr val="FF0000"/>
                </a:solidFill>
              </a:rPr>
              <a:t>reasonable grounds for believing </a:t>
            </a:r>
            <a:r>
              <a:rPr lang="en-GB" sz="2000" dirty="0">
                <a:solidFill>
                  <a:srgbClr val="002060"/>
                </a:solidFill>
              </a:rPr>
              <a:t>that the arrest is necessary to prevent the person being arrested</a:t>
            </a:r>
            <a:r>
              <a:rPr lang="en-GB" sz="2000" dirty="0" smtClean="0">
                <a:solidFill>
                  <a:srgbClr val="002060"/>
                </a:solidFill>
              </a:rPr>
              <a:t>:-</a:t>
            </a:r>
          </a:p>
        </p:txBody>
      </p:sp>
      <p:sp>
        <p:nvSpPr>
          <p:cNvPr id="3" name="TextBox 2"/>
          <p:cNvSpPr txBox="1"/>
          <p:nvPr/>
        </p:nvSpPr>
        <p:spPr>
          <a:xfrm>
            <a:off x="461340" y="182816"/>
            <a:ext cx="8287124" cy="1077218"/>
          </a:xfrm>
          <a:prstGeom prst="rect">
            <a:avLst/>
          </a:prstGeom>
          <a:solidFill>
            <a:srgbClr val="002060"/>
          </a:solidFill>
        </p:spPr>
        <p:txBody>
          <a:bodyPr wrap="square" rtlCol="0">
            <a:spAutoFit/>
          </a:bodyPr>
          <a:lstStyle/>
          <a:p>
            <a:pPr algn="ctr"/>
            <a:r>
              <a:rPr lang="en-GB" sz="3200" b="1" dirty="0" smtClean="0">
                <a:solidFill>
                  <a:schemeClr val="bg1"/>
                </a:solidFill>
              </a:rPr>
              <a:t>When can a member of the public arrest someone?</a:t>
            </a:r>
            <a:endParaRPr lang="en-GB" sz="3200" b="1" dirty="0">
              <a:solidFill>
                <a:schemeClr val="bg1"/>
              </a:solidFill>
            </a:endParaRPr>
          </a:p>
        </p:txBody>
      </p:sp>
      <p:sp>
        <p:nvSpPr>
          <p:cNvPr id="4" name="Rectangle 3"/>
          <p:cNvSpPr/>
          <p:nvPr/>
        </p:nvSpPr>
        <p:spPr>
          <a:xfrm>
            <a:off x="1187624" y="4293096"/>
            <a:ext cx="7056784" cy="1631216"/>
          </a:xfrm>
          <a:prstGeom prst="rect">
            <a:avLst/>
          </a:prstGeom>
        </p:spPr>
        <p:txBody>
          <a:bodyPr wrap="square">
            <a:spAutoFit/>
          </a:bodyPr>
          <a:lstStyle/>
          <a:p>
            <a:pPr marL="342900" indent="-342900">
              <a:buFont typeface="Wingdings" panose="05000000000000000000" pitchFamily="2" charset="2"/>
              <a:buChar char="ü"/>
            </a:pPr>
            <a:r>
              <a:rPr lang="en-GB" sz="2000" dirty="0">
                <a:solidFill>
                  <a:srgbClr val="002060"/>
                </a:solidFill>
              </a:rPr>
              <a:t>Causing physical injury to themselves or any other person</a:t>
            </a:r>
          </a:p>
          <a:p>
            <a:pPr marL="342900" indent="-342900">
              <a:buFont typeface="Wingdings" panose="05000000000000000000" pitchFamily="2" charset="2"/>
              <a:buChar char="ü"/>
            </a:pPr>
            <a:r>
              <a:rPr lang="en-GB" sz="2000" dirty="0">
                <a:solidFill>
                  <a:srgbClr val="002060"/>
                </a:solidFill>
              </a:rPr>
              <a:t>Suffering physical injury</a:t>
            </a:r>
          </a:p>
          <a:p>
            <a:pPr marL="342900" indent="-342900">
              <a:buFont typeface="Wingdings" panose="05000000000000000000" pitchFamily="2" charset="2"/>
              <a:buChar char="ü"/>
            </a:pPr>
            <a:r>
              <a:rPr lang="en-GB" sz="2000" dirty="0">
                <a:solidFill>
                  <a:srgbClr val="002060"/>
                </a:solidFill>
              </a:rPr>
              <a:t>Causing loss of or damage to property or</a:t>
            </a:r>
          </a:p>
          <a:p>
            <a:pPr marL="342900" indent="-342900">
              <a:buFont typeface="Wingdings" panose="05000000000000000000" pitchFamily="2" charset="2"/>
              <a:buChar char="ü"/>
            </a:pPr>
            <a:r>
              <a:rPr lang="en-GB" sz="2000" dirty="0">
                <a:solidFill>
                  <a:srgbClr val="002060"/>
                </a:solidFill>
              </a:rPr>
              <a:t>Making off before a police officer can assume responsibility for them.</a:t>
            </a:r>
          </a:p>
        </p:txBody>
      </p:sp>
    </p:spTree>
    <p:extLst>
      <p:ext uri="{BB962C8B-B14F-4D97-AF65-F5344CB8AC3E}">
        <p14:creationId xmlns:p14="http://schemas.microsoft.com/office/powerpoint/2010/main" val="131528961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Content Placeholder 2"/>
          <p:cNvSpPr txBox="1">
            <a:spLocks/>
          </p:cNvSpPr>
          <p:nvPr/>
        </p:nvSpPr>
        <p:spPr>
          <a:xfrm>
            <a:off x="572454" y="1270114"/>
            <a:ext cx="8064896" cy="5328592"/>
          </a:xfrm>
          <a:prstGeom prst="rect">
            <a:avLst/>
          </a:prstGeom>
          <a:extLst>
            <a:ext uri="{FAA26D3D-D897-4be2-8F04-BA451C77F1D7}"/>
          </a:extLst>
        </p:spPr>
        <p:txBody>
          <a:bodyPr>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fontAlgn="auto">
              <a:lnSpc>
                <a:spcPct val="120000"/>
              </a:lnSpc>
              <a:spcAft>
                <a:spcPts val="0"/>
              </a:spcAft>
              <a:buNone/>
            </a:pPr>
            <a:r>
              <a:rPr lang="en-GB" altLang="en-US" sz="1900" b="1" dirty="0" smtClean="0">
                <a:solidFill>
                  <a:srgbClr val="002060"/>
                </a:solidFill>
                <a:latin typeface="Arial" panose="020B0604020202020204" pitchFamily="34" charset="0"/>
                <a:cs typeface="Arial" panose="020B0604020202020204" pitchFamily="34" charset="0"/>
              </a:rPr>
              <a:t>It provides the preserved powers of arrest under PACE.</a:t>
            </a:r>
            <a:endParaRPr lang="en-GB" altLang="en-US" sz="1900" b="1" dirty="0">
              <a:solidFill>
                <a:srgbClr val="002060"/>
              </a:solidFill>
              <a:latin typeface="Arial" panose="020B0604020202020204" pitchFamily="34" charset="0"/>
              <a:cs typeface="Arial" panose="020B0604020202020204" pitchFamily="34" charset="0"/>
            </a:endParaRPr>
          </a:p>
          <a:p>
            <a:pPr fontAlgn="auto">
              <a:lnSpc>
                <a:spcPct val="120000"/>
              </a:lnSpc>
              <a:spcAft>
                <a:spcPts val="0"/>
              </a:spcAft>
            </a:pPr>
            <a:r>
              <a:rPr lang="en-GB" altLang="en-US" sz="1900" dirty="0" smtClean="0">
                <a:solidFill>
                  <a:srgbClr val="002060"/>
                </a:solidFill>
                <a:latin typeface="Arial" panose="020B0604020202020204" pitchFamily="34" charset="0"/>
                <a:cs typeface="Arial" panose="020B0604020202020204" pitchFamily="34" charset="0"/>
              </a:rPr>
              <a:t>Section 49 Prison Act 1952 (unlawfully at large)</a:t>
            </a:r>
          </a:p>
          <a:p>
            <a:pPr fontAlgn="auto">
              <a:lnSpc>
                <a:spcPct val="120000"/>
              </a:lnSpc>
              <a:spcAft>
                <a:spcPts val="0"/>
              </a:spcAft>
            </a:pPr>
            <a:r>
              <a:rPr lang="en-GB" altLang="en-US" sz="1900" dirty="0" smtClean="0">
                <a:solidFill>
                  <a:srgbClr val="002060"/>
                </a:solidFill>
                <a:latin typeface="Arial" panose="020B0604020202020204" pitchFamily="34" charset="0"/>
                <a:cs typeface="Arial" panose="020B0604020202020204" pitchFamily="34" charset="0"/>
              </a:rPr>
              <a:t>Section 13 Visiting Forces Act 1955 (deserter / absentee)</a:t>
            </a:r>
          </a:p>
          <a:p>
            <a:pPr fontAlgn="auto">
              <a:lnSpc>
                <a:spcPct val="120000"/>
              </a:lnSpc>
              <a:spcAft>
                <a:spcPts val="0"/>
              </a:spcAft>
            </a:pPr>
            <a:r>
              <a:rPr lang="en-GB" altLang="en-US" sz="1900" dirty="0" smtClean="0">
                <a:solidFill>
                  <a:srgbClr val="002060"/>
                </a:solidFill>
                <a:latin typeface="Arial" panose="020B0604020202020204" pitchFamily="34" charset="0"/>
                <a:cs typeface="Arial" panose="020B0604020202020204" pitchFamily="34" charset="0"/>
              </a:rPr>
              <a:t>Section 32 Children &amp; Young Persons Act 1969 (detention of absentee)</a:t>
            </a:r>
          </a:p>
          <a:p>
            <a:pPr fontAlgn="auto">
              <a:lnSpc>
                <a:spcPct val="120000"/>
              </a:lnSpc>
              <a:spcAft>
                <a:spcPts val="0"/>
              </a:spcAft>
            </a:pPr>
            <a:r>
              <a:rPr lang="en-GB" altLang="en-US" sz="1900" dirty="0" smtClean="0">
                <a:solidFill>
                  <a:srgbClr val="002060"/>
                </a:solidFill>
                <a:latin typeface="Arial" panose="020B0604020202020204" pitchFamily="34" charset="0"/>
                <a:cs typeface="Arial" panose="020B0604020202020204" pitchFamily="34" charset="0"/>
              </a:rPr>
              <a:t>Section 7 Bail Act 1976 (absconding from bail)</a:t>
            </a:r>
          </a:p>
          <a:p>
            <a:pPr fontAlgn="auto">
              <a:lnSpc>
                <a:spcPct val="120000"/>
              </a:lnSpc>
              <a:spcAft>
                <a:spcPts val="0"/>
              </a:spcAft>
            </a:pPr>
            <a:r>
              <a:rPr lang="en-GB" altLang="en-US" sz="1900" dirty="0" smtClean="0">
                <a:solidFill>
                  <a:srgbClr val="002060"/>
                </a:solidFill>
                <a:latin typeface="Arial" panose="020B0604020202020204" pitchFamily="34" charset="0"/>
                <a:cs typeface="Arial" panose="020B0604020202020204" pitchFamily="34" charset="0"/>
              </a:rPr>
              <a:t>Section 18(return of patients),section 35(10) (remand to hospital for reports),section 36(8) (remand to hospital for treatment), section 38(7) (interim hospital orders), section 136(1) (mentally disordered persons in public place), and section 138 (retaking of escaped patients) Mental Health Act 1983. </a:t>
            </a:r>
          </a:p>
          <a:p>
            <a:pPr fontAlgn="auto">
              <a:lnSpc>
                <a:spcPct val="120000"/>
              </a:lnSpc>
              <a:spcAft>
                <a:spcPts val="0"/>
              </a:spcAft>
            </a:pPr>
            <a:r>
              <a:rPr lang="en-GB" altLang="en-US" sz="1900" dirty="0" smtClean="0">
                <a:solidFill>
                  <a:srgbClr val="002060"/>
                </a:solidFill>
                <a:latin typeface="Arial" panose="020B0604020202020204" pitchFamily="34" charset="0"/>
                <a:cs typeface="Arial" panose="020B0604020202020204" pitchFamily="34" charset="0"/>
              </a:rPr>
              <a:t>Section 5(5) Repatriation of Prisoners Act 1984 (prisoner unlawfully at large).</a:t>
            </a:r>
            <a:r>
              <a:rPr lang="en-GB" altLang="en-US" dirty="0" smtClean="0">
                <a:solidFill>
                  <a:srgbClr val="002060"/>
                </a:solidFill>
                <a:latin typeface="Arial" panose="020B0604020202020204" pitchFamily="34" charset="0"/>
                <a:cs typeface="Arial" panose="020B0604020202020204" pitchFamily="34" charset="0"/>
              </a:rPr>
              <a:t> </a:t>
            </a:r>
          </a:p>
          <a:p>
            <a:pPr fontAlgn="auto">
              <a:spcAft>
                <a:spcPts val="0"/>
              </a:spcAft>
            </a:pPr>
            <a:endParaRPr lang="en-GB" altLang="en-US" dirty="0" smtClean="0"/>
          </a:p>
        </p:txBody>
      </p:sp>
      <p:sp>
        <p:nvSpPr>
          <p:cNvPr id="3" name="TextBox 2"/>
          <p:cNvSpPr txBox="1"/>
          <p:nvPr/>
        </p:nvSpPr>
        <p:spPr>
          <a:xfrm>
            <a:off x="461340" y="182816"/>
            <a:ext cx="8287124" cy="1077218"/>
          </a:xfrm>
          <a:prstGeom prst="rect">
            <a:avLst/>
          </a:prstGeom>
          <a:solidFill>
            <a:srgbClr val="002060"/>
          </a:solidFill>
        </p:spPr>
        <p:txBody>
          <a:bodyPr wrap="square" rtlCol="0">
            <a:spAutoFit/>
          </a:bodyPr>
          <a:lstStyle/>
          <a:p>
            <a:pPr algn="ctr"/>
            <a:r>
              <a:rPr lang="en-GB" sz="3200" b="1" dirty="0" smtClean="0">
                <a:solidFill>
                  <a:schemeClr val="bg1"/>
                </a:solidFill>
              </a:rPr>
              <a:t>Schedule 2 Police &amp; Criminal Evidence Act 1984 </a:t>
            </a:r>
            <a:endParaRPr lang="en-GB" sz="3200" b="1" dirty="0">
              <a:solidFill>
                <a:schemeClr val="bg1"/>
              </a:solidFill>
            </a:endParaRPr>
          </a:p>
        </p:txBody>
      </p:sp>
    </p:spTree>
    <p:extLst>
      <p:ext uri="{BB962C8B-B14F-4D97-AF65-F5344CB8AC3E}">
        <p14:creationId xmlns:p14="http://schemas.microsoft.com/office/powerpoint/2010/main" val="15179369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p:custDataLst>
              <p:tags r:id="rId1"/>
            </p:custDataLst>
          </p:nvPr>
        </p:nvPicPr>
        <p:blipFill>
          <a:blip r:embed="rId5" cstate="print">
            <a:extLst>
              <a:ext uri="{28A0092B-C50C-407E-A947-70E740481C1C}">
                <a14:useLocalDpi xmlns:a14="http://schemas.microsoft.com/office/drawing/2010/main" val="0"/>
              </a:ext>
            </a:extLst>
          </a:blip>
          <a:stretch>
            <a:fillRect/>
          </a:stretch>
        </p:blipFill>
        <p:spPr>
          <a:xfrm>
            <a:off x="6310342" y="1700808"/>
            <a:ext cx="2462223" cy="3744416"/>
          </a:xfrm>
          <a:prstGeom prst="rect">
            <a:avLst/>
          </a:prstGeom>
          <a:effectLst>
            <a:softEdge rad="635000"/>
          </a:effectLst>
        </p:spPr>
      </p:pic>
      <p:sp>
        <p:nvSpPr>
          <p:cNvPr id="4" name="Content Placeholder 2"/>
          <p:cNvSpPr txBox="1">
            <a:spLocks/>
          </p:cNvSpPr>
          <p:nvPr/>
        </p:nvSpPr>
        <p:spPr>
          <a:xfrm>
            <a:off x="827584" y="1260034"/>
            <a:ext cx="5791446" cy="4941381"/>
          </a:xfrm>
          <a:prstGeom prst="rect">
            <a:avLst/>
          </a:prstGeom>
        </p:spPr>
        <p:txBody>
          <a:bodyPr>
            <a:normAutofit fontScale="92500" lnSpcReduction="200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fontAlgn="auto">
              <a:lnSpc>
                <a:spcPct val="150000"/>
              </a:lnSpc>
              <a:spcAft>
                <a:spcPts val="0"/>
              </a:spcAft>
              <a:buNone/>
              <a:defRPr/>
            </a:pPr>
            <a:r>
              <a:rPr lang="en-GB" altLang="en-US" sz="240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The arresting officer is required to record in his pocket book or by other methods used for recording information:</a:t>
            </a:r>
          </a:p>
          <a:p>
            <a:pPr marL="0" indent="0" fontAlgn="auto">
              <a:lnSpc>
                <a:spcPct val="150000"/>
              </a:lnSpc>
              <a:spcAft>
                <a:spcPts val="0"/>
              </a:spcAft>
              <a:buNone/>
              <a:defRPr/>
            </a:pPr>
            <a:r>
              <a:rPr lang="en-GB" altLang="en-US" sz="240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 the nature and circumstances of the offence leading to the arrest;</a:t>
            </a:r>
          </a:p>
          <a:p>
            <a:pPr marL="0" indent="0" fontAlgn="auto">
              <a:lnSpc>
                <a:spcPct val="150000"/>
              </a:lnSpc>
              <a:spcAft>
                <a:spcPts val="0"/>
              </a:spcAft>
              <a:buNone/>
              <a:defRPr/>
            </a:pPr>
            <a:r>
              <a:rPr lang="en-GB" altLang="en-US" sz="240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 the reason or reasons why arrest was necessary;</a:t>
            </a:r>
          </a:p>
          <a:p>
            <a:pPr marL="0" indent="0" fontAlgn="auto">
              <a:lnSpc>
                <a:spcPct val="150000"/>
              </a:lnSpc>
              <a:spcAft>
                <a:spcPts val="0"/>
              </a:spcAft>
              <a:buNone/>
              <a:defRPr/>
            </a:pPr>
            <a:r>
              <a:rPr lang="en-GB" altLang="en-US" sz="240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 the giving of the caution; </a:t>
            </a:r>
            <a:r>
              <a:rPr lang="en-GB" altLang="en-US" sz="2400" dirty="0" smtClean="0">
                <a:solidFill>
                  <a:srgbClr val="FF0000"/>
                </a:solidFill>
                <a:effectLst>
                  <a:outerShdw blurRad="38100" dist="38100" dir="2700000" algn="tl">
                    <a:srgbClr val="000000">
                      <a:alpha val="43137"/>
                    </a:srgbClr>
                  </a:outerShdw>
                </a:effectLst>
                <a:latin typeface="Arial" panose="020B0604020202020204" pitchFamily="34" charset="0"/>
                <a:ea typeface="ＭＳ Ｐゴシック" panose="020B0600070205080204" pitchFamily="34" charset="-128"/>
                <a:cs typeface="Arial" panose="020B0604020202020204" pitchFamily="34" charset="0"/>
              </a:rPr>
              <a:t>and</a:t>
            </a:r>
          </a:p>
          <a:p>
            <a:pPr marL="0" indent="0" fontAlgn="auto">
              <a:lnSpc>
                <a:spcPct val="150000"/>
              </a:lnSpc>
              <a:spcAft>
                <a:spcPts val="0"/>
              </a:spcAft>
              <a:buNone/>
              <a:defRPr/>
            </a:pPr>
            <a:r>
              <a:rPr lang="en-GB" altLang="en-US" sz="2400"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rPr>
              <a:t>• anything said by the person at the time of arrest.</a:t>
            </a:r>
            <a:endParaRPr lang="en-GB" altLang="en-US" sz="2400" dirty="0">
              <a:solidFill>
                <a:srgbClr val="002060"/>
              </a:solidFill>
              <a:latin typeface="Arial" panose="020B0604020202020204" pitchFamily="34" charset="0"/>
              <a:ea typeface="ＭＳ Ｐゴシック" panose="020B0600070205080204" pitchFamily="34" charset="-128"/>
              <a:cs typeface="Arial" panose="020B0604020202020204" pitchFamily="34" charset="0"/>
            </a:endParaRPr>
          </a:p>
        </p:txBody>
      </p:sp>
      <p:sp>
        <p:nvSpPr>
          <p:cNvPr id="5" name="TextBox 4"/>
          <p:cNvSpPr txBox="1"/>
          <p:nvPr/>
        </p:nvSpPr>
        <p:spPr>
          <a:xfrm>
            <a:off x="461340" y="182816"/>
            <a:ext cx="8287124" cy="1077218"/>
          </a:xfrm>
          <a:prstGeom prst="rect">
            <a:avLst/>
          </a:prstGeom>
          <a:solidFill>
            <a:srgbClr val="002060"/>
          </a:solidFill>
        </p:spPr>
        <p:txBody>
          <a:bodyPr wrap="square" rtlCol="0">
            <a:spAutoFit/>
          </a:bodyPr>
          <a:lstStyle/>
          <a:p>
            <a:pPr algn="ctr"/>
            <a:r>
              <a:rPr lang="en-GB" sz="3200" b="1" dirty="0" smtClean="0">
                <a:solidFill>
                  <a:schemeClr val="bg1"/>
                </a:solidFill>
              </a:rPr>
              <a:t>Preserved Power of Arrest Under PACE 1984</a:t>
            </a:r>
            <a:endParaRPr lang="en-GB" sz="3200" b="1" dirty="0">
              <a:solidFill>
                <a:schemeClr val="bg1"/>
              </a:solidFill>
            </a:endParaRPr>
          </a:p>
        </p:txBody>
      </p:sp>
    </p:spTree>
    <p:extLst>
      <p:ext uri="{BB962C8B-B14F-4D97-AF65-F5344CB8AC3E}">
        <p14:creationId xmlns:p14="http://schemas.microsoft.com/office/powerpoint/2010/main" val="370771565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3"/>
          <p:cNvSpPr txBox="1">
            <a:spLocks/>
          </p:cNvSpPr>
          <p:nvPr/>
        </p:nvSpPr>
        <p:spPr>
          <a:xfrm>
            <a:off x="827584" y="1412775"/>
            <a:ext cx="7704348" cy="4320480"/>
          </a:xfrm>
          <a:prstGeom prst="rect">
            <a:avLst/>
          </a:prstGeom>
        </p:spPr>
        <p:txBody>
          <a:bodyPr>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auto">
              <a:spcAft>
                <a:spcPts val="0"/>
              </a:spcAft>
            </a:pPr>
            <a:r>
              <a:rPr lang="en-GB" sz="2400" dirty="0" smtClean="0">
                <a:solidFill>
                  <a:srgbClr val="002060"/>
                </a:solidFill>
                <a:latin typeface="Arial" panose="020B0604020202020204" pitchFamily="34" charset="0"/>
                <a:cs typeface="Arial" panose="020B0604020202020204" pitchFamily="34" charset="0"/>
              </a:rPr>
              <a:t>No further action- discretion</a:t>
            </a:r>
          </a:p>
          <a:p>
            <a:pPr fontAlgn="auto">
              <a:spcAft>
                <a:spcPts val="0"/>
              </a:spcAft>
            </a:pPr>
            <a:r>
              <a:rPr lang="en-GB" sz="2400" dirty="0" smtClean="0">
                <a:solidFill>
                  <a:srgbClr val="002060"/>
                </a:solidFill>
                <a:latin typeface="Arial" panose="020B0604020202020204" pitchFamily="34" charset="0"/>
                <a:cs typeface="Arial" panose="020B0604020202020204" pitchFamily="34" charset="0"/>
              </a:rPr>
              <a:t>Persuade, Advise &amp; Warn</a:t>
            </a:r>
          </a:p>
          <a:p>
            <a:pPr fontAlgn="auto">
              <a:spcAft>
                <a:spcPts val="0"/>
              </a:spcAft>
            </a:pPr>
            <a:r>
              <a:rPr lang="en-GB" sz="2400" dirty="0" smtClean="0">
                <a:solidFill>
                  <a:srgbClr val="002060"/>
                </a:solidFill>
                <a:latin typeface="Arial" panose="020B0604020202020204" pitchFamily="34" charset="0"/>
                <a:cs typeface="Arial" panose="020B0604020202020204" pitchFamily="34" charset="0"/>
              </a:rPr>
              <a:t>Caution</a:t>
            </a:r>
          </a:p>
          <a:p>
            <a:pPr fontAlgn="auto">
              <a:spcAft>
                <a:spcPts val="0"/>
              </a:spcAft>
            </a:pPr>
            <a:r>
              <a:rPr lang="en-GB" sz="2400" dirty="0" smtClean="0">
                <a:solidFill>
                  <a:srgbClr val="002060"/>
                </a:solidFill>
                <a:latin typeface="Arial" panose="020B0604020202020204" pitchFamily="34" charset="0"/>
                <a:cs typeface="Arial" panose="020B0604020202020204" pitchFamily="34" charset="0"/>
              </a:rPr>
              <a:t>Out of court disposal (fixed penalty notice)</a:t>
            </a:r>
          </a:p>
          <a:p>
            <a:pPr fontAlgn="auto">
              <a:spcAft>
                <a:spcPts val="0"/>
              </a:spcAft>
            </a:pPr>
            <a:r>
              <a:rPr lang="en-GB" sz="2400" dirty="0" smtClean="0">
                <a:solidFill>
                  <a:srgbClr val="002060"/>
                </a:solidFill>
                <a:latin typeface="Arial" panose="020B0604020202020204" pitchFamily="34" charset="0"/>
                <a:cs typeface="Arial" panose="020B0604020202020204" pitchFamily="34" charset="0"/>
              </a:rPr>
              <a:t>Youth Referral</a:t>
            </a:r>
          </a:p>
          <a:p>
            <a:pPr fontAlgn="auto">
              <a:spcAft>
                <a:spcPts val="0"/>
              </a:spcAft>
            </a:pPr>
            <a:r>
              <a:rPr lang="en-GB" sz="2400" dirty="0" smtClean="0">
                <a:solidFill>
                  <a:srgbClr val="002060"/>
                </a:solidFill>
                <a:latin typeface="Arial" panose="020B0604020202020204" pitchFamily="34" charset="0"/>
                <a:cs typeface="Arial" panose="020B0604020202020204" pitchFamily="34" charset="0"/>
              </a:rPr>
              <a:t>Community Resolutions</a:t>
            </a:r>
          </a:p>
          <a:p>
            <a:pPr fontAlgn="auto">
              <a:spcAft>
                <a:spcPts val="0"/>
              </a:spcAft>
            </a:pPr>
            <a:r>
              <a:rPr lang="en-GB" sz="2400" dirty="0" smtClean="0">
                <a:solidFill>
                  <a:srgbClr val="002060"/>
                </a:solidFill>
                <a:latin typeface="Arial" panose="020B0604020202020204" pitchFamily="34" charset="0"/>
                <a:cs typeface="Arial" panose="020B0604020202020204" pitchFamily="34" charset="0"/>
              </a:rPr>
              <a:t>Restorative Justice</a:t>
            </a:r>
          </a:p>
          <a:p>
            <a:pPr fontAlgn="auto">
              <a:spcAft>
                <a:spcPts val="0"/>
              </a:spcAft>
            </a:pPr>
            <a:r>
              <a:rPr lang="en-GB" sz="2400" dirty="0" smtClean="0">
                <a:solidFill>
                  <a:srgbClr val="002060"/>
                </a:solidFill>
                <a:latin typeface="Arial" panose="020B0604020202020204" pitchFamily="34" charset="0"/>
                <a:cs typeface="Arial" panose="020B0604020202020204" pitchFamily="34" charset="0"/>
              </a:rPr>
              <a:t>Report </a:t>
            </a:r>
            <a:r>
              <a:rPr lang="en-GB" sz="2400" dirty="0">
                <a:solidFill>
                  <a:srgbClr val="002060"/>
                </a:solidFill>
                <a:latin typeface="Arial" panose="020B0604020202020204" pitchFamily="34" charset="0"/>
                <a:cs typeface="Arial" panose="020B0604020202020204" pitchFamily="34" charset="0"/>
              </a:rPr>
              <a:t>for </a:t>
            </a:r>
            <a:r>
              <a:rPr lang="en-GB" sz="2400" dirty="0" smtClean="0">
                <a:solidFill>
                  <a:srgbClr val="002060"/>
                </a:solidFill>
                <a:latin typeface="Arial" panose="020B0604020202020204" pitchFamily="34" charset="0"/>
                <a:cs typeface="Arial" panose="020B0604020202020204" pitchFamily="34" charset="0"/>
              </a:rPr>
              <a:t>summons</a:t>
            </a:r>
          </a:p>
          <a:p>
            <a:pPr fontAlgn="auto">
              <a:spcAft>
                <a:spcPts val="0"/>
              </a:spcAft>
            </a:pPr>
            <a:r>
              <a:rPr lang="en-GB" sz="2400" dirty="0" smtClean="0">
                <a:solidFill>
                  <a:srgbClr val="002060"/>
                </a:solidFill>
                <a:latin typeface="Arial" panose="020B0604020202020204" pitchFamily="34" charset="0"/>
                <a:cs typeface="Arial" panose="020B0604020202020204" pitchFamily="34" charset="0"/>
              </a:rPr>
              <a:t>Voluntary interview</a:t>
            </a:r>
            <a:endParaRPr lang="en-GB" sz="2400" dirty="0">
              <a:solidFill>
                <a:srgbClr val="002060"/>
              </a:solidFill>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4"/>
          <a:stretch>
            <a:fillRect/>
          </a:stretch>
        </p:blipFill>
        <p:spPr>
          <a:xfrm>
            <a:off x="4788024" y="3140968"/>
            <a:ext cx="3360712" cy="2574227"/>
          </a:xfrm>
          <a:prstGeom prst="rect">
            <a:avLst/>
          </a:prstGeom>
        </p:spPr>
      </p:pic>
      <p:sp>
        <p:nvSpPr>
          <p:cNvPr id="5" name="TextBox 4"/>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Alternatives to Arrest</a:t>
            </a:r>
            <a:endParaRPr lang="en-GB" sz="3600" b="1" dirty="0">
              <a:solidFill>
                <a:schemeClr val="bg1"/>
              </a:solidFill>
            </a:endParaRPr>
          </a:p>
        </p:txBody>
      </p:sp>
    </p:spTree>
    <p:extLst>
      <p:ext uri="{BB962C8B-B14F-4D97-AF65-F5344CB8AC3E}">
        <p14:creationId xmlns:p14="http://schemas.microsoft.com/office/powerpoint/2010/main" val="1088438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500"/>
                                        <p:tgtEl>
                                          <p:spTgt spid="3">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Effect transition="in" filter="fade">
                                      <p:cBhvr>
                                        <p:cTn id="40" dur="500"/>
                                        <p:tgtEl>
                                          <p:spTgt spid="3">
                                            <p:txEl>
                                              <p:pRg st="7" end="7"/>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Effect transition="in" filter="fade">
                                      <p:cBhvr>
                                        <p:cTn id="45"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492696" y="847808"/>
            <a:ext cx="8229600" cy="484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ts val="0"/>
              </a:spcBef>
              <a:spcAft>
                <a:spcPts val="1800"/>
              </a:spcAft>
              <a:buNone/>
              <a:defRPr sz="2400">
                <a:solidFill>
                  <a:schemeClr val="accent2"/>
                </a:solidFill>
                <a:latin typeface="Verdana" pitchFamily="34" charset="0"/>
                <a:ea typeface="+mn-ea"/>
                <a:cs typeface="+mn-cs"/>
              </a:defRPr>
            </a:lvl1pPr>
            <a:lvl2pPr marL="457200" indent="0" algn="l" rtl="0" eaLnBrk="0" fontAlgn="base" hangingPunct="0">
              <a:spcBef>
                <a:spcPts val="0"/>
              </a:spcBef>
              <a:spcAft>
                <a:spcPts val="1800"/>
              </a:spcAft>
              <a:buNone/>
              <a:defRPr sz="2400">
                <a:solidFill>
                  <a:schemeClr val="accent2"/>
                </a:solidFill>
                <a:latin typeface="Verdana" pitchFamily="34" charset="0"/>
              </a:defRPr>
            </a:lvl2pPr>
            <a:lvl3pPr marL="914400" indent="0" algn="l" rtl="0" eaLnBrk="0" fontAlgn="base" hangingPunct="0">
              <a:spcBef>
                <a:spcPts val="0"/>
              </a:spcBef>
              <a:spcAft>
                <a:spcPts val="1800"/>
              </a:spcAft>
              <a:buNone/>
              <a:defRPr sz="2400">
                <a:solidFill>
                  <a:schemeClr val="accent2"/>
                </a:solidFill>
                <a:latin typeface="Verdana" pitchFamily="34" charset="0"/>
              </a:defRPr>
            </a:lvl3pPr>
            <a:lvl4pPr marL="1371600" indent="0" algn="l" rtl="0" eaLnBrk="0" fontAlgn="base" hangingPunct="0">
              <a:spcBef>
                <a:spcPct val="20000"/>
              </a:spcBef>
              <a:spcAft>
                <a:spcPct val="0"/>
              </a:spcAft>
              <a:buNone/>
              <a:defRPr sz="2000">
                <a:solidFill>
                  <a:schemeClr val="tx1"/>
                </a:solidFill>
                <a:latin typeface="+mn-lt"/>
              </a:defRPr>
            </a:lvl4pPr>
            <a:lvl5pPr marL="1828800" indent="0" algn="l" rtl="0" eaLnBrk="0" fontAlgn="base" hangingPunct="0">
              <a:spcBef>
                <a:spcPct val="20000"/>
              </a:spcBef>
              <a:spcAft>
                <a:spcPct val="0"/>
              </a:spcAft>
              <a:buNone/>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marR="0" lvl="0" indent="0" algn="ctr" defTabSz="914400" rtl="0" eaLnBrk="1" fontAlgn="base" latinLnBrk="0" hangingPunct="1">
              <a:lnSpc>
                <a:spcPct val="100000"/>
              </a:lnSpc>
              <a:spcBef>
                <a:spcPct val="0"/>
              </a:spcBef>
              <a:spcAft>
                <a:spcPts val="1800"/>
              </a:spcAft>
              <a:buClrTx/>
              <a:buSzTx/>
              <a:buFontTx/>
              <a:buNone/>
              <a:tabLst/>
              <a:defRPr/>
            </a:pPr>
            <a:endParaRPr kumimoji="0" lang="en-GB" altLang="en-US" sz="28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a:p>
            <a:pPr marL="0" marR="0" lvl="0" indent="0" algn="ctr" defTabSz="914400" rtl="0" eaLnBrk="1" fontAlgn="base" latinLnBrk="0" hangingPunct="1">
              <a:lnSpc>
                <a:spcPct val="100000"/>
              </a:lnSpc>
              <a:spcBef>
                <a:spcPct val="0"/>
              </a:spcBef>
              <a:spcAft>
                <a:spcPts val="1800"/>
              </a:spcAft>
              <a:buClrTx/>
              <a:buSzTx/>
              <a:buFontTx/>
              <a:buNone/>
              <a:tabLst/>
              <a:defRPr/>
            </a:pPr>
            <a:r>
              <a:rPr kumimoji="0" lang="en-GB" altLang="en-US" sz="2800" b="0"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rPr>
              <a:t>‘A person arrested by a constable at a place other than a police station shall be released without bail if a constable is satisfied at the time before the person reaches a police station that there are no grounds for keeping him or her under arrest releasing him/her on bail.  The constable must record the fact that this has happened’</a:t>
            </a:r>
          </a:p>
          <a:p>
            <a:pPr marL="0" marR="0" lvl="0" indent="0" algn="ctr" defTabSz="914400" rtl="0" eaLnBrk="1" fontAlgn="base" latinLnBrk="0" hangingPunct="1">
              <a:lnSpc>
                <a:spcPct val="100000"/>
              </a:lnSpc>
              <a:spcBef>
                <a:spcPct val="0"/>
              </a:spcBef>
              <a:spcAft>
                <a:spcPts val="1800"/>
              </a:spcAft>
              <a:buClrTx/>
              <a:buSzTx/>
              <a:buFontTx/>
              <a:buNone/>
              <a:tabLst/>
              <a:defRPr/>
            </a:pPr>
            <a:r>
              <a:rPr kumimoji="0" lang="en-US" altLang="en-US" sz="2800" b="1" i="0" u="none" strike="noStrike" kern="0" cap="none" spc="0" normalizeH="0" baseline="0" noProof="0" dirty="0" smtClean="0">
                <a:ln>
                  <a:noFill/>
                </a:ln>
                <a:solidFill>
                  <a:srgbClr val="0000FF"/>
                </a:solidFill>
                <a:effectLst/>
                <a:uLnTx/>
                <a:uFillTx/>
                <a:latin typeface="Arial" panose="020B0604020202020204" pitchFamily="34" charset="0"/>
                <a:cs typeface="Arial" panose="020B0604020202020204" pitchFamily="34" charset="0"/>
              </a:rPr>
              <a:t>Sec 30(7) P.A.C.E.1984</a:t>
            </a:r>
            <a:endParaRPr kumimoji="0" lang="en-GB" altLang="en-US" sz="2800" b="1" i="0" u="none" strike="noStrike" kern="0" cap="none" spc="0" normalizeH="0" baseline="0" noProof="0" dirty="0" smtClean="0">
              <a:ln>
                <a:noFill/>
              </a:ln>
              <a:solidFill>
                <a:srgbClr val="0000FF"/>
              </a:solidFill>
              <a:effectLst/>
              <a:uLnTx/>
              <a:uFillTx/>
              <a:latin typeface="Arial" panose="020B0604020202020204" pitchFamily="34" charset="0"/>
              <a:cs typeface="Arial" panose="020B0604020202020204" pitchFamily="34" charset="0"/>
            </a:endParaRPr>
          </a:p>
        </p:txBody>
      </p:sp>
      <p:sp>
        <p:nvSpPr>
          <p:cNvPr id="4" name="TextBox 3"/>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De-Arrest</a:t>
            </a:r>
            <a:endParaRPr lang="en-GB" sz="3600" b="1" dirty="0">
              <a:solidFill>
                <a:schemeClr val="bg1"/>
              </a:solidFill>
            </a:endParaRPr>
          </a:p>
        </p:txBody>
      </p:sp>
    </p:spTree>
    <p:extLst>
      <p:ext uri="{BB962C8B-B14F-4D97-AF65-F5344CB8AC3E}">
        <p14:creationId xmlns:p14="http://schemas.microsoft.com/office/powerpoint/2010/main" val="267807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683568" y="1097360"/>
            <a:ext cx="8178080" cy="5760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ts val="0"/>
              </a:spcBef>
              <a:spcAft>
                <a:spcPts val="1800"/>
              </a:spcAft>
              <a:buNone/>
              <a:defRPr sz="2400">
                <a:solidFill>
                  <a:schemeClr val="accent2"/>
                </a:solidFill>
                <a:latin typeface="Verdana" pitchFamily="34" charset="0"/>
                <a:ea typeface="+mn-ea"/>
                <a:cs typeface="+mn-cs"/>
              </a:defRPr>
            </a:lvl1pPr>
            <a:lvl2pPr marL="457200" indent="0" algn="l" rtl="0" eaLnBrk="0" fontAlgn="base" hangingPunct="0">
              <a:spcBef>
                <a:spcPts val="0"/>
              </a:spcBef>
              <a:spcAft>
                <a:spcPts val="1800"/>
              </a:spcAft>
              <a:buNone/>
              <a:defRPr sz="2400">
                <a:solidFill>
                  <a:schemeClr val="accent2"/>
                </a:solidFill>
                <a:latin typeface="Verdana" pitchFamily="34" charset="0"/>
              </a:defRPr>
            </a:lvl2pPr>
            <a:lvl3pPr marL="914400" indent="0" algn="l" rtl="0" eaLnBrk="0" fontAlgn="base" hangingPunct="0">
              <a:spcBef>
                <a:spcPts val="0"/>
              </a:spcBef>
              <a:spcAft>
                <a:spcPts val="1800"/>
              </a:spcAft>
              <a:buNone/>
              <a:defRPr sz="2400">
                <a:solidFill>
                  <a:schemeClr val="accent2"/>
                </a:solidFill>
                <a:latin typeface="Verdana" pitchFamily="34" charset="0"/>
              </a:defRPr>
            </a:lvl3pPr>
            <a:lvl4pPr marL="1371600" indent="0" algn="l" rtl="0" eaLnBrk="0" fontAlgn="base" hangingPunct="0">
              <a:spcBef>
                <a:spcPct val="20000"/>
              </a:spcBef>
              <a:spcAft>
                <a:spcPct val="0"/>
              </a:spcAft>
              <a:buNone/>
              <a:defRPr sz="2000">
                <a:solidFill>
                  <a:schemeClr val="tx1"/>
                </a:solidFill>
                <a:latin typeface="+mn-lt"/>
              </a:defRPr>
            </a:lvl4pPr>
            <a:lvl5pPr marL="1828800" indent="0" algn="l" rtl="0" eaLnBrk="0" fontAlgn="base" hangingPunct="0">
              <a:spcBef>
                <a:spcPct val="20000"/>
              </a:spcBef>
              <a:spcAft>
                <a:spcPct val="0"/>
              </a:spcAft>
              <a:buNone/>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r>
              <a:rPr lang="en-GB" sz="2800" b="1" kern="1200" dirty="0" smtClean="0">
                <a:solidFill>
                  <a:srgbClr val="000099"/>
                </a:solidFill>
                <a:latin typeface="Arial" charset="0"/>
              </a:rPr>
              <a:t>Procedure following de-arrest:</a:t>
            </a:r>
          </a:p>
          <a:p>
            <a:r>
              <a:rPr lang="en-GB" sz="2800" kern="1200" dirty="0" smtClean="0">
                <a:solidFill>
                  <a:srgbClr val="000099"/>
                </a:solidFill>
                <a:latin typeface="Arial" charset="0"/>
              </a:rPr>
              <a:t>• Explain that they are no longer under arrest</a:t>
            </a:r>
          </a:p>
          <a:p>
            <a:r>
              <a:rPr lang="en-GB" sz="2800" kern="1200" dirty="0" smtClean="0">
                <a:solidFill>
                  <a:srgbClr val="000099"/>
                </a:solidFill>
                <a:latin typeface="Arial" charset="0"/>
              </a:rPr>
              <a:t>• Submit intelligence report (if appropriate)</a:t>
            </a:r>
          </a:p>
          <a:p>
            <a:r>
              <a:rPr lang="en-GB" sz="2800" kern="1200" dirty="0" smtClean="0">
                <a:solidFill>
                  <a:srgbClr val="000099"/>
                </a:solidFill>
                <a:latin typeface="Arial" charset="0"/>
              </a:rPr>
              <a:t>• Complete PNB entry </a:t>
            </a:r>
          </a:p>
          <a:p>
            <a:r>
              <a:rPr lang="en-GB" sz="2800" kern="1200" dirty="0" smtClean="0">
                <a:solidFill>
                  <a:srgbClr val="000099"/>
                </a:solidFill>
                <a:latin typeface="Arial" charset="0"/>
              </a:rPr>
              <a:t>• Inform PSC and other officers</a:t>
            </a:r>
          </a:p>
          <a:p>
            <a:r>
              <a:rPr lang="en-GB" sz="2800" kern="1200" dirty="0" smtClean="0">
                <a:solidFill>
                  <a:srgbClr val="000099"/>
                </a:solidFill>
                <a:latin typeface="Arial" charset="0"/>
              </a:rPr>
              <a:t>• Record all details of persons </a:t>
            </a:r>
          </a:p>
          <a:p>
            <a:r>
              <a:rPr lang="en-GB" sz="2800" kern="1200" dirty="0" smtClean="0">
                <a:solidFill>
                  <a:srgbClr val="000099"/>
                </a:solidFill>
                <a:latin typeface="Arial" charset="0"/>
              </a:rPr>
              <a:t>• Consider any vulnerability/age etc. </a:t>
            </a:r>
            <a:endParaRPr lang="en-GB" sz="2800" kern="1200" dirty="0">
              <a:solidFill>
                <a:srgbClr val="000099"/>
              </a:solidFill>
              <a:latin typeface="Arial" charset="0"/>
            </a:endParaRPr>
          </a:p>
        </p:txBody>
      </p:sp>
      <p:sp>
        <p:nvSpPr>
          <p:cNvPr id="4" name="TextBox 3"/>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De-Arrest</a:t>
            </a:r>
            <a:endParaRPr lang="en-GB" sz="3600" b="1" dirty="0">
              <a:solidFill>
                <a:schemeClr val="bg1"/>
              </a:solidFill>
            </a:endParaRPr>
          </a:p>
        </p:txBody>
      </p:sp>
      <p:pic>
        <p:nvPicPr>
          <p:cNvPr id="5" name="Picture 4"/>
          <p:cNvPicPr>
            <a:picLocks noChangeAspect="1"/>
          </p:cNvPicPr>
          <p:nvPr/>
        </p:nvPicPr>
        <p:blipFill>
          <a:blip r:embed="rId4"/>
          <a:stretch>
            <a:fillRect/>
          </a:stretch>
        </p:blipFill>
        <p:spPr>
          <a:xfrm>
            <a:off x="5868144" y="2996953"/>
            <a:ext cx="2663788" cy="2016224"/>
          </a:xfrm>
          <a:prstGeom prst="rect">
            <a:avLst/>
          </a:prstGeom>
        </p:spPr>
      </p:pic>
    </p:spTree>
    <p:extLst>
      <p:ext uri="{BB962C8B-B14F-4D97-AF65-F5344CB8AC3E}">
        <p14:creationId xmlns:p14="http://schemas.microsoft.com/office/powerpoint/2010/main" val="2506305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fade">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fade">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fade">
                                      <p:cBhvr>
                                        <p:cTn id="27" dur="500"/>
                                        <p:tgtEl>
                                          <p:spTgt spid="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xEl>
                                              <p:pRg st="6" end="6"/>
                                            </p:txEl>
                                          </p:spTgt>
                                        </p:tgtEl>
                                        <p:attrNameLst>
                                          <p:attrName>style.visibility</p:attrName>
                                        </p:attrNameLst>
                                      </p:cBhvr>
                                      <p:to>
                                        <p:strVal val="visible"/>
                                      </p:to>
                                    </p:set>
                                    <p:animEffect transition="in" filter="fade">
                                      <p:cBhvr>
                                        <p:cTn id="3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ontent Placeholder 3"/>
          <p:cNvSpPr txBox="1">
            <a:spLocks/>
          </p:cNvSpPr>
          <p:nvPr/>
        </p:nvSpPr>
        <p:spPr>
          <a:xfrm>
            <a:off x="679481" y="1105136"/>
            <a:ext cx="8424936" cy="3962810"/>
          </a:xfrm>
          <a:prstGeom prst="rect">
            <a:avLst/>
          </a:prstGeom>
        </p:spPr>
        <p:txBody>
          <a:bodyPr vert="horz" lIns="0" tIns="45720" rIns="0" bIns="45720" rtlCol="0">
            <a:normAutofit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91440" marR="0" lvl="0" indent="-91440" algn="l" defTabSz="914400" rtl="0" eaLnBrk="1" fontAlgn="auto" latinLnBrk="0" hangingPunct="1">
              <a:lnSpc>
                <a:spcPct val="9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smtClean="0">
                <a:ln>
                  <a:noFill/>
                </a:ln>
                <a:solidFill>
                  <a:srgbClr val="002060"/>
                </a:solidFill>
                <a:effectLst/>
                <a:uLnTx/>
                <a:uFillTx/>
                <a:latin typeface="Calibri" panose="020F0502020204030204"/>
              </a:rPr>
              <a:t>O</a:t>
            </a:r>
            <a:r>
              <a:rPr kumimoji="0" lang="en-GB" sz="2400" b="1"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fficers must conduct a vulnerability assessment, accounting for:</a:t>
            </a:r>
          </a:p>
          <a:p>
            <a:pPr marR="0" lvl="0" algn="l" defTabSz="914400" rtl="0" eaLnBrk="1" fontAlgn="auto" latinLnBrk="0" hangingPunct="1">
              <a:lnSpc>
                <a:spcPct val="90000"/>
              </a:lnSpc>
              <a:spcBef>
                <a:spcPts val="1200"/>
              </a:spcBef>
              <a:spcAft>
                <a:spcPts val="200"/>
              </a:spcAft>
              <a:buClr>
                <a:srgbClr val="002060"/>
              </a:buClr>
              <a:buSzPct val="100000"/>
              <a:buFont typeface="Arial" panose="020B0604020202020204" pitchFamily="34" charset="0"/>
              <a:buChar char="•"/>
              <a:tabLst/>
              <a:defRPr/>
            </a:pPr>
            <a:r>
              <a:rPr kumimoji="0" lang="en-GB" sz="2400" b="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 Appearance </a:t>
            </a:r>
          </a:p>
          <a:p>
            <a:pPr marR="0" lvl="0" algn="l" defTabSz="914400" rtl="0" eaLnBrk="1" fontAlgn="auto" latinLnBrk="0" hangingPunct="1">
              <a:lnSpc>
                <a:spcPct val="90000"/>
              </a:lnSpc>
              <a:spcBef>
                <a:spcPts val="1200"/>
              </a:spcBef>
              <a:spcAft>
                <a:spcPts val="200"/>
              </a:spcAft>
              <a:buClr>
                <a:srgbClr val="002060"/>
              </a:buClr>
              <a:buSzPct val="100000"/>
              <a:buFont typeface="Arial" panose="020B0604020202020204" pitchFamily="34" charset="0"/>
              <a:buChar char="•"/>
              <a:tabLst/>
              <a:defRPr/>
            </a:pPr>
            <a:r>
              <a:rPr lang="en-GB" sz="2400" dirty="0">
                <a:solidFill>
                  <a:srgbClr val="002060"/>
                </a:solidFill>
                <a:latin typeface="Arial" panose="020B0604020202020204" pitchFamily="34" charset="0"/>
                <a:cs typeface="Arial" panose="020B0604020202020204" pitchFamily="34" charset="0"/>
              </a:rPr>
              <a:t> </a:t>
            </a:r>
            <a:r>
              <a:rPr lang="en-GB" sz="2400" dirty="0" smtClean="0">
                <a:solidFill>
                  <a:srgbClr val="002060"/>
                </a:solidFill>
                <a:latin typeface="Arial" panose="020B0604020202020204" pitchFamily="34" charset="0"/>
                <a:cs typeface="Arial" panose="020B0604020202020204" pitchFamily="34" charset="0"/>
              </a:rPr>
              <a:t>B</a:t>
            </a:r>
            <a:r>
              <a:rPr kumimoji="0" lang="en-GB" sz="2400" b="0" i="0" u="none" strike="noStrike" kern="1200" cap="none" spc="0" normalizeH="0" baseline="0" noProof="0" dirty="0" err="1" smtClean="0">
                <a:ln>
                  <a:noFill/>
                </a:ln>
                <a:solidFill>
                  <a:srgbClr val="002060"/>
                </a:solidFill>
                <a:effectLst/>
                <a:uLnTx/>
                <a:uFillTx/>
                <a:latin typeface="Arial" panose="020B0604020202020204" pitchFamily="34" charset="0"/>
                <a:cs typeface="Arial" panose="020B0604020202020204" pitchFamily="34" charset="0"/>
              </a:rPr>
              <a:t>ehaviour</a:t>
            </a:r>
            <a:r>
              <a:rPr kumimoji="0" lang="en-GB" sz="2400" b="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 of the detainee</a:t>
            </a:r>
          </a:p>
          <a:p>
            <a:pPr marR="0" lvl="0" algn="l" defTabSz="914400" rtl="0" eaLnBrk="1" fontAlgn="auto" latinLnBrk="0" hangingPunct="1">
              <a:lnSpc>
                <a:spcPct val="90000"/>
              </a:lnSpc>
              <a:spcBef>
                <a:spcPts val="1200"/>
              </a:spcBef>
              <a:spcAft>
                <a:spcPts val="200"/>
              </a:spcAft>
              <a:buClr>
                <a:srgbClr val="002060"/>
              </a:buClr>
              <a:buSzPct val="100000"/>
              <a:buFont typeface="Arial" panose="020B0604020202020204" pitchFamily="34" charset="0"/>
              <a:buChar char="•"/>
              <a:tabLst/>
              <a:defRPr/>
            </a:pPr>
            <a:r>
              <a:rPr lang="en-GB" sz="2400" dirty="0">
                <a:solidFill>
                  <a:srgbClr val="002060"/>
                </a:solidFill>
                <a:latin typeface="Arial" panose="020B0604020202020204" pitchFamily="34" charset="0"/>
                <a:cs typeface="Arial" panose="020B0604020202020204" pitchFamily="34" charset="0"/>
              </a:rPr>
              <a:t> </a:t>
            </a:r>
            <a:r>
              <a:rPr lang="en-GB" sz="2400" dirty="0" smtClean="0">
                <a:solidFill>
                  <a:srgbClr val="002060"/>
                </a:solidFill>
                <a:latin typeface="Arial" panose="020B0604020202020204" pitchFamily="34" charset="0"/>
                <a:cs typeface="Arial" panose="020B0604020202020204" pitchFamily="34" charset="0"/>
              </a:rPr>
              <a:t>A</a:t>
            </a:r>
            <a:r>
              <a:rPr kumimoji="0" lang="en-GB" sz="2400" b="0" i="0" u="none" strike="noStrike" kern="1200" cap="none" spc="0" normalizeH="0" baseline="0" noProof="0" dirty="0" err="1" smtClean="0">
                <a:ln>
                  <a:noFill/>
                </a:ln>
                <a:solidFill>
                  <a:srgbClr val="002060"/>
                </a:solidFill>
                <a:effectLst/>
                <a:uLnTx/>
                <a:uFillTx/>
                <a:latin typeface="Arial" panose="020B0604020202020204" pitchFamily="34" charset="0"/>
                <a:cs typeface="Arial" panose="020B0604020202020204" pitchFamily="34" charset="0"/>
              </a:rPr>
              <a:t>ny</a:t>
            </a:r>
            <a:r>
              <a:rPr kumimoji="0" lang="en-GB" sz="2400" b="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 signs of illness or injury</a:t>
            </a:r>
          </a:p>
          <a:p>
            <a:pPr marR="0" lvl="0" algn="l" defTabSz="914400" rtl="0" eaLnBrk="1" fontAlgn="auto" latinLnBrk="0" hangingPunct="1">
              <a:lnSpc>
                <a:spcPct val="90000"/>
              </a:lnSpc>
              <a:spcBef>
                <a:spcPts val="1200"/>
              </a:spcBef>
              <a:spcAft>
                <a:spcPts val="200"/>
              </a:spcAft>
              <a:buClr>
                <a:srgbClr val="002060"/>
              </a:buClr>
              <a:buSzPct val="100000"/>
              <a:buFont typeface="Arial" panose="020B0604020202020204" pitchFamily="34" charset="0"/>
              <a:buChar char="•"/>
              <a:tabLst/>
              <a:defRPr/>
            </a:pPr>
            <a:r>
              <a:rPr lang="en-GB" sz="2400" dirty="0">
                <a:solidFill>
                  <a:srgbClr val="002060"/>
                </a:solidFill>
                <a:latin typeface="Arial" panose="020B0604020202020204" pitchFamily="34" charset="0"/>
                <a:cs typeface="Arial" panose="020B0604020202020204" pitchFamily="34" charset="0"/>
              </a:rPr>
              <a:t> </a:t>
            </a:r>
            <a:r>
              <a:rPr lang="en-GB" sz="2400" dirty="0" smtClean="0">
                <a:solidFill>
                  <a:srgbClr val="002060"/>
                </a:solidFill>
                <a:latin typeface="Arial" panose="020B0604020202020204" pitchFamily="34" charset="0"/>
                <a:cs typeface="Arial" panose="020B0604020202020204" pitchFamily="34" charset="0"/>
              </a:rPr>
              <a:t>T</a:t>
            </a:r>
            <a:r>
              <a:rPr kumimoji="0" lang="en-GB" sz="2400" b="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heir style and level of communication, </a:t>
            </a:r>
          </a:p>
          <a:p>
            <a:pPr marR="0" lvl="0" algn="l" defTabSz="914400" rtl="0" eaLnBrk="1" fontAlgn="auto" latinLnBrk="0" hangingPunct="1">
              <a:lnSpc>
                <a:spcPct val="90000"/>
              </a:lnSpc>
              <a:spcBef>
                <a:spcPts val="1200"/>
              </a:spcBef>
              <a:spcAft>
                <a:spcPts val="200"/>
              </a:spcAft>
              <a:buClr>
                <a:srgbClr val="002060"/>
              </a:buClr>
              <a:buSzPct val="100000"/>
              <a:buFont typeface="Arial" panose="020B0604020202020204" pitchFamily="34" charset="0"/>
              <a:buChar char="•"/>
              <a:tabLst/>
              <a:defRPr/>
            </a:pPr>
            <a:r>
              <a:rPr lang="en-GB" sz="2400" dirty="0">
                <a:solidFill>
                  <a:srgbClr val="002060"/>
                </a:solidFill>
                <a:latin typeface="Arial" panose="020B0604020202020204" pitchFamily="34" charset="0"/>
                <a:cs typeface="Arial" panose="020B0604020202020204" pitchFamily="34" charset="0"/>
              </a:rPr>
              <a:t> </a:t>
            </a:r>
            <a:r>
              <a:rPr lang="en-GB" sz="2400" dirty="0" smtClean="0">
                <a:solidFill>
                  <a:srgbClr val="002060"/>
                </a:solidFill>
                <a:latin typeface="Arial" panose="020B0604020202020204" pitchFamily="34" charset="0"/>
                <a:cs typeface="Arial" panose="020B0604020202020204" pitchFamily="34" charset="0"/>
              </a:rPr>
              <a:t>C</a:t>
            </a:r>
            <a:r>
              <a:rPr kumimoji="0" lang="en-GB" sz="2400" b="0" i="0" u="none" strike="noStrike" kern="1200" cap="none" spc="0" normalizeH="0" baseline="0" noProof="0" dirty="0" err="1" smtClean="0">
                <a:ln>
                  <a:noFill/>
                </a:ln>
                <a:solidFill>
                  <a:srgbClr val="002060"/>
                </a:solidFill>
                <a:effectLst/>
                <a:uLnTx/>
                <a:uFillTx/>
                <a:latin typeface="Arial" panose="020B0604020202020204" pitchFamily="34" charset="0"/>
                <a:cs typeface="Arial" panose="020B0604020202020204" pitchFamily="34" charset="0"/>
              </a:rPr>
              <a:t>ollaborative</a:t>
            </a:r>
            <a:r>
              <a:rPr kumimoji="0" lang="en-GB" sz="2400" b="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 information from all sources and </a:t>
            </a:r>
          </a:p>
          <a:p>
            <a:pPr marR="0" lvl="0" algn="l" defTabSz="914400" rtl="0" eaLnBrk="1" fontAlgn="auto" latinLnBrk="0" hangingPunct="1">
              <a:lnSpc>
                <a:spcPct val="90000"/>
              </a:lnSpc>
              <a:spcBef>
                <a:spcPts val="1200"/>
              </a:spcBef>
              <a:spcAft>
                <a:spcPts val="200"/>
              </a:spcAft>
              <a:buClr>
                <a:srgbClr val="002060"/>
              </a:buClr>
              <a:buSzPct val="100000"/>
              <a:buFont typeface="Arial" panose="020B0604020202020204" pitchFamily="34" charset="0"/>
              <a:buChar char="•"/>
              <a:tabLst/>
              <a:defRPr/>
            </a:pPr>
            <a:r>
              <a:rPr lang="en-GB" sz="2400" dirty="0">
                <a:solidFill>
                  <a:srgbClr val="002060"/>
                </a:solidFill>
                <a:latin typeface="Arial" panose="020B0604020202020204" pitchFamily="34" charset="0"/>
                <a:cs typeface="Arial" panose="020B0604020202020204" pitchFamily="34" charset="0"/>
              </a:rPr>
              <a:t> </a:t>
            </a:r>
            <a:r>
              <a:rPr lang="en-GB" sz="2400" dirty="0" smtClean="0">
                <a:solidFill>
                  <a:srgbClr val="002060"/>
                </a:solidFill>
                <a:latin typeface="Arial" panose="020B0604020202020204" pitchFamily="34" charset="0"/>
                <a:cs typeface="Arial" panose="020B0604020202020204" pitchFamily="34" charset="0"/>
              </a:rPr>
              <a:t>T</a:t>
            </a:r>
            <a:r>
              <a:rPr kumimoji="0" lang="en-GB" sz="2400" b="0"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he circumstances and environment in which they were found</a:t>
            </a:r>
            <a:r>
              <a:rPr kumimoji="0" lang="en-GB" sz="2400" b="0" i="0" u="none" strike="noStrike" kern="1200" cap="none" spc="0" normalizeH="0" baseline="0" noProof="0" dirty="0" smtClean="0">
                <a:ln>
                  <a:noFill/>
                </a:ln>
                <a:solidFill>
                  <a:srgbClr val="002060"/>
                </a:solidFill>
                <a:effectLst/>
                <a:uLnTx/>
                <a:uFillTx/>
                <a:latin typeface="Calibri" panose="020F0502020204030204"/>
              </a:rPr>
              <a:t>.</a:t>
            </a:r>
          </a:p>
          <a:p>
            <a:pPr marL="91440" marR="0" lvl="0" indent="-91440" algn="l" defTabSz="914400" rtl="0" eaLnBrk="1" fontAlgn="auto" latinLnBrk="0" hangingPunct="1">
              <a:lnSpc>
                <a:spcPct val="90000"/>
              </a:lnSpc>
              <a:spcBef>
                <a:spcPts val="1200"/>
              </a:spcBef>
              <a:spcAft>
                <a:spcPts val="200"/>
              </a:spcAft>
              <a:buClr>
                <a:srgbClr val="E48312"/>
              </a:buClr>
              <a:buSzPct val="100000"/>
              <a:buFont typeface="Calibri" panose="020F0502020204030204" pitchFamily="34" charset="0"/>
              <a:buChar char=" "/>
              <a:tabLst/>
              <a:defRPr/>
            </a:pPr>
            <a:endParaRPr kumimoji="0" lang="en-GB" sz="20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endParaRPr>
          </a:p>
        </p:txBody>
      </p:sp>
      <p:pic>
        <p:nvPicPr>
          <p:cNvPr id="5" name="Picture 4"/>
          <p:cNvPicPr>
            <a:picLocks noChangeAspect="1"/>
          </p:cNvPicPr>
          <p:nvPr/>
        </p:nvPicPr>
        <p:blipFill>
          <a:blip r:embed="rId4"/>
          <a:stretch>
            <a:fillRect/>
          </a:stretch>
        </p:blipFill>
        <p:spPr>
          <a:xfrm>
            <a:off x="2416746" y="4659859"/>
            <a:ext cx="4381500" cy="1368152"/>
          </a:xfrm>
          <a:prstGeom prst="rect">
            <a:avLst/>
          </a:prstGeom>
        </p:spPr>
      </p:pic>
      <p:sp>
        <p:nvSpPr>
          <p:cNvPr id="7" name="TextBox 6"/>
          <p:cNvSpPr txBox="1"/>
          <p:nvPr/>
        </p:nvSpPr>
        <p:spPr>
          <a:xfrm>
            <a:off x="683060" y="182816"/>
            <a:ext cx="7848872" cy="646331"/>
          </a:xfrm>
          <a:prstGeom prst="rect">
            <a:avLst/>
          </a:prstGeom>
          <a:solidFill>
            <a:srgbClr val="002060"/>
          </a:solidFill>
        </p:spPr>
        <p:txBody>
          <a:bodyPr wrap="square" rtlCol="0">
            <a:spAutoFit/>
          </a:bodyPr>
          <a:lstStyle/>
          <a:p>
            <a:pPr algn="ctr"/>
            <a:r>
              <a:rPr lang="en-GB" sz="3600" b="1" dirty="0" smtClean="0">
                <a:solidFill>
                  <a:schemeClr val="bg1"/>
                </a:solidFill>
              </a:rPr>
              <a:t>Vulnerability</a:t>
            </a:r>
            <a:endParaRPr lang="en-GB" sz="3600" b="1" dirty="0">
              <a:solidFill>
                <a:schemeClr val="bg1"/>
              </a:solidFill>
            </a:endParaRPr>
          </a:p>
        </p:txBody>
      </p:sp>
    </p:spTree>
    <p:extLst>
      <p:ext uri="{BB962C8B-B14F-4D97-AF65-F5344CB8AC3E}">
        <p14:creationId xmlns:p14="http://schemas.microsoft.com/office/powerpoint/2010/main" val="122618553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2" descr="\\Client\G$\CKP Images\Induction\Questions 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9712" y="1484784"/>
            <a:ext cx="5400600"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23093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RESENTER_SHAPEINFO" val="&lt;ThreeDShapeInfo&gt;&lt;uuid val=&quot;{9A94038D-C1DC-4912-AFE1-4D374539FEC2}&quot;/&gt;&lt;isInvalidForFieldText val=&quot;0&quot;/&gt;&lt;Image&gt;&lt;filename val=&quot;C:\DOCUME~1\swp54152\LOCALS~1\Temp\PR\data\asimages\{9A94038D-C1DC-4912-AFE1-4D374539FEC2}_18.png&quot;/&gt;&lt;left val=&quot;365&quot;/&gt;&lt;top val=&quot;50&quot;/&gt;&lt;width val=&quot;300&quot;/&gt;&lt;height val=&quot;180&quot;/&gt;&lt;hasText val=&quot;1&quot;/&gt;&lt;/Image&gt;&lt;/ThreeDShapeInfo&gt;"/>
</p:tagLst>
</file>

<file path=ppt/tags/tag2.xml><?xml version="1.0" encoding="utf-8"?>
<p:tagLst xmlns:a="http://schemas.openxmlformats.org/drawingml/2006/main" xmlns:r="http://schemas.openxmlformats.org/officeDocument/2006/relationships" xmlns:p="http://schemas.openxmlformats.org/presentationml/2006/main">
  <p:tag name="PRESENTER_SHAPEINFO" val="&lt;ThreeDShapeInfo&gt;&lt;uuid val=&quot;{D7773964-68DD-4A20-BEA5-7F73C2EBC103}&quot;/&gt;&lt;isInvalidForFieldText val=&quot;0&quot;/&gt;&lt;Image&gt;&lt;filename val=&quot;C:\DOCUME~1\swp54152\LOCALS~1\Temp\PR\data\asimages\{D7773964-68DD-4A20-BEA5-7F73C2EBC103}_18.png&quot;/&gt;&lt;left val=&quot;361&quot;/&gt;&lt;top val=&quot;303&quot;/&gt;&lt;width val=&quot;303&quot;/&gt;&lt;height val=&quot;183&quot;/&gt;&lt;hasText val=&quot;1&quot;/&gt;&lt;/Image&gt;&lt;/ThreeDShapeInfo&gt;"/>
</p:tagLst>
</file>

<file path=ppt/tags/tag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7&quot;/&gt;&lt;/TableIndex&gt;&lt;/ShapeTextInfo&gt;"/>
</p:tagLst>
</file>

<file path=ppt/tags/tag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0&quot;/&gt;&lt;/TableIndex&gt;&lt;/ShapeTextInfo&gt;"/>
</p:tagLst>
</file>

<file path=ppt/tags/tag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0&quot;/&gt;&lt;/TableIndex&gt;&lt;/ShapeTextInfo&gt;"/>
</p:tagLst>
</file>

<file path=ppt/tags/tag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0&quot;/&gt;&lt;lineCharCount val=&quot;20&quot;/&gt;&lt;lineCharCount val=&quot;7&quot;/&gt;&lt;lineCharCount val=&quot;1&quot;/&gt;&lt;lineCharCount val=&quot;23&quot;/&gt;&lt;lineCharCount val=&quot;15&quot;/&gt;&lt;lineCharCount val=&quot;1&quot;/&gt;&lt;lineCharCount val=&quot;22&quot;/&gt;&lt;lineCharCount val=&quot;25&quot;/&gt;&lt;lineCharCount val=&quot;16&quot;/&gt;&lt;lineCharCount val=&quot;15&quot;/&gt;&lt;/TableIndex&gt;&lt;/ShapeTextInfo&gt;"/>
</p:tagLst>
</file>

<file path=ppt/tags/tag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4&quot;/&gt;&lt;lineCharCount val=&quot;35&quot;/&gt;&lt;lineCharCount val=&quot;1&quot;/&gt;&lt;lineCharCount val=&quot;1&quot;/&gt;&lt;lineCharCount val=&quot;20&quot;/&gt;&lt;/TableIndex&gt;&lt;/ShapeTextInfo&gt;"/>
</p:tagLst>
</file>

<file path=ppt/tags/tag8.xml><?xml version="1.0" encoding="utf-8"?>
<p:tagLst xmlns:a="http://schemas.openxmlformats.org/drawingml/2006/main" xmlns:r="http://schemas.openxmlformats.org/officeDocument/2006/relationships" xmlns:p="http://schemas.openxmlformats.org/presentationml/2006/main">
  <p:tag name="PRESENTER_SHAPEINFO" val="&lt;ThreeDShapeInfo&gt;&lt;uuid val=&quot;{D1366413-A5B8-4CEC-BECD-58F40B3245AE}&quot;/&gt;&lt;isInvalidForFieldText val=&quot;0&quot;/&gt;&lt;Image&gt;&lt;filename val=&quot;C:\DOCUME~1\swp54152\LOCALS~1\Temp\PR\data\asimages\{D1366413-A5B8-4CEC-BECD-58F40B3245AE}_11.png&quot;/&gt;&lt;left val=&quot;112&quot;/&gt;&lt;top val=&quot;110&quot;/&gt;&lt;width val=&quot;509&quot;/&gt;&lt;height val=&quot;324&quot;/&gt;&lt;hasText val=&quot;1&quot;/&gt;&lt;/Image&gt;&lt;/ThreeDShapeInfo&gt;"/>
</p:tagLst>
</file>

<file path=ppt/tags/tag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0&quot;/&gt;&lt;lineCharCount val=&quot;7&quot;/&gt;&lt;/TableIndex&gt;&lt;/ShapeTextInfo&gt;"/>
</p:tagLst>
</file>

<file path=ppt/tags/tag1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4&quot;/&gt;&lt;lineCharCount val=&quot;10&quot;/&gt;&lt;/TableIndex&gt;&lt;/ShapeTextInfo&gt;"/>
</p:tagLst>
</file>

<file path=ppt/tags/tag11.xml><?xml version="1.0" encoding="utf-8"?>
<p:tagLst xmlns:a="http://schemas.openxmlformats.org/drawingml/2006/main" xmlns:r="http://schemas.openxmlformats.org/officeDocument/2006/relationships" xmlns:p="http://schemas.openxmlformats.org/presentationml/2006/main">
  <p:tag name="PRESENTER_SHAPEINFO" val="&lt;ThreeDShapeInfo&gt;&lt;uuid val=&quot;{DA0B96A3-C8A6-4728-8F02-9FB597185D11}&quot;/&gt;&lt;isInvalidForFieldText val=&quot;0&quot;/&gt;&lt;Image&gt;&lt;filename val=&quot;C:\DOCUME~1\swp54152\LOCALS~1\Temp\PR\data\asimages\{DA0B96A3-C8A6-4728-8F02-9FB597185D11}_52.png&quot;/&gt;&lt;left val=&quot;369&quot;/&gt;&lt;top val=&quot;116&quot;/&gt;&lt;width val=&quot;367&quot;/&gt;&lt;height val=&quot;347&quot;/&gt;&lt;hasText val=&quot;1&quot;/&gt;&lt;/Image&gt;&lt;/ThreeDShapeInfo&gt;"/>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 presentation</Template>
  <TotalTime>8545</TotalTime>
  <Words>6742</Words>
  <Application>Microsoft Office PowerPoint</Application>
  <PresentationFormat>On-screen Show (4:3)</PresentationFormat>
  <Paragraphs>615</Paragraphs>
  <Slides>34</Slides>
  <Notes>34</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34</vt:i4>
      </vt:variant>
    </vt:vector>
  </HeadingPairs>
  <TitlesOfParts>
    <vt:vector size="44" baseType="lpstr">
      <vt:lpstr>ＭＳ Ｐゴシック</vt:lpstr>
      <vt:lpstr>Arial</vt:lpstr>
      <vt:lpstr>Calibri</vt:lpstr>
      <vt:lpstr>Calibri Light</vt:lpstr>
      <vt:lpstr>Microsoft Sans Serif</vt:lpstr>
      <vt:lpstr>Tahoma</vt:lpstr>
      <vt:lpstr>Verdana</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South Wales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SWP53810</dc:creator>
  <cp:lastModifiedBy>Jones,Sarah swp5354</cp:lastModifiedBy>
  <cp:revision>555</cp:revision>
  <cp:lastPrinted>2017-02-14T14:10:54Z</cp:lastPrinted>
  <dcterms:created xsi:type="dcterms:W3CDTF">2009-11-13T12:16:13Z</dcterms:created>
  <dcterms:modified xsi:type="dcterms:W3CDTF">2019-02-20T14:09:51Z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f704b5f9-d0c3-42d2-b681-9247e7c3c4a5</vt:lpwstr>
  </property>
  <property fmtid="{D5CDD505-2E9C-101B-9397-08002B2CF9AE}" pid="3" name="SWPIL">
    <vt:lpwstr>NOT PROTECTIVELY MARKED</vt:lpwstr>
  </property>
  <property fmtid="{D5CDD505-2E9C-101B-9397-08002B2CF9AE}" pid="4" name="SWPVNV">
    <vt:lpwstr>No Visual Mark</vt:lpwstr>
  </property>
  <property fmtid="{D5CDD505-2E9C-101B-9397-08002B2CF9AE}" pid="5" name="Classification">
    <vt:lpwstr>OFFICIAL</vt:lpwstr>
  </property>
  <property fmtid="{D5CDD505-2E9C-101B-9397-08002B2CF9AE}" pid="6" name="Visibility">
    <vt:lpwstr>NOT VISIBLE</vt:lpwstr>
  </property>
</Properties>
</file>