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5"/>
  </p:sldMasterIdLst>
  <p:notesMasterIdLst>
    <p:notesMasterId r:id="rId45"/>
  </p:notesMasterIdLst>
  <p:handoutMasterIdLst>
    <p:handoutMasterId r:id="rId46"/>
  </p:handoutMasterIdLst>
  <p:sldIdLst>
    <p:sldId id="291" r:id="rId6"/>
    <p:sldId id="421" r:id="rId7"/>
    <p:sldId id="292" r:id="rId8"/>
    <p:sldId id="375" r:id="rId9"/>
    <p:sldId id="422" r:id="rId10"/>
    <p:sldId id="356" r:id="rId11"/>
    <p:sldId id="345" r:id="rId12"/>
    <p:sldId id="413" r:id="rId13"/>
    <p:sldId id="407" r:id="rId14"/>
    <p:sldId id="416" r:id="rId15"/>
    <p:sldId id="406" r:id="rId16"/>
    <p:sldId id="354" r:id="rId17"/>
    <p:sldId id="347" r:id="rId18"/>
    <p:sldId id="414" r:id="rId19"/>
    <p:sldId id="349" r:id="rId20"/>
    <p:sldId id="355" r:id="rId21"/>
    <p:sldId id="400" r:id="rId22"/>
    <p:sldId id="398" r:id="rId23"/>
    <p:sldId id="394" r:id="rId24"/>
    <p:sldId id="396" r:id="rId25"/>
    <p:sldId id="402" r:id="rId26"/>
    <p:sldId id="397" r:id="rId27"/>
    <p:sldId id="399" r:id="rId28"/>
    <p:sldId id="403" r:id="rId29"/>
    <p:sldId id="395" r:id="rId30"/>
    <p:sldId id="393" r:id="rId31"/>
    <p:sldId id="405" r:id="rId32"/>
    <p:sldId id="404" r:id="rId33"/>
    <p:sldId id="415" r:id="rId34"/>
    <p:sldId id="401" r:id="rId35"/>
    <p:sldId id="412" r:id="rId36"/>
    <p:sldId id="417" r:id="rId37"/>
    <p:sldId id="419" r:id="rId38"/>
    <p:sldId id="420" r:id="rId39"/>
    <p:sldId id="408" r:id="rId40"/>
    <p:sldId id="409" r:id="rId41"/>
    <p:sldId id="423" r:id="rId42"/>
    <p:sldId id="410" r:id="rId43"/>
    <p:sldId id="418" r:id="rId44"/>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27" autoAdjust="0"/>
  </p:normalViewPr>
  <p:slideViewPr>
    <p:cSldViewPr>
      <p:cViewPr varScale="1">
        <p:scale>
          <a:sx n="76" d="100"/>
          <a:sy n="76" d="100"/>
        </p:scale>
        <p:origin x="127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261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C5DE2B-80A2-4E56-9921-4028A6D3BCAF}" type="doc">
      <dgm:prSet loTypeId="urn:microsoft.com/office/officeart/2005/8/layout/cycle2" loCatId="cycle" qsTypeId="urn:microsoft.com/office/officeart/2005/8/quickstyle/simple1" qsCatId="simple" csTypeId="urn:microsoft.com/office/officeart/2005/8/colors/colorful1#1" csCatId="colorful" phldr="1"/>
      <dgm:spPr>
        <a:scene3d>
          <a:camera prst="orthographicFront">
            <a:rot lat="0" lon="0" rev="0"/>
          </a:camera>
          <a:lightRig rig="soft" dir="t">
            <a:rot lat="0" lon="0" rev="0"/>
          </a:lightRig>
        </a:scene3d>
      </dgm:spPr>
      <dgm:t>
        <a:bodyPr/>
        <a:lstStyle/>
        <a:p>
          <a:endParaRPr lang="en-GB"/>
        </a:p>
      </dgm:t>
    </dgm:pt>
    <dgm:pt modelId="{C7B85453-AE59-4CD2-B3F0-9ADE48036F2C}">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circumstances</a:t>
          </a:r>
        </a:p>
      </dgm:t>
    </dgm:pt>
    <dgm:pt modelId="{53366FD1-671F-42CA-8FE9-ED7C5242B351}" type="parTrans" cxnId="{70355605-E72E-4059-AC44-F2A725E47F59}">
      <dgm:prSet/>
      <dgm:spPr/>
      <dgm:t>
        <a:bodyPr/>
        <a:lstStyle/>
        <a:p>
          <a:endParaRPr lang="en-GB">
            <a:effectLst>
              <a:outerShdw blurRad="50800" dist="38100" dir="2700000" algn="tl" rotWithShape="0">
                <a:prstClr val="black">
                  <a:alpha val="40000"/>
                </a:prstClr>
              </a:outerShdw>
            </a:effectLst>
          </a:endParaRPr>
        </a:p>
      </dgm:t>
    </dgm:pt>
    <dgm:pt modelId="{D5C77C32-E63D-40EE-B47D-F9C9EDB45360}" type="sibTrans" cxnId="{70355605-E72E-4059-AC44-F2A725E47F59}">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EDAACBE7-168B-413A-A404-B3364E12E65E}">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outcomes</a:t>
          </a:r>
        </a:p>
      </dgm:t>
    </dgm:pt>
    <dgm:pt modelId="{604D0BF0-9A47-4C01-B268-C67A4D6831DD}" type="parTrans" cxnId="{084B9299-C7DA-4472-A3CD-0DB0D190DA3B}">
      <dgm:prSet/>
      <dgm:spPr/>
      <dgm:t>
        <a:bodyPr/>
        <a:lstStyle/>
        <a:p>
          <a:endParaRPr lang="en-GB">
            <a:effectLst>
              <a:outerShdw blurRad="50800" dist="38100" dir="2700000" algn="tl" rotWithShape="0">
                <a:prstClr val="black">
                  <a:alpha val="40000"/>
                </a:prstClr>
              </a:outerShdw>
            </a:effectLst>
          </a:endParaRPr>
        </a:p>
      </dgm:t>
    </dgm:pt>
    <dgm:pt modelId="{3C7D42B9-495F-44C4-B0DF-3FD3F818C9A9}" type="sibTrans" cxnId="{084B9299-C7DA-4472-A3CD-0DB0D190DA3B}">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906D99E8-A8DA-4B61-ADBA-89B6FD37F1F2}">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Barriers to achieving outcomes</a:t>
          </a:r>
        </a:p>
      </dgm:t>
    </dgm:pt>
    <dgm:pt modelId="{4FD35F28-ED1D-4FD5-AEA6-14BEE8A34C80}" type="parTrans" cxnId="{9E42FC26-E7B8-4C04-89C5-1AF4E0FEBBEE}">
      <dgm:prSet/>
      <dgm:spPr/>
      <dgm:t>
        <a:bodyPr/>
        <a:lstStyle/>
        <a:p>
          <a:endParaRPr lang="en-GB">
            <a:effectLst>
              <a:outerShdw blurRad="50800" dist="38100" dir="2700000" algn="tl" rotWithShape="0">
                <a:prstClr val="black">
                  <a:alpha val="40000"/>
                </a:prstClr>
              </a:outerShdw>
            </a:effectLst>
          </a:endParaRPr>
        </a:p>
      </dgm:t>
    </dgm:pt>
    <dgm:pt modelId="{FC7DB14A-2EC5-4E47-86C3-9C6AB964EDCB}" type="sibTrans" cxnId="{9E42FC26-E7B8-4C04-89C5-1AF4E0FEBBEE}">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524AE220-B121-4290-A4B7-D72481B9CE41}">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Strengths and capabilities</a:t>
          </a:r>
        </a:p>
      </dgm:t>
    </dgm:pt>
    <dgm:pt modelId="{088121C6-3F33-4923-9071-E61B4AAA28C1}" type="parTrans" cxnId="{01E5D0E5-F066-4098-A491-5AF620F99891}">
      <dgm:prSet/>
      <dgm:spPr/>
      <dgm:t>
        <a:bodyPr/>
        <a:lstStyle/>
        <a:p>
          <a:endParaRPr lang="en-GB">
            <a:effectLst>
              <a:outerShdw blurRad="50800" dist="38100" dir="2700000" algn="tl" rotWithShape="0">
                <a:prstClr val="black">
                  <a:alpha val="40000"/>
                </a:prstClr>
              </a:outerShdw>
            </a:effectLst>
          </a:endParaRPr>
        </a:p>
      </dgm:t>
    </dgm:pt>
    <dgm:pt modelId="{D8B5946B-0A48-481F-9934-DAE9F48879CC}" type="sibTrans" cxnId="{01E5D0E5-F066-4098-A491-5AF620F99891}">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556511B6-FDAA-4C5B-AFED-85EBE13679BF}">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Risks </a:t>
          </a:r>
        </a:p>
      </dgm:t>
    </dgm:pt>
    <dgm:pt modelId="{8027B55A-6219-4120-ABC3-653F2759B875}" type="parTrans" cxnId="{4B7EA24F-981D-42E1-9D9D-75B8BE199630}">
      <dgm:prSet/>
      <dgm:spPr/>
      <dgm:t>
        <a:bodyPr/>
        <a:lstStyle/>
        <a:p>
          <a:endParaRPr lang="en-GB">
            <a:effectLst>
              <a:outerShdw blurRad="50800" dist="38100" dir="2700000" algn="tl" rotWithShape="0">
                <a:prstClr val="black">
                  <a:alpha val="40000"/>
                </a:prstClr>
              </a:outerShdw>
            </a:effectLst>
          </a:endParaRPr>
        </a:p>
      </dgm:t>
    </dgm:pt>
    <dgm:pt modelId="{F8F6202A-9CED-4671-9AFB-03A555040197}" type="sibTrans" cxnId="{4B7EA24F-981D-42E1-9D9D-75B8BE199630}">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62438E32-E02E-4623-81CD-20E0019E68F7}" type="pres">
      <dgm:prSet presAssocID="{B9C5DE2B-80A2-4E56-9921-4028A6D3BCAF}" presName="cycle" presStyleCnt="0">
        <dgm:presLayoutVars>
          <dgm:dir/>
          <dgm:resizeHandles val="exact"/>
        </dgm:presLayoutVars>
      </dgm:prSet>
      <dgm:spPr/>
    </dgm:pt>
    <dgm:pt modelId="{032D6B2F-543A-4284-A3A1-9C3EEA8C0F9B}" type="pres">
      <dgm:prSet presAssocID="{C7B85453-AE59-4CD2-B3F0-9ADE48036F2C}" presName="node" presStyleLbl="node1" presStyleIdx="0" presStyleCnt="5" custScaleX="110996" custRadScaleRad="98553">
        <dgm:presLayoutVars>
          <dgm:bulletEnabled val="1"/>
        </dgm:presLayoutVars>
      </dgm:prSet>
      <dgm:spPr/>
    </dgm:pt>
    <dgm:pt modelId="{B654B566-5278-46A8-A0B4-64A24AD5A5A0}" type="pres">
      <dgm:prSet presAssocID="{D5C77C32-E63D-40EE-B47D-F9C9EDB45360}" presName="sibTrans" presStyleLbl="sibTrans2D1" presStyleIdx="0" presStyleCnt="5"/>
      <dgm:spPr/>
    </dgm:pt>
    <dgm:pt modelId="{92E52A1A-17F5-47E4-BC6E-9CBC20ED89D8}" type="pres">
      <dgm:prSet presAssocID="{D5C77C32-E63D-40EE-B47D-F9C9EDB45360}" presName="connectorText" presStyleLbl="sibTrans2D1" presStyleIdx="0" presStyleCnt="5"/>
      <dgm:spPr/>
    </dgm:pt>
    <dgm:pt modelId="{46F39B7D-47CC-418C-B2BE-490A684143A5}" type="pres">
      <dgm:prSet presAssocID="{EDAACBE7-168B-413A-A404-B3364E12E65E}" presName="node" presStyleLbl="node1" presStyleIdx="1" presStyleCnt="5">
        <dgm:presLayoutVars>
          <dgm:bulletEnabled val="1"/>
        </dgm:presLayoutVars>
      </dgm:prSet>
      <dgm:spPr/>
    </dgm:pt>
    <dgm:pt modelId="{F7C5FB61-71A3-4F9B-9CCD-1EC2134B43BD}" type="pres">
      <dgm:prSet presAssocID="{3C7D42B9-495F-44C4-B0DF-3FD3F818C9A9}" presName="sibTrans" presStyleLbl="sibTrans2D1" presStyleIdx="1" presStyleCnt="5"/>
      <dgm:spPr/>
    </dgm:pt>
    <dgm:pt modelId="{46C42C07-6F96-48BA-8ED3-03B8818C8FEF}" type="pres">
      <dgm:prSet presAssocID="{3C7D42B9-495F-44C4-B0DF-3FD3F818C9A9}" presName="connectorText" presStyleLbl="sibTrans2D1" presStyleIdx="1" presStyleCnt="5"/>
      <dgm:spPr/>
    </dgm:pt>
    <dgm:pt modelId="{04E8EE37-6EA4-4B83-97E2-A3017ED6ADBC}" type="pres">
      <dgm:prSet presAssocID="{906D99E8-A8DA-4B61-ADBA-89B6FD37F1F2}" presName="node" presStyleLbl="node1" presStyleIdx="2" presStyleCnt="5">
        <dgm:presLayoutVars>
          <dgm:bulletEnabled val="1"/>
        </dgm:presLayoutVars>
      </dgm:prSet>
      <dgm:spPr/>
    </dgm:pt>
    <dgm:pt modelId="{E10F7DBA-77D0-4D30-98C8-6844D699979A}" type="pres">
      <dgm:prSet presAssocID="{FC7DB14A-2EC5-4E47-86C3-9C6AB964EDCB}" presName="sibTrans" presStyleLbl="sibTrans2D1" presStyleIdx="2" presStyleCnt="5"/>
      <dgm:spPr/>
    </dgm:pt>
    <dgm:pt modelId="{C99D75F1-B3DF-4846-AD67-C2518431F1A6}" type="pres">
      <dgm:prSet presAssocID="{FC7DB14A-2EC5-4E47-86C3-9C6AB964EDCB}" presName="connectorText" presStyleLbl="sibTrans2D1" presStyleIdx="2" presStyleCnt="5"/>
      <dgm:spPr/>
    </dgm:pt>
    <dgm:pt modelId="{3081EC96-3DB6-4F8D-8580-0FF1BEF04703}" type="pres">
      <dgm:prSet presAssocID="{524AE220-B121-4290-A4B7-D72481B9CE41}" presName="node" presStyleLbl="node1" presStyleIdx="3" presStyleCnt="5">
        <dgm:presLayoutVars>
          <dgm:bulletEnabled val="1"/>
        </dgm:presLayoutVars>
      </dgm:prSet>
      <dgm:spPr/>
    </dgm:pt>
    <dgm:pt modelId="{85CE9F47-045A-470F-8A16-0D88882110C9}" type="pres">
      <dgm:prSet presAssocID="{D8B5946B-0A48-481F-9934-DAE9F48879CC}" presName="sibTrans" presStyleLbl="sibTrans2D1" presStyleIdx="3" presStyleCnt="5"/>
      <dgm:spPr/>
    </dgm:pt>
    <dgm:pt modelId="{7C372857-7D65-4E19-BCD5-C41184FCFDF1}" type="pres">
      <dgm:prSet presAssocID="{D8B5946B-0A48-481F-9934-DAE9F48879CC}" presName="connectorText" presStyleLbl="sibTrans2D1" presStyleIdx="3" presStyleCnt="5"/>
      <dgm:spPr/>
    </dgm:pt>
    <dgm:pt modelId="{2B13B1A9-7E4C-4949-9131-506A9B969461}" type="pres">
      <dgm:prSet presAssocID="{556511B6-FDAA-4C5B-AFED-85EBE13679BF}" presName="node" presStyleLbl="node1" presStyleIdx="4" presStyleCnt="5">
        <dgm:presLayoutVars>
          <dgm:bulletEnabled val="1"/>
        </dgm:presLayoutVars>
      </dgm:prSet>
      <dgm:spPr/>
    </dgm:pt>
    <dgm:pt modelId="{B379BA0D-21D2-41EF-B20D-4444AC053157}" type="pres">
      <dgm:prSet presAssocID="{F8F6202A-9CED-4671-9AFB-03A555040197}" presName="sibTrans" presStyleLbl="sibTrans2D1" presStyleIdx="4" presStyleCnt="5"/>
      <dgm:spPr/>
    </dgm:pt>
    <dgm:pt modelId="{F0CBB6AB-6B77-473B-BD67-5B046D30BB82}" type="pres">
      <dgm:prSet presAssocID="{F8F6202A-9CED-4671-9AFB-03A555040197}" presName="connectorText" presStyleLbl="sibTrans2D1" presStyleIdx="4" presStyleCnt="5"/>
      <dgm:spPr/>
    </dgm:pt>
  </dgm:ptLst>
  <dgm:cxnLst>
    <dgm:cxn modelId="{70355605-E72E-4059-AC44-F2A725E47F59}" srcId="{B9C5DE2B-80A2-4E56-9921-4028A6D3BCAF}" destId="{C7B85453-AE59-4CD2-B3F0-9ADE48036F2C}" srcOrd="0" destOrd="0" parTransId="{53366FD1-671F-42CA-8FE9-ED7C5242B351}" sibTransId="{D5C77C32-E63D-40EE-B47D-F9C9EDB45360}"/>
    <dgm:cxn modelId="{465CD114-11AC-411B-8D9D-7738AEB4DE49}" type="presOf" srcId="{FC7DB14A-2EC5-4E47-86C3-9C6AB964EDCB}" destId="{C99D75F1-B3DF-4846-AD67-C2518431F1A6}" srcOrd="1" destOrd="0" presId="urn:microsoft.com/office/officeart/2005/8/layout/cycle2"/>
    <dgm:cxn modelId="{9E42FC26-E7B8-4C04-89C5-1AF4E0FEBBEE}" srcId="{B9C5DE2B-80A2-4E56-9921-4028A6D3BCAF}" destId="{906D99E8-A8DA-4B61-ADBA-89B6FD37F1F2}" srcOrd="2" destOrd="0" parTransId="{4FD35F28-ED1D-4FD5-AEA6-14BEE8A34C80}" sibTransId="{FC7DB14A-2EC5-4E47-86C3-9C6AB964EDCB}"/>
    <dgm:cxn modelId="{6C694D60-D04C-4C52-8160-92309CAB1838}" type="presOf" srcId="{D5C77C32-E63D-40EE-B47D-F9C9EDB45360}" destId="{92E52A1A-17F5-47E4-BC6E-9CBC20ED89D8}" srcOrd="1" destOrd="0" presId="urn:microsoft.com/office/officeart/2005/8/layout/cycle2"/>
    <dgm:cxn modelId="{8FC73742-3135-4E56-B306-819CA759916D}" type="presOf" srcId="{D5C77C32-E63D-40EE-B47D-F9C9EDB45360}" destId="{B654B566-5278-46A8-A0B4-64A24AD5A5A0}" srcOrd="0" destOrd="0" presId="urn:microsoft.com/office/officeart/2005/8/layout/cycle2"/>
    <dgm:cxn modelId="{CCA9C54A-469A-4C70-8BA0-B1966790EE2C}" type="presOf" srcId="{F8F6202A-9CED-4671-9AFB-03A555040197}" destId="{F0CBB6AB-6B77-473B-BD67-5B046D30BB82}" srcOrd="1" destOrd="0" presId="urn:microsoft.com/office/officeart/2005/8/layout/cycle2"/>
    <dgm:cxn modelId="{0DC3954E-A184-484B-9143-23F97FF7E597}" type="presOf" srcId="{B9C5DE2B-80A2-4E56-9921-4028A6D3BCAF}" destId="{62438E32-E02E-4623-81CD-20E0019E68F7}" srcOrd="0" destOrd="0" presId="urn:microsoft.com/office/officeart/2005/8/layout/cycle2"/>
    <dgm:cxn modelId="{4B7EA24F-981D-42E1-9D9D-75B8BE199630}" srcId="{B9C5DE2B-80A2-4E56-9921-4028A6D3BCAF}" destId="{556511B6-FDAA-4C5B-AFED-85EBE13679BF}" srcOrd="4" destOrd="0" parTransId="{8027B55A-6219-4120-ABC3-653F2759B875}" sibTransId="{F8F6202A-9CED-4671-9AFB-03A555040197}"/>
    <dgm:cxn modelId="{E89C1370-B87A-411F-94E5-8BA48B69D541}" type="presOf" srcId="{D8B5946B-0A48-481F-9934-DAE9F48879CC}" destId="{7C372857-7D65-4E19-BCD5-C41184FCFDF1}" srcOrd="1" destOrd="0" presId="urn:microsoft.com/office/officeart/2005/8/layout/cycle2"/>
    <dgm:cxn modelId="{637C8584-3B7E-414E-A10C-9A194EDADF31}" type="presOf" srcId="{EDAACBE7-168B-413A-A404-B3364E12E65E}" destId="{46F39B7D-47CC-418C-B2BE-490A684143A5}" srcOrd="0" destOrd="0" presId="urn:microsoft.com/office/officeart/2005/8/layout/cycle2"/>
    <dgm:cxn modelId="{6F17CB86-B020-4273-A21F-B8B2E9012C25}" type="presOf" srcId="{C7B85453-AE59-4CD2-B3F0-9ADE48036F2C}" destId="{032D6B2F-543A-4284-A3A1-9C3EEA8C0F9B}" srcOrd="0" destOrd="0" presId="urn:microsoft.com/office/officeart/2005/8/layout/cycle2"/>
    <dgm:cxn modelId="{2155208A-F3D3-4AA4-B48C-B60DE6F7AD4F}" type="presOf" srcId="{524AE220-B121-4290-A4B7-D72481B9CE41}" destId="{3081EC96-3DB6-4F8D-8580-0FF1BEF04703}" srcOrd="0" destOrd="0" presId="urn:microsoft.com/office/officeart/2005/8/layout/cycle2"/>
    <dgm:cxn modelId="{084B9299-C7DA-4472-A3CD-0DB0D190DA3B}" srcId="{B9C5DE2B-80A2-4E56-9921-4028A6D3BCAF}" destId="{EDAACBE7-168B-413A-A404-B3364E12E65E}" srcOrd="1" destOrd="0" parTransId="{604D0BF0-9A47-4C01-B268-C67A4D6831DD}" sibTransId="{3C7D42B9-495F-44C4-B0DF-3FD3F818C9A9}"/>
    <dgm:cxn modelId="{6BD71EA0-FF64-4142-A4AD-B38E692DCEE0}" type="presOf" srcId="{3C7D42B9-495F-44C4-B0DF-3FD3F818C9A9}" destId="{F7C5FB61-71A3-4F9B-9CCD-1EC2134B43BD}" srcOrd="0" destOrd="0" presId="urn:microsoft.com/office/officeart/2005/8/layout/cycle2"/>
    <dgm:cxn modelId="{27ABA0AC-BB48-4AF6-B663-8BF28107E6F5}" type="presOf" srcId="{F8F6202A-9CED-4671-9AFB-03A555040197}" destId="{B379BA0D-21D2-41EF-B20D-4444AC053157}" srcOrd="0" destOrd="0" presId="urn:microsoft.com/office/officeart/2005/8/layout/cycle2"/>
    <dgm:cxn modelId="{25F51BB4-EB05-4158-B85D-4CAC9465FC76}" type="presOf" srcId="{556511B6-FDAA-4C5B-AFED-85EBE13679BF}" destId="{2B13B1A9-7E4C-4949-9131-506A9B969461}" srcOrd="0" destOrd="0" presId="urn:microsoft.com/office/officeart/2005/8/layout/cycle2"/>
    <dgm:cxn modelId="{E55AECB4-2369-45C1-8825-664F1E783971}" type="presOf" srcId="{FC7DB14A-2EC5-4E47-86C3-9C6AB964EDCB}" destId="{E10F7DBA-77D0-4D30-98C8-6844D699979A}" srcOrd="0" destOrd="0" presId="urn:microsoft.com/office/officeart/2005/8/layout/cycle2"/>
    <dgm:cxn modelId="{3BBD85E2-BA63-4D62-A800-927A11495647}" type="presOf" srcId="{3C7D42B9-495F-44C4-B0DF-3FD3F818C9A9}" destId="{46C42C07-6F96-48BA-8ED3-03B8818C8FEF}" srcOrd="1" destOrd="0" presId="urn:microsoft.com/office/officeart/2005/8/layout/cycle2"/>
    <dgm:cxn modelId="{01E5D0E5-F066-4098-A491-5AF620F99891}" srcId="{B9C5DE2B-80A2-4E56-9921-4028A6D3BCAF}" destId="{524AE220-B121-4290-A4B7-D72481B9CE41}" srcOrd="3" destOrd="0" parTransId="{088121C6-3F33-4923-9071-E61B4AAA28C1}" sibTransId="{D8B5946B-0A48-481F-9934-DAE9F48879CC}"/>
    <dgm:cxn modelId="{C09925E7-DFDD-414C-B495-EB940951711B}" type="presOf" srcId="{906D99E8-A8DA-4B61-ADBA-89B6FD37F1F2}" destId="{04E8EE37-6EA4-4B83-97E2-A3017ED6ADBC}" srcOrd="0" destOrd="0" presId="urn:microsoft.com/office/officeart/2005/8/layout/cycle2"/>
    <dgm:cxn modelId="{E48197E7-1858-4830-8127-426F6FB713ED}" type="presOf" srcId="{D8B5946B-0A48-481F-9934-DAE9F48879CC}" destId="{85CE9F47-045A-470F-8A16-0D88882110C9}" srcOrd="0" destOrd="0" presId="urn:microsoft.com/office/officeart/2005/8/layout/cycle2"/>
    <dgm:cxn modelId="{2746617C-18BA-4A0B-A344-8FA9F976745A}" type="presParOf" srcId="{62438E32-E02E-4623-81CD-20E0019E68F7}" destId="{032D6B2F-543A-4284-A3A1-9C3EEA8C0F9B}" srcOrd="0" destOrd="0" presId="urn:microsoft.com/office/officeart/2005/8/layout/cycle2"/>
    <dgm:cxn modelId="{C53E2816-591E-454A-895F-D9F93AB997A7}" type="presParOf" srcId="{62438E32-E02E-4623-81CD-20E0019E68F7}" destId="{B654B566-5278-46A8-A0B4-64A24AD5A5A0}" srcOrd="1" destOrd="0" presId="urn:microsoft.com/office/officeart/2005/8/layout/cycle2"/>
    <dgm:cxn modelId="{12857699-ADB2-4424-9783-2BC58FF0E740}" type="presParOf" srcId="{B654B566-5278-46A8-A0B4-64A24AD5A5A0}" destId="{92E52A1A-17F5-47E4-BC6E-9CBC20ED89D8}" srcOrd="0" destOrd="0" presId="urn:microsoft.com/office/officeart/2005/8/layout/cycle2"/>
    <dgm:cxn modelId="{DEE668BA-82DB-42DE-A3EC-7A27D9EA4B44}" type="presParOf" srcId="{62438E32-E02E-4623-81CD-20E0019E68F7}" destId="{46F39B7D-47CC-418C-B2BE-490A684143A5}" srcOrd="2" destOrd="0" presId="urn:microsoft.com/office/officeart/2005/8/layout/cycle2"/>
    <dgm:cxn modelId="{18A44841-91C5-4060-8415-86600CC05988}" type="presParOf" srcId="{62438E32-E02E-4623-81CD-20E0019E68F7}" destId="{F7C5FB61-71A3-4F9B-9CCD-1EC2134B43BD}" srcOrd="3" destOrd="0" presId="urn:microsoft.com/office/officeart/2005/8/layout/cycle2"/>
    <dgm:cxn modelId="{B6CA3EBB-F9DC-4275-BE10-DFF7316801BE}" type="presParOf" srcId="{F7C5FB61-71A3-4F9B-9CCD-1EC2134B43BD}" destId="{46C42C07-6F96-48BA-8ED3-03B8818C8FEF}" srcOrd="0" destOrd="0" presId="urn:microsoft.com/office/officeart/2005/8/layout/cycle2"/>
    <dgm:cxn modelId="{02C02D43-21EB-476D-91A8-D9E855C37692}" type="presParOf" srcId="{62438E32-E02E-4623-81CD-20E0019E68F7}" destId="{04E8EE37-6EA4-4B83-97E2-A3017ED6ADBC}" srcOrd="4" destOrd="0" presId="urn:microsoft.com/office/officeart/2005/8/layout/cycle2"/>
    <dgm:cxn modelId="{662103C5-D562-49D0-90A8-BD35B9FB2C90}" type="presParOf" srcId="{62438E32-E02E-4623-81CD-20E0019E68F7}" destId="{E10F7DBA-77D0-4D30-98C8-6844D699979A}" srcOrd="5" destOrd="0" presId="urn:microsoft.com/office/officeart/2005/8/layout/cycle2"/>
    <dgm:cxn modelId="{D084E1D0-A8D6-4E85-BA68-7ACDA8C96A5E}" type="presParOf" srcId="{E10F7DBA-77D0-4D30-98C8-6844D699979A}" destId="{C99D75F1-B3DF-4846-AD67-C2518431F1A6}" srcOrd="0" destOrd="0" presId="urn:microsoft.com/office/officeart/2005/8/layout/cycle2"/>
    <dgm:cxn modelId="{FC794400-6972-4C20-A1AA-0FC16BA8B124}" type="presParOf" srcId="{62438E32-E02E-4623-81CD-20E0019E68F7}" destId="{3081EC96-3DB6-4F8D-8580-0FF1BEF04703}" srcOrd="6" destOrd="0" presId="urn:microsoft.com/office/officeart/2005/8/layout/cycle2"/>
    <dgm:cxn modelId="{5441BF79-E611-4453-9706-E85B7483D793}" type="presParOf" srcId="{62438E32-E02E-4623-81CD-20E0019E68F7}" destId="{85CE9F47-045A-470F-8A16-0D88882110C9}" srcOrd="7" destOrd="0" presId="urn:microsoft.com/office/officeart/2005/8/layout/cycle2"/>
    <dgm:cxn modelId="{AE9E6609-FD5B-46B8-A495-DDAFDCF14BBA}" type="presParOf" srcId="{85CE9F47-045A-470F-8A16-0D88882110C9}" destId="{7C372857-7D65-4E19-BCD5-C41184FCFDF1}" srcOrd="0" destOrd="0" presId="urn:microsoft.com/office/officeart/2005/8/layout/cycle2"/>
    <dgm:cxn modelId="{E1003B4C-BC94-43A6-A887-32DA4F7411FC}" type="presParOf" srcId="{62438E32-E02E-4623-81CD-20E0019E68F7}" destId="{2B13B1A9-7E4C-4949-9131-506A9B969461}" srcOrd="8" destOrd="0" presId="urn:microsoft.com/office/officeart/2005/8/layout/cycle2"/>
    <dgm:cxn modelId="{6D552844-D97B-4592-B378-A2770A0E22D3}" type="presParOf" srcId="{62438E32-E02E-4623-81CD-20E0019E68F7}" destId="{B379BA0D-21D2-41EF-B20D-4444AC053157}" srcOrd="9" destOrd="0" presId="urn:microsoft.com/office/officeart/2005/8/layout/cycle2"/>
    <dgm:cxn modelId="{73216D17-4793-4704-9FE8-3D392E6403DF}" type="presParOf" srcId="{B379BA0D-21D2-41EF-B20D-4444AC053157}" destId="{F0CBB6AB-6B77-473B-BD67-5B046D30BB82}" srcOrd="0" destOrd="0" presId="urn:microsoft.com/office/officeart/2005/8/layout/cycle2"/>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2D6B2F-543A-4284-A3A1-9C3EEA8C0F9B}">
      <dsp:nvSpPr>
        <dsp:cNvPr id="0" name=""/>
        <dsp:cNvSpPr/>
      </dsp:nvSpPr>
      <dsp:spPr>
        <a:xfrm>
          <a:off x="1510867" y="352772"/>
          <a:ext cx="1445364"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GB" sz="12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circumstances</a:t>
          </a:r>
        </a:p>
      </dsp:txBody>
      <dsp:txXfrm>
        <a:off x="1722536" y="543471"/>
        <a:ext cx="1022026" cy="920779"/>
      </dsp:txXfrm>
    </dsp:sp>
    <dsp:sp modelId="{B654B566-5278-46A8-A0B4-64A24AD5A5A0}">
      <dsp:nvSpPr>
        <dsp:cNvPr id="0" name=""/>
        <dsp:cNvSpPr/>
      </dsp:nvSpPr>
      <dsp:spPr>
        <a:xfrm rot="2125518">
          <a:off x="2878116" y="1354614"/>
          <a:ext cx="314896"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a:off x="2886860" y="1415132"/>
        <a:ext cx="220427" cy="263690"/>
      </dsp:txXfrm>
    </dsp:sp>
    <dsp:sp modelId="{46F39B7D-47CC-418C-B2BE-490A684143A5}">
      <dsp:nvSpPr>
        <dsp:cNvPr id="0" name=""/>
        <dsp:cNvSpPr/>
      </dsp:nvSpPr>
      <dsp:spPr>
        <a:xfrm>
          <a:off x="3164367" y="1478026"/>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outcomes</a:t>
          </a:r>
        </a:p>
      </dsp:txBody>
      <dsp:txXfrm>
        <a:off x="3355066" y="1668725"/>
        <a:ext cx="920779" cy="920779"/>
      </dsp:txXfrm>
    </dsp:sp>
    <dsp:sp modelId="{F7C5FB61-71A3-4F9B-9CCD-1EC2134B43BD}">
      <dsp:nvSpPr>
        <dsp:cNvPr id="0" name=""/>
        <dsp:cNvSpPr/>
      </dsp:nvSpPr>
      <dsp:spPr>
        <a:xfrm rot="6480000">
          <a:off x="3343277" y="2829876"/>
          <a:ext cx="346178"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rot="10800000">
        <a:off x="3411250" y="2868388"/>
        <a:ext cx="242325" cy="263690"/>
      </dsp:txXfrm>
    </dsp:sp>
    <dsp:sp modelId="{04E8EE37-6EA4-4B83-97E2-A3017ED6ADBC}">
      <dsp:nvSpPr>
        <dsp:cNvPr id="0" name=""/>
        <dsp:cNvSpPr/>
      </dsp:nvSpPr>
      <dsp:spPr>
        <a:xfrm>
          <a:off x="2560133" y="3337669"/>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Barriers to achieving outcomes</a:t>
          </a:r>
        </a:p>
      </dsp:txBody>
      <dsp:txXfrm>
        <a:off x="2750832" y="3528368"/>
        <a:ext cx="920779" cy="920779"/>
      </dsp:txXfrm>
    </dsp:sp>
    <dsp:sp modelId="{E10F7DBA-77D0-4D30-98C8-6844D699979A}">
      <dsp:nvSpPr>
        <dsp:cNvPr id="0" name=""/>
        <dsp:cNvSpPr/>
      </dsp:nvSpPr>
      <dsp:spPr>
        <a:xfrm rot="10800000">
          <a:off x="2070258" y="3769015"/>
          <a:ext cx="346178"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rot="10800000">
        <a:off x="2174111" y="3856912"/>
        <a:ext cx="242325" cy="263690"/>
      </dsp:txXfrm>
    </dsp:sp>
    <dsp:sp modelId="{3081EC96-3DB6-4F8D-8580-0FF1BEF04703}">
      <dsp:nvSpPr>
        <dsp:cNvPr id="0" name=""/>
        <dsp:cNvSpPr/>
      </dsp:nvSpPr>
      <dsp:spPr>
        <a:xfrm>
          <a:off x="604789" y="3337669"/>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Strengths and capabilities</a:t>
          </a:r>
        </a:p>
      </dsp:txBody>
      <dsp:txXfrm>
        <a:off x="795488" y="3528368"/>
        <a:ext cx="920779" cy="920779"/>
      </dsp:txXfrm>
    </dsp:sp>
    <dsp:sp modelId="{85CE9F47-045A-470F-8A16-0D88882110C9}">
      <dsp:nvSpPr>
        <dsp:cNvPr id="0" name=""/>
        <dsp:cNvSpPr/>
      </dsp:nvSpPr>
      <dsp:spPr>
        <a:xfrm rot="15120000">
          <a:off x="783699" y="2848512"/>
          <a:ext cx="346178"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rot="10800000">
        <a:off x="851672" y="2985794"/>
        <a:ext cx="242325" cy="263690"/>
      </dsp:txXfrm>
    </dsp:sp>
    <dsp:sp modelId="{2B13B1A9-7E4C-4949-9131-506A9B969461}">
      <dsp:nvSpPr>
        <dsp:cNvPr id="0" name=""/>
        <dsp:cNvSpPr/>
      </dsp:nvSpPr>
      <dsp:spPr>
        <a:xfrm>
          <a:off x="555" y="1478026"/>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Risks </a:t>
          </a:r>
        </a:p>
      </dsp:txBody>
      <dsp:txXfrm>
        <a:off x="191254" y="1668725"/>
        <a:ext cx="920779" cy="920779"/>
      </dsp:txXfrm>
    </dsp:sp>
    <dsp:sp modelId="{B379BA0D-21D2-41EF-B20D-4444AC053157}">
      <dsp:nvSpPr>
        <dsp:cNvPr id="0" name=""/>
        <dsp:cNvSpPr/>
      </dsp:nvSpPr>
      <dsp:spPr>
        <a:xfrm rot="19474482">
          <a:off x="1259562" y="1364946"/>
          <a:ext cx="314896"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a:off x="1268306" y="1480222"/>
        <a:ext cx="220427" cy="26369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72A1B06-031A-4AB9-90A2-954D6D300091}"/>
              </a:ext>
            </a:extLst>
          </p:cNvPr>
          <p:cNvSpPr>
            <a:spLocks noGrp="1"/>
          </p:cNvSpPr>
          <p:nvPr>
            <p:ph type="hdr" sz="quarter"/>
          </p:nvPr>
        </p:nvSpPr>
        <p:spPr>
          <a:xfrm>
            <a:off x="0" y="0"/>
            <a:ext cx="2945085" cy="497040"/>
          </a:xfrm>
          <a:prstGeom prst="rect">
            <a:avLst/>
          </a:prstGeom>
        </p:spPr>
        <p:txBody>
          <a:bodyPr vert="horz" lIns="90462" tIns="45231" rIns="90462" bIns="45231"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7345F3E2-1608-4319-9E80-FC46C38DDD74}"/>
              </a:ext>
            </a:extLst>
          </p:cNvPr>
          <p:cNvSpPr>
            <a:spLocks noGrp="1"/>
          </p:cNvSpPr>
          <p:nvPr>
            <p:ph type="dt" sz="quarter" idx="1"/>
          </p:nvPr>
        </p:nvSpPr>
        <p:spPr>
          <a:xfrm>
            <a:off x="3851023" y="0"/>
            <a:ext cx="2945084" cy="497040"/>
          </a:xfrm>
          <a:prstGeom prst="rect">
            <a:avLst/>
          </a:prstGeom>
        </p:spPr>
        <p:txBody>
          <a:bodyPr vert="horz" lIns="90462" tIns="45231" rIns="90462" bIns="45231" rtlCol="0"/>
          <a:lstStyle>
            <a:lvl1pPr algn="r" eaLnBrk="1" hangingPunct="1">
              <a:defRPr sz="1200">
                <a:latin typeface="Arial" charset="0"/>
                <a:cs typeface="Arial" charset="0"/>
              </a:defRPr>
            </a:lvl1pPr>
          </a:lstStyle>
          <a:p>
            <a:pPr>
              <a:defRPr/>
            </a:pPr>
            <a:fld id="{25C1E4DE-4EF9-4955-BBBD-9EE59B7F267C}" type="datetimeFigureOut">
              <a:rPr lang="en-GB"/>
              <a:pPr>
                <a:defRPr/>
              </a:pPr>
              <a:t>11/02/2020</a:t>
            </a:fld>
            <a:endParaRPr lang="en-GB"/>
          </a:p>
        </p:txBody>
      </p:sp>
      <p:sp>
        <p:nvSpPr>
          <p:cNvPr id="4" name="Footer Placeholder 3">
            <a:extLst>
              <a:ext uri="{FF2B5EF4-FFF2-40B4-BE49-F238E27FC236}">
                <a16:creationId xmlns:a16="http://schemas.microsoft.com/office/drawing/2014/main" id="{7AA6A9DE-4E2E-405F-9B63-0C02D4AF48E3}"/>
              </a:ext>
            </a:extLst>
          </p:cNvPr>
          <p:cNvSpPr>
            <a:spLocks noGrp="1"/>
          </p:cNvSpPr>
          <p:nvPr>
            <p:ph type="ftr" sz="quarter" idx="2"/>
          </p:nvPr>
        </p:nvSpPr>
        <p:spPr>
          <a:xfrm>
            <a:off x="0" y="9428025"/>
            <a:ext cx="2945085" cy="497040"/>
          </a:xfrm>
          <a:prstGeom prst="rect">
            <a:avLst/>
          </a:prstGeom>
        </p:spPr>
        <p:txBody>
          <a:bodyPr vert="horz" lIns="90462" tIns="45231" rIns="90462" bIns="45231"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AFF55BDB-1805-4545-9843-DB9D8CA24562}"/>
              </a:ext>
            </a:extLst>
          </p:cNvPr>
          <p:cNvSpPr>
            <a:spLocks noGrp="1"/>
          </p:cNvSpPr>
          <p:nvPr>
            <p:ph type="sldNum" sz="quarter" idx="3"/>
          </p:nvPr>
        </p:nvSpPr>
        <p:spPr>
          <a:xfrm>
            <a:off x="3851023" y="9428025"/>
            <a:ext cx="2945084" cy="497040"/>
          </a:xfrm>
          <a:prstGeom prst="rect">
            <a:avLst/>
          </a:prstGeom>
        </p:spPr>
        <p:txBody>
          <a:bodyPr vert="horz" wrap="square" lIns="90462" tIns="45231" rIns="90462" bIns="45231" numCol="1" anchor="b" anchorCtr="0" compatLnSpc="1">
            <a:prstTxWarp prst="textNoShape">
              <a:avLst/>
            </a:prstTxWarp>
          </a:bodyPr>
          <a:lstStyle>
            <a:lvl1pPr algn="r" eaLnBrk="1" hangingPunct="1">
              <a:defRPr sz="1200"/>
            </a:lvl1pPr>
          </a:lstStyle>
          <a:p>
            <a:pPr>
              <a:defRPr/>
            </a:pPr>
            <a:fld id="{70CC4DA2-D45F-4DF4-947D-7C13281C4CDE}" type="slidenum">
              <a:rPr lang="en-GB" altLang="en-US"/>
              <a:pPr>
                <a:defRPr/>
              </a:pPr>
              <a:t>‹#›</a:t>
            </a:fld>
            <a:endParaRPr lang="en-GB" altLang="en-US"/>
          </a:p>
        </p:txBody>
      </p:sp>
    </p:spTree>
    <p:extLst>
      <p:ext uri="{BB962C8B-B14F-4D97-AF65-F5344CB8AC3E}">
        <p14:creationId xmlns:p14="http://schemas.microsoft.com/office/powerpoint/2010/main" val="32120603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178A86-0ECC-4AAD-9EE5-B39E276B5AD5}"/>
              </a:ext>
            </a:extLst>
          </p:cNvPr>
          <p:cNvSpPr>
            <a:spLocks noGrp="1"/>
          </p:cNvSpPr>
          <p:nvPr>
            <p:ph type="hdr" sz="quarter"/>
          </p:nvPr>
        </p:nvSpPr>
        <p:spPr>
          <a:xfrm>
            <a:off x="0" y="0"/>
            <a:ext cx="2945085" cy="497040"/>
          </a:xfrm>
          <a:prstGeom prst="rect">
            <a:avLst/>
          </a:prstGeom>
        </p:spPr>
        <p:txBody>
          <a:bodyPr vert="horz" lIns="90462" tIns="45231" rIns="90462" bIns="45231"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BD4441BE-8426-4204-9EC3-CAEC1340577D}"/>
              </a:ext>
            </a:extLst>
          </p:cNvPr>
          <p:cNvSpPr>
            <a:spLocks noGrp="1"/>
          </p:cNvSpPr>
          <p:nvPr>
            <p:ph type="dt" idx="1"/>
          </p:nvPr>
        </p:nvSpPr>
        <p:spPr>
          <a:xfrm>
            <a:off x="3851023" y="0"/>
            <a:ext cx="2945084" cy="497040"/>
          </a:xfrm>
          <a:prstGeom prst="rect">
            <a:avLst/>
          </a:prstGeom>
        </p:spPr>
        <p:txBody>
          <a:bodyPr vert="horz" lIns="90462" tIns="45231" rIns="90462" bIns="45231" rtlCol="0"/>
          <a:lstStyle>
            <a:lvl1pPr algn="r" eaLnBrk="1" hangingPunct="1">
              <a:defRPr sz="1200">
                <a:latin typeface="Arial" charset="0"/>
                <a:cs typeface="Arial" charset="0"/>
              </a:defRPr>
            </a:lvl1pPr>
          </a:lstStyle>
          <a:p>
            <a:pPr>
              <a:defRPr/>
            </a:pPr>
            <a:fld id="{2862A56C-5ECF-432E-A665-5DA305C6D3B9}" type="datetimeFigureOut">
              <a:rPr lang="en-GB"/>
              <a:pPr>
                <a:defRPr/>
              </a:pPr>
              <a:t>11/02/2020</a:t>
            </a:fld>
            <a:endParaRPr lang="en-GB"/>
          </a:p>
        </p:txBody>
      </p:sp>
      <p:sp>
        <p:nvSpPr>
          <p:cNvPr id="4" name="Slide Image Placeholder 3">
            <a:extLst>
              <a:ext uri="{FF2B5EF4-FFF2-40B4-BE49-F238E27FC236}">
                <a16:creationId xmlns:a16="http://schemas.microsoft.com/office/drawing/2014/main" id="{218A1B0D-DB8F-4237-938D-D31C6B3ABC87}"/>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0462" tIns="45231" rIns="90462" bIns="45231" rtlCol="0" anchor="ctr"/>
          <a:lstStyle/>
          <a:p>
            <a:pPr lvl="0"/>
            <a:endParaRPr lang="en-GB" noProof="0"/>
          </a:p>
        </p:txBody>
      </p:sp>
      <p:sp>
        <p:nvSpPr>
          <p:cNvPr id="5" name="Notes Placeholder 4">
            <a:extLst>
              <a:ext uri="{FF2B5EF4-FFF2-40B4-BE49-F238E27FC236}">
                <a16:creationId xmlns:a16="http://schemas.microsoft.com/office/drawing/2014/main" id="{6E94F263-476A-4349-8FD9-0B0ED2971A2D}"/>
              </a:ext>
            </a:extLst>
          </p:cNvPr>
          <p:cNvSpPr>
            <a:spLocks noGrp="1"/>
          </p:cNvSpPr>
          <p:nvPr>
            <p:ph type="body" sz="quarter" idx="3"/>
          </p:nvPr>
        </p:nvSpPr>
        <p:spPr>
          <a:xfrm>
            <a:off x="680238" y="4715585"/>
            <a:ext cx="5437200" cy="4467066"/>
          </a:xfrm>
          <a:prstGeom prst="rect">
            <a:avLst/>
          </a:prstGeom>
        </p:spPr>
        <p:txBody>
          <a:bodyPr vert="horz" lIns="90462" tIns="45231" rIns="90462" bIns="45231"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2D4BDFA-21EA-4F57-B387-59722C420F39}"/>
              </a:ext>
            </a:extLst>
          </p:cNvPr>
          <p:cNvSpPr>
            <a:spLocks noGrp="1"/>
          </p:cNvSpPr>
          <p:nvPr>
            <p:ph type="ftr" sz="quarter" idx="4"/>
          </p:nvPr>
        </p:nvSpPr>
        <p:spPr>
          <a:xfrm>
            <a:off x="0" y="9428025"/>
            <a:ext cx="2945085" cy="497040"/>
          </a:xfrm>
          <a:prstGeom prst="rect">
            <a:avLst/>
          </a:prstGeom>
        </p:spPr>
        <p:txBody>
          <a:bodyPr vert="horz" lIns="90462" tIns="45231" rIns="90462" bIns="45231"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57A80B49-9DEF-4B55-80BB-253A582FFDF2}"/>
              </a:ext>
            </a:extLst>
          </p:cNvPr>
          <p:cNvSpPr>
            <a:spLocks noGrp="1"/>
          </p:cNvSpPr>
          <p:nvPr>
            <p:ph type="sldNum" sz="quarter" idx="5"/>
          </p:nvPr>
        </p:nvSpPr>
        <p:spPr>
          <a:xfrm>
            <a:off x="3851023" y="9428025"/>
            <a:ext cx="2945084" cy="497040"/>
          </a:xfrm>
          <a:prstGeom prst="rect">
            <a:avLst/>
          </a:prstGeom>
        </p:spPr>
        <p:txBody>
          <a:bodyPr vert="horz" wrap="square" lIns="90462" tIns="45231" rIns="90462" bIns="45231" numCol="1" anchor="b" anchorCtr="0" compatLnSpc="1">
            <a:prstTxWarp prst="textNoShape">
              <a:avLst/>
            </a:prstTxWarp>
          </a:bodyPr>
          <a:lstStyle>
            <a:lvl1pPr algn="r" eaLnBrk="1" hangingPunct="1">
              <a:defRPr sz="1200"/>
            </a:lvl1pPr>
          </a:lstStyle>
          <a:p>
            <a:pPr>
              <a:defRPr/>
            </a:pPr>
            <a:fld id="{11F073EC-AFCE-4C36-B658-3511CC63D9FD}" type="slidenum">
              <a:rPr lang="en-GB" altLang="en-US"/>
              <a:pPr>
                <a:defRPr/>
              </a:pPr>
              <a:t>‹#›</a:t>
            </a:fld>
            <a:endParaRPr lang="en-GB" altLang="en-US"/>
          </a:p>
        </p:txBody>
      </p:sp>
    </p:spTree>
    <p:extLst>
      <p:ext uri="{BB962C8B-B14F-4D97-AF65-F5344CB8AC3E}">
        <p14:creationId xmlns:p14="http://schemas.microsoft.com/office/powerpoint/2010/main" val="40825332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1</a:t>
            </a:fld>
            <a:endParaRPr lang="en-GB" altLang="en-US"/>
          </a:p>
        </p:txBody>
      </p:sp>
    </p:spTree>
    <p:extLst>
      <p:ext uri="{BB962C8B-B14F-4D97-AF65-F5344CB8AC3E}">
        <p14:creationId xmlns:p14="http://schemas.microsoft.com/office/powerpoint/2010/main" val="1568967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CBC97E31-5050-4BE6-A860-3C6412366F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5947E7D0-61EB-402A-9A6D-7CFCF287E7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I atgoffa’r grŵp, gellir ei adael neu gofynnwch i'r grŵp os ydynt am ychwanegu at y rhestr.</a:t>
            </a:r>
            <a:endParaRPr lang="en-GB" dirty="0"/>
          </a:p>
          <a:p>
            <a:endParaRPr lang="en-GB" altLang="en-US" dirty="0"/>
          </a:p>
        </p:txBody>
      </p:sp>
      <p:sp>
        <p:nvSpPr>
          <p:cNvPr id="14340" name="Slide Number Placeholder 3">
            <a:extLst>
              <a:ext uri="{FF2B5EF4-FFF2-40B4-BE49-F238E27FC236}">
                <a16:creationId xmlns:a16="http://schemas.microsoft.com/office/drawing/2014/main" id="{B9E06BD6-94D1-44BF-A617-F61A0491848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011916-B998-46B5-BC95-9D5335CAE433}" type="slidenum">
              <a:rPr lang="en-GB" altLang="en-US" smtClean="0"/>
              <a:pPr/>
              <a:t>2</a:t>
            </a:fld>
            <a:endParaRPr lang="en-GB" altLang="en-US"/>
          </a:p>
        </p:txBody>
      </p:sp>
    </p:spTree>
    <p:extLst>
      <p:ext uri="{BB962C8B-B14F-4D97-AF65-F5344CB8AC3E}">
        <p14:creationId xmlns:p14="http://schemas.microsoft.com/office/powerpoint/2010/main" val="4047483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3</a:t>
            </a:fld>
            <a:endParaRPr lang="en-GB" altLang="en-US"/>
          </a:p>
        </p:txBody>
      </p:sp>
    </p:spTree>
    <p:extLst>
      <p:ext uri="{BB962C8B-B14F-4D97-AF65-F5344CB8AC3E}">
        <p14:creationId xmlns:p14="http://schemas.microsoft.com/office/powerpoint/2010/main" val="710152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5F44E554-A1F9-4297-86CA-3D6ED030BE6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59785F8-8B3B-4E74-AE7A-A260C7C975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Esboniwch ein bod yn edrych ar hyn cyn tasg 3 yr arsylwad gan mai dyma'r adran fwyaf o'r portffolio, fel y gallent felly ddechrau ar y gwaith.</a:t>
            </a:r>
            <a:endParaRPr lang="en-GB" altLang="en-US" dirty="0"/>
          </a:p>
        </p:txBody>
      </p:sp>
      <p:sp>
        <p:nvSpPr>
          <p:cNvPr id="17412" name="Slide Number Placeholder 3">
            <a:extLst>
              <a:ext uri="{FF2B5EF4-FFF2-40B4-BE49-F238E27FC236}">
                <a16:creationId xmlns:a16="http://schemas.microsoft.com/office/drawing/2014/main" id="{29E910F8-8907-4314-8C0C-D3DBC310E11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3092FB-2D27-446B-8822-4DA217943DFF}" type="slidenum">
              <a:rPr lang="en-GB" altLang="en-US" smtClean="0"/>
              <a:pPr/>
              <a:t>4</a:t>
            </a:fld>
            <a:endParaRPr lang="en-GB" altLang="en-US"/>
          </a:p>
        </p:txBody>
      </p:sp>
    </p:spTree>
    <p:extLst>
      <p:ext uri="{BB962C8B-B14F-4D97-AF65-F5344CB8AC3E}">
        <p14:creationId xmlns:p14="http://schemas.microsoft.com/office/powerpoint/2010/main" val="3672144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1B82CE26-4DCA-41FF-A5ED-C450E7466C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E0DCED38-F51E-4F85-AF77-FE63F933D7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cy-GB" altLang="en-US"/>
          </a:p>
        </p:txBody>
      </p:sp>
      <p:sp>
        <p:nvSpPr>
          <p:cNvPr id="19460" name="Slide Number Placeholder 3">
            <a:extLst>
              <a:ext uri="{FF2B5EF4-FFF2-40B4-BE49-F238E27FC236}">
                <a16:creationId xmlns:a16="http://schemas.microsoft.com/office/drawing/2014/main" id="{85E6DB5E-B258-4A81-B7A6-6A2C9B8F28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8FC369D-E81D-4D95-B104-0211690EFA5C}" type="slidenum">
              <a:rPr lang="en-GB" altLang="en-US" smtClean="0"/>
              <a:pPr/>
              <a:t>5</a:t>
            </a:fld>
            <a:endParaRPr lang="en-GB" altLang="en-US"/>
          </a:p>
        </p:txBody>
      </p:sp>
    </p:spTree>
    <p:extLst>
      <p:ext uri="{BB962C8B-B14F-4D97-AF65-F5344CB8AC3E}">
        <p14:creationId xmlns:p14="http://schemas.microsoft.com/office/powerpoint/2010/main" val="2657382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139609BD-950C-444E-BA0B-8D7C4008D2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19A20B21-50DB-4304-86B1-CF435F1CD1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Ymarfer / trafodaeth 1 - grwpiau mawr neu fach yn dibynnu ar nifer / amser – gellir defnyddio fflip chart i ysgrifennu prif bwyntiau er mwyn cyfeirio atynt yn ddiweddarach</a:t>
            </a:r>
            <a:br>
              <a:rPr lang="cy-GB" dirty="0"/>
            </a:br>
            <a:r>
              <a:rPr lang="cy-GB" dirty="0"/>
              <a:t>Amcan: i gael</a:t>
            </a:r>
            <a:r>
              <a:rPr lang="cy-GB" baseline="0" dirty="0"/>
              <a:t> y grŵp i </a:t>
            </a:r>
            <a:r>
              <a:rPr lang="cy-GB" dirty="0"/>
              <a:t>feddwl am fater beirniadol bydd angen iddynt ei gynnwys ac ymhelaethu arno yn yr adran hon.</a:t>
            </a:r>
            <a:endParaRPr lang="en-GB" altLang="en-US" dirty="0"/>
          </a:p>
        </p:txBody>
      </p:sp>
      <p:sp>
        <p:nvSpPr>
          <p:cNvPr id="21508" name="Slide Number Placeholder 3">
            <a:extLst>
              <a:ext uri="{FF2B5EF4-FFF2-40B4-BE49-F238E27FC236}">
                <a16:creationId xmlns:a16="http://schemas.microsoft.com/office/drawing/2014/main" id="{6A2E8425-6F50-4BE1-A5CC-3D5E5320EB2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79E2AB9-AD18-4D5C-B7A5-149BF3F445DF}" type="slidenum">
              <a:rPr lang="en-GB" altLang="en-US" smtClean="0"/>
              <a:pPr/>
              <a:t>6</a:t>
            </a:fld>
            <a:endParaRPr lang="en-GB" altLang="en-US"/>
          </a:p>
        </p:txBody>
      </p:sp>
    </p:spTree>
    <p:extLst>
      <p:ext uri="{BB962C8B-B14F-4D97-AF65-F5344CB8AC3E}">
        <p14:creationId xmlns:p14="http://schemas.microsoft.com/office/powerpoint/2010/main" val="1794226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2BF2FEE3-F653-4CF4-8E06-6EEBDC4795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088BA323-512E-4C1D-9387-93F8AD84C0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3556" name="Slide Number Placeholder 3">
            <a:extLst>
              <a:ext uri="{FF2B5EF4-FFF2-40B4-BE49-F238E27FC236}">
                <a16:creationId xmlns:a16="http://schemas.microsoft.com/office/drawing/2014/main" id="{5A3E6596-84E1-4ADF-A751-7EA60789B69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19710C-2009-4460-AD01-53F5A4F36A59}" type="slidenum">
              <a:rPr lang="en-GB" altLang="en-US" smtClean="0"/>
              <a:pPr/>
              <a:t>7</a:t>
            </a:fld>
            <a:endParaRPr lang="en-GB" altLang="en-US"/>
          </a:p>
        </p:txBody>
      </p:sp>
    </p:spTree>
    <p:extLst>
      <p:ext uri="{BB962C8B-B14F-4D97-AF65-F5344CB8AC3E}">
        <p14:creationId xmlns:p14="http://schemas.microsoft.com/office/powerpoint/2010/main" val="183052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AD7F018B-49E8-401D-953C-AE5305C4B6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F40A35B7-47B5-4DD5-8F55-26DD9712051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dirty="0" err="1"/>
              <a:t>Ymarfer</a:t>
            </a:r>
            <a:r>
              <a:rPr lang="en-GB" altLang="en-US" b="1" dirty="0"/>
              <a:t> 2</a:t>
            </a:r>
            <a:r>
              <a:rPr lang="en-GB" altLang="en-US" dirty="0"/>
              <a:t>: </a:t>
            </a:r>
            <a:r>
              <a:rPr lang="en-GB" altLang="en-US" dirty="0" err="1"/>
              <a:t>Grwp</a:t>
            </a:r>
            <a:r>
              <a:rPr lang="en-GB" altLang="en-US" dirty="0"/>
              <a:t> </a:t>
            </a:r>
            <a:r>
              <a:rPr lang="en-GB" altLang="en-US" dirty="0" err="1"/>
              <a:t>bach</a:t>
            </a:r>
            <a:r>
              <a:rPr lang="en-GB" altLang="en-US" baseline="0" dirty="0"/>
              <a:t> </a:t>
            </a:r>
            <a:r>
              <a:rPr lang="en-GB" altLang="en-US" baseline="0" dirty="0" err="1"/>
              <a:t>neu</a:t>
            </a:r>
            <a:r>
              <a:rPr lang="en-GB" altLang="en-US" baseline="0" dirty="0"/>
              <a:t> </a:t>
            </a:r>
            <a:r>
              <a:rPr lang="en-GB" altLang="en-US" baseline="0" dirty="0" err="1"/>
              <a:t>fawr</a:t>
            </a:r>
            <a:r>
              <a:rPr lang="en-GB" altLang="en-US" dirty="0"/>
              <a:t>. </a:t>
            </a:r>
            <a:r>
              <a:rPr lang="en-GB" altLang="en-US" dirty="0" err="1"/>
              <a:t>Gwnech</a:t>
            </a:r>
            <a:r>
              <a:rPr lang="en-GB" altLang="en-US" dirty="0"/>
              <a:t> </a:t>
            </a:r>
            <a:r>
              <a:rPr lang="en-GB" altLang="en-US" dirty="0" err="1"/>
              <a:t>gofnod</a:t>
            </a:r>
            <a:r>
              <a:rPr lang="en-GB" altLang="en-US" dirty="0"/>
              <a:t> </a:t>
            </a:r>
            <a:r>
              <a:rPr lang="en-GB" altLang="en-US" dirty="0" err="1"/>
              <a:t>o’r</a:t>
            </a:r>
            <a:r>
              <a:rPr lang="en-GB" altLang="en-US" dirty="0"/>
              <a:t> </a:t>
            </a:r>
            <a:r>
              <a:rPr lang="en-GB" altLang="en-US" dirty="0" err="1"/>
              <a:t>adborth</a:t>
            </a:r>
            <a:r>
              <a:rPr lang="en-GB" altLang="en-US" dirty="0"/>
              <a:t> </a:t>
            </a:r>
            <a:r>
              <a:rPr lang="en-GB" altLang="en-US" dirty="0" err="1"/>
              <a:t>er</a:t>
            </a:r>
            <a:r>
              <a:rPr lang="en-GB" altLang="en-US" dirty="0"/>
              <a:t> </a:t>
            </a:r>
            <a:r>
              <a:rPr lang="en-GB" altLang="en-US" dirty="0" err="1"/>
              <a:t>mwyn</a:t>
            </a:r>
            <a:r>
              <a:rPr lang="en-GB" altLang="en-US" dirty="0"/>
              <a:t> </a:t>
            </a:r>
            <a:r>
              <a:rPr lang="en-GB" altLang="en-US" dirty="0" err="1"/>
              <a:t>cyfeirio</a:t>
            </a:r>
            <a:r>
              <a:rPr lang="en-GB" altLang="en-US" baseline="0" dirty="0"/>
              <a:t> </a:t>
            </a:r>
            <a:r>
              <a:rPr lang="en-GB" altLang="en-US" baseline="0" dirty="0" err="1"/>
              <a:t>ato</a:t>
            </a:r>
            <a:r>
              <a:rPr lang="en-GB" altLang="en-US" baseline="0" dirty="0"/>
              <a:t> </a:t>
            </a:r>
            <a:r>
              <a:rPr lang="en-GB" altLang="en-US" baseline="0" dirty="0" err="1"/>
              <a:t>nes</a:t>
            </a:r>
            <a:r>
              <a:rPr lang="en-GB" altLang="en-US" baseline="0" dirty="0"/>
              <a:t> </a:t>
            </a:r>
            <a:r>
              <a:rPr lang="en-GB" altLang="en-US" baseline="0" dirty="0" err="1"/>
              <a:t>ymlaen</a:t>
            </a:r>
            <a:r>
              <a:rPr lang="en-GB" altLang="en-US" baseline="0" dirty="0"/>
              <a:t>.</a:t>
            </a:r>
            <a:endParaRPr lang="en-GB" altLang="en-US" dirty="0"/>
          </a:p>
        </p:txBody>
      </p:sp>
      <p:sp>
        <p:nvSpPr>
          <p:cNvPr id="25604" name="Slide Number Placeholder 3">
            <a:extLst>
              <a:ext uri="{FF2B5EF4-FFF2-40B4-BE49-F238E27FC236}">
                <a16:creationId xmlns:a16="http://schemas.microsoft.com/office/drawing/2014/main" id="{3046B7ED-6619-43B1-8657-E108EA0697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8829E2B-3508-40F0-8D3A-A79DDA17F00F}" type="slidenum">
              <a:rPr lang="en-GB" altLang="en-US" smtClean="0"/>
              <a:pPr/>
              <a:t>8</a:t>
            </a:fld>
            <a:endParaRPr lang="en-GB" altLang="en-US"/>
          </a:p>
        </p:txBody>
      </p:sp>
    </p:spTree>
    <p:extLst>
      <p:ext uri="{BB962C8B-B14F-4D97-AF65-F5344CB8AC3E}">
        <p14:creationId xmlns:p14="http://schemas.microsoft.com/office/powerpoint/2010/main" val="2302917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7CAE9C9-43E3-4A91-A630-65489AF57E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BC25688B-96DA-4F3D-8C6A-1CE6CE8E247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Byddai'n ddefnyddiol yma i dynnu sylw at y cysyniad o Lesiant o dan y Ddeddf a phrif egwyddorion y Ddeddf e.e. atal ac ymyrraeth gynnar, cydweithredu a chyd-gynhyrchu.</a:t>
            </a:r>
            <a:endParaRPr lang="en-GB" dirty="0"/>
          </a:p>
          <a:p>
            <a:endParaRPr lang="en-GB" altLang="en-US" dirty="0"/>
          </a:p>
        </p:txBody>
      </p:sp>
      <p:sp>
        <p:nvSpPr>
          <p:cNvPr id="27652" name="Slide Number Placeholder 3">
            <a:extLst>
              <a:ext uri="{FF2B5EF4-FFF2-40B4-BE49-F238E27FC236}">
                <a16:creationId xmlns:a16="http://schemas.microsoft.com/office/drawing/2014/main" id="{1DBC43BF-172D-4EA1-BE48-F25FB600E7D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7C07D18-B195-4FCB-AD7A-7FC5BC35F3CD}" type="slidenum">
              <a:rPr lang="en-GB" altLang="en-US" smtClean="0"/>
              <a:pPr/>
              <a:t>9</a:t>
            </a:fld>
            <a:endParaRPr lang="en-GB" altLang="en-US"/>
          </a:p>
        </p:txBody>
      </p:sp>
    </p:spTree>
    <p:extLst>
      <p:ext uri="{BB962C8B-B14F-4D97-AF65-F5344CB8AC3E}">
        <p14:creationId xmlns:p14="http://schemas.microsoft.com/office/powerpoint/2010/main" val="3074498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0490514-F91B-4318-8F09-652FDD7FA9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888F15AF-4FA4-4812-A2DC-AB1EC525A9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t>Atgoffa</a:t>
            </a:r>
            <a:r>
              <a:rPr lang="en-GB" altLang="en-US" dirty="0"/>
              <a:t> bod </a:t>
            </a:r>
            <a:r>
              <a:rPr lang="en-GB" altLang="en-US" dirty="0" err="1"/>
              <a:t>gwybodaeth</a:t>
            </a:r>
            <a:r>
              <a:rPr lang="en-GB" altLang="en-US" dirty="0"/>
              <a:t> a </a:t>
            </a:r>
            <a:r>
              <a:rPr lang="en-GB" altLang="en-US" dirty="0" err="1"/>
              <a:t>deunyddiau</a:t>
            </a:r>
            <a:r>
              <a:rPr lang="en-GB" altLang="en-US" dirty="0"/>
              <a:t> </a:t>
            </a:r>
            <a:r>
              <a:rPr lang="en-GB" altLang="en-US" dirty="0" err="1"/>
              <a:t>hyfforddiant</a:t>
            </a:r>
            <a:r>
              <a:rPr lang="en-GB" altLang="en-US" dirty="0"/>
              <a:t> am y </a:t>
            </a:r>
            <a:r>
              <a:rPr lang="en-GB" altLang="en-US" dirty="0" err="1"/>
              <a:t>Ddeddf</a:t>
            </a:r>
            <a:r>
              <a:rPr lang="en-GB" altLang="en-US" dirty="0"/>
              <a:t>, y Cod </a:t>
            </a:r>
            <a:r>
              <a:rPr lang="en-GB" altLang="en-US" dirty="0" err="1"/>
              <a:t>Ymarfer</a:t>
            </a:r>
            <a:r>
              <a:rPr lang="en-GB" altLang="en-US" dirty="0"/>
              <a:t>, </a:t>
            </a:r>
            <a:r>
              <a:rPr lang="en-GB" altLang="en-US" dirty="0" err="1"/>
              <a:t>Rheoliadau</a:t>
            </a:r>
            <a:r>
              <a:rPr lang="en-GB" altLang="en-US" dirty="0"/>
              <a:t> </a:t>
            </a:r>
            <a:r>
              <a:rPr lang="en-GB" altLang="en-US" dirty="0" err="1"/>
              <a:t>ayb</a:t>
            </a:r>
            <a:r>
              <a:rPr lang="en-GB" altLang="en-US" dirty="0"/>
              <a:t> </a:t>
            </a:r>
            <a:r>
              <a:rPr lang="en-GB" altLang="en-US" dirty="0" err="1"/>
              <a:t>ar</a:t>
            </a:r>
            <a:r>
              <a:rPr lang="en-GB" altLang="en-US" baseline="0" dirty="0"/>
              <a:t> </a:t>
            </a:r>
            <a:r>
              <a:rPr lang="en-GB" altLang="en-US" baseline="0" dirty="0" err="1"/>
              <a:t>gael</a:t>
            </a:r>
            <a:r>
              <a:rPr lang="en-GB" altLang="en-US" baseline="0" dirty="0"/>
              <a:t> </a:t>
            </a:r>
            <a:r>
              <a:rPr lang="en-GB" altLang="en-US" baseline="0" dirty="0" err="1"/>
              <a:t>ar</a:t>
            </a:r>
            <a:r>
              <a:rPr lang="en-GB" altLang="en-US" baseline="0" dirty="0"/>
              <a:t> </a:t>
            </a:r>
            <a:r>
              <a:rPr lang="en-GB" altLang="en-US" baseline="0" dirty="0" err="1"/>
              <a:t>yr</a:t>
            </a:r>
            <a:r>
              <a:rPr lang="en-GB" altLang="en-US" baseline="0" dirty="0"/>
              <a:t> </a:t>
            </a:r>
            <a:r>
              <a:rPr lang="en-GB" altLang="en-US" baseline="0" dirty="0" err="1"/>
              <a:t>Hwb</a:t>
            </a:r>
            <a:r>
              <a:rPr lang="en-GB" altLang="en-US" baseline="0" dirty="0"/>
              <a:t>.</a:t>
            </a:r>
            <a:endParaRPr lang="en-GB" altLang="en-US" dirty="0"/>
          </a:p>
        </p:txBody>
      </p:sp>
      <p:sp>
        <p:nvSpPr>
          <p:cNvPr id="29700" name="Slide Number Placeholder 3">
            <a:extLst>
              <a:ext uri="{FF2B5EF4-FFF2-40B4-BE49-F238E27FC236}">
                <a16:creationId xmlns:a16="http://schemas.microsoft.com/office/drawing/2014/main" id="{222E9BF3-388A-41A9-84AA-4F91A00337A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0615DF4-DF53-44CE-90D6-33AE7B32D0D3}" type="slidenum">
              <a:rPr lang="en-GB" altLang="en-US" smtClean="0"/>
              <a:pPr/>
              <a:t>10</a:t>
            </a:fld>
            <a:endParaRPr lang="en-GB" altLang="en-US"/>
          </a:p>
        </p:txBody>
      </p:sp>
    </p:spTree>
    <p:extLst>
      <p:ext uri="{BB962C8B-B14F-4D97-AF65-F5344CB8AC3E}">
        <p14:creationId xmlns:p14="http://schemas.microsoft.com/office/powerpoint/2010/main" val="12368091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3A9852D7-171F-496C-9873-0033768D66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C09F5A64-8E7E-428A-AE76-47E982B5FB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Absoliwt: Ni all y Wladwriaeth ymyrryd; yn cynnwys amddiffyniad ar gyfer artaith a thriniaeth annynol neu ddiraddiol. Cyfyngedig: dan amgylchiadau penodol cyfyngedig ee hawl i ryddid. Cymwys: cydbwyso hawliau unigolion a hawliau cymuned neu wladwriaeth ehangach ee preifatrwydd / bywyd teuluol. Crefydd, cred, rhyddid.</a:t>
            </a:r>
            <a:endParaRPr lang="en-GB" altLang="en-US" dirty="0"/>
          </a:p>
        </p:txBody>
      </p:sp>
      <p:sp>
        <p:nvSpPr>
          <p:cNvPr id="31748" name="Slide Number Placeholder 3">
            <a:extLst>
              <a:ext uri="{FF2B5EF4-FFF2-40B4-BE49-F238E27FC236}">
                <a16:creationId xmlns:a16="http://schemas.microsoft.com/office/drawing/2014/main" id="{583772D7-0A56-4E35-8EE6-248DD96D732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EB6DBCF-02AC-4937-B202-2AF99F7BBCA2}" type="slidenum">
              <a:rPr lang="en-GB" altLang="en-US" smtClean="0"/>
              <a:pPr/>
              <a:t>11</a:t>
            </a:fld>
            <a:endParaRPr lang="en-GB" altLang="en-US"/>
          </a:p>
        </p:txBody>
      </p:sp>
    </p:spTree>
    <p:extLst>
      <p:ext uri="{BB962C8B-B14F-4D97-AF65-F5344CB8AC3E}">
        <p14:creationId xmlns:p14="http://schemas.microsoft.com/office/powerpoint/2010/main" val="1762612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234805E-1680-48D7-BE83-B494EF7B5E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09E1DD69-83E0-4BCB-A238-E64845FA570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3796" name="Slide Number Placeholder 3">
            <a:extLst>
              <a:ext uri="{FF2B5EF4-FFF2-40B4-BE49-F238E27FC236}">
                <a16:creationId xmlns:a16="http://schemas.microsoft.com/office/drawing/2014/main" id="{F62DD4B6-6A95-4F52-ADC6-CAC162CEA1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C34987-28E1-4016-A235-9B4FD280215B}" type="slidenum">
              <a:rPr lang="en-GB" altLang="en-US" smtClean="0"/>
              <a:pPr/>
              <a:t>12</a:t>
            </a:fld>
            <a:endParaRPr lang="en-GB" altLang="en-US"/>
          </a:p>
        </p:txBody>
      </p:sp>
    </p:spTree>
    <p:extLst>
      <p:ext uri="{BB962C8B-B14F-4D97-AF65-F5344CB8AC3E}">
        <p14:creationId xmlns:p14="http://schemas.microsoft.com/office/powerpoint/2010/main" val="28898571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E17D5E22-B90C-452F-AAC4-5C950CF139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6EE63996-BB66-4456-99AD-A72E7CA1B7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5844" name="Slide Number Placeholder 3">
            <a:extLst>
              <a:ext uri="{FF2B5EF4-FFF2-40B4-BE49-F238E27FC236}">
                <a16:creationId xmlns:a16="http://schemas.microsoft.com/office/drawing/2014/main" id="{2F70D387-ECFB-4482-88A0-DDB3C6FE560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02F1703-2591-48EF-A10E-F304764233DF}" type="slidenum">
              <a:rPr lang="en-GB" altLang="en-US" smtClean="0"/>
              <a:pPr/>
              <a:t>13</a:t>
            </a:fld>
            <a:endParaRPr lang="en-GB" altLang="en-US"/>
          </a:p>
        </p:txBody>
      </p:sp>
    </p:spTree>
    <p:extLst>
      <p:ext uri="{BB962C8B-B14F-4D97-AF65-F5344CB8AC3E}">
        <p14:creationId xmlns:p14="http://schemas.microsoft.com/office/powerpoint/2010/main" val="1353336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2AE7DBF3-2C9D-4E11-81B1-C97CFE4BC4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A435F37F-2F17-4AB0-8D87-82AA18605D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Ymarfer 3: I adnabod rhai o'r tensiynau a'r gwrthdaro maent yn eu hwynebu yn y gwaith?</a:t>
            </a:r>
            <a:br>
              <a:rPr lang="cy-GB" dirty="0"/>
            </a:br>
            <a:r>
              <a:rPr lang="cy-GB" dirty="0"/>
              <a:t>Gofynnwch iddyn nhw gysylltu hyn ag achosion / unigolion y maent yn gweithio gyda hwy, gan</a:t>
            </a:r>
            <a:r>
              <a:rPr lang="cy-GB" baseline="0" dirty="0"/>
              <a:t> d</a:t>
            </a:r>
            <a:r>
              <a:rPr lang="cy-GB" dirty="0"/>
              <a:t>ynnu sylw at feysydd cyffredin, a oes yna densiynau rhwng y cod ymarfer, hawliau yn erbyn risg, hawliau dynol ac ati?</a:t>
            </a:r>
            <a:br>
              <a:rPr lang="cy-GB" dirty="0"/>
            </a:br>
            <a:r>
              <a:rPr lang="cy-GB" dirty="0"/>
              <a:t>Tynnwch sylw at werthoedd / gwrthdaro / moeseg / tensiynau ac ati</a:t>
            </a:r>
            <a:endParaRPr lang="en-GB" altLang="en-US" dirty="0"/>
          </a:p>
        </p:txBody>
      </p:sp>
      <p:sp>
        <p:nvSpPr>
          <p:cNvPr id="37892" name="Slide Number Placeholder 3">
            <a:extLst>
              <a:ext uri="{FF2B5EF4-FFF2-40B4-BE49-F238E27FC236}">
                <a16:creationId xmlns:a16="http://schemas.microsoft.com/office/drawing/2014/main" id="{CB3552C2-23D3-4B36-8D64-4825C504159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4A2720A-926C-4121-98DA-1592B2D0E806}" type="slidenum">
              <a:rPr lang="en-GB" altLang="en-US" smtClean="0"/>
              <a:pPr/>
              <a:t>14</a:t>
            </a:fld>
            <a:endParaRPr lang="en-GB" altLang="en-US"/>
          </a:p>
        </p:txBody>
      </p:sp>
    </p:spTree>
    <p:extLst>
      <p:ext uri="{BB962C8B-B14F-4D97-AF65-F5344CB8AC3E}">
        <p14:creationId xmlns:p14="http://schemas.microsoft.com/office/powerpoint/2010/main" val="12661727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F3DFD7FA-0A3F-4D61-8EA3-D0AC7482FCB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05C88002-E5F4-4AA3-A904-357DAD0E3BD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t>Crynhoi</a:t>
            </a:r>
            <a:r>
              <a:rPr lang="en-GB" altLang="en-US" dirty="0"/>
              <a:t> </a:t>
            </a:r>
            <a:r>
              <a:rPr lang="en-GB" altLang="en-US" dirty="0" err="1"/>
              <a:t>yr</a:t>
            </a:r>
            <a:r>
              <a:rPr lang="en-GB" altLang="en-US" dirty="0"/>
              <a:t> </a:t>
            </a:r>
            <a:r>
              <a:rPr lang="en-GB" altLang="en-US" dirty="0" err="1"/>
              <a:t>ymarferiad</a:t>
            </a:r>
            <a:endParaRPr lang="en-GB" altLang="en-US" dirty="0"/>
          </a:p>
          <a:p>
            <a:endParaRPr lang="en-GB" altLang="en-US" dirty="0"/>
          </a:p>
        </p:txBody>
      </p:sp>
      <p:sp>
        <p:nvSpPr>
          <p:cNvPr id="39940" name="Slide Number Placeholder 3">
            <a:extLst>
              <a:ext uri="{FF2B5EF4-FFF2-40B4-BE49-F238E27FC236}">
                <a16:creationId xmlns:a16="http://schemas.microsoft.com/office/drawing/2014/main" id="{1E6C0DB1-12D4-4479-9613-5CFF936918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C5FFBEE-AB7B-4628-8324-F72654A0E544}" type="slidenum">
              <a:rPr lang="en-GB" altLang="en-US" smtClean="0"/>
              <a:pPr/>
              <a:t>15</a:t>
            </a:fld>
            <a:endParaRPr lang="en-GB" altLang="en-US"/>
          </a:p>
        </p:txBody>
      </p:sp>
    </p:spTree>
    <p:extLst>
      <p:ext uri="{BB962C8B-B14F-4D97-AF65-F5344CB8AC3E}">
        <p14:creationId xmlns:p14="http://schemas.microsoft.com/office/powerpoint/2010/main" val="41432613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792897CD-04D1-4912-81D4-51CD33E96D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3A14D9D6-3F77-43E5-B4AE-C4592986FE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Pwysleisiwch fod angen iddynt wirio gwybodaeth am y Ddeddf </a:t>
            </a:r>
            <a:r>
              <a:rPr lang="cy-GB" dirty="0" err="1"/>
              <a:t>GCLl</a:t>
            </a:r>
            <a:r>
              <a:rPr lang="cy-GB" baseline="0" dirty="0"/>
              <a:t> </a:t>
            </a:r>
            <a:r>
              <a:rPr lang="cy-GB" dirty="0"/>
              <a:t>eu hunain, mae peth dryswch o hyd o ran deddfwriaeth newydd a hen ddeddfwriaeth ac mae'n bwysig eu bod yn ei gael yn iawn yn yr aseiniad.</a:t>
            </a:r>
            <a:endParaRPr lang="en-GB" altLang="en-US" dirty="0"/>
          </a:p>
        </p:txBody>
      </p:sp>
      <p:sp>
        <p:nvSpPr>
          <p:cNvPr id="41988" name="Slide Number Placeholder 3">
            <a:extLst>
              <a:ext uri="{FF2B5EF4-FFF2-40B4-BE49-F238E27FC236}">
                <a16:creationId xmlns:a16="http://schemas.microsoft.com/office/drawing/2014/main" id="{46FB9F47-087A-4116-BD6B-A7A2C6BEAD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A9ADAB7-BA03-4481-B0B8-65BC2B0CA94E}" type="slidenum">
              <a:rPr lang="en-GB" altLang="en-US" smtClean="0"/>
              <a:pPr/>
              <a:t>16</a:t>
            </a:fld>
            <a:endParaRPr lang="en-GB" altLang="en-US"/>
          </a:p>
        </p:txBody>
      </p:sp>
    </p:spTree>
    <p:extLst>
      <p:ext uri="{BB962C8B-B14F-4D97-AF65-F5344CB8AC3E}">
        <p14:creationId xmlns:p14="http://schemas.microsoft.com/office/powerpoint/2010/main" val="11278018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42CF20B4-88F0-40FE-BD02-DB3B22E38D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3353805-98D4-4D5F-B758-33E88A80BC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4036" name="Slide Number Placeholder 3">
            <a:extLst>
              <a:ext uri="{FF2B5EF4-FFF2-40B4-BE49-F238E27FC236}">
                <a16:creationId xmlns:a16="http://schemas.microsoft.com/office/drawing/2014/main" id="{394AF9BE-9012-4D2C-B1AE-B4C8202AB4C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965B8BE-BED3-43EA-9B9E-285534E89DFD}" type="slidenum">
              <a:rPr lang="en-GB" altLang="en-US" smtClean="0"/>
              <a:pPr/>
              <a:t>17</a:t>
            </a:fld>
            <a:endParaRPr lang="en-GB" altLang="en-US"/>
          </a:p>
        </p:txBody>
      </p:sp>
    </p:spTree>
    <p:extLst>
      <p:ext uri="{BB962C8B-B14F-4D97-AF65-F5344CB8AC3E}">
        <p14:creationId xmlns:p14="http://schemas.microsoft.com/office/powerpoint/2010/main" val="1507795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EF1358A6-9ECC-4112-A0B6-29FCE2D901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3203FE0D-E144-438E-B36B-A99D68D234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6084" name="Slide Number Placeholder 3">
            <a:extLst>
              <a:ext uri="{FF2B5EF4-FFF2-40B4-BE49-F238E27FC236}">
                <a16:creationId xmlns:a16="http://schemas.microsoft.com/office/drawing/2014/main" id="{90836C63-6C62-435B-A0F9-42E8E3A244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074F48F-96AA-4465-9618-958E1555DC69}" type="slidenum">
              <a:rPr lang="en-GB" altLang="en-US" smtClean="0"/>
              <a:pPr/>
              <a:t>18</a:t>
            </a:fld>
            <a:endParaRPr lang="en-GB" altLang="en-US"/>
          </a:p>
        </p:txBody>
      </p:sp>
    </p:spTree>
    <p:extLst>
      <p:ext uri="{BB962C8B-B14F-4D97-AF65-F5344CB8AC3E}">
        <p14:creationId xmlns:p14="http://schemas.microsoft.com/office/powerpoint/2010/main" val="4674344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20488CAF-2246-489E-A6BD-AB2851E1C6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5458E86B-DFE2-49BA-9D94-6B3282F953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altLang="en-US" dirty="0"/>
              <a:t>Diagram</a:t>
            </a:r>
            <a:r>
              <a:rPr lang="en-GB" altLang="en-US" dirty="0"/>
              <a:t>: 5 </a:t>
            </a:r>
            <a:r>
              <a:rPr lang="en-GB" altLang="en-US" dirty="0" err="1"/>
              <a:t>elfen</a:t>
            </a:r>
            <a:r>
              <a:rPr lang="en-GB" altLang="en-US" dirty="0"/>
              <a:t> o </a:t>
            </a:r>
            <a:r>
              <a:rPr lang="en-GB" altLang="en-US" dirty="0" err="1"/>
              <a:t>asesu</a:t>
            </a:r>
            <a:r>
              <a:rPr lang="en-GB" altLang="en-US" dirty="0"/>
              <a:t> o </a:t>
            </a:r>
            <a:r>
              <a:rPr lang="en-GB" altLang="en-US" dirty="0" err="1"/>
              <a:t>dan</a:t>
            </a:r>
            <a:r>
              <a:rPr lang="en-GB" altLang="en-US" dirty="0"/>
              <a:t> y </a:t>
            </a:r>
            <a:r>
              <a:rPr lang="en-GB" altLang="en-US" dirty="0" err="1"/>
              <a:t>Ddeddf</a:t>
            </a:r>
            <a:r>
              <a:rPr lang="en-GB" altLang="en-US" dirty="0"/>
              <a:t> </a:t>
            </a:r>
          </a:p>
        </p:txBody>
      </p:sp>
      <p:sp>
        <p:nvSpPr>
          <p:cNvPr id="48132" name="Slide Number Placeholder 3">
            <a:extLst>
              <a:ext uri="{FF2B5EF4-FFF2-40B4-BE49-F238E27FC236}">
                <a16:creationId xmlns:a16="http://schemas.microsoft.com/office/drawing/2014/main" id="{841699C3-CC02-42C2-ADD7-5A97738F19E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0C237C3-7109-49FC-AD30-C80CE66A2941}" type="slidenum">
              <a:rPr lang="en-GB" altLang="en-US" smtClean="0"/>
              <a:pPr/>
              <a:t>19</a:t>
            </a:fld>
            <a:endParaRPr lang="en-GB" altLang="en-US"/>
          </a:p>
        </p:txBody>
      </p:sp>
    </p:spTree>
    <p:extLst>
      <p:ext uri="{BB962C8B-B14F-4D97-AF65-F5344CB8AC3E}">
        <p14:creationId xmlns:p14="http://schemas.microsoft.com/office/powerpoint/2010/main" val="1044207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19E661D0-3187-4EEC-991C-87B233A7E52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72EC3328-5893-4B1A-BE3B-A50855DB49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Trafodaeth grŵp - pam bod gwybodaeth am y tri chanlyniad dysgu hyn mor bwysig i ddiogelu, crynhoi sydyn gan fod hyn wedi'i gynnwys yng ngweithdy 1.</a:t>
            </a:r>
            <a:endParaRPr lang="en-GB" dirty="0"/>
          </a:p>
          <a:p>
            <a:endParaRPr lang="en-GB" altLang="en-US" dirty="0"/>
          </a:p>
        </p:txBody>
      </p:sp>
      <p:sp>
        <p:nvSpPr>
          <p:cNvPr id="50180" name="Slide Number Placeholder 3">
            <a:extLst>
              <a:ext uri="{FF2B5EF4-FFF2-40B4-BE49-F238E27FC236}">
                <a16:creationId xmlns:a16="http://schemas.microsoft.com/office/drawing/2014/main" id="{A90A35F8-06E6-4C6F-B6F1-BD2B3D4C81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164364-9972-4CC0-A8B6-3FDF03C5726C}" type="slidenum">
              <a:rPr lang="en-GB" altLang="en-US" smtClean="0"/>
              <a:pPr/>
              <a:t>20</a:t>
            </a:fld>
            <a:endParaRPr lang="en-GB" altLang="en-US"/>
          </a:p>
        </p:txBody>
      </p:sp>
    </p:spTree>
    <p:extLst>
      <p:ext uri="{BB962C8B-B14F-4D97-AF65-F5344CB8AC3E}">
        <p14:creationId xmlns:p14="http://schemas.microsoft.com/office/powerpoint/2010/main" val="19602822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F3B33FDE-4CFB-4C39-9123-77EAE13E34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D251210E-4FEC-4D4A-A19B-D49A6D9F0D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Trafodaeth - Beth yw rhai o gymhlethdodau eu hachosion mewn perthynas â hyn? Wrth ystyried eu hachos yn yr ymarfer nesaf, efallai y byddai'n ddefnyddiol gofyn iddynt dynnu sylw at faint o asiantaethau / unigolion / aelod o'r teulu ac ati / y gellir fod yn rhan o un achos.</a:t>
            </a:r>
            <a:endParaRPr lang="en-GB" dirty="0"/>
          </a:p>
          <a:p>
            <a:endParaRPr lang="en-GB" altLang="en-US" dirty="0"/>
          </a:p>
        </p:txBody>
      </p:sp>
      <p:sp>
        <p:nvSpPr>
          <p:cNvPr id="52228" name="Slide Number Placeholder 3">
            <a:extLst>
              <a:ext uri="{FF2B5EF4-FFF2-40B4-BE49-F238E27FC236}">
                <a16:creationId xmlns:a16="http://schemas.microsoft.com/office/drawing/2014/main" id="{86E89B40-88C0-40FE-AC74-BE53804E55A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7FD4BB3-EE8F-40C8-A0AF-1813D3F4901A}" type="slidenum">
              <a:rPr lang="en-GB" altLang="en-US" smtClean="0"/>
              <a:pPr/>
              <a:t>21</a:t>
            </a:fld>
            <a:endParaRPr lang="en-GB" altLang="en-US"/>
          </a:p>
        </p:txBody>
      </p:sp>
    </p:spTree>
    <p:extLst>
      <p:ext uri="{BB962C8B-B14F-4D97-AF65-F5344CB8AC3E}">
        <p14:creationId xmlns:p14="http://schemas.microsoft.com/office/powerpoint/2010/main" val="22082197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0149657F-F4DD-4ACD-AB5D-CBD5B1ADAB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A17686D6-613B-4FC0-89A1-E14C2882AFF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Gall hyn fod yn adeg briodol i fynd i'r afael ag unrhyw bryderon ynghylch a’r achos/ ystyried os yw yn briodol ei ddefnyddio</a:t>
            </a:r>
            <a:r>
              <a:rPr lang="cy-GB" baseline="0" dirty="0"/>
              <a:t> ac os yw’n cwrdd a’r g</a:t>
            </a:r>
            <a:r>
              <a:rPr lang="cy-GB" dirty="0"/>
              <a:t>ofynion diogelu o fewn yr adran hon.</a:t>
            </a:r>
            <a:endParaRPr lang="en-GB" altLang="en-US" dirty="0"/>
          </a:p>
        </p:txBody>
      </p:sp>
      <p:sp>
        <p:nvSpPr>
          <p:cNvPr id="54276" name="Slide Number Placeholder 3">
            <a:extLst>
              <a:ext uri="{FF2B5EF4-FFF2-40B4-BE49-F238E27FC236}">
                <a16:creationId xmlns:a16="http://schemas.microsoft.com/office/drawing/2014/main" id="{ECF0B664-28C3-4A9C-914B-F57277F8554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B291522-51A1-4F34-B970-3E8997DCB077}" type="slidenum">
              <a:rPr lang="en-GB" altLang="en-US" smtClean="0"/>
              <a:pPr/>
              <a:t>22</a:t>
            </a:fld>
            <a:endParaRPr lang="en-GB" altLang="en-US"/>
          </a:p>
        </p:txBody>
      </p:sp>
    </p:spTree>
    <p:extLst>
      <p:ext uri="{BB962C8B-B14F-4D97-AF65-F5344CB8AC3E}">
        <p14:creationId xmlns:p14="http://schemas.microsoft.com/office/powerpoint/2010/main" val="1585131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3372E111-6F39-40D7-A626-B24E954721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1B686EDD-D649-4ABE-9B87-E093C132BF2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b="1" dirty="0"/>
              <a:t>Ymarfer 4: Grŵp o 3-4 person</a:t>
            </a:r>
            <a:r>
              <a:rPr lang="cy-GB" dirty="0"/>
              <a:t>: Gofynnwch i bob person yn y grŵp i drafod eu hachos, gall hyn dynnu sylw at bryderon ynghylch achosion priodol. Nod: tynnu sylw at faterion o asesiadau diogelu, cymhlethdodau, cydweithio ac ati. Gall yr ymarfer hwn gymryd peth amser gan ei fod yn bwysig dod o hyd i bwyntiau a chael y gweithwyr i gychwyn ystyried yr aseiniad, gellir ei dorri i fod yn ymarfer llai os oes angen (gweler y llyfr gwaith) .</a:t>
            </a:r>
            <a:endParaRPr lang="en-GB" altLang="en-US" dirty="0"/>
          </a:p>
        </p:txBody>
      </p:sp>
      <p:sp>
        <p:nvSpPr>
          <p:cNvPr id="56324" name="Slide Number Placeholder 3">
            <a:extLst>
              <a:ext uri="{FF2B5EF4-FFF2-40B4-BE49-F238E27FC236}">
                <a16:creationId xmlns:a16="http://schemas.microsoft.com/office/drawing/2014/main" id="{5F12F827-BF18-48C4-BA48-47EC1B1449E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053E6D-3A6E-45D7-894C-48BC66C26157}" type="slidenum">
              <a:rPr lang="en-GB" altLang="en-US" smtClean="0"/>
              <a:pPr/>
              <a:t>23</a:t>
            </a:fld>
            <a:endParaRPr lang="en-GB" altLang="en-US"/>
          </a:p>
        </p:txBody>
      </p:sp>
    </p:spTree>
    <p:extLst>
      <p:ext uri="{BB962C8B-B14F-4D97-AF65-F5344CB8AC3E}">
        <p14:creationId xmlns:p14="http://schemas.microsoft.com/office/powerpoint/2010/main" val="21813228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24</a:t>
            </a:fld>
            <a:endParaRPr lang="en-GB" altLang="en-US"/>
          </a:p>
        </p:txBody>
      </p:sp>
    </p:spTree>
    <p:extLst>
      <p:ext uri="{BB962C8B-B14F-4D97-AF65-F5344CB8AC3E}">
        <p14:creationId xmlns:p14="http://schemas.microsoft.com/office/powerpoint/2010/main" val="8676438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25</a:t>
            </a:fld>
            <a:endParaRPr lang="en-GB" altLang="en-US"/>
          </a:p>
        </p:txBody>
      </p:sp>
    </p:spTree>
    <p:extLst>
      <p:ext uri="{BB962C8B-B14F-4D97-AF65-F5344CB8AC3E}">
        <p14:creationId xmlns:p14="http://schemas.microsoft.com/office/powerpoint/2010/main" val="41009323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544D3E65-B142-49DF-A0D8-ADD68213A2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F80E4EED-E238-41F7-B476-A27EDAD0112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Ymarfer Dewisol: Yn deillio o’r ymarfer blaenorol pan y bu iddynt drafod eu hachos. Os na chafodd hyn ei drafod,  gofynnwch iddynt eu cynnwys, i</a:t>
            </a:r>
            <a:r>
              <a:rPr lang="cy-GB" baseline="0" dirty="0"/>
              <a:t> </a:t>
            </a:r>
            <a:r>
              <a:rPr lang="cy-GB" dirty="0"/>
              <a:t>adnabod a thrafod damcaniaethau/ theorïau y gallent eu defnyddio mewn perthynas a’r achos diogelu. Mae'r meini prawf marcio yn dweud "theorïau"  a mae hyn yn awgrymu bod angen iddynt drafod mwy nag 1, nid yw nifer wedi'i nodi ond mae synnwyr cyffredin yn dweud fod angen iddynt drafod o leiaf 2-3.</a:t>
            </a:r>
            <a:endParaRPr lang="en-GB" altLang="en-US" dirty="0"/>
          </a:p>
        </p:txBody>
      </p:sp>
      <p:sp>
        <p:nvSpPr>
          <p:cNvPr id="60420" name="Slide Number Placeholder 3">
            <a:extLst>
              <a:ext uri="{FF2B5EF4-FFF2-40B4-BE49-F238E27FC236}">
                <a16:creationId xmlns:a16="http://schemas.microsoft.com/office/drawing/2014/main" id="{9B9CF10B-7DA2-4E24-BED6-1CD49C80DD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6FA156F-B0E3-455C-86AF-ABC897B44516}" type="slidenum">
              <a:rPr lang="en-GB" altLang="en-US" smtClean="0"/>
              <a:pPr/>
              <a:t>26</a:t>
            </a:fld>
            <a:endParaRPr lang="en-GB" altLang="en-US"/>
          </a:p>
        </p:txBody>
      </p:sp>
    </p:spTree>
    <p:extLst>
      <p:ext uri="{BB962C8B-B14F-4D97-AF65-F5344CB8AC3E}">
        <p14:creationId xmlns:p14="http://schemas.microsoft.com/office/powerpoint/2010/main" val="24789656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91292709-AAAD-40C5-BA44-294753DC76D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604EF2ED-7C1E-4B9F-A0EB-D3CF563BA12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Ymarfer Dewisol: Yn deillio o’r ymarfer blaenorol pan y bu iddynt drafod eu hachos. Os na chafodd hyn ei drafod,  gofynnwch iddynt eu cynnwys, i</a:t>
            </a:r>
            <a:r>
              <a:rPr lang="cy-GB" baseline="0" dirty="0"/>
              <a:t> </a:t>
            </a:r>
            <a:r>
              <a:rPr lang="cy-GB" dirty="0"/>
              <a:t>adnabod a thrafod damcaniaethau/ theorïau y gallent eu defnyddio mewn perthynas a’r achos diogelu. Mae'r meini prawf marcio yn dweud "theorïau"  a mae hyn yn awgrymu bod angen iddynt drafod mwy nag 1, nid yw nifer wedi'i nodi ond mae synnwyr cyffredin yn dweud fod angen iddynt drafod o leiaf 2-3.</a:t>
            </a:r>
            <a:endParaRPr lang="en-GB" altLang="en-US" dirty="0"/>
          </a:p>
          <a:p>
            <a:endParaRPr lang="en-GB" altLang="en-US" dirty="0"/>
          </a:p>
        </p:txBody>
      </p:sp>
      <p:sp>
        <p:nvSpPr>
          <p:cNvPr id="62468" name="Slide Number Placeholder 3">
            <a:extLst>
              <a:ext uri="{FF2B5EF4-FFF2-40B4-BE49-F238E27FC236}">
                <a16:creationId xmlns:a16="http://schemas.microsoft.com/office/drawing/2014/main" id="{E87FD5E0-46EB-45E5-A971-19090A68DF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3867E86-A5D2-457A-A62A-84EDC07746EE}" type="slidenum">
              <a:rPr lang="en-GB" altLang="en-US" smtClean="0"/>
              <a:pPr/>
              <a:t>27</a:t>
            </a:fld>
            <a:endParaRPr lang="en-GB" altLang="en-US"/>
          </a:p>
        </p:txBody>
      </p:sp>
    </p:spTree>
    <p:extLst>
      <p:ext uri="{BB962C8B-B14F-4D97-AF65-F5344CB8AC3E}">
        <p14:creationId xmlns:p14="http://schemas.microsoft.com/office/powerpoint/2010/main" val="339816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2357EFFC-0744-475A-84F3-E3BB8EA4355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D13E58D4-CF47-4FF8-95C8-67F19012B0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Ymarfer / Trafodaeth 5 - ystyried materion pŵer / ADP / AOP mewn perthynas â diogelu (Os yn bosibl eu cysylltu â'u hachosion unigol). Fe ellir ei wneud mewn grwpiau bach os oes amser, ond efallai bod hyn wedi ei drafod yn barod, ac os ydyw, yna dim ond angen tynnu sylw at bwyntiau yn unig.</a:t>
            </a:r>
            <a:endParaRPr lang="en-GB" dirty="0"/>
          </a:p>
          <a:p>
            <a:endParaRPr lang="en-GB" altLang="en-US" dirty="0"/>
          </a:p>
        </p:txBody>
      </p:sp>
      <p:sp>
        <p:nvSpPr>
          <p:cNvPr id="64516" name="Slide Number Placeholder 3">
            <a:extLst>
              <a:ext uri="{FF2B5EF4-FFF2-40B4-BE49-F238E27FC236}">
                <a16:creationId xmlns:a16="http://schemas.microsoft.com/office/drawing/2014/main" id="{FA916927-8813-49DA-9B7A-679A6F97A80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05E12C4-A17C-4A1E-AF3E-15EF86B09350}" type="slidenum">
              <a:rPr lang="en-GB" altLang="en-US" smtClean="0"/>
              <a:pPr/>
              <a:t>28</a:t>
            </a:fld>
            <a:endParaRPr lang="en-GB" altLang="en-US"/>
          </a:p>
        </p:txBody>
      </p:sp>
    </p:spTree>
    <p:extLst>
      <p:ext uri="{BB962C8B-B14F-4D97-AF65-F5344CB8AC3E}">
        <p14:creationId xmlns:p14="http://schemas.microsoft.com/office/powerpoint/2010/main" val="42885141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0D912F2A-494F-4627-9F2B-30E460D9BA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D47045DB-F38E-4E33-9B1F-CA4B03CC91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4616">
              <a:defRPr/>
            </a:pPr>
            <a:r>
              <a:rPr lang="cy-GB" dirty="0"/>
              <a:t>Trafodaeth Grŵp / crynhoi o’r ymarfer blaenorol (os nad yw wedi eu cwmpasu eisoes): A allant nodi unrhyw sefyllfaoedd lle maent wedi adnabod rhagfarn ynddynt eu hunain neu weithwyr eraill a allai fod wedi dylanwadu ar drafodaeth a hynny naill ai'n bositif neu'n negyddol? Gwerthoedd trafod / moeseg ac ati.</a:t>
            </a:r>
            <a:endParaRPr lang="en-GB" dirty="0"/>
          </a:p>
          <a:p>
            <a:endParaRPr lang="en-GB" altLang="en-US" dirty="0"/>
          </a:p>
        </p:txBody>
      </p:sp>
      <p:sp>
        <p:nvSpPr>
          <p:cNvPr id="66564" name="Slide Number Placeholder 3">
            <a:extLst>
              <a:ext uri="{FF2B5EF4-FFF2-40B4-BE49-F238E27FC236}">
                <a16:creationId xmlns:a16="http://schemas.microsoft.com/office/drawing/2014/main" id="{6AE4D087-7B7F-4BE9-A9E3-DC240441E96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DB0CCB5-AD8E-4F88-9999-26A41DDED88A}" type="slidenum">
              <a:rPr lang="en-GB" altLang="en-US" smtClean="0"/>
              <a:pPr/>
              <a:t>29</a:t>
            </a:fld>
            <a:endParaRPr lang="en-GB" altLang="en-US"/>
          </a:p>
        </p:txBody>
      </p:sp>
    </p:spTree>
    <p:extLst>
      <p:ext uri="{BB962C8B-B14F-4D97-AF65-F5344CB8AC3E}">
        <p14:creationId xmlns:p14="http://schemas.microsoft.com/office/powerpoint/2010/main" val="39505822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CF4635C0-EE03-46CF-93EA-9F855C47EF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24F33AE5-43D8-4514-B349-00CDB3BE6A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t>Ansicrwydd</a:t>
            </a:r>
            <a:r>
              <a:rPr lang="en-GB" altLang="en-US" dirty="0"/>
              <a:t>- </a:t>
            </a:r>
            <a:r>
              <a:rPr lang="en-GB" altLang="en-US" dirty="0" err="1"/>
              <a:t>cyfiawnhau</a:t>
            </a:r>
            <a:r>
              <a:rPr lang="en-GB" altLang="en-US" dirty="0"/>
              <a:t> </a:t>
            </a:r>
            <a:r>
              <a:rPr lang="en-GB" altLang="en-US" dirty="0" err="1"/>
              <a:t>penderfyniadau</a:t>
            </a:r>
            <a:endParaRPr lang="en-GB" altLang="en-US" dirty="0"/>
          </a:p>
        </p:txBody>
      </p:sp>
      <p:sp>
        <p:nvSpPr>
          <p:cNvPr id="68612" name="Slide Number Placeholder 3">
            <a:extLst>
              <a:ext uri="{FF2B5EF4-FFF2-40B4-BE49-F238E27FC236}">
                <a16:creationId xmlns:a16="http://schemas.microsoft.com/office/drawing/2014/main" id="{E539B8BF-BF45-4EF9-B756-1EB31928826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B53892F-ED64-4E2E-99AD-A0417BD1B399}" type="slidenum">
              <a:rPr lang="en-GB" altLang="en-US" smtClean="0"/>
              <a:pPr/>
              <a:t>30</a:t>
            </a:fld>
            <a:endParaRPr lang="en-GB" altLang="en-US"/>
          </a:p>
        </p:txBody>
      </p:sp>
    </p:spTree>
    <p:extLst>
      <p:ext uri="{BB962C8B-B14F-4D97-AF65-F5344CB8AC3E}">
        <p14:creationId xmlns:p14="http://schemas.microsoft.com/office/powerpoint/2010/main" val="19298889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344D09E9-44EE-434E-8DCB-D7B3DDA7E0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38480F03-E756-44AE-A5A7-403D71A9B2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latin typeface="+mn-lt"/>
                <a:ea typeface="+mn-ea"/>
                <a:cs typeface="+mn-cs"/>
              </a:rPr>
              <a:t>Gall </a:t>
            </a:r>
            <a:r>
              <a:rPr lang="en-GB" sz="1200" kern="1200" dirty="0" err="1">
                <a:solidFill>
                  <a:schemeClr val="tx1"/>
                </a:solidFill>
                <a:effectLst/>
                <a:latin typeface="+mn-lt"/>
                <a:ea typeface="+mn-ea"/>
                <a:cs typeface="+mn-cs"/>
              </a:rPr>
              <a:t>hyn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gael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drafod</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yn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fras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oes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amser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ond</a:t>
            </a:r>
            <a:r>
              <a:rPr lang="en-GB" sz="1200" kern="1200" dirty="0">
                <a:solidFill>
                  <a:schemeClr val="tx1"/>
                </a:solidFill>
                <a:effectLst/>
                <a:latin typeface="+mn-lt"/>
                <a:ea typeface="+mn-ea"/>
                <a:cs typeface="+mn-cs"/>
              </a:rPr>
              <a:t> mi </a:t>
            </a:r>
            <a:r>
              <a:rPr lang="en-GB" sz="1200" kern="1200" dirty="0" err="1">
                <a:solidFill>
                  <a:schemeClr val="tx1"/>
                </a:solidFill>
                <a:effectLst/>
                <a:latin typeface="+mn-lt"/>
                <a:ea typeface="+mn-ea"/>
                <a:cs typeface="+mn-cs"/>
              </a:rPr>
              <a:t>fydd</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yn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cael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gynnwys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mewn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mwy</a:t>
            </a:r>
            <a:r>
              <a:rPr lang="en-GB" sz="1200" kern="1200" dirty="0">
                <a:solidFill>
                  <a:schemeClr val="tx1"/>
                </a:solidFill>
                <a:effectLst/>
                <a:latin typeface="+mn-lt"/>
                <a:ea typeface="+mn-ea"/>
                <a:cs typeface="+mn-cs"/>
              </a:rPr>
              <a:t> o </a:t>
            </a:r>
            <a:r>
              <a:rPr lang="en-GB" sz="1200" kern="1200" dirty="0" err="1">
                <a:solidFill>
                  <a:schemeClr val="tx1"/>
                </a:solidFill>
                <a:effectLst/>
                <a:latin typeface="+mn-lt"/>
                <a:ea typeface="+mn-ea"/>
                <a:cs typeface="+mn-cs"/>
              </a:rPr>
              <a:t>fanylder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yng</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ngweithdy</a:t>
            </a:r>
            <a:r>
              <a:rPr lang="en-GB" sz="1200" kern="1200">
                <a:solidFill>
                  <a:schemeClr val="tx1"/>
                </a:solidFill>
                <a:effectLst/>
                <a:latin typeface="+mn-lt"/>
                <a:ea typeface="+mn-ea"/>
                <a:cs typeface="+mn-cs"/>
              </a:rPr>
              <a:t> 3</a:t>
            </a:r>
          </a:p>
          <a:p>
            <a:endParaRPr lang="en-GB" altLang="en-US" dirty="0"/>
          </a:p>
        </p:txBody>
      </p:sp>
      <p:sp>
        <p:nvSpPr>
          <p:cNvPr id="70660" name="Slide Number Placeholder 3">
            <a:extLst>
              <a:ext uri="{FF2B5EF4-FFF2-40B4-BE49-F238E27FC236}">
                <a16:creationId xmlns:a16="http://schemas.microsoft.com/office/drawing/2014/main" id="{0525D690-F57F-46F2-BD1A-6CAE785939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DB182BA-C687-499D-97A8-1C2B17F52DCB}" type="slidenum">
              <a:rPr lang="en-GB" altLang="en-US" smtClean="0"/>
              <a:pPr/>
              <a:t>31</a:t>
            </a:fld>
            <a:endParaRPr lang="en-GB" altLang="en-US"/>
          </a:p>
        </p:txBody>
      </p:sp>
    </p:spTree>
    <p:extLst>
      <p:ext uri="{BB962C8B-B14F-4D97-AF65-F5344CB8AC3E}">
        <p14:creationId xmlns:p14="http://schemas.microsoft.com/office/powerpoint/2010/main" val="26783921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32</a:t>
            </a:fld>
            <a:endParaRPr lang="en-GB" altLang="en-US"/>
          </a:p>
        </p:txBody>
      </p:sp>
    </p:spTree>
    <p:extLst>
      <p:ext uri="{BB962C8B-B14F-4D97-AF65-F5344CB8AC3E}">
        <p14:creationId xmlns:p14="http://schemas.microsoft.com/office/powerpoint/2010/main" val="22388967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EBDA5502-00A7-41B0-8C36-6EE7A6BCC48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a:extLst>
              <a:ext uri="{FF2B5EF4-FFF2-40B4-BE49-F238E27FC236}">
                <a16:creationId xmlns:a16="http://schemas.microsoft.com/office/drawing/2014/main" id="{B3271B85-4A80-48F1-B4D2-EB50892B18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dirty="0" err="1"/>
              <a:t>Ymarfer</a:t>
            </a:r>
            <a:r>
              <a:rPr lang="en-GB" altLang="en-US" b="1" dirty="0"/>
              <a:t> 7</a:t>
            </a:r>
            <a:r>
              <a:rPr lang="en-GB" altLang="en-US" dirty="0"/>
              <a:t>: </a:t>
            </a:r>
            <a:r>
              <a:rPr lang="en-GB" altLang="en-US" dirty="0" err="1"/>
              <a:t>mewn</a:t>
            </a:r>
            <a:r>
              <a:rPr lang="en-GB" altLang="en-US" dirty="0"/>
              <a:t> </a:t>
            </a:r>
            <a:r>
              <a:rPr lang="en-GB" altLang="en-US" dirty="0" err="1"/>
              <a:t>grwp</a:t>
            </a:r>
            <a:r>
              <a:rPr lang="en-GB" altLang="en-US" dirty="0"/>
              <a:t> </a:t>
            </a:r>
            <a:r>
              <a:rPr lang="en-GB" altLang="en-US" dirty="0" err="1"/>
              <a:t>mawr</a:t>
            </a:r>
            <a:r>
              <a:rPr lang="en-GB" altLang="en-US" dirty="0"/>
              <a:t> </a:t>
            </a:r>
            <a:r>
              <a:rPr lang="en-GB" altLang="en-US" dirty="0" err="1"/>
              <a:t>neu</a:t>
            </a:r>
            <a:r>
              <a:rPr lang="en-GB" altLang="en-US" dirty="0"/>
              <a:t> </a:t>
            </a:r>
            <a:r>
              <a:rPr lang="en-GB" altLang="en-US" dirty="0" err="1"/>
              <a:t>fach</a:t>
            </a:r>
            <a:r>
              <a:rPr lang="en-GB" altLang="en-US" dirty="0"/>
              <a:t>, </a:t>
            </a:r>
            <a:r>
              <a:rPr lang="en-GB" altLang="en-US" dirty="0" err="1"/>
              <a:t>neu</a:t>
            </a:r>
            <a:r>
              <a:rPr lang="en-GB" altLang="en-US" dirty="0"/>
              <a:t> </a:t>
            </a:r>
            <a:r>
              <a:rPr lang="en-GB" altLang="en-US" dirty="0" err="1"/>
              <a:t>wedi</a:t>
            </a:r>
            <a:r>
              <a:rPr lang="en-GB" altLang="en-US" dirty="0"/>
              <a:t> </a:t>
            </a:r>
            <a:r>
              <a:rPr lang="en-GB" altLang="en-US" dirty="0" err="1"/>
              <a:t>ei</a:t>
            </a:r>
            <a:r>
              <a:rPr lang="en-GB" altLang="en-US" dirty="0"/>
              <a:t> </a:t>
            </a:r>
            <a:r>
              <a:rPr lang="en-GB" altLang="en-US" dirty="0" err="1"/>
              <a:t>rannu</a:t>
            </a:r>
            <a:r>
              <a:rPr lang="en-GB" altLang="en-US" dirty="0"/>
              <a:t> </a:t>
            </a:r>
            <a:r>
              <a:rPr lang="en-GB" altLang="en-US" dirty="0" err="1"/>
              <a:t>i</a:t>
            </a:r>
            <a:r>
              <a:rPr lang="en-GB" altLang="en-US" dirty="0"/>
              <a:t> 2 </a:t>
            </a:r>
            <a:r>
              <a:rPr lang="en-GB" altLang="en-US" dirty="0" err="1"/>
              <a:t>ymarferiad</a:t>
            </a:r>
            <a:r>
              <a:rPr lang="en-GB" altLang="en-US" dirty="0"/>
              <a:t> a </a:t>
            </a:r>
            <a:r>
              <a:rPr lang="en-GB" altLang="en-US" dirty="0" err="1"/>
              <a:t>a</a:t>
            </a:r>
            <a:r>
              <a:rPr lang="en-GB" altLang="en-US" dirty="0"/>
              <a:t> b (</a:t>
            </a:r>
            <a:r>
              <a:rPr lang="en-GB" altLang="en-US" dirty="0" err="1"/>
              <a:t>gweler</a:t>
            </a:r>
            <a:r>
              <a:rPr lang="en-GB" altLang="en-US" dirty="0"/>
              <a:t> </a:t>
            </a:r>
            <a:r>
              <a:rPr lang="en-GB" altLang="en-US" dirty="0" err="1"/>
              <a:t>llyfr</a:t>
            </a:r>
            <a:r>
              <a:rPr lang="en-GB" altLang="en-US" dirty="0"/>
              <a:t> </a:t>
            </a:r>
            <a:r>
              <a:rPr lang="en-GB" altLang="en-US" dirty="0" err="1"/>
              <a:t>gwaith</a:t>
            </a:r>
            <a:r>
              <a:rPr lang="en-GB" altLang="en-US" dirty="0"/>
              <a:t>)/</a:t>
            </a:r>
            <a:r>
              <a:rPr lang="en-GB" altLang="en-US" baseline="0" dirty="0"/>
              <a:t> O</a:t>
            </a:r>
            <a:r>
              <a:rPr lang="cy-GB" dirty="0"/>
              <a:t>s yw'n cael ei wneud mewn grwp bach, efallai y byddai'n ddefnyddiol cymysgu grwpiau gyda gweithwyr plant ac oedolion</a:t>
            </a:r>
            <a:br>
              <a:rPr lang="cy-GB" dirty="0"/>
            </a:br>
            <a:r>
              <a:rPr lang="cy-GB" dirty="0"/>
              <a:t>Adborth / trafodaeth – edrych ar y prif bwyntiau</a:t>
            </a:r>
            <a:endParaRPr lang="en-GB" altLang="en-US" dirty="0"/>
          </a:p>
        </p:txBody>
      </p:sp>
      <p:sp>
        <p:nvSpPr>
          <p:cNvPr id="73732" name="Slide Number Placeholder 3">
            <a:extLst>
              <a:ext uri="{FF2B5EF4-FFF2-40B4-BE49-F238E27FC236}">
                <a16:creationId xmlns:a16="http://schemas.microsoft.com/office/drawing/2014/main" id="{BE944993-6656-423F-936C-6E8C578B0D9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C58C18-E7B1-48B1-B2DB-A20C94559787}" type="slidenum">
              <a:rPr lang="en-GB" altLang="en-US" smtClean="0"/>
              <a:pPr/>
              <a:t>33</a:t>
            </a:fld>
            <a:endParaRPr lang="en-GB" altLang="en-US"/>
          </a:p>
        </p:txBody>
      </p:sp>
    </p:spTree>
    <p:extLst>
      <p:ext uri="{BB962C8B-B14F-4D97-AF65-F5344CB8AC3E}">
        <p14:creationId xmlns:p14="http://schemas.microsoft.com/office/powerpoint/2010/main" val="33218633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45CBA38D-B87C-4508-B916-D7B210E933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613B32A8-EA20-479D-91AD-7AA2F6A2583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t>Efallai</a:t>
            </a:r>
            <a:r>
              <a:rPr lang="en-GB" altLang="en-US" dirty="0"/>
              <a:t> </a:t>
            </a:r>
            <a:r>
              <a:rPr lang="en-GB" altLang="en-US" dirty="0" err="1"/>
              <a:t>na</a:t>
            </a:r>
            <a:r>
              <a:rPr lang="en-GB" altLang="en-US" dirty="0"/>
              <a:t> </a:t>
            </a:r>
            <a:r>
              <a:rPr lang="en-GB" altLang="en-US" dirty="0" err="1"/>
              <a:t>fydd</a:t>
            </a:r>
            <a:r>
              <a:rPr lang="en-GB" altLang="en-US" dirty="0"/>
              <a:t> </a:t>
            </a:r>
            <a:r>
              <a:rPr lang="en-GB" altLang="en-US" dirty="0" err="1"/>
              <a:t>angen</a:t>
            </a:r>
            <a:r>
              <a:rPr lang="en-GB" altLang="en-US" dirty="0"/>
              <a:t> </a:t>
            </a:r>
            <a:r>
              <a:rPr lang="en-GB" altLang="en-US" dirty="0" err="1"/>
              <a:t>sleid</a:t>
            </a:r>
            <a:r>
              <a:rPr lang="en-GB" altLang="en-US" dirty="0"/>
              <a:t> 34-37,</a:t>
            </a:r>
            <a:r>
              <a:rPr lang="en-GB" altLang="en-US" baseline="0" dirty="0"/>
              <a:t> </a:t>
            </a:r>
            <a:r>
              <a:rPr lang="en-GB" altLang="en-US" baseline="0" dirty="0" err="1"/>
              <a:t>dibynnu</a:t>
            </a:r>
            <a:r>
              <a:rPr lang="en-GB" altLang="en-US" baseline="0" dirty="0"/>
              <a:t> </a:t>
            </a:r>
            <a:r>
              <a:rPr lang="en-GB" altLang="en-US" baseline="0" dirty="0" err="1"/>
              <a:t>ar</a:t>
            </a:r>
            <a:r>
              <a:rPr lang="en-GB" altLang="en-US" baseline="0" dirty="0"/>
              <a:t> y </a:t>
            </a:r>
            <a:r>
              <a:rPr lang="en-GB" altLang="en-US" baseline="0" dirty="0" err="1"/>
              <a:t>grwp</a:t>
            </a:r>
            <a:endParaRPr lang="en-GB" altLang="en-US" dirty="0"/>
          </a:p>
        </p:txBody>
      </p:sp>
      <p:sp>
        <p:nvSpPr>
          <p:cNvPr id="75780" name="Slide Number Placeholder 3">
            <a:extLst>
              <a:ext uri="{FF2B5EF4-FFF2-40B4-BE49-F238E27FC236}">
                <a16:creationId xmlns:a16="http://schemas.microsoft.com/office/drawing/2014/main" id="{763CEBF1-2248-41C0-82CA-221142A107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F168DBD-9B45-4F1F-AE33-CACC7FC9F364}" type="slidenum">
              <a:rPr lang="en-GB" altLang="en-US" smtClean="0"/>
              <a:pPr/>
              <a:t>34</a:t>
            </a:fld>
            <a:endParaRPr lang="en-GB" altLang="en-US"/>
          </a:p>
        </p:txBody>
      </p:sp>
    </p:spTree>
    <p:extLst>
      <p:ext uri="{BB962C8B-B14F-4D97-AF65-F5344CB8AC3E}">
        <p14:creationId xmlns:p14="http://schemas.microsoft.com/office/powerpoint/2010/main" val="8962994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913346B3-1928-4844-AC79-1FB54838DA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09BB8D1C-5728-413F-9F44-FACA9F6EDE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Yn cynnwys: corfforol, rhywiol, seicolegol, emosiynol, ariannol, esgeulustod,</a:t>
            </a:r>
            <a:r>
              <a:rPr lang="cy-GB" baseline="0" dirty="0"/>
              <a:t> </a:t>
            </a:r>
            <a:r>
              <a:rPr lang="cy-GB" dirty="0"/>
              <a:t>mewn unrhyw leoliad, troseddau treisgar, troseddau rhywiol, troseddau eiddo, troseddau casineb, ecsbloetio. WASPI - dyletswydd i rannu gwybodaeth</a:t>
            </a:r>
            <a:endParaRPr lang="en-GB" altLang="en-US" dirty="0"/>
          </a:p>
        </p:txBody>
      </p:sp>
      <p:sp>
        <p:nvSpPr>
          <p:cNvPr id="77828" name="Slide Number Placeholder 3">
            <a:extLst>
              <a:ext uri="{FF2B5EF4-FFF2-40B4-BE49-F238E27FC236}">
                <a16:creationId xmlns:a16="http://schemas.microsoft.com/office/drawing/2014/main" id="{7B7B6B70-A96F-4C1C-8F2F-0518AE61FBE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7FB1744-26D3-4395-87F6-269A2269D669}" type="slidenum">
              <a:rPr lang="en-GB" altLang="en-US" smtClean="0"/>
              <a:pPr/>
              <a:t>35</a:t>
            </a:fld>
            <a:endParaRPr lang="en-GB" altLang="en-US"/>
          </a:p>
        </p:txBody>
      </p:sp>
    </p:spTree>
    <p:extLst>
      <p:ext uri="{BB962C8B-B14F-4D97-AF65-F5344CB8AC3E}">
        <p14:creationId xmlns:p14="http://schemas.microsoft.com/office/powerpoint/2010/main" val="39973176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F528CC5B-E6AB-4E42-8F29-B894621E2B7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9510ED84-D718-46BA-8EBC-CCD96A584B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Ddiffiniad o gamdriniaeth yn cynnwys: corfforol, rhywiol, seicolegol, emosiynol, ariannol, anghenion sylfaenol sydd ddim yn cael eu cwrdd ayb</a:t>
            </a:r>
            <a:endParaRPr lang="en-GB" altLang="en-US" dirty="0"/>
          </a:p>
        </p:txBody>
      </p:sp>
      <p:sp>
        <p:nvSpPr>
          <p:cNvPr id="79876" name="Slide Number Placeholder 3">
            <a:extLst>
              <a:ext uri="{FF2B5EF4-FFF2-40B4-BE49-F238E27FC236}">
                <a16:creationId xmlns:a16="http://schemas.microsoft.com/office/drawing/2014/main" id="{8D4140EF-517F-44BC-A481-0787CAAD60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8940330-4E4A-4060-8ECA-572B9AC3B61C}" type="slidenum">
              <a:rPr lang="en-GB" altLang="en-US" smtClean="0"/>
              <a:pPr/>
              <a:t>36</a:t>
            </a:fld>
            <a:endParaRPr lang="en-GB" altLang="en-US"/>
          </a:p>
        </p:txBody>
      </p:sp>
    </p:spTree>
    <p:extLst>
      <p:ext uri="{BB962C8B-B14F-4D97-AF65-F5344CB8AC3E}">
        <p14:creationId xmlns:p14="http://schemas.microsoft.com/office/powerpoint/2010/main" val="24061560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37</a:t>
            </a:fld>
            <a:endParaRPr lang="en-GB" altLang="en-US"/>
          </a:p>
        </p:txBody>
      </p:sp>
    </p:spTree>
    <p:extLst>
      <p:ext uri="{BB962C8B-B14F-4D97-AF65-F5344CB8AC3E}">
        <p14:creationId xmlns:p14="http://schemas.microsoft.com/office/powerpoint/2010/main" val="35304429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61A0F4BD-A48E-44F5-A002-4CEA56EB6E5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F86EC95D-9AC6-4197-B66B-5FC92797FD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GB" dirty="0"/>
              <a:t>Goblygiadau eang y Ddeddf</a:t>
            </a:r>
            <a:endParaRPr lang="en-GB" altLang="en-US" dirty="0"/>
          </a:p>
        </p:txBody>
      </p:sp>
      <p:sp>
        <p:nvSpPr>
          <p:cNvPr id="82948" name="Slide Number Placeholder 3">
            <a:extLst>
              <a:ext uri="{FF2B5EF4-FFF2-40B4-BE49-F238E27FC236}">
                <a16:creationId xmlns:a16="http://schemas.microsoft.com/office/drawing/2014/main" id="{A7C96EEF-3358-4B54-89A6-ADEB12FA9E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5000" indent="-282692">
              <a:defRPr>
                <a:solidFill>
                  <a:schemeClr val="tx1"/>
                </a:solidFill>
                <a:latin typeface="Arial" panose="020B0604020202020204" pitchFamily="34" charset="0"/>
                <a:cs typeface="Arial" panose="020B0604020202020204" pitchFamily="34" charset="0"/>
              </a:defRPr>
            </a:lvl2pPr>
            <a:lvl3pPr marL="1130770" indent="-226154">
              <a:defRPr>
                <a:solidFill>
                  <a:schemeClr val="tx1"/>
                </a:solidFill>
                <a:latin typeface="Arial" panose="020B0604020202020204" pitchFamily="34" charset="0"/>
                <a:cs typeface="Arial" panose="020B0604020202020204" pitchFamily="34" charset="0"/>
              </a:defRPr>
            </a:lvl3pPr>
            <a:lvl4pPr marL="1583078" indent="-226154">
              <a:defRPr>
                <a:solidFill>
                  <a:schemeClr val="tx1"/>
                </a:solidFill>
                <a:latin typeface="Arial" panose="020B0604020202020204" pitchFamily="34" charset="0"/>
                <a:cs typeface="Arial" panose="020B0604020202020204" pitchFamily="34" charset="0"/>
              </a:defRPr>
            </a:lvl4pPr>
            <a:lvl5pPr marL="2035386" indent="-226154">
              <a:defRPr>
                <a:solidFill>
                  <a:schemeClr val="tx1"/>
                </a:solidFill>
                <a:latin typeface="Arial" panose="020B0604020202020204" pitchFamily="34" charset="0"/>
                <a:cs typeface="Arial" panose="020B0604020202020204" pitchFamily="34" charset="0"/>
              </a:defRPr>
            </a:lvl5pPr>
            <a:lvl6pPr marL="2487694"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40002"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92310"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44618" indent="-226154"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AE4D3FF-E449-4DBD-AA17-D08E239FC66C}" type="slidenum">
              <a:rPr lang="en-GB" altLang="en-US" smtClean="0"/>
              <a:pPr/>
              <a:t>38</a:t>
            </a:fld>
            <a:endParaRPr lang="en-GB" altLang="en-US"/>
          </a:p>
        </p:txBody>
      </p:sp>
    </p:spTree>
    <p:extLst>
      <p:ext uri="{BB962C8B-B14F-4D97-AF65-F5344CB8AC3E}">
        <p14:creationId xmlns:p14="http://schemas.microsoft.com/office/powerpoint/2010/main" val="3525355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11F073EC-AFCE-4C36-B658-3511CC63D9FD}" type="slidenum">
              <a:rPr lang="en-GB" altLang="en-US" smtClean="0"/>
              <a:pPr>
                <a:defRPr/>
              </a:pPr>
              <a:t>39</a:t>
            </a:fld>
            <a:endParaRPr lang="en-GB" altLang="en-US"/>
          </a:p>
        </p:txBody>
      </p:sp>
    </p:spTree>
    <p:extLst>
      <p:ext uri="{BB962C8B-B14F-4D97-AF65-F5344CB8AC3E}">
        <p14:creationId xmlns:p14="http://schemas.microsoft.com/office/powerpoint/2010/main" val="23736808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8FCB17D0-F877-400B-B595-F46CB3159CDC}"/>
              </a:ext>
            </a:extLst>
          </p:cNvPr>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grpSp>
        <p:nvGrpSpPr>
          <p:cNvPr id="3" name="Group 15">
            <a:extLst>
              <a:ext uri="{FF2B5EF4-FFF2-40B4-BE49-F238E27FC236}">
                <a16:creationId xmlns:a16="http://schemas.microsoft.com/office/drawing/2014/main" id="{BE27BCC9-280D-47C7-8011-3F53A03E7B8B}"/>
              </a:ext>
            </a:extLst>
          </p:cNvPr>
          <p:cNvGrpSpPr>
            <a:grpSpLocks/>
          </p:cNvGrpSpPr>
          <p:nvPr/>
        </p:nvGrpSpPr>
        <p:grpSpPr bwMode="auto">
          <a:xfrm>
            <a:off x="0" y="4946650"/>
            <a:ext cx="9147175" cy="1911350"/>
            <a:chOff x="-3765" y="4832896"/>
            <a:chExt cx="9147765" cy="2032192"/>
          </a:xfrm>
        </p:grpSpPr>
        <p:sp>
          <p:nvSpPr>
            <p:cNvPr id="4" name="Freeform 16">
              <a:extLst>
                <a:ext uri="{FF2B5EF4-FFF2-40B4-BE49-F238E27FC236}">
                  <a16:creationId xmlns:a16="http://schemas.microsoft.com/office/drawing/2014/main" id="{86BADCE2-C7B3-4F4B-878D-66261B4906CF}"/>
                </a:ext>
              </a:extLst>
            </p:cNvPr>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5" name="Freeform 18">
              <a:extLst>
                <a:ext uri="{FF2B5EF4-FFF2-40B4-BE49-F238E27FC236}">
                  <a16:creationId xmlns:a16="http://schemas.microsoft.com/office/drawing/2014/main" id="{B421298F-B0B7-4C2C-8C55-896AF997E8FF}"/>
                </a:ext>
              </a:extLst>
            </p:cNvPr>
            <p:cNvSpPr>
              <a:spLocks/>
            </p:cNvSpPr>
            <p:nvPr/>
          </p:nvSpPr>
          <p:spPr bwMode="auto">
            <a:xfrm>
              <a:off x="35926" y="5135025"/>
              <a:ext cx="9108074" cy="838869"/>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6" name="Freeform 19">
              <a:extLst>
                <a:ext uri="{FF2B5EF4-FFF2-40B4-BE49-F238E27FC236}">
                  <a16:creationId xmlns:a16="http://schemas.microsoft.com/office/drawing/2014/main" id="{B6DF9F1F-FB80-49EE-B7C9-28D1DC865024}"/>
                </a:ext>
              </a:extLst>
            </p:cNvPr>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7" name="Straight Connector 6">
              <a:extLst>
                <a:ext uri="{FF2B5EF4-FFF2-40B4-BE49-F238E27FC236}">
                  <a16:creationId xmlns:a16="http://schemas.microsoft.com/office/drawing/2014/main" id="{87DB0F85-6B89-4ADC-BC89-D8FF288A7E55}"/>
                </a:ext>
              </a:extLst>
            </p:cNvPr>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8" name="Title 1">
            <a:extLst>
              <a:ext uri="{FF2B5EF4-FFF2-40B4-BE49-F238E27FC236}">
                <a16:creationId xmlns:a16="http://schemas.microsoft.com/office/drawing/2014/main" id="{DAEDAEDF-DA36-4E98-B481-DB474A337FEE}"/>
              </a:ext>
            </a:extLst>
          </p:cNvPr>
          <p:cNvSpPr txBox="1">
            <a:spLocks/>
          </p:cNvSpPr>
          <p:nvPr userDrawn="1"/>
        </p:nvSpPr>
        <p:spPr>
          <a:xfrm>
            <a:off x="468313" y="5805488"/>
            <a:ext cx="7335837" cy="596900"/>
          </a:xfrm>
          <a:prstGeom prst="rect">
            <a:avLst/>
          </a:prstGeom>
        </p:spPr>
        <p:txBody>
          <a:bodyPr anchor="ctr">
            <a:normAutofit/>
          </a:bodyPr>
          <a:lstStyle/>
          <a:p>
            <a:pPr eaLnBrk="1" fontAlgn="auto" hangingPunct="1">
              <a:spcAft>
                <a:spcPts val="0"/>
              </a:spcAft>
              <a:defRPr/>
            </a:pPr>
            <a:r>
              <a:rPr lang="en-GB" sz="2400" dirty="0">
                <a:solidFill>
                  <a:schemeClr val="bg1"/>
                </a:solidFill>
                <a:effectLst>
                  <a:outerShdw blurRad="50000" dist="30000" dir="5400000" algn="tl" rotWithShape="0">
                    <a:srgbClr val="000000">
                      <a:alpha val="30000"/>
                    </a:srgbClr>
                  </a:outerShdw>
                </a:effectLst>
                <a:latin typeface="+mj-lt"/>
                <a:ea typeface="+mj-ea"/>
                <a:cs typeface="+mj-cs"/>
              </a:rPr>
              <a:t>Porth Agored Consolidation Workshop Day2 </a:t>
            </a:r>
          </a:p>
        </p:txBody>
      </p:sp>
      <p:sp>
        <p:nvSpPr>
          <p:cNvPr id="9" name="Date Placeholder 29">
            <a:extLst>
              <a:ext uri="{FF2B5EF4-FFF2-40B4-BE49-F238E27FC236}">
                <a16:creationId xmlns:a16="http://schemas.microsoft.com/office/drawing/2014/main" id="{FA26FA09-CEAA-45A6-8F3D-EA2A8D88DBE1}"/>
              </a:ext>
            </a:extLst>
          </p:cNvPr>
          <p:cNvSpPr>
            <a:spLocks noGrp="1"/>
          </p:cNvSpPr>
          <p:nvPr>
            <p:ph type="dt" sz="half" idx="10"/>
          </p:nvPr>
        </p:nvSpPr>
        <p:spPr/>
        <p:txBody>
          <a:bodyPr/>
          <a:lstStyle>
            <a:lvl1pPr>
              <a:defRPr>
                <a:solidFill>
                  <a:srgbClr val="FFFFFF"/>
                </a:solidFill>
              </a:defRPr>
            </a:lvl1pPr>
            <a:extLst/>
          </a:lstStyle>
          <a:p>
            <a:pPr>
              <a:defRPr/>
            </a:pPr>
            <a:fld id="{97E4A3F2-8BBC-4CF5-B2E0-31B719D3AF14}" type="datetime1">
              <a:rPr lang="en-US" smtClean="0"/>
              <a:t>2/11/2020</a:t>
            </a:fld>
            <a:endParaRPr lang="en-US" dirty="0"/>
          </a:p>
        </p:txBody>
      </p:sp>
      <p:sp>
        <p:nvSpPr>
          <p:cNvPr id="10" name="Footer Placeholder 18">
            <a:extLst>
              <a:ext uri="{FF2B5EF4-FFF2-40B4-BE49-F238E27FC236}">
                <a16:creationId xmlns:a16="http://schemas.microsoft.com/office/drawing/2014/main" id="{DD92FCA5-9DA9-4225-BF2F-738E6FFB84F0}"/>
              </a:ext>
            </a:extLst>
          </p:cNvPr>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1" name="Slide Number Placeholder 26">
            <a:extLst>
              <a:ext uri="{FF2B5EF4-FFF2-40B4-BE49-F238E27FC236}">
                <a16:creationId xmlns:a16="http://schemas.microsoft.com/office/drawing/2014/main" id="{61C6CD69-7A3C-42AF-8A86-587140EEADA1}"/>
              </a:ext>
            </a:extLst>
          </p:cNvPr>
          <p:cNvSpPr>
            <a:spLocks noGrp="1"/>
          </p:cNvSpPr>
          <p:nvPr>
            <p:ph type="sldNum" sz="quarter" idx="12"/>
          </p:nvPr>
        </p:nvSpPr>
        <p:spPr/>
        <p:txBody>
          <a:bodyPr/>
          <a:lstStyle>
            <a:lvl1pPr>
              <a:defRPr>
                <a:solidFill>
                  <a:srgbClr val="FFFFFF"/>
                </a:solidFill>
              </a:defRPr>
            </a:lvl1pPr>
          </a:lstStyle>
          <a:p>
            <a:pPr>
              <a:defRPr/>
            </a:pPr>
            <a:fld id="{3667BF6C-317A-46B2-9AC2-0A4D69FFFBED}" type="slidenum">
              <a:rPr lang="en-US" altLang="en-US"/>
              <a:pPr>
                <a:defRPr/>
              </a:pPr>
              <a:t>‹#›</a:t>
            </a:fld>
            <a:endParaRPr lang="en-US" altLang="en-US"/>
          </a:p>
        </p:txBody>
      </p:sp>
    </p:spTree>
    <p:extLst>
      <p:ext uri="{BB962C8B-B14F-4D97-AF65-F5344CB8AC3E}">
        <p14:creationId xmlns:p14="http://schemas.microsoft.com/office/powerpoint/2010/main" val="1975589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a:extLst>
              <a:ext uri="{FF2B5EF4-FFF2-40B4-BE49-F238E27FC236}">
                <a16:creationId xmlns:a16="http://schemas.microsoft.com/office/drawing/2014/main" id="{C9E70888-2A24-417B-A9C1-9724B8D8F04A}"/>
              </a:ext>
            </a:extLst>
          </p:cNvPr>
          <p:cNvSpPr>
            <a:spLocks noGrp="1"/>
          </p:cNvSpPr>
          <p:nvPr>
            <p:ph type="dt" sz="half" idx="10"/>
          </p:nvPr>
        </p:nvSpPr>
        <p:spPr/>
        <p:txBody>
          <a:bodyPr/>
          <a:lstStyle>
            <a:lvl1pPr>
              <a:defRPr/>
            </a:lvl1pPr>
          </a:lstStyle>
          <a:p>
            <a:pPr>
              <a:defRPr/>
            </a:pPr>
            <a:fld id="{C659AE44-3EEB-49FB-9769-70654DAD1D81}" type="datetime1">
              <a:rPr lang="en-US" smtClean="0"/>
              <a:t>2/11/2020</a:t>
            </a:fld>
            <a:endParaRPr lang="en-GB"/>
          </a:p>
        </p:txBody>
      </p:sp>
      <p:sp>
        <p:nvSpPr>
          <p:cNvPr id="5" name="Footer Placeholder 21">
            <a:extLst>
              <a:ext uri="{FF2B5EF4-FFF2-40B4-BE49-F238E27FC236}">
                <a16:creationId xmlns:a16="http://schemas.microsoft.com/office/drawing/2014/main" id="{FE88557B-B8F3-431E-BE09-247E68B1CAF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43D5E610-404C-4135-80C3-774181315013}"/>
              </a:ext>
            </a:extLst>
          </p:cNvPr>
          <p:cNvSpPr>
            <a:spLocks noGrp="1"/>
          </p:cNvSpPr>
          <p:nvPr>
            <p:ph type="sldNum" sz="quarter" idx="12"/>
          </p:nvPr>
        </p:nvSpPr>
        <p:spPr/>
        <p:txBody>
          <a:bodyPr/>
          <a:lstStyle>
            <a:lvl1pPr>
              <a:defRPr/>
            </a:lvl1pPr>
          </a:lstStyle>
          <a:p>
            <a:pPr>
              <a:defRPr/>
            </a:pPr>
            <a:fld id="{EC75C4D8-5E1B-4BCC-B7D7-71E1D1D7A2FD}" type="slidenum">
              <a:rPr lang="en-GB" altLang="en-US"/>
              <a:pPr>
                <a:defRPr/>
              </a:pPr>
              <a:t>‹#›</a:t>
            </a:fld>
            <a:endParaRPr lang="en-GB" altLang="en-US"/>
          </a:p>
        </p:txBody>
      </p:sp>
    </p:spTree>
    <p:extLst>
      <p:ext uri="{BB962C8B-B14F-4D97-AF65-F5344CB8AC3E}">
        <p14:creationId xmlns:p14="http://schemas.microsoft.com/office/powerpoint/2010/main" val="1119060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hevron 10">
            <a:extLst>
              <a:ext uri="{FF2B5EF4-FFF2-40B4-BE49-F238E27FC236}">
                <a16:creationId xmlns:a16="http://schemas.microsoft.com/office/drawing/2014/main" id="{417565ED-582A-43EF-B8A7-EAB2365A574F}"/>
              </a:ext>
            </a:extLst>
          </p:cNvPr>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5" name="Chevron 15">
            <a:extLst>
              <a:ext uri="{FF2B5EF4-FFF2-40B4-BE49-F238E27FC236}">
                <a16:creationId xmlns:a16="http://schemas.microsoft.com/office/drawing/2014/main" id="{09B9592A-03F1-46FE-AB0B-B5663BEEB0D9}"/>
              </a:ext>
            </a:extLst>
          </p:cNvPr>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4706AC7C-7748-4917-8418-EDE7715E5176}"/>
              </a:ext>
            </a:extLst>
          </p:cNvPr>
          <p:cNvSpPr>
            <a:spLocks noGrp="1"/>
          </p:cNvSpPr>
          <p:nvPr>
            <p:ph type="dt" sz="half" idx="10"/>
          </p:nvPr>
        </p:nvSpPr>
        <p:spPr/>
        <p:txBody>
          <a:bodyPr/>
          <a:lstStyle>
            <a:lvl1pPr>
              <a:defRPr/>
            </a:lvl1pPr>
            <a:extLst/>
          </a:lstStyle>
          <a:p>
            <a:pPr>
              <a:defRPr/>
            </a:pPr>
            <a:fld id="{629D225A-1909-40D6-A22E-132E7A2CB2B3}" type="datetime1">
              <a:rPr lang="en-US" smtClean="0"/>
              <a:t>2/11/2020</a:t>
            </a:fld>
            <a:endParaRPr lang="en-GB"/>
          </a:p>
        </p:txBody>
      </p:sp>
      <p:sp>
        <p:nvSpPr>
          <p:cNvPr id="7" name="Footer Placeholder 4">
            <a:extLst>
              <a:ext uri="{FF2B5EF4-FFF2-40B4-BE49-F238E27FC236}">
                <a16:creationId xmlns:a16="http://schemas.microsoft.com/office/drawing/2014/main" id="{B9357651-FFC2-4966-8E5E-FF41057A3F6E}"/>
              </a:ext>
            </a:extLst>
          </p:cNvPr>
          <p:cNvSpPr>
            <a:spLocks noGrp="1"/>
          </p:cNvSpPr>
          <p:nvPr>
            <p:ph type="ftr" sz="quarter" idx="11"/>
          </p:nvPr>
        </p:nvSpPr>
        <p:spPr/>
        <p:txBody>
          <a:bodyPr/>
          <a:lstStyle>
            <a:lvl1pPr>
              <a:defRPr/>
            </a:lvl1pPr>
            <a:extLst/>
          </a:lstStyle>
          <a:p>
            <a:pPr>
              <a:defRPr/>
            </a:pPr>
            <a:endParaRPr lang="en-GB"/>
          </a:p>
        </p:txBody>
      </p:sp>
      <p:sp>
        <p:nvSpPr>
          <p:cNvPr id="8" name="Slide Number Placeholder 5">
            <a:extLst>
              <a:ext uri="{FF2B5EF4-FFF2-40B4-BE49-F238E27FC236}">
                <a16:creationId xmlns:a16="http://schemas.microsoft.com/office/drawing/2014/main" id="{910F0110-BECC-4E02-A52D-D512CBD5234E}"/>
              </a:ext>
            </a:extLst>
          </p:cNvPr>
          <p:cNvSpPr>
            <a:spLocks noGrp="1"/>
          </p:cNvSpPr>
          <p:nvPr>
            <p:ph type="sldNum" sz="quarter" idx="12"/>
          </p:nvPr>
        </p:nvSpPr>
        <p:spPr/>
        <p:txBody>
          <a:bodyPr/>
          <a:lstStyle>
            <a:lvl1pPr>
              <a:defRPr/>
            </a:lvl1pPr>
          </a:lstStyle>
          <a:p>
            <a:pPr>
              <a:defRPr/>
            </a:pPr>
            <a:fld id="{97E48482-7023-4196-B0D2-79F3A743B498}" type="slidenum">
              <a:rPr lang="en-GB" altLang="en-US"/>
              <a:pPr>
                <a:defRPr/>
              </a:pPr>
              <a:t>‹#›</a:t>
            </a:fld>
            <a:endParaRPr lang="en-GB" altLang="en-US"/>
          </a:p>
        </p:txBody>
      </p:sp>
    </p:spTree>
    <p:extLst>
      <p:ext uri="{BB962C8B-B14F-4D97-AF65-F5344CB8AC3E}">
        <p14:creationId xmlns:p14="http://schemas.microsoft.com/office/powerpoint/2010/main" val="124257746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a:extLst>
              <a:ext uri="{FF2B5EF4-FFF2-40B4-BE49-F238E27FC236}">
                <a16:creationId xmlns:a16="http://schemas.microsoft.com/office/drawing/2014/main" id="{212BD5BB-66F6-4E47-9F60-100D2732D614}"/>
              </a:ext>
            </a:extLst>
          </p:cNvPr>
          <p:cNvSpPr>
            <a:spLocks noGrp="1"/>
          </p:cNvSpPr>
          <p:nvPr>
            <p:ph type="dt" sz="half" idx="10"/>
          </p:nvPr>
        </p:nvSpPr>
        <p:spPr/>
        <p:txBody>
          <a:bodyPr/>
          <a:lstStyle>
            <a:lvl1pPr>
              <a:defRPr/>
            </a:lvl1pPr>
            <a:extLst/>
          </a:lstStyle>
          <a:p>
            <a:pPr>
              <a:defRPr/>
            </a:pPr>
            <a:fld id="{C2E3A6E0-C322-4E32-B679-9E0C5394D729}" type="datetime1">
              <a:rPr lang="en-US" smtClean="0"/>
              <a:t>2/11/2020</a:t>
            </a:fld>
            <a:endParaRPr lang="en-GB"/>
          </a:p>
        </p:txBody>
      </p:sp>
      <p:sp>
        <p:nvSpPr>
          <p:cNvPr id="6" name="Footer Placeholder 5">
            <a:extLst>
              <a:ext uri="{FF2B5EF4-FFF2-40B4-BE49-F238E27FC236}">
                <a16:creationId xmlns:a16="http://schemas.microsoft.com/office/drawing/2014/main" id="{0E01FAC2-F56D-4CD0-AFCC-0B45CC560EEC}"/>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381D15A7-F708-41B0-9B47-1DDDEEE7F7A2}"/>
              </a:ext>
            </a:extLst>
          </p:cNvPr>
          <p:cNvSpPr>
            <a:spLocks noGrp="1"/>
          </p:cNvSpPr>
          <p:nvPr>
            <p:ph type="sldNum" sz="quarter" idx="12"/>
          </p:nvPr>
        </p:nvSpPr>
        <p:spPr/>
        <p:txBody>
          <a:bodyPr/>
          <a:lstStyle>
            <a:lvl1pPr>
              <a:defRPr/>
            </a:lvl1pPr>
          </a:lstStyle>
          <a:p>
            <a:pPr>
              <a:defRPr/>
            </a:pPr>
            <a:fld id="{25545C16-772D-4CD8-91AD-16DC13A888FD}" type="slidenum">
              <a:rPr lang="en-GB" altLang="en-US"/>
              <a:pPr>
                <a:defRPr/>
              </a:pPr>
              <a:t>‹#›</a:t>
            </a:fld>
            <a:endParaRPr lang="en-GB" altLang="en-US"/>
          </a:p>
        </p:txBody>
      </p:sp>
    </p:spTree>
    <p:extLst>
      <p:ext uri="{BB962C8B-B14F-4D97-AF65-F5344CB8AC3E}">
        <p14:creationId xmlns:p14="http://schemas.microsoft.com/office/powerpoint/2010/main" val="422349833"/>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A78F4E0-76C1-4F0F-B0B1-D60ECC2E9749}"/>
              </a:ext>
            </a:extLst>
          </p:cNvPr>
          <p:cNvSpPr>
            <a:spLocks noGrp="1"/>
          </p:cNvSpPr>
          <p:nvPr>
            <p:ph type="dt" sz="half" idx="10"/>
          </p:nvPr>
        </p:nvSpPr>
        <p:spPr/>
        <p:txBody>
          <a:bodyPr/>
          <a:lstStyle>
            <a:lvl1pPr>
              <a:defRPr/>
            </a:lvl1pPr>
            <a:extLst/>
          </a:lstStyle>
          <a:p>
            <a:pPr>
              <a:defRPr/>
            </a:pPr>
            <a:fld id="{5141F141-3EF7-40A1-A59B-0E0DDC00AB8D}" type="datetime1">
              <a:rPr lang="en-US" smtClean="0"/>
              <a:t>2/11/2020</a:t>
            </a:fld>
            <a:endParaRPr lang="en-GB"/>
          </a:p>
        </p:txBody>
      </p:sp>
      <p:sp>
        <p:nvSpPr>
          <p:cNvPr id="8" name="Footer Placeholder 7">
            <a:extLst>
              <a:ext uri="{FF2B5EF4-FFF2-40B4-BE49-F238E27FC236}">
                <a16:creationId xmlns:a16="http://schemas.microsoft.com/office/drawing/2014/main" id="{3E16E162-9802-4A72-B7B8-8C9B0916C38E}"/>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8">
            <a:extLst>
              <a:ext uri="{FF2B5EF4-FFF2-40B4-BE49-F238E27FC236}">
                <a16:creationId xmlns:a16="http://schemas.microsoft.com/office/drawing/2014/main" id="{845B9850-595B-4AD5-BAEE-E07FC814E83F}"/>
              </a:ext>
            </a:extLst>
          </p:cNvPr>
          <p:cNvSpPr>
            <a:spLocks noGrp="1"/>
          </p:cNvSpPr>
          <p:nvPr>
            <p:ph type="sldNum" sz="quarter" idx="12"/>
          </p:nvPr>
        </p:nvSpPr>
        <p:spPr/>
        <p:txBody>
          <a:bodyPr/>
          <a:lstStyle>
            <a:lvl1pPr>
              <a:defRPr/>
            </a:lvl1pPr>
          </a:lstStyle>
          <a:p>
            <a:pPr>
              <a:defRPr/>
            </a:pPr>
            <a:fld id="{3EB1E038-CF19-4CA5-9D8B-A3388D668184}" type="slidenum">
              <a:rPr lang="en-GB" altLang="en-US"/>
              <a:pPr>
                <a:defRPr/>
              </a:pPr>
              <a:t>‹#›</a:t>
            </a:fld>
            <a:endParaRPr lang="en-GB" altLang="en-US"/>
          </a:p>
        </p:txBody>
      </p:sp>
    </p:spTree>
    <p:extLst>
      <p:ext uri="{BB962C8B-B14F-4D97-AF65-F5344CB8AC3E}">
        <p14:creationId xmlns:p14="http://schemas.microsoft.com/office/powerpoint/2010/main" val="2265121453"/>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a:extLst>
              <a:ext uri="{FF2B5EF4-FFF2-40B4-BE49-F238E27FC236}">
                <a16:creationId xmlns:a16="http://schemas.microsoft.com/office/drawing/2014/main" id="{9C059678-6FC0-461F-83B1-930D73CF6E43}"/>
              </a:ext>
            </a:extLst>
          </p:cNvPr>
          <p:cNvSpPr>
            <a:spLocks noGrp="1"/>
          </p:cNvSpPr>
          <p:nvPr>
            <p:ph type="dt" sz="half" idx="10"/>
          </p:nvPr>
        </p:nvSpPr>
        <p:spPr/>
        <p:txBody>
          <a:bodyPr/>
          <a:lstStyle>
            <a:lvl1pPr>
              <a:defRPr/>
            </a:lvl1pPr>
            <a:extLst/>
          </a:lstStyle>
          <a:p>
            <a:pPr>
              <a:defRPr/>
            </a:pPr>
            <a:fld id="{A93D808D-9765-42C4-9B16-BEE16C81FABA}" type="datetime1">
              <a:rPr lang="en-US" smtClean="0"/>
              <a:t>2/11/2020</a:t>
            </a:fld>
            <a:endParaRPr lang="en-GB"/>
          </a:p>
        </p:txBody>
      </p:sp>
      <p:sp>
        <p:nvSpPr>
          <p:cNvPr id="4" name="Footer Placeholder 3">
            <a:extLst>
              <a:ext uri="{FF2B5EF4-FFF2-40B4-BE49-F238E27FC236}">
                <a16:creationId xmlns:a16="http://schemas.microsoft.com/office/drawing/2014/main" id="{97DE5F6A-6FA5-4487-BD6A-D7DA46E847D4}"/>
              </a:ext>
            </a:extLst>
          </p:cNvPr>
          <p:cNvSpPr>
            <a:spLocks noGrp="1"/>
          </p:cNvSpPr>
          <p:nvPr>
            <p:ph type="ftr" sz="quarter" idx="11"/>
          </p:nvPr>
        </p:nvSpPr>
        <p:spPr/>
        <p:txBody>
          <a:bodyPr/>
          <a:lstStyle>
            <a:lvl1pPr>
              <a:defRPr/>
            </a:lvl1pPr>
            <a:extLst/>
          </a:lstStyle>
          <a:p>
            <a:pPr>
              <a:defRPr/>
            </a:pPr>
            <a:endParaRPr lang="en-GB"/>
          </a:p>
        </p:txBody>
      </p:sp>
      <p:sp>
        <p:nvSpPr>
          <p:cNvPr id="5" name="Slide Number Placeholder 4">
            <a:extLst>
              <a:ext uri="{FF2B5EF4-FFF2-40B4-BE49-F238E27FC236}">
                <a16:creationId xmlns:a16="http://schemas.microsoft.com/office/drawing/2014/main" id="{0B5D4379-E6FC-49E4-A850-8A63C249E284}"/>
              </a:ext>
            </a:extLst>
          </p:cNvPr>
          <p:cNvSpPr>
            <a:spLocks noGrp="1"/>
          </p:cNvSpPr>
          <p:nvPr>
            <p:ph type="sldNum" sz="quarter" idx="12"/>
          </p:nvPr>
        </p:nvSpPr>
        <p:spPr/>
        <p:txBody>
          <a:bodyPr/>
          <a:lstStyle>
            <a:lvl1pPr>
              <a:defRPr/>
            </a:lvl1pPr>
          </a:lstStyle>
          <a:p>
            <a:pPr>
              <a:defRPr/>
            </a:pPr>
            <a:fld id="{4FA8B11C-460F-4BED-9518-7699B36A5C1A}" type="slidenum">
              <a:rPr lang="en-GB" altLang="en-US"/>
              <a:pPr>
                <a:defRPr/>
              </a:pPr>
              <a:t>‹#›</a:t>
            </a:fld>
            <a:endParaRPr lang="en-GB" altLang="en-US"/>
          </a:p>
        </p:txBody>
      </p:sp>
    </p:spTree>
    <p:extLst>
      <p:ext uri="{BB962C8B-B14F-4D97-AF65-F5344CB8AC3E}">
        <p14:creationId xmlns:p14="http://schemas.microsoft.com/office/powerpoint/2010/main" val="3595275924"/>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A8846DAD-00D1-453A-8839-BDB97357E253}"/>
              </a:ext>
            </a:extLst>
          </p:cNvPr>
          <p:cNvSpPr>
            <a:spLocks noGrp="1"/>
          </p:cNvSpPr>
          <p:nvPr>
            <p:ph type="dt" sz="half" idx="10"/>
          </p:nvPr>
        </p:nvSpPr>
        <p:spPr/>
        <p:txBody>
          <a:bodyPr/>
          <a:lstStyle>
            <a:lvl1pPr>
              <a:defRPr/>
            </a:lvl1pPr>
          </a:lstStyle>
          <a:p>
            <a:pPr>
              <a:defRPr/>
            </a:pPr>
            <a:fld id="{39147028-CEDA-4D6F-91C9-5440B544CCF5}" type="datetime1">
              <a:rPr lang="en-US" smtClean="0"/>
              <a:t>2/11/2020</a:t>
            </a:fld>
            <a:endParaRPr lang="en-GB"/>
          </a:p>
        </p:txBody>
      </p:sp>
      <p:sp>
        <p:nvSpPr>
          <p:cNvPr id="3" name="Footer Placeholder 21">
            <a:extLst>
              <a:ext uri="{FF2B5EF4-FFF2-40B4-BE49-F238E27FC236}">
                <a16:creationId xmlns:a16="http://schemas.microsoft.com/office/drawing/2014/main" id="{B0DAC2D4-4242-434B-B1EE-2CF7DD2925B0}"/>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7">
            <a:extLst>
              <a:ext uri="{FF2B5EF4-FFF2-40B4-BE49-F238E27FC236}">
                <a16:creationId xmlns:a16="http://schemas.microsoft.com/office/drawing/2014/main" id="{C25181FA-CC3E-4DF0-99D7-CE4981F8E100}"/>
              </a:ext>
            </a:extLst>
          </p:cNvPr>
          <p:cNvSpPr>
            <a:spLocks noGrp="1"/>
          </p:cNvSpPr>
          <p:nvPr>
            <p:ph type="sldNum" sz="quarter" idx="12"/>
          </p:nvPr>
        </p:nvSpPr>
        <p:spPr/>
        <p:txBody>
          <a:bodyPr/>
          <a:lstStyle>
            <a:lvl1pPr>
              <a:defRPr/>
            </a:lvl1pPr>
          </a:lstStyle>
          <a:p>
            <a:pPr>
              <a:defRPr/>
            </a:pPr>
            <a:fld id="{1FE4DF26-DBA7-4E98-92BC-9611F7DCC484}" type="slidenum">
              <a:rPr lang="en-GB" altLang="en-US"/>
              <a:pPr>
                <a:defRPr/>
              </a:pPr>
              <a:t>‹#›</a:t>
            </a:fld>
            <a:endParaRPr lang="en-GB" altLang="en-US"/>
          </a:p>
        </p:txBody>
      </p:sp>
    </p:spTree>
    <p:extLst>
      <p:ext uri="{BB962C8B-B14F-4D97-AF65-F5344CB8AC3E}">
        <p14:creationId xmlns:p14="http://schemas.microsoft.com/office/powerpoint/2010/main" val="1659528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ACDEF7B-E84C-4197-9DF3-771E6D63898B}"/>
              </a:ext>
            </a:extLst>
          </p:cNvPr>
          <p:cNvSpPr>
            <a:spLocks noGrp="1"/>
          </p:cNvSpPr>
          <p:nvPr>
            <p:ph type="dt" sz="half" idx="10"/>
          </p:nvPr>
        </p:nvSpPr>
        <p:spPr/>
        <p:txBody>
          <a:bodyPr/>
          <a:lstStyle>
            <a:lvl1pPr>
              <a:defRPr/>
            </a:lvl1pPr>
            <a:extLst/>
          </a:lstStyle>
          <a:p>
            <a:pPr>
              <a:defRPr/>
            </a:pPr>
            <a:fld id="{0F5735C4-19D3-4F7A-B401-3322F2040A59}" type="datetime1">
              <a:rPr lang="en-US" smtClean="0"/>
              <a:t>2/11/2020</a:t>
            </a:fld>
            <a:endParaRPr lang="en-GB"/>
          </a:p>
        </p:txBody>
      </p:sp>
      <p:sp>
        <p:nvSpPr>
          <p:cNvPr id="6" name="Footer Placeholder 5">
            <a:extLst>
              <a:ext uri="{FF2B5EF4-FFF2-40B4-BE49-F238E27FC236}">
                <a16:creationId xmlns:a16="http://schemas.microsoft.com/office/drawing/2014/main" id="{A82F55E7-227A-4D0F-BD06-403BA18549DA}"/>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F9E817E9-81A3-4D9D-84EB-9CC4D31897BB}"/>
              </a:ext>
            </a:extLst>
          </p:cNvPr>
          <p:cNvSpPr>
            <a:spLocks noGrp="1"/>
          </p:cNvSpPr>
          <p:nvPr>
            <p:ph type="sldNum" sz="quarter" idx="12"/>
          </p:nvPr>
        </p:nvSpPr>
        <p:spPr/>
        <p:txBody>
          <a:bodyPr/>
          <a:lstStyle>
            <a:lvl1pPr>
              <a:defRPr/>
            </a:lvl1pPr>
          </a:lstStyle>
          <a:p>
            <a:pPr>
              <a:defRPr/>
            </a:pPr>
            <a:fld id="{B0ECF07C-293B-456D-835E-EAFEA2FA0796}" type="slidenum">
              <a:rPr lang="en-GB" altLang="en-US"/>
              <a:pPr>
                <a:defRPr/>
              </a:pPr>
              <a:t>‹#›</a:t>
            </a:fld>
            <a:endParaRPr lang="en-GB" altLang="en-US"/>
          </a:p>
        </p:txBody>
      </p:sp>
    </p:spTree>
    <p:extLst>
      <p:ext uri="{BB962C8B-B14F-4D97-AF65-F5344CB8AC3E}">
        <p14:creationId xmlns:p14="http://schemas.microsoft.com/office/powerpoint/2010/main" val="419768298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reeform 10">
            <a:extLst>
              <a:ext uri="{FF2B5EF4-FFF2-40B4-BE49-F238E27FC236}">
                <a16:creationId xmlns:a16="http://schemas.microsoft.com/office/drawing/2014/main" id="{A9101A71-F8B2-46FE-8BC7-43EE388AFC7F}"/>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6" name="Freeform 15">
            <a:extLst>
              <a:ext uri="{FF2B5EF4-FFF2-40B4-BE49-F238E27FC236}">
                <a16:creationId xmlns:a16="http://schemas.microsoft.com/office/drawing/2014/main" id="{7149AAC8-29A1-40AC-BFF5-277869371C91}"/>
              </a:ext>
            </a:extLst>
          </p:cNvPr>
          <p:cNvSpPr>
            <a:spLocks/>
          </p:cNvSpPr>
          <p:nvPr/>
        </p:nvSpPr>
        <p:spPr bwMode="auto">
          <a:xfrm>
            <a:off x="-53975" y="5784850"/>
            <a:ext cx="3802063"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7" name="Right Triangle 6">
            <a:extLst>
              <a:ext uri="{FF2B5EF4-FFF2-40B4-BE49-F238E27FC236}">
                <a16:creationId xmlns:a16="http://schemas.microsoft.com/office/drawing/2014/main" id="{BFC88671-FB06-4F4C-B5AD-71E8F1D91A48}"/>
              </a:ext>
            </a:extLst>
          </p:cNvPr>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8" name="Straight Connector 7">
            <a:extLst>
              <a:ext uri="{FF2B5EF4-FFF2-40B4-BE49-F238E27FC236}">
                <a16:creationId xmlns:a16="http://schemas.microsoft.com/office/drawing/2014/main" id="{8CE425EA-F09A-43BA-9EDD-1A9A75804D88}"/>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9">
            <a:extLst>
              <a:ext uri="{FF2B5EF4-FFF2-40B4-BE49-F238E27FC236}">
                <a16:creationId xmlns:a16="http://schemas.microsoft.com/office/drawing/2014/main" id="{0A1AD4BA-A0B2-463C-929D-5FB77678A63E}"/>
              </a:ext>
            </a:extLst>
          </p:cNvPr>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10" name="Chevron 20">
            <a:extLst>
              <a:ext uri="{FF2B5EF4-FFF2-40B4-BE49-F238E27FC236}">
                <a16:creationId xmlns:a16="http://schemas.microsoft.com/office/drawing/2014/main" id="{88593BA0-D99D-457F-A2AE-41165909D491}"/>
              </a:ext>
            </a:extLst>
          </p:cNvPr>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a:extLst>
              <a:ext uri="{FF2B5EF4-FFF2-40B4-BE49-F238E27FC236}">
                <a16:creationId xmlns:a16="http://schemas.microsoft.com/office/drawing/2014/main" id="{413C28B3-2A03-4503-A0DB-AFE3819B1DFB}"/>
              </a:ext>
            </a:extLst>
          </p:cNvPr>
          <p:cNvSpPr>
            <a:spLocks noGrp="1"/>
          </p:cNvSpPr>
          <p:nvPr>
            <p:ph type="dt" sz="half" idx="10"/>
          </p:nvPr>
        </p:nvSpPr>
        <p:spPr/>
        <p:txBody>
          <a:bodyPr/>
          <a:lstStyle>
            <a:lvl1pPr>
              <a:defRPr>
                <a:solidFill>
                  <a:schemeClr val="tx1"/>
                </a:solidFill>
              </a:defRPr>
            </a:lvl1pPr>
            <a:extLst/>
          </a:lstStyle>
          <a:p>
            <a:pPr>
              <a:defRPr/>
            </a:pPr>
            <a:fld id="{DB0A784B-AA87-4BA6-BB81-358CEB6D2AE0}" type="datetime1">
              <a:rPr lang="en-US" smtClean="0"/>
              <a:t>2/11/2020</a:t>
            </a:fld>
            <a:endParaRPr lang="en-GB"/>
          </a:p>
        </p:txBody>
      </p:sp>
      <p:sp>
        <p:nvSpPr>
          <p:cNvPr id="12" name="Footer Placeholder 5">
            <a:extLst>
              <a:ext uri="{FF2B5EF4-FFF2-40B4-BE49-F238E27FC236}">
                <a16:creationId xmlns:a16="http://schemas.microsoft.com/office/drawing/2014/main" id="{A86FA25A-CDD9-47AC-BB1D-81C00EDEC89E}"/>
              </a:ext>
            </a:extLst>
          </p:cNvPr>
          <p:cNvSpPr>
            <a:spLocks noGrp="1"/>
          </p:cNvSpPr>
          <p:nvPr>
            <p:ph type="ftr" sz="quarter" idx="11"/>
          </p:nvPr>
        </p:nvSpPr>
        <p:spPr/>
        <p:txBody>
          <a:bodyPr/>
          <a:lstStyle>
            <a:lvl1pPr>
              <a:defRPr>
                <a:solidFill>
                  <a:schemeClr val="tx1"/>
                </a:solidFill>
              </a:defRPr>
            </a:lvl1pPr>
            <a:extLst/>
          </a:lstStyle>
          <a:p>
            <a:pPr>
              <a:defRPr/>
            </a:pPr>
            <a:endParaRPr lang="en-GB"/>
          </a:p>
        </p:txBody>
      </p:sp>
      <p:sp>
        <p:nvSpPr>
          <p:cNvPr id="13" name="Slide Number Placeholder 6">
            <a:extLst>
              <a:ext uri="{FF2B5EF4-FFF2-40B4-BE49-F238E27FC236}">
                <a16:creationId xmlns:a16="http://schemas.microsoft.com/office/drawing/2014/main" id="{AC85666E-9FA6-4EAD-9736-B9640F43F43D}"/>
              </a:ext>
            </a:extLst>
          </p:cNvPr>
          <p:cNvSpPr>
            <a:spLocks noGrp="1"/>
          </p:cNvSpPr>
          <p:nvPr>
            <p:ph type="sldNum" sz="quarter" idx="12"/>
          </p:nvPr>
        </p:nvSpPr>
        <p:spPr/>
        <p:txBody>
          <a:bodyPr/>
          <a:lstStyle>
            <a:lvl1pPr>
              <a:defRPr/>
            </a:lvl1pPr>
          </a:lstStyle>
          <a:p>
            <a:pPr>
              <a:defRPr/>
            </a:pPr>
            <a:fld id="{91A8FFB2-A254-40B7-9309-C4FF9A2F5F8F}" type="slidenum">
              <a:rPr lang="en-GB" altLang="en-US"/>
              <a:pPr>
                <a:defRPr/>
              </a:pPr>
              <a:t>‹#›</a:t>
            </a:fld>
            <a:endParaRPr lang="en-GB" altLang="en-US"/>
          </a:p>
        </p:txBody>
      </p:sp>
    </p:spTree>
    <p:extLst>
      <p:ext uri="{BB962C8B-B14F-4D97-AF65-F5344CB8AC3E}">
        <p14:creationId xmlns:p14="http://schemas.microsoft.com/office/powerpoint/2010/main" val="266458631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E3F1F1EA-7CD4-4DF4-A04B-835669EEDA26}"/>
              </a:ext>
            </a:extLst>
          </p:cNvPr>
          <p:cNvSpPr>
            <a:spLocks noGrp="1"/>
          </p:cNvSpPr>
          <p:nvPr>
            <p:ph type="dt" sz="half" idx="10"/>
          </p:nvPr>
        </p:nvSpPr>
        <p:spPr/>
        <p:txBody>
          <a:bodyPr/>
          <a:lstStyle>
            <a:lvl1pPr>
              <a:defRPr/>
            </a:lvl1pPr>
          </a:lstStyle>
          <a:p>
            <a:pPr>
              <a:defRPr/>
            </a:pPr>
            <a:fld id="{FA5FDF47-271C-42DC-9D3F-684AF41172BB}" type="datetime1">
              <a:rPr lang="en-US" smtClean="0"/>
              <a:t>2/11/2020</a:t>
            </a:fld>
            <a:endParaRPr lang="en-GB"/>
          </a:p>
        </p:txBody>
      </p:sp>
      <p:sp>
        <p:nvSpPr>
          <p:cNvPr id="5" name="Footer Placeholder 21">
            <a:extLst>
              <a:ext uri="{FF2B5EF4-FFF2-40B4-BE49-F238E27FC236}">
                <a16:creationId xmlns:a16="http://schemas.microsoft.com/office/drawing/2014/main" id="{6C3FB142-FDF0-447D-9A73-DF85D33522C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843AE325-69B7-4B12-B812-013021CE12B9}"/>
              </a:ext>
            </a:extLst>
          </p:cNvPr>
          <p:cNvSpPr>
            <a:spLocks noGrp="1"/>
          </p:cNvSpPr>
          <p:nvPr>
            <p:ph type="sldNum" sz="quarter" idx="12"/>
          </p:nvPr>
        </p:nvSpPr>
        <p:spPr/>
        <p:txBody>
          <a:bodyPr/>
          <a:lstStyle>
            <a:lvl1pPr>
              <a:defRPr/>
            </a:lvl1pPr>
          </a:lstStyle>
          <a:p>
            <a:pPr>
              <a:defRPr/>
            </a:pPr>
            <a:fld id="{7E2256A3-20D5-4746-8FCA-CDB66E9FEB55}" type="slidenum">
              <a:rPr lang="en-GB" altLang="en-US"/>
              <a:pPr>
                <a:defRPr/>
              </a:pPr>
              <a:t>‹#›</a:t>
            </a:fld>
            <a:endParaRPr lang="en-GB" altLang="en-US"/>
          </a:p>
        </p:txBody>
      </p:sp>
    </p:spTree>
    <p:extLst>
      <p:ext uri="{BB962C8B-B14F-4D97-AF65-F5344CB8AC3E}">
        <p14:creationId xmlns:p14="http://schemas.microsoft.com/office/powerpoint/2010/main" val="2835620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7F324149-4368-448D-9478-9A2A5600F1FA}"/>
              </a:ext>
            </a:extLst>
          </p:cNvPr>
          <p:cNvSpPr>
            <a:spLocks noGrp="1"/>
          </p:cNvSpPr>
          <p:nvPr>
            <p:ph type="dt" sz="half" idx="10"/>
          </p:nvPr>
        </p:nvSpPr>
        <p:spPr/>
        <p:txBody>
          <a:bodyPr/>
          <a:lstStyle>
            <a:lvl1pPr>
              <a:defRPr/>
            </a:lvl1pPr>
          </a:lstStyle>
          <a:p>
            <a:pPr>
              <a:defRPr/>
            </a:pPr>
            <a:fld id="{6BBE3048-2A70-4146-B4AF-C8A11F29A0A1}" type="datetime1">
              <a:rPr lang="en-US" smtClean="0"/>
              <a:t>2/11/2020</a:t>
            </a:fld>
            <a:endParaRPr lang="en-GB"/>
          </a:p>
        </p:txBody>
      </p:sp>
      <p:sp>
        <p:nvSpPr>
          <p:cNvPr id="5" name="Footer Placeholder 21">
            <a:extLst>
              <a:ext uri="{FF2B5EF4-FFF2-40B4-BE49-F238E27FC236}">
                <a16:creationId xmlns:a16="http://schemas.microsoft.com/office/drawing/2014/main" id="{CF0B3348-6CBB-4A25-A154-2BAD4875C4A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4ED6BE95-E0DE-4DBE-833D-72F42133D224}"/>
              </a:ext>
            </a:extLst>
          </p:cNvPr>
          <p:cNvSpPr>
            <a:spLocks noGrp="1"/>
          </p:cNvSpPr>
          <p:nvPr>
            <p:ph type="sldNum" sz="quarter" idx="12"/>
          </p:nvPr>
        </p:nvSpPr>
        <p:spPr/>
        <p:txBody>
          <a:bodyPr/>
          <a:lstStyle>
            <a:lvl1pPr>
              <a:defRPr/>
            </a:lvl1pPr>
          </a:lstStyle>
          <a:p>
            <a:pPr>
              <a:defRPr/>
            </a:pPr>
            <a:fld id="{9396F742-E3A6-44B0-AB7D-949B21785201}" type="slidenum">
              <a:rPr lang="en-GB" altLang="en-US"/>
              <a:pPr>
                <a:defRPr/>
              </a:pPr>
              <a:t>‹#›</a:t>
            </a:fld>
            <a:endParaRPr lang="en-GB" altLang="en-US"/>
          </a:p>
        </p:txBody>
      </p:sp>
    </p:spTree>
    <p:extLst>
      <p:ext uri="{BB962C8B-B14F-4D97-AF65-F5344CB8AC3E}">
        <p14:creationId xmlns:p14="http://schemas.microsoft.com/office/powerpoint/2010/main" val="1886881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443AAAE-3291-40BD-B6BA-A808EA66629A}"/>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5" name="Oval 4">
            <a:extLst>
              <a:ext uri="{FF2B5EF4-FFF2-40B4-BE49-F238E27FC236}">
                <a16:creationId xmlns:a16="http://schemas.microsoft.com/office/drawing/2014/main" id="{73EBEE24-03F5-4BD2-8ED7-CA2503EA4497}"/>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6" name="Title 1">
            <a:extLst>
              <a:ext uri="{FF2B5EF4-FFF2-40B4-BE49-F238E27FC236}">
                <a16:creationId xmlns:a16="http://schemas.microsoft.com/office/drawing/2014/main" id="{32A4FAB5-AAF2-4054-8673-3B7094F7D090}"/>
              </a:ext>
            </a:extLst>
          </p:cNvPr>
          <p:cNvSpPr txBox="1">
            <a:spLocks/>
          </p:cNvSpPr>
          <p:nvPr userDrawn="1"/>
        </p:nvSpPr>
        <p:spPr>
          <a:xfrm>
            <a:off x="1143000" y="285750"/>
            <a:ext cx="7335838" cy="428625"/>
          </a:xfrm>
          <a:prstGeom prst="rect">
            <a:avLst/>
          </a:prstGeom>
        </p:spPr>
        <p:txBody>
          <a:bodyPr anchor="ctr">
            <a:normAutofit/>
          </a:bodyPr>
          <a:lstStyle/>
          <a:p>
            <a:pPr eaLnBrk="1" fontAlgn="auto" hangingPunct="1">
              <a:spcAft>
                <a:spcPts val="0"/>
              </a:spcAft>
              <a:defRPr/>
            </a:pPr>
            <a:r>
              <a:rPr lang="en-GB">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endParaRPr lang="en-GB"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dirty="0"/>
              <a:t>Click to edit Master subtitle style</a:t>
            </a:r>
          </a:p>
        </p:txBody>
      </p:sp>
      <p:sp>
        <p:nvSpPr>
          <p:cNvPr id="10" name="Title 1"/>
          <p:cNvSpPr>
            <a:spLocks noGrp="1"/>
          </p:cNvSpPr>
          <p:nvPr>
            <p:ph type="ctrTitle"/>
          </p:nvPr>
        </p:nvSpPr>
        <p:spPr>
          <a:xfrm>
            <a:off x="1295376" y="438150"/>
            <a:ext cx="7335862" cy="428606"/>
          </a:xfrm>
        </p:spPr>
        <p:txBody>
          <a:bodyPr/>
          <a:lstStyle/>
          <a:p>
            <a:r>
              <a:rPr lang="en-GB" dirty="0"/>
              <a:t>TRAINING THE TRAINERS</a:t>
            </a:r>
          </a:p>
        </p:txBody>
      </p:sp>
    </p:spTree>
    <p:extLst>
      <p:ext uri="{BB962C8B-B14F-4D97-AF65-F5344CB8AC3E}">
        <p14:creationId xmlns:p14="http://schemas.microsoft.com/office/powerpoint/2010/main" val="1940486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CEFF81C8-8C24-4FAC-BFCB-1F72D94BBC61}"/>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1027" name="Freeform 11">
            <a:extLst>
              <a:ext uri="{FF2B5EF4-FFF2-40B4-BE49-F238E27FC236}">
                <a16:creationId xmlns:a16="http://schemas.microsoft.com/office/drawing/2014/main" id="{C6E416E5-B805-43EB-8F8F-391A28559E9B}"/>
              </a:ext>
            </a:extLst>
          </p:cNvPr>
          <p:cNvSpPr>
            <a:spLocks/>
          </p:cNvSpPr>
          <p:nvPr/>
        </p:nvSpPr>
        <p:spPr bwMode="auto">
          <a:xfrm>
            <a:off x="-53975" y="5784850"/>
            <a:ext cx="3802063"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14" name="Right Triangle 13">
            <a:extLst>
              <a:ext uri="{FF2B5EF4-FFF2-40B4-BE49-F238E27FC236}">
                <a16:creationId xmlns:a16="http://schemas.microsoft.com/office/drawing/2014/main" id="{61470244-1B8A-41A0-B9CC-B6C47381FEF7}"/>
              </a:ext>
            </a:extLst>
          </p:cNvPr>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5" name="Straight Connector 14">
            <a:extLst>
              <a:ext uri="{FF2B5EF4-FFF2-40B4-BE49-F238E27FC236}">
                <a16:creationId xmlns:a16="http://schemas.microsoft.com/office/drawing/2014/main" id="{72C5EDF3-79F4-40F1-A257-AFB7E6C17C48}"/>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a:extLst>
              <a:ext uri="{FF2B5EF4-FFF2-40B4-BE49-F238E27FC236}">
                <a16:creationId xmlns:a16="http://schemas.microsoft.com/office/drawing/2014/main" id="{8E53085F-8005-42DE-8F2C-1DFA0FCCE4FD}"/>
              </a:ext>
            </a:extLst>
          </p:cNvPr>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a:extLst>
              <a:ext uri="{FF2B5EF4-FFF2-40B4-BE49-F238E27FC236}">
                <a16:creationId xmlns:a16="http://schemas.microsoft.com/office/drawing/2014/main" id="{778C03CC-B5B8-4FCD-8632-19BAA68562CD}"/>
              </a:ext>
            </a:extLst>
          </p:cNvPr>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82A5A0D6-0DBA-4C3E-8342-12EC9727CC58}"/>
              </a:ext>
            </a:extLst>
          </p:cNvPr>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cs typeface="Arial" charset="0"/>
              </a:defRPr>
            </a:lvl1pPr>
            <a:extLst/>
          </a:lstStyle>
          <a:p>
            <a:pPr>
              <a:defRPr/>
            </a:pPr>
            <a:fld id="{0B6E802E-415D-46FD-8E5D-F2E0FC6D6502}" type="datetime1">
              <a:rPr lang="en-US" smtClean="0"/>
              <a:t>2/11/2020</a:t>
            </a:fld>
            <a:endParaRPr lang="en-GB"/>
          </a:p>
        </p:txBody>
      </p:sp>
      <p:sp>
        <p:nvSpPr>
          <p:cNvPr id="22" name="Footer Placeholder 21">
            <a:extLst>
              <a:ext uri="{FF2B5EF4-FFF2-40B4-BE49-F238E27FC236}">
                <a16:creationId xmlns:a16="http://schemas.microsoft.com/office/drawing/2014/main" id="{D78E46B3-28E0-48B0-ADB5-0BCDFFFCB3E8}"/>
              </a:ext>
            </a:extLst>
          </p:cNvPr>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cs typeface="Arial" charset="0"/>
              </a:defRPr>
            </a:lvl1pPr>
            <a:extLst/>
          </a:lstStyle>
          <a:p>
            <a:pPr>
              <a:defRPr/>
            </a:pPr>
            <a:endParaRPr lang="en-GB"/>
          </a:p>
        </p:txBody>
      </p:sp>
      <p:sp>
        <p:nvSpPr>
          <p:cNvPr id="18" name="Slide Number Placeholder 17">
            <a:extLst>
              <a:ext uri="{FF2B5EF4-FFF2-40B4-BE49-F238E27FC236}">
                <a16:creationId xmlns:a16="http://schemas.microsoft.com/office/drawing/2014/main" id="{AC73B130-DEF7-4A2B-AEAD-A5B95CC1B477}"/>
              </a:ext>
            </a:extLst>
          </p:cNvPr>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pPr>
              <a:defRPr/>
            </a:pPr>
            <a:fld id="{944FE90D-A192-455F-A576-7A9629D413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795" r:id="rId1"/>
    <p:sldLayoutId id="2147484791" r:id="rId2"/>
    <p:sldLayoutId id="2147484796" r:id="rId3"/>
    <p:sldLayoutId id="2147484797" r:id="rId4"/>
    <p:sldLayoutId id="2147484798" r:id="rId5"/>
    <p:sldLayoutId id="2147484799" r:id="rId6"/>
    <p:sldLayoutId id="2147484792" r:id="rId7"/>
    <p:sldLayoutId id="2147484800" r:id="rId8"/>
    <p:sldLayoutId id="2147484801" r:id="rId9"/>
    <p:sldLayoutId id="2147484793" r:id="rId10"/>
    <p:sldLayoutId id="2147484794" r:id="rId11"/>
    <p:sldLayoutId id="2147484802" r:id="rId12"/>
  </p:sldLayoutIdLst>
  <p:hf hdr="0" ft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socialcare.wales/resources/information-and-learning-hub"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6A53DCE-4905-47AD-A636-EDE6A0BC3910}"/>
              </a:ext>
            </a:extLst>
          </p:cNvPr>
          <p:cNvSpPr>
            <a:spLocks noGrp="1"/>
          </p:cNvSpPr>
          <p:nvPr>
            <p:ph type="ctrTitle" idx="4294967295"/>
          </p:nvPr>
        </p:nvSpPr>
        <p:spPr>
          <a:xfrm>
            <a:off x="899592" y="1124744"/>
            <a:ext cx="7128792" cy="3393722"/>
          </a:xfrm>
        </p:spPr>
        <p:txBody>
          <a:bodyPr>
            <a:normAutofit fontScale="90000"/>
          </a:bodyPr>
          <a:lstStyle/>
          <a:p>
            <a:pPr algn="ctr">
              <a:defRPr/>
            </a:pPr>
            <a:br>
              <a:rPr lang="en-GB" dirty="0"/>
            </a:br>
            <a:r>
              <a:rPr lang="cy-GB" dirty="0"/>
              <a:t>Tystysgrif i Raddedigion</a:t>
            </a:r>
            <a:br>
              <a:rPr lang="cy-GB" dirty="0"/>
            </a:br>
            <a:r>
              <a:rPr lang="cy-GB" dirty="0"/>
              <a:t>Porth Agored</a:t>
            </a:r>
            <a:br>
              <a:rPr lang="cy-GB" dirty="0"/>
            </a:br>
            <a:br>
              <a:rPr lang="cy-GB" dirty="0"/>
            </a:br>
            <a:br>
              <a:rPr lang="cy-GB" dirty="0"/>
            </a:br>
            <a:r>
              <a:rPr lang="cy-GB" dirty="0"/>
              <a:t>Rhaglen Cadarnhau</a:t>
            </a:r>
            <a:br>
              <a:rPr lang="cy-GB" dirty="0"/>
            </a:br>
            <a:r>
              <a:rPr lang="cy-GB" dirty="0"/>
              <a:t>Gweithdy 2</a:t>
            </a:r>
            <a:br>
              <a:rPr lang="cy-GB" dirty="0"/>
            </a:br>
            <a:endParaRPr lang="cy-GB" dirty="0"/>
          </a:p>
        </p:txBody>
      </p:sp>
      <p:sp>
        <p:nvSpPr>
          <p:cNvPr id="2" name="Slide Number Placeholder 1">
            <a:extLst>
              <a:ext uri="{FF2B5EF4-FFF2-40B4-BE49-F238E27FC236}">
                <a16:creationId xmlns:a16="http://schemas.microsoft.com/office/drawing/2014/main" id="{9F9244EB-7E29-4FD6-A1F3-EEB97C4F8BE6}"/>
              </a:ext>
            </a:extLst>
          </p:cNvPr>
          <p:cNvSpPr>
            <a:spLocks noGrp="1"/>
          </p:cNvSpPr>
          <p:nvPr>
            <p:ph type="sldNum" sz="quarter" idx="12"/>
          </p:nvPr>
        </p:nvSpPr>
        <p:spPr/>
        <p:txBody>
          <a:bodyPr/>
          <a:lstStyle/>
          <a:p>
            <a:pPr>
              <a:defRPr/>
            </a:pPr>
            <a:fld id="{3667BF6C-317A-46B2-9AC2-0A4D69FFFBED}" type="slidenum">
              <a:rPr lang="en-US" altLang="en-US" smtClean="0"/>
              <a:pPr>
                <a:defRPr/>
              </a:pPr>
              <a:t>1</a:t>
            </a:fld>
            <a:endParaRPr lang="en-US"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F3BDE96-1C93-48CB-A325-E09E02706B39}"/>
              </a:ext>
            </a:extLst>
          </p:cNvPr>
          <p:cNvSpPr>
            <a:spLocks noGrp="1"/>
          </p:cNvSpPr>
          <p:nvPr>
            <p:ph idx="1"/>
          </p:nvPr>
        </p:nvSpPr>
        <p:spPr>
          <a:xfrm>
            <a:off x="457200" y="1989138"/>
            <a:ext cx="8229600" cy="4017962"/>
          </a:xfrm>
        </p:spPr>
        <p:txBody>
          <a:bodyPr/>
          <a:lstStyle/>
          <a:p>
            <a:pPr>
              <a:defRPr/>
            </a:pPr>
            <a:r>
              <a:rPr lang="en-GB" sz="2800" dirty="0"/>
              <a:t> </a:t>
            </a:r>
            <a:r>
              <a:rPr lang="cy-GB" sz="2800" dirty="0"/>
              <a:t>Parch a herio’n barchus </a:t>
            </a:r>
          </a:p>
          <a:p>
            <a:pPr>
              <a:defRPr/>
            </a:pPr>
            <a:r>
              <a:rPr lang="cy-GB" sz="2800" dirty="0"/>
              <a:t> Cymryd Rhan / Ffocws </a:t>
            </a:r>
          </a:p>
          <a:p>
            <a:pPr>
              <a:defRPr/>
            </a:pPr>
            <a:r>
              <a:rPr lang="cy-GB" sz="2800" dirty="0"/>
              <a:t> Cyfrinachedd </a:t>
            </a:r>
          </a:p>
          <a:p>
            <a:pPr>
              <a:defRPr/>
            </a:pPr>
            <a:r>
              <a:rPr lang="cy-GB" sz="2800" dirty="0"/>
              <a:t> Ymyraethau </a:t>
            </a:r>
          </a:p>
          <a:p>
            <a:pPr>
              <a:defRPr/>
            </a:pPr>
            <a:r>
              <a:rPr lang="cy-GB" sz="2800" dirty="0"/>
              <a:t> Hunan-asesu perfformiad </a:t>
            </a:r>
          </a:p>
          <a:p>
            <a:pPr marL="109537" indent="0">
              <a:buFont typeface="Wingdings 3" panose="05040102010807070707" pitchFamily="18" charset="2"/>
              <a:buNone/>
              <a:defRPr/>
            </a:pPr>
            <a:endParaRPr lang="en-GB" dirty="0"/>
          </a:p>
        </p:txBody>
      </p:sp>
      <p:sp>
        <p:nvSpPr>
          <p:cNvPr id="3" name="Title 2">
            <a:extLst>
              <a:ext uri="{FF2B5EF4-FFF2-40B4-BE49-F238E27FC236}">
                <a16:creationId xmlns:a16="http://schemas.microsoft.com/office/drawing/2014/main" id="{8C13CCB8-3D50-4D1E-A589-9D7EC68A3874}"/>
              </a:ext>
            </a:extLst>
          </p:cNvPr>
          <p:cNvSpPr>
            <a:spLocks noGrp="1"/>
          </p:cNvSpPr>
          <p:nvPr>
            <p:ph type="title"/>
          </p:nvPr>
        </p:nvSpPr>
        <p:spPr/>
        <p:txBody>
          <a:bodyPr/>
          <a:lstStyle/>
          <a:p>
            <a:pPr>
              <a:defRPr/>
            </a:pPr>
            <a:r>
              <a:rPr lang="cy-GB" sz="4400" dirty="0"/>
              <a:t>Disgwyliadau/Rheolau</a:t>
            </a:r>
            <a:endParaRPr lang="cy-GB" dirty="0"/>
          </a:p>
        </p:txBody>
      </p:sp>
      <p:sp>
        <p:nvSpPr>
          <p:cNvPr id="4" name="Slide Number Placeholder 3">
            <a:extLst>
              <a:ext uri="{FF2B5EF4-FFF2-40B4-BE49-F238E27FC236}">
                <a16:creationId xmlns:a16="http://schemas.microsoft.com/office/drawing/2014/main" id="{C33E59E4-856B-4C2C-ADFF-E772163400D2}"/>
              </a:ext>
            </a:extLst>
          </p:cNvPr>
          <p:cNvSpPr>
            <a:spLocks noGrp="1"/>
          </p:cNvSpPr>
          <p:nvPr>
            <p:ph type="sldNum" sz="quarter" idx="12"/>
          </p:nvPr>
        </p:nvSpPr>
        <p:spPr/>
        <p:txBody>
          <a:bodyPr/>
          <a:lstStyle/>
          <a:p>
            <a:pPr>
              <a:defRPr/>
            </a:pPr>
            <a:fld id="{EC75C4D8-5E1B-4BCC-B7D7-71E1D1D7A2FD}" type="slidenum">
              <a:rPr lang="en-GB" altLang="en-US" smtClean="0"/>
              <a:pPr>
                <a:defRPr/>
              </a:pPr>
              <a:t>2</a:t>
            </a:fld>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32EA6EC-4439-4B32-9277-28B3E8FEBF02}"/>
              </a:ext>
            </a:extLst>
          </p:cNvPr>
          <p:cNvSpPr txBox="1">
            <a:spLocks/>
          </p:cNvSpPr>
          <p:nvPr/>
        </p:nvSpPr>
        <p:spPr>
          <a:xfrm>
            <a:off x="395536" y="620688"/>
            <a:ext cx="8229600" cy="782960"/>
          </a:xfrm>
          <a:prstGeom prst="rect">
            <a:avLst/>
          </a:prstGeom>
        </p:spPr>
        <p:txBody>
          <a:bodyPr anchor="b">
            <a:normAutofit/>
            <a:scene3d>
              <a:camera prst="orthographicFront"/>
              <a:lightRig rig="soft" dir="t"/>
            </a:scene3d>
            <a:sp3d prstMaterial="softEdge">
              <a:bevelT w="25400" h="25400"/>
            </a:sp3d>
          </a:bodyPr>
          <a:lstStyle/>
          <a:p>
            <a:pPr algn="ctr">
              <a:defRPr/>
            </a:pPr>
            <a:r>
              <a:rPr lang="cy-GB" sz="4000" b="1" dirty="0">
                <a:solidFill>
                  <a:schemeClr val="tx2"/>
                </a:solidFill>
                <a:effectLst>
                  <a:outerShdw blurRad="31750" dist="25400" dir="5400000" algn="tl" rotWithShape="0">
                    <a:srgbClr val="000000">
                      <a:alpha val="25000"/>
                    </a:srgbClr>
                  </a:outerShdw>
                </a:effectLst>
                <a:latin typeface="+mj-lt"/>
                <a:ea typeface="+mj-ea"/>
                <a:cs typeface="+mj-cs"/>
              </a:rPr>
              <a:t>Rhaglen y Dydd</a:t>
            </a:r>
          </a:p>
        </p:txBody>
      </p:sp>
      <p:sp>
        <p:nvSpPr>
          <p:cNvPr id="15363" name="Content Placeholder 2">
            <a:extLst>
              <a:ext uri="{FF2B5EF4-FFF2-40B4-BE49-F238E27FC236}">
                <a16:creationId xmlns:a16="http://schemas.microsoft.com/office/drawing/2014/main" id="{4D07CAE5-441F-4F32-9C5B-70276D357082}"/>
              </a:ext>
            </a:extLst>
          </p:cNvPr>
          <p:cNvSpPr txBox="1">
            <a:spLocks/>
          </p:cNvSpPr>
          <p:nvPr/>
        </p:nvSpPr>
        <p:spPr bwMode="auto">
          <a:xfrm>
            <a:off x="755650" y="2133600"/>
            <a:ext cx="76327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marL="457200" indent="-4572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r>
              <a:rPr lang="cy-GB" altLang="en-US">
                <a:solidFill>
                  <a:schemeClr val="tx2"/>
                </a:solidFill>
              </a:rPr>
              <a:t>Dal i fyny </a:t>
            </a:r>
          </a:p>
          <a:p>
            <a:r>
              <a:rPr lang="cy-GB" altLang="en-US">
                <a:solidFill>
                  <a:schemeClr val="tx2"/>
                </a:solidFill>
              </a:rPr>
              <a:t>Diogelu - Deddfwriaeth</a:t>
            </a:r>
          </a:p>
          <a:p>
            <a:r>
              <a:rPr lang="cy-GB" altLang="en-US">
                <a:solidFill>
                  <a:schemeClr val="tx2"/>
                </a:solidFill>
              </a:rPr>
              <a:t>Diogelu Yr Aseiniad – Tasg 3</a:t>
            </a:r>
          </a:p>
          <a:p>
            <a:r>
              <a:rPr lang="cy-GB" altLang="en-US">
                <a:solidFill>
                  <a:schemeClr val="tx2"/>
                </a:solidFill>
              </a:rPr>
              <a:t>Diogelu – Tasg 4</a:t>
            </a:r>
          </a:p>
          <a:p>
            <a:r>
              <a:rPr lang="cy-GB" altLang="en-US">
                <a:solidFill>
                  <a:schemeClr val="tx2"/>
                </a:solidFill>
              </a:rPr>
              <a:t>Y Gweithdy Nesaf </a:t>
            </a:r>
            <a:r>
              <a:rPr lang="en-GB" altLang="en-US">
                <a:solidFill>
                  <a:schemeClr val="tx2"/>
                </a:solidFill>
              </a:rPr>
              <a:t>	 </a:t>
            </a:r>
          </a:p>
        </p:txBody>
      </p:sp>
      <p:sp>
        <p:nvSpPr>
          <p:cNvPr id="2" name="Slide Number Placeholder 1">
            <a:extLst>
              <a:ext uri="{FF2B5EF4-FFF2-40B4-BE49-F238E27FC236}">
                <a16:creationId xmlns:a16="http://schemas.microsoft.com/office/drawing/2014/main" id="{A0C9262D-8BAB-4EA2-A9DA-48BB4E597F5D}"/>
              </a:ext>
            </a:extLst>
          </p:cNvPr>
          <p:cNvSpPr>
            <a:spLocks noGrp="1"/>
          </p:cNvSpPr>
          <p:nvPr>
            <p:ph type="sldNum" sz="quarter" idx="12"/>
          </p:nvPr>
        </p:nvSpPr>
        <p:spPr/>
        <p:txBody>
          <a:bodyPr/>
          <a:lstStyle/>
          <a:p>
            <a:pPr>
              <a:defRPr/>
            </a:pPr>
            <a:fld id="{3667BF6C-317A-46B2-9AC2-0A4D69FFFBED}" type="slidenum">
              <a:rPr lang="en-US" altLang="en-US" smtClean="0"/>
              <a:pPr>
                <a:defRPr/>
              </a:pPr>
              <a:t>3</a:t>
            </a:fld>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385C7D6C-E808-454E-A5D8-63BF2BB1472A}"/>
              </a:ext>
            </a:extLst>
          </p:cNvPr>
          <p:cNvSpPr>
            <a:spLocks noChangeArrowheads="1"/>
          </p:cNvSpPr>
          <p:nvPr/>
        </p:nvSpPr>
        <p:spPr bwMode="auto">
          <a:xfrm>
            <a:off x="827088" y="2133600"/>
            <a:ext cx="727392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lgn="ctr" eaLnBrk="1" hangingPunct="1">
              <a:spcBef>
                <a:spcPct val="0"/>
              </a:spcBef>
              <a:buClrTx/>
              <a:buSzTx/>
              <a:buFontTx/>
              <a:buNone/>
            </a:pPr>
            <a:r>
              <a:rPr lang="cy-GB" altLang="en-US" sz="6000">
                <a:latin typeface="Arial" panose="020B0604020202020204" pitchFamily="34" charset="0"/>
              </a:rPr>
              <a:t>DIOGELU</a:t>
            </a:r>
          </a:p>
          <a:p>
            <a:pPr algn="ctr" eaLnBrk="1" hangingPunct="1">
              <a:spcBef>
                <a:spcPct val="0"/>
              </a:spcBef>
              <a:buClrTx/>
              <a:buSzTx/>
              <a:buFontTx/>
              <a:buNone/>
            </a:pPr>
            <a:r>
              <a:rPr lang="cy-GB" altLang="en-US" sz="6000">
                <a:latin typeface="Arial" panose="020B0604020202020204" pitchFamily="34" charset="0"/>
              </a:rPr>
              <a:t>Tasg 3 a 4</a:t>
            </a:r>
          </a:p>
        </p:txBody>
      </p:sp>
      <p:sp>
        <p:nvSpPr>
          <p:cNvPr id="2" name="Slide Number Placeholder 1">
            <a:extLst>
              <a:ext uri="{FF2B5EF4-FFF2-40B4-BE49-F238E27FC236}">
                <a16:creationId xmlns:a16="http://schemas.microsoft.com/office/drawing/2014/main" id="{0FE9E9CE-F4C8-4A86-9C7E-88D12BFB0051}"/>
              </a:ext>
            </a:extLst>
          </p:cNvPr>
          <p:cNvSpPr>
            <a:spLocks noGrp="1"/>
          </p:cNvSpPr>
          <p:nvPr>
            <p:ph type="sldNum" sz="quarter" idx="12"/>
          </p:nvPr>
        </p:nvSpPr>
        <p:spPr/>
        <p:txBody>
          <a:bodyPr/>
          <a:lstStyle/>
          <a:p>
            <a:pPr>
              <a:defRPr/>
            </a:pPr>
            <a:fld id="{3667BF6C-317A-46B2-9AC2-0A4D69FFFBED}" type="slidenum">
              <a:rPr lang="en-US" altLang="en-US" smtClean="0"/>
              <a:pPr>
                <a:defRPr/>
              </a:pPr>
              <a:t>4</a:t>
            </a:fld>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1">
            <a:extLst>
              <a:ext uri="{FF2B5EF4-FFF2-40B4-BE49-F238E27FC236}">
                <a16:creationId xmlns:a16="http://schemas.microsoft.com/office/drawing/2014/main" id="{DC97B982-984D-4F57-84BF-9AF90AAC57AE}"/>
              </a:ext>
            </a:extLst>
          </p:cNvPr>
          <p:cNvSpPr>
            <a:spLocks noGrp="1"/>
          </p:cNvSpPr>
          <p:nvPr>
            <p:ph idx="1"/>
          </p:nvPr>
        </p:nvSpPr>
        <p:spPr/>
        <p:txBody>
          <a:bodyPr/>
          <a:lstStyle/>
          <a:p>
            <a:r>
              <a:rPr lang="cy-GB" altLang="en-US" sz="2400"/>
              <a:t>Edrych ar y fframwaith deddfwriaethol mewn perthynas â diogelu oedolion/plant </a:t>
            </a:r>
          </a:p>
          <a:p>
            <a:r>
              <a:rPr lang="cy-GB" altLang="en-US" sz="2400" b="1"/>
              <a:t>Egluro’r gofynion </a:t>
            </a:r>
            <a:r>
              <a:rPr lang="cy-GB" altLang="en-US" sz="2400"/>
              <a:t>perthnasol i’r aseiniad diogelu</a:t>
            </a:r>
          </a:p>
          <a:p>
            <a:r>
              <a:rPr lang="cy-GB" altLang="en-US" sz="2400"/>
              <a:t>Adlewyrchu’n feirniadol ar rai o’r tensiynau a’r gwrthdaro posib gall gweithwyr cymdeithasol ddod ar eu traws wrth ymgymryd â gwaith diogelu.</a:t>
            </a:r>
          </a:p>
          <a:p>
            <a:r>
              <a:rPr lang="cy-GB" altLang="en-US" sz="2400"/>
              <a:t>Adnabod ac adlewyrchu ar rai o’r pethau cyffredin a’r gwahaniaethau rhwng gwaith cymdeithasol diogelu gyda phlant, pobl ifanc ac oedolion mewn perygl.  </a:t>
            </a:r>
            <a:endParaRPr lang="en-GB" altLang="en-US"/>
          </a:p>
        </p:txBody>
      </p:sp>
      <p:sp>
        <p:nvSpPr>
          <p:cNvPr id="3" name="Title 2">
            <a:extLst>
              <a:ext uri="{FF2B5EF4-FFF2-40B4-BE49-F238E27FC236}">
                <a16:creationId xmlns:a16="http://schemas.microsoft.com/office/drawing/2014/main" id="{39B9DD52-FC87-4A90-B5D6-E42DE3C8ED1F}"/>
              </a:ext>
            </a:extLst>
          </p:cNvPr>
          <p:cNvSpPr>
            <a:spLocks noGrp="1"/>
          </p:cNvSpPr>
          <p:nvPr>
            <p:ph type="title"/>
          </p:nvPr>
        </p:nvSpPr>
        <p:spPr/>
        <p:txBody>
          <a:bodyPr/>
          <a:lstStyle/>
          <a:p>
            <a:pPr algn="ctr">
              <a:defRPr/>
            </a:pPr>
            <a:r>
              <a:rPr lang="cy-GB" sz="4400" dirty="0"/>
              <a:t>Amcanion y Sesiwn </a:t>
            </a:r>
            <a:endParaRPr lang="cy-GB" dirty="0"/>
          </a:p>
        </p:txBody>
      </p:sp>
      <p:sp>
        <p:nvSpPr>
          <p:cNvPr id="2" name="Slide Number Placeholder 1">
            <a:extLst>
              <a:ext uri="{FF2B5EF4-FFF2-40B4-BE49-F238E27FC236}">
                <a16:creationId xmlns:a16="http://schemas.microsoft.com/office/drawing/2014/main" id="{93B19713-F6C1-48EC-BD4B-5E911FDE7249}"/>
              </a:ext>
            </a:extLst>
          </p:cNvPr>
          <p:cNvSpPr>
            <a:spLocks noGrp="1"/>
          </p:cNvSpPr>
          <p:nvPr>
            <p:ph type="sldNum" sz="quarter" idx="12"/>
          </p:nvPr>
        </p:nvSpPr>
        <p:spPr/>
        <p:txBody>
          <a:bodyPr/>
          <a:lstStyle/>
          <a:p>
            <a:pPr>
              <a:defRPr/>
            </a:pPr>
            <a:fld id="{EC75C4D8-5E1B-4BCC-B7D7-71E1D1D7A2FD}" type="slidenum">
              <a:rPr lang="en-GB" altLang="en-US" smtClean="0"/>
              <a:pPr>
                <a:defRPr/>
              </a:pPr>
              <a:t>5</a:t>
            </a:fld>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D18FF-CC89-4B35-8D0E-24F3C58C684C}"/>
              </a:ext>
            </a:extLst>
          </p:cNvPr>
          <p:cNvSpPr txBox="1">
            <a:spLocks/>
          </p:cNvSpPr>
          <p:nvPr/>
        </p:nvSpPr>
        <p:spPr>
          <a:xfrm>
            <a:off x="539750" y="549275"/>
            <a:ext cx="8229600" cy="1150938"/>
          </a:xfrm>
          <a:prstGeom prst="rect">
            <a:avLst/>
          </a:prstGeom>
        </p:spPr>
        <p:txBody>
          <a:bodyPr/>
          <a:lstStyle/>
          <a:p>
            <a:pPr algn="ctr" eaLnBrk="1" fontAlgn="auto" hangingPunct="1">
              <a:spcAft>
                <a:spcPts val="0"/>
              </a:spcAft>
              <a:defRPr/>
            </a:pPr>
            <a:r>
              <a:rPr lang="cy-GB" altLang="en-US" sz="4000" dirty="0">
                <a:latin typeface="+mj-lt"/>
                <a:ea typeface="+mj-ea"/>
                <a:cs typeface="+mj-cs"/>
              </a:rPr>
              <a:t>Deddfwriaeth</a:t>
            </a:r>
          </a:p>
          <a:p>
            <a:pPr algn="ctr" eaLnBrk="1" fontAlgn="auto" hangingPunct="1">
              <a:spcAft>
                <a:spcPts val="0"/>
              </a:spcAft>
              <a:defRPr/>
            </a:pPr>
            <a:r>
              <a:rPr lang="cy-GB" altLang="en-US" sz="4000" dirty="0">
                <a:latin typeface="+mj-lt"/>
                <a:ea typeface="+mj-ea"/>
                <a:cs typeface="+mj-cs"/>
              </a:rPr>
              <a:t>Pam y gyfraith</a:t>
            </a:r>
            <a:r>
              <a:rPr lang="en-GB" altLang="en-US" sz="4000" dirty="0">
                <a:latin typeface="+mj-lt"/>
                <a:ea typeface="+mj-ea"/>
                <a:cs typeface="+mj-cs"/>
              </a:rPr>
              <a:t>?  </a:t>
            </a:r>
          </a:p>
        </p:txBody>
      </p:sp>
      <p:sp>
        <p:nvSpPr>
          <p:cNvPr id="20483" name="TextBox 2">
            <a:extLst>
              <a:ext uri="{FF2B5EF4-FFF2-40B4-BE49-F238E27FC236}">
                <a16:creationId xmlns:a16="http://schemas.microsoft.com/office/drawing/2014/main" id="{57D73BBC-B255-44E5-9765-D277F00677E4}"/>
              </a:ext>
            </a:extLst>
          </p:cNvPr>
          <p:cNvSpPr txBox="1">
            <a:spLocks noChangeArrowheads="1"/>
          </p:cNvSpPr>
          <p:nvPr/>
        </p:nvSpPr>
        <p:spPr bwMode="auto">
          <a:xfrm>
            <a:off x="1116013" y="1700213"/>
            <a:ext cx="67691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spcBef>
                <a:spcPct val="0"/>
              </a:spcBef>
              <a:buClrTx/>
              <a:buSzTx/>
              <a:buFontTx/>
              <a:buNone/>
            </a:pPr>
            <a:endParaRPr lang="en-GB" altLang="en-US" sz="2800">
              <a:latin typeface="Arial" panose="020B0604020202020204" pitchFamily="34" charset="0"/>
            </a:endParaRPr>
          </a:p>
          <a:p>
            <a:pPr eaLnBrk="1" hangingPunct="1">
              <a:spcBef>
                <a:spcPct val="0"/>
              </a:spcBef>
              <a:buClrTx/>
              <a:buSzTx/>
              <a:buFontTx/>
              <a:buNone/>
            </a:pPr>
            <a:r>
              <a:rPr lang="cy-GB" altLang="en-US" sz="2800">
                <a:latin typeface="Arial" panose="020B0604020202020204" pitchFamily="34" charset="0"/>
              </a:rPr>
              <a:t>Pam ei bod yn bwysig i weithwyr cymdeithasol fod ag ymwybyddiaeth o’r gyfraith? </a:t>
            </a:r>
          </a:p>
          <a:p>
            <a:pPr eaLnBrk="1" hangingPunct="1">
              <a:spcBef>
                <a:spcPct val="0"/>
              </a:spcBef>
              <a:buClrTx/>
              <a:buSzTx/>
              <a:buFontTx/>
              <a:buNone/>
            </a:pPr>
            <a:r>
              <a:rPr lang="cy-GB" altLang="en-US" sz="2800">
                <a:latin typeface="Arial" panose="020B0604020202020204" pitchFamily="34" charset="0"/>
              </a:rPr>
              <a:t>Pa ddyfnder o wybodaeth ydych chi’n ei gredu sydd ei hangen gan ymarferwyr i ymarfer yn effeithiol? </a:t>
            </a:r>
          </a:p>
        </p:txBody>
      </p:sp>
      <p:sp>
        <p:nvSpPr>
          <p:cNvPr id="3" name="Slide Number Placeholder 2">
            <a:extLst>
              <a:ext uri="{FF2B5EF4-FFF2-40B4-BE49-F238E27FC236}">
                <a16:creationId xmlns:a16="http://schemas.microsoft.com/office/drawing/2014/main" id="{76783372-42B4-4F41-80D9-056E02FDBB96}"/>
              </a:ext>
            </a:extLst>
          </p:cNvPr>
          <p:cNvSpPr>
            <a:spLocks noGrp="1"/>
          </p:cNvSpPr>
          <p:nvPr>
            <p:ph type="sldNum" sz="quarter" idx="12"/>
          </p:nvPr>
        </p:nvSpPr>
        <p:spPr/>
        <p:txBody>
          <a:bodyPr/>
          <a:lstStyle/>
          <a:p>
            <a:pPr>
              <a:defRPr/>
            </a:pPr>
            <a:fld id="{3667BF6C-317A-46B2-9AC2-0A4D69FFFBED}" type="slidenum">
              <a:rPr lang="en-US" altLang="en-US" smtClean="0"/>
              <a:pPr>
                <a:defRPr/>
              </a:pPr>
              <a:t>6</a:t>
            </a:fld>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E1720-9D73-4BD0-83D5-77A76A04030A}"/>
              </a:ext>
            </a:extLst>
          </p:cNvPr>
          <p:cNvSpPr txBox="1">
            <a:spLocks/>
          </p:cNvSpPr>
          <p:nvPr/>
        </p:nvSpPr>
        <p:spPr>
          <a:xfrm>
            <a:off x="457200" y="404813"/>
            <a:ext cx="8229600" cy="936625"/>
          </a:xfrm>
          <a:prstGeom prst="rect">
            <a:avLst/>
          </a:prstGeom>
        </p:spPr>
        <p:txBody>
          <a:bodyPr/>
          <a:lstStyle/>
          <a:p>
            <a:pPr algn="ctr">
              <a:defRPr/>
            </a:pPr>
            <a:r>
              <a:rPr lang="cy-GB" altLang="en-US" sz="4000" b="1" dirty="0">
                <a:solidFill>
                  <a:schemeClr val="tx2"/>
                </a:solidFill>
                <a:effectLst>
                  <a:outerShdw blurRad="31750" dist="25400" dir="5400000" algn="tl" rotWithShape="0">
                    <a:srgbClr val="000000">
                      <a:alpha val="25000"/>
                    </a:srgbClr>
                  </a:outerShdw>
                </a:effectLst>
                <a:latin typeface="+mj-lt"/>
                <a:ea typeface="+mj-ea"/>
                <a:cs typeface="+mj-cs"/>
              </a:rPr>
              <a:t>Pam y Gyfraith?</a:t>
            </a:r>
          </a:p>
          <a:p>
            <a:pPr>
              <a:defRPr/>
            </a:pPr>
            <a:endParaRPr lang="en-GB" altLang="en-US" sz="2800" dirty="0"/>
          </a:p>
          <a:p>
            <a:pPr>
              <a:defRPr/>
            </a:pPr>
            <a:r>
              <a:rPr lang="cy-GB" altLang="en-US" sz="2800" dirty="0"/>
              <a:t>Mae’n hanfodol i weithwyr cymdeithasol ddeall</a:t>
            </a:r>
            <a:r>
              <a:rPr lang="en-GB" altLang="en-US" sz="2800" dirty="0"/>
              <a:t>:</a:t>
            </a:r>
          </a:p>
          <a:p>
            <a:pPr algn="ctr">
              <a:defRPr/>
            </a:pPr>
            <a:endParaRPr lang="en-GB" altLang="en-US" sz="4000" b="1" dirty="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3" name="Content Placeholder 2">
            <a:extLst>
              <a:ext uri="{FF2B5EF4-FFF2-40B4-BE49-F238E27FC236}">
                <a16:creationId xmlns:a16="http://schemas.microsoft.com/office/drawing/2014/main" id="{1054F1A0-3E57-4A91-BBF4-9DCCB120C0B7}"/>
              </a:ext>
            </a:extLst>
          </p:cNvPr>
          <p:cNvSpPr txBox="1">
            <a:spLocks/>
          </p:cNvSpPr>
          <p:nvPr/>
        </p:nvSpPr>
        <p:spPr>
          <a:xfrm>
            <a:off x="395288" y="1989138"/>
            <a:ext cx="4537075" cy="2016125"/>
          </a:xfrm>
          <a:prstGeom prst="rect">
            <a:avLst/>
          </a:prstGeom>
        </p:spPr>
        <p:txBody>
          <a:bodyPr/>
          <a:lstStyle/>
          <a:p>
            <a:pPr marL="452437" indent="-342900">
              <a:spcBef>
                <a:spcPts val="400"/>
              </a:spcBef>
              <a:buClr>
                <a:schemeClr val="accent1"/>
              </a:buClr>
              <a:buSzPct val="68000"/>
              <a:buFont typeface="Arial" panose="020B0604020202020204" pitchFamily="34" charset="0"/>
              <a:buChar char="•"/>
              <a:defRPr/>
            </a:pPr>
            <a:r>
              <a:rPr lang="cy-GB" altLang="en-US" sz="2400" dirty="0"/>
              <a:t>Beth yw’r gyfraith</a:t>
            </a:r>
          </a:p>
          <a:p>
            <a:pPr marL="452437" indent="-342900">
              <a:spcBef>
                <a:spcPts val="400"/>
              </a:spcBef>
              <a:buClr>
                <a:schemeClr val="accent1"/>
              </a:buClr>
              <a:buSzPct val="68000"/>
              <a:buFont typeface="Arial" panose="020B0604020202020204" pitchFamily="34" charset="0"/>
              <a:buChar char="•"/>
              <a:defRPr/>
            </a:pPr>
            <a:r>
              <a:rPr lang="cy-GB" altLang="en-US" sz="2400" dirty="0"/>
              <a:t>Sut mae’n cael ei llunio </a:t>
            </a:r>
          </a:p>
          <a:p>
            <a:pPr marL="452437" indent="-342900">
              <a:spcBef>
                <a:spcPts val="400"/>
              </a:spcBef>
              <a:buClr>
                <a:schemeClr val="accent1"/>
              </a:buClr>
              <a:buSzPct val="68000"/>
              <a:buFont typeface="Arial" panose="020B0604020202020204" pitchFamily="34" charset="0"/>
              <a:buChar char="•"/>
              <a:defRPr/>
            </a:pPr>
            <a:r>
              <a:rPr lang="cy-GB" altLang="en-US" sz="2400" dirty="0"/>
              <a:t>Sut mae’n sail i’r ymarfer</a:t>
            </a:r>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p:txBody>
      </p:sp>
      <p:sp>
        <p:nvSpPr>
          <p:cNvPr id="4" name="Content Placeholder 4">
            <a:extLst>
              <a:ext uri="{FF2B5EF4-FFF2-40B4-BE49-F238E27FC236}">
                <a16:creationId xmlns:a16="http://schemas.microsoft.com/office/drawing/2014/main" id="{4F24D248-EEE6-43EC-9253-3E80C7FB99D3}"/>
              </a:ext>
            </a:extLst>
          </p:cNvPr>
          <p:cNvSpPr txBox="1">
            <a:spLocks/>
          </p:cNvSpPr>
          <p:nvPr/>
        </p:nvSpPr>
        <p:spPr>
          <a:xfrm>
            <a:off x="5105400" y="1989138"/>
            <a:ext cx="3536950" cy="1655762"/>
          </a:xfrm>
          <a:prstGeom prst="rect">
            <a:avLst/>
          </a:prstGeom>
        </p:spPr>
        <p:txBody>
          <a:bodyPr>
            <a:normAutofit lnSpcReduction="10000"/>
          </a:bodyPr>
          <a:lstStyle/>
          <a:p>
            <a:pPr marL="342900" indent="-342900">
              <a:spcBef>
                <a:spcPts val="400"/>
              </a:spcBef>
              <a:buClr>
                <a:schemeClr val="accent1"/>
              </a:buClr>
              <a:buSzPct val="68000"/>
              <a:buFont typeface="Arial" panose="020B0604020202020204" pitchFamily="34" charset="0"/>
              <a:buChar char="•"/>
              <a:defRPr/>
            </a:pPr>
            <a:r>
              <a:rPr lang="cy-GB" altLang="en-US" sz="2400" dirty="0"/>
              <a:t>Sut mae’n effeithio ar:</a:t>
            </a:r>
          </a:p>
          <a:p>
            <a:pPr marL="342900" indent="-342900">
              <a:spcBef>
                <a:spcPts val="400"/>
              </a:spcBef>
              <a:buClr>
                <a:schemeClr val="accent1"/>
              </a:buClr>
              <a:buSzPct val="68000"/>
              <a:buFont typeface="Arial" panose="020B0604020202020204" pitchFamily="34" charset="0"/>
              <a:buChar char="•"/>
              <a:defRPr/>
            </a:pPr>
            <a:r>
              <a:rPr lang="cy-GB" altLang="en-US" sz="2400" dirty="0"/>
              <a:t>Ymarfer</a:t>
            </a:r>
          </a:p>
          <a:p>
            <a:pPr marL="342900" indent="-342900">
              <a:spcBef>
                <a:spcPts val="400"/>
              </a:spcBef>
              <a:buClr>
                <a:schemeClr val="accent1"/>
              </a:buClr>
              <a:buSzPct val="68000"/>
              <a:buFont typeface="Arial" panose="020B0604020202020204" pitchFamily="34" charset="0"/>
              <a:buChar char="•"/>
              <a:defRPr/>
            </a:pPr>
            <a:r>
              <a:rPr lang="cy-GB" altLang="en-US" sz="2400" dirty="0"/>
              <a:t>Atebolrwydd</a:t>
            </a:r>
          </a:p>
          <a:p>
            <a:pPr marL="342900" indent="-342900">
              <a:spcBef>
                <a:spcPts val="400"/>
              </a:spcBef>
              <a:buClr>
                <a:schemeClr val="accent1"/>
              </a:buClr>
              <a:buSzPct val="68000"/>
              <a:buFont typeface="Arial" panose="020B0604020202020204" pitchFamily="34" charset="0"/>
              <a:buChar char="•"/>
              <a:defRPr/>
            </a:pPr>
            <a:r>
              <a:rPr lang="cy-GB" altLang="en-US" sz="2400" dirty="0"/>
              <a:t>Gwerthoedd</a:t>
            </a:r>
          </a:p>
          <a:p>
            <a:pPr>
              <a:spcBef>
                <a:spcPts val="400"/>
              </a:spcBef>
              <a:buClr>
                <a:schemeClr val="accent1"/>
              </a:buClr>
              <a:buSzPct val="68000"/>
              <a:buFont typeface="Wingdings" pitchFamily="2" charset="2"/>
              <a:buNone/>
              <a:defRPr/>
            </a:pPr>
            <a:endParaRPr lang="en-GB" altLang="en-US" sz="2400" b="1" dirty="0">
              <a:solidFill>
                <a:srgbClr val="7030A0"/>
              </a:solidFill>
            </a:endParaRPr>
          </a:p>
          <a:p>
            <a:pPr>
              <a:spcBef>
                <a:spcPts val="400"/>
              </a:spcBef>
              <a:buClr>
                <a:schemeClr val="accent1"/>
              </a:buClr>
              <a:buSzPct val="68000"/>
              <a:buFont typeface="Wingdings" pitchFamily="2" charset="2"/>
              <a:buNone/>
              <a:defRPr/>
            </a:pPr>
            <a:endParaRPr lang="en-GB" altLang="en-US" sz="2400" b="1" dirty="0">
              <a:solidFill>
                <a:srgbClr val="7030A0"/>
              </a:solidFill>
            </a:endParaRPr>
          </a:p>
          <a:p>
            <a:pPr marL="365125" indent="-255588">
              <a:spcBef>
                <a:spcPts val="400"/>
              </a:spcBef>
              <a:buClr>
                <a:schemeClr val="accent1"/>
              </a:buClr>
              <a:buSzPct val="68000"/>
              <a:buFont typeface="Wingdings 3" pitchFamily="18" charset="2"/>
              <a:buNone/>
              <a:defRPr/>
            </a:pPr>
            <a:endParaRPr lang="en-GB" sz="2400" dirty="0"/>
          </a:p>
        </p:txBody>
      </p:sp>
      <p:sp>
        <p:nvSpPr>
          <p:cNvPr id="22533" name="Rectangle 4">
            <a:extLst>
              <a:ext uri="{FF2B5EF4-FFF2-40B4-BE49-F238E27FC236}">
                <a16:creationId xmlns:a16="http://schemas.microsoft.com/office/drawing/2014/main" id="{5EA0C537-E140-48E0-BA20-D09E7A5AEB4D}"/>
              </a:ext>
            </a:extLst>
          </p:cNvPr>
          <p:cNvSpPr>
            <a:spLocks noChangeArrowheads="1"/>
          </p:cNvSpPr>
          <p:nvPr/>
        </p:nvSpPr>
        <p:spPr bwMode="auto">
          <a:xfrm>
            <a:off x="457200" y="3644900"/>
            <a:ext cx="8185150"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spcBef>
                <a:spcPct val="20000"/>
              </a:spcBef>
              <a:buClrTx/>
              <a:buSzTx/>
              <a:buFont typeface="Wingdings 3" panose="05040102010807070707" pitchFamily="18" charset="2"/>
              <a:buNone/>
            </a:pPr>
            <a:endParaRPr lang="en-GB" altLang="en-US" sz="1800"/>
          </a:p>
          <a:p>
            <a:pPr eaLnBrk="1" hangingPunct="1">
              <a:spcBef>
                <a:spcPct val="20000"/>
              </a:spcBef>
              <a:buClrTx/>
              <a:buSzTx/>
              <a:buFont typeface="Wingdings 3" panose="05040102010807070707" pitchFamily="18" charset="2"/>
              <a:buNone/>
            </a:pPr>
            <a:r>
              <a:rPr lang="en-GB" altLang="en-US" sz="1800"/>
              <a:t>“</a:t>
            </a:r>
            <a:r>
              <a:rPr lang="cy-GB" altLang="en-US" sz="1800" i="1"/>
              <a:t>Social Workers MUST have an understanding of the Law</a:t>
            </a:r>
            <a:r>
              <a:rPr lang="cy-GB" altLang="en-US" sz="1800"/>
              <a:t>”</a:t>
            </a:r>
          </a:p>
          <a:p>
            <a:pPr eaLnBrk="1" hangingPunct="1">
              <a:spcBef>
                <a:spcPct val="20000"/>
              </a:spcBef>
              <a:buClrTx/>
              <a:buSzTx/>
              <a:buFont typeface="Wingdings 3" panose="05040102010807070707" pitchFamily="18" charset="2"/>
              <a:buNone/>
            </a:pPr>
            <a:r>
              <a:rPr lang="cy-GB" altLang="en-US" sz="1800" i="1">
                <a:latin typeface="Arial" panose="020B0604020202020204" pitchFamily="34" charset="0"/>
              </a:rPr>
              <a:t>Yr Arglwydd Laming, Ymchwiliad Victoria Climbie, 2003, para.4 190</a:t>
            </a:r>
          </a:p>
          <a:p>
            <a:pPr eaLnBrk="1" hangingPunct="1">
              <a:spcBef>
                <a:spcPct val="20000"/>
              </a:spcBef>
              <a:buClrTx/>
              <a:buSzTx/>
              <a:buFontTx/>
              <a:buNone/>
            </a:pPr>
            <a:r>
              <a:rPr lang="cy-GB" altLang="en-US" sz="1800" i="1">
                <a:latin typeface="Arial" panose="020B0604020202020204" pitchFamily="34" charset="0"/>
              </a:rPr>
              <a:t>CAPCG 2008</a:t>
            </a:r>
          </a:p>
          <a:p>
            <a:pPr eaLnBrk="1" hangingPunct="1">
              <a:spcBef>
                <a:spcPct val="20000"/>
              </a:spcBef>
              <a:buClrTx/>
              <a:buSzTx/>
              <a:buFont typeface="Wingdings 3" panose="05040102010807070707" pitchFamily="18" charset="2"/>
              <a:buNone/>
            </a:pPr>
            <a:r>
              <a:rPr lang="cy-GB" altLang="en-US" sz="1800" i="1"/>
              <a:t>               </a:t>
            </a:r>
            <a:endParaRPr lang="cy-GB" altLang="en-US" sz="1800">
              <a:latin typeface="Arial" panose="020B0604020202020204" pitchFamily="34" charset="0"/>
            </a:endParaRPr>
          </a:p>
        </p:txBody>
      </p:sp>
      <p:sp>
        <p:nvSpPr>
          <p:cNvPr id="5" name="Slide Number Placeholder 4">
            <a:extLst>
              <a:ext uri="{FF2B5EF4-FFF2-40B4-BE49-F238E27FC236}">
                <a16:creationId xmlns:a16="http://schemas.microsoft.com/office/drawing/2014/main" id="{DEB57946-3E03-4D0F-80B9-816897DAD524}"/>
              </a:ext>
            </a:extLst>
          </p:cNvPr>
          <p:cNvSpPr>
            <a:spLocks noGrp="1"/>
          </p:cNvSpPr>
          <p:nvPr>
            <p:ph type="sldNum" sz="quarter" idx="12"/>
          </p:nvPr>
        </p:nvSpPr>
        <p:spPr/>
        <p:txBody>
          <a:bodyPr/>
          <a:lstStyle/>
          <a:p>
            <a:pPr>
              <a:defRPr/>
            </a:pPr>
            <a:fld id="{3667BF6C-317A-46B2-9AC2-0A4D69FFFBED}" type="slidenum">
              <a:rPr lang="en-US" altLang="en-US" smtClean="0"/>
              <a:pPr>
                <a:defRPr/>
              </a:pPr>
              <a:t>7</a:t>
            </a:fld>
            <a:endParaRPr lang="en-U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1">
            <a:extLst>
              <a:ext uri="{FF2B5EF4-FFF2-40B4-BE49-F238E27FC236}">
                <a16:creationId xmlns:a16="http://schemas.microsoft.com/office/drawing/2014/main" id="{B2D8E015-3BD2-40CE-85B1-29BB0BC36476}"/>
              </a:ext>
            </a:extLst>
          </p:cNvPr>
          <p:cNvSpPr>
            <a:spLocks noGrp="1"/>
          </p:cNvSpPr>
          <p:nvPr>
            <p:ph idx="1"/>
          </p:nvPr>
        </p:nvSpPr>
        <p:spPr>
          <a:xfrm>
            <a:off x="457200" y="1844675"/>
            <a:ext cx="8229600" cy="4162425"/>
          </a:xfrm>
        </p:spPr>
        <p:txBody>
          <a:bodyPr/>
          <a:lstStyle/>
          <a:p>
            <a:r>
              <a:rPr lang="cy-GB" altLang="en-US"/>
              <a:t>Mewn grwpiau bychan, trafodwch yr hyn yr ydych yn ei ystyried fel </a:t>
            </a:r>
            <a:r>
              <a:rPr lang="cy-GB" altLang="en-US" b="1"/>
              <a:t>darnau allweddol o ddeddfwriaeth </a:t>
            </a:r>
            <a:r>
              <a:rPr lang="cy-GB" altLang="en-US"/>
              <a:t>sy’n tanategu eich maes ymarfer (sail i’ch ymarfer).</a:t>
            </a:r>
          </a:p>
          <a:p>
            <a:r>
              <a:rPr lang="cy-GB" altLang="en-US"/>
              <a:t>Ystyried deddfwriaeth domestig a rhyngwladol.</a:t>
            </a:r>
          </a:p>
          <a:p>
            <a:endParaRPr lang="en-GB" altLang="en-US"/>
          </a:p>
        </p:txBody>
      </p:sp>
      <p:sp>
        <p:nvSpPr>
          <p:cNvPr id="3" name="Title 2">
            <a:extLst>
              <a:ext uri="{FF2B5EF4-FFF2-40B4-BE49-F238E27FC236}">
                <a16:creationId xmlns:a16="http://schemas.microsoft.com/office/drawing/2014/main" id="{E1616E6D-0018-4179-9606-60FC41179627}"/>
              </a:ext>
            </a:extLst>
          </p:cNvPr>
          <p:cNvSpPr>
            <a:spLocks noGrp="1"/>
          </p:cNvSpPr>
          <p:nvPr>
            <p:ph type="title"/>
          </p:nvPr>
        </p:nvSpPr>
        <p:spPr>
          <a:xfrm>
            <a:off x="457200" y="338138"/>
            <a:ext cx="8229600" cy="1143000"/>
          </a:xfrm>
        </p:spPr>
        <p:txBody>
          <a:bodyPr>
            <a:normAutofit fontScale="90000"/>
          </a:bodyPr>
          <a:lstStyle/>
          <a:p>
            <a:pPr algn="ctr">
              <a:defRPr/>
            </a:pPr>
            <a:r>
              <a:rPr lang="cy-GB" dirty="0"/>
              <a:t>Tanategu Deddfwriaeth (</a:t>
            </a:r>
            <a:r>
              <a:rPr lang="cy-GB" dirty="0" err="1"/>
              <a:t>Underpinning</a:t>
            </a:r>
            <a:r>
              <a:rPr lang="cy-GB" dirty="0"/>
              <a:t> </a:t>
            </a:r>
            <a:r>
              <a:rPr lang="cy-GB" dirty="0" err="1"/>
              <a:t>Legislation</a:t>
            </a:r>
            <a:r>
              <a:rPr lang="cy-GB" dirty="0"/>
              <a:t>)</a:t>
            </a:r>
          </a:p>
        </p:txBody>
      </p:sp>
      <p:pic>
        <p:nvPicPr>
          <p:cNvPr id="24580" name="Picture 5" descr="Image result for social worker legislation">
            <a:extLst>
              <a:ext uri="{FF2B5EF4-FFF2-40B4-BE49-F238E27FC236}">
                <a16:creationId xmlns:a16="http://schemas.microsoft.com/office/drawing/2014/main" id="{2F810515-8A9E-4F57-909C-E509730237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4076700"/>
            <a:ext cx="2503487" cy="250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911FCCAC-A386-4A99-A076-7C46A8D2D1B4}"/>
              </a:ext>
            </a:extLst>
          </p:cNvPr>
          <p:cNvSpPr>
            <a:spLocks noGrp="1"/>
          </p:cNvSpPr>
          <p:nvPr>
            <p:ph type="sldNum" sz="quarter" idx="12"/>
          </p:nvPr>
        </p:nvSpPr>
        <p:spPr/>
        <p:txBody>
          <a:bodyPr/>
          <a:lstStyle/>
          <a:p>
            <a:pPr>
              <a:defRPr/>
            </a:pPr>
            <a:fld id="{EC75C4D8-5E1B-4BCC-B7D7-71E1D1D7A2FD}" type="slidenum">
              <a:rPr lang="en-GB" altLang="en-US" smtClean="0"/>
              <a:pPr>
                <a:defRPr/>
              </a:pPr>
              <a:t>8</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a:extLst>
              <a:ext uri="{FF2B5EF4-FFF2-40B4-BE49-F238E27FC236}">
                <a16:creationId xmlns:a16="http://schemas.microsoft.com/office/drawing/2014/main" id="{DE0DF983-1657-4616-B7EF-1547B1EB27D6}"/>
              </a:ext>
            </a:extLst>
          </p:cNvPr>
          <p:cNvSpPr>
            <a:spLocks noGrp="1"/>
          </p:cNvSpPr>
          <p:nvPr>
            <p:ph idx="1"/>
          </p:nvPr>
        </p:nvSpPr>
        <p:spPr>
          <a:xfrm>
            <a:off x="457200" y="1196975"/>
            <a:ext cx="8229600" cy="4810125"/>
          </a:xfrm>
        </p:spPr>
        <p:txBody>
          <a:bodyPr/>
          <a:lstStyle/>
          <a:p>
            <a:pPr>
              <a:buFont typeface="Wingdings 3" panose="05040102010807070707" pitchFamily="18" charset="2"/>
              <a:buNone/>
            </a:pPr>
            <a:r>
              <a:rPr lang="en-GB" altLang="en-US" sz="2400" dirty="0"/>
              <a:t>  </a:t>
            </a:r>
            <a:r>
              <a:rPr lang="en-GB" altLang="en-US" sz="2400" dirty="0" err="1"/>
              <a:t>Yng</a:t>
            </a:r>
            <a:r>
              <a:rPr lang="en-GB" altLang="en-US" sz="2400" dirty="0"/>
              <a:t> </a:t>
            </a:r>
            <a:r>
              <a:rPr lang="en-GB" altLang="en-US" sz="2400" dirty="0" err="1"/>
              <a:t>Nghymru</a:t>
            </a:r>
            <a:r>
              <a:rPr lang="en-GB" altLang="en-US" sz="2400" dirty="0"/>
              <a:t>, </a:t>
            </a:r>
            <a:r>
              <a:rPr lang="en-GB" altLang="en-US" sz="2400" dirty="0" err="1"/>
              <a:t>cyflwynwyd</a:t>
            </a:r>
            <a:r>
              <a:rPr lang="en-GB" altLang="en-US" sz="2400" dirty="0"/>
              <a:t> </a:t>
            </a:r>
            <a:r>
              <a:rPr lang="en-GB" altLang="en-US" sz="2400" dirty="0" err="1"/>
              <a:t>Deddf</a:t>
            </a:r>
            <a:r>
              <a:rPr lang="en-GB" altLang="en-US" sz="2400" dirty="0"/>
              <a:t> </a:t>
            </a:r>
            <a:r>
              <a:rPr lang="en-GB" altLang="en-US" sz="2400" dirty="0" err="1"/>
              <a:t>Gwasanaethau</a:t>
            </a:r>
            <a:r>
              <a:rPr lang="en-GB" altLang="en-US" sz="2400" dirty="0"/>
              <a:t> </a:t>
            </a:r>
            <a:r>
              <a:rPr lang="en-GB" altLang="en-US" sz="2400" dirty="0" err="1"/>
              <a:t>Cymdeithasol</a:t>
            </a:r>
            <a:r>
              <a:rPr lang="en-GB" altLang="en-US" sz="2400" dirty="0"/>
              <a:t> a </a:t>
            </a:r>
            <a:r>
              <a:rPr lang="en-GB" altLang="en-US" sz="2400" dirty="0" err="1"/>
              <a:t>Llesiant</a:t>
            </a:r>
            <a:r>
              <a:rPr lang="en-GB" altLang="en-US" sz="2400" dirty="0"/>
              <a:t> (</a:t>
            </a:r>
            <a:r>
              <a:rPr lang="en-GB" altLang="en-US" sz="2400" dirty="0" err="1"/>
              <a:t>Cymru</a:t>
            </a:r>
            <a:r>
              <a:rPr lang="en-GB" altLang="en-US" sz="2400" dirty="0"/>
              <a:t>) 2014, </a:t>
            </a:r>
            <a:r>
              <a:rPr lang="en-GB" altLang="en-US" sz="2400" dirty="0" err="1"/>
              <a:t>i</a:t>
            </a:r>
            <a:r>
              <a:rPr lang="en-GB" altLang="en-US" sz="2400" dirty="0"/>
              <a:t> </a:t>
            </a:r>
            <a:r>
              <a:rPr lang="en-GB" altLang="en-US" sz="2400" dirty="0" err="1"/>
              <a:t>weddnewid</a:t>
            </a:r>
            <a:r>
              <a:rPr lang="en-GB" altLang="en-US" sz="2400" dirty="0"/>
              <a:t> a </a:t>
            </a:r>
            <a:r>
              <a:rPr lang="en-GB" altLang="en-US" sz="2400" dirty="0" err="1"/>
              <a:t>symleiddio’r</a:t>
            </a:r>
            <a:r>
              <a:rPr lang="en-GB" altLang="en-US" sz="2400" dirty="0"/>
              <a:t> </a:t>
            </a:r>
            <a:r>
              <a:rPr lang="en-GB" altLang="en-US" sz="2400" dirty="0" err="1"/>
              <a:t>gyfraith</a:t>
            </a:r>
            <a:r>
              <a:rPr lang="en-GB" altLang="en-US" sz="2400" dirty="0"/>
              <a:t>.</a:t>
            </a:r>
            <a:r>
              <a:rPr lang="cy-GB" altLang="en-US" sz="2400" dirty="0"/>
              <a:t> </a:t>
            </a:r>
          </a:p>
          <a:p>
            <a:pPr>
              <a:buFont typeface="Wingdings 3" panose="05040102010807070707" pitchFamily="18" charset="2"/>
              <a:buNone/>
            </a:pPr>
            <a:r>
              <a:rPr lang="cy-GB" altLang="en-US" sz="2400" dirty="0"/>
              <a:t>   Bu iddi ddiddymu nifer o gyfreithiau a chanllawiau blaenorol oedd yn gysylltiedig â gofal a chefnogaeth. </a:t>
            </a:r>
          </a:p>
          <a:p>
            <a:r>
              <a:rPr lang="cy-GB" altLang="en-US" sz="2400" dirty="0"/>
              <a:t>Mae’r Ddeddf yn adeiladu ar y papur gwyn: </a:t>
            </a:r>
            <a:r>
              <a:rPr lang="cy-GB" altLang="en-US" sz="2400" i="1" dirty="0"/>
              <a:t>Gwasanaethau Cymdeithasol Cynaliadwy i Gymru: Fframwaith Gweithredu</a:t>
            </a:r>
            <a:r>
              <a:rPr lang="cy-GB" altLang="en-US" sz="2400" dirty="0"/>
              <a:t>, ac mae’n anelu at gryfhau diogelu</a:t>
            </a:r>
          </a:p>
          <a:p>
            <a:r>
              <a:rPr lang="cy-GB" altLang="en-US" sz="2400" dirty="0"/>
              <a:t>Mae’n pwysleisio’r angen i ystyried: Y Gyfraith, rheoliadau, canllawiau, polisi a gweithdrefnau mewn perthynas â diogelu oedolion neu blant</a:t>
            </a:r>
          </a:p>
        </p:txBody>
      </p:sp>
      <p:sp>
        <p:nvSpPr>
          <p:cNvPr id="3" name="Title 2">
            <a:extLst>
              <a:ext uri="{FF2B5EF4-FFF2-40B4-BE49-F238E27FC236}">
                <a16:creationId xmlns:a16="http://schemas.microsoft.com/office/drawing/2014/main" id="{37856006-AD71-4714-8527-60CD7402632E}"/>
              </a:ext>
            </a:extLst>
          </p:cNvPr>
          <p:cNvSpPr>
            <a:spLocks noGrp="1"/>
          </p:cNvSpPr>
          <p:nvPr>
            <p:ph type="title"/>
          </p:nvPr>
        </p:nvSpPr>
        <p:spPr>
          <a:xfrm>
            <a:off x="457200" y="764704"/>
            <a:ext cx="8229600" cy="652934"/>
          </a:xfrm>
        </p:spPr>
        <p:txBody>
          <a:bodyPr>
            <a:normAutofit fontScale="90000"/>
          </a:bodyPr>
          <a:lstStyle/>
          <a:p>
            <a:pPr algn="ctr">
              <a:defRPr/>
            </a:pPr>
            <a:r>
              <a:rPr lang="cy-GB" sz="4400" dirty="0"/>
              <a:t>Deddfwriaeth </a:t>
            </a:r>
            <a:r>
              <a:rPr lang="cy-GB" sz="4400" dirty="0" err="1"/>
              <a:t>Trosfwaol</a:t>
            </a:r>
            <a:r>
              <a:rPr lang="cy-GB" sz="4400" dirty="0"/>
              <a:t>/ </a:t>
            </a:r>
            <a:r>
              <a:rPr lang="cy-GB" sz="3600" dirty="0"/>
              <a:t>(</a:t>
            </a:r>
            <a:r>
              <a:rPr lang="cy-GB" sz="3600" dirty="0" err="1"/>
              <a:t>Overarching</a:t>
            </a:r>
            <a:r>
              <a:rPr lang="cy-GB" sz="3600" dirty="0"/>
              <a:t> </a:t>
            </a:r>
            <a:r>
              <a:rPr lang="cy-GB" sz="3600" dirty="0" err="1"/>
              <a:t>Legislation</a:t>
            </a:r>
            <a:r>
              <a:rPr lang="cy-GB" sz="3600" dirty="0"/>
              <a:t>) </a:t>
            </a:r>
            <a:br>
              <a:rPr lang="en-GB" altLang="en-US" sz="3600" dirty="0"/>
            </a:br>
            <a:endParaRPr lang="en-GB" sz="3600" dirty="0"/>
          </a:p>
        </p:txBody>
      </p:sp>
      <p:sp>
        <p:nvSpPr>
          <p:cNvPr id="2" name="Slide Number Placeholder 1">
            <a:extLst>
              <a:ext uri="{FF2B5EF4-FFF2-40B4-BE49-F238E27FC236}">
                <a16:creationId xmlns:a16="http://schemas.microsoft.com/office/drawing/2014/main" id="{036373EF-FB62-4275-86DD-3C6227A5F133}"/>
              </a:ext>
            </a:extLst>
          </p:cNvPr>
          <p:cNvSpPr>
            <a:spLocks noGrp="1"/>
          </p:cNvSpPr>
          <p:nvPr>
            <p:ph type="sldNum" sz="quarter" idx="12"/>
          </p:nvPr>
        </p:nvSpPr>
        <p:spPr/>
        <p:txBody>
          <a:bodyPr/>
          <a:lstStyle/>
          <a:p>
            <a:pPr>
              <a:defRPr/>
            </a:pPr>
            <a:fld id="{EC75C4D8-5E1B-4BCC-B7D7-71E1D1D7A2FD}" type="slidenum">
              <a:rPr lang="en-GB" altLang="en-US" smtClean="0"/>
              <a:pPr>
                <a:defRPr/>
              </a:pPr>
              <a:t>9</a:t>
            </a:fld>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1D7566-C795-4140-9317-9AEE649CCF74}"/>
              </a:ext>
            </a:extLst>
          </p:cNvPr>
          <p:cNvSpPr>
            <a:spLocks noGrp="1"/>
          </p:cNvSpPr>
          <p:nvPr>
            <p:ph idx="1"/>
          </p:nvPr>
        </p:nvSpPr>
        <p:spPr>
          <a:xfrm>
            <a:off x="457200" y="836613"/>
            <a:ext cx="8229600" cy="4895850"/>
          </a:xfrm>
        </p:spPr>
        <p:txBody>
          <a:bodyPr/>
          <a:lstStyle/>
          <a:p>
            <a:pPr>
              <a:buFont typeface="Wingdings 3" panose="05040102010807070707" pitchFamily="18" charset="2"/>
              <a:buNone/>
              <a:defRPr/>
            </a:pPr>
            <a:r>
              <a:rPr lang="cy-GB" sz="1800" dirty="0"/>
              <a:t>Fodd bynnag, mae rhai Deddfau’n parhau fel Deddfwriaeth unigol: </a:t>
            </a:r>
          </a:p>
          <a:p>
            <a:pPr marL="457200" indent="-457200">
              <a:buFont typeface="Arial" panose="020B0604020202020204" pitchFamily="34" charset="0"/>
              <a:buChar char="•"/>
              <a:defRPr/>
            </a:pPr>
            <a:r>
              <a:rPr lang="cy-GB" sz="1800" dirty="0"/>
              <a:t>Deddf Plant1989</a:t>
            </a:r>
          </a:p>
          <a:p>
            <a:pPr marL="457200" indent="-457200">
              <a:buFont typeface="Arial" panose="020B0604020202020204" pitchFamily="34" charset="0"/>
              <a:buChar char="•"/>
              <a:defRPr/>
            </a:pPr>
            <a:r>
              <a:rPr lang="cy-GB" sz="1800" dirty="0"/>
              <a:t>Deddf </a:t>
            </a:r>
            <a:r>
              <a:rPr lang="cy-GB" sz="1800" dirty="0" err="1"/>
              <a:t>Galluedd</a:t>
            </a:r>
            <a:r>
              <a:rPr lang="cy-GB" sz="1800" dirty="0"/>
              <a:t> Meddyliol 2005 a Deddf Iechyd Meddwl 1983 </a:t>
            </a:r>
          </a:p>
          <a:p>
            <a:pPr marL="457200" indent="-457200">
              <a:buFont typeface="Arial" panose="020B0604020202020204" pitchFamily="34" charset="0"/>
              <a:buChar char="•"/>
              <a:defRPr/>
            </a:pPr>
            <a:r>
              <a:rPr lang="cy-GB" sz="1800" dirty="0"/>
              <a:t>Deddf Cydraddoldeb 2010</a:t>
            </a:r>
          </a:p>
          <a:p>
            <a:pPr marL="457200" indent="-457200">
              <a:buFont typeface="Arial" panose="020B0604020202020204" pitchFamily="34" charset="0"/>
              <a:buChar char="•"/>
              <a:defRPr/>
            </a:pPr>
            <a:r>
              <a:rPr lang="cy-GB" sz="1800" dirty="0"/>
              <a:t>Deddf Rhyddid Gwybodaeth 2000</a:t>
            </a:r>
          </a:p>
          <a:p>
            <a:pPr marL="457200" indent="-457200">
              <a:buFont typeface="Arial" panose="020B0604020202020204" pitchFamily="34" charset="0"/>
              <a:buChar char="•"/>
              <a:defRPr/>
            </a:pPr>
            <a:r>
              <a:rPr lang="cy-GB" sz="1800" dirty="0"/>
              <a:t>Deddf Diogelu Data 1998</a:t>
            </a:r>
          </a:p>
          <a:p>
            <a:pPr marL="457200" indent="-457200">
              <a:buFont typeface="Arial" panose="020B0604020202020204" pitchFamily="34" charset="0"/>
              <a:buChar char="•"/>
              <a:defRPr/>
            </a:pPr>
            <a:r>
              <a:rPr lang="cy-GB" sz="1800" dirty="0"/>
              <a:t>Mesurau Cymru 2011</a:t>
            </a:r>
          </a:p>
          <a:p>
            <a:pPr marL="457200" indent="-457200">
              <a:buFont typeface="Arial" panose="020B0604020202020204" pitchFamily="34" charset="0"/>
              <a:buChar char="•"/>
              <a:defRPr/>
            </a:pPr>
            <a:r>
              <a:rPr lang="cy-GB" sz="1800" dirty="0"/>
              <a:t>Deddf Hawliau Dynol 1998</a:t>
            </a:r>
          </a:p>
          <a:p>
            <a:pPr>
              <a:defRPr/>
            </a:pPr>
            <a:r>
              <a:rPr lang="cy-GB" sz="1800" dirty="0"/>
              <a:t>Rhan 7 y Ddeddf sy’n benodol i Ddiogelu </a:t>
            </a:r>
          </a:p>
          <a:p>
            <a:pPr>
              <a:defRPr/>
            </a:pPr>
            <a:r>
              <a:rPr lang="cy-GB" sz="1800" dirty="0"/>
              <a:t>Mae Rhan 3 a 4 yn ymdrin ag asesu a chymhwyster </a:t>
            </a:r>
          </a:p>
          <a:p>
            <a:pPr>
              <a:buFont typeface="Wingdings 3" panose="05040102010807070707" pitchFamily="18" charset="2"/>
              <a:buNone/>
              <a:defRPr/>
            </a:pPr>
            <a:r>
              <a:rPr lang="cy-GB" sz="1800" dirty="0"/>
              <a:t>Nid yw hon yn rhestr gyflawn ac mae sawl darn o ddeddfwriaeth bellach yn berthnasol i ymarfer gwaith cymdeithasol. Gweler rhestr lawn ar hwb GCC dan ddeddfwriaeth sydd wedi’i diddymu. Gweler hwb Gofal Cymdeithasol Cymru am wybodaeth bellach ynghylch y Ddeddf</a:t>
            </a:r>
          </a:p>
          <a:p>
            <a:pPr>
              <a:buFont typeface="Wingdings 3" panose="05040102010807070707" pitchFamily="18" charset="2"/>
              <a:buNone/>
              <a:defRPr/>
            </a:pPr>
            <a:r>
              <a:rPr lang="en-GB" sz="2000" dirty="0">
                <a:hlinkClick r:id="rId3"/>
              </a:rPr>
              <a:t>https://socialcare.wales/resources/information-and-learning-hub</a:t>
            </a:r>
            <a:endParaRPr lang="en-GB" sz="2000" dirty="0"/>
          </a:p>
          <a:p>
            <a:pPr>
              <a:buFont typeface="Wingdings 3" panose="05040102010807070707" pitchFamily="18" charset="2"/>
              <a:buNone/>
              <a:defRPr/>
            </a:pPr>
            <a:endParaRPr lang="cy-GB" sz="2000" dirty="0"/>
          </a:p>
          <a:p>
            <a:pPr>
              <a:buFont typeface="Wingdings 3" panose="05040102010807070707" pitchFamily="18" charset="2"/>
              <a:buNone/>
              <a:defRPr/>
            </a:pPr>
            <a:endParaRPr lang="cy-GB" sz="2000" dirty="0"/>
          </a:p>
          <a:p>
            <a:pPr>
              <a:defRPr/>
            </a:pPr>
            <a:endParaRPr lang="en-GB" dirty="0"/>
          </a:p>
        </p:txBody>
      </p:sp>
      <p:sp>
        <p:nvSpPr>
          <p:cNvPr id="3" name="Title 2">
            <a:extLst>
              <a:ext uri="{FF2B5EF4-FFF2-40B4-BE49-F238E27FC236}">
                <a16:creationId xmlns:a16="http://schemas.microsoft.com/office/drawing/2014/main" id="{58AD0B47-EBE9-4DD8-9090-CF3AC202A5BD}"/>
              </a:ext>
            </a:extLst>
          </p:cNvPr>
          <p:cNvSpPr>
            <a:spLocks noGrp="1"/>
          </p:cNvSpPr>
          <p:nvPr>
            <p:ph type="title"/>
          </p:nvPr>
        </p:nvSpPr>
        <p:spPr>
          <a:xfrm>
            <a:off x="468858" y="332656"/>
            <a:ext cx="8229600" cy="792088"/>
          </a:xfrm>
        </p:spPr>
        <p:txBody>
          <a:bodyPr>
            <a:normAutofit fontScale="90000"/>
          </a:bodyPr>
          <a:lstStyle/>
          <a:p>
            <a:pPr>
              <a:defRPr/>
            </a:pPr>
            <a:r>
              <a:rPr lang="cy-GB" sz="4400" dirty="0"/>
              <a:t>Deddfwriaeth </a:t>
            </a:r>
            <a:r>
              <a:rPr lang="cy-GB" sz="4400" dirty="0" err="1"/>
              <a:t>Trosfwaol</a:t>
            </a:r>
            <a:r>
              <a:rPr lang="cy-GB" sz="4400" dirty="0"/>
              <a:t>  </a:t>
            </a:r>
            <a:br>
              <a:rPr lang="cy-GB" sz="4400" dirty="0"/>
            </a:br>
            <a:endParaRPr lang="cy-GB" dirty="0"/>
          </a:p>
        </p:txBody>
      </p:sp>
      <p:sp>
        <p:nvSpPr>
          <p:cNvPr id="4" name="Slide Number Placeholder 3">
            <a:extLst>
              <a:ext uri="{FF2B5EF4-FFF2-40B4-BE49-F238E27FC236}">
                <a16:creationId xmlns:a16="http://schemas.microsoft.com/office/drawing/2014/main" id="{E2012BA8-243B-4CD5-9703-2F59AC947FD4}"/>
              </a:ext>
            </a:extLst>
          </p:cNvPr>
          <p:cNvSpPr>
            <a:spLocks noGrp="1"/>
          </p:cNvSpPr>
          <p:nvPr>
            <p:ph type="sldNum" sz="quarter" idx="12"/>
          </p:nvPr>
        </p:nvSpPr>
        <p:spPr/>
        <p:txBody>
          <a:bodyPr/>
          <a:lstStyle/>
          <a:p>
            <a:pPr>
              <a:defRPr/>
            </a:pPr>
            <a:fld id="{EC75C4D8-5E1B-4BCC-B7D7-71E1D1D7A2FD}" type="slidenum">
              <a:rPr lang="en-GB" altLang="en-US" smtClean="0"/>
              <a:pPr>
                <a:defRPr/>
              </a:pPr>
              <a:t>10</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4F3A8E-2365-449F-AAD7-4397C9574CFC}"/>
              </a:ext>
            </a:extLst>
          </p:cNvPr>
          <p:cNvSpPr>
            <a:spLocks noGrp="1"/>
          </p:cNvSpPr>
          <p:nvPr>
            <p:ph idx="1"/>
          </p:nvPr>
        </p:nvSpPr>
        <p:spPr>
          <a:xfrm>
            <a:off x="457200" y="1417638"/>
            <a:ext cx="8229600" cy="4525962"/>
          </a:xfrm>
        </p:spPr>
        <p:txBody>
          <a:bodyPr/>
          <a:lstStyle/>
          <a:p>
            <a:pPr marL="109537" indent="0">
              <a:buFont typeface="Wingdings 3" panose="05040102010807070707" pitchFamily="18" charset="2"/>
              <a:buNone/>
              <a:defRPr/>
            </a:pPr>
            <a:r>
              <a:rPr lang="cy-GB" sz="2400" dirty="0"/>
              <a:t>Dyletswyddau </a:t>
            </a:r>
            <a:r>
              <a:rPr lang="cy-GB" sz="2400" dirty="0" err="1"/>
              <a:t>trosfwaol</a:t>
            </a:r>
            <a:r>
              <a:rPr lang="cy-GB" sz="2400" dirty="0"/>
              <a:t>:  </a:t>
            </a:r>
          </a:p>
          <a:p>
            <a:pPr marL="109537" indent="0">
              <a:buFont typeface="Wingdings 3" panose="05040102010807070707" pitchFamily="18" charset="2"/>
              <a:buNone/>
              <a:defRPr/>
            </a:pPr>
            <a:r>
              <a:rPr lang="cy-GB" sz="2400" dirty="0"/>
              <a:t>Rhaid i berson sy’n gweithredu ei swyddogaethau dan y Ddeddf hwn roi ystyriaeth ddilys i Egwyddorion y Cenhedloedd Unedig ar: </a:t>
            </a:r>
          </a:p>
          <a:p>
            <a:pPr>
              <a:defRPr/>
            </a:pPr>
            <a:r>
              <a:rPr lang="cy-GB" sz="2400" dirty="0"/>
              <a:t>Bobl Hŷn </a:t>
            </a:r>
          </a:p>
          <a:p>
            <a:pPr>
              <a:defRPr/>
            </a:pPr>
            <a:r>
              <a:rPr lang="cy-GB" sz="2400" dirty="0"/>
              <a:t>Hawliau’r Plentyn</a:t>
            </a:r>
          </a:p>
          <a:p>
            <a:pPr>
              <a:defRPr/>
            </a:pPr>
            <a:r>
              <a:rPr lang="cy-GB" sz="2400" dirty="0"/>
              <a:t>Hawliau Pobl Anabl </a:t>
            </a:r>
          </a:p>
          <a:p>
            <a:pPr>
              <a:defRPr/>
            </a:pPr>
            <a:r>
              <a:rPr lang="cy-GB" sz="2400" dirty="0"/>
              <a:t>Ni ddylai awdurdodau cyhoeddus ymddwyn mewn ffordd sy’n anghydnaws â’r hawliau dan y Confensiwn Ewropeaidd ar Hawliau Dynol (Cod Ymarfer: Rhan 2 y Ddeddf)</a:t>
            </a:r>
          </a:p>
          <a:p>
            <a:pPr>
              <a:defRPr/>
            </a:pPr>
            <a:r>
              <a:rPr lang="cy-GB" sz="2400" dirty="0"/>
              <a:t>Mae angen deall y rhain yn nhermau hawliau absoliwt, hawliau cyfyngedig neu hawliau cymwys</a:t>
            </a:r>
          </a:p>
          <a:p>
            <a:pPr>
              <a:defRPr/>
            </a:pPr>
            <a:endParaRPr lang="cy-GB" dirty="0"/>
          </a:p>
        </p:txBody>
      </p:sp>
      <p:sp>
        <p:nvSpPr>
          <p:cNvPr id="3" name="Title 2">
            <a:extLst>
              <a:ext uri="{FF2B5EF4-FFF2-40B4-BE49-F238E27FC236}">
                <a16:creationId xmlns:a16="http://schemas.microsoft.com/office/drawing/2014/main" id="{49A9C8B3-3468-4EE4-8C15-714FADF3AB94}"/>
              </a:ext>
            </a:extLst>
          </p:cNvPr>
          <p:cNvSpPr>
            <a:spLocks noGrp="1"/>
          </p:cNvSpPr>
          <p:nvPr>
            <p:ph type="title"/>
          </p:nvPr>
        </p:nvSpPr>
        <p:spPr/>
        <p:txBody>
          <a:bodyPr>
            <a:noAutofit/>
          </a:bodyPr>
          <a:lstStyle/>
          <a:p>
            <a:pPr algn="ctr">
              <a:defRPr/>
            </a:pPr>
            <a:r>
              <a:rPr lang="cy-GB" sz="3500" dirty="0"/>
              <a:t>Deddf Gwasanaethau Cymdeithasol a Llesiant (Cymru): Hawliau Dynol </a:t>
            </a:r>
          </a:p>
        </p:txBody>
      </p:sp>
      <p:sp>
        <p:nvSpPr>
          <p:cNvPr id="4" name="Slide Number Placeholder 3">
            <a:extLst>
              <a:ext uri="{FF2B5EF4-FFF2-40B4-BE49-F238E27FC236}">
                <a16:creationId xmlns:a16="http://schemas.microsoft.com/office/drawing/2014/main" id="{6C57FD62-8F6D-424F-AA1A-C6CF4F097507}"/>
              </a:ext>
            </a:extLst>
          </p:cNvPr>
          <p:cNvSpPr>
            <a:spLocks noGrp="1"/>
          </p:cNvSpPr>
          <p:nvPr>
            <p:ph type="sldNum" sz="quarter" idx="12"/>
          </p:nvPr>
        </p:nvSpPr>
        <p:spPr/>
        <p:txBody>
          <a:bodyPr/>
          <a:lstStyle/>
          <a:p>
            <a:pPr>
              <a:defRPr/>
            </a:pPr>
            <a:fld id="{EC75C4D8-5E1B-4BCC-B7D7-71E1D1D7A2FD}" type="slidenum">
              <a:rPr lang="en-GB" altLang="en-US" smtClean="0"/>
              <a:pPr>
                <a:defRPr/>
              </a:pPr>
              <a:t>11</a:t>
            </a:fld>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17961-E032-4CE6-8003-03B8DA63F286}"/>
              </a:ext>
            </a:extLst>
          </p:cNvPr>
          <p:cNvSpPr txBox="1">
            <a:spLocks/>
          </p:cNvSpPr>
          <p:nvPr/>
        </p:nvSpPr>
        <p:spPr>
          <a:xfrm>
            <a:off x="395288" y="333375"/>
            <a:ext cx="8208962" cy="590550"/>
          </a:xfrm>
          <a:prstGeom prst="rect">
            <a:avLst/>
          </a:prstGeom>
        </p:spPr>
        <p:txBody>
          <a:bodyPr>
            <a:normAutofit fontScale="92500" lnSpcReduction="20000"/>
          </a:bodyPr>
          <a:lstStyle/>
          <a:p>
            <a:pPr algn="ctr">
              <a:defRPr/>
            </a:pPr>
            <a:r>
              <a:rPr lang="cy-GB" sz="4000" b="1" dirty="0">
                <a:solidFill>
                  <a:schemeClr val="tx2"/>
                </a:solidFill>
                <a:effectLst>
                  <a:outerShdw blurRad="31750" dist="25400" dir="5400000" algn="tl" rotWithShape="0">
                    <a:srgbClr val="000000">
                      <a:alpha val="25000"/>
                    </a:srgbClr>
                  </a:outerShdw>
                </a:effectLst>
                <a:latin typeface="+mj-lt"/>
                <a:ea typeface="+mj-ea"/>
                <a:cs typeface="+mj-cs"/>
              </a:rPr>
              <a:t>Cymru mewn Cyd-destun</a:t>
            </a:r>
          </a:p>
        </p:txBody>
      </p:sp>
      <p:sp>
        <p:nvSpPr>
          <p:cNvPr id="3" name="Content Placeholder 2">
            <a:extLst>
              <a:ext uri="{FF2B5EF4-FFF2-40B4-BE49-F238E27FC236}">
                <a16:creationId xmlns:a16="http://schemas.microsoft.com/office/drawing/2014/main" id="{5553F9F6-30FD-4029-B51B-1C1B4421E475}"/>
              </a:ext>
            </a:extLst>
          </p:cNvPr>
          <p:cNvSpPr txBox="1">
            <a:spLocks/>
          </p:cNvSpPr>
          <p:nvPr/>
        </p:nvSpPr>
        <p:spPr>
          <a:xfrm>
            <a:off x="468313" y="836613"/>
            <a:ext cx="8207375" cy="5256212"/>
          </a:xfrm>
          <a:prstGeom prst="rect">
            <a:avLst/>
          </a:prstGeom>
        </p:spPr>
        <p:txBody>
          <a:bodyPr>
            <a:normAutofit fontScale="47500" lnSpcReduction="20000"/>
          </a:bodyPr>
          <a:lstStyle/>
          <a:p>
            <a:pPr>
              <a:spcBef>
                <a:spcPts val="400"/>
              </a:spcBef>
              <a:buClr>
                <a:schemeClr val="accent1"/>
              </a:buClr>
              <a:buSzPct val="68000"/>
              <a:defRPr/>
            </a:pPr>
            <a:r>
              <a:rPr lang="cy-GB" sz="3600" dirty="0">
                <a:latin typeface="+mj-lt"/>
              </a:rPr>
              <a:t>Mae Gwasanaethau Cymdeithasol ac Iechyd wedi’u datganoli i Lywodraeth Cymru </a:t>
            </a:r>
          </a:p>
          <a:p>
            <a:pPr>
              <a:spcBef>
                <a:spcPts val="400"/>
              </a:spcBef>
              <a:buClr>
                <a:schemeClr val="accent1"/>
              </a:buClr>
              <a:buSzPct val="68000"/>
              <a:defRPr/>
            </a:pPr>
            <a:r>
              <a:rPr lang="cy-GB" sz="3600" dirty="0">
                <a:latin typeface="+mj-lt"/>
              </a:rPr>
              <a:t>Mae Deddf Gwasanaethau Cymdeithasol a Llesiant (Cymru) 2014 yn ymgorffori egwyddorion UNCRC 1989 yn ei  gyfreithiau ei hun, Cymru yw’r wlad gyntaf, a’r unig wlad yn y </a:t>
            </a:r>
          </a:p>
          <a:p>
            <a:pPr>
              <a:spcBef>
                <a:spcPts val="400"/>
              </a:spcBef>
              <a:buClr>
                <a:schemeClr val="accent1"/>
              </a:buClr>
              <a:buSzPct val="68000"/>
              <a:defRPr/>
            </a:pPr>
            <a:r>
              <a:rPr lang="cy-GB" sz="3600" dirty="0">
                <a:latin typeface="+mj-lt"/>
              </a:rPr>
              <a:t>DU i wneud hyn: </a:t>
            </a:r>
          </a:p>
          <a:p>
            <a:pPr>
              <a:spcBef>
                <a:spcPts val="400"/>
              </a:spcBef>
              <a:buClr>
                <a:schemeClr val="accent1"/>
              </a:buClr>
              <a:buSzPct val="68000"/>
              <a:defRPr/>
            </a:pPr>
            <a:r>
              <a:rPr lang="cy-GB" sz="3600" dirty="0">
                <a:latin typeface="+mj-lt"/>
              </a:rPr>
              <a:t>Mae’n cynnwys:</a:t>
            </a:r>
          </a:p>
          <a:p>
            <a:pPr marL="620713" lvl="1" indent="-228600">
              <a:spcBef>
                <a:spcPts val="325"/>
              </a:spcBef>
              <a:buClr>
                <a:schemeClr val="accent1"/>
              </a:buClr>
              <a:buFont typeface="Arial" panose="020B0604020202020204" pitchFamily="34" charset="0"/>
              <a:buChar char="•"/>
              <a:defRPr/>
            </a:pPr>
            <a:r>
              <a:rPr lang="cy-GB" sz="3600" dirty="0">
                <a:latin typeface="+mj-lt"/>
              </a:rPr>
              <a:t>amddiffyn rhag camdriniaeth </a:t>
            </a:r>
          </a:p>
          <a:p>
            <a:pPr marL="620713" lvl="1" indent="-228600">
              <a:spcBef>
                <a:spcPts val="325"/>
              </a:spcBef>
              <a:buClr>
                <a:schemeClr val="accent1"/>
              </a:buClr>
              <a:buFont typeface="Arial" panose="020B0604020202020204" pitchFamily="34" charset="0"/>
              <a:buChar char="•"/>
              <a:defRPr/>
            </a:pPr>
            <a:r>
              <a:rPr lang="cy-GB" sz="3600" dirty="0">
                <a:latin typeface="+mj-lt"/>
              </a:rPr>
              <a:t>mynegi barn a bod rhywun yn gwrando </a:t>
            </a:r>
          </a:p>
          <a:p>
            <a:pPr marL="620713" lvl="1" indent="-228600">
              <a:spcBef>
                <a:spcPts val="325"/>
              </a:spcBef>
              <a:buClr>
                <a:schemeClr val="accent1"/>
              </a:buClr>
              <a:buFont typeface="Arial" panose="020B0604020202020204" pitchFamily="34" charset="0"/>
              <a:buChar char="•"/>
              <a:defRPr/>
            </a:pPr>
            <a:r>
              <a:rPr lang="cy-GB" sz="3600" dirty="0">
                <a:latin typeface="+mj-lt"/>
              </a:rPr>
              <a:t>gofal a gwasanaethau os yn byw oddi cartref</a:t>
            </a:r>
          </a:p>
          <a:p>
            <a:pPr marL="457200" indent="-457200">
              <a:spcBef>
                <a:spcPts val="400"/>
              </a:spcBef>
              <a:buClr>
                <a:schemeClr val="accent1"/>
              </a:buClr>
              <a:buSzPct val="68000"/>
              <a:buFont typeface="Arial" panose="020B0604020202020204" pitchFamily="34" charset="0"/>
              <a:buChar char="•"/>
              <a:defRPr/>
            </a:pPr>
            <a:endParaRPr lang="cy-GB" sz="3600" dirty="0">
              <a:latin typeface="+mj-lt"/>
            </a:endParaRPr>
          </a:p>
          <a:p>
            <a:pPr marL="571500" indent="-571500" algn="ctr">
              <a:spcBef>
                <a:spcPts val="400"/>
              </a:spcBef>
              <a:buClr>
                <a:schemeClr val="accent1"/>
              </a:buClr>
              <a:buSzPct val="68000"/>
              <a:buFont typeface="Wingdings" panose="05000000000000000000" pitchFamily="2" charset="2"/>
              <a:buChar char="Ø"/>
              <a:defRPr/>
            </a:pPr>
            <a:r>
              <a:rPr lang="cy-GB" sz="3600" dirty="0">
                <a:latin typeface="+mj-lt"/>
              </a:rPr>
              <a:t>Mae Mesur Hawliau Plant a Phobl Ifanc (Cymru) 2011 yn gosod dyletswydd ar Weinidogion Cymreig a’r Prif Weinidog i roi ystyriaeth ddilys i’r hawliau a’r goblygiadau yn y UNCRC wrth wneud penderfyniadau o natur strategol. </a:t>
            </a:r>
          </a:p>
          <a:p>
            <a:pPr marL="182563" indent="-182563">
              <a:spcBef>
                <a:spcPts val="400"/>
              </a:spcBef>
              <a:buClr>
                <a:schemeClr val="accent1"/>
              </a:buClr>
              <a:buSzPct val="68000"/>
              <a:buFont typeface="Wingdings 3" pitchFamily="18" charset="2"/>
              <a:buChar char=""/>
              <a:defRPr/>
            </a:pPr>
            <a:r>
              <a:rPr lang="cy-GB" sz="3600" dirty="0">
                <a:latin typeface="+mj-lt"/>
              </a:rPr>
              <a:t>Codau Ymarfer (Cymru) sy’n benodol i’r Ddeddf </a:t>
            </a:r>
            <a:r>
              <a:rPr lang="cy-GB" sz="3600" dirty="0" err="1">
                <a:latin typeface="+mj-lt"/>
              </a:rPr>
              <a:t>Galluedd</a:t>
            </a:r>
            <a:r>
              <a:rPr lang="cy-GB" sz="3600" dirty="0">
                <a:latin typeface="+mj-lt"/>
              </a:rPr>
              <a:t> Meddyliol a’r Ddeddf Iechyd Meddwl</a:t>
            </a:r>
          </a:p>
          <a:p>
            <a:pPr>
              <a:spcBef>
                <a:spcPts val="400"/>
              </a:spcBef>
              <a:buClr>
                <a:schemeClr val="accent1"/>
              </a:buClr>
              <a:buSzPct val="68000"/>
              <a:buFont typeface="Wingdings 3" pitchFamily="18" charset="2"/>
              <a:buChar char=""/>
              <a:defRPr/>
            </a:pPr>
            <a:r>
              <a:rPr lang="cy-GB" sz="3600" dirty="0">
                <a:latin typeface="+mj-lt"/>
              </a:rPr>
              <a:t>  Y Comisiynydd Plant cyntaf yn y DU </a:t>
            </a:r>
          </a:p>
          <a:p>
            <a:pPr>
              <a:spcBef>
                <a:spcPts val="400"/>
              </a:spcBef>
              <a:buClr>
                <a:schemeClr val="accent1"/>
              </a:buClr>
              <a:buSzPct val="68000"/>
              <a:buFont typeface="Wingdings 3" pitchFamily="18" charset="2"/>
              <a:buChar char=""/>
              <a:defRPr/>
            </a:pPr>
            <a:r>
              <a:rPr lang="cy-GB" sz="3600" dirty="0">
                <a:latin typeface="+mj-lt"/>
              </a:rPr>
              <a:t>  Y Comisiynydd Pobl Hŷn</a:t>
            </a:r>
          </a:p>
          <a:p>
            <a:pPr>
              <a:spcBef>
                <a:spcPts val="400"/>
              </a:spcBef>
              <a:buClr>
                <a:schemeClr val="accent1"/>
              </a:buClr>
              <a:buSzPct val="68000"/>
              <a:buFont typeface="Wingdings 3" pitchFamily="18" charset="2"/>
              <a:buChar char=""/>
              <a:defRPr/>
            </a:pPr>
            <a:r>
              <a:rPr lang="cy-GB" altLang="en-US" sz="3600" dirty="0">
                <a:latin typeface="+mj-lt"/>
              </a:rPr>
              <a:t>  Confensiwn y CU ar Hawliau Dynol </a:t>
            </a:r>
            <a:endParaRPr lang="cy-GB" sz="3600" dirty="0">
              <a:latin typeface="+mj-lt"/>
            </a:endParaRPr>
          </a:p>
          <a:p>
            <a:pPr>
              <a:spcBef>
                <a:spcPts val="400"/>
              </a:spcBef>
              <a:buClr>
                <a:schemeClr val="accent1"/>
              </a:buClr>
              <a:buSzPct val="68000"/>
              <a:buFont typeface="Wingdings" pitchFamily="2" charset="2"/>
              <a:buNone/>
              <a:defRPr/>
            </a:pPr>
            <a:endParaRPr lang="cy-GB" sz="2600" dirty="0">
              <a:solidFill>
                <a:schemeClr val="accent3">
                  <a:lumMod val="50000"/>
                </a:schemeClr>
              </a:solidFill>
              <a:latin typeface="+mn-lt"/>
            </a:endParaRPr>
          </a:p>
          <a:p>
            <a:pPr>
              <a:spcBef>
                <a:spcPts val="400"/>
              </a:spcBef>
              <a:buClr>
                <a:schemeClr val="accent1"/>
              </a:buClr>
              <a:buSzPct val="68000"/>
              <a:buFont typeface="Wingdings 3" pitchFamily="18" charset="2"/>
              <a:buNone/>
              <a:defRPr/>
            </a:pPr>
            <a:endParaRPr lang="cy-GB" sz="2600" dirty="0">
              <a:latin typeface="+mn-lt"/>
            </a:endParaRPr>
          </a:p>
          <a:p>
            <a:pPr>
              <a:spcBef>
                <a:spcPts val="400"/>
              </a:spcBef>
              <a:buClr>
                <a:schemeClr val="accent1"/>
              </a:buClr>
              <a:buSzPct val="68000"/>
              <a:buFont typeface="Wingdings" pitchFamily="2" charset="2"/>
              <a:buNone/>
              <a:defRPr/>
            </a:pPr>
            <a:endParaRPr lang="cy-GB" sz="1600" dirty="0">
              <a:latin typeface="+mn-lt"/>
              <a:cs typeface="+mn-cs"/>
            </a:endParaRPr>
          </a:p>
          <a:p>
            <a:pPr>
              <a:spcBef>
                <a:spcPts val="400"/>
              </a:spcBef>
              <a:buClr>
                <a:schemeClr val="accent1"/>
              </a:buClr>
              <a:buSzPct val="68000"/>
              <a:buFont typeface="Wingdings" pitchFamily="2" charset="2"/>
              <a:buNone/>
              <a:defRPr/>
            </a:pPr>
            <a:endParaRPr lang="cy-GB" sz="1600" dirty="0">
              <a:latin typeface="+mn-lt"/>
              <a:cs typeface="+mn-cs"/>
            </a:endParaRPr>
          </a:p>
        </p:txBody>
      </p:sp>
      <p:sp>
        <p:nvSpPr>
          <p:cNvPr id="32772" name="AutoShape 7" descr="Image result for social services and well being act wales">
            <a:extLst>
              <a:ext uri="{FF2B5EF4-FFF2-40B4-BE49-F238E27FC236}">
                <a16:creationId xmlns:a16="http://schemas.microsoft.com/office/drawing/2014/main" id="{7E5D260B-5AD8-4FD1-9559-8893A9ECF9CB}"/>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GB" altLang="en-US"/>
          </a:p>
        </p:txBody>
      </p:sp>
      <p:pic>
        <p:nvPicPr>
          <p:cNvPr id="32773" name="Picture 8">
            <a:extLst>
              <a:ext uri="{FF2B5EF4-FFF2-40B4-BE49-F238E27FC236}">
                <a16:creationId xmlns:a16="http://schemas.microsoft.com/office/drawing/2014/main" id="{E7524CD1-361D-458D-9D66-2F26D4DB75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1700213"/>
            <a:ext cx="1584325" cy="157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BC817EBB-B979-41B1-8F00-63CD1E76B532}"/>
              </a:ext>
            </a:extLst>
          </p:cNvPr>
          <p:cNvSpPr>
            <a:spLocks noGrp="1"/>
          </p:cNvSpPr>
          <p:nvPr>
            <p:ph type="sldNum" sz="quarter" idx="12"/>
          </p:nvPr>
        </p:nvSpPr>
        <p:spPr/>
        <p:txBody>
          <a:bodyPr/>
          <a:lstStyle/>
          <a:p>
            <a:pPr>
              <a:defRPr/>
            </a:pPr>
            <a:fld id="{3667BF6C-317A-46B2-9AC2-0A4D69FFFBED}" type="slidenum">
              <a:rPr lang="en-US" altLang="en-US" smtClean="0"/>
              <a:pPr>
                <a:defRPr/>
              </a:pPr>
              <a:t>12</a:t>
            </a:fld>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a:extLst>
              <a:ext uri="{FF2B5EF4-FFF2-40B4-BE49-F238E27FC236}">
                <a16:creationId xmlns:a16="http://schemas.microsoft.com/office/drawing/2014/main" id="{63CA1105-D515-4004-BFE7-033DC76FE9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836613"/>
            <a:ext cx="5321300"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E5340B1C-21A0-425B-B03D-5BD15062790B}"/>
              </a:ext>
            </a:extLst>
          </p:cNvPr>
          <p:cNvSpPr txBox="1">
            <a:spLocks/>
          </p:cNvSpPr>
          <p:nvPr/>
        </p:nvSpPr>
        <p:spPr>
          <a:xfrm>
            <a:off x="468313" y="333375"/>
            <a:ext cx="8229600" cy="647700"/>
          </a:xfrm>
          <a:prstGeom prst="rect">
            <a:avLst/>
          </a:prstGeom>
        </p:spPr>
        <p:txBody>
          <a:bodyPr/>
          <a:lstStyle/>
          <a:p>
            <a:pPr algn="ctr" eaLnBrk="1" fontAlgn="auto" hangingPunct="1">
              <a:spcAft>
                <a:spcPts val="0"/>
              </a:spcAft>
              <a:defRPr/>
            </a:pPr>
            <a:r>
              <a:rPr lang="en-GB" altLang="en-US" sz="4000" dirty="0" err="1">
                <a:latin typeface="+mj-lt"/>
                <a:ea typeface="+mj-ea"/>
                <a:cs typeface="+mj-cs"/>
              </a:rPr>
              <a:t>Tensiynau</a:t>
            </a:r>
            <a:r>
              <a:rPr lang="en-GB" altLang="en-US" sz="4000" dirty="0">
                <a:latin typeface="+mj-lt"/>
                <a:ea typeface="+mj-ea"/>
                <a:cs typeface="+mj-cs"/>
              </a:rPr>
              <a:t> a </a:t>
            </a:r>
            <a:r>
              <a:rPr lang="en-GB" altLang="en-US" sz="4000" dirty="0" err="1">
                <a:latin typeface="+mj-lt"/>
                <a:ea typeface="+mj-ea"/>
                <a:cs typeface="+mj-cs"/>
              </a:rPr>
              <a:t>Gwrthdaro</a:t>
            </a:r>
            <a:r>
              <a:rPr lang="en-GB" altLang="en-US" sz="4000" dirty="0">
                <a:latin typeface="+mj-lt"/>
                <a:ea typeface="+mj-ea"/>
                <a:cs typeface="+mj-cs"/>
              </a:rPr>
              <a:t> </a:t>
            </a:r>
          </a:p>
        </p:txBody>
      </p:sp>
      <p:sp>
        <p:nvSpPr>
          <p:cNvPr id="4" name="Title 1">
            <a:extLst>
              <a:ext uri="{FF2B5EF4-FFF2-40B4-BE49-F238E27FC236}">
                <a16:creationId xmlns:a16="http://schemas.microsoft.com/office/drawing/2014/main" id="{C31B4AAB-4984-41AA-9414-4BBA60FF5652}"/>
              </a:ext>
            </a:extLst>
          </p:cNvPr>
          <p:cNvSpPr txBox="1">
            <a:spLocks/>
          </p:cNvSpPr>
          <p:nvPr/>
        </p:nvSpPr>
        <p:spPr>
          <a:xfrm>
            <a:off x="5364163" y="1557338"/>
            <a:ext cx="3419475" cy="2016125"/>
          </a:xfrm>
          <a:prstGeom prst="rect">
            <a:avLst/>
          </a:prstGeom>
        </p:spPr>
        <p:txBody>
          <a:bodyPr/>
          <a:lstStyle/>
          <a:p>
            <a:pPr algn="ctr" eaLnBrk="1" fontAlgn="auto" hangingPunct="1">
              <a:spcAft>
                <a:spcPts val="0"/>
              </a:spcAft>
              <a:defRPr/>
            </a:pPr>
            <a:r>
              <a:rPr lang="en-GB" altLang="en-US" sz="2400" dirty="0" err="1">
                <a:latin typeface="+mj-lt"/>
                <a:ea typeface="+mj-ea"/>
                <a:cs typeface="+mj-cs"/>
              </a:rPr>
              <a:t>Yn</a:t>
            </a:r>
            <a:r>
              <a:rPr lang="en-GB" altLang="en-US" sz="2400" dirty="0">
                <a:latin typeface="+mj-lt"/>
                <a:ea typeface="+mj-ea"/>
                <a:cs typeface="+mj-cs"/>
              </a:rPr>
              <a:t> </a:t>
            </a:r>
            <a:r>
              <a:rPr lang="en-GB" altLang="en-US" sz="2400" dirty="0" err="1">
                <a:latin typeface="+mj-lt"/>
                <a:ea typeface="+mj-ea"/>
                <a:cs typeface="+mj-cs"/>
              </a:rPr>
              <a:t>aml</a:t>
            </a:r>
            <a:r>
              <a:rPr lang="en-GB" altLang="en-US" sz="2400" dirty="0">
                <a:latin typeface="+mj-lt"/>
                <a:ea typeface="+mj-ea"/>
                <a:cs typeface="+mj-cs"/>
              </a:rPr>
              <a:t>, </a:t>
            </a:r>
            <a:r>
              <a:rPr lang="en-GB" altLang="en-US" sz="2400" dirty="0" err="1">
                <a:latin typeface="+mj-lt"/>
                <a:ea typeface="+mj-ea"/>
                <a:cs typeface="+mj-cs"/>
              </a:rPr>
              <a:t>mae</a:t>
            </a:r>
            <a:r>
              <a:rPr lang="en-GB" altLang="en-US" sz="2400" dirty="0">
                <a:latin typeface="+mj-lt"/>
                <a:ea typeface="+mj-ea"/>
                <a:cs typeface="+mj-cs"/>
              </a:rPr>
              <a:t> </a:t>
            </a:r>
            <a:r>
              <a:rPr lang="en-GB" altLang="en-US" sz="2400" dirty="0" err="1">
                <a:latin typeface="+mj-lt"/>
                <a:ea typeface="+mj-ea"/>
                <a:cs typeface="+mj-cs"/>
              </a:rPr>
              <a:t>tensiwn</a:t>
            </a:r>
            <a:r>
              <a:rPr lang="en-GB" altLang="en-US" sz="2400" dirty="0">
                <a:latin typeface="+mj-lt"/>
                <a:ea typeface="+mj-ea"/>
                <a:cs typeface="+mj-cs"/>
              </a:rPr>
              <a:t> </a:t>
            </a:r>
            <a:r>
              <a:rPr lang="en-GB" altLang="en-US" sz="2400" dirty="0" err="1">
                <a:latin typeface="+mj-lt"/>
                <a:ea typeface="+mj-ea"/>
                <a:cs typeface="+mj-cs"/>
              </a:rPr>
              <a:t>yn</a:t>
            </a:r>
            <a:r>
              <a:rPr lang="en-GB" altLang="en-US" sz="2400" dirty="0">
                <a:latin typeface="+mj-lt"/>
                <a:ea typeface="+mj-ea"/>
                <a:cs typeface="+mj-cs"/>
              </a:rPr>
              <a:t> </a:t>
            </a:r>
            <a:r>
              <a:rPr lang="en-GB" altLang="en-US" sz="2400" dirty="0" err="1">
                <a:latin typeface="+mj-lt"/>
                <a:ea typeface="+mj-ea"/>
                <a:cs typeface="+mj-cs"/>
              </a:rPr>
              <a:t>codi</a:t>
            </a:r>
            <a:r>
              <a:rPr lang="en-GB" altLang="en-US" sz="2400" dirty="0">
                <a:latin typeface="+mj-lt"/>
                <a:ea typeface="+mj-ea"/>
                <a:cs typeface="+mj-cs"/>
              </a:rPr>
              <a:t> </a:t>
            </a:r>
            <a:r>
              <a:rPr lang="en-GB" altLang="en-US" sz="2400" dirty="0" err="1">
                <a:latin typeface="+mj-lt"/>
                <a:ea typeface="+mj-ea"/>
                <a:cs typeface="+mj-cs"/>
              </a:rPr>
              <a:t>rhwng</a:t>
            </a:r>
            <a:r>
              <a:rPr lang="en-GB" altLang="en-US" sz="2400" dirty="0">
                <a:latin typeface="+mj-lt"/>
                <a:ea typeface="+mj-ea"/>
                <a:cs typeface="+mj-cs"/>
              </a:rPr>
              <a:t> </a:t>
            </a:r>
            <a:r>
              <a:rPr lang="en-GB" altLang="en-US" sz="2400" dirty="0" err="1">
                <a:latin typeface="+mj-lt"/>
                <a:ea typeface="+mj-ea"/>
                <a:cs typeface="+mj-cs"/>
              </a:rPr>
              <a:t>gwerthoedd</a:t>
            </a:r>
            <a:r>
              <a:rPr lang="en-GB" altLang="en-US" sz="2400" dirty="0">
                <a:latin typeface="+mj-lt"/>
                <a:ea typeface="+mj-ea"/>
                <a:cs typeface="+mj-cs"/>
              </a:rPr>
              <a:t> </a:t>
            </a:r>
            <a:r>
              <a:rPr lang="en-GB" altLang="en-US" sz="2400" dirty="0" err="1">
                <a:latin typeface="+mj-lt"/>
                <a:ea typeface="+mj-ea"/>
                <a:cs typeface="+mj-cs"/>
              </a:rPr>
              <a:t>cyfreithiol</a:t>
            </a:r>
            <a:r>
              <a:rPr lang="en-GB" altLang="en-US" sz="2400" dirty="0">
                <a:latin typeface="+mj-lt"/>
                <a:ea typeface="+mj-ea"/>
                <a:cs typeface="+mj-cs"/>
              </a:rPr>
              <a:t> a </a:t>
            </a:r>
            <a:r>
              <a:rPr lang="en-GB" altLang="en-US" sz="2400" dirty="0" err="1">
                <a:latin typeface="+mj-lt"/>
                <a:ea typeface="+mj-ea"/>
                <a:cs typeface="+mj-cs"/>
              </a:rPr>
              <a:t>gwaith</a:t>
            </a:r>
            <a:r>
              <a:rPr lang="en-GB" altLang="en-US" sz="2400" dirty="0">
                <a:latin typeface="+mj-lt"/>
                <a:ea typeface="+mj-ea"/>
                <a:cs typeface="+mj-cs"/>
              </a:rPr>
              <a:t> </a:t>
            </a:r>
            <a:r>
              <a:rPr lang="en-GB" altLang="en-US" sz="2400" dirty="0" err="1">
                <a:latin typeface="+mj-lt"/>
                <a:ea typeface="+mj-ea"/>
                <a:cs typeface="+mj-cs"/>
              </a:rPr>
              <a:t>cymdeithasol</a:t>
            </a:r>
            <a:endParaRPr lang="en-GB" altLang="en-US" sz="2400" dirty="0">
              <a:latin typeface="+mj-lt"/>
              <a:ea typeface="+mj-ea"/>
              <a:cs typeface="+mj-cs"/>
            </a:endParaRPr>
          </a:p>
        </p:txBody>
      </p:sp>
      <p:sp>
        <p:nvSpPr>
          <p:cNvPr id="2" name="Slide Number Placeholder 1">
            <a:extLst>
              <a:ext uri="{FF2B5EF4-FFF2-40B4-BE49-F238E27FC236}">
                <a16:creationId xmlns:a16="http://schemas.microsoft.com/office/drawing/2014/main" id="{6660E763-7B1D-41E0-BFBA-04053181080F}"/>
              </a:ext>
            </a:extLst>
          </p:cNvPr>
          <p:cNvSpPr>
            <a:spLocks noGrp="1"/>
          </p:cNvSpPr>
          <p:nvPr>
            <p:ph type="sldNum" sz="quarter" idx="12"/>
          </p:nvPr>
        </p:nvSpPr>
        <p:spPr/>
        <p:txBody>
          <a:bodyPr/>
          <a:lstStyle/>
          <a:p>
            <a:pPr>
              <a:defRPr/>
            </a:pPr>
            <a:fld id="{3667BF6C-317A-46B2-9AC2-0A4D69FFFBED}" type="slidenum">
              <a:rPr lang="en-US" altLang="en-US" smtClean="0"/>
              <a:pPr>
                <a:defRPr/>
              </a:pPr>
              <a:t>13</a:t>
            </a:fld>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1">
            <a:extLst>
              <a:ext uri="{FF2B5EF4-FFF2-40B4-BE49-F238E27FC236}">
                <a16:creationId xmlns:a16="http://schemas.microsoft.com/office/drawing/2014/main" id="{A5ACA47F-5322-4C63-A1BB-E4A72FF145A2}"/>
              </a:ext>
            </a:extLst>
          </p:cNvPr>
          <p:cNvSpPr>
            <a:spLocks noGrp="1"/>
          </p:cNvSpPr>
          <p:nvPr>
            <p:ph idx="1"/>
          </p:nvPr>
        </p:nvSpPr>
        <p:spPr>
          <a:xfrm>
            <a:off x="457200" y="1989138"/>
            <a:ext cx="8229600" cy="4017962"/>
          </a:xfrm>
        </p:spPr>
        <p:txBody>
          <a:bodyPr/>
          <a:lstStyle/>
          <a:p>
            <a:r>
              <a:rPr lang="cy-GB" altLang="en-US"/>
              <a:t>Mewn grwpiau bychan, nodwch a thrafodwch rai o’r </a:t>
            </a:r>
            <a:r>
              <a:rPr lang="cy-GB" altLang="en-US" b="1"/>
              <a:t>tensiynau a’r gwrthdaro </a:t>
            </a:r>
            <a:r>
              <a:rPr lang="cy-GB" altLang="en-US"/>
              <a:t>posib</a:t>
            </a:r>
            <a:r>
              <a:rPr lang="cy-GB" altLang="en-US" b="1"/>
              <a:t> </a:t>
            </a:r>
            <a:r>
              <a:rPr lang="cy-GB" altLang="en-US"/>
              <a:t>a all godi wrth ddefnyddio deddfwriaeth yn eich maes ymarfer (gallai’r rhain gynnwys gwrthdaro buddiannau, gwrthdaro neu werthoedd ac effaith deddfwriaeth ar yr unigolyn yr ydym yn gweithio â hwy a’u teuluoedd ac/neu ofalwyr</a:t>
            </a:r>
          </a:p>
        </p:txBody>
      </p:sp>
      <p:sp>
        <p:nvSpPr>
          <p:cNvPr id="3" name="Title 2">
            <a:extLst>
              <a:ext uri="{FF2B5EF4-FFF2-40B4-BE49-F238E27FC236}">
                <a16:creationId xmlns:a16="http://schemas.microsoft.com/office/drawing/2014/main" id="{370569B2-8935-4229-8E6B-CFE4AC0C3336}"/>
              </a:ext>
            </a:extLst>
          </p:cNvPr>
          <p:cNvSpPr>
            <a:spLocks noGrp="1"/>
          </p:cNvSpPr>
          <p:nvPr>
            <p:ph type="title"/>
          </p:nvPr>
        </p:nvSpPr>
        <p:spPr/>
        <p:txBody>
          <a:bodyPr/>
          <a:lstStyle/>
          <a:p>
            <a:pPr algn="ctr">
              <a:defRPr/>
            </a:pPr>
            <a:r>
              <a:rPr lang="en-GB" dirty="0" err="1"/>
              <a:t>Ymarferiad</a:t>
            </a:r>
            <a:r>
              <a:rPr lang="en-GB" dirty="0"/>
              <a:t> </a:t>
            </a:r>
          </a:p>
        </p:txBody>
      </p:sp>
      <p:sp>
        <p:nvSpPr>
          <p:cNvPr id="2" name="Slide Number Placeholder 1">
            <a:extLst>
              <a:ext uri="{FF2B5EF4-FFF2-40B4-BE49-F238E27FC236}">
                <a16:creationId xmlns:a16="http://schemas.microsoft.com/office/drawing/2014/main" id="{DCAC1F7B-8363-4EF7-8626-7F90F4054307}"/>
              </a:ext>
            </a:extLst>
          </p:cNvPr>
          <p:cNvSpPr>
            <a:spLocks noGrp="1"/>
          </p:cNvSpPr>
          <p:nvPr>
            <p:ph type="sldNum" sz="quarter" idx="12"/>
          </p:nvPr>
        </p:nvSpPr>
        <p:spPr/>
        <p:txBody>
          <a:bodyPr/>
          <a:lstStyle/>
          <a:p>
            <a:pPr>
              <a:defRPr/>
            </a:pPr>
            <a:fld id="{EC75C4D8-5E1B-4BCC-B7D7-71E1D1D7A2FD}" type="slidenum">
              <a:rPr lang="en-GB" altLang="en-US" smtClean="0"/>
              <a:pPr>
                <a:defRPr/>
              </a:pPr>
              <a:t>14</a:t>
            </a:fld>
            <a:endParaRPr lang="en-GB"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38909-7F40-4639-BCDA-62D59935E058}"/>
              </a:ext>
            </a:extLst>
          </p:cNvPr>
          <p:cNvSpPr txBox="1">
            <a:spLocks/>
          </p:cNvSpPr>
          <p:nvPr/>
        </p:nvSpPr>
        <p:spPr>
          <a:xfrm>
            <a:off x="468313" y="333375"/>
            <a:ext cx="8218487" cy="574675"/>
          </a:xfrm>
          <a:prstGeom prst="rect">
            <a:avLst/>
          </a:prstGeom>
        </p:spPr>
        <p:txBody>
          <a:bodyPr/>
          <a:lstStyle/>
          <a:p>
            <a:pPr algn="ctr" eaLnBrk="1" fontAlgn="auto" hangingPunct="1">
              <a:spcAft>
                <a:spcPts val="0"/>
              </a:spcAft>
              <a:defRPr/>
            </a:pPr>
            <a:r>
              <a:rPr lang="cy-GB" altLang="en-US" sz="4000" dirty="0">
                <a:latin typeface="+mj-lt"/>
                <a:ea typeface="+mj-ea"/>
                <a:cs typeface="+mj-cs"/>
              </a:rPr>
              <a:t>Tensiynau a Gwrthdaro </a:t>
            </a:r>
          </a:p>
        </p:txBody>
      </p:sp>
      <p:sp>
        <p:nvSpPr>
          <p:cNvPr id="3" name="Content Placeholder 4">
            <a:extLst>
              <a:ext uri="{FF2B5EF4-FFF2-40B4-BE49-F238E27FC236}">
                <a16:creationId xmlns:a16="http://schemas.microsoft.com/office/drawing/2014/main" id="{19381A42-B8E2-40C9-871D-3A7068B4F8DF}"/>
              </a:ext>
            </a:extLst>
          </p:cNvPr>
          <p:cNvSpPr txBox="1">
            <a:spLocks/>
          </p:cNvSpPr>
          <p:nvPr/>
        </p:nvSpPr>
        <p:spPr>
          <a:xfrm>
            <a:off x="468313" y="1125538"/>
            <a:ext cx="8218487" cy="3959225"/>
          </a:xfrm>
          <a:prstGeom prst="rect">
            <a:avLst/>
          </a:prstGeom>
        </p:spPr>
        <p:txBody>
          <a:bodyPr/>
          <a:lstStyle/>
          <a:p>
            <a:pPr eaLnBrk="1" fontAlgn="auto" hangingPunct="1">
              <a:spcBef>
                <a:spcPct val="20000"/>
              </a:spcBef>
              <a:spcAft>
                <a:spcPts val="0"/>
              </a:spcAft>
              <a:buFont typeface="Wingdings" pitchFamily="2" charset="2"/>
              <a:buNone/>
              <a:defRPr/>
            </a:pPr>
            <a:r>
              <a:rPr lang="cy-GB" altLang="en-US" dirty="0"/>
              <a:t>Bydd gweithwyr cymdeithasol sy’n gweithio mewn cyd-destun cyfreithiol yn wynebu sawl penbleth:</a:t>
            </a:r>
            <a:br>
              <a:rPr lang="cy-GB" altLang="en-US" dirty="0"/>
            </a:br>
            <a:br>
              <a:rPr lang="cy-GB" altLang="en-US" dirty="0"/>
            </a:br>
            <a:r>
              <a:rPr lang="cy-GB" altLang="en-US" dirty="0"/>
              <a:t>* Annibyniaeth v Dibyniaeth;</a:t>
            </a:r>
            <a:br>
              <a:rPr lang="cy-GB" altLang="en-US" dirty="0"/>
            </a:br>
            <a:r>
              <a:rPr lang="cy-GB" altLang="en-US" dirty="0"/>
              <a:t>* Ymyrraeth v </a:t>
            </a:r>
            <a:r>
              <a:rPr lang="cy-GB" altLang="en-US" i="1" dirty="0" err="1"/>
              <a:t>Laissez</a:t>
            </a:r>
            <a:r>
              <a:rPr lang="cy-GB" altLang="en-US" i="1" dirty="0"/>
              <a:t> </a:t>
            </a:r>
            <a:r>
              <a:rPr lang="cy-GB" altLang="en-US" i="1" dirty="0" err="1"/>
              <a:t>Faire</a:t>
            </a:r>
            <a:r>
              <a:rPr lang="cy-GB" altLang="en-US" dirty="0"/>
              <a:t>;</a:t>
            </a:r>
            <a:br>
              <a:rPr lang="cy-GB" altLang="en-US" dirty="0"/>
            </a:br>
            <a:r>
              <a:rPr lang="cy-GB" altLang="en-US" dirty="0"/>
              <a:t>* Awdurdod v Partneriaeth (cyd-gynhyrchu);</a:t>
            </a:r>
          </a:p>
          <a:p>
            <a:pPr eaLnBrk="1" fontAlgn="auto" hangingPunct="1">
              <a:spcBef>
                <a:spcPct val="20000"/>
              </a:spcBef>
              <a:spcAft>
                <a:spcPts val="0"/>
              </a:spcAft>
              <a:buFont typeface="Wingdings" pitchFamily="2" charset="2"/>
              <a:buNone/>
              <a:defRPr/>
            </a:pPr>
            <a:r>
              <a:rPr lang="cy-GB" altLang="en-US" dirty="0"/>
              <a:t>* Hawliau sy’n gwrthdaro;</a:t>
            </a:r>
            <a:br>
              <a:rPr lang="cy-GB" altLang="en-US" dirty="0"/>
            </a:br>
            <a:r>
              <a:rPr lang="cy-GB" altLang="en-US" dirty="0"/>
              <a:t>* Yr angen i amddiffyn v yr angen i hyrwyddo hawliau </a:t>
            </a:r>
            <a:br>
              <a:rPr lang="cy-GB" altLang="en-US" dirty="0"/>
            </a:br>
            <a:r>
              <a:rPr lang="cy-GB" altLang="en-US" dirty="0"/>
              <a:t>Mae’r gyfraith yn gosod ffiniau: mewn perthynas â PH</a:t>
            </a:r>
            <a:r>
              <a:rPr lang="cy-GB" altLang="en-US" dirty="0">
                <a:latin typeface="Arial"/>
                <a:cs typeface="Arial"/>
              </a:rPr>
              <a:t>Ŵ</a:t>
            </a:r>
            <a:r>
              <a:rPr lang="cy-GB" altLang="en-US" dirty="0"/>
              <a:t>ER a DYLETSWYDDAU </a:t>
            </a:r>
          </a:p>
          <a:p>
            <a:pPr eaLnBrk="1" fontAlgn="auto" hangingPunct="1">
              <a:spcBef>
                <a:spcPct val="20000"/>
              </a:spcBef>
              <a:spcAft>
                <a:spcPts val="0"/>
              </a:spcAft>
              <a:buFont typeface="Wingdings" pitchFamily="2" charset="2"/>
              <a:buNone/>
              <a:defRPr/>
            </a:pPr>
            <a:r>
              <a:rPr lang="cy-GB" altLang="en-US" dirty="0"/>
              <a:t>Gall Cod Ymarfer </a:t>
            </a:r>
            <a:r>
              <a:rPr lang="cy-GB" altLang="en-US" dirty="0" err="1"/>
              <a:t>DGCaLl</a:t>
            </a:r>
            <a:r>
              <a:rPr lang="cy-GB" altLang="en-US" dirty="0"/>
              <a:t> fod yn ddefnyddiol i ystyried y materion hyn; fodd bynnag, sicrhewch eu bod yn cael eu darllen ar y cyd â Rheoliadau’r Ddeddf. </a:t>
            </a:r>
          </a:p>
          <a:p>
            <a:pPr eaLnBrk="1" fontAlgn="auto" hangingPunct="1">
              <a:spcBef>
                <a:spcPct val="20000"/>
              </a:spcBef>
              <a:spcAft>
                <a:spcPts val="0"/>
              </a:spcAft>
              <a:buFont typeface="Wingdings" pitchFamily="2" charset="2"/>
              <a:buNone/>
              <a:defRPr/>
            </a:pPr>
            <a:r>
              <a:rPr lang="cy-GB" altLang="en-US" b="1" dirty="0"/>
              <a:t>Mae angen i weithwyr cymdeithasol wybod a deall y rhain </a:t>
            </a:r>
            <a:br>
              <a:rPr lang="cy-GB" altLang="en-US" dirty="0"/>
            </a:br>
            <a:endParaRPr lang="cy-GB" altLang="en-US" dirty="0"/>
          </a:p>
          <a:p>
            <a:pPr eaLnBrk="1" fontAlgn="auto" hangingPunct="1">
              <a:spcBef>
                <a:spcPct val="20000"/>
              </a:spcBef>
              <a:spcAft>
                <a:spcPts val="0"/>
              </a:spcAft>
              <a:buFont typeface="Wingdings" pitchFamily="2" charset="2"/>
              <a:buNone/>
              <a:defRPr/>
            </a:pPr>
            <a:endParaRPr lang="en-GB" altLang="en-US" dirty="0">
              <a:latin typeface="+mn-lt"/>
              <a:cs typeface="+mn-cs"/>
            </a:endParaRPr>
          </a:p>
        </p:txBody>
      </p:sp>
      <p:sp>
        <p:nvSpPr>
          <p:cNvPr id="4" name="Slide Number Placeholder 3">
            <a:extLst>
              <a:ext uri="{FF2B5EF4-FFF2-40B4-BE49-F238E27FC236}">
                <a16:creationId xmlns:a16="http://schemas.microsoft.com/office/drawing/2014/main" id="{938271CA-7213-4E28-A86A-7CC76F0EC5AA}"/>
              </a:ext>
            </a:extLst>
          </p:cNvPr>
          <p:cNvSpPr>
            <a:spLocks noGrp="1"/>
          </p:cNvSpPr>
          <p:nvPr>
            <p:ph type="sldNum" sz="quarter" idx="12"/>
          </p:nvPr>
        </p:nvSpPr>
        <p:spPr/>
        <p:txBody>
          <a:bodyPr/>
          <a:lstStyle/>
          <a:p>
            <a:pPr>
              <a:defRPr/>
            </a:pPr>
            <a:fld id="{3667BF6C-317A-46B2-9AC2-0A4D69FFFBED}" type="slidenum">
              <a:rPr lang="en-US" altLang="en-US" smtClean="0"/>
              <a:pPr>
                <a:defRPr/>
              </a:pPr>
              <a:t>15</a:t>
            </a:fld>
            <a:endParaRPr lang="en-US"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65EBD11-B428-44D0-8C66-32BFE1998668}"/>
              </a:ext>
            </a:extLst>
          </p:cNvPr>
          <p:cNvSpPr txBox="1">
            <a:spLocks/>
          </p:cNvSpPr>
          <p:nvPr/>
        </p:nvSpPr>
        <p:spPr>
          <a:xfrm>
            <a:off x="539750" y="2205038"/>
            <a:ext cx="8229600" cy="2189162"/>
          </a:xfrm>
          <a:prstGeom prst="rect">
            <a:avLst/>
          </a:prstGeom>
        </p:spPr>
        <p:txBody>
          <a:bodyPr>
            <a:normAutofit/>
          </a:bodyPr>
          <a:lstStyle/>
          <a:p>
            <a:pPr algn="ctr" eaLnBrk="1" fontAlgn="auto" hangingPunct="1">
              <a:spcBef>
                <a:spcPct val="20000"/>
              </a:spcBef>
              <a:spcAft>
                <a:spcPts val="0"/>
              </a:spcAft>
              <a:buFont typeface="Wingdings" pitchFamily="2" charset="2"/>
              <a:buNone/>
              <a:defRPr/>
            </a:pPr>
            <a:r>
              <a:rPr lang="cy-GB" sz="2800" dirty="0">
                <a:latin typeface="+mn-lt"/>
                <a:cs typeface="+mn-cs"/>
              </a:rPr>
              <a:t>Mae’n bwysig cofio fod y gyfraith yn newid yn barhaus ac mai eich cyfrifoldeb chi yw sicrhau fod eich gwybodaeth yn gyfredol ac yn GYWIR. </a:t>
            </a:r>
            <a:endParaRPr lang="en-GB" sz="2800" dirty="0">
              <a:latin typeface="+mn-lt"/>
              <a:cs typeface="+mn-cs"/>
            </a:endParaRPr>
          </a:p>
        </p:txBody>
      </p:sp>
      <p:sp>
        <p:nvSpPr>
          <p:cNvPr id="3" name="Title 1">
            <a:extLst>
              <a:ext uri="{FF2B5EF4-FFF2-40B4-BE49-F238E27FC236}">
                <a16:creationId xmlns:a16="http://schemas.microsoft.com/office/drawing/2014/main" id="{0296648A-72F9-4E28-A15F-B37FF5BCB8C6}"/>
              </a:ext>
            </a:extLst>
          </p:cNvPr>
          <p:cNvSpPr txBox="1">
            <a:spLocks/>
          </p:cNvSpPr>
          <p:nvPr/>
        </p:nvSpPr>
        <p:spPr>
          <a:xfrm>
            <a:off x="468313" y="981075"/>
            <a:ext cx="8229600" cy="706438"/>
          </a:xfrm>
          <a:prstGeom prst="rect">
            <a:avLst/>
          </a:prstGeom>
        </p:spPr>
        <p:txBody>
          <a:bodyPr>
            <a:normAutofit fontScale="92500"/>
          </a:bodyPr>
          <a:lstStyle/>
          <a:p>
            <a:pPr algn="ctr" eaLnBrk="1" fontAlgn="auto" hangingPunct="1">
              <a:spcAft>
                <a:spcPts val="0"/>
              </a:spcAft>
              <a:defRPr/>
            </a:pPr>
            <a:r>
              <a:rPr lang="cy-GB" sz="4000" dirty="0">
                <a:latin typeface="+mj-lt"/>
                <a:ea typeface="+mj-ea"/>
                <a:cs typeface="+mj-cs"/>
              </a:rPr>
              <a:t>Cyfrifoldebau Gwaith Cymdeithasol</a:t>
            </a:r>
          </a:p>
        </p:txBody>
      </p:sp>
      <p:sp>
        <p:nvSpPr>
          <p:cNvPr id="4" name="Slide Number Placeholder 3">
            <a:extLst>
              <a:ext uri="{FF2B5EF4-FFF2-40B4-BE49-F238E27FC236}">
                <a16:creationId xmlns:a16="http://schemas.microsoft.com/office/drawing/2014/main" id="{91E15D0E-5993-4F34-B073-9C760FD0422A}"/>
              </a:ext>
            </a:extLst>
          </p:cNvPr>
          <p:cNvSpPr>
            <a:spLocks noGrp="1"/>
          </p:cNvSpPr>
          <p:nvPr>
            <p:ph type="sldNum" sz="quarter" idx="12"/>
          </p:nvPr>
        </p:nvSpPr>
        <p:spPr/>
        <p:txBody>
          <a:bodyPr/>
          <a:lstStyle/>
          <a:p>
            <a:pPr>
              <a:defRPr/>
            </a:pPr>
            <a:fld id="{3667BF6C-317A-46B2-9AC2-0A4D69FFFBED}" type="slidenum">
              <a:rPr lang="en-US" altLang="en-US" smtClean="0"/>
              <a:pPr>
                <a:defRPr/>
              </a:pPr>
              <a:t>16</a:t>
            </a:fld>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
            <a:extLst>
              <a:ext uri="{FF2B5EF4-FFF2-40B4-BE49-F238E27FC236}">
                <a16:creationId xmlns:a16="http://schemas.microsoft.com/office/drawing/2014/main" id="{4F67F4A1-349E-45DE-8A48-0B91FAD7B38A}"/>
              </a:ext>
            </a:extLst>
          </p:cNvPr>
          <p:cNvSpPr>
            <a:spLocks noGrp="1"/>
          </p:cNvSpPr>
          <p:nvPr>
            <p:ph idx="1"/>
          </p:nvPr>
        </p:nvSpPr>
        <p:spPr/>
        <p:txBody>
          <a:bodyPr/>
          <a:lstStyle/>
          <a:p>
            <a:pPr marL="107950" indent="0" algn="ctr">
              <a:buFont typeface="Wingdings 3" panose="05040102010807070707" pitchFamily="18" charset="2"/>
              <a:buNone/>
            </a:pPr>
            <a:r>
              <a:rPr lang="cy-GB" altLang="en-US" sz="5400"/>
              <a:t>Diogelu</a:t>
            </a:r>
          </a:p>
          <a:p>
            <a:pPr marL="107950" indent="0" algn="ctr">
              <a:buFont typeface="Wingdings 3" panose="05040102010807070707" pitchFamily="18" charset="2"/>
              <a:buNone/>
            </a:pPr>
            <a:r>
              <a:rPr lang="cy-GB" altLang="en-US" sz="5400"/>
              <a:t>Tasg 3</a:t>
            </a:r>
          </a:p>
        </p:txBody>
      </p:sp>
      <p:sp>
        <p:nvSpPr>
          <p:cNvPr id="3" name="Title 2">
            <a:extLst>
              <a:ext uri="{FF2B5EF4-FFF2-40B4-BE49-F238E27FC236}">
                <a16:creationId xmlns:a16="http://schemas.microsoft.com/office/drawing/2014/main" id="{B1778E86-1B56-4B3C-A028-52CF08310535}"/>
              </a:ext>
            </a:extLst>
          </p:cNvPr>
          <p:cNvSpPr>
            <a:spLocks noGrp="1"/>
          </p:cNvSpPr>
          <p:nvPr>
            <p:ph type="title"/>
          </p:nvPr>
        </p:nvSpPr>
        <p:spPr/>
        <p:txBody>
          <a:bodyPr/>
          <a:lstStyle/>
          <a:p>
            <a:pPr>
              <a:defRPr/>
            </a:pPr>
            <a:endParaRPr lang="en-GB" dirty="0"/>
          </a:p>
        </p:txBody>
      </p:sp>
      <p:pic>
        <p:nvPicPr>
          <p:cNvPr id="43012" name="Picture 5" descr="Image result for social worker legislation">
            <a:extLst>
              <a:ext uri="{FF2B5EF4-FFF2-40B4-BE49-F238E27FC236}">
                <a16:creationId xmlns:a16="http://schemas.microsoft.com/office/drawing/2014/main" id="{31CB3F68-A653-441A-AE66-2E5F3BDB0F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3573463"/>
            <a:ext cx="2879725" cy="290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B9B6B2CA-E07F-4CF0-8E8E-BE316EEECE35}"/>
              </a:ext>
            </a:extLst>
          </p:cNvPr>
          <p:cNvSpPr>
            <a:spLocks noGrp="1"/>
          </p:cNvSpPr>
          <p:nvPr>
            <p:ph type="sldNum" sz="quarter" idx="12"/>
          </p:nvPr>
        </p:nvSpPr>
        <p:spPr/>
        <p:txBody>
          <a:bodyPr/>
          <a:lstStyle/>
          <a:p>
            <a:pPr>
              <a:defRPr/>
            </a:pPr>
            <a:fld id="{EC75C4D8-5E1B-4BCC-B7D7-71E1D1D7A2FD}" type="slidenum">
              <a:rPr lang="en-GB" altLang="en-US" smtClean="0"/>
              <a:pPr>
                <a:defRPr/>
              </a:pPr>
              <a:t>17</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1">
            <a:extLst>
              <a:ext uri="{FF2B5EF4-FFF2-40B4-BE49-F238E27FC236}">
                <a16:creationId xmlns:a16="http://schemas.microsoft.com/office/drawing/2014/main" id="{5353C65A-0841-4BF0-BD70-CBE4C48BFD63}"/>
              </a:ext>
            </a:extLst>
          </p:cNvPr>
          <p:cNvSpPr>
            <a:spLocks noGrp="1"/>
          </p:cNvSpPr>
          <p:nvPr>
            <p:ph idx="1"/>
          </p:nvPr>
        </p:nvSpPr>
        <p:spPr>
          <a:xfrm>
            <a:off x="457200" y="1417638"/>
            <a:ext cx="8229600" cy="4589462"/>
          </a:xfrm>
        </p:spPr>
        <p:txBody>
          <a:bodyPr/>
          <a:lstStyle/>
          <a:p>
            <a:pPr marL="107950" indent="0">
              <a:buFont typeface="Wingdings 3" panose="05040102010807070707" pitchFamily="18" charset="2"/>
              <a:buNone/>
              <a:defRPr/>
            </a:pPr>
            <a:r>
              <a:rPr lang="cy-GB" altLang="en-US" sz="2400" dirty="0"/>
              <a:t>Arddangos dealltwriaeth o / adlewyrchu’n feirniadol ar: :</a:t>
            </a:r>
          </a:p>
          <a:p>
            <a:pPr marL="565150" indent="-457200">
              <a:defRPr/>
            </a:pPr>
            <a:r>
              <a:rPr lang="cy-GB" altLang="en-US" sz="2400" dirty="0"/>
              <a:t>Ddeddfwriaeth, polisi a gweithdrefnau cyfredol sy’n berthnasol i faes eich gwaith cymdeithasol</a:t>
            </a:r>
          </a:p>
          <a:p>
            <a:pPr marL="565150" indent="-457200">
              <a:defRPr/>
            </a:pPr>
            <a:r>
              <a:rPr lang="cy-GB" altLang="en-US" sz="2400" dirty="0"/>
              <a:t>Diogelu data a rhannu gwybodaeth </a:t>
            </a:r>
          </a:p>
          <a:p>
            <a:pPr marL="565150" indent="-457200">
              <a:defRPr/>
            </a:pPr>
            <a:r>
              <a:rPr lang="cy-GB" altLang="en-US" sz="2400" dirty="0"/>
              <a:t>Deddfwriaeth Cydraddoldeb </a:t>
            </a:r>
          </a:p>
          <a:p>
            <a:pPr marL="565150" indent="-457200">
              <a:defRPr/>
            </a:pPr>
            <a:r>
              <a:rPr lang="cy-GB" altLang="en-US" sz="2400" dirty="0"/>
              <a:t>Iechyd a diogelwch yn y gwaith </a:t>
            </a:r>
          </a:p>
          <a:p>
            <a:pPr marL="565150" indent="-457200">
              <a:defRPr/>
            </a:pPr>
            <a:r>
              <a:rPr lang="cy-GB" altLang="en-US" sz="2400" dirty="0"/>
              <a:t>Cyfraith ddomestig a rhyngwladol; yn cynnwys Hawliau Dynol a Chonfensiwn y CU ar Hawliau Dynol </a:t>
            </a:r>
          </a:p>
          <a:p>
            <a:pPr marL="565150" indent="-457200">
              <a:defRPr/>
            </a:pPr>
            <a:r>
              <a:rPr lang="cy-GB" altLang="en-US" sz="2400" dirty="0"/>
              <a:t>Y Cyd-destun Cymreig </a:t>
            </a:r>
          </a:p>
          <a:p>
            <a:pPr marL="565150" indent="-457200">
              <a:defRPr/>
            </a:pPr>
            <a:r>
              <a:rPr lang="cy-GB" altLang="en-US" sz="2400" dirty="0"/>
              <a:t>Theorïau</a:t>
            </a:r>
          </a:p>
        </p:txBody>
      </p:sp>
      <p:sp>
        <p:nvSpPr>
          <p:cNvPr id="3" name="Title 2">
            <a:extLst>
              <a:ext uri="{FF2B5EF4-FFF2-40B4-BE49-F238E27FC236}">
                <a16:creationId xmlns:a16="http://schemas.microsoft.com/office/drawing/2014/main" id="{67721E1C-3C52-4A6A-98B8-C5427BA665B9}"/>
              </a:ext>
            </a:extLst>
          </p:cNvPr>
          <p:cNvSpPr>
            <a:spLocks noGrp="1"/>
          </p:cNvSpPr>
          <p:nvPr>
            <p:ph type="title"/>
          </p:nvPr>
        </p:nvSpPr>
        <p:spPr/>
        <p:txBody>
          <a:bodyPr>
            <a:normAutofit fontScale="90000"/>
          </a:bodyPr>
          <a:lstStyle/>
          <a:p>
            <a:pPr algn="ctr">
              <a:defRPr/>
            </a:pPr>
            <a:r>
              <a:rPr lang="cy-GB" dirty="0"/>
              <a:t>Gofynion y Diogelu</a:t>
            </a:r>
            <a:br>
              <a:rPr lang="cy-GB" dirty="0"/>
            </a:br>
            <a:r>
              <a:rPr lang="cy-GB" dirty="0"/>
              <a:t>Tasg 3</a:t>
            </a:r>
          </a:p>
        </p:txBody>
      </p:sp>
      <p:sp>
        <p:nvSpPr>
          <p:cNvPr id="2" name="Slide Number Placeholder 1">
            <a:extLst>
              <a:ext uri="{FF2B5EF4-FFF2-40B4-BE49-F238E27FC236}">
                <a16:creationId xmlns:a16="http://schemas.microsoft.com/office/drawing/2014/main" id="{BB7AF590-F5CC-4639-9892-3EA0C1C5729C}"/>
              </a:ext>
            </a:extLst>
          </p:cNvPr>
          <p:cNvSpPr>
            <a:spLocks noGrp="1"/>
          </p:cNvSpPr>
          <p:nvPr>
            <p:ph type="sldNum" sz="quarter" idx="12"/>
          </p:nvPr>
        </p:nvSpPr>
        <p:spPr/>
        <p:txBody>
          <a:bodyPr/>
          <a:lstStyle/>
          <a:p>
            <a:pPr>
              <a:defRPr/>
            </a:pPr>
            <a:fld id="{EC75C4D8-5E1B-4BCC-B7D7-71E1D1D7A2FD}" type="slidenum">
              <a:rPr lang="en-GB" altLang="en-US" smtClean="0"/>
              <a:pPr>
                <a:defRPr/>
              </a:pPr>
              <a:t>18</a:t>
            </a:fld>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8B567DB-01B4-4422-853D-5901E0D0BF54}"/>
              </a:ext>
            </a:extLst>
          </p:cNvPr>
          <p:cNvSpPr>
            <a:spLocks noGrp="1"/>
          </p:cNvSpPr>
          <p:nvPr>
            <p:ph type="title"/>
          </p:nvPr>
        </p:nvSpPr>
        <p:spPr>
          <a:xfrm>
            <a:off x="457200" y="273050"/>
            <a:ext cx="8229600" cy="1067719"/>
          </a:xfrm>
        </p:spPr>
        <p:txBody>
          <a:bodyPr>
            <a:normAutofit fontScale="90000"/>
          </a:bodyPr>
          <a:lstStyle/>
          <a:p>
            <a:pPr algn="ctr">
              <a:defRPr/>
            </a:pPr>
            <a:r>
              <a:rPr lang="cy-GB" dirty="0"/>
              <a:t>Asesu mewn Sefyllfa Gynyddol Gymhleth</a:t>
            </a:r>
          </a:p>
        </p:txBody>
      </p:sp>
      <p:sp>
        <p:nvSpPr>
          <p:cNvPr id="5" name="Content Placeholder 4">
            <a:extLst>
              <a:ext uri="{FF2B5EF4-FFF2-40B4-BE49-F238E27FC236}">
                <a16:creationId xmlns:a16="http://schemas.microsoft.com/office/drawing/2014/main" id="{4244A359-937B-4F14-9374-DFBFB6914898}"/>
              </a:ext>
            </a:extLst>
          </p:cNvPr>
          <p:cNvSpPr>
            <a:spLocks noGrp="1"/>
          </p:cNvSpPr>
          <p:nvPr>
            <p:ph sz="quarter" idx="2"/>
          </p:nvPr>
        </p:nvSpPr>
        <p:spPr>
          <a:xfrm>
            <a:off x="457200" y="1444625"/>
            <a:ext cx="4040188" cy="3941763"/>
          </a:xfrm>
        </p:spPr>
        <p:txBody>
          <a:bodyPr/>
          <a:lstStyle/>
          <a:p>
            <a:pPr marL="109537" indent="0">
              <a:buFont typeface="Wingdings 3" panose="05040102010807070707" pitchFamily="18" charset="2"/>
              <a:buNone/>
              <a:defRPr/>
            </a:pPr>
            <a:r>
              <a:rPr lang="cy-GB" altLang="en-US" sz="2000" dirty="0"/>
              <a:t>Rhydd y Ddeddf </a:t>
            </a:r>
            <a:r>
              <a:rPr lang="cy-GB" altLang="en-US" sz="2000" dirty="0" err="1"/>
              <a:t>farn</a:t>
            </a:r>
            <a:r>
              <a:rPr lang="cy-GB" altLang="en-US" sz="2000" dirty="0"/>
              <a:t> broffesiynol yn ganolog fel rhan o wneud yr asesiad a bodloni anghenion. </a:t>
            </a:r>
          </a:p>
          <a:p>
            <a:pPr marL="109537" indent="0">
              <a:buFont typeface="Wingdings 3" panose="05040102010807070707" pitchFamily="18" charset="2"/>
              <a:buNone/>
              <a:defRPr/>
            </a:pPr>
            <a:r>
              <a:rPr lang="cy-GB" altLang="en-US" sz="2000" dirty="0"/>
              <a:t>Mae angen i’r aseiniad:</a:t>
            </a:r>
          </a:p>
          <a:p>
            <a:pPr>
              <a:defRPr/>
            </a:pPr>
            <a:r>
              <a:rPr lang="cy-GB" altLang="en-US" sz="2000" dirty="0"/>
              <a:t>Dystiolaethu’r ymyrraeth a’r defnydd a wneir o </a:t>
            </a:r>
            <a:r>
              <a:rPr lang="cy-GB" altLang="en-US" sz="2000" dirty="0" err="1"/>
              <a:t>farn</a:t>
            </a:r>
            <a:r>
              <a:rPr lang="cy-GB" altLang="en-US" sz="2000" dirty="0"/>
              <a:t> broffesiynol mewn sefyllfaoedd cynyddol gymhleth </a:t>
            </a:r>
          </a:p>
          <a:p>
            <a:pPr>
              <a:defRPr/>
            </a:pPr>
            <a:r>
              <a:rPr lang="cy-GB" altLang="en-US" sz="2000" dirty="0"/>
              <a:t>Cyfiawnhau’r penderfyniadau a wneir mewn perthynas ag ymarfer sy’n seiliedig ar dystiolaeth ac adlewyrchu’n feirniadol ar hyn. </a:t>
            </a:r>
          </a:p>
          <a:p>
            <a:pPr>
              <a:defRPr/>
            </a:pPr>
            <a:endParaRPr lang="en-GB" dirty="0"/>
          </a:p>
        </p:txBody>
      </p:sp>
      <p:sp>
        <p:nvSpPr>
          <p:cNvPr id="47108" name="Content Placeholder 6">
            <a:extLst>
              <a:ext uri="{FF2B5EF4-FFF2-40B4-BE49-F238E27FC236}">
                <a16:creationId xmlns:a16="http://schemas.microsoft.com/office/drawing/2014/main" id="{F741701F-D97B-4339-B122-25D60A3B1881}"/>
              </a:ext>
            </a:extLst>
          </p:cNvPr>
          <p:cNvSpPr>
            <a:spLocks noGrp="1"/>
          </p:cNvSpPr>
          <p:nvPr>
            <p:ph sz="quarter" idx="4"/>
          </p:nvPr>
        </p:nvSpPr>
        <p:spPr>
          <a:xfrm>
            <a:off x="4645025" y="1444625"/>
            <a:ext cx="4041775" cy="3941763"/>
          </a:xfrm>
          <a:ln>
            <a:prstDash val="solid"/>
          </a:ln>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a:spcBef>
                <a:spcPct val="0"/>
              </a:spcBef>
            </a:pPr>
            <a:endParaRPr lang="en-GB" altLang="en-US"/>
          </a:p>
        </p:txBody>
      </p:sp>
      <p:graphicFrame>
        <p:nvGraphicFramePr>
          <p:cNvPr id="4" name="Content Placeholder 5">
            <a:extLst>
              <a:ext uri="{FF2B5EF4-FFF2-40B4-BE49-F238E27FC236}">
                <a16:creationId xmlns:a16="http://schemas.microsoft.com/office/drawing/2014/main" id="{ADDE5099-7884-43ED-B17C-43F462B96730}"/>
              </a:ext>
            </a:extLst>
          </p:cNvPr>
          <p:cNvGraphicFramePr>
            <a:graphicFrameLocks/>
          </p:cNvGraphicFramePr>
          <p:nvPr/>
        </p:nvGraphicFramePr>
        <p:xfrm>
          <a:off x="4497389" y="1340769"/>
          <a:ext cx="4467100" cy="4968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a:extLst>
              <a:ext uri="{FF2B5EF4-FFF2-40B4-BE49-F238E27FC236}">
                <a16:creationId xmlns:a16="http://schemas.microsoft.com/office/drawing/2014/main" id="{9B4F2D4D-43F7-4363-8CD8-633B23B7E9C0}"/>
              </a:ext>
            </a:extLst>
          </p:cNvPr>
          <p:cNvSpPr>
            <a:spLocks noGrp="1"/>
          </p:cNvSpPr>
          <p:nvPr>
            <p:ph type="sldNum" sz="quarter" idx="12"/>
          </p:nvPr>
        </p:nvSpPr>
        <p:spPr/>
        <p:txBody>
          <a:bodyPr/>
          <a:lstStyle/>
          <a:p>
            <a:pPr>
              <a:defRPr/>
            </a:pPr>
            <a:fld id="{3EB1E038-CF19-4CA5-9D8B-A3388D668184}" type="slidenum">
              <a:rPr lang="en-GB" altLang="en-US" smtClean="0"/>
              <a:pPr>
                <a:defRPr/>
              </a:pPr>
              <a:t>19</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032D6B2F-543A-4284-A3A1-9C3EEA8C0F9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B654B566-5278-46A8-A0B4-64A24AD5A5A0}"/>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graphicEl>
                                              <a:dgm id="{46F39B7D-47CC-418C-B2BE-490A684143A5}"/>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graphicEl>
                                              <a:dgm id="{F7C5FB61-71A3-4F9B-9CCD-1EC2134B43BD}"/>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graphicEl>
                                              <a:dgm id="{04E8EE37-6EA4-4B83-97E2-A3017ED6ADBC}"/>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E10F7DBA-77D0-4D30-98C8-6844D699979A}"/>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graphicEl>
                                              <a:dgm id="{3081EC96-3DB6-4F8D-8580-0FF1BEF04703}"/>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graphicEl>
                                              <a:dgm id="{85CE9F47-045A-470F-8A16-0D88882110C9}"/>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
                                            <p:graphicEl>
                                              <a:dgm id="{2B13B1A9-7E4C-4949-9131-506A9B969461}"/>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
                                            <p:graphicEl>
                                              <a:dgm id="{B379BA0D-21D2-41EF-B20D-4444AC05315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a:extLst>
              <a:ext uri="{FF2B5EF4-FFF2-40B4-BE49-F238E27FC236}">
                <a16:creationId xmlns:a16="http://schemas.microsoft.com/office/drawing/2014/main" id="{43796BF5-CB8D-457B-8159-2135F3F4A9DC}"/>
              </a:ext>
            </a:extLst>
          </p:cNvPr>
          <p:cNvSpPr>
            <a:spLocks noGrp="1"/>
          </p:cNvSpPr>
          <p:nvPr>
            <p:ph idx="1"/>
          </p:nvPr>
        </p:nvSpPr>
        <p:spPr/>
        <p:txBody>
          <a:bodyPr/>
          <a:lstStyle/>
          <a:p>
            <a:pPr marL="109537" indent="0">
              <a:buFont typeface="Wingdings 3" panose="05040102010807070707" pitchFamily="18" charset="2"/>
              <a:buNone/>
              <a:defRPr/>
            </a:pPr>
            <a:r>
              <a:rPr lang="cy-GB" altLang="en-US" dirty="0"/>
              <a:t>Rhaid i hyn ymdrin â’r prif ddeilliannau dysgu;</a:t>
            </a:r>
          </a:p>
          <a:p>
            <a:pPr marL="971550" lvl="1" indent="-514350">
              <a:spcBef>
                <a:spcPts val="400"/>
              </a:spcBef>
              <a:buSzPct val="68000"/>
              <a:buFont typeface="Wingdings" panose="05000000000000000000" pitchFamily="2" charset="2"/>
              <a:buChar char="Ø"/>
              <a:defRPr/>
            </a:pPr>
            <a:r>
              <a:rPr lang="cy-GB" altLang="en-US" sz="2700" dirty="0"/>
              <a:t>Dadansoddi wrth asesu </a:t>
            </a:r>
          </a:p>
          <a:p>
            <a:pPr marL="971550" lvl="1" indent="-514350">
              <a:spcBef>
                <a:spcPts val="400"/>
              </a:spcBef>
              <a:buSzPct val="68000"/>
              <a:buFont typeface="Wingdings" panose="05000000000000000000" pitchFamily="2" charset="2"/>
              <a:buChar char="Ø"/>
              <a:defRPr/>
            </a:pPr>
            <a:r>
              <a:rPr lang="cy-GB" altLang="en-US" sz="2700" dirty="0"/>
              <a:t>Gweithio ar y cyd</a:t>
            </a:r>
          </a:p>
          <a:p>
            <a:pPr marL="971550" lvl="1" indent="-514350">
              <a:spcBef>
                <a:spcPts val="400"/>
              </a:spcBef>
              <a:buSzPct val="68000"/>
              <a:buFont typeface="Wingdings" panose="05000000000000000000" pitchFamily="2" charset="2"/>
              <a:buChar char="Ø"/>
              <a:defRPr/>
            </a:pPr>
            <a:r>
              <a:rPr lang="cy-GB" altLang="en-US" sz="2700" dirty="0"/>
              <a:t>Barn broffesiynol mewn sefyllfaoedd cymhleth </a:t>
            </a:r>
          </a:p>
          <a:p>
            <a:pPr marL="914400" lvl="1" indent="-457200">
              <a:spcBef>
                <a:spcPts val="400"/>
              </a:spcBef>
              <a:buSzPct val="68000"/>
              <a:defRPr/>
            </a:pPr>
            <a:r>
              <a:rPr lang="cy-GB" altLang="en-US" sz="2700" i="1" dirty="0"/>
              <a:t>The National </a:t>
            </a:r>
            <a:r>
              <a:rPr lang="cy-GB" altLang="en-US" sz="2700" i="1" dirty="0" err="1"/>
              <a:t>Occupational</a:t>
            </a:r>
            <a:r>
              <a:rPr lang="cy-GB" altLang="en-US" sz="2700" i="1" dirty="0"/>
              <a:t> </a:t>
            </a:r>
            <a:r>
              <a:rPr lang="cy-GB" altLang="en-US" sz="2700" i="1" dirty="0" err="1"/>
              <a:t>Standards</a:t>
            </a:r>
            <a:r>
              <a:rPr lang="cy-GB" altLang="en-US" sz="2700" i="1" dirty="0"/>
              <a:t> </a:t>
            </a:r>
            <a:r>
              <a:rPr lang="cy-GB" altLang="en-US" sz="2700" dirty="0"/>
              <a:t>(Tudalen 42 y Llawlyfr– Atodiad 5)</a:t>
            </a:r>
          </a:p>
          <a:p>
            <a:pPr marL="457200" lvl="1" indent="0">
              <a:spcBef>
                <a:spcPts val="400"/>
              </a:spcBef>
              <a:buSzPct val="68000"/>
              <a:buFont typeface="Verdana" panose="020B0604030504040204" pitchFamily="34" charset="0"/>
              <a:buNone/>
              <a:defRPr/>
            </a:pPr>
            <a:r>
              <a:rPr lang="cy-GB" altLang="en-US" sz="2700" dirty="0"/>
              <a:t>Am fwy o fanylion ynghylch deilliannau dysgu’r aseiniadau Diogelu, gweler y Llawlyfr – Atodiad 7: Tudalen 49</a:t>
            </a:r>
            <a:endParaRPr lang="en-GB" altLang="en-US" dirty="0"/>
          </a:p>
        </p:txBody>
      </p:sp>
      <p:sp>
        <p:nvSpPr>
          <p:cNvPr id="3" name="Title 2">
            <a:extLst>
              <a:ext uri="{FF2B5EF4-FFF2-40B4-BE49-F238E27FC236}">
                <a16:creationId xmlns:a16="http://schemas.microsoft.com/office/drawing/2014/main" id="{4421F28B-8AC0-4995-950A-876C3FEC713D}"/>
              </a:ext>
            </a:extLst>
          </p:cNvPr>
          <p:cNvSpPr>
            <a:spLocks noGrp="1"/>
          </p:cNvSpPr>
          <p:nvPr>
            <p:ph type="title"/>
          </p:nvPr>
        </p:nvSpPr>
        <p:spPr/>
        <p:txBody>
          <a:bodyPr>
            <a:normAutofit fontScale="90000"/>
          </a:bodyPr>
          <a:lstStyle/>
          <a:p>
            <a:pPr algn="ctr">
              <a:defRPr/>
            </a:pPr>
            <a:r>
              <a:rPr lang="cy-GB" dirty="0"/>
              <a:t>Diogelu a Gweithio mewn Sefyllfaoedd Cymhleth</a:t>
            </a:r>
          </a:p>
        </p:txBody>
      </p:sp>
      <p:sp>
        <p:nvSpPr>
          <p:cNvPr id="2" name="Slide Number Placeholder 1">
            <a:extLst>
              <a:ext uri="{FF2B5EF4-FFF2-40B4-BE49-F238E27FC236}">
                <a16:creationId xmlns:a16="http://schemas.microsoft.com/office/drawing/2014/main" id="{19B8CB8E-40C8-4677-8BCD-27B2F032D75E}"/>
              </a:ext>
            </a:extLst>
          </p:cNvPr>
          <p:cNvSpPr>
            <a:spLocks noGrp="1"/>
          </p:cNvSpPr>
          <p:nvPr>
            <p:ph type="sldNum" sz="quarter" idx="12"/>
          </p:nvPr>
        </p:nvSpPr>
        <p:spPr/>
        <p:txBody>
          <a:bodyPr/>
          <a:lstStyle/>
          <a:p>
            <a:pPr>
              <a:defRPr/>
            </a:pPr>
            <a:fld id="{EC75C4D8-5E1B-4BCC-B7D7-71E1D1D7A2FD}" type="slidenum">
              <a:rPr lang="en-GB" altLang="en-US" smtClean="0"/>
              <a:pPr>
                <a:defRPr/>
              </a:pPr>
              <a:t>20</a:t>
            </a:fld>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Content Placeholder 1">
            <a:extLst>
              <a:ext uri="{FF2B5EF4-FFF2-40B4-BE49-F238E27FC236}">
                <a16:creationId xmlns:a16="http://schemas.microsoft.com/office/drawing/2014/main" id="{7CD52D39-202E-4961-BE37-90FFF8D0CADD}"/>
              </a:ext>
            </a:extLst>
          </p:cNvPr>
          <p:cNvSpPr>
            <a:spLocks noGrp="1"/>
          </p:cNvSpPr>
          <p:nvPr>
            <p:ph idx="1"/>
          </p:nvPr>
        </p:nvSpPr>
        <p:spPr/>
        <p:txBody>
          <a:bodyPr/>
          <a:lstStyle/>
          <a:p>
            <a:r>
              <a:rPr lang="cy-GB" altLang="en-US" sz="2400" dirty="0"/>
              <a:t>Fel arfer, mae sawl asiantaeth / gwasanaeth gwahanol yn ymwneud ag achos</a:t>
            </a:r>
          </a:p>
          <a:p>
            <a:r>
              <a:rPr lang="cy-GB" altLang="en-US" sz="2400" dirty="0"/>
              <a:t>Efallai y bydd ganddynt wahanol werthoedd, deilliannau (</a:t>
            </a:r>
            <a:r>
              <a:rPr lang="cy-GB" altLang="en-US" sz="2400" dirty="0" err="1"/>
              <a:t>outcomes</a:t>
            </a:r>
            <a:r>
              <a:rPr lang="cy-GB" altLang="en-US" sz="2400" dirty="0"/>
              <a:t>), modelau gofal, ac ati</a:t>
            </a:r>
          </a:p>
          <a:p>
            <a:r>
              <a:rPr lang="cy-GB" altLang="en-US" sz="2400" dirty="0"/>
              <a:t>Problemau niferus e.e. nid yw’n gyfyngedig i un mater megis problemau gydag alcohol a chyffuriau, anableddau dysgu a chamdriniaeth domestig</a:t>
            </a:r>
          </a:p>
          <a:p>
            <a:r>
              <a:rPr lang="cy-GB" altLang="en-US" sz="2400" dirty="0"/>
              <a:t>Grŵp cymdeithasol cymhleth e.e. teuluoedd, ffrindiau ac ati </a:t>
            </a:r>
          </a:p>
          <a:p>
            <a:r>
              <a:rPr lang="cy-GB" altLang="en-US" sz="2400" dirty="0"/>
              <a:t>Amwysterau - teimlad, rheswm am wneud penderfyniadau, effaith penderfyniadau a’r camau a gymerwyd, gwrthdaro buddiannau </a:t>
            </a:r>
          </a:p>
          <a:p>
            <a:endParaRPr lang="en-GB" altLang="en-US" dirty="0"/>
          </a:p>
        </p:txBody>
      </p:sp>
      <p:sp>
        <p:nvSpPr>
          <p:cNvPr id="3" name="Title 2">
            <a:extLst>
              <a:ext uri="{FF2B5EF4-FFF2-40B4-BE49-F238E27FC236}">
                <a16:creationId xmlns:a16="http://schemas.microsoft.com/office/drawing/2014/main" id="{46664A04-9428-4EC1-AC11-CDDAB72996BC}"/>
              </a:ext>
            </a:extLst>
          </p:cNvPr>
          <p:cNvSpPr>
            <a:spLocks noGrp="1"/>
          </p:cNvSpPr>
          <p:nvPr>
            <p:ph type="title"/>
          </p:nvPr>
        </p:nvSpPr>
        <p:spPr/>
        <p:txBody>
          <a:bodyPr/>
          <a:lstStyle/>
          <a:p>
            <a:pPr algn="ctr">
              <a:defRPr/>
            </a:pPr>
            <a:r>
              <a:rPr lang="cy-GB" dirty="0"/>
              <a:t>Ystyried Cymhlethdodau</a:t>
            </a:r>
          </a:p>
        </p:txBody>
      </p:sp>
      <p:sp>
        <p:nvSpPr>
          <p:cNvPr id="2" name="Slide Number Placeholder 1">
            <a:extLst>
              <a:ext uri="{FF2B5EF4-FFF2-40B4-BE49-F238E27FC236}">
                <a16:creationId xmlns:a16="http://schemas.microsoft.com/office/drawing/2014/main" id="{61244267-71D1-447A-BD6E-0FE0E976738F}"/>
              </a:ext>
            </a:extLst>
          </p:cNvPr>
          <p:cNvSpPr>
            <a:spLocks noGrp="1"/>
          </p:cNvSpPr>
          <p:nvPr>
            <p:ph type="sldNum" sz="quarter" idx="12"/>
          </p:nvPr>
        </p:nvSpPr>
        <p:spPr/>
        <p:txBody>
          <a:bodyPr/>
          <a:lstStyle/>
          <a:p>
            <a:pPr>
              <a:defRPr/>
            </a:pPr>
            <a:fld id="{EC75C4D8-5E1B-4BCC-B7D7-71E1D1D7A2FD}" type="slidenum">
              <a:rPr lang="en-GB" altLang="en-US" smtClean="0"/>
              <a:pPr>
                <a:defRPr/>
              </a:pPr>
              <a:t>21</a:t>
            </a:fld>
            <a:endParaRPr lang="en-GB"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BB7662E-2037-4BE9-B35D-D14527FFC4A6}"/>
              </a:ext>
            </a:extLst>
          </p:cNvPr>
          <p:cNvSpPr>
            <a:spLocks noGrp="1"/>
          </p:cNvSpPr>
          <p:nvPr>
            <p:ph idx="1"/>
          </p:nvPr>
        </p:nvSpPr>
        <p:spPr>
          <a:xfrm>
            <a:off x="457200" y="2133600"/>
            <a:ext cx="8229600" cy="3887788"/>
          </a:xfrm>
        </p:spPr>
        <p:txBody>
          <a:bodyPr/>
          <a:lstStyle/>
          <a:p>
            <a:pPr>
              <a:defRPr/>
            </a:pPr>
            <a:r>
              <a:rPr lang="cy-GB" sz="2800" dirty="0">
                <a:latin typeface="+mj-lt"/>
              </a:rPr>
              <a:t>Arddangos dealltwriaeth o’r berthynas rhwng polisi cymdeithasol, fframwaith deddfwriaethol a chanllawiau darpariaethau gwaith cymdeithasol yng Nghymru</a:t>
            </a:r>
          </a:p>
          <a:p>
            <a:pPr>
              <a:defRPr/>
            </a:pPr>
            <a:r>
              <a:rPr lang="cy-GB" altLang="en-US" sz="2800" dirty="0">
                <a:latin typeface="+mj-lt"/>
              </a:rPr>
              <a:t>Nid yw bob amser yn hawdd penderfynu beth yw camdriniaeth gan ei fod yn gyd-destunol fel arfer ac yn dibynnu ar ffactorau megis: oedran ac/neu </a:t>
            </a:r>
            <a:r>
              <a:rPr lang="cy-GB" altLang="en-US" sz="2800" dirty="0" err="1">
                <a:latin typeface="+mj-lt"/>
              </a:rPr>
              <a:t>gapasiti’r</a:t>
            </a:r>
            <a:r>
              <a:rPr lang="cy-GB" altLang="en-US" sz="2800" dirty="0">
                <a:latin typeface="+mj-lt"/>
              </a:rPr>
              <a:t> unigolyn y credir ei fod mewn perygl </a:t>
            </a:r>
          </a:p>
          <a:p>
            <a:pPr marL="109537" indent="0">
              <a:buFont typeface="Wingdings 3" panose="05040102010807070707" pitchFamily="18" charset="2"/>
              <a:buNone/>
              <a:defRPr/>
            </a:pPr>
            <a:endParaRPr lang="en-GB" dirty="0"/>
          </a:p>
        </p:txBody>
      </p:sp>
      <p:sp>
        <p:nvSpPr>
          <p:cNvPr id="3" name="Title 2">
            <a:extLst>
              <a:ext uri="{FF2B5EF4-FFF2-40B4-BE49-F238E27FC236}">
                <a16:creationId xmlns:a16="http://schemas.microsoft.com/office/drawing/2014/main" id="{4BA2D013-BF37-4E65-B696-CC3F99EA1725}"/>
              </a:ext>
            </a:extLst>
          </p:cNvPr>
          <p:cNvSpPr>
            <a:spLocks noGrp="1"/>
          </p:cNvSpPr>
          <p:nvPr>
            <p:ph type="title"/>
          </p:nvPr>
        </p:nvSpPr>
        <p:spPr>
          <a:xfrm>
            <a:off x="683568" y="338138"/>
            <a:ext cx="7725544" cy="1650702"/>
          </a:xfrm>
        </p:spPr>
        <p:txBody>
          <a:bodyPr>
            <a:noAutofit/>
          </a:bodyPr>
          <a:lstStyle/>
          <a:p>
            <a:pPr algn="ctr">
              <a:defRPr/>
            </a:pPr>
            <a:r>
              <a:rPr lang="cy-GB" sz="3200" dirty="0"/>
              <a:t>Ymyrryd a Defnyddio Barn Broffesiynol mewn Sefyllfaoedd Cynyddol Gymhleth</a:t>
            </a:r>
          </a:p>
        </p:txBody>
      </p:sp>
      <p:sp>
        <p:nvSpPr>
          <p:cNvPr id="4" name="Slide Number Placeholder 3">
            <a:extLst>
              <a:ext uri="{FF2B5EF4-FFF2-40B4-BE49-F238E27FC236}">
                <a16:creationId xmlns:a16="http://schemas.microsoft.com/office/drawing/2014/main" id="{2D08FAD6-1640-4F70-AF36-E8632BC55997}"/>
              </a:ext>
            </a:extLst>
          </p:cNvPr>
          <p:cNvSpPr>
            <a:spLocks noGrp="1"/>
          </p:cNvSpPr>
          <p:nvPr>
            <p:ph type="sldNum" sz="quarter" idx="12"/>
          </p:nvPr>
        </p:nvSpPr>
        <p:spPr/>
        <p:txBody>
          <a:bodyPr/>
          <a:lstStyle/>
          <a:p>
            <a:pPr>
              <a:defRPr/>
            </a:pPr>
            <a:fld id="{EC75C4D8-5E1B-4BCC-B7D7-71E1D1D7A2FD}" type="slidenum">
              <a:rPr lang="en-GB" altLang="en-US" smtClean="0"/>
              <a:pPr>
                <a:defRPr/>
              </a:pPr>
              <a:t>22</a:t>
            </a:fld>
            <a:endParaRPr lang="en-GB"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a:extLst>
              <a:ext uri="{FF2B5EF4-FFF2-40B4-BE49-F238E27FC236}">
                <a16:creationId xmlns:a16="http://schemas.microsoft.com/office/drawing/2014/main" id="{3C0F9740-9EE5-4D70-91DB-2891E6A16636}"/>
              </a:ext>
            </a:extLst>
          </p:cNvPr>
          <p:cNvSpPr>
            <a:spLocks noGrp="1"/>
          </p:cNvSpPr>
          <p:nvPr>
            <p:ph idx="1"/>
          </p:nvPr>
        </p:nvSpPr>
        <p:spPr>
          <a:xfrm>
            <a:off x="457200" y="1125538"/>
            <a:ext cx="8229600" cy="5029200"/>
          </a:xfrm>
        </p:spPr>
        <p:txBody>
          <a:bodyPr/>
          <a:lstStyle/>
          <a:p>
            <a:pPr marL="109537" indent="0">
              <a:buFont typeface="Wingdings 3" panose="05040102010807070707" pitchFamily="18" charset="2"/>
              <a:buNone/>
              <a:defRPr/>
            </a:pPr>
            <a:r>
              <a:rPr lang="en-GB" dirty="0"/>
              <a:t> </a:t>
            </a:r>
          </a:p>
          <a:p>
            <a:pPr>
              <a:defRPr/>
            </a:pPr>
            <a:r>
              <a:rPr lang="cy-GB" dirty="0"/>
              <a:t>Mewn grwpiau bychan, treuliwch 5 munud yr un yn amlinellu’r achos yr ydych yn bwriadu ei ddefnyddio ar gyfer rhan gyntaf yr aseiniad diogelu Tasg 3. Cofiwch am yr angen i gadw cyfrinachedd: </a:t>
            </a:r>
          </a:p>
          <a:p>
            <a:pPr>
              <a:defRPr/>
            </a:pPr>
            <a:r>
              <a:rPr lang="cy-GB" b="1" i="1" dirty="0"/>
              <a:t>DS </a:t>
            </a:r>
            <a:r>
              <a:rPr lang="cy-GB" i="1" dirty="0"/>
              <a:t>Dylai’r achos a ddewiswch fod yn achos cyfredol neu’n achos yr ydych wedi gweithio arno ers dechrau</a:t>
            </a:r>
          </a:p>
          <a:p>
            <a:pPr marL="109537" indent="0">
              <a:buFont typeface="Wingdings 3" panose="05040102010807070707" pitchFamily="18" charset="2"/>
              <a:buNone/>
              <a:defRPr/>
            </a:pPr>
            <a:r>
              <a:rPr lang="cy-GB" i="1" dirty="0"/>
              <a:t>  ar y rhaglen hon. </a:t>
            </a:r>
            <a:endParaRPr lang="en-GB" altLang="en-US" sz="6000" dirty="0"/>
          </a:p>
        </p:txBody>
      </p:sp>
      <p:sp>
        <p:nvSpPr>
          <p:cNvPr id="3" name="Title 2">
            <a:extLst>
              <a:ext uri="{FF2B5EF4-FFF2-40B4-BE49-F238E27FC236}">
                <a16:creationId xmlns:a16="http://schemas.microsoft.com/office/drawing/2014/main" id="{FCB43840-DCB2-402E-AB43-BAE4BD1DC38C}"/>
              </a:ext>
            </a:extLst>
          </p:cNvPr>
          <p:cNvSpPr>
            <a:spLocks noGrp="1"/>
          </p:cNvSpPr>
          <p:nvPr>
            <p:ph type="title"/>
          </p:nvPr>
        </p:nvSpPr>
        <p:spPr>
          <a:xfrm>
            <a:off x="457200" y="260648"/>
            <a:ext cx="8229600" cy="1143000"/>
          </a:xfrm>
        </p:spPr>
        <p:txBody>
          <a:bodyPr/>
          <a:lstStyle/>
          <a:p>
            <a:pPr algn="ctr">
              <a:defRPr/>
            </a:pPr>
            <a:r>
              <a:rPr lang="cy-GB" dirty="0"/>
              <a:t>Ymarferiad</a:t>
            </a:r>
          </a:p>
        </p:txBody>
      </p:sp>
      <p:pic>
        <p:nvPicPr>
          <p:cNvPr id="55300" name="Picture 7" descr="Image result for social worker values and ethics">
            <a:extLst>
              <a:ext uri="{FF2B5EF4-FFF2-40B4-BE49-F238E27FC236}">
                <a16:creationId xmlns:a16="http://schemas.microsoft.com/office/drawing/2014/main" id="{B91EFF23-5A6A-4C4F-9245-D3A4845601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4724400"/>
            <a:ext cx="2532063"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EBF115CE-0A1B-4403-8491-5F70779EB59A}"/>
              </a:ext>
            </a:extLst>
          </p:cNvPr>
          <p:cNvSpPr>
            <a:spLocks noGrp="1"/>
          </p:cNvSpPr>
          <p:nvPr>
            <p:ph type="sldNum" sz="quarter" idx="12"/>
          </p:nvPr>
        </p:nvSpPr>
        <p:spPr/>
        <p:txBody>
          <a:bodyPr/>
          <a:lstStyle/>
          <a:p>
            <a:pPr>
              <a:defRPr/>
            </a:pPr>
            <a:fld id="{EC75C4D8-5E1B-4BCC-B7D7-71E1D1D7A2FD}" type="slidenum">
              <a:rPr lang="en-GB" altLang="en-US" smtClean="0"/>
              <a:pPr>
                <a:defRPr/>
              </a:pPr>
              <a:t>23</a:t>
            </a:fld>
            <a:endParaRPr lang="en-GB"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1">
            <a:extLst>
              <a:ext uri="{FF2B5EF4-FFF2-40B4-BE49-F238E27FC236}">
                <a16:creationId xmlns:a16="http://schemas.microsoft.com/office/drawing/2014/main" id="{9BF86007-873E-49D8-88E2-507E41637C8F}"/>
              </a:ext>
            </a:extLst>
          </p:cNvPr>
          <p:cNvSpPr>
            <a:spLocks noGrp="1"/>
          </p:cNvSpPr>
          <p:nvPr>
            <p:ph idx="1"/>
          </p:nvPr>
        </p:nvSpPr>
        <p:spPr/>
        <p:txBody>
          <a:bodyPr/>
          <a:lstStyle/>
          <a:p>
            <a:r>
              <a:rPr lang="cy-GB" altLang="en-US" sz="2400"/>
              <a:t>Mae ailymweld â syniadau drwy adlewyrchu, meddwl a gwneud pethau’n feirniadol yn ein galluogi i’w hail werthuso yng ngoleuni ein ymarfer datblygol a darllen am ymarfer, wrth i’n dealltwriaeth o’r syniadau hynny ddyfnhau a mireinio mwy </a:t>
            </a:r>
          </a:p>
          <a:p>
            <a:r>
              <a:rPr lang="cy-GB" altLang="en-US" sz="2400"/>
              <a:t>Mae’n ein galluogi i brofi a newid syniadau ynghylch y sefyllfaoedd sy’n ein hwynebu </a:t>
            </a:r>
          </a:p>
          <a:p>
            <a:r>
              <a:rPr lang="cy-GB" altLang="en-US" sz="2400"/>
              <a:t>Mae ymarfer yn cynnwys cyfuniad cymhleth o sgiliau ymarferol, gwybodaeth, gwerthoedd, meddyliau, teimladau a gweithredoedd</a:t>
            </a:r>
          </a:p>
        </p:txBody>
      </p:sp>
      <p:sp>
        <p:nvSpPr>
          <p:cNvPr id="3" name="Title 2">
            <a:extLst>
              <a:ext uri="{FF2B5EF4-FFF2-40B4-BE49-F238E27FC236}">
                <a16:creationId xmlns:a16="http://schemas.microsoft.com/office/drawing/2014/main" id="{D4C738AA-01D0-4CE6-B909-13D24A5B8AFB}"/>
              </a:ext>
            </a:extLst>
          </p:cNvPr>
          <p:cNvSpPr>
            <a:spLocks noGrp="1"/>
          </p:cNvSpPr>
          <p:nvPr>
            <p:ph type="title"/>
          </p:nvPr>
        </p:nvSpPr>
        <p:spPr/>
        <p:txBody>
          <a:bodyPr/>
          <a:lstStyle/>
          <a:p>
            <a:pPr algn="ctr">
              <a:defRPr/>
            </a:pPr>
            <a:r>
              <a:rPr lang="cy-GB" dirty="0"/>
              <a:t>Meddwl yn Gymhleth</a:t>
            </a:r>
          </a:p>
        </p:txBody>
      </p:sp>
      <p:sp>
        <p:nvSpPr>
          <p:cNvPr id="2" name="Slide Number Placeholder 1">
            <a:extLst>
              <a:ext uri="{FF2B5EF4-FFF2-40B4-BE49-F238E27FC236}">
                <a16:creationId xmlns:a16="http://schemas.microsoft.com/office/drawing/2014/main" id="{36D545DF-717F-4127-82A6-F13000C25DEA}"/>
              </a:ext>
            </a:extLst>
          </p:cNvPr>
          <p:cNvSpPr>
            <a:spLocks noGrp="1"/>
          </p:cNvSpPr>
          <p:nvPr>
            <p:ph type="sldNum" sz="quarter" idx="12"/>
          </p:nvPr>
        </p:nvSpPr>
        <p:spPr/>
        <p:txBody>
          <a:bodyPr/>
          <a:lstStyle/>
          <a:p>
            <a:pPr>
              <a:defRPr/>
            </a:pPr>
            <a:fld id="{EC75C4D8-5E1B-4BCC-B7D7-71E1D1D7A2FD}" type="slidenum">
              <a:rPr lang="en-GB" altLang="en-US" smtClean="0"/>
              <a:pPr>
                <a:defRPr/>
              </a:pPr>
              <a:t>24</a:t>
            </a:fld>
            <a:endParaRPr lang="en-GB"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a:extLst>
              <a:ext uri="{FF2B5EF4-FFF2-40B4-BE49-F238E27FC236}">
                <a16:creationId xmlns:a16="http://schemas.microsoft.com/office/drawing/2014/main" id="{D90FA456-B58C-46D1-BB6D-3012C00EAFF4}"/>
              </a:ext>
            </a:extLst>
          </p:cNvPr>
          <p:cNvSpPr>
            <a:spLocks noGrp="1"/>
          </p:cNvSpPr>
          <p:nvPr>
            <p:ph idx="1"/>
          </p:nvPr>
        </p:nvSpPr>
        <p:spPr/>
        <p:txBody>
          <a:bodyPr/>
          <a:lstStyle/>
          <a:p>
            <a:pPr marL="109537" indent="0">
              <a:buFont typeface="Wingdings 3" panose="05040102010807070707" pitchFamily="18" charset="2"/>
              <a:buNone/>
              <a:defRPr/>
            </a:pPr>
            <a:r>
              <a:rPr lang="cy-GB" altLang="en-US" dirty="0"/>
              <a:t>Dylai hyn gynnwys:</a:t>
            </a:r>
          </a:p>
          <a:p>
            <a:pPr>
              <a:defRPr/>
            </a:pPr>
            <a:r>
              <a:rPr lang="cy-GB" altLang="en-US" dirty="0"/>
              <a:t>Adnabod ffactorau perthnasol sydd wedi / a allai gynyddu’r cymhlethdod </a:t>
            </a:r>
          </a:p>
          <a:p>
            <a:pPr>
              <a:defRPr/>
            </a:pPr>
            <a:r>
              <a:rPr lang="cy-GB" altLang="en-US" dirty="0"/>
              <a:t>Ffiniau proffesiynol (cyfreithiol a sefydliadol)</a:t>
            </a:r>
          </a:p>
          <a:p>
            <a:pPr>
              <a:defRPr/>
            </a:pPr>
            <a:r>
              <a:rPr lang="cy-GB" altLang="en-US" dirty="0"/>
              <a:t>Negodi ag eraill i wneud penderfyniadau  </a:t>
            </a:r>
          </a:p>
          <a:p>
            <a:pPr>
              <a:defRPr/>
            </a:pPr>
            <a:r>
              <a:rPr lang="cy-GB" altLang="en-US" dirty="0"/>
              <a:t>Argymhellion a phenderfyniadau (atebolrwydd)</a:t>
            </a:r>
          </a:p>
          <a:p>
            <a:pPr>
              <a:defRPr/>
            </a:pPr>
            <a:r>
              <a:rPr lang="cy-GB" altLang="en-US" dirty="0"/>
              <a:t>Defnyddio goruchwyliaeth i ystyried a rheoli</a:t>
            </a:r>
          </a:p>
        </p:txBody>
      </p:sp>
      <p:sp>
        <p:nvSpPr>
          <p:cNvPr id="3" name="Title 2">
            <a:extLst>
              <a:ext uri="{FF2B5EF4-FFF2-40B4-BE49-F238E27FC236}">
                <a16:creationId xmlns:a16="http://schemas.microsoft.com/office/drawing/2014/main" id="{20904DEF-B6F0-4399-9D75-BE6345F356C5}"/>
              </a:ext>
            </a:extLst>
          </p:cNvPr>
          <p:cNvSpPr>
            <a:spLocks noGrp="1"/>
          </p:cNvSpPr>
          <p:nvPr>
            <p:ph type="title"/>
          </p:nvPr>
        </p:nvSpPr>
        <p:spPr/>
        <p:txBody>
          <a:bodyPr/>
          <a:lstStyle/>
          <a:p>
            <a:pPr algn="ctr">
              <a:defRPr/>
            </a:pPr>
            <a:r>
              <a:rPr lang="cy-GB" dirty="0"/>
              <a:t>Barn Broffesiynol </a:t>
            </a:r>
          </a:p>
        </p:txBody>
      </p:sp>
      <p:sp>
        <p:nvSpPr>
          <p:cNvPr id="2" name="Slide Number Placeholder 1">
            <a:extLst>
              <a:ext uri="{FF2B5EF4-FFF2-40B4-BE49-F238E27FC236}">
                <a16:creationId xmlns:a16="http://schemas.microsoft.com/office/drawing/2014/main" id="{28182FCB-251C-44F5-BCFD-8FCF8D0E5FF9}"/>
              </a:ext>
            </a:extLst>
          </p:cNvPr>
          <p:cNvSpPr>
            <a:spLocks noGrp="1"/>
          </p:cNvSpPr>
          <p:nvPr>
            <p:ph type="sldNum" sz="quarter" idx="12"/>
          </p:nvPr>
        </p:nvSpPr>
        <p:spPr/>
        <p:txBody>
          <a:bodyPr/>
          <a:lstStyle/>
          <a:p>
            <a:pPr>
              <a:defRPr/>
            </a:pPr>
            <a:fld id="{EC75C4D8-5E1B-4BCC-B7D7-71E1D1D7A2FD}" type="slidenum">
              <a:rPr lang="en-GB" altLang="en-US" smtClean="0"/>
              <a:pPr>
                <a:defRPr/>
              </a:pPr>
              <a:t>25</a:t>
            </a:fld>
            <a:endParaRPr lang="en-GB"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a:extLst>
              <a:ext uri="{FF2B5EF4-FFF2-40B4-BE49-F238E27FC236}">
                <a16:creationId xmlns:a16="http://schemas.microsoft.com/office/drawing/2014/main" id="{BF2C03E9-B1AD-419A-AA6B-F7756439F983}"/>
              </a:ext>
            </a:extLst>
          </p:cNvPr>
          <p:cNvSpPr>
            <a:spLocks noGrp="1"/>
          </p:cNvSpPr>
          <p:nvPr>
            <p:ph idx="1"/>
          </p:nvPr>
        </p:nvSpPr>
        <p:spPr>
          <a:xfrm>
            <a:off x="323850" y="1268413"/>
            <a:ext cx="8229600" cy="4589462"/>
          </a:xfrm>
        </p:spPr>
        <p:txBody>
          <a:bodyPr/>
          <a:lstStyle/>
          <a:p>
            <a:pPr marL="109537" indent="0">
              <a:buFont typeface="Wingdings 3" panose="05040102010807070707" pitchFamily="18" charset="2"/>
              <a:buNone/>
              <a:defRPr/>
            </a:pPr>
            <a:r>
              <a:rPr lang="cy-GB" altLang="en-US" sz="2200" dirty="0"/>
              <a:t>Rhai theorïau posib y gallwch eu defnyddio:</a:t>
            </a:r>
          </a:p>
          <a:p>
            <a:pPr>
              <a:defRPr/>
            </a:pPr>
            <a:r>
              <a:rPr lang="cy-GB" altLang="en-US" sz="2200" dirty="0"/>
              <a:t>Ymyrraeth mewn argyfwng, Ymlyniad, Canolbwyntio ar Dasgau, Systemau, Dull Cryfderau (Arwyddion Diogelwch), Person Canolog (dylai fod yn ganolog i ymarfer). Gall y dull cryfderau fod yn gysylltiedig i’r Ddeddf. </a:t>
            </a:r>
          </a:p>
          <a:p>
            <a:pPr marL="109537" indent="0">
              <a:buFont typeface="Wingdings 3" panose="05040102010807070707" pitchFamily="18" charset="2"/>
              <a:buNone/>
              <a:defRPr/>
            </a:pPr>
            <a:r>
              <a:rPr lang="cy-GB" altLang="en-US" sz="2200" dirty="0"/>
              <a:t>Cwestiwn:</a:t>
            </a:r>
          </a:p>
          <a:p>
            <a:pPr>
              <a:defRPr/>
            </a:pPr>
            <a:r>
              <a:rPr lang="cy-GB" altLang="en-US" sz="2200" dirty="0"/>
              <a:t>Pa theorïau eraill allech chi eu defnyddio? </a:t>
            </a:r>
          </a:p>
          <a:p>
            <a:pPr>
              <a:defRPr/>
            </a:pPr>
            <a:r>
              <a:rPr lang="cy-GB" altLang="en-US" sz="2200" dirty="0"/>
              <a:t>Sut fyddwch </a:t>
            </a:r>
            <a:r>
              <a:rPr lang="cy-GB" altLang="en-US" sz="2200" dirty="0" err="1"/>
              <a:t>chi’n</a:t>
            </a:r>
            <a:r>
              <a:rPr lang="cy-GB" altLang="en-US" sz="2200" dirty="0"/>
              <a:t> adnabod theorïau perthnasol?</a:t>
            </a:r>
          </a:p>
          <a:p>
            <a:pPr>
              <a:defRPr/>
            </a:pPr>
            <a:r>
              <a:rPr lang="cy-GB" altLang="en-US" sz="2200" dirty="0"/>
              <a:t>Sut fyddwch </a:t>
            </a:r>
            <a:r>
              <a:rPr lang="cy-GB" altLang="en-US" sz="2200" dirty="0" err="1"/>
              <a:t>chi’n</a:t>
            </a:r>
            <a:r>
              <a:rPr lang="cy-GB" altLang="en-US" sz="2200" dirty="0"/>
              <a:t> sicrhau eu bod wedi’u hintegreiddio </a:t>
            </a:r>
            <a:r>
              <a:rPr lang="cy-GB" altLang="en-US" sz="2200" dirty="0" err="1"/>
              <a:t>drwy’r</a:t>
            </a:r>
            <a:r>
              <a:rPr lang="cy-GB" altLang="en-US" sz="2200" dirty="0"/>
              <a:t> cyfan? (Sicrhewch eich bod yn cyfeirio atynt)</a:t>
            </a:r>
          </a:p>
          <a:p>
            <a:pPr>
              <a:defRPr/>
            </a:pPr>
            <a:r>
              <a:rPr lang="cy-GB" altLang="en-US" sz="2200" dirty="0"/>
              <a:t>Pa theorïau allwch chi eu hadnabod yn yr achos yr ydych yn bwriadu ei ddefnyddio ar gyfer yr aseiniad? </a:t>
            </a:r>
          </a:p>
        </p:txBody>
      </p:sp>
      <p:sp>
        <p:nvSpPr>
          <p:cNvPr id="3" name="Title 2">
            <a:extLst>
              <a:ext uri="{FF2B5EF4-FFF2-40B4-BE49-F238E27FC236}">
                <a16:creationId xmlns:a16="http://schemas.microsoft.com/office/drawing/2014/main" id="{14FFF4C9-6F96-44AD-9A52-05420494FD47}"/>
              </a:ext>
            </a:extLst>
          </p:cNvPr>
          <p:cNvSpPr>
            <a:spLocks noGrp="1"/>
          </p:cNvSpPr>
          <p:nvPr>
            <p:ph type="title"/>
          </p:nvPr>
        </p:nvSpPr>
        <p:spPr/>
        <p:txBody>
          <a:bodyPr/>
          <a:lstStyle/>
          <a:p>
            <a:pPr algn="ctr">
              <a:defRPr/>
            </a:pPr>
            <a:r>
              <a:rPr lang="cy-GB" dirty="0"/>
              <a:t>Theori</a:t>
            </a:r>
          </a:p>
        </p:txBody>
      </p:sp>
      <p:sp>
        <p:nvSpPr>
          <p:cNvPr id="2" name="Slide Number Placeholder 1">
            <a:extLst>
              <a:ext uri="{FF2B5EF4-FFF2-40B4-BE49-F238E27FC236}">
                <a16:creationId xmlns:a16="http://schemas.microsoft.com/office/drawing/2014/main" id="{30BEEB32-1FD2-4252-AE34-8F52A2D6C602}"/>
              </a:ext>
            </a:extLst>
          </p:cNvPr>
          <p:cNvSpPr>
            <a:spLocks noGrp="1"/>
          </p:cNvSpPr>
          <p:nvPr>
            <p:ph type="sldNum" sz="quarter" idx="12"/>
          </p:nvPr>
        </p:nvSpPr>
        <p:spPr/>
        <p:txBody>
          <a:bodyPr/>
          <a:lstStyle/>
          <a:p>
            <a:pPr>
              <a:defRPr/>
            </a:pPr>
            <a:fld id="{EC75C4D8-5E1B-4BCC-B7D7-71E1D1D7A2FD}" type="slidenum">
              <a:rPr lang="en-GB" altLang="en-US" smtClean="0"/>
              <a:pPr>
                <a:defRPr/>
              </a:pPr>
              <a:t>26</a:t>
            </a:fld>
            <a:endParaRPr lang="en-GB"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390BA2E-B096-4700-BDF2-80EB73F719BF}"/>
              </a:ext>
            </a:extLst>
          </p:cNvPr>
          <p:cNvSpPr>
            <a:spLocks noGrp="1"/>
          </p:cNvSpPr>
          <p:nvPr>
            <p:ph type="title"/>
          </p:nvPr>
        </p:nvSpPr>
        <p:spPr/>
        <p:txBody>
          <a:bodyPr/>
          <a:lstStyle/>
          <a:p>
            <a:pPr algn="ctr">
              <a:defRPr/>
            </a:pPr>
            <a:r>
              <a:rPr lang="cy-GB" dirty="0"/>
              <a:t>Theori </a:t>
            </a:r>
          </a:p>
        </p:txBody>
      </p:sp>
      <p:sp>
        <p:nvSpPr>
          <p:cNvPr id="57347" name="Content Placeholder 7">
            <a:extLst>
              <a:ext uri="{FF2B5EF4-FFF2-40B4-BE49-F238E27FC236}">
                <a16:creationId xmlns:a16="http://schemas.microsoft.com/office/drawing/2014/main" id="{E817109F-EB0B-4A5A-AEEA-8D1C400B62D7}"/>
              </a:ext>
            </a:extLst>
          </p:cNvPr>
          <p:cNvSpPr>
            <a:spLocks noGrp="1"/>
          </p:cNvSpPr>
          <p:nvPr>
            <p:ph idx="1"/>
          </p:nvPr>
        </p:nvSpPr>
        <p:spPr>
          <a:xfrm>
            <a:off x="457200" y="1196975"/>
            <a:ext cx="8229600" cy="5111750"/>
          </a:xfrm>
        </p:spPr>
        <p:txBody>
          <a:bodyPr/>
          <a:lstStyle/>
          <a:p>
            <a:pPr marL="109537" indent="0">
              <a:buFont typeface="Wingdings 3" panose="05040102010807070707" pitchFamily="18" charset="2"/>
              <a:buNone/>
              <a:defRPr/>
            </a:pPr>
            <a:r>
              <a:rPr lang="cy-GB" altLang="en-US" sz="2200" dirty="0"/>
              <a:t>Ystyriwch:</a:t>
            </a:r>
          </a:p>
          <a:p>
            <a:pPr>
              <a:defRPr/>
            </a:pPr>
            <a:r>
              <a:rPr lang="cy-GB" altLang="en-US" sz="2200" dirty="0"/>
              <a:t>Beth yw’r sgiliau craidd, er enghraifft, mae dull person canolog yn cael ei drafod yn aml ond beth mae hyn yn ei olygu mewn gwirionedd o ran yr ymyrraeth? E.e. cynhesrwydd, empathi, diffuantrwydd</a:t>
            </a:r>
          </a:p>
          <a:p>
            <a:pPr>
              <a:defRPr/>
            </a:pPr>
            <a:r>
              <a:rPr lang="cy-GB" altLang="en-US" sz="2200" dirty="0"/>
              <a:t>Sut mae / wnaeth y theorïau yr ydych yn eu defnyddio danategu’r asesiad?</a:t>
            </a:r>
          </a:p>
          <a:p>
            <a:pPr>
              <a:defRPr/>
            </a:pPr>
            <a:r>
              <a:rPr lang="cy-GB" altLang="en-US" sz="2200" dirty="0"/>
              <a:t>Sut wnaethoch chi werthuso eu heffeithiolrwydd yn yr achos hwn?</a:t>
            </a:r>
          </a:p>
          <a:p>
            <a:pPr>
              <a:defRPr/>
            </a:pPr>
            <a:r>
              <a:rPr lang="cy-GB" altLang="en-US" sz="2200" dirty="0"/>
              <a:t>A oes unrhyw faterion i’w hystyried </a:t>
            </a:r>
          </a:p>
          <a:p>
            <a:pPr marL="109537" indent="0">
              <a:buFont typeface="Wingdings 3" panose="05040102010807070707" pitchFamily="18" charset="2"/>
              <a:buNone/>
              <a:defRPr/>
            </a:pPr>
            <a:r>
              <a:rPr lang="cy-GB" altLang="en-US" sz="2200" dirty="0"/>
              <a:t>   mewn perthynas ag unrhyw theorïau y </a:t>
            </a:r>
          </a:p>
          <a:p>
            <a:pPr marL="109537" indent="0">
              <a:buFont typeface="Wingdings 3" panose="05040102010807070707" pitchFamily="18" charset="2"/>
              <a:buNone/>
              <a:defRPr/>
            </a:pPr>
            <a:r>
              <a:rPr lang="cy-GB" altLang="en-US" sz="2200" dirty="0"/>
              <a:t>   dewisoch? </a:t>
            </a:r>
          </a:p>
        </p:txBody>
      </p:sp>
      <p:pic>
        <p:nvPicPr>
          <p:cNvPr id="61444" name="Picture 5" descr="Image result for social work theory">
            <a:extLst>
              <a:ext uri="{FF2B5EF4-FFF2-40B4-BE49-F238E27FC236}">
                <a16:creationId xmlns:a16="http://schemas.microsoft.com/office/drawing/2014/main" id="{7C192C89-D63A-4F62-9FE9-F6B6CF282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4652963"/>
            <a:ext cx="18827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F0655534-7236-48D5-A717-8B98CFFC5537}"/>
              </a:ext>
            </a:extLst>
          </p:cNvPr>
          <p:cNvSpPr>
            <a:spLocks noGrp="1"/>
          </p:cNvSpPr>
          <p:nvPr>
            <p:ph type="sldNum" sz="quarter" idx="12"/>
          </p:nvPr>
        </p:nvSpPr>
        <p:spPr/>
        <p:txBody>
          <a:bodyPr/>
          <a:lstStyle/>
          <a:p>
            <a:pPr>
              <a:defRPr/>
            </a:pPr>
            <a:fld id="{EC75C4D8-5E1B-4BCC-B7D7-71E1D1D7A2FD}" type="slidenum">
              <a:rPr lang="en-GB" altLang="en-US" smtClean="0"/>
              <a:pPr>
                <a:defRPr/>
              </a:pPr>
              <a:t>27</a:t>
            </a:fld>
            <a:endParaRPr lang="en-GB"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38D1A5-23AF-4601-B4A8-EA6CF57D6D2C}"/>
              </a:ext>
            </a:extLst>
          </p:cNvPr>
          <p:cNvSpPr>
            <a:spLocks noGrp="1"/>
          </p:cNvSpPr>
          <p:nvPr>
            <p:ph type="title"/>
          </p:nvPr>
        </p:nvSpPr>
        <p:spPr/>
        <p:txBody>
          <a:bodyPr/>
          <a:lstStyle/>
          <a:p>
            <a:pPr>
              <a:defRPr/>
            </a:pPr>
            <a:r>
              <a:rPr lang="cy-GB" dirty="0"/>
              <a:t>Moeseg ac Ymarfer yn Effeithiol</a:t>
            </a:r>
          </a:p>
        </p:txBody>
      </p:sp>
      <p:sp>
        <p:nvSpPr>
          <p:cNvPr id="63491" name="Text Placeholder 3">
            <a:extLst>
              <a:ext uri="{FF2B5EF4-FFF2-40B4-BE49-F238E27FC236}">
                <a16:creationId xmlns:a16="http://schemas.microsoft.com/office/drawing/2014/main" id="{943B5D0E-6CA8-4004-897B-AC8DC6995ECB}"/>
              </a:ext>
            </a:extLst>
          </p:cNvPr>
          <p:cNvSpPr>
            <a:spLocks noGrp="1"/>
          </p:cNvSpPr>
          <p:nvPr>
            <p:ph type="body" idx="1"/>
          </p:nvPr>
        </p:nvSpPr>
        <p:spPr>
          <a:xfrm>
            <a:off x="234950" y="7210425"/>
            <a:ext cx="4040188" cy="762000"/>
          </a:xfrm>
          <a:ln>
            <a:headEnd/>
            <a:tailEnd/>
          </a:ln>
        </p:spPr>
        <p:txBody>
          <a:bodyPr/>
          <a:lstStyle/>
          <a:p>
            <a:endParaRPr lang="en-GB" altLang="en-US"/>
          </a:p>
        </p:txBody>
      </p:sp>
      <p:sp>
        <p:nvSpPr>
          <p:cNvPr id="5" name="Content Placeholder 4">
            <a:extLst>
              <a:ext uri="{FF2B5EF4-FFF2-40B4-BE49-F238E27FC236}">
                <a16:creationId xmlns:a16="http://schemas.microsoft.com/office/drawing/2014/main" id="{ECA840DB-A3F2-4F91-8300-7C185B4FC54C}"/>
              </a:ext>
            </a:extLst>
          </p:cNvPr>
          <p:cNvSpPr>
            <a:spLocks noGrp="1"/>
          </p:cNvSpPr>
          <p:nvPr>
            <p:ph sz="quarter" idx="2"/>
          </p:nvPr>
        </p:nvSpPr>
        <p:spPr>
          <a:xfrm>
            <a:off x="457200" y="1444625"/>
            <a:ext cx="4040188" cy="3941763"/>
          </a:xfrm>
        </p:spPr>
        <p:txBody>
          <a:bodyPr/>
          <a:lstStyle/>
          <a:p>
            <a:pPr marL="109537" indent="0">
              <a:buFont typeface="Wingdings 3" panose="05040102010807070707" pitchFamily="18" charset="2"/>
              <a:buNone/>
              <a:defRPr/>
            </a:pPr>
            <a:r>
              <a:rPr lang="cy-GB" sz="2000" dirty="0"/>
              <a:t>Mae ymarfer yn foesegol yn cynnwys:</a:t>
            </a:r>
          </a:p>
          <a:p>
            <a:pPr>
              <a:defRPr/>
            </a:pPr>
            <a:r>
              <a:rPr lang="cy-GB" sz="2000" dirty="0"/>
              <a:t>Sail gwerthoedd cryf a grymus yn ymgorffori ymwybyddiaeth o sut fydd eich dull o ymarfer yn effeithio ar unigolion </a:t>
            </a:r>
          </a:p>
          <a:p>
            <a:pPr>
              <a:defRPr/>
            </a:pPr>
            <a:r>
              <a:rPr lang="cy-GB" sz="2000" dirty="0"/>
              <a:t>Ymarfer Gwrth-wahaniaethol a gwrth-ormesol </a:t>
            </a:r>
          </a:p>
          <a:p>
            <a:pPr>
              <a:defRPr/>
            </a:pPr>
            <a:r>
              <a:rPr lang="cy-GB" sz="2000" dirty="0"/>
              <a:t>Atebolrwydd personol a phroffesiynol </a:t>
            </a:r>
          </a:p>
          <a:p>
            <a:pPr marL="109537" indent="0">
              <a:buFont typeface="Wingdings 3" panose="05040102010807070707" pitchFamily="18" charset="2"/>
              <a:buNone/>
              <a:defRPr/>
            </a:pPr>
            <a:r>
              <a:rPr lang="cy-GB" altLang="en-US" sz="1400" dirty="0"/>
              <a:t>Watson a West (2006)</a:t>
            </a:r>
          </a:p>
          <a:p>
            <a:pPr marL="109537" indent="0">
              <a:buFont typeface="Wingdings 3" panose="05040102010807070707" pitchFamily="18" charset="2"/>
              <a:buNone/>
              <a:defRPr/>
            </a:pPr>
            <a:endParaRPr lang="en-GB" sz="2000" dirty="0"/>
          </a:p>
        </p:txBody>
      </p:sp>
      <p:sp>
        <p:nvSpPr>
          <p:cNvPr id="49158" name="Content Placeholder 6">
            <a:extLst>
              <a:ext uri="{FF2B5EF4-FFF2-40B4-BE49-F238E27FC236}">
                <a16:creationId xmlns:a16="http://schemas.microsoft.com/office/drawing/2014/main" id="{FE27DF2B-53F0-4378-BF84-52C3FAF172F4}"/>
              </a:ext>
            </a:extLst>
          </p:cNvPr>
          <p:cNvSpPr>
            <a:spLocks noGrp="1"/>
          </p:cNvSpPr>
          <p:nvPr>
            <p:ph sz="quarter" idx="4"/>
          </p:nvPr>
        </p:nvSpPr>
        <p:spPr>
          <a:xfrm>
            <a:off x="4589463" y="1484313"/>
            <a:ext cx="4041775" cy="3784600"/>
          </a:xfrm>
          <a:ln>
            <a:prstDash val="solid"/>
          </a:ln>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marL="109537" indent="0">
              <a:spcBef>
                <a:spcPct val="0"/>
              </a:spcBef>
              <a:buFont typeface="Wingdings 3" panose="05040102010807070707" pitchFamily="18" charset="2"/>
              <a:buNone/>
              <a:defRPr/>
            </a:pPr>
            <a:r>
              <a:rPr lang="cy-GB" altLang="en-US" sz="2000" dirty="0"/>
              <a:t>Mae ymarfer yn effeithiol yn cynnwys:</a:t>
            </a:r>
          </a:p>
          <a:p>
            <a:pPr>
              <a:spcBef>
                <a:spcPct val="0"/>
              </a:spcBef>
              <a:defRPr/>
            </a:pPr>
            <a:r>
              <a:rPr lang="cy-GB" altLang="en-US" sz="2000" dirty="0"/>
              <a:t>Dealltwriaeth ddamcaniaethol o weithredoedd gweithwyr ac unigolion o fewn cyd-destun cymdeithasol-economaidd penodol</a:t>
            </a:r>
          </a:p>
          <a:p>
            <a:pPr>
              <a:spcBef>
                <a:spcPct val="0"/>
              </a:spcBef>
              <a:defRPr/>
            </a:pPr>
            <a:r>
              <a:rPr lang="cy-GB" altLang="en-US" sz="2000" dirty="0"/>
              <a:t>Dealltwriaeth o’r dystiolaeth ymchwil gyfredol berthnasol</a:t>
            </a:r>
          </a:p>
          <a:p>
            <a:pPr>
              <a:spcBef>
                <a:spcPct val="0"/>
              </a:spcBef>
              <a:defRPr/>
            </a:pPr>
            <a:r>
              <a:rPr lang="cy-GB" altLang="en-US" sz="2000" dirty="0"/>
              <a:t>Proses werthuso glir sy’n ymgorffori persbectif yr unigolyn </a:t>
            </a:r>
          </a:p>
          <a:p>
            <a:pPr marL="109537" indent="0">
              <a:spcBef>
                <a:spcPct val="0"/>
              </a:spcBef>
              <a:buFont typeface="Wingdings 3" panose="05040102010807070707" pitchFamily="18" charset="2"/>
              <a:buNone/>
              <a:defRPr/>
            </a:pPr>
            <a:r>
              <a:rPr lang="cy-GB" altLang="en-US" sz="1400" dirty="0"/>
              <a:t>Watson a West (2006)</a:t>
            </a:r>
          </a:p>
          <a:p>
            <a:pPr marL="109537" indent="0">
              <a:spcBef>
                <a:spcPct val="0"/>
              </a:spcBef>
              <a:buFont typeface="Wingdings 3" panose="05040102010807070707" pitchFamily="18" charset="2"/>
              <a:buNone/>
              <a:defRPr/>
            </a:pPr>
            <a:endParaRPr lang="en-GB" altLang="en-US" dirty="0"/>
          </a:p>
          <a:p>
            <a:pPr>
              <a:spcBef>
                <a:spcPct val="0"/>
              </a:spcBef>
              <a:defRPr/>
            </a:pPr>
            <a:endParaRPr lang="en-GB" altLang="en-US" dirty="0"/>
          </a:p>
        </p:txBody>
      </p:sp>
      <p:pic>
        <p:nvPicPr>
          <p:cNvPr id="63494" name="Picture 10" descr="Related image">
            <a:extLst>
              <a:ext uri="{FF2B5EF4-FFF2-40B4-BE49-F238E27FC236}">
                <a16:creationId xmlns:a16="http://schemas.microsoft.com/office/drawing/2014/main" id="{364EB1AD-7708-4F18-B0EC-DEA05E4196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7375" y="4941888"/>
            <a:ext cx="1443038"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67A769F0-46FB-4108-B2C1-9C4238BD2E5A}"/>
              </a:ext>
            </a:extLst>
          </p:cNvPr>
          <p:cNvSpPr>
            <a:spLocks noGrp="1"/>
          </p:cNvSpPr>
          <p:nvPr>
            <p:ph type="sldNum" sz="quarter" idx="12"/>
          </p:nvPr>
        </p:nvSpPr>
        <p:spPr/>
        <p:txBody>
          <a:bodyPr/>
          <a:lstStyle/>
          <a:p>
            <a:pPr>
              <a:defRPr/>
            </a:pPr>
            <a:fld id="{3EB1E038-CF19-4CA5-9D8B-A3388D668184}" type="slidenum">
              <a:rPr lang="en-GB" altLang="en-US" smtClean="0"/>
              <a:pPr>
                <a:defRPr/>
              </a:pPr>
              <a:t>28</a:t>
            </a:fld>
            <a:endParaRPr lang="en-GB"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5C40FB9-1104-4540-A9FE-024B0AE33AE5}"/>
              </a:ext>
            </a:extLst>
          </p:cNvPr>
          <p:cNvSpPr>
            <a:spLocks noGrp="1"/>
          </p:cNvSpPr>
          <p:nvPr>
            <p:ph idx="1"/>
          </p:nvPr>
        </p:nvSpPr>
        <p:spPr/>
        <p:txBody>
          <a:bodyPr/>
          <a:lstStyle/>
          <a:p>
            <a:pPr eaLnBrk="1" hangingPunct="1">
              <a:spcBef>
                <a:spcPct val="0"/>
              </a:spcBef>
              <a:buClrTx/>
              <a:buSzTx/>
              <a:buFontTx/>
              <a:buNone/>
              <a:defRPr/>
            </a:pPr>
            <a:r>
              <a:rPr lang="en-GB" altLang="en-US" sz="2400" dirty="0">
                <a:latin typeface="+mj-lt"/>
              </a:rPr>
              <a:t>   </a:t>
            </a:r>
            <a:r>
              <a:rPr lang="en-GB" altLang="en-US" sz="2400" i="1" dirty="0">
                <a:latin typeface="+mj-lt"/>
              </a:rPr>
              <a:t>During the course of their normal working day, social workers make decisions that have an impact on people’s lives.  Often they are operating with minimal information and are forced to make decisions within specific timeframes.  Many of the decisions they make have far reaching implications on the lives of individuals.  It is, therefore, extremely important that the influences and biases that affect these decision process are better understood</a:t>
            </a:r>
            <a:r>
              <a:rPr lang="en-GB" altLang="en-US" sz="2400" dirty="0">
                <a:latin typeface="+mj-lt"/>
              </a:rPr>
              <a:t>.  </a:t>
            </a:r>
          </a:p>
          <a:p>
            <a:pPr eaLnBrk="1" hangingPunct="1">
              <a:spcBef>
                <a:spcPct val="0"/>
              </a:spcBef>
              <a:buClrTx/>
              <a:buSzTx/>
              <a:buFontTx/>
              <a:buNone/>
              <a:defRPr/>
            </a:pPr>
            <a:r>
              <a:rPr lang="en-GB" altLang="en-US" sz="1600" i="1" dirty="0" err="1">
                <a:latin typeface="+mj-lt"/>
              </a:rPr>
              <a:t>Kershall</a:t>
            </a:r>
            <a:r>
              <a:rPr lang="en-GB" altLang="en-US" sz="1600" i="1" dirty="0">
                <a:latin typeface="+mj-lt"/>
              </a:rPr>
              <a:t>, H and Pritchard, J (2007) “Good Practice in Risk Assessment &amp; Risk Management”, London: Jessica Kingsley.</a:t>
            </a:r>
          </a:p>
          <a:p>
            <a:pPr>
              <a:defRPr/>
            </a:pPr>
            <a:endParaRPr lang="en-GB" dirty="0"/>
          </a:p>
        </p:txBody>
      </p:sp>
      <p:sp>
        <p:nvSpPr>
          <p:cNvPr id="3" name="Title 2">
            <a:extLst>
              <a:ext uri="{FF2B5EF4-FFF2-40B4-BE49-F238E27FC236}">
                <a16:creationId xmlns:a16="http://schemas.microsoft.com/office/drawing/2014/main" id="{0855A872-3C4D-4E1F-A5A3-9892A574AF45}"/>
              </a:ext>
            </a:extLst>
          </p:cNvPr>
          <p:cNvSpPr>
            <a:spLocks noGrp="1"/>
          </p:cNvSpPr>
          <p:nvPr>
            <p:ph type="title"/>
          </p:nvPr>
        </p:nvSpPr>
        <p:spPr/>
        <p:txBody>
          <a:bodyPr>
            <a:normAutofit fontScale="90000"/>
          </a:bodyPr>
          <a:lstStyle/>
          <a:p>
            <a:pPr algn="ctr">
              <a:defRPr/>
            </a:pPr>
            <a:br>
              <a:rPr lang="en-GB" sz="4400" dirty="0">
                <a:cs typeface="Arial" charset="0"/>
              </a:rPr>
            </a:br>
            <a:r>
              <a:rPr lang="cy-GB" sz="4400" dirty="0">
                <a:cs typeface="Arial" charset="0"/>
              </a:rPr>
              <a:t>Gwerthfawrogi Bias yn y Broses Asesu Risg</a:t>
            </a:r>
            <a:br>
              <a:rPr lang="en-GB" sz="4400" dirty="0">
                <a:cs typeface="Arial" charset="0"/>
              </a:rPr>
            </a:br>
            <a:endParaRPr lang="en-GB" dirty="0"/>
          </a:p>
        </p:txBody>
      </p:sp>
      <p:sp>
        <p:nvSpPr>
          <p:cNvPr id="4" name="Slide Number Placeholder 3">
            <a:extLst>
              <a:ext uri="{FF2B5EF4-FFF2-40B4-BE49-F238E27FC236}">
                <a16:creationId xmlns:a16="http://schemas.microsoft.com/office/drawing/2014/main" id="{A274369F-5227-429A-A4D9-5CF92468781D}"/>
              </a:ext>
            </a:extLst>
          </p:cNvPr>
          <p:cNvSpPr>
            <a:spLocks noGrp="1"/>
          </p:cNvSpPr>
          <p:nvPr>
            <p:ph type="sldNum" sz="quarter" idx="12"/>
          </p:nvPr>
        </p:nvSpPr>
        <p:spPr/>
        <p:txBody>
          <a:bodyPr/>
          <a:lstStyle/>
          <a:p>
            <a:pPr>
              <a:defRPr/>
            </a:pPr>
            <a:fld id="{EC75C4D8-5E1B-4BCC-B7D7-71E1D1D7A2FD}" type="slidenum">
              <a:rPr lang="en-GB" altLang="en-US" smtClean="0"/>
              <a:pPr>
                <a:defRPr/>
              </a:pPr>
              <a:t>29</a:t>
            </a:fld>
            <a:endParaRPr lang="en-GB"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1">
            <a:extLst>
              <a:ext uri="{FF2B5EF4-FFF2-40B4-BE49-F238E27FC236}">
                <a16:creationId xmlns:a16="http://schemas.microsoft.com/office/drawing/2014/main" id="{E6A40E63-5C16-4ED1-B7C1-206CBAF3406A}"/>
              </a:ext>
            </a:extLst>
          </p:cNvPr>
          <p:cNvSpPr>
            <a:spLocks noGrp="1"/>
          </p:cNvSpPr>
          <p:nvPr>
            <p:ph idx="1"/>
          </p:nvPr>
        </p:nvSpPr>
        <p:spPr>
          <a:xfrm>
            <a:off x="457200" y="1268413"/>
            <a:ext cx="8229600" cy="4738687"/>
          </a:xfrm>
        </p:spPr>
        <p:txBody>
          <a:bodyPr/>
          <a:lstStyle/>
          <a:p>
            <a:pPr>
              <a:defRPr/>
            </a:pPr>
            <a:r>
              <a:rPr lang="cy-GB" altLang="en-US" sz="2400" dirty="0"/>
              <a:t>Mae ymdrin â risg ac amddiffyn yn llawn penbleth moesol a moesegol i weithwyr cymdeithasol </a:t>
            </a:r>
          </a:p>
          <a:p>
            <a:pPr>
              <a:defRPr/>
            </a:pPr>
            <a:r>
              <a:rPr lang="cy-GB" altLang="en-US" sz="2400" dirty="0"/>
              <a:t>Yn aml, nid oes ateb “cywir” neu “anghywir”, nid yw asesu risg yn wyddor fanwl </a:t>
            </a:r>
          </a:p>
          <a:p>
            <a:pPr>
              <a:defRPr/>
            </a:pPr>
            <a:r>
              <a:rPr lang="cy-GB" altLang="en-US" sz="2400" dirty="0"/>
              <a:t>Gall gwneud penderfyniadau anghywir yn y broses asesu arwain at oblygiadau mawr a dwys</a:t>
            </a:r>
          </a:p>
          <a:p>
            <a:pPr>
              <a:defRPr/>
            </a:pPr>
            <a:r>
              <a:rPr lang="cy-GB" altLang="en-US" sz="2400" dirty="0"/>
              <a:t>Yn aml, gwneir penderfyniadau mewn sefyllfaoedd sy’n “ansicrwydd sydd wedi’i gynhyrchu” (</a:t>
            </a:r>
            <a:r>
              <a:rPr lang="cy-GB" altLang="en-US" sz="2400" i="1" dirty="0"/>
              <a:t>manufactured uncertainty)</a:t>
            </a:r>
            <a:r>
              <a:rPr lang="cy-GB" altLang="en-US" sz="2400" dirty="0"/>
              <a:t>, ble mae’r sail gwybodaeth yn anghyflawn ond hefyd ble y gall mwy o wybodaeth a gwybodaeth well arwain yn aml at fwy o ansicrwydd </a:t>
            </a:r>
            <a:endParaRPr lang="cy-GB" altLang="en-US" sz="1200" dirty="0"/>
          </a:p>
          <a:p>
            <a:pPr marL="109537" indent="0">
              <a:buFont typeface="Wingdings 3" panose="05040102010807070707" pitchFamily="18" charset="2"/>
              <a:buNone/>
              <a:defRPr/>
            </a:pPr>
            <a:r>
              <a:rPr lang="cy-GB" altLang="en-US" sz="1400" dirty="0"/>
              <a:t>     Adams, Dominelli a Payne (2009) </a:t>
            </a:r>
          </a:p>
          <a:p>
            <a:pPr marL="109537" indent="0">
              <a:buFont typeface="Wingdings 3" panose="05040102010807070707" pitchFamily="18" charset="2"/>
              <a:buNone/>
              <a:defRPr/>
            </a:pPr>
            <a:endParaRPr lang="en-GB" altLang="en-US" dirty="0"/>
          </a:p>
          <a:p>
            <a:pPr>
              <a:defRPr/>
            </a:pPr>
            <a:endParaRPr lang="en-GB" altLang="en-US" dirty="0"/>
          </a:p>
        </p:txBody>
      </p:sp>
      <p:sp>
        <p:nvSpPr>
          <p:cNvPr id="3" name="Title 2">
            <a:extLst>
              <a:ext uri="{FF2B5EF4-FFF2-40B4-BE49-F238E27FC236}">
                <a16:creationId xmlns:a16="http://schemas.microsoft.com/office/drawing/2014/main" id="{CA98B584-C2C2-478D-982B-9541F43F2C1B}"/>
              </a:ext>
            </a:extLst>
          </p:cNvPr>
          <p:cNvSpPr>
            <a:spLocks noGrp="1"/>
          </p:cNvSpPr>
          <p:nvPr>
            <p:ph type="title"/>
          </p:nvPr>
        </p:nvSpPr>
        <p:spPr/>
        <p:txBody>
          <a:bodyPr/>
          <a:lstStyle/>
          <a:p>
            <a:pPr>
              <a:defRPr/>
            </a:pPr>
            <a:r>
              <a:rPr lang="cy-GB" dirty="0"/>
              <a:t>Risg, Amddiffyn a Gwerthoedd </a:t>
            </a:r>
          </a:p>
        </p:txBody>
      </p:sp>
      <p:sp>
        <p:nvSpPr>
          <p:cNvPr id="2" name="Slide Number Placeholder 1">
            <a:extLst>
              <a:ext uri="{FF2B5EF4-FFF2-40B4-BE49-F238E27FC236}">
                <a16:creationId xmlns:a16="http://schemas.microsoft.com/office/drawing/2014/main" id="{5EA4BB58-3614-413A-8F0F-860116FB9315}"/>
              </a:ext>
            </a:extLst>
          </p:cNvPr>
          <p:cNvSpPr>
            <a:spLocks noGrp="1"/>
          </p:cNvSpPr>
          <p:nvPr>
            <p:ph type="sldNum" sz="quarter" idx="12"/>
          </p:nvPr>
        </p:nvSpPr>
        <p:spPr/>
        <p:txBody>
          <a:bodyPr/>
          <a:lstStyle/>
          <a:p>
            <a:pPr>
              <a:defRPr/>
            </a:pPr>
            <a:fld id="{EC75C4D8-5E1B-4BCC-B7D7-71E1D1D7A2FD}" type="slidenum">
              <a:rPr lang="en-GB" altLang="en-US" smtClean="0"/>
              <a:pPr>
                <a:defRPr/>
              </a:pPr>
              <a:t>30</a:t>
            </a:fld>
            <a:endParaRPr lang="en-GB"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Content Placeholder 1">
            <a:extLst>
              <a:ext uri="{FF2B5EF4-FFF2-40B4-BE49-F238E27FC236}">
                <a16:creationId xmlns:a16="http://schemas.microsoft.com/office/drawing/2014/main" id="{EA52847D-9641-4E1F-8625-962E1D6364BB}"/>
              </a:ext>
            </a:extLst>
          </p:cNvPr>
          <p:cNvSpPr>
            <a:spLocks noGrp="1"/>
          </p:cNvSpPr>
          <p:nvPr>
            <p:ph idx="1"/>
          </p:nvPr>
        </p:nvSpPr>
        <p:spPr/>
        <p:txBody>
          <a:bodyPr/>
          <a:lstStyle/>
          <a:p>
            <a:pPr marL="109537" indent="0">
              <a:buNone/>
            </a:pPr>
            <a:r>
              <a:rPr lang="cy-GB" altLang="en-US" dirty="0"/>
              <a:t>Dylai’r adran yma:</a:t>
            </a:r>
          </a:p>
          <a:p>
            <a:r>
              <a:rPr lang="cy-GB" altLang="en-US" dirty="0"/>
              <a:t>Dystiolaethu profiad personol o’r heriau a wynebir yn y sector gofal mewn perthynas a’r iaith Gymraeg a diwylliant</a:t>
            </a:r>
          </a:p>
          <a:p>
            <a:r>
              <a:rPr lang="cy-GB" altLang="en-US" dirty="0"/>
              <a:t>Gan gynnwys y cyd-destun daearyddol, dealltwriaeth o ddiwylliant, sefydliadau a’r ieithoedd a siaredir</a:t>
            </a:r>
          </a:p>
          <a:p>
            <a:r>
              <a:rPr lang="cy-GB" altLang="en-US" dirty="0"/>
              <a:t>Ymdrinnir â hyn mewn mwy o fanylder yng Ngweithdy 3 pan fyddwn yn edrych ar weithio ar y cyd</a:t>
            </a:r>
          </a:p>
        </p:txBody>
      </p:sp>
      <p:sp>
        <p:nvSpPr>
          <p:cNvPr id="3" name="Title 2">
            <a:extLst>
              <a:ext uri="{FF2B5EF4-FFF2-40B4-BE49-F238E27FC236}">
                <a16:creationId xmlns:a16="http://schemas.microsoft.com/office/drawing/2014/main" id="{3DF57F9B-5D2F-4B40-8770-2AEF9E1C14CC}"/>
              </a:ext>
            </a:extLst>
          </p:cNvPr>
          <p:cNvSpPr>
            <a:spLocks noGrp="1"/>
          </p:cNvSpPr>
          <p:nvPr>
            <p:ph type="title"/>
          </p:nvPr>
        </p:nvSpPr>
        <p:spPr/>
        <p:txBody>
          <a:bodyPr/>
          <a:lstStyle/>
          <a:p>
            <a:pPr algn="ctr">
              <a:defRPr/>
            </a:pPr>
            <a:r>
              <a:rPr lang="cy-GB" dirty="0"/>
              <a:t>Y Cyd-destun Cymreig</a:t>
            </a:r>
          </a:p>
        </p:txBody>
      </p:sp>
      <p:sp>
        <p:nvSpPr>
          <p:cNvPr id="2" name="Slide Number Placeholder 1">
            <a:extLst>
              <a:ext uri="{FF2B5EF4-FFF2-40B4-BE49-F238E27FC236}">
                <a16:creationId xmlns:a16="http://schemas.microsoft.com/office/drawing/2014/main" id="{586EC215-AFB6-4B86-9815-BA049FCE9977}"/>
              </a:ext>
            </a:extLst>
          </p:cNvPr>
          <p:cNvSpPr>
            <a:spLocks noGrp="1"/>
          </p:cNvSpPr>
          <p:nvPr>
            <p:ph type="sldNum" sz="quarter" idx="12"/>
          </p:nvPr>
        </p:nvSpPr>
        <p:spPr/>
        <p:txBody>
          <a:bodyPr/>
          <a:lstStyle/>
          <a:p>
            <a:pPr>
              <a:defRPr/>
            </a:pPr>
            <a:fld id="{EC75C4D8-5E1B-4BCC-B7D7-71E1D1D7A2FD}" type="slidenum">
              <a:rPr lang="en-GB" altLang="en-US" smtClean="0"/>
              <a:pPr>
                <a:defRPr/>
              </a:pPr>
              <a:t>31</a:t>
            </a:fld>
            <a:endParaRPr lang="en-GB" alt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1">
            <a:extLst>
              <a:ext uri="{FF2B5EF4-FFF2-40B4-BE49-F238E27FC236}">
                <a16:creationId xmlns:a16="http://schemas.microsoft.com/office/drawing/2014/main" id="{9A470318-29BC-4D1B-A12F-7430840EB6F9}"/>
              </a:ext>
            </a:extLst>
          </p:cNvPr>
          <p:cNvSpPr>
            <a:spLocks noGrp="1"/>
          </p:cNvSpPr>
          <p:nvPr>
            <p:ph idx="1"/>
          </p:nvPr>
        </p:nvSpPr>
        <p:spPr>
          <a:xfrm>
            <a:off x="395288" y="1484313"/>
            <a:ext cx="8229600" cy="4525962"/>
          </a:xfrm>
        </p:spPr>
        <p:txBody>
          <a:bodyPr/>
          <a:lstStyle/>
          <a:p>
            <a:r>
              <a:rPr lang="cy-GB" altLang="en-US" sz="2000" dirty="0"/>
              <a:t>Sicrhewch eich bod yn ymdrin â’r prif ddeilliannau dysgu;</a:t>
            </a:r>
          </a:p>
          <a:p>
            <a:pPr marL="971550" lvl="1" indent="-514350">
              <a:spcBef>
                <a:spcPts val="400"/>
              </a:spcBef>
              <a:buSzPct val="68000"/>
              <a:buFont typeface="Wingdings" panose="05000000000000000000" pitchFamily="2" charset="2"/>
              <a:buChar char="Ø"/>
            </a:pPr>
            <a:r>
              <a:rPr lang="cy-GB" altLang="en-US" sz="2000" dirty="0"/>
              <a:t>Dadansoddi wrth asesu</a:t>
            </a:r>
          </a:p>
          <a:p>
            <a:pPr marL="971550" lvl="1" indent="-514350">
              <a:spcBef>
                <a:spcPts val="400"/>
              </a:spcBef>
              <a:buSzPct val="68000"/>
              <a:buFont typeface="Wingdings" panose="05000000000000000000" pitchFamily="2" charset="2"/>
              <a:buChar char="Ø"/>
            </a:pPr>
            <a:r>
              <a:rPr lang="cy-GB" altLang="en-US" sz="2000" dirty="0"/>
              <a:t>Gweithio ar y cyd</a:t>
            </a:r>
          </a:p>
          <a:p>
            <a:pPr marL="971550" lvl="1" indent="-514350">
              <a:spcBef>
                <a:spcPts val="400"/>
              </a:spcBef>
              <a:buSzPct val="68000"/>
              <a:buFont typeface="Wingdings" panose="05000000000000000000" pitchFamily="2" charset="2"/>
              <a:buChar char="Ø"/>
            </a:pPr>
            <a:r>
              <a:rPr lang="cy-GB" altLang="en-US" sz="2000" dirty="0"/>
              <a:t>Barn broffesiynol mewn sefyllfaoedd cymhleth </a:t>
            </a:r>
          </a:p>
          <a:p>
            <a:r>
              <a:rPr lang="cy-GB" altLang="en-US" sz="2000" dirty="0"/>
              <a:t>Gosod y cefndir – Adnabod cyd-destun daearyddol yr achos, e.e. oedran, ethnigrwydd, angen ieithyddol ac ati</a:t>
            </a:r>
          </a:p>
          <a:p>
            <a:r>
              <a:rPr lang="cy-GB" altLang="en-US" sz="2000" dirty="0"/>
              <a:t>Cynnwys cyfeiriadau at theori ac ymchwil diweddar </a:t>
            </a:r>
          </a:p>
          <a:p>
            <a:r>
              <a:rPr lang="cy-GB" altLang="en-US" sz="2000" dirty="0"/>
              <a:t>Adlewyrchu’n Feirniadol – Cynnwys ac integreiddio model adlewyrchu</a:t>
            </a:r>
          </a:p>
          <a:p>
            <a:r>
              <a:rPr lang="cy-GB" altLang="en-US" sz="2000" dirty="0"/>
              <a:t>Cymryd gofal i beidio â bod yn rhy fanwl. </a:t>
            </a:r>
          </a:p>
          <a:p>
            <a:r>
              <a:rPr lang="cy-GB" altLang="en-US" sz="2000" dirty="0"/>
              <a:t>Yr hyn sydd ei angen </a:t>
            </a:r>
            <a:r>
              <a:rPr lang="cy-GB" altLang="en-US" sz="2000" dirty="0" err="1"/>
              <a:t>yw’ch</a:t>
            </a:r>
            <a:r>
              <a:rPr lang="cy-GB" altLang="en-US" sz="2000" dirty="0"/>
              <a:t> adlewyrchiad beirniadol chi ynghyd â dadansoddiad o’r ymyrraeth </a:t>
            </a:r>
            <a:r>
              <a:rPr lang="cy-GB" altLang="en-US" sz="2000" b="1" dirty="0"/>
              <a:t>ac nid holl </a:t>
            </a:r>
            <a:r>
              <a:rPr lang="cy-GB" altLang="en-US" sz="2000" dirty="0"/>
              <a:t>fanylion yr ymyrraeth, dim ond digon i’w wneud yn ddealladwy a rhoi cyd-destun iddo.  </a:t>
            </a:r>
          </a:p>
          <a:p>
            <a:endParaRPr lang="cy-GB" altLang="en-US" dirty="0"/>
          </a:p>
        </p:txBody>
      </p:sp>
      <p:sp>
        <p:nvSpPr>
          <p:cNvPr id="3" name="Title 2">
            <a:extLst>
              <a:ext uri="{FF2B5EF4-FFF2-40B4-BE49-F238E27FC236}">
                <a16:creationId xmlns:a16="http://schemas.microsoft.com/office/drawing/2014/main" id="{E5F23883-CFAF-4812-A192-23F3674B3509}"/>
              </a:ext>
            </a:extLst>
          </p:cNvPr>
          <p:cNvSpPr>
            <a:spLocks noGrp="1"/>
          </p:cNvSpPr>
          <p:nvPr>
            <p:ph type="title"/>
          </p:nvPr>
        </p:nvSpPr>
        <p:spPr/>
        <p:txBody>
          <a:bodyPr>
            <a:normAutofit fontScale="90000"/>
          </a:bodyPr>
          <a:lstStyle/>
          <a:p>
            <a:pPr algn="ctr">
              <a:defRPr/>
            </a:pPr>
            <a:br>
              <a:rPr lang="en-GB" sz="4400" dirty="0"/>
            </a:br>
            <a:r>
              <a:rPr lang="cy-GB" sz="4400" dirty="0"/>
              <a:t>Diogelu Tasg 3</a:t>
            </a:r>
            <a:br>
              <a:rPr lang="cy-GB" sz="4400" dirty="0"/>
            </a:br>
            <a:r>
              <a:rPr lang="cy-GB" sz="4400" dirty="0"/>
              <a:t>Awgrymiadau</a:t>
            </a:r>
            <a:br>
              <a:rPr lang="cy-GB" sz="4400" dirty="0"/>
            </a:br>
            <a:endParaRPr lang="cy-GB" dirty="0"/>
          </a:p>
        </p:txBody>
      </p:sp>
      <p:sp>
        <p:nvSpPr>
          <p:cNvPr id="2" name="Slide Number Placeholder 1">
            <a:extLst>
              <a:ext uri="{FF2B5EF4-FFF2-40B4-BE49-F238E27FC236}">
                <a16:creationId xmlns:a16="http://schemas.microsoft.com/office/drawing/2014/main" id="{8E28C8D2-12F4-4F52-A03A-1B67708400A7}"/>
              </a:ext>
            </a:extLst>
          </p:cNvPr>
          <p:cNvSpPr>
            <a:spLocks noGrp="1"/>
          </p:cNvSpPr>
          <p:nvPr>
            <p:ph type="sldNum" sz="quarter" idx="12"/>
          </p:nvPr>
        </p:nvSpPr>
        <p:spPr/>
        <p:txBody>
          <a:bodyPr/>
          <a:lstStyle/>
          <a:p>
            <a:pPr>
              <a:defRPr/>
            </a:pPr>
            <a:fld id="{EC75C4D8-5E1B-4BCC-B7D7-71E1D1D7A2FD}" type="slidenum">
              <a:rPr lang="en-GB" altLang="en-US" smtClean="0"/>
              <a:pPr>
                <a:defRPr/>
              </a:pPr>
              <a:t>32</a:t>
            </a:fld>
            <a:endParaRPr lang="en-GB"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1">
            <a:extLst>
              <a:ext uri="{FF2B5EF4-FFF2-40B4-BE49-F238E27FC236}">
                <a16:creationId xmlns:a16="http://schemas.microsoft.com/office/drawing/2014/main" id="{F77FF517-EFD4-4D3F-B43B-4ED6F266F3DB}"/>
              </a:ext>
            </a:extLst>
          </p:cNvPr>
          <p:cNvSpPr>
            <a:spLocks noGrp="1"/>
          </p:cNvSpPr>
          <p:nvPr>
            <p:ph idx="1"/>
          </p:nvPr>
        </p:nvSpPr>
        <p:spPr>
          <a:xfrm>
            <a:off x="457200" y="1916113"/>
            <a:ext cx="8229600" cy="4090987"/>
          </a:xfrm>
        </p:spPr>
        <p:txBody>
          <a:bodyPr/>
          <a:lstStyle/>
          <a:p>
            <a:r>
              <a:rPr lang="cy-GB" altLang="en-US" sz="2800" dirty="0"/>
              <a:t>Trafodwch bwysigrwydd deall polisi a gweithdrefnau diogelu mewn maes sydd y tu allan i’ch prif faes gwaith. </a:t>
            </a:r>
          </a:p>
          <a:p>
            <a:endParaRPr lang="cy-GB" altLang="en-US" sz="2800" dirty="0"/>
          </a:p>
          <a:p>
            <a:r>
              <a:rPr lang="cy-GB" altLang="en-US" sz="2800" dirty="0"/>
              <a:t>Trafodwch y gwahaniaethau rhwng diogelu oedolion a phlant a phobl ifanc</a:t>
            </a:r>
          </a:p>
          <a:p>
            <a:endParaRPr lang="en-GB" altLang="en-US" dirty="0"/>
          </a:p>
        </p:txBody>
      </p:sp>
      <p:sp>
        <p:nvSpPr>
          <p:cNvPr id="3" name="Title 2">
            <a:extLst>
              <a:ext uri="{FF2B5EF4-FFF2-40B4-BE49-F238E27FC236}">
                <a16:creationId xmlns:a16="http://schemas.microsoft.com/office/drawing/2014/main" id="{73F1963C-39A3-490C-BB3B-C60FE2034220}"/>
              </a:ext>
            </a:extLst>
          </p:cNvPr>
          <p:cNvSpPr>
            <a:spLocks noGrp="1"/>
          </p:cNvSpPr>
          <p:nvPr>
            <p:ph type="title"/>
          </p:nvPr>
        </p:nvSpPr>
        <p:spPr/>
        <p:txBody>
          <a:bodyPr>
            <a:normAutofit fontScale="90000"/>
          </a:bodyPr>
          <a:lstStyle/>
          <a:p>
            <a:pPr algn="ctr">
              <a:defRPr/>
            </a:pPr>
            <a:br>
              <a:rPr lang="en-GB" dirty="0"/>
            </a:br>
            <a:r>
              <a:rPr lang="cy-GB" dirty="0"/>
              <a:t>Diogelu Tasg 4 (adran 5)</a:t>
            </a:r>
          </a:p>
        </p:txBody>
      </p:sp>
      <p:sp>
        <p:nvSpPr>
          <p:cNvPr id="2" name="Slide Number Placeholder 1">
            <a:extLst>
              <a:ext uri="{FF2B5EF4-FFF2-40B4-BE49-F238E27FC236}">
                <a16:creationId xmlns:a16="http://schemas.microsoft.com/office/drawing/2014/main" id="{60E5A6A6-A04B-498E-9698-D9DBFA681DFC}"/>
              </a:ext>
            </a:extLst>
          </p:cNvPr>
          <p:cNvSpPr>
            <a:spLocks noGrp="1"/>
          </p:cNvSpPr>
          <p:nvPr>
            <p:ph type="sldNum" sz="quarter" idx="12"/>
          </p:nvPr>
        </p:nvSpPr>
        <p:spPr/>
        <p:txBody>
          <a:bodyPr/>
          <a:lstStyle/>
          <a:p>
            <a:pPr>
              <a:defRPr/>
            </a:pPr>
            <a:fld id="{EC75C4D8-5E1B-4BCC-B7D7-71E1D1D7A2FD}" type="slidenum">
              <a:rPr lang="en-GB" altLang="en-US" smtClean="0"/>
              <a:pPr>
                <a:defRPr/>
              </a:pPr>
              <a:t>33</a:t>
            </a:fld>
            <a:endParaRPr lang="en-GB"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4D30C38-91D4-4E87-89EF-47E8C909C02A}"/>
              </a:ext>
            </a:extLst>
          </p:cNvPr>
          <p:cNvSpPr>
            <a:spLocks noGrp="1"/>
          </p:cNvSpPr>
          <p:nvPr>
            <p:ph idx="1"/>
          </p:nvPr>
        </p:nvSpPr>
        <p:spPr>
          <a:xfrm>
            <a:off x="457200" y="2060575"/>
            <a:ext cx="8229600" cy="3946525"/>
          </a:xfrm>
        </p:spPr>
        <p:txBody>
          <a:bodyPr/>
          <a:lstStyle/>
          <a:p>
            <a:pPr marL="566737" indent="-457200">
              <a:buFont typeface="Arial" panose="020B0604020202020204" pitchFamily="34" charset="0"/>
              <a:buChar char="•"/>
              <a:defRPr/>
            </a:pPr>
            <a:r>
              <a:rPr lang="en-GB" sz="2600" dirty="0"/>
              <a:t>‘</a:t>
            </a:r>
            <a:r>
              <a:rPr lang="cy-GB" sz="2600" dirty="0"/>
              <a:t>POVA’ yn cael ei ddisodli gan ‘Ddiogelu’ (Oedolion)</a:t>
            </a:r>
          </a:p>
          <a:p>
            <a:pPr marL="566737" indent="-457200">
              <a:buFont typeface="Arial" panose="020B0604020202020204" pitchFamily="34" charset="0"/>
              <a:buChar char="•"/>
              <a:defRPr/>
            </a:pPr>
            <a:r>
              <a:rPr lang="cy-GB" sz="2600" dirty="0"/>
              <a:t>‘Bregus’ yn cael ei ddisodli gan blant / oedolion ‘mewn perygl’</a:t>
            </a:r>
          </a:p>
          <a:p>
            <a:pPr marL="566737" indent="-457200">
              <a:buFont typeface="Arial" panose="020B0604020202020204" pitchFamily="34" charset="0"/>
              <a:buChar char="•"/>
              <a:defRPr/>
            </a:pPr>
            <a:r>
              <a:rPr lang="cy-GB" sz="2600" dirty="0"/>
              <a:t>Defnyddio eiriolaeth </a:t>
            </a:r>
          </a:p>
          <a:p>
            <a:pPr marL="566737" indent="-457200">
              <a:buFont typeface="Arial" panose="020B0604020202020204" pitchFamily="34" charset="0"/>
              <a:buChar char="•"/>
              <a:defRPr/>
            </a:pPr>
            <a:r>
              <a:rPr lang="cy-GB" sz="2600" dirty="0"/>
              <a:t>Gweithwyr cymdeithasol fel ‘asiant newid’ </a:t>
            </a:r>
          </a:p>
          <a:p>
            <a:pPr marL="566737" indent="-457200">
              <a:buFont typeface="Arial" panose="020B0604020202020204" pitchFamily="34" charset="0"/>
              <a:buChar char="•"/>
              <a:defRPr/>
            </a:pPr>
            <a:endParaRPr lang="en-GB" sz="2800" dirty="0"/>
          </a:p>
          <a:p>
            <a:pPr marL="109537" indent="0">
              <a:buFont typeface="Wingdings 3" panose="05040102010807070707" pitchFamily="18" charset="2"/>
              <a:buNone/>
              <a:defRPr/>
            </a:pPr>
            <a:endParaRPr lang="en-GB" dirty="0"/>
          </a:p>
        </p:txBody>
      </p:sp>
      <p:sp>
        <p:nvSpPr>
          <p:cNvPr id="3" name="Title 2">
            <a:extLst>
              <a:ext uri="{FF2B5EF4-FFF2-40B4-BE49-F238E27FC236}">
                <a16:creationId xmlns:a16="http://schemas.microsoft.com/office/drawing/2014/main" id="{244734EC-01F6-4EEA-8F92-3D34FADD2D66}"/>
              </a:ext>
            </a:extLst>
          </p:cNvPr>
          <p:cNvSpPr>
            <a:spLocks noGrp="1"/>
          </p:cNvSpPr>
          <p:nvPr>
            <p:ph type="title"/>
          </p:nvPr>
        </p:nvSpPr>
        <p:spPr>
          <a:xfrm>
            <a:off x="457200" y="274638"/>
            <a:ext cx="8229600" cy="1498178"/>
          </a:xfrm>
        </p:spPr>
        <p:txBody>
          <a:bodyPr>
            <a:normAutofit fontScale="90000"/>
          </a:bodyPr>
          <a:lstStyle/>
          <a:p>
            <a:pPr>
              <a:defRPr/>
            </a:pPr>
            <a:br>
              <a:rPr lang="en-GB" sz="4400" dirty="0"/>
            </a:br>
            <a:r>
              <a:rPr lang="cy-GB" sz="4400" dirty="0"/>
              <a:t>Goblygiadau Deddf Gwasanaethau Cymdeithasol a Llesiant (Cymru) 2014 </a:t>
            </a:r>
            <a:br>
              <a:rPr lang="en-GB" sz="4400" dirty="0"/>
            </a:br>
            <a:endParaRPr lang="en-GB" dirty="0"/>
          </a:p>
        </p:txBody>
      </p:sp>
      <p:sp>
        <p:nvSpPr>
          <p:cNvPr id="4" name="Content Placeholder 4">
            <a:extLst>
              <a:ext uri="{FF2B5EF4-FFF2-40B4-BE49-F238E27FC236}">
                <a16:creationId xmlns:a16="http://schemas.microsoft.com/office/drawing/2014/main" id="{C882C4FA-29BA-4A08-8052-B5E10F327C53}"/>
              </a:ext>
            </a:extLst>
          </p:cNvPr>
          <p:cNvSpPr txBox="1">
            <a:spLocks/>
          </p:cNvSpPr>
          <p:nvPr/>
        </p:nvSpPr>
        <p:spPr>
          <a:xfrm>
            <a:off x="684213" y="4941888"/>
            <a:ext cx="3024187" cy="1800225"/>
          </a:xfrm>
          <a:prstGeom prst="roundRect">
            <a:avLst/>
          </a:prstGeom>
          <a:solidFill>
            <a:srgbClr val="34B555"/>
          </a:solidFill>
          <a:ln w="55000" cap="flat" cmpd="thickThin" algn="ctr">
            <a:solidFill>
              <a:srgbClr val="34B555"/>
            </a:solidFill>
            <a:prstDash val="solid"/>
          </a:ln>
        </p:spPr>
        <p:style>
          <a:lnRef idx="2">
            <a:schemeClr val="accent5"/>
          </a:lnRef>
          <a:fillRef idx="1">
            <a:schemeClr val="lt1"/>
          </a:fillRef>
          <a:effectRef idx="0">
            <a:schemeClr val="accent5"/>
          </a:effectRef>
          <a:fontRef idx="minor">
            <a:schemeClr val="dk1"/>
          </a:fontRef>
        </p:style>
        <p:txBody>
          <a:bodyPr/>
          <a:lst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dk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dk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dk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dk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sz="2000" kern="1200">
                <a:solidFill>
                  <a:schemeClr val="dk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dk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dk1"/>
                </a:solidFill>
                <a:latin typeface="+mn-lt"/>
                <a:ea typeface="+mn-ea"/>
                <a:cs typeface="+mn-cs"/>
              </a:defRPr>
            </a:lvl9pPr>
            <a:extLst/>
          </a:lstStyle>
          <a:p>
            <a:pPr>
              <a:buClr>
                <a:schemeClr val="bg1"/>
              </a:buClr>
              <a:defRPr/>
            </a:pPr>
            <a:r>
              <a:rPr lang="cy-GB" sz="2000" dirty="0">
                <a:solidFill>
                  <a:schemeClr val="bg1"/>
                </a:solidFill>
              </a:rPr>
              <a:t>Pobl</a:t>
            </a:r>
          </a:p>
          <a:p>
            <a:pPr>
              <a:buClr>
                <a:schemeClr val="bg1"/>
              </a:buClr>
              <a:defRPr/>
            </a:pPr>
            <a:r>
              <a:rPr lang="cy-GB" sz="2000" dirty="0">
                <a:solidFill>
                  <a:schemeClr val="bg1"/>
                </a:solidFill>
              </a:rPr>
              <a:t>Llesiant </a:t>
            </a:r>
          </a:p>
          <a:p>
            <a:pPr>
              <a:buClr>
                <a:schemeClr val="bg1"/>
              </a:buClr>
              <a:defRPr/>
            </a:pPr>
            <a:r>
              <a:rPr lang="cy-GB" sz="2000" dirty="0">
                <a:solidFill>
                  <a:schemeClr val="bg1"/>
                </a:solidFill>
              </a:rPr>
              <a:t>Ymyrraeth</a:t>
            </a:r>
          </a:p>
          <a:p>
            <a:pPr>
              <a:buClr>
                <a:schemeClr val="bg1"/>
              </a:buClr>
              <a:defRPr/>
            </a:pPr>
            <a:r>
              <a:rPr lang="cy-GB" sz="2000" dirty="0">
                <a:solidFill>
                  <a:schemeClr val="bg1"/>
                </a:solidFill>
              </a:rPr>
              <a:t>Cydweithio </a:t>
            </a:r>
          </a:p>
        </p:txBody>
      </p:sp>
      <p:sp>
        <p:nvSpPr>
          <p:cNvPr id="5" name="Rounded Rectangular Callout 7">
            <a:extLst>
              <a:ext uri="{FF2B5EF4-FFF2-40B4-BE49-F238E27FC236}">
                <a16:creationId xmlns:a16="http://schemas.microsoft.com/office/drawing/2014/main" id="{A7277639-A35E-445C-B3E2-F09D6AE03C4B}"/>
              </a:ext>
            </a:extLst>
          </p:cNvPr>
          <p:cNvSpPr/>
          <p:nvPr/>
        </p:nvSpPr>
        <p:spPr>
          <a:xfrm>
            <a:off x="4140200" y="5013325"/>
            <a:ext cx="4722813" cy="1506538"/>
          </a:xfrm>
          <a:prstGeom prst="wedgeRoundRectCallout">
            <a:avLst/>
          </a:prstGeom>
          <a:solidFill>
            <a:srgbClr val="34B555"/>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cy-GB" sz="2000" b="1" dirty="0">
                <a:latin typeface="Arial" panose="020B0604020202020204" pitchFamily="34" charset="0"/>
                <a:cs typeface="Arial" panose="020B0604020202020204" pitchFamily="34" charset="0"/>
              </a:rPr>
              <a:t>Rhaid</a:t>
            </a:r>
            <a:r>
              <a:rPr lang="cy-GB" sz="2000" dirty="0">
                <a:latin typeface="Arial" panose="020B0604020202020204" pitchFamily="34" charset="0"/>
                <a:cs typeface="Arial" panose="020B0604020202020204" pitchFamily="34" charset="0"/>
              </a:rPr>
              <a:t> i berson sy’n ymarfer swyddogaethau dan y Ddeddf geisio hyrwyddo llesiant sydd angen gofal a chefnogaeth </a:t>
            </a:r>
            <a:r>
              <a:rPr lang="cy-GB" sz="2000" b="1" dirty="0">
                <a:latin typeface="Arial" panose="020B0604020202020204" pitchFamily="34" charset="0"/>
                <a:cs typeface="Arial" panose="020B0604020202020204" pitchFamily="34" charset="0"/>
              </a:rPr>
              <a:t>a </a:t>
            </a:r>
            <a:r>
              <a:rPr lang="cy-GB" sz="2000" dirty="0">
                <a:latin typeface="Arial" panose="020B0604020202020204" pitchFamily="34" charset="0"/>
                <a:cs typeface="Arial" panose="020B0604020202020204" pitchFamily="34" charset="0"/>
              </a:rPr>
              <a:t>gofalwyr sydd angen cefnogaeth </a:t>
            </a:r>
            <a:endParaRPr lang="cy-GB" sz="2000" b="1"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AA40B338-63E1-469F-AEB1-816D996CF5EF}"/>
              </a:ext>
            </a:extLst>
          </p:cNvPr>
          <p:cNvSpPr>
            <a:spLocks noGrp="1"/>
          </p:cNvSpPr>
          <p:nvPr>
            <p:ph type="sldNum" sz="quarter" idx="12"/>
          </p:nvPr>
        </p:nvSpPr>
        <p:spPr/>
        <p:txBody>
          <a:bodyPr/>
          <a:lstStyle/>
          <a:p>
            <a:pPr>
              <a:defRPr/>
            </a:pPr>
            <a:fld id="{EC75C4D8-5E1B-4BCC-B7D7-71E1D1D7A2FD}" type="slidenum">
              <a:rPr lang="en-GB" altLang="en-US" smtClean="0"/>
              <a:pPr>
                <a:defRPr/>
              </a:pPr>
              <a:t>34</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0"/>
                                        <p:tgtEl>
                                          <p:spTgt spid="4">
                                            <p:bg/>
                                          </p:spTgt>
                                        </p:tgtEl>
                                      </p:cBhvr>
                                    </p:animEffect>
                                    <p:anim calcmode="lin" valueType="num">
                                      <p:cBhvr>
                                        <p:cTn id="8" dur="1000" fill="hold"/>
                                        <p:tgtEl>
                                          <p:spTgt spid="4">
                                            <p:bg/>
                                          </p:spTgt>
                                        </p:tgtEl>
                                        <p:attrNameLst>
                                          <p:attrName>ppt_x</p:attrName>
                                        </p:attrNameLst>
                                      </p:cBhvr>
                                      <p:tavLst>
                                        <p:tav tm="0">
                                          <p:val>
                                            <p:strVal val="#ppt_x"/>
                                          </p:val>
                                        </p:tav>
                                        <p:tav tm="100000">
                                          <p:val>
                                            <p:strVal val="#ppt_x"/>
                                          </p:val>
                                        </p:tav>
                                      </p:tavLst>
                                    </p:anim>
                                    <p:anim calcmode="lin" valueType="num">
                                      <p:cBhvr>
                                        <p:cTn id="9" dur="1000" fill="hold"/>
                                        <p:tgtEl>
                                          <p:spTgt spid="4">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Effect transition="in" filter="fade">
                                      <p:cBhvr>
                                        <p:cTn id="33" dur="1000"/>
                                        <p:tgtEl>
                                          <p:spTgt spid="4">
                                            <p:txEl>
                                              <p:pRg st="3" end="3"/>
                                            </p:txEl>
                                          </p:spTgt>
                                        </p:tgtEl>
                                      </p:cBhvr>
                                    </p:animEffect>
                                    <p:anim calcmode="lin" valueType="num">
                                      <p:cBhvr>
                                        <p:cTn id="3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Content Placeholder 1">
            <a:extLst>
              <a:ext uri="{FF2B5EF4-FFF2-40B4-BE49-F238E27FC236}">
                <a16:creationId xmlns:a16="http://schemas.microsoft.com/office/drawing/2014/main" id="{99A7C969-D855-4028-AE0C-EA8FB5066CAA}"/>
              </a:ext>
            </a:extLst>
          </p:cNvPr>
          <p:cNvSpPr>
            <a:spLocks noGrp="1"/>
          </p:cNvSpPr>
          <p:nvPr>
            <p:ph idx="1"/>
          </p:nvPr>
        </p:nvSpPr>
        <p:spPr/>
        <p:txBody>
          <a:bodyPr/>
          <a:lstStyle/>
          <a:p>
            <a:r>
              <a:rPr lang="cy-GB" altLang="en-US" sz="2400"/>
              <a:t>Diffiniad o oedolyn mewn perygl </a:t>
            </a:r>
          </a:p>
          <a:p>
            <a:r>
              <a:rPr lang="cy-GB" altLang="en-US" sz="2400"/>
              <a:t>Dyletswydd ar bartneriaid perthnasol i adrodd ar oedolion mewn perygl</a:t>
            </a:r>
          </a:p>
          <a:p>
            <a:r>
              <a:rPr lang="cy-GB" altLang="en-US" sz="2400"/>
              <a:t>Dyletswydd awdurdodau i wneud ymholiadau</a:t>
            </a:r>
          </a:p>
          <a:p>
            <a:r>
              <a:rPr lang="cy-GB" altLang="en-US" sz="2400"/>
              <a:t>Adran 47 Deddf Cymorth Gwladol yn cael ei diddymu</a:t>
            </a:r>
          </a:p>
          <a:p>
            <a:r>
              <a:rPr lang="cy-GB" altLang="en-US" sz="2400"/>
              <a:t>Mae gan oedolyn mewn perygl o gamdriniaeth neu esgeulustod angen am ofal a chefnogaeth (dod yn gymwys)</a:t>
            </a:r>
          </a:p>
          <a:p>
            <a:r>
              <a:rPr lang="cy-GB" altLang="en-US" sz="2400"/>
              <a:t>Mae camdriniaeth yn eang – rydych angen tystiolaeth y gallwch adnabod hyn mewn unrhyw leoliad </a:t>
            </a:r>
          </a:p>
          <a:p>
            <a:endParaRPr lang="en-GB" altLang="en-US"/>
          </a:p>
        </p:txBody>
      </p:sp>
      <p:sp>
        <p:nvSpPr>
          <p:cNvPr id="3" name="Title 2">
            <a:extLst>
              <a:ext uri="{FF2B5EF4-FFF2-40B4-BE49-F238E27FC236}">
                <a16:creationId xmlns:a16="http://schemas.microsoft.com/office/drawing/2014/main" id="{05D6C07F-A006-42F6-A66B-8B881BDC79E0}"/>
              </a:ext>
            </a:extLst>
          </p:cNvPr>
          <p:cNvSpPr>
            <a:spLocks noGrp="1"/>
          </p:cNvSpPr>
          <p:nvPr>
            <p:ph type="title"/>
          </p:nvPr>
        </p:nvSpPr>
        <p:spPr/>
        <p:txBody>
          <a:bodyPr/>
          <a:lstStyle/>
          <a:p>
            <a:pPr>
              <a:defRPr/>
            </a:pPr>
            <a:r>
              <a:rPr lang="cy-GB" dirty="0"/>
              <a:t>Diogelu Oedolion dan y Ddeddf</a:t>
            </a:r>
          </a:p>
        </p:txBody>
      </p:sp>
      <p:sp>
        <p:nvSpPr>
          <p:cNvPr id="2" name="Slide Number Placeholder 1">
            <a:extLst>
              <a:ext uri="{FF2B5EF4-FFF2-40B4-BE49-F238E27FC236}">
                <a16:creationId xmlns:a16="http://schemas.microsoft.com/office/drawing/2014/main" id="{80B92E85-66EF-4544-934B-F36DAD06349B}"/>
              </a:ext>
            </a:extLst>
          </p:cNvPr>
          <p:cNvSpPr>
            <a:spLocks noGrp="1"/>
          </p:cNvSpPr>
          <p:nvPr>
            <p:ph type="sldNum" sz="quarter" idx="12"/>
          </p:nvPr>
        </p:nvSpPr>
        <p:spPr/>
        <p:txBody>
          <a:bodyPr/>
          <a:lstStyle/>
          <a:p>
            <a:pPr>
              <a:defRPr/>
            </a:pPr>
            <a:fld id="{EC75C4D8-5E1B-4BCC-B7D7-71E1D1D7A2FD}" type="slidenum">
              <a:rPr lang="en-GB" altLang="en-US" smtClean="0"/>
              <a:pPr>
                <a:defRPr/>
              </a:pPr>
              <a:t>35</a:t>
            </a:fld>
            <a:endParaRPr lang="en-GB"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1">
            <a:extLst>
              <a:ext uri="{FF2B5EF4-FFF2-40B4-BE49-F238E27FC236}">
                <a16:creationId xmlns:a16="http://schemas.microsoft.com/office/drawing/2014/main" id="{615F0BCC-85DB-4CB6-8705-345872407539}"/>
              </a:ext>
            </a:extLst>
          </p:cNvPr>
          <p:cNvSpPr>
            <a:spLocks noGrp="1"/>
          </p:cNvSpPr>
          <p:nvPr>
            <p:ph idx="1"/>
          </p:nvPr>
        </p:nvSpPr>
        <p:spPr/>
        <p:txBody>
          <a:bodyPr/>
          <a:lstStyle/>
          <a:p>
            <a:r>
              <a:rPr lang="cy-GB" altLang="en-US"/>
              <a:t>Diffiniad o blentyn mewn perygl </a:t>
            </a:r>
          </a:p>
          <a:p>
            <a:r>
              <a:rPr lang="cy-GB" altLang="en-US"/>
              <a:t>Dyletswydd ar bartneriaid perthnasol i adrodd ar blant mewn perygl</a:t>
            </a:r>
          </a:p>
          <a:p>
            <a:r>
              <a:rPr lang="cy-GB" altLang="en-US"/>
              <a:t>Awdurdod Lleol i wneud ymholiadau – cysylltu i Ddeddf Plant 1989, A47 </a:t>
            </a:r>
          </a:p>
          <a:p>
            <a:r>
              <a:rPr lang="cy-GB" altLang="en-US"/>
              <a:t>Os yw plentyn yn profi neu mewn perygl o gamdriniaeth, esgeulustod neu fathau eraill o gamdriniaeth, mae arnynt angen gofal a chefnogaeth (p’un ai yw’r anghenion hynny’n cael eu bodloni neu beidio).</a:t>
            </a:r>
          </a:p>
          <a:p>
            <a:endParaRPr lang="cy-GB" altLang="en-US"/>
          </a:p>
          <a:p>
            <a:endParaRPr lang="en-GB" altLang="en-US"/>
          </a:p>
        </p:txBody>
      </p:sp>
      <p:sp>
        <p:nvSpPr>
          <p:cNvPr id="3" name="Title 2">
            <a:extLst>
              <a:ext uri="{FF2B5EF4-FFF2-40B4-BE49-F238E27FC236}">
                <a16:creationId xmlns:a16="http://schemas.microsoft.com/office/drawing/2014/main" id="{987D818C-B452-41C4-9997-51FED9B25731}"/>
              </a:ext>
            </a:extLst>
          </p:cNvPr>
          <p:cNvSpPr>
            <a:spLocks noGrp="1"/>
          </p:cNvSpPr>
          <p:nvPr>
            <p:ph type="title"/>
          </p:nvPr>
        </p:nvSpPr>
        <p:spPr/>
        <p:txBody>
          <a:bodyPr/>
          <a:lstStyle/>
          <a:p>
            <a:pPr algn="ctr">
              <a:defRPr/>
            </a:pPr>
            <a:r>
              <a:rPr lang="cy-GB" dirty="0"/>
              <a:t>Diogelu Plant dan y Ddeddf </a:t>
            </a:r>
          </a:p>
        </p:txBody>
      </p:sp>
      <p:sp>
        <p:nvSpPr>
          <p:cNvPr id="2" name="Slide Number Placeholder 1">
            <a:extLst>
              <a:ext uri="{FF2B5EF4-FFF2-40B4-BE49-F238E27FC236}">
                <a16:creationId xmlns:a16="http://schemas.microsoft.com/office/drawing/2014/main" id="{64163DE4-90DC-4FE4-A86A-A2712283F16A}"/>
              </a:ext>
            </a:extLst>
          </p:cNvPr>
          <p:cNvSpPr>
            <a:spLocks noGrp="1"/>
          </p:cNvSpPr>
          <p:nvPr>
            <p:ph type="sldNum" sz="quarter" idx="12"/>
          </p:nvPr>
        </p:nvSpPr>
        <p:spPr/>
        <p:txBody>
          <a:bodyPr/>
          <a:lstStyle/>
          <a:p>
            <a:pPr>
              <a:defRPr/>
            </a:pPr>
            <a:fld id="{EC75C4D8-5E1B-4BCC-B7D7-71E1D1D7A2FD}" type="slidenum">
              <a:rPr lang="en-GB" altLang="en-US" smtClean="0"/>
              <a:pPr>
                <a:defRPr/>
              </a:pPr>
              <a:t>36</a:t>
            </a:fld>
            <a:endParaRPr lang="en-GB"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F6E4D6-6B2A-47E8-A35F-805872A94445}"/>
              </a:ext>
            </a:extLst>
          </p:cNvPr>
          <p:cNvSpPr>
            <a:spLocks noGrp="1"/>
          </p:cNvSpPr>
          <p:nvPr>
            <p:ph idx="1"/>
          </p:nvPr>
        </p:nvSpPr>
        <p:spPr/>
        <p:txBody>
          <a:bodyPr/>
          <a:lstStyle/>
          <a:p>
            <a:pPr>
              <a:defRPr/>
            </a:pPr>
            <a:endParaRPr lang="en-GB" sz="500" dirty="0">
              <a:latin typeface="Arial" panose="020B0604020202020204" pitchFamily="34" charset="0"/>
              <a:cs typeface="Arial" panose="020B0604020202020204" pitchFamily="34" charset="0"/>
            </a:endParaRPr>
          </a:p>
          <a:p>
            <a:pPr marL="358776" lvl="1" indent="-179388">
              <a:defRPr/>
            </a:pPr>
            <a:r>
              <a:rPr lang="cy-GB" sz="2000" dirty="0">
                <a:latin typeface="Arial" panose="020B0604020202020204" pitchFamily="34" charset="0"/>
                <a:cs typeface="Arial" panose="020B0604020202020204" pitchFamily="34" charset="0"/>
              </a:rPr>
              <a:t>Barn, dymuniadau a theimladau’r unigolyn </a:t>
            </a:r>
          </a:p>
          <a:p>
            <a:pPr marL="358776" lvl="1" indent="-179388">
              <a:defRPr/>
            </a:pPr>
            <a:r>
              <a:rPr lang="cy-GB" sz="2000" dirty="0">
                <a:latin typeface="Arial" panose="020B0604020202020204" pitchFamily="34" charset="0"/>
                <a:cs typeface="Arial" panose="020B0604020202020204" pitchFamily="34" charset="0"/>
              </a:rPr>
              <a:t>Parchu urddas </a:t>
            </a:r>
          </a:p>
          <a:p>
            <a:pPr marL="358776" lvl="1" indent="-179388">
              <a:defRPr/>
            </a:pPr>
            <a:r>
              <a:rPr lang="cy-GB" sz="2000" dirty="0">
                <a:latin typeface="Arial" panose="020B0604020202020204" pitchFamily="34" charset="0"/>
                <a:cs typeface="Arial" panose="020B0604020202020204" pitchFamily="34" charset="0"/>
              </a:rPr>
              <a:t>Cyfranogiad </a:t>
            </a:r>
          </a:p>
          <a:p>
            <a:pPr marL="358776" lvl="1" indent="-179388">
              <a:defRPr/>
            </a:pPr>
            <a:r>
              <a:rPr lang="cy-GB" sz="2000" dirty="0">
                <a:latin typeface="Arial" panose="020B0604020202020204" pitchFamily="34" charset="0"/>
                <a:cs typeface="Arial" panose="020B0604020202020204" pitchFamily="34" charset="0"/>
              </a:rPr>
              <a:t>Nodweddion, diwylliant a chred </a:t>
            </a:r>
          </a:p>
          <a:p>
            <a:pPr>
              <a:defRPr/>
            </a:pPr>
            <a:endParaRPr lang="cy-GB" sz="2000" dirty="0">
              <a:latin typeface="Arial" panose="020B0604020202020204" pitchFamily="34" charset="0"/>
              <a:cs typeface="Arial" panose="020B0604020202020204" pitchFamily="34" charset="0"/>
            </a:endParaRPr>
          </a:p>
          <a:p>
            <a:pPr lvl="1">
              <a:defRPr/>
            </a:pPr>
            <a:r>
              <a:rPr lang="cy-GB" sz="2000" dirty="0">
                <a:latin typeface="Arial" panose="020B0604020202020204" pitchFamily="34" charset="0"/>
                <a:cs typeface="Arial" panose="020B0604020202020204" pitchFamily="34" charset="0"/>
              </a:rPr>
              <a:t>Oedolion yw’r gorau am roi barn ynghylch eu </a:t>
            </a:r>
          </a:p>
          <a:p>
            <a:pPr marL="392113" lvl="1" indent="0">
              <a:buFont typeface="Verdana" panose="020B0604030504040204" pitchFamily="34" charset="0"/>
              <a:buNone/>
              <a:defRPr/>
            </a:pPr>
            <a:r>
              <a:rPr lang="cy-GB" sz="2000" dirty="0">
                <a:latin typeface="Arial" panose="020B0604020202020204" pitchFamily="34" charset="0"/>
                <a:cs typeface="Arial" panose="020B0604020202020204" pitchFamily="34" charset="0"/>
              </a:rPr>
              <a:t>   llesiant eu hunain </a:t>
            </a:r>
          </a:p>
          <a:p>
            <a:pPr lvl="1">
              <a:defRPr/>
            </a:pPr>
            <a:r>
              <a:rPr lang="cy-GB" sz="2000" dirty="0">
                <a:latin typeface="Arial" panose="020B0604020202020204" pitchFamily="34" charset="0"/>
                <a:cs typeface="Arial" panose="020B0604020202020204" pitchFamily="34" charset="0"/>
              </a:rPr>
              <a:t>Hyrwyddo annibyniaeth </a:t>
            </a:r>
          </a:p>
          <a:p>
            <a:pPr lvl="1">
              <a:defRPr/>
            </a:pPr>
            <a:endParaRPr lang="cy-GB" sz="2000" dirty="0">
              <a:latin typeface="Arial" panose="020B0604020202020204" pitchFamily="34" charset="0"/>
              <a:cs typeface="Arial" panose="020B0604020202020204" pitchFamily="34" charset="0"/>
            </a:endParaRPr>
          </a:p>
          <a:p>
            <a:pPr lvl="1">
              <a:defRPr/>
            </a:pPr>
            <a:r>
              <a:rPr lang="cy-GB" sz="2000" dirty="0">
                <a:latin typeface="Arial" panose="020B0604020202020204" pitchFamily="34" charset="0"/>
                <a:cs typeface="Arial" panose="020B0604020202020204" pitchFamily="34" charset="0"/>
              </a:rPr>
              <a:t>Magwraeth y plentyn gan y teulu cyhyd ag y bo gwneud hynny’n gyson â llesiant y plentyn</a:t>
            </a:r>
          </a:p>
          <a:p>
            <a:pPr lvl="1">
              <a:defRPr/>
            </a:pPr>
            <a:r>
              <a:rPr lang="cy-GB" sz="2000" dirty="0">
                <a:latin typeface="Arial" panose="020B0604020202020204" pitchFamily="34" charset="0"/>
                <a:cs typeface="Arial" panose="020B0604020202020204" pitchFamily="34" charset="0"/>
              </a:rPr>
              <a:t>Barn, dymuniadau a theimladau’r rhai hynny sydd â chyfrifoldeb rhiant cyhyd ag y bo’n ymarferol ac yn gyson â llesiant y plentyn</a:t>
            </a:r>
          </a:p>
          <a:p>
            <a:pPr>
              <a:defRPr/>
            </a:pPr>
            <a:endParaRPr lang="cy-GB" dirty="0"/>
          </a:p>
        </p:txBody>
      </p:sp>
      <p:sp>
        <p:nvSpPr>
          <p:cNvPr id="3" name="Title 2">
            <a:extLst>
              <a:ext uri="{FF2B5EF4-FFF2-40B4-BE49-F238E27FC236}">
                <a16:creationId xmlns:a16="http://schemas.microsoft.com/office/drawing/2014/main" id="{9192F776-C1E1-44FD-8D99-E340A02E35CA}"/>
              </a:ext>
            </a:extLst>
          </p:cNvPr>
          <p:cNvSpPr>
            <a:spLocks noGrp="1"/>
          </p:cNvSpPr>
          <p:nvPr>
            <p:ph type="title"/>
          </p:nvPr>
        </p:nvSpPr>
        <p:spPr/>
        <p:txBody>
          <a:bodyPr>
            <a:normAutofit fontScale="90000"/>
          </a:bodyPr>
          <a:lstStyle/>
          <a:p>
            <a:pPr algn="ctr">
              <a:defRPr/>
            </a:pPr>
            <a:r>
              <a:rPr lang="cy-GB" dirty="0"/>
              <a:t>Dyletswyddau </a:t>
            </a:r>
            <a:r>
              <a:rPr lang="cy-GB" dirty="0" err="1"/>
              <a:t>Trosfwaol</a:t>
            </a:r>
            <a:r>
              <a:rPr lang="cy-GB" dirty="0"/>
              <a:t> dan “Y Ddeddf” </a:t>
            </a:r>
          </a:p>
        </p:txBody>
      </p:sp>
      <p:sp>
        <p:nvSpPr>
          <p:cNvPr id="4" name="Rectangle: Rounded Corners 3" descr="Picture of a group of adults" title="Adults">
            <a:extLst>
              <a:ext uri="{FF2B5EF4-FFF2-40B4-BE49-F238E27FC236}">
                <a16:creationId xmlns:a16="http://schemas.microsoft.com/office/drawing/2014/main" id="{6178AC53-A27E-4E04-A380-6DE40B1BE23C}"/>
              </a:ext>
            </a:extLst>
          </p:cNvPr>
          <p:cNvSpPr/>
          <p:nvPr/>
        </p:nvSpPr>
        <p:spPr>
          <a:xfrm>
            <a:off x="6732588" y="1700213"/>
            <a:ext cx="1736725" cy="1166812"/>
          </a:xfrm>
          <a:prstGeom prst="roundRect">
            <a:avLst>
              <a:gd name="adj" fmla="val 10000"/>
            </a:avLst>
          </a:prstGeom>
          <a:blipFill rotWithShape="1">
            <a:blip r:embed="rId3"/>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Rectangle: Rounded Corners 4" descr="Picture of a group of children" title="Children">
            <a:extLst>
              <a:ext uri="{FF2B5EF4-FFF2-40B4-BE49-F238E27FC236}">
                <a16:creationId xmlns:a16="http://schemas.microsoft.com/office/drawing/2014/main" id="{C5DEAC4C-F5D2-42D6-B96A-9B08195F80E3}"/>
              </a:ext>
            </a:extLst>
          </p:cNvPr>
          <p:cNvSpPr/>
          <p:nvPr/>
        </p:nvSpPr>
        <p:spPr>
          <a:xfrm>
            <a:off x="6742113" y="3087688"/>
            <a:ext cx="1738312" cy="1166812"/>
          </a:xfrm>
          <a:prstGeom prst="roundRect">
            <a:avLst>
              <a:gd name="adj" fmla="val 10000"/>
            </a:avLst>
          </a:prstGeom>
          <a:blipFill rotWithShape="1">
            <a:blip r:embed="rId4"/>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 name="Slide Number Placeholder 5">
            <a:extLst>
              <a:ext uri="{FF2B5EF4-FFF2-40B4-BE49-F238E27FC236}">
                <a16:creationId xmlns:a16="http://schemas.microsoft.com/office/drawing/2014/main" id="{64F00AFA-741F-4531-95A4-1B8FB0E95950}"/>
              </a:ext>
            </a:extLst>
          </p:cNvPr>
          <p:cNvSpPr>
            <a:spLocks noGrp="1"/>
          </p:cNvSpPr>
          <p:nvPr>
            <p:ph type="sldNum" sz="quarter" idx="12"/>
          </p:nvPr>
        </p:nvSpPr>
        <p:spPr/>
        <p:txBody>
          <a:bodyPr/>
          <a:lstStyle/>
          <a:p>
            <a:pPr>
              <a:defRPr/>
            </a:pPr>
            <a:fld id="{EC75C4D8-5E1B-4BCC-B7D7-71E1D1D7A2FD}" type="slidenum">
              <a:rPr lang="en-GB" altLang="en-US" smtClean="0"/>
              <a:pPr>
                <a:defRPr/>
              </a:pPr>
              <a:t>37</a:t>
            </a:fld>
            <a:endParaRPr lang="en-GB"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Content Placeholder 1">
            <a:extLst>
              <a:ext uri="{FF2B5EF4-FFF2-40B4-BE49-F238E27FC236}">
                <a16:creationId xmlns:a16="http://schemas.microsoft.com/office/drawing/2014/main" id="{44C64CA4-9CAA-4EB7-A07C-93836027A67C}"/>
              </a:ext>
            </a:extLst>
          </p:cNvPr>
          <p:cNvSpPr>
            <a:spLocks noGrp="1"/>
          </p:cNvSpPr>
          <p:nvPr>
            <p:ph idx="1"/>
          </p:nvPr>
        </p:nvSpPr>
        <p:spPr/>
        <p:txBody>
          <a:bodyPr/>
          <a:lstStyle/>
          <a:p>
            <a:r>
              <a:rPr lang="cy-GB" altLang="en-US"/>
              <a:t>Swyddogaeth </a:t>
            </a:r>
          </a:p>
          <a:p>
            <a:r>
              <a:rPr lang="cy-GB" altLang="en-US"/>
              <a:t>Amddiffyn ac Atal  </a:t>
            </a:r>
          </a:p>
          <a:p>
            <a:r>
              <a:rPr lang="cy-GB" altLang="en-US"/>
              <a:t>Cyfrannu at bolisi/gweithdrefnau cenedlaethol</a:t>
            </a:r>
          </a:p>
          <a:p>
            <a:r>
              <a:rPr lang="cy-GB" altLang="en-US"/>
              <a:t>Codi ymwybyddiaeth </a:t>
            </a:r>
          </a:p>
          <a:p>
            <a:r>
              <a:rPr lang="cy-GB" altLang="en-US"/>
              <a:t>Adolygu effeithiolrwydd </a:t>
            </a:r>
          </a:p>
          <a:p>
            <a:r>
              <a:rPr lang="cy-GB" altLang="en-US"/>
              <a:t>Adolygiadau ymarfer ac archwiliadau </a:t>
            </a:r>
          </a:p>
          <a:p>
            <a:r>
              <a:rPr lang="cy-GB" altLang="en-US"/>
              <a:t>Lledaenu gwybodaeth </a:t>
            </a:r>
          </a:p>
          <a:p>
            <a:r>
              <a:rPr lang="cy-GB" altLang="en-US"/>
              <a:t>Cydweithredu â byrddau eraill </a:t>
            </a:r>
          </a:p>
        </p:txBody>
      </p:sp>
      <p:sp>
        <p:nvSpPr>
          <p:cNvPr id="3" name="Title 2">
            <a:extLst>
              <a:ext uri="{FF2B5EF4-FFF2-40B4-BE49-F238E27FC236}">
                <a16:creationId xmlns:a16="http://schemas.microsoft.com/office/drawing/2014/main" id="{EBF4EA1C-B51F-4DD8-B3DD-734E19BA980B}"/>
              </a:ext>
            </a:extLst>
          </p:cNvPr>
          <p:cNvSpPr>
            <a:spLocks noGrp="1"/>
          </p:cNvSpPr>
          <p:nvPr>
            <p:ph type="title"/>
          </p:nvPr>
        </p:nvSpPr>
        <p:spPr/>
        <p:txBody>
          <a:bodyPr/>
          <a:lstStyle/>
          <a:p>
            <a:pPr algn="ctr">
              <a:defRPr/>
            </a:pPr>
            <a:r>
              <a:rPr lang="cy-GB" dirty="0"/>
              <a:t>Byrddau Diogelu</a:t>
            </a:r>
          </a:p>
        </p:txBody>
      </p:sp>
      <p:sp>
        <p:nvSpPr>
          <p:cNvPr id="2" name="Slide Number Placeholder 1">
            <a:extLst>
              <a:ext uri="{FF2B5EF4-FFF2-40B4-BE49-F238E27FC236}">
                <a16:creationId xmlns:a16="http://schemas.microsoft.com/office/drawing/2014/main" id="{32612210-B3DD-4BC7-94A3-C84D24ED5219}"/>
              </a:ext>
            </a:extLst>
          </p:cNvPr>
          <p:cNvSpPr>
            <a:spLocks noGrp="1"/>
          </p:cNvSpPr>
          <p:nvPr>
            <p:ph type="sldNum" sz="quarter" idx="12"/>
          </p:nvPr>
        </p:nvSpPr>
        <p:spPr/>
        <p:txBody>
          <a:bodyPr/>
          <a:lstStyle/>
          <a:p>
            <a:pPr>
              <a:defRPr/>
            </a:pPr>
            <a:fld id="{EC75C4D8-5E1B-4BCC-B7D7-71E1D1D7A2FD}" type="slidenum">
              <a:rPr lang="en-GB" altLang="en-US" smtClean="0"/>
              <a:pPr>
                <a:defRPr/>
              </a:pPr>
              <a:t>38</a:t>
            </a:fld>
            <a:endParaRPr lang="en-GB"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Content Placeholder 1">
            <a:extLst>
              <a:ext uri="{FF2B5EF4-FFF2-40B4-BE49-F238E27FC236}">
                <a16:creationId xmlns:a16="http://schemas.microsoft.com/office/drawing/2014/main" id="{AA6EE611-DE90-4CD2-ABDE-6DEEBB9F30A4}"/>
              </a:ext>
            </a:extLst>
          </p:cNvPr>
          <p:cNvSpPr>
            <a:spLocks noGrp="1"/>
          </p:cNvSpPr>
          <p:nvPr>
            <p:ph idx="1"/>
          </p:nvPr>
        </p:nvSpPr>
        <p:spPr>
          <a:xfrm>
            <a:off x="457200" y="1196975"/>
            <a:ext cx="8229600" cy="4810125"/>
          </a:xfrm>
        </p:spPr>
        <p:txBody>
          <a:bodyPr/>
          <a:lstStyle/>
          <a:p>
            <a:r>
              <a:rPr lang="cy-GB" altLang="en-US" sz="2400" dirty="0"/>
              <a:t>Ymchwil – ewch ar MOODLE a gwyliwch 4 fideo’r Gofal Cymdeithasol Cymru “Mwy na Geiriau” (2015)</a:t>
            </a:r>
          </a:p>
          <a:p>
            <a:r>
              <a:rPr lang="cy-GB" altLang="en-US" sz="2400" dirty="0"/>
              <a:t>Cwblhau Adran 2 </a:t>
            </a:r>
            <a:r>
              <a:rPr lang="cy-GB" altLang="en-US" sz="2400"/>
              <a:t>Adolygiad Datblygiadol</a:t>
            </a:r>
            <a:endParaRPr lang="cy-GB" altLang="en-US" sz="2400" dirty="0"/>
          </a:p>
          <a:p>
            <a:r>
              <a:rPr lang="cy-GB" altLang="en-US" sz="2400" dirty="0"/>
              <a:t>Cwblhau cynllun drafft o’ch aseiniad diogelu </a:t>
            </a:r>
          </a:p>
          <a:p>
            <a:r>
              <a:rPr lang="cy-GB" altLang="en-US" sz="2400" dirty="0"/>
              <a:t>Bydd amser wedi’i glustnodi yng ngweithdy 4 (neu trefnir un amgen) i drafod eich gwaith yn unigol</a:t>
            </a:r>
          </a:p>
          <a:p>
            <a:r>
              <a:rPr lang="cy-GB" altLang="en-US" sz="2400" dirty="0"/>
              <a:t>Os ydych angen cyngor cyn hyn, cysylltwch â’ch cydlynydd hyfforddiant</a:t>
            </a:r>
          </a:p>
        </p:txBody>
      </p:sp>
      <p:sp>
        <p:nvSpPr>
          <p:cNvPr id="3" name="Title 2">
            <a:extLst>
              <a:ext uri="{FF2B5EF4-FFF2-40B4-BE49-F238E27FC236}">
                <a16:creationId xmlns:a16="http://schemas.microsoft.com/office/drawing/2014/main" id="{9DB944AA-A45E-4362-A790-1E16AE158C72}"/>
              </a:ext>
            </a:extLst>
          </p:cNvPr>
          <p:cNvSpPr>
            <a:spLocks noGrp="1"/>
          </p:cNvSpPr>
          <p:nvPr>
            <p:ph type="title"/>
          </p:nvPr>
        </p:nvSpPr>
        <p:spPr>
          <a:xfrm>
            <a:off x="457200" y="188640"/>
            <a:ext cx="8229600" cy="1008112"/>
          </a:xfrm>
        </p:spPr>
        <p:txBody>
          <a:bodyPr>
            <a:normAutofit fontScale="90000"/>
          </a:bodyPr>
          <a:lstStyle/>
          <a:p>
            <a:pPr algn="ctr">
              <a:defRPr/>
            </a:pPr>
            <a:br>
              <a:rPr lang="en-GB" sz="4400" dirty="0">
                <a:cs typeface="Arial" charset="0"/>
              </a:rPr>
            </a:br>
            <a:r>
              <a:rPr lang="cy-GB" sz="4400" dirty="0">
                <a:cs typeface="Arial" charset="0"/>
              </a:rPr>
              <a:t>Gofynion Gweithdy 3</a:t>
            </a:r>
            <a:br>
              <a:rPr lang="cy-GB" sz="4400" dirty="0">
                <a:cs typeface="Arial" charset="0"/>
              </a:rPr>
            </a:br>
            <a:endParaRPr lang="cy-GB" dirty="0"/>
          </a:p>
        </p:txBody>
      </p:sp>
      <p:sp>
        <p:nvSpPr>
          <p:cNvPr id="2" name="Slide Number Placeholder 1">
            <a:extLst>
              <a:ext uri="{FF2B5EF4-FFF2-40B4-BE49-F238E27FC236}">
                <a16:creationId xmlns:a16="http://schemas.microsoft.com/office/drawing/2014/main" id="{2E826519-ECE0-41D2-B2D6-A2C28320B86C}"/>
              </a:ext>
            </a:extLst>
          </p:cNvPr>
          <p:cNvSpPr>
            <a:spLocks noGrp="1"/>
          </p:cNvSpPr>
          <p:nvPr>
            <p:ph type="sldNum" sz="quarter" idx="12"/>
          </p:nvPr>
        </p:nvSpPr>
        <p:spPr/>
        <p:txBody>
          <a:bodyPr/>
          <a:lstStyle/>
          <a:p>
            <a:pPr>
              <a:defRPr/>
            </a:pPr>
            <a:fld id="{EC75C4D8-5E1B-4BCC-B7D7-71E1D1D7A2FD}" type="slidenum">
              <a:rPr lang="en-GB" altLang="en-US" smtClean="0"/>
              <a:pPr>
                <a:defRPr/>
              </a:pPr>
              <a:t>39</a:t>
            </a:fld>
            <a:endParaRPr lang="en-GB"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p:properties xmlns:p="http://schemas.microsoft.com/office/2006/metadata/properties" xmlns:xsi="http://www.w3.org/2001/XMLSchema-instance" xmlns:pc="http://schemas.microsoft.com/office/infopath/2007/PartnerControls">
  <documentManagement>
    <Migrated xmlns="d91f2355-c79c-4942-b1d4-b53202503f7b">Na</Migrated>
    <TaxKeywordTaxHTField xmlns="d91f2355-c79c-4942-b1d4-b53202503f7b">
      <Terms xmlns="http://schemas.microsoft.com/office/infopath/2007/PartnerControls"/>
    </TaxKeywordTaxHTField>
    <d1780b1f095142689bede48a1a592c27 xmlns="d91f2355-c79c-4942-b1d4-b53202503f7b">
      <Terms xmlns="http://schemas.microsoft.com/office/infopath/2007/PartnerControls">
        <TermInfo xmlns="http://schemas.microsoft.com/office/infopath/2007/PartnerControls">
          <TermName xmlns="http://schemas.microsoft.com/office/infopath/2007/PartnerControls">Official</TermName>
          <TermId xmlns="http://schemas.microsoft.com/office/infopath/2007/PartnerControls">cc759f6a-42a8-4716-9405-b226874081d1</TermId>
        </TermInfo>
      </Terms>
    </d1780b1f095142689bede48a1a592c27>
    <CurrentStatus xmlns="d91f2355-c79c-4942-b1d4-b53202503f7b">Drafft</CurrentStatus>
    <ke93f16e132f4fd988b16f5cfb0cdfe5 xmlns="d91f2355-c79c-4942-b1d4-b53202503f7b">
      <Terms xmlns="http://schemas.microsoft.com/office/infopath/2007/PartnerControls"/>
    </ke93f16e132f4fd988b16f5cfb0cdfe5>
    <fc21e95941e341fd9527e12848537719 xmlns="d91f2355-c79c-4942-b1d4-b53202503f7b">
      <Terms xmlns="http://schemas.microsoft.com/office/infopath/2007/PartnerControls"/>
    </fc21e95941e341fd9527e12848537719>
    <DocumentOwner xmlns="d91f2355-c79c-4942-b1d4-b53202503f7b">
      <UserInfo>
        <DisplayName/>
        <AccountId xsi:nil="true"/>
        <AccountType/>
      </UserInfo>
    </DocumentOwner>
    <MigrationDetails xmlns="d91f2355-c79c-4942-b1d4-b53202503f7b" xsi:nil="true"/>
    <TaxCatchAll xmlns="d91f2355-c79c-4942-b1d4-b53202503f7b">
      <Value>1</Value>
    </TaxCatchAll>
  </documentManagement>
</p:properties>
</file>

<file path=customXml/item3.xml><?xml version="1.0" encoding="utf-8"?>
<ct:contentTypeSchema xmlns:ct="http://schemas.microsoft.com/office/2006/metadata/contentType" xmlns:ma="http://schemas.microsoft.com/office/2006/metadata/properties/metaAttributes" ct:_="" ma:_="" ma:contentTypeName="Dogfen Gwynedd" ma:contentTypeID="0x01010027448A19590E40ABB966CC44EC05A4100100DDBEE0595C65424693521F46C90C6E88" ma:contentTypeVersion="28" ma:contentTypeDescription="Dogfen ar gyfer defnydd cyffredinol. Drwy ddefnyddio hwn, byddwn yn sicrhau metadata cyson ar draws yr holl ddogfennau" ma:contentTypeScope="" ma:versionID="02f62fea7011fca3205f6d166f1bfcd1">
  <xsd:schema xmlns:xsd="http://www.w3.org/2001/XMLSchema" xmlns:xs="http://www.w3.org/2001/XMLSchema" xmlns:p="http://schemas.microsoft.com/office/2006/metadata/properties" xmlns:ns2="d91f2355-c79c-4942-b1d4-b53202503f7b" targetNamespace="http://schemas.microsoft.com/office/2006/metadata/properties" ma:root="true" ma:fieldsID="fc4754c80b1656297057a73273a00323" ns2:_="">
    <xsd:import namespace="d91f2355-c79c-4942-b1d4-b53202503f7b"/>
    <xsd:element name="properties">
      <xsd:complexType>
        <xsd:sequence>
          <xsd:element name="documentManagement">
            <xsd:complexType>
              <xsd:all>
                <xsd:element ref="ns2:CurrentStatus" minOccurs="0"/>
                <xsd:element ref="ns2:d1780b1f095142689bede48a1a592c27" minOccurs="0"/>
                <xsd:element ref="ns2:TaxCatchAll" minOccurs="0"/>
                <xsd:element ref="ns2:TaxCatchAllLabel" minOccurs="0"/>
                <xsd:element ref="ns2:ke93f16e132f4fd988b16f5cfb0cdfe5" minOccurs="0"/>
                <xsd:element ref="ns2:DocumentOwner" minOccurs="0"/>
                <xsd:element ref="ns2:fc21e95941e341fd9527e12848537719" minOccurs="0"/>
                <xsd:element ref="ns2:Migrated" minOccurs="0"/>
                <xsd:element ref="ns2:MigrationDetails" minOccurs="0"/>
                <xsd:element ref="ns2: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1f2355-c79c-4942-b1d4-b53202503f7b" elementFormDefault="qualified">
    <xsd:import namespace="http://schemas.microsoft.com/office/2006/documentManagement/types"/>
    <xsd:import namespace="http://schemas.microsoft.com/office/infopath/2007/PartnerControls"/>
    <xsd:element name="CurrentStatus" ma:index="8" nillable="true" ma:displayName="Statws Presennol" ma:default="Drafft" ma:internalName="CurrentStatus">
      <xsd:simpleType>
        <xsd:restriction base="dms:Choice">
          <xsd:enumeration value="Drafft"/>
          <xsd:enumeration value="I'w Adolygu"/>
          <xsd:enumeration value="Adolygwyd"/>
          <xsd:enumeration value="I'w Gymeradwyo"/>
          <xsd:enumeration value="Wedi Cymeradwyo"/>
        </xsd:restriction>
      </xsd:simpleType>
    </xsd:element>
    <xsd:element name="d1780b1f095142689bede48a1a592c27" ma:index="9" nillable="true" ma:taxonomy="true" ma:internalName="d1780b1f095142689bede48a1a592c27" ma:taxonomyFieldName="_cx_SecurityMarkings" ma:displayName="Marc Gwarchod" ma:default="1;#Official|cc759f6a-42a8-4716-9405-b226874081d1" ma:fieldId="{d1780b1f-0951-4268-9bed-e48a1a592c27}" ma:sspId="3eea98ac-f451-44df-b5cb-3b1154eab1c5" ma:termSetId="a9da5f56-ebc6-4d64-8a44-41072e1701b2"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944fe43a-a92a-430f-a164-6bf196254a76}" ma:internalName="TaxCatchAll" ma:showField="CatchAllData" ma:web="dfdbbb4c-8504-44a6-883e-d5cdcb631b1a">
      <xsd:complexType>
        <xsd:complexContent>
          <xsd:extension base="dms:MultiChoiceLookup">
            <xsd:sequence>
              <xsd:element name="Value" type="dms:Lookup" maxOccurs="unbounded" minOccurs="0" nillable="true"/>
            </xsd:sequence>
          </xsd:extension>
        </xsd:complexContent>
      </xsd:complexType>
    </xsd:element>
    <xsd:element name="TaxCatchAllLabel" ma:index="11" nillable="true" ma:displayName="Taxonomy Catch All Column1" ma:hidden="true" ma:list="{944fe43a-a92a-430f-a164-6bf196254a76}" ma:internalName="TaxCatchAllLabel" ma:readOnly="true" ma:showField="CatchAllDataLabel" ma:web="dfdbbb4c-8504-44a6-883e-d5cdcb631b1a">
      <xsd:complexType>
        <xsd:complexContent>
          <xsd:extension base="dms:MultiChoiceLookup">
            <xsd:sequence>
              <xsd:element name="Value" type="dms:Lookup" maxOccurs="unbounded" minOccurs="0" nillable="true"/>
            </xsd:sequence>
          </xsd:extension>
        </xsd:complexContent>
      </xsd:complexType>
    </xsd:element>
    <xsd:element name="ke93f16e132f4fd988b16f5cfb0cdfe5" ma:index="13" nillable="true" ma:taxonomy="true" ma:internalName="ke93f16e132f4fd988b16f5cfb0cdfe5" ma:taxonomyFieldName="Classification" ma:displayName="Categori Gwybodaeth" ma:fieldId="{4e93f16e-132f-4fd9-88b1-6f5cfb0cdfe5}" ma:sspId="3eea98ac-f451-44df-b5cb-3b1154eab1c5" ma:termSetId="9f7b28ae-a563-43f9-b8e9-f13e41e6424a" ma:anchorId="00000000-0000-0000-0000-000000000000" ma:open="false" ma:isKeyword="false">
      <xsd:complexType>
        <xsd:sequence>
          <xsd:element ref="pc:Terms" minOccurs="0" maxOccurs="1"/>
        </xsd:sequence>
      </xsd:complexType>
    </xsd:element>
    <xsd:element name="DocumentOwner" ma:index="15" nillable="true" ma:displayName="Perchen y Ddogfen(nau)" ma:description="Y prif berson sy'n gyfrifol am asedau gwybodaeth y tîm (e.e. Rheolwr Gwasanaeth)" ma:SearchPeopleOnly="false" ma:SharePointGroup="0" ma:internalName="Document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fc21e95941e341fd9527e12848537719" ma:index="16" nillable="true" ma:taxonomy="true" ma:internalName="fc21e95941e341fd9527e12848537719" ma:taxonomyFieldName="OriginatingFunction" ma:displayName="Tarddiad" ma:readOnly="false" ma:fieldId="{fc21e959-41e3-41fd-9527-e12848537719}" ma:sspId="3eea98ac-f451-44df-b5cb-3b1154eab1c5" ma:termSetId="9f7b28ae-a563-43f9-b8e9-f13e41e6424a" ma:anchorId="00000000-0000-0000-0000-000000000000" ma:open="false" ma:isKeyword="false">
      <xsd:complexType>
        <xsd:sequence>
          <xsd:element ref="pc:Terms" minOccurs="0" maxOccurs="1"/>
        </xsd:sequence>
      </xsd:complexType>
    </xsd:element>
    <xsd:element name="Migrated" ma:index="18" nillable="true" ma:displayName="Mudo" ma:default="Na" ma:hidden="true" ma:internalName="Migrated">
      <xsd:simpleType>
        <xsd:restriction base="dms:Choice">
          <xsd:enumeration value="Ia"/>
          <xsd:enumeration value="Na"/>
        </xsd:restriction>
      </xsd:simpleType>
    </xsd:element>
    <xsd:element name="MigrationDetails" ma:index="19" nillable="true" ma:displayName="Manylion Mudo" ma:description="Manylion ychwanegol am y ddogfen wreiddiol a'r broses fudo" ma:hidden="true" ma:internalName="MigrationDetails">
      <xsd:simpleType>
        <xsd:restriction base="dms:Note">
          <xsd:maxLength value="255"/>
        </xsd:restriction>
      </xsd:simpleType>
    </xsd:element>
    <xsd:element name="TaxKeywordTaxHTField" ma:index="20" nillable="true" ma:taxonomy="true" ma:internalName="TaxKeywordTaxHTField" ma:taxonomyFieldName="TaxKeyword" ma:displayName="Allweddeiriau Enterprise" ma:fieldId="{23f27201-bee3-471e-b2e7-b64fd8b7ca38}" ma:taxonomyMulti="true" ma:sspId="3eea98ac-f451-44df-b5cb-3b1154eab1c5" ma:termSetId="00000000-0000-0000-0000-000000000000" ma:anchorId="00000000-0000-0000-0000-000000000000" ma:open="true" ma:isKeyword="tru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450E9B-33F8-4939-B032-A161FCF9D8E5}">
  <ds:schemaRefs>
    <ds:schemaRef ds:uri="http://schemas.microsoft.com/office/2006/metadata/longProperties"/>
  </ds:schemaRefs>
</ds:datastoreItem>
</file>

<file path=customXml/itemProps2.xml><?xml version="1.0" encoding="utf-8"?>
<ds:datastoreItem xmlns:ds="http://schemas.openxmlformats.org/officeDocument/2006/customXml" ds:itemID="{9312E128-EA12-40AB-B0FD-BAD4E4CE5E73}">
  <ds:schemaRefs>
    <ds:schemaRef ds:uri="d91f2355-c79c-4942-b1d4-b53202503f7b"/>
    <ds:schemaRef ds:uri="http://purl.org/dc/elements/1.1/"/>
    <ds:schemaRef ds:uri="http://schemas.microsoft.com/office/2006/documentManagement/types"/>
    <ds:schemaRef ds:uri="http://schemas.openxmlformats.org/package/2006/metadata/core-properties"/>
    <ds:schemaRef ds:uri="http://purl.org/dc/terms/"/>
    <ds:schemaRef ds:uri="http://purl.org/dc/dcmitype/"/>
    <ds:schemaRef ds:uri="http://schemas.microsoft.com/office/infopath/2007/PartnerControl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47324421-5013-4A44-A8F5-8AC74748C8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1f2355-c79c-4942-b1d4-b53202503f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89FBAE32-042B-498D-AA48-83D4A82A029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Concourse</Template>
  <TotalTime>9061</TotalTime>
  <Words>3282</Words>
  <Application>Microsoft Office PowerPoint</Application>
  <PresentationFormat>On-screen Show (4:3)</PresentationFormat>
  <Paragraphs>368</Paragraphs>
  <Slides>39</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Lucida Sans Unicode</vt:lpstr>
      <vt:lpstr>Verdana</vt:lpstr>
      <vt:lpstr>Wingdings</vt:lpstr>
      <vt:lpstr>Wingdings 2</vt:lpstr>
      <vt:lpstr>Wingdings 3</vt:lpstr>
      <vt:lpstr>Concourse</vt:lpstr>
      <vt:lpstr> Tystysgrif i Raddedigion Porth Agored   Rhaglen Cadarnhau Gweithdy 2 </vt:lpstr>
      <vt:lpstr>Disgwyliadau/Rheolau</vt:lpstr>
      <vt:lpstr>PowerPoint Presentation</vt:lpstr>
      <vt:lpstr>PowerPoint Presentation</vt:lpstr>
      <vt:lpstr>Amcanion y Sesiwn </vt:lpstr>
      <vt:lpstr>PowerPoint Presentation</vt:lpstr>
      <vt:lpstr>PowerPoint Presentation</vt:lpstr>
      <vt:lpstr>Tanategu Deddfwriaeth (Underpinning Legislation)</vt:lpstr>
      <vt:lpstr>Deddfwriaeth Trosfwaol/ (Overarching Legislation)  </vt:lpstr>
      <vt:lpstr>Deddfwriaeth Trosfwaol   </vt:lpstr>
      <vt:lpstr>Deddf Gwasanaethau Cymdeithasol a Llesiant (Cymru): Hawliau Dynol </vt:lpstr>
      <vt:lpstr>PowerPoint Presentation</vt:lpstr>
      <vt:lpstr>PowerPoint Presentation</vt:lpstr>
      <vt:lpstr>Ymarferiad </vt:lpstr>
      <vt:lpstr>PowerPoint Presentation</vt:lpstr>
      <vt:lpstr>PowerPoint Presentation</vt:lpstr>
      <vt:lpstr>PowerPoint Presentation</vt:lpstr>
      <vt:lpstr>Gofynion y Diogelu Tasg 3</vt:lpstr>
      <vt:lpstr>Asesu mewn Sefyllfa Gynyddol Gymhleth</vt:lpstr>
      <vt:lpstr>Diogelu a Gweithio mewn Sefyllfaoedd Cymhleth</vt:lpstr>
      <vt:lpstr>Ystyried Cymhlethdodau</vt:lpstr>
      <vt:lpstr>Ymyrryd a Defnyddio Barn Broffesiynol mewn Sefyllfaoedd Cynyddol Gymhleth</vt:lpstr>
      <vt:lpstr>Ymarferiad</vt:lpstr>
      <vt:lpstr>Meddwl yn Gymhleth</vt:lpstr>
      <vt:lpstr>Barn Broffesiynol </vt:lpstr>
      <vt:lpstr>Theori</vt:lpstr>
      <vt:lpstr>Theori </vt:lpstr>
      <vt:lpstr>Moeseg ac Ymarfer yn Effeithiol</vt:lpstr>
      <vt:lpstr> Gwerthfawrogi Bias yn y Broses Asesu Risg </vt:lpstr>
      <vt:lpstr>Risg, Amddiffyn a Gwerthoedd </vt:lpstr>
      <vt:lpstr>Y Cyd-destun Cymreig</vt:lpstr>
      <vt:lpstr> Diogelu Tasg 3 Awgrymiadau </vt:lpstr>
      <vt:lpstr> Diogelu Tasg 4 (adran 5)</vt:lpstr>
      <vt:lpstr> Goblygiadau Deddf Gwasanaethau Cymdeithasol a Llesiant (Cymru) 2014  </vt:lpstr>
      <vt:lpstr>Diogelu Oedolion dan y Ddeddf</vt:lpstr>
      <vt:lpstr>Diogelu Plant dan y Ddeddf </vt:lpstr>
      <vt:lpstr>Dyletswyddau Trosfwaol dan “Y Ddeddf” </vt:lpstr>
      <vt:lpstr>Byrddau Diogelu</vt:lpstr>
      <vt:lpstr> Gofynion Gweithdy 3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THE TRAINERS</dc:title>
  <dc:creator>Paula McCreary</dc:creator>
  <cp:lastModifiedBy>Paula Mccreary</cp:lastModifiedBy>
  <cp:revision>298</cp:revision>
  <cp:lastPrinted>2018-01-29T13:33:33Z</cp:lastPrinted>
  <dcterms:created xsi:type="dcterms:W3CDTF">2009-07-06T20:41:59Z</dcterms:created>
  <dcterms:modified xsi:type="dcterms:W3CDTF">2020-02-11T16:35:47Z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0x01010027448A19590E40ABB966CC44EC05A4100100DDBEE0595C65424693521F46C90C6E88</vt:lpwstr>
  </property>
  <property fmtid="{D5CDD505-2E9C-101B-9397-08002B2CF9AE}" pid="3" name="Classification">
    <vt:lpwstr/>
  </property>
  <property fmtid="{D5CDD505-2E9C-101B-9397-08002B2CF9AE}" pid="4" name="TaxKeyword">
    <vt:lpwstr/>
  </property>
  <property fmtid="{D5CDD505-2E9C-101B-9397-08002B2CF9AE}" pid="5" name="_cx_SecurityMarkings">
    <vt:lpwstr>1;#Official|cc759f6a-42a8-4716-9405-b226874081d1</vt:lpwstr>
  </property>
  <property fmtid="{D5CDD505-2E9C-101B-9397-08002B2CF9AE}" pid="6" name="OriginatingFunction">
    <vt:lpwstr/>
  </property>
  <property fmtid="{D5CDD505-2E9C-101B-9397-08002B2CF9AE}" pid="7" name="TitusGUID">
    <vt:lpwstr>5cc82861-e454-4851-bd0f-8354ff5424af</vt:lpwstr>
  </property>
</Properties>
</file>