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6" r:id="rId2"/>
    <p:sldId id="257" r:id="rId3"/>
    <p:sldId id="260" r:id="rId4"/>
    <p:sldId id="261" r:id="rId5"/>
    <p:sldId id="258" r:id="rId6"/>
    <p:sldId id="262" r:id="rId7"/>
    <p:sldId id="263" r:id="rId8"/>
    <p:sldId id="264" r:id="rId9"/>
    <p:sldId id="265" r:id="rId10"/>
    <p:sldId id="266" r:id="rId11"/>
    <p:sldId id="25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D55F9-11A3-4523-8F38-6BA37933791A}" type="datetime1">
              <a:rPr lang="en-US" smtClean="0"/>
              <a:t>4/21/2021</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407339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B9D56B-6EBE-4E5F-99D9-2A3DBDF37D0A}" type="datetime1">
              <a:rPr lang="en-US" smtClean="0"/>
              <a:t>4/21/2021</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225546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33F3CA-C7E3-432D-9282-18F13836509A}" type="datetime1">
              <a:rPr lang="en-US" smtClean="0"/>
              <a:t>4/21/2021</a:t>
            </a:fld>
            <a:endParaRPr lang="en-US" dirty="0"/>
          </a:p>
        </p:txBody>
      </p:sp>
      <p:sp>
        <p:nvSpPr>
          <p:cNvPr id="5" name="Footer Placeholder 4"/>
          <p:cNvSpPr>
            <a:spLocks noGrp="1"/>
          </p:cNvSpPr>
          <p:nvPr>
            <p:ph type="ftr" sz="quarter" idx="11"/>
          </p:nvPr>
        </p:nvSpPr>
        <p:spPr/>
        <p:txBody>
          <a:bodyPr/>
          <a:lstStyle/>
          <a:p>
            <a:r>
              <a:rPr lang="en-US"/>
              <a:t>Sample Footer Text</a:t>
            </a: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547150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BE9C62-1337-40B8-BA50-E9F4861DB4BC}" type="datetime1">
              <a:rPr lang="en-US" smtClean="0"/>
              <a:t>4/21/2021</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557114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7C195EB-2DA3-4B24-8725-19BC22A7BE50}" type="datetime1">
              <a:rPr lang="en-US" smtClean="0"/>
              <a:t>4/21/2021</a:t>
            </a:fld>
            <a:endParaRPr lang="en-US"/>
          </a:p>
        </p:txBody>
      </p:sp>
      <p:sp>
        <p:nvSpPr>
          <p:cNvPr id="8" name="Footer Placeholder 7"/>
          <p:cNvSpPr>
            <a:spLocks noGrp="1"/>
          </p:cNvSpPr>
          <p:nvPr>
            <p:ph type="ftr" sz="quarter" idx="11"/>
          </p:nvPr>
        </p:nvSpPr>
        <p:spPr/>
        <p:txBody>
          <a:bodyPr/>
          <a:lstStyle/>
          <a:p>
            <a:r>
              <a:rPr lang="en-US"/>
              <a:t>Sample Footer Text</a:t>
            </a: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718215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4E237E6-0076-4915-A5A8-B7C11FA4F374}" type="datetime1">
              <a:rPr lang="en-US" smtClean="0"/>
              <a:t>4/21/2021</a:t>
            </a:fld>
            <a:endParaRPr lang="en-US"/>
          </a:p>
        </p:txBody>
      </p:sp>
      <p:sp>
        <p:nvSpPr>
          <p:cNvPr id="4" name="Footer Placeholder 3"/>
          <p:cNvSpPr>
            <a:spLocks noGrp="1"/>
          </p:cNvSpPr>
          <p:nvPr>
            <p:ph type="ftr" sz="quarter" idx="11"/>
          </p:nvPr>
        </p:nvSpPr>
        <p:spPr/>
        <p:txBody>
          <a:bodyPr/>
          <a:lstStyle/>
          <a:p>
            <a:r>
              <a:rPr lang="en-US"/>
              <a:t>Sample Footer Text</a:t>
            </a: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7534991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05F58F-C0B5-422A-8E5A-6B99E5D80F0A}" type="datetime1">
              <a:rPr lang="en-US" smtClean="0"/>
              <a:t>4/21/2021</a:t>
            </a:fld>
            <a:endParaRPr lang="en-US"/>
          </a:p>
        </p:txBody>
      </p:sp>
      <p:sp>
        <p:nvSpPr>
          <p:cNvPr id="3" name="Footer Placeholder 2"/>
          <p:cNvSpPr>
            <a:spLocks noGrp="1"/>
          </p:cNvSpPr>
          <p:nvPr>
            <p:ph type="ftr" sz="quarter" idx="11"/>
          </p:nvPr>
        </p:nvSpPr>
        <p:spPr/>
        <p:txBody>
          <a:bodyPr/>
          <a:lstStyle/>
          <a:p>
            <a:r>
              <a:rPr lang="en-US"/>
              <a:t>Sample Footer Text</a:t>
            </a: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525876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65E655-9687-48DF-A33F-F8824CCCB5D1}" type="datetime1">
              <a:rPr lang="en-US" smtClean="0"/>
              <a:t>4/21/2021</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727684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7FD56A-AAB8-4544-A495-D0645413C9E3}" type="datetime1">
              <a:rPr lang="en-US" smtClean="0"/>
              <a:t>4/21/2021</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623950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3BAB95-8DA7-460B-B00A-7037C8394FB0}" type="datetime1">
              <a:rPr lang="en-US" smtClean="0"/>
              <a:pPr/>
              <a:t>4/21/2021</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solidFill>
                <a:srgbClr val="FFFFFF"/>
              </a:solidFill>
            </a:endParaRP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1A71338-8BA2-4C79-A6C5-5A8E30081D0C}" type="slidenum">
              <a:rPr lang="en-US" smtClean="0"/>
              <a:pPr/>
              <a:t>‹#›</a:t>
            </a:fld>
            <a:endParaRPr lang="en-US" dirty="0"/>
          </a:p>
        </p:txBody>
      </p:sp>
    </p:spTree>
    <p:extLst>
      <p:ext uri="{BB962C8B-B14F-4D97-AF65-F5344CB8AC3E}">
        <p14:creationId xmlns:p14="http://schemas.microsoft.com/office/powerpoint/2010/main" val="4976239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3BAB95-8DA7-460B-B00A-7037C8394FB0}" type="datetime1">
              <a:rPr lang="en-US" smtClean="0"/>
              <a:pPr/>
              <a:t>4/21/2021</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solidFill>
                <a:srgbClr val="FFFFFF"/>
              </a:solidFill>
            </a:endParaRP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1A71338-8BA2-4C79-A6C5-5A8E30081D0C}"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5018773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93BAB95-8DA7-460B-B00A-7037C8394FB0}" type="datetime1">
              <a:rPr lang="en-US" smtClean="0"/>
              <a:pPr/>
              <a:t>4/21/2021</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solidFill>
                <a:srgbClr val="FFFFFF"/>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1A71338-8BA2-4C79-A6C5-5A8E30081D0C}" type="slidenum">
              <a:rPr lang="en-US" smtClean="0"/>
              <a:pPr/>
              <a:t>‹#›</a:t>
            </a:fld>
            <a:endParaRPr lang="en-US" dirty="0"/>
          </a:p>
        </p:txBody>
      </p:sp>
    </p:spTree>
    <p:extLst>
      <p:ext uri="{BB962C8B-B14F-4D97-AF65-F5344CB8AC3E}">
        <p14:creationId xmlns:p14="http://schemas.microsoft.com/office/powerpoint/2010/main" val="294631049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93BAB95-8DA7-460B-B00A-7037C8394FB0}" type="datetime1">
              <a:rPr lang="en-US" smtClean="0"/>
              <a:pPr/>
              <a:t>4/21/2021</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solidFill>
                <a:srgbClr val="FFFFFF"/>
              </a:solidFill>
            </a:endParaRP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1A71338-8BA2-4C79-A6C5-5A8E30081D0C}"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8370259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93BAB95-8DA7-460B-B00A-7037C8394FB0}" type="datetime1">
              <a:rPr lang="en-US" smtClean="0"/>
              <a:pPr/>
              <a:t>4/21/2021</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solidFill>
                <a:srgbClr val="FFFFFF"/>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1A71338-8BA2-4C79-A6C5-5A8E30081D0C}" type="slidenum">
              <a:rPr lang="en-US" smtClean="0"/>
              <a:pPr/>
              <a:t>‹#›</a:t>
            </a:fld>
            <a:endParaRPr lang="en-US" dirty="0"/>
          </a:p>
        </p:txBody>
      </p:sp>
    </p:spTree>
    <p:extLst>
      <p:ext uri="{BB962C8B-B14F-4D97-AF65-F5344CB8AC3E}">
        <p14:creationId xmlns:p14="http://schemas.microsoft.com/office/powerpoint/2010/main" val="242022941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4E757A-3EC2-4683-9080-1A460C37C843}" type="datetime1">
              <a:rPr lang="en-US" smtClean="0"/>
              <a:t>4/21/2021</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8833997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C8096C-64ED-4153-A483-5C02E44AD5C3}" type="datetime1">
              <a:rPr lang="en-US" smtClean="0"/>
              <a:t>4/21/2021</a:t>
            </a:fld>
            <a:endParaRPr lang="en-US" dirty="0"/>
          </a:p>
        </p:txBody>
      </p:sp>
      <p:sp>
        <p:nvSpPr>
          <p:cNvPr id="5" name="Footer Placeholder 4"/>
          <p:cNvSpPr>
            <a:spLocks noGrp="1"/>
          </p:cNvSpPr>
          <p:nvPr>
            <p:ph type="ftr" sz="quarter" idx="11"/>
          </p:nvPr>
        </p:nvSpPr>
        <p:spPr/>
        <p:txBody>
          <a:bodyPr/>
          <a:lstStyle/>
          <a:p>
            <a:r>
              <a:rPr lang="en-US"/>
              <a:t>Sample Footer Text</a:t>
            </a: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560066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93BAB95-8DA7-460B-B00A-7037C8394FB0}" type="datetime1">
              <a:rPr lang="en-US" smtClean="0"/>
              <a:pPr/>
              <a:t>4/21/2021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Sample Footer Text</a:t>
            </a:r>
            <a:endParaRPr lang="en-US" dirty="0">
              <a:solidFill>
                <a:srgbClr val="FFFFFF"/>
              </a:solidFill>
            </a:endParaRP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1A71338-8BA2-4C79-A6C5-5A8E30081D0C}" type="slidenum">
              <a:rPr lang="en-US" smtClean="0"/>
              <a:pPr/>
              <a:t>‹#›</a:t>
            </a:fld>
            <a:endParaRPr lang="en-US" dirty="0"/>
          </a:p>
        </p:txBody>
      </p:sp>
    </p:spTree>
    <p:extLst>
      <p:ext uri="{BB962C8B-B14F-4D97-AF65-F5344CB8AC3E}">
        <p14:creationId xmlns:p14="http://schemas.microsoft.com/office/powerpoint/2010/main" val="4081466767"/>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Lst>
  <p:hf sldNum="0" hdr="0" ftr="0" dt="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Video 3">
            <a:extLst>
              <a:ext uri="{FF2B5EF4-FFF2-40B4-BE49-F238E27FC236}">
                <a16:creationId xmlns:a16="http://schemas.microsoft.com/office/drawing/2014/main" id="{1B0E2F84-37CD-4DD6-80F6-34A44BDD12DC}"/>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3"/>
          <a:stretch/>
        </p:blipFill>
        <p:spPr>
          <a:xfrm>
            <a:off x="20" y="10"/>
            <a:ext cx="12191980" cy="6857989"/>
          </a:xfrm>
          <a:prstGeom prst="rect">
            <a:avLst/>
          </a:prstGeom>
        </p:spPr>
      </p:pic>
      <p:sp>
        <p:nvSpPr>
          <p:cNvPr id="2" name="Title 1">
            <a:extLst>
              <a:ext uri="{FF2B5EF4-FFF2-40B4-BE49-F238E27FC236}">
                <a16:creationId xmlns:a16="http://schemas.microsoft.com/office/drawing/2014/main" id="{425E515E-DBD8-4E05-BC64-9816B041B4BF}"/>
              </a:ext>
            </a:extLst>
          </p:cNvPr>
          <p:cNvSpPr>
            <a:spLocks noGrp="1"/>
          </p:cNvSpPr>
          <p:nvPr>
            <p:ph type="ctrTitle"/>
          </p:nvPr>
        </p:nvSpPr>
        <p:spPr>
          <a:xfrm>
            <a:off x="7086600" y="728905"/>
            <a:ext cx="4567990" cy="3184274"/>
          </a:xfrm>
        </p:spPr>
        <p:txBody>
          <a:bodyPr>
            <a:normAutofit/>
          </a:bodyPr>
          <a:lstStyle/>
          <a:p>
            <a:pPr algn="l"/>
            <a:r>
              <a:rPr lang="en-GB" b="1" dirty="0">
                <a:solidFill>
                  <a:schemeClr val="bg1"/>
                </a:solidFill>
              </a:rPr>
              <a:t>Storage Area Network Investigation</a:t>
            </a:r>
          </a:p>
        </p:txBody>
      </p:sp>
      <p:sp>
        <p:nvSpPr>
          <p:cNvPr id="3" name="Subtitle 2">
            <a:extLst>
              <a:ext uri="{FF2B5EF4-FFF2-40B4-BE49-F238E27FC236}">
                <a16:creationId xmlns:a16="http://schemas.microsoft.com/office/drawing/2014/main" id="{59D2FE40-354F-4DFA-8261-1F531667532C}"/>
              </a:ext>
            </a:extLst>
          </p:cNvPr>
          <p:cNvSpPr>
            <a:spLocks noGrp="1"/>
          </p:cNvSpPr>
          <p:nvPr>
            <p:ph type="subTitle" idx="1"/>
          </p:nvPr>
        </p:nvSpPr>
        <p:spPr>
          <a:xfrm>
            <a:off x="7086600" y="4072044"/>
            <a:ext cx="4567990" cy="1495379"/>
          </a:xfrm>
        </p:spPr>
        <p:txBody>
          <a:bodyPr>
            <a:normAutofit/>
          </a:bodyPr>
          <a:lstStyle/>
          <a:p>
            <a:pPr algn="l"/>
            <a:r>
              <a:rPr lang="en-GB" sz="2200" b="1" dirty="0">
                <a:solidFill>
                  <a:schemeClr val="bg1"/>
                </a:solidFill>
              </a:rPr>
              <a:t>Lecturer: Koushik Modak</a:t>
            </a:r>
          </a:p>
          <a:p>
            <a:pPr algn="l"/>
            <a:r>
              <a:rPr lang="en-GB" sz="2200" b="1" dirty="0">
                <a:solidFill>
                  <a:schemeClr val="bg1"/>
                </a:solidFill>
              </a:rPr>
              <a:t>Author: Apostol George Adrian</a:t>
            </a:r>
          </a:p>
        </p:txBody>
      </p:sp>
    </p:spTree>
    <p:extLst>
      <p:ext uri="{BB962C8B-B14F-4D97-AF65-F5344CB8AC3E}">
        <p14:creationId xmlns:p14="http://schemas.microsoft.com/office/powerpoint/2010/main" val="4084533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39394">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D81EC-01A5-40CC-A60F-1620DD881BCA}"/>
              </a:ext>
            </a:extLst>
          </p:cNvPr>
          <p:cNvSpPr>
            <a:spLocks noGrp="1"/>
          </p:cNvSpPr>
          <p:nvPr>
            <p:ph type="title"/>
          </p:nvPr>
        </p:nvSpPr>
        <p:spPr>
          <a:xfrm>
            <a:off x="2592926" y="446088"/>
            <a:ext cx="3570129" cy="1005840"/>
          </a:xfrm>
        </p:spPr>
        <p:txBody>
          <a:bodyPr anchor="b">
            <a:normAutofit/>
          </a:bodyPr>
          <a:lstStyle/>
          <a:p>
            <a:r>
              <a:rPr lang="en-GB" sz="3200" dirty="0"/>
              <a:t>Agenda</a:t>
            </a:r>
          </a:p>
        </p:txBody>
      </p:sp>
      <p:sp>
        <p:nvSpPr>
          <p:cNvPr id="3" name="Content Placeholder 2">
            <a:extLst>
              <a:ext uri="{FF2B5EF4-FFF2-40B4-BE49-F238E27FC236}">
                <a16:creationId xmlns:a16="http://schemas.microsoft.com/office/drawing/2014/main" id="{DA6F94BA-DDD3-44BA-96B7-9B644548377E}"/>
              </a:ext>
            </a:extLst>
          </p:cNvPr>
          <p:cNvSpPr>
            <a:spLocks noGrp="1"/>
          </p:cNvSpPr>
          <p:nvPr>
            <p:ph idx="1"/>
          </p:nvPr>
        </p:nvSpPr>
        <p:spPr>
          <a:xfrm>
            <a:off x="2341608" y="2180200"/>
            <a:ext cx="3821447" cy="4231712"/>
          </a:xfrm>
        </p:spPr>
        <p:txBody>
          <a:bodyPr>
            <a:normAutofit/>
          </a:bodyPr>
          <a:lstStyle/>
          <a:p>
            <a:r>
              <a:rPr lang="en-GB" dirty="0"/>
              <a:t>Storage Area Network Overview</a:t>
            </a:r>
          </a:p>
          <a:p>
            <a:r>
              <a:rPr lang="en-GB" dirty="0"/>
              <a:t>Types of SAN</a:t>
            </a:r>
          </a:p>
          <a:p>
            <a:r>
              <a:rPr lang="en-GB" dirty="0"/>
              <a:t>Basic SAN Network Architecture</a:t>
            </a:r>
          </a:p>
          <a:p>
            <a:r>
              <a:rPr lang="en-GB" dirty="0"/>
              <a:t>SAN Management</a:t>
            </a:r>
          </a:p>
          <a:p>
            <a:r>
              <a:rPr lang="en-GB" dirty="0"/>
              <a:t>Data Security Management</a:t>
            </a:r>
          </a:p>
          <a:p>
            <a:pPr marL="0" indent="0">
              <a:buNone/>
            </a:pPr>
            <a:endParaRPr lang="en-GB" sz="1400" dirty="0"/>
          </a:p>
        </p:txBody>
      </p:sp>
      <p:pic>
        <p:nvPicPr>
          <p:cNvPr id="7" name="Graphic 6" descr="Check List">
            <a:extLst>
              <a:ext uri="{FF2B5EF4-FFF2-40B4-BE49-F238E27FC236}">
                <a16:creationId xmlns:a16="http://schemas.microsoft.com/office/drawing/2014/main" id="{519E2518-4101-4106-8321-BC4122732BB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23013" y="578670"/>
            <a:ext cx="5181600" cy="5181600"/>
          </a:xfrm>
          <a:prstGeom prst="rect">
            <a:avLst/>
          </a:prstGeom>
        </p:spPr>
      </p:pic>
    </p:spTree>
    <p:extLst>
      <p:ext uri="{BB962C8B-B14F-4D97-AF65-F5344CB8AC3E}">
        <p14:creationId xmlns:p14="http://schemas.microsoft.com/office/powerpoint/2010/main" val="28104739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C97A2-F6F8-46A3-BF4E-0525E94D1646}"/>
              </a:ext>
            </a:extLst>
          </p:cNvPr>
          <p:cNvSpPr>
            <a:spLocks noGrp="1"/>
          </p:cNvSpPr>
          <p:nvPr>
            <p:ph type="title"/>
          </p:nvPr>
        </p:nvSpPr>
        <p:spPr/>
        <p:txBody>
          <a:bodyPr/>
          <a:lstStyle/>
          <a:p>
            <a:r>
              <a:rPr lang="en-GB"/>
              <a:t>SAN Overview</a:t>
            </a:r>
            <a:endParaRPr lang="en-GB" dirty="0"/>
          </a:p>
        </p:txBody>
      </p:sp>
      <p:sp>
        <p:nvSpPr>
          <p:cNvPr id="3" name="Content Placeholder 2">
            <a:extLst>
              <a:ext uri="{FF2B5EF4-FFF2-40B4-BE49-F238E27FC236}">
                <a16:creationId xmlns:a16="http://schemas.microsoft.com/office/drawing/2014/main" id="{EEDEC801-6CCD-4172-9DFE-D459610D61C5}"/>
              </a:ext>
            </a:extLst>
          </p:cNvPr>
          <p:cNvSpPr>
            <a:spLocks noGrp="1"/>
          </p:cNvSpPr>
          <p:nvPr>
            <p:ph idx="1"/>
          </p:nvPr>
        </p:nvSpPr>
        <p:spPr/>
        <p:txBody>
          <a:bodyPr/>
          <a:lstStyle/>
          <a:p>
            <a:r>
              <a:rPr lang="en-US"/>
              <a:t>SANs are dedicated, high-speed networks used to link data storage devices to wider networks. They allow interaction among computer systems by linking them to storage pools through SAN switches. [4]</a:t>
            </a:r>
          </a:p>
          <a:p>
            <a:r>
              <a:rPr lang="en-US"/>
              <a:t>A SAN network is comprised of a variety of devices, including disk arrays, switches, and servers, which provides the scalability and fault-tolerance in a virtualized data center. </a:t>
            </a:r>
          </a:p>
          <a:p>
            <a:r>
              <a:rPr lang="en-US"/>
              <a:t>Additionally, SANs are highly flexible, since more storage capacity may be added without disrupting the network. </a:t>
            </a:r>
            <a:endParaRPr lang="en-GB" dirty="0"/>
          </a:p>
        </p:txBody>
      </p:sp>
    </p:spTree>
    <p:extLst>
      <p:ext uri="{BB962C8B-B14F-4D97-AF65-F5344CB8AC3E}">
        <p14:creationId xmlns:p14="http://schemas.microsoft.com/office/powerpoint/2010/main" val="4046381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F4666-0A35-4EBD-AC7D-4AF36A4CAA22}"/>
              </a:ext>
            </a:extLst>
          </p:cNvPr>
          <p:cNvSpPr>
            <a:spLocks noGrp="1"/>
          </p:cNvSpPr>
          <p:nvPr>
            <p:ph type="title"/>
          </p:nvPr>
        </p:nvSpPr>
        <p:spPr>
          <a:xfrm>
            <a:off x="1687669" y="624110"/>
            <a:ext cx="4137059" cy="1280890"/>
          </a:xfrm>
        </p:spPr>
        <p:txBody>
          <a:bodyPr>
            <a:normAutofit/>
          </a:bodyPr>
          <a:lstStyle/>
          <a:p>
            <a:r>
              <a:rPr lang="en-GB" sz="3200"/>
              <a:t>Types of SAN</a:t>
            </a:r>
          </a:p>
        </p:txBody>
      </p:sp>
      <p:sp>
        <p:nvSpPr>
          <p:cNvPr id="34" name="Content Placeholder 2">
            <a:extLst>
              <a:ext uri="{FF2B5EF4-FFF2-40B4-BE49-F238E27FC236}">
                <a16:creationId xmlns:a16="http://schemas.microsoft.com/office/drawing/2014/main" id="{B29EBAEA-940E-4E7F-819D-7CD4B44DC808}"/>
              </a:ext>
            </a:extLst>
          </p:cNvPr>
          <p:cNvSpPr>
            <a:spLocks noGrp="1"/>
          </p:cNvSpPr>
          <p:nvPr>
            <p:ph idx="1"/>
          </p:nvPr>
        </p:nvSpPr>
        <p:spPr>
          <a:xfrm>
            <a:off x="1683956" y="2133600"/>
            <a:ext cx="4140772" cy="3777622"/>
          </a:xfrm>
        </p:spPr>
        <p:txBody>
          <a:bodyPr>
            <a:normAutofit/>
          </a:bodyPr>
          <a:lstStyle/>
          <a:p>
            <a:pPr>
              <a:lnSpc>
                <a:spcPct val="90000"/>
              </a:lnSpc>
            </a:pPr>
            <a:r>
              <a:rPr lang="en-US" sz="1400">
                <a:solidFill>
                  <a:srgbClr val="000000"/>
                </a:solidFill>
              </a:rPr>
              <a:t>SANs come in a variety of sizes and difficulty levels. The optimal size of the SAN for a company is entirely dependent on the specific business requirements. </a:t>
            </a:r>
          </a:p>
          <a:p>
            <a:pPr>
              <a:lnSpc>
                <a:spcPct val="90000"/>
              </a:lnSpc>
            </a:pPr>
            <a:r>
              <a:rPr lang="en-US" sz="1400">
                <a:solidFill>
                  <a:srgbClr val="000000"/>
                </a:solidFill>
              </a:rPr>
              <a:t>SANs operate on one of the following:	</a:t>
            </a:r>
          </a:p>
          <a:p>
            <a:pPr marL="0" indent="0">
              <a:lnSpc>
                <a:spcPct val="90000"/>
              </a:lnSpc>
              <a:buNone/>
            </a:pPr>
            <a:r>
              <a:rPr lang="en-US" sz="1400">
                <a:solidFill>
                  <a:srgbClr val="000000"/>
                </a:solidFill>
              </a:rPr>
              <a:t>	1) Fiber channel technique</a:t>
            </a:r>
          </a:p>
          <a:p>
            <a:pPr marL="0" indent="0">
              <a:lnSpc>
                <a:spcPct val="90000"/>
              </a:lnSpc>
              <a:buNone/>
            </a:pPr>
            <a:r>
              <a:rPr lang="en-US" sz="1400">
                <a:solidFill>
                  <a:srgbClr val="000000"/>
                </a:solidFill>
              </a:rPr>
              <a:t>	2) The iSCSI</a:t>
            </a:r>
          </a:p>
          <a:p>
            <a:pPr>
              <a:lnSpc>
                <a:spcPct val="90000"/>
              </a:lnSpc>
            </a:pPr>
            <a:r>
              <a:rPr lang="en-US" sz="1400">
                <a:solidFill>
                  <a:srgbClr val="000000"/>
                </a:solidFill>
              </a:rPr>
              <a:t>Since iSCSI is less costly than FC, it is desirable to SMBs. [2] </a:t>
            </a:r>
          </a:p>
          <a:p>
            <a:pPr>
              <a:lnSpc>
                <a:spcPct val="90000"/>
              </a:lnSpc>
            </a:pPr>
            <a:r>
              <a:rPr lang="en-US" sz="1400">
                <a:solidFill>
                  <a:srgbClr val="000000"/>
                </a:solidFill>
              </a:rPr>
              <a:t>On the other hand, FC technology is quicker and more efficient, which makes it familiar with companies that need constant data access for project applications. [3]</a:t>
            </a:r>
            <a:endParaRPr lang="en-GB" sz="1400">
              <a:solidFill>
                <a:srgbClr val="000000"/>
              </a:solidFill>
            </a:endParaRPr>
          </a:p>
          <a:p>
            <a:pPr marL="0" indent="0">
              <a:lnSpc>
                <a:spcPct val="90000"/>
              </a:lnSpc>
              <a:buNone/>
            </a:pPr>
            <a:endParaRPr lang="en-US" sz="1400" dirty="0">
              <a:solidFill>
                <a:srgbClr val="000000"/>
              </a:solidFill>
            </a:endParaRPr>
          </a:p>
        </p:txBody>
      </p:sp>
      <p:pic>
        <p:nvPicPr>
          <p:cNvPr id="5" name="Picture 4" descr="A picture containing cable, circuit, connector&#10;&#10;Description automatically generated">
            <a:extLst>
              <a:ext uri="{FF2B5EF4-FFF2-40B4-BE49-F238E27FC236}">
                <a16:creationId xmlns:a16="http://schemas.microsoft.com/office/drawing/2014/main" id="{5448FEB0-0657-4821-98C0-AFF1D62F01A1}"/>
              </a:ext>
            </a:extLst>
          </p:cNvPr>
          <p:cNvPicPr>
            <a:picLocks noChangeAspect="1"/>
          </p:cNvPicPr>
          <p:nvPr/>
        </p:nvPicPr>
        <p:blipFill rotWithShape="1">
          <a:blip r:embed="rId2">
            <a:extLst>
              <a:ext uri="{28A0092B-C50C-407E-A947-70E740481C1C}">
                <a14:useLocalDpi xmlns:a14="http://schemas.microsoft.com/office/drawing/2010/main" val="0"/>
              </a:ext>
            </a:extLst>
          </a:blip>
          <a:srcRect l="23597" r="27837" b="1"/>
          <a:stretch/>
        </p:blipFill>
        <p:spPr>
          <a:xfrm>
            <a:off x="6091916" y="645106"/>
            <a:ext cx="5451627" cy="5247747"/>
          </a:xfrm>
          <a:prstGeom prst="rect">
            <a:avLst/>
          </a:prstGeom>
        </p:spPr>
      </p:pic>
    </p:spTree>
    <p:extLst>
      <p:ext uri="{BB962C8B-B14F-4D97-AF65-F5344CB8AC3E}">
        <p14:creationId xmlns:p14="http://schemas.microsoft.com/office/powerpoint/2010/main" val="2503472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6F14A-9090-4BE2-BE62-C5009D741CB2}"/>
              </a:ext>
            </a:extLst>
          </p:cNvPr>
          <p:cNvSpPr>
            <a:spLocks noGrp="1"/>
          </p:cNvSpPr>
          <p:nvPr>
            <p:ph type="title"/>
          </p:nvPr>
        </p:nvSpPr>
        <p:spPr/>
        <p:txBody>
          <a:bodyPr/>
          <a:lstStyle/>
          <a:p>
            <a:r>
              <a:rPr lang="en-GB" dirty="0"/>
              <a:t>Basic SAN Network Architecture</a:t>
            </a:r>
          </a:p>
        </p:txBody>
      </p:sp>
      <p:pic>
        <p:nvPicPr>
          <p:cNvPr id="11" name="Content Placeholder 10" descr="Diagram&#10;&#10;Description automatically generated">
            <a:extLst>
              <a:ext uri="{FF2B5EF4-FFF2-40B4-BE49-F238E27FC236}">
                <a16:creationId xmlns:a16="http://schemas.microsoft.com/office/drawing/2014/main" id="{517551FF-D00C-4413-B798-8E746D6D711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13746" y="1466413"/>
            <a:ext cx="5290866" cy="4328890"/>
          </a:xfrm>
        </p:spPr>
      </p:pic>
      <p:sp>
        <p:nvSpPr>
          <p:cNvPr id="6" name="TextBox 5">
            <a:extLst>
              <a:ext uri="{FF2B5EF4-FFF2-40B4-BE49-F238E27FC236}">
                <a16:creationId xmlns:a16="http://schemas.microsoft.com/office/drawing/2014/main" id="{320F799F-8AA8-4500-8AFB-72AADDDA39FC}"/>
              </a:ext>
            </a:extLst>
          </p:cNvPr>
          <p:cNvSpPr txBox="1"/>
          <p:nvPr/>
        </p:nvSpPr>
        <p:spPr>
          <a:xfrm>
            <a:off x="2592925" y="1467950"/>
            <a:ext cx="3620821" cy="1520848"/>
          </a:xfrm>
          <a:prstGeom prst="rect">
            <a:avLst/>
          </a:prstGeom>
          <a:noFill/>
        </p:spPr>
        <p:txBody>
          <a:bodyPr wrap="square" rtlCol="0">
            <a:spAutoFit/>
          </a:bodyPr>
          <a:lstStyle/>
          <a:p>
            <a:r>
              <a:rPr lang="en-GB" dirty="0"/>
              <a:t>There are 3 types of layers found inside the SAN network:</a:t>
            </a:r>
          </a:p>
          <a:p>
            <a:pPr marL="285750" indent="-285750">
              <a:buFontTx/>
              <a:buChar char="-"/>
            </a:pPr>
            <a:r>
              <a:rPr lang="en-GB" dirty="0"/>
              <a:t>Host layer </a:t>
            </a:r>
          </a:p>
          <a:p>
            <a:pPr marL="285750" indent="-285750">
              <a:buFontTx/>
              <a:buChar char="-"/>
            </a:pPr>
            <a:r>
              <a:rPr lang="en-GB" dirty="0"/>
              <a:t>Fabric layer</a:t>
            </a:r>
          </a:p>
          <a:p>
            <a:pPr marL="285750" indent="-285750">
              <a:buFontTx/>
              <a:buChar char="-"/>
            </a:pPr>
            <a:r>
              <a:rPr lang="en-GB" dirty="0"/>
              <a:t>Data storage layer</a:t>
            </a:r>
          </a:p>
        </p:txBody>
      </p:sp>
      <p:sp>
        <p:nvSpPr>
          <p:cNvPr id="7" name="TextBox 6">
            <a:extLst>
              <a:ext uri="{FF2B5EF4-FFF2-40B4-BE49-F238E27FC236}">
                <a16:creationId xmlns:a16="http://schemas.microsoft.com/office/drawing/2014/main" id="{CA577BAA-3BF8-481A-BA19-030FFB55377C}"/>
              </a:ext>
            </a:extLst>
          </p:cNvPr>
          <p:cNvSpPr txBox="1"/>
          <p:nvPr/>
        </p:nvSpPr>
        <p:spPr>
          <a:xfrm>
            <a:off x="7738667" y="5795303"/>
            <a:ext cx="3100873" cy="276999"/>
          </a:xfrm>
          <a:prstGeom prst="rect">
            <a:avLst/>
          </a:prstGeom>
          <a:noFill/>
        </p:spPr>
        <p:txBody>
          <a:bodyPr wrap="square" rtlCol="0">
            <a:spAutoFit/>
          </a:bodyPr>
          <a:lstStyle/>
          <a:p>
            <a:r>
              <a:rPr lang="en-GB" sz="1200" i="1" dirty="0"/>
              <a:t>Fig 1. SAN component Layers [1]</a:t>
            </a:r>
          </a:p>
        </p:txBody>
      </p:sp>
      <p:sp>
        <p:nvSpPr>
          <p:cNvPr id="12" name="TextBox 11">
            <a:extLst>
              <a:ext uri="{FF2B5EF4-FFF2-40B4-BE49-F238E27FC236}">
                <a16:creationId xmlns:a16="http://schemas.microsoft.com/office/drawing/2014/main" id="{A72DA9FC-A4FC-4F0F-A32E-F069541D9E97}"/>
              </a:ext>
            </a:extLst>
          </p:cNvPr>
          <p:cNvSpPr txBox="1"/>
          <p:nvPr/>
        </p:nvSpPr>
        <p:spPr>
          <a:xfrm>
            <a:off x="2592925" y="3189903"/>
            <a:ext cx="3620821" cy="3139321"/>
          </a:xfrm>
          <a:prstGeom prst="rect">
            <a:avLst/>
          </a:prstGeom>
          <a:noFill/>
        </p:spPr>
        <p:txBody>
          <a:bodyPr wrap="square" rtlCol="0">
            <a:spAutoFit/>
          </a:bodyPr>
          <a:lstStyle/>
          <a:p>
            <a:r>
              <a:rPr lang="en-GB" dirty="0"/>
              <a:t>In the SAN network, all the devices are interconnected using fibre channel, which is a standard for SANs. </a:t>
            </a:r>
          </a:p>
          <a:p>
            <a:r>
              <a:rPr lang="en-GB" dirty="0"/>
              <a:t>This figure illustrates the redundancy provided in case a HBA or an entire switch fails. In this case, another HBA will support the SAN operations or if a switch fails, the other switch will take over the traffic. </a:t>
            </a:r>
          </a:p>
        </p:txBody>
      </p:sp>
    </p:spTree>
    <p:extLst>
      <p:ext uri="{BB962C8B-B14F-4D97-AF65-F5344CB8AC3E}">
        <p14:creationId xmlns:p14="http://schemas.microsoft.com/office/powerpoint/2010/main" val="2930248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47BB8-4038-4F4A-A113-08AA3F74246B}"/>
              </a:ext>
            </a:extLst>
          </p:cNvPr>
          <p:cNvSpPr>
            <a:spLocks noGrp="1"/>
          </p:cNvSpPr>
          <p:nvPr>
            <p:ph type="title"/>
          </p:nvPr>
        </p:nvSpPr>
        <p:spPr/>
        <p:txBody>
          <a:bodyPr/>
          <a:lstStyle/>
          <a:p>
            <a:r>
              <a:rPr lang="en-GB" dirty="0"/>
              <a:t>SAN Management</a:t>
            </a:r>
          </a:p>
        </p:txBody>
      </p:sp>
      <p:sp>
        <p:nvSpPr>
          <p:cNvPr id="3" name="Content Placeholder 2">
            <a:extLst>
              <a:ext uri="{FF2B5EF4-FFF2-40B4-BE49-F238E27FC236}">
                <a16:creationId xmlns:a16="http://schemas.microsoft.com/office/drawing/2014/main" id="{08A7855C-882C-4678-9B72-7A75F00ED8AD}"/>
              </a:ext>
            </a:extLst>
          </p:cNvPr>
          <p:cNvSpPr>
            <a:spLocks noGrp="1"/>
          </p:cNvSpPr>
          <p:nvPr>
            <p:ph idx="1"/>
          </p:nvPr>
        </p:nvSpPr>
        <p:spPr/>
        <p:txBody>
          <a:bodyPr/>
          <a:lstStyle/>
          <a:p>
            <a:r>
              <a:rPr lang="en-US" dirty="0"/>
              <a:t>To maximize the benefits and features of SANs, such as efficiency, reliability, expense, scalability, and integration, both the SAN network and the connected storage systems should be handled efficiently. [5]</a:t>
            </a:r>
          </a:p>
          <a:p>
            <a:r>
              <a:rPr lang="en-US" dirty="0"/>
              <a:t>The SAN's administration may be classified according to the different disciplines described in Enterprise Storage Resources Management (ESRM):</a:t>
            </a:r>
          </a:p>
          <a:p>
            <a:pPr>
              <a:buFont typeface="Wingdings" panose="05000000000000000000" pitchFamily="2" charset="2"/>
              <a:buChar char="ü"/>
            </a:pPr>
            <a:r>
              <a:rPr lang="en-US" dirty="0"/>
              <a:t>Asset Management,</a:t>
            </a:r>
          </a:p>
          <a:p>
            <a:pPr>
              <a:buFont typeface="Wingdings" panose="05000000000000000000" pitchFamily="2" charset="2"/>
              <a:buChar char="ü"/>
            </a:pPr>
            <a:r>
              <a:rPr lang="en-GB" dirty="0"/>
              <a:t>Capacity Management,</a:t>
            </a:r>
          </a:p>
          <a:p>
            <a:pPr>
              <a:buFont typeface="Wingdings" panose="05000000000000000000" pitchFamily="2" charset="2"/>
              <a:buChar char="ü"/>
            </a:pPr>
            <a:r>
              <a:rPr lang="en-GB" dirty="0"/>
              <a:t>Configuration Management,</a:t>
            </a:r>
            <a:endParaRPr lang="en-US" dirty="0"/>
          </a:p>
          <a:p>
            <a:pPr>
              <a:buFont typeface="Wingdings" panose="05000000000000000000" pitchFamily="2" charset="2"/>
              <a:buChar char="ü"/>
            </a:pPr>
            <a:r>
              <a:rPr lang="en-GB" dirty="0"/>
              <a:t>Performance Management,</a:t>
            </a:r>
          </a:p>
          <a:p>
            <a:pPr>
              <a:buFont typeface="Wingdings" panose="05000000000000000000" pitchFamily="2" charset="2"/>
              <a:buChar char="ü"/>
            </a:pPr>
            <a:r>
              <a:rPr lang="en-GB" dirty="0"/>
              <a:t>Availability Management. [6]</a:t>
            </a:r>
            <a:endParaRPr lang="en-US" dirty="0"/>
          </a:p>
        </p:txBody>
      </p:sp>
    </p:spTree>
    <p:extLst>
      <p:ext uri="{BB962C8B-B14F-4D97-AF65-F5344CB8AC3E}">
        <p14:creationId xmlns:p14="http://schemas.microsoft.com/office/powerpoint/2010/main" val="38740160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5DCDD-4D6F-4FF3-B90A-958914E7B127}"/>
              </a:ext>
            </a:extLst>
          </p:cNvPr>
          <p:cNvSpPr>
            <a:spLocks noGrp="1"/>
          </p:cNvSpPr>
          <p:nvPr>
            <p:ph type="title"/>
          </p:nvPr>
        </p:nvSpPr>
        <p:spPr/>
        <p:txBody>
          <a:bodyPr/>
          <a:lstStyle/>
          <a:p>
            <a:r>
              <a:rPr lang="en-GB"/>
              <a:t>Data Security Management</a:t>
            </a:r>
            <a:endParaRPr lang="en-GB" dirty="0"/>
          </a:p>
        </p:txBody>
      </p:sp>
      <p:sp>
        <p:nvSpPr>
          <p:cNvPr id="3" name="Content Placeholder 2">
            <a:extLst>
              <a:ext uri="{FF2B5EF4-FFF2-40B4-BE49-F238E27FC236}">
                <a16:creationId xmlns:a16="http://schemas.microsoft.com/office/drawing/2014/main" id="{7F354D43-F4F4-4D4B-B347-AB35CE6B0ADB}"/>
              </a:ext>
            </a:extLst>
          </p:cNvPr>
          <p:cNvSpPr>
            <a:spLocks noGrp="1"/>
          </p:cNvSpPr>
          <p:nvPr>
            <p:ph idx="1"/>
          </p:nvPr>
        </p:nvSpPr>
        <p:spPr>
          <a:xfrm>
            <a:off x="2589212" y="1904999"/>
            <a:ext cx="8915400" cy="4073769"/>
          </a:xfrm>
        </p:spPr>
        <p:txBody>
          <a:bodyPr>
            <a:normAutofit fontScale="92500" lnSpcReduction="10000"/>
          </a:bodyPr>
          <a:lstStyle/>
          <a:p>
            <a:r>
              <a:rPr lang="en-US" dirty="0"/>
              <a:t>A stable, networked infrastructure must shield data at multiple levels or tiers and must avoid having a single point of failure (SPOF).</a:t>
            </a:r>
          </a:p>
          <a:p>
            <a:r>
              <a:rPr lang="en-US" dirty="0"/>
              <a:t>Controlling access can be accomplished using authentication and authorization techniques.</a:t>
            </a:r>
          </a:p>
          <a:p>
            <a:r>
              <a:rPr lang="en-US" dirty="0"/>
              <a:t>Regardless of whether the term "at-rest" or "in-flight" is used, data protection is defined by the confidentiality and integrity of data.</a:t>
            </a:r>
          </a:p>
          <a:p>
            <a:r>
              <a:rPr lang="en-US" dirty="0"/>
              <a:t>While zoning, masking, and binding are not considered security systems, merging their functions will significantly improve the SAN's security.</a:t>
            </a:r>
          </a:p>
          <a:p>
            <a:r>
              <a:rPr lang="en-US" dirty="0"/>
              <a:t>To achieve the required level of protection, you layer your SAN's security. Firstly, you begin by increasing the difficulty for an unauthorized user to obtain access to the data. Add to it the fact that private data is not stored in a format that is readable by humans. [3]</a:t>
            </a:r>
          </a:p>
          <a:p>
            <a:r>
              <a:rPr lang="en-US" dirty="0"/>
              <a:t>When it comes to storage traffic encryption, IP-based connectivity can enhance solid security mechanisms like IPSec.</a:t>
            </a:r>
            <a:endParaRPr lang="en-GB" dirty="0"/>
          </a:p>
        </p:txBody>
      </p:sp>
    </p:spTree>
    <p:extLst>
      <p:ext uri="{BB962C8B-B14F-4D97-AF65-F5344CB8AC3E}">
        <p14:creationId xmlns:p14="http://schemas.microsoft.com/office/powerpoint/2010/main" val="127284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3262980-E907-4930-9E6E-3DC2025C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16B42C-B8DA-425B-99E2-D92AD1F1AF07}"/>
              </a:ext>
            </a:extLst>
          </p:cNvPr>
          <p:cNvSpPr>
            <a:spLocks noGrp="1"/>
          </p:cNvSpPr>
          <p:nvPr>
            <p:ph type="title"/>
          </p:nvPr>
        </p:nvSpPr>
        <p:spPr>
          <a:xfrm>
            <a:off x="649224" y="645106"/>
            <a:ext cx="3650279" cy="1259894"/>
          </a:xfrm>
        </p:spPr>
        <p:txBody>
          <a:bodyPr>
            <a:normAutofit/>
          </a:bodyPr>
          <a:lstStyle/>
          <a:p>
            <a:r>
              <a:rPr lang="en-GB">
                <a:solidFill>
                  <a:srgbClr val="8A724D"/>
                </a:solidFill>
              </a:rPr>
              <a:t>Infrastructure simplification</a:t>
            </a:r>
          </a:p>
        </p:txBody>
      </p:sp>
      <p:sp>
        <p:nvSpPr>
          <p:cNvPr id="12" name="Rectangle 11">
            <a:extLst>
              <a:ext uri="{FF2B5EF4-FFF2-40B4-BE49-F238E27FC236}">
                <a16:creationId xmlns:a16="http://schemas.microsoft.com/office/drawing/2014/main" id="{AFD53EBD-B361-45AD-8ABF-9270B20B4A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rgbClr val="8A724D"/>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5151405-78CD-465F-8630-69DB43195C7F}"/>
              </a:ext>
            </a:extLst>
          </p:cNvPr>
          <p:cNvSpPr>
            <a:spLocks noGrp="1"/>
          </p:cNvSpPr>
          <p:nvPr>
            <p:ph idx="1"/>
          </p:nvPr>
        </p:nvSpPr>
        <p:spPr>
          <a:xfrm>
            <a:off x="649225" y="2133600"/>
            <a:ext cx="3650278" cy="3759253"/>
          </a:xfrm>
        </p:spPr>
        <p:txBody>
          <a:bodyPr>
            <a:normAutofit/>
          </a:bodyPr>
          <a:lstStyle/>
          <a:p>
            <a:pPr>
              <a:lnSpc>
                <a:spcPct val="90000"/>
              </a:lnSpc>
              <a:buClr>
                <a:srgbClr val="FF4113"/>
              </a:buClr>
            </a:pPr>
            <a:r>
              <a:rPr lang="en-US" sz="1500"/>
              <a:t>Infrastructure simplification significantly reduces the complexities that may increase prices, decrease reliability, and increase dependencies on specialized expertise.</a:t>
            </a:r>
          </a:p>
          <a:p>
            <a:pPr>
              <a:lnSpc>
                <a:spcPct val="90000"/>
              </a:lnSpc>
              <a:buClr>
                <a:srgbClr val="FF4113"/>
              </a:buClr>
            </a:pPr>
            <a:r>
              <a:rPr lang="en-GB" sz="1500">
                <a:effectLst/>
                <a:latin typeface="Times New Roman" panose="02020603050405020304" pitchFamily="18" charset="0"/>
                <a:ea typeface="Calibri" panose="020F0502020204030204" pitchFamily="34" charset="0"/>
                <a:cs typeface="Times New Roman" panose="02020603050405020304" pitchFamily="18" charset="0"/>
              </a:rPr>
              <a:t>The following sections outline the primary approach designs for simplifying infrastructure:</a:t>
            </a:r>
          </a:p>
          <a:p>
            <a:pPr>
              <a:lnSpc>
                <a:spcPct val="90000"/>
              </a:lnSpc>
              <a:buClr>
                <a:srgbClr val="FF4113"/>
              </a:buClr>
              <a:buAutoNum type="arabicPeriod"/>
            </a:pPr>
            <a:r>
              <a:rPr lang="en-GB" sz="1500">
                <a:effectLst/>
                <a:latin typeface="Times New Roman" panose="02020603050405020304" pitchFamily="18" charset="0"/>
                <a:ea typeface="Calibri" panose="020F0502020204030204" pitchFamily="34" charset="0"/>
                <a:cs typeface="Times New Roman" panose="02020603050405020304" pitchFamily="18" charset="0"/>
              </a:rPr>
              <a:t>Storage pooling</a:t>
            </a:r>
          </a:p>
          <a:p>
            <a:pPr>
              <a:lnSpc>
                <a:spcPct val="90000"/>
              </a:lnSpc>
              <a:buClr>
                <a:srgbClr val="FF4113"/>
              </a:buClr>
              <a:buAutoNum type="arabicPeriod"/>
            </a:pPr>
            <a:r>
              <a:rPr lang="en-GB" sz="1500">
                <a:latin typeface="Times New Roman" panose="02020603050405020304" pitchFamily="18" charset="0"/>
                <a:ea typeface="Calibri" panose="020F0502020204030204" pitchFamily="34" charset="0"/>
                <a:cs typeface="Times New Roman" panose="02020603050405020304" pitchFamily="18" charset="0"/>
              </a:rPr>
              <a:t>Data Sharing</a:t>
            </a:r>
          </a:p>
          <a:p>
            <a:pPr>
              <a:lnSpc>
                <a:spcPct val="90000"/>
              </a:lnSpc>
              <a:buClr>
                <a:srgbClr val="FF4113"/>
              </a:buClr>
              <a:buAutoNum type="arabicPeriod"/>
            </a:pPr>
            <a:r>
              <a:rPr lang="en-GB" sz="1500">
                <a:effectLst/>
                <a:latin typeface="Times New Roman" panose="02020603050405020304" pitchFamily="18" charset="0"/>
                <a:ea typeface="Calibri" panose="020F0502020204030204" pitchFamily="34" charset="0"/>
                <a:cs typeface="Times New Roman" panose="02020603050405020304" pitchFamily="18" charset="0"/>
              </a:rPr>
              <a:t>Clustering</a:t>
            </a:r>
          </a:p>
          <a:p>
            <a:pPr>
              <a:lnSpc>
                <a:spcPct val="90000"/>
              </a:lnSpc>
              <a:buClr>
                <a:srgbClr val="FF4113"/>
              </a:buClr>
              <a:buAutoNum type="arabicPeriod"/>
            </a:pPr>
            <a:r>
              <a:rPr lang="en-GB" sz="1500">
                <a:latin typeface="Times New Roman" panose="02020603050405020304" pitchFamily="18" charset="0"/>
                <a:ea typeface="Calibri" panose="020F0502020204030204" pitchFamily="34" charset="0"/>
                <a:cs typeface="Times New Roman" panose="02020603050405020304" pitchFamily="18" charset="0"/>
              </a:rPr>
              <a:t>Consolidation</a:t>
            </a:r>
            <a:endParaRPr lang="en-GB" sz="150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descr="Diagram&#10;&#10;Description automatically generated">
            <a:extLst>
              <a:ext uri="{FF2B5EF4-FFF2-40B4-BE49-F238E27FC236}">
                <a16:creationId xmlns:a16="http://schemas.microsoft.com/office/drawing/2014/main" id="{FD6246A1-0555-48D3-946D-BB2A1FC002FA}"/>
              </a:ext>
            </a:extLst>
          </p:cNvPr>
          <p:cNvPicPr>
            <a:picLocks noChangeAspect="1"/>
          </p:cNvPicPr>
          <p:nvPr/>
        </p:nvPicPr>
        <p:blipFill rotWithShape="1">
          <a:blip r:embed="rId2"/>
          <a:srcRect t="2213"/>
          <a:stretch/>
        </p:blipFill>
        <p:spPr>
          <a:xfrm>
            <a:off x="4765847" y="633822"/>
            <a:ext cx="6953577" cy="5252773"/>
          </a:xfrm>
          <a:prstGeom prst="rect">
            <a:avLst/>
          </a:prstGeom>
        </p:spPr>
      </p:pic>
      <p:sp>
        <p:nvSpPr>
          <p:cNvPr id="14" name="Freeform 11">
            <a:extLst>
              <a:ext uri="{FF2B5EF4-FFF2-40B4-BE49-F238E27FC236}">
                <a16:creationId xmlns:a16="http://schemas.microsoft.com/office/drawing/2014/main" id="{DA1A4CE7-6399-4B37-ACE2-CFC4B4077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884CE15-1224-48CD-A5A3-A853D5AD569F}"/>
              </a:ext>
            </a:extLst>
          </p:cNvPr>
          <p:cNvSpPr txBox="1"/>
          <p:nvPr/>
        </p:nvSpPr>
        <p:spPr>
          <a:xfrm>
            <a:off x="6959873" y="5880498"/>
            <a:ext cx="4178105" cy="307777"/>
          </a:xfrm>
          <a:prstGeom prst="rect">
            <a:avLst/>
          </a:prstGeom>
          <a:noFill/>
        </p:spPr>
        <p:txBody>
          <a:bodyPr wrap="square" rtlCol="0">
            <a:spAutoFit/>
          </a:bodyPr>
          <a:lstStyle/>
          <a:p>
            <a:r>
              <a:rPr lang="en-GB" sz="1400" i="1" dirty="0"/>
              <a:t>Fig 2. SAN consolidation concept [3]</a:t>
            </a:r>
          </a:p>
        </p:txBody>
      </p:sp>
    </p:spTree>
    <p:extLst>
      <p:ext uri="{BB962C8B-B14F-4D97-AF65-F5344CB8AC3E}">
        <p14:creationId xmlns:p14="http://schemas.microsoft.com/office/powerpoint/2010/main" val="394648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584FD149-94B6-4257-AB5B-C478E6038F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65978E5-4FF2-45AE-8A8A-776684A19BD3}"/>
              </a:ext>
            </a:extLst>
          </p:cNvPr>
          <p:cNvSpPr>
            <a:spLocks noGrp="1"/>
          </p:cNvSpPr>
          <p:nvPr>
            <p:ph type="title"/>
          </p:nvPr>
        </p:nvSpPr>
        <p:spPr>
          <a:xfrm>
            <a:off x="649224" y="645106"/>
            <a:ext cx="5122652" cy="1259894"/>
          </a:xfrm>
        </p:spPr>
        <p:txBody>
          <a:bodyPr>
            <a:normAutofit/>
          </a:bodyPr>
          <a:lstStyle/>
          <a:p>
            <a:r>
              <a:rPr lang="en-GB">
                <a:solidFill>
                  <a:srgbClr val="4B5562"/>
                </a:solidFill>
              </a:rPr>
              <a:t>Business continuity</a:t>
            </a:r>
          </a:p>
        </p:txBody>
      </p:sp>
      <p:sp>
        <p:nvSpPr>
          <p:cNvPr id="17" name="Rectangle 11">
            <a:extLst>
              <a:ext uri="{FF2B5EF4-FFF2-40B4-BE49-F238E27FC236}">
                <a16:creationId xmlns:a16="http://schemas.microsoft.com/office/drawing/2014/main" id="{4743F4F4-276D-4A4D-930A-0530386F9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rgbClr val="4B556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3D41DF8-5E7E-4BBA-AAB0-CF8C03742E81}"/>
              </a:ext>
            </a:extLst>
          </p:cNvPr>
          <p:cNvSpPr>
            <a:spLocks noGrp="1"/>
          </p:cNvSpPr>
          <p:nvPr>
            <p:ph idx="1"/>
          </p:nvPr>
        </p:nvSpPr>
        <p:spPr>
          <a:xfrm>
            <a:off x="649225" y="2133600"/>
            <a:ext cx="5122652" cy="3759253"/>
          </a:xfrm>
        </p:spPr>
        <p:txBody>
          <a:bodyPr>
            <a:normAutofit/>
          </a:bodyPr>
          <a:lstStyle/>
          <a:p>
            <a:pPr>
              <a:lnSpc>
                <a:spcPct val="90000"/>
              </a:lnSpc>
              <a:buClr>
                <a:srgbClr val="6486B0"/>
              </a:buClr>
              <a:buFont typeface="Wingdings" panose="05000000000000000000" pitchFamily="2" charset="2"/>
              <a:buChar char="Ø"/>
            </a:pPr>
            <a:r>
              <a:rPr lang="en-US" sz="1700" dirty="0"/>
              <a:t>Businesses that operate on demand depend on their IT systems to run their operations. Everything should operate smoothly 24 hours a day.</a:t>
            </a:r>
          </a:p>
          <a:p>
            <a:pPr>
              <a:lnSpc>
                <a:spcPct val="90000"/>
              </a:lnSpc>
              <a:buClr>
                <a:srgbClr val="6486B0"/>
              </a:buClr>
              <a:buFont typeface="Wingdings" panose="05000000000000000000" pitchFamily="2" charset="2"/>
              <a:buChar char="Ø"/>
            </a:pPr>
            <a:r>
              <a:rPr lang="en-US" sz="1700" dirty="0"/>
              <a:t>High availability, near-continuous activities, and disaster recovery are all part of a systematic business continuity plan.</a:t>
            </a:r>
          </a:p>
          <a:p>
            <a:pPr>
              <a:lnSpc>
                <a:spcPct val="90000"/>
              </a:lnSpc>
              <a:buClr>
                <a:srgbClr val="6486B0"/>
              </a:buClr>
              <a:buFont typeface="Wingdings" panose="05000000000000000000" pitchFamily="2" charset="2"/>
              <a:buChar char="Ø"/>
            </a:pPr>
            <a:r>
              <a:rPr lang="en-US" sz="1700" dirty="0"/>
              <a:t>There are two backup and recovery frameworks in use these days:</a:t>
            </a:r>
          </a:p>
          <a:p>
            <a:pPr>
              <a:lnSpc>
                <a:spcPct val="90000"/>
              </a:lnSpc>
              <a:buClr>
                <a:srgbClr val="6486B0"/>
              </a:buClr>
              <a:buFontTx/>
              <a:buChar char="-"/>
            </a:pPr>
            <a:r>
              <a:rPr lang="en-US" sz="1700" dirty="0"/>
              <a:t>local backup and recovery</a:t>
            </a:r>
          </a:p>
          <a:p>
            <a:pPr>
              <a:lnSpc>
                <a:spcPct val="90000"/>
              </a:lnSpc>
              <a:buClr>
                <a:srgbClr val="6486B0"/>
              </a:buClr>
              <a:buFontTx/>
              <a:buChar char="-"/>
            </a:pPr>
            <a:r>
              <a:rPr lang="en-US" sz="1700" dirty="0"/>
              <a:t>network backup and recovery [3]</a:t>
            </a:r>
          </a:p>
          <a:p>
            <a:pPr>
              <a:lnSpc>
                <a:spcPct val="90000"/>
              </a:lnSpc>
              <a:buClr>
                <a:srgbClr val="6486B0"/>
              </a:buClr>
              <a:buFont typeface="Wingdings" panose="05000000000000000000" pitchFamily="2" charset="2"/>
              <a:buChar char="Ø"/>
            </a:pPr>
            <a:r>
              <a:rPr lang="en-US" sz="1700" dirty="0"/>
              <a:t>SANs are hybrids that integrate the best of both methods.</a:t>
            </a:r>
          </a:p>
        </p:txBody>
      </p:sp>
      <p:pic>
        <p:nvPicPr>
          <p:cNvPr id="5" name="Picture 4">
            <a:extLst>
              <a:ext uri="{FF2B5EF4-FFF2-40B4-BE49-F238E27FC236}">
                <a16:creationId xmlns:a16="http://schemas.microsoft.com/office/drawing/2014/main" id="{87AC89BD-5DB9-4DB2-B100-1CCC6BD5595A}"/>
              </a:ext>
            </a:extLst>
          </p:cNvPr>
          <p:cNvPicPr>
            <a:picLocks noChangeAspect="1"/>
          </p:cNvPicPr>
          <p:nvPr/>
        </p:nvPicPr>
        <p:blipFill>
          <a:blip r:embed="rId2"/>
          <a:stretch>
            <a:fillRect/>
          </a:stretch>
        </p:blipFill>
        <p:spPr>
          <a:xfrm>
            <a:off x="6279132" y="645106"/>
            <a:ext cx="5077194" cy="5247747"/>
          </a:xfrm>
          <a:prstGeom prst="rect">
            <a:avLst/>
          </a:prstGeom>
        </p:spPr>
      </p:pic>
      <p:sp>
        <p:nvSpPr>
          <p:cNvPr id="18" name="Freeform 10">
            <a:extLst>
              <a:ext uri="{FF2B5EF4-FFF2-40B4-BE49-F238E27FC236}">
                <a16:creationId xmlns:a16="http://schemas.microsoft.com/office/drawing/2014/main" id="{AA1386B8-14BD-4682-B537-BC9027D6E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4B4A2AC-8E43-4C2C-A485-4E65DFB7A68C}"/>
              </a:ext>
            </a:extLst>
          </p:cNvPr>
          <p:cNvSpPr txBox="1"/>
          <p:nvPr/>
        </p:nvSpPr>
        <p:spPr>
          <a:xfrm>
            <a:off x="7354111" y="5892853"/>
            <a:ext cx="3735421" cy="307777"/>
          </a:xfrm>
          <a:prstGeom prst="rect">
            <a:avLst/>
          </a:prstGeom>
          <a:noFill/>
        </p:spPr>
        <p:txBody>
          <a:bodyPr wrap="square" rtlCol="0">
            <a:spAutoFit/>
          </a:bodyPr>
          <a:lstStyle/>
          <a:p>
            <a:r>
              <a:rPr lang="en-GB" sz="1400" i="1" dirty="0"/>
              <a:t>Fig 3. </a:t>
            </a:r>
            <a:r>
              <a:rPr lang="en-GB" sz="1400" i="1" dirty="0">
                <a:solidFill>
                  <a:srgbClr val="111111"/>
                </a:solidFill>
                <a:effectLst/>
                <a:latin typeface="Roboto"/>
              </a:rPr>
              <a:t>Business continuity planning [7]</a:t>
            </a:r>
          </a:p>
        </p:txBody>
      </p:sp>
    </p:spTree>
    <p:extLst>
      <p:ext uri="{BB962C8B-B14F-4D97-AF65-F5344CB8AC3E}">
        <p14:creationId xmlns:p14="http://schemas.microsoft.com/office/powerpoint/2010/main" val="3458452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9D11FD5-487C-4A6B-836F-3831DC830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440FF37C-488E-4595-8808-35167C6F4EF0}"/>
              </a:ext>
            </a:extLst>
          </p:cNvPr>
          <p:cNvSpPr>
            <a:spLocks noGrp="1"/>
          </p:cNvSpPr>
          <p:nvPr>
            <p:ph type="title"/>
          </p:nvPr>
        </p:nvSpPr>
        <p:spPr>
          <a:xfrm>
            <a:off x="649224" y="645106"/>
            <a:ext cx="3650279" cy="1259894"/>
          </a:xfrm>
        </p:spPr>
        <p:txBody>
          <a:bodyPr>
            <a:normAutofit/>
          </a:bodyPr>
          <a:lstStyle/>
          <a:p>
            <a:pPr>
              <a:lnSpc>
                <a:spcPct val="90000"/>
              </a:lnSpc>
            </a:pPr>
            <a:r>
              <a:rPr lang="en-GB" sz="2800">
                <a:solidFill>
                  <a:srgbClr val="B2A07C"/>
                </a:solidFill>
              </a:rPr>
              <a:t>Information lifecycle management</a:t>
            </a:r>
          </a:p>
        </p:txBody>
      </p:sp>
      <p:sp>
        <p:nvSpPr>
          <p:cNvPr id="14" name="Rectangle 13">
            <a:extLst>
              <a:ext uri="{FF2B5EF4-FFF2-40B4-BE49-F238E27FC236}">
                <a16:creationId xmlns:a16="http://schemas.microsoft.com/office/drawing/2014/main" id="{99765169-F70D-4841-BE65-62E10CBED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rgbClr val="B2A07C"/>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E71529CB-3905-40F8-8C81-FCDD16BE7B9D}"/>
              </a:ext>
            </a:extLst>
          </p:cNvPr>
          <p:cNvSpPr>
            <a:spLocks noGrp="1"/>
          </p:cNvSpPr>
          <p:nvPr>
            <p:ph idx="1"/>
          </p:nvPr>
        </p:nvSpPr>
        <p:spPr>
          <a:xfrm>
            <a:off x="649225" y="2133600"/>
            <a:ext cx="3650278" cy="3759253"/>
          </a:xfrm>
        </p:spPr>
        <p:txBody>
          <a:bodyPr>
            <a:normAutofit/>
          </a:bodyPr>
          <a:lstStyle/>
          <a:p>
            <a:pPr>
              <a:lnSpc>
                <a:spcPct val="90000"/>
              </a:lnSpc>
              <a:buClr>
                <a:srgbClr val="FAD489"/>
              </a:buClr>
            </a:pPr>
            <a:r>
              <a:rPr lang="en-GB" sz="1500">
                <a:effectLst/>
                <a:latin typeface="Times New Roman" panose="02020603050405020304" pitchFamily="18" charset="0"/>
                <a:ea typeface="Calibri" panose="020F0502020204030204" pitchFamily="34" charset="0"/>
              </a:rPr>
              <a:t>Information lifecycle management (ILM) is a method of managing data throughout its life cycle in an efficient and cost-effective way.</a:t>
            </a:r>
          </a:p>
          <a:p>
            <a:pPr>
              <a:lnSpc>
                <a:spcPct val="90000"/>
              </a:lnSpc>
              <a:buClr>
                <a:srgbClr val="FAD489"/>
              </a:buClr>
            </a:pPr>
            <a:r>
              <a:rPr lang="en-GB" sz="1500">
                <a:effectLst/>
                <a:latin typeface="Times New Roman" panose="02020603050405020304" pitchFamily="18" charset="0"/>
                <a:ea typeface="Calibri" panose="020F0502020204030204" pitchFamily="34" charset="0"/>
              </a:rPr>
              <a:t>The expected outcomes of information management with ILM are to significantly lower the overall cost of ownership (TCO) and to assist in the implementation of data protection and regulation policies.</a:t>
            </a:r>
            <a:endParaRPr lang="en-GB" sz="1500">
              <a:latin typeface="Times New Roman" panose="02020603050405020304" pitchFamily="18" charset="0"/>
              <a:ea typeface="Calibri" panose="020F0502020204030204" pitchFamily="34" charset="0"/>
            </a:endParaRPr>
          </a:p>
          <a:p>
            <a:pPr>
              <a:lnSpc>
                <a:spcPct val="90000"/>
              </a:lnSpc>
              <a:buClr>
                <a:srgbClr val="FAD489"/>
              </a:buClr>
            </a:pPr>
            <a:r>
              <a:rPr lang="en-GB" sz="1500">
                <a:effectLst/>
                <a:latin typeface="Times New Roman" panose="02020603050405020304" pitchFamily="18" charset="0"/>
                <a:ea typeface="Calibri" panose="020F0502020204030204" pitchFamily="34" charset="0"/>
              </a:rPr>
              <a:t>ILM is designed to recognize that different types of information can have different value at different points in their lifecycle.</a:t>
            </a:r>
          </a:p>
          <a:p>
            <a:pPr marL="0" indent="0">
              <a:lnSpc>
                <a:spcPct val="90000"/>
              </a:lnSpc>
              <a:buClr>
                <a:srgbClr val="FAD489"/>
              </a:buClr>
              <a:buNone/>
            </a:pPr>
            <a:endParaRPr lang="en-GB" sz="1500"/>
          </a:p>
        </p:txBody>
      </p:sp>
      <p:pic>
        <p:nvPicPr>
          <p:cNvPr id="7" name="Picture 6" descr="Diagram&#10;&#10;Description automatically generated">
            <a:extLst>
              <a:ext uri="{FF2B5EF4-FFF2-40B4-BE49-F238E27FC236}">
                <a16:creationId xmlns:a16="http://schemas.microsoft.com/office/drawing/2014/main" id="{1801E278-167D-42FB-9D72-44992813A0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9543" y="919634"/>
            <a:ext cx="6953577" cy="4693664"/>
          </a:xfrm>
          <a:prstGeom prst="rect">
            <a:avLst/>
          </a:prstGeom>
        </p:spPr>
      </p:pic>
      <p:sp>
        <p:nvSpPr>
          <p:cNvPr id="16" name="Freeform 14">
            <a:extLst>
              <a:ext uri="{FF2B5EF4-FFF2-40B4-BE49-F238E27FC236}">
                <a16:creationId xmlns:a16="http://schemas.microsoft.com/office/drawing/2014/main" id="{2A2CC818-8106-45C0-93D5-7051F99F2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B497967-187C-48F0-9CE4-CD77763C13B8}"/>
              </a:ext>
            </a:extLst>
          </p:cNvPr>
          <p:cNvSpPr txBox="1"/>
          <p:nvPr/>
        </p:nvSpPr>
        <p:spPr>
          <a:xfrm>
            <a:off x="6909556" y="5611378"/>
            <a:ext cx="2373549" cy="307777"/>
          </a:xfrm>
          <a:prstGeom prst="rect">
            <a:avLst/>
          </a:prstGeom>
          <a:noFill/>
        </p:spPr>
        <p:txBody>
          <a:bodyPr wrap="square" rtlCol="0">
            <a:spAutoFit/>
          </a:bodyPr>
          <a:lstStyle/>
          <a:p>
            <a:r>
              <a:rPr lang="en-GB" sz="1400" i="1" dirty="0"/>
              <a:t>Fig 4. ILM Policies [3]</a:t>
            </a:r>
          </a:p>
        </p:txBody>
      </p:sp>
    </p:spTree>
    <p:extLst>
      <p:ext uri="{BB962C8B-B14F-4D97-AF65-F5344CB8AC3E}">
        <p14:creationId xmlns:p14="http://schemas.microsoft.com/office/powerpoint/2010/main" val="1994585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BFE9C-3AF1-4632-857B-CBB203E8A98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395D6560-C005-4669-81E4-F6772E8D801A}"/>
              </a:ext>
            </a:extLst>
          </p:cNvPr>
          <p:cNvSpPr>
            <a:spLocks noGrp="1"/>
          </p:cNvSpPr>
          <p:nvPr>
            <p:ph idx="1"/>
          </p:nvPr>
        </p:nvSpPr>
        <p:spPr>
          <a:xfrm>
            <a:off x="1597981" y="1411550"/>
            <a:ext cx="9906631" cy="4499672"/>
          </a:xfrm>
        </p:spPr>
        <p:txBody>
          <a:bodyPr>
            <a:normAutofit fontScale="85000" lnSpcReduction="10000"/>
          </a:bodyPr>
          <a:lstStyle/>
          <a:p>
            <a:r>
              <a:rPr lang="en-US" b="0" i="0" dirty="0">
                <a:solidFill>
                  <a:srgbClr val="000000"/>
                </a:solidFill>
                <a:effectLst/>
                <a:latin typeface="Open Sans"/>
              </a:rPr>
              <a:t>[1] </a:t>
            </a:r>
            <a:r>
              <a:rPr lang="en-US" b="0" i="1" dirty="0">
                <a:solidFill>
                  <a:srgbClr val="000000"/>
                </a:solidFill>
                <a:effectLst/>
                <a:latin typeface="Open Sans"/>
              </a:rPr>
              <a:t>Vmware.com</a:t>
            </a:r>
            <a:r>
              <a:rPr lang="en-US" b="0" i="0" dirty="0">
                <a:solidFill>
                  <a:srgbClr val="000000"/>
                </a:solidFill>
                <a:effectLst/>
                <a:latin typeface="Open Sans"/>
              </a:rPr>
              <a:t>. [Online]. Available: https://www.vmware.com/pdf/esx_san_cfg_technote.pdf. [Accessed: 18- Apr- 2021].</a:t>
            </a:r>
          </a:p>
          <a:p>
            <a:r>
              <a:rPr lang="en-US" b="0" i="0" dirty="0">
                <a:solidFill>
                  <a:srgbClr val="000000"/>
                </a:solidFill>
                <a:effectLst/>
                <a:latin typeface="Open Sans"/>
              </a:rPr>
              <a:t>[2] "The Advantages of a Storage Area Network (SAN)", </a:t>
            </a:r>
            <a:r>
              <a:rPr lang="en-US" b="0" i="1" dirty="0">
                <a:solidFill>
                  <a:srgbClr val="000000"/>
                </a:solidFill>
                <a:effectLst/>
                <a:latin typeface="Open Sans"/>
              </a:rPr>
              <a:t>BECA</a:t>
            </a:r>
            <a:r>
              <a:rPr lang="en-US" b="0" i="0" dirty="0">
                <a:solidFill>
                  <a:srgbClr val="000000"/>
                </a:solidFill>
                <a:effectLst/>
                <a:latin typeface="Open Sans"/>
              </a:rPr>
              <a:t>, 2019. [Online]. Available: https://www.becacorp.com/the-advantages-of-a-storage-area-network/. [Accessed: 19- Apr- 2021].</a:t>
            </a:r>
          </a:p>
          <a:p>
            <a:r>
              <a:rPr lang="en-US" b="0" i="0" dirty="0">
                <a:solidFill>
                  <a:srgbClr val="000000"/>
                </a:solidFill>
                <a:effectLst/>
                <a:latin typeface="Open Sans"/>
              </a:rPr>
              <a:t>[3] J. Tate, P. Beck, H. Ibarra, S. </a:t>
            </a:r>
            <a:r>
              <a:rPr lang="en-US" b="0" i="0" dirty="0" err="1">
                <a:solidFill>
                  <a:srgbClr val="000000"/>
                </a:solidFill>
                <a:effectLst/>
                <a:latin typeface="Open Sans"/>
              </a:rPr>
              <a:t>Kumaravel</a:t>
            </a:r>
            <a:r>
              <a:rPr lang="en-US" b="0" i="0" dirty="0">
                <a:solidFill>
                  <a:srgbClr val="000000"/>
                </a:solidFill>
                <a:effectLst/>
                <a:latin typeface="Open Sans"/>
              </a:rPr>
              <a:t> and L. </a:t>
            </a:r>
            <a:r>
              <a:rPr lang="en-US" b="0" i="0" dirty="0" err="1">
                <a:solidFill>
                  <a:srgbClr val="000000"/>
                </a:solidFill>
                <a:effectLst/>
                <a:latin typeface="Open Sans"/>
              </a:rPr>
              <a:t>Miklas</a:t>
            </a:r>
            <a:r>
              <a:rPr lang="en-US" b="0" i="0" dirty="0">
                <a:solidFill>
                  <a:srgbClr val="000000"/>
                </a:solidFill>
                <a:effectLst/>
                <a:latin typeface="Open Sans"/>
              </a:rPr>
              <a:t>, </a:t>
            </a:r>
            <a:r>
              <a:rPr lang="en-US" b="0" i="1" dirty="0">
                <a:solidFill>
                  <a:srgbClr val="000000"/>
                </a:solidFill>
                <a:effectLst/>
                <a:latin typeface="Open Sans"/>
              </a:rPr>
              <a:t>Introduction to storage area networks</a:t>
            </a:r>
            <a:r>
              <a:rPr lang="en-US" b="0" i="0" dirty="0">
                <a:solidFill>
                  <a:srgbClr val="000000"/>
                </a:solidFill>
                <a:effectLst/>
                <a:latin typeface="Open Sans"/>
              </a:rPr>
              <a:t>, 9th ed. IBM Corp., 2017, p. 24.</a:t>
            </a:r>
          </a:p>
          <a:p>
            <a:r>
              <a:rPr lang="en-US" b="0" i="0" dirty="0">
                <a:solidFill>
                  <a:srgbClr val="000000"/>
                </a:solidFill>
                <a:effectLst/>
                <a:latin typeface="Open Sans"/>
              </a:rPr>
              <a:t>[4] S. </a:t>
            </a:r>
            <a:r>
              <a:rPr lang="en-US" b="0" i="0" dirty="0" err="1">
                <a:solidFill>
                  <a:srgbClr val="000000"/>
                </a:solidFill>
                <a:effectLst/>
                <a:latin typeface="Open Sans"/>
              </a:rPr>
              <a:t>Hajirostam</a:t>
            </a:r>
            <a:r>
              <a:rPr lang="en-US" b="0" i="0" dirty="0">
                <a:solidFill>
                  <a:srgbClr val="000000"/>
                </a:solidFill>
                <a:effectLst/>
                <a:latin typeface="Open Sans"/>
              </a:rPr>
              <a:t>, "Evaluation of Storage Area Network (SAN) security and performance", </a:t>
            </a:r>
            <a:r>
              <a:rPr lang="en-US" b="0" i="1" dirty="0">
                <a:solidFill>
                  <a:srgbClr val="000000"/>
                </a:solidFill>
                <a:effectLst/>
                <a:latin typeface="Open Sans"/>
              </a:rPr>
              <a:t>DIVA</a:t>
            </a:r>
            <a:r>
              <a:rPr lang="en-US" b="0" i="0" dirty="0">
                <a:solidFill>
                  <a:srgbClr val="000000"/>
                </a:solidFill>
                <a:effectLst/>
                <a:latin typeface="Open Sans"/>
              </a:rPr>
              <a:t>, 2013. [Online]. Available: https://www.diva-portal.org/smash/record.jsf?pid=diva2%3A677717&amp;dswid=9347. [Accessed: 18- Apr- 2021].</a:t>
            </a:r>
          </a:p>
          <a:p>
            <a:r>
              <a:rPr lang="en-US" b="0" i="0" dirty="0">
                <a:solidFill>
                  <a:srgbClr val="000000"/>
                </a:solidFill>
                <a:effectLst/>
                <a:latin typeface="Open Sans"/>
              </a:rPr>
              <a:t>[5] K. Nystrom, R. </a:t>
            </a:r>
            <a:r>
              <a:rPr lang="en-US" b="0" i="0" dirty="0" err="1">
                <a:solidFill>
                  <a:srgbClr val="000000"/>
                </a:solidFill>
                <a:effectLst/>
                <a:latin typeface="Open Sans"/>
              </a:rPr>
              <a:t>Khattar</a:t>
            </a:r>
            <a:r>
              <a:rPr lang="en-US" b="0" i="0" dirty="0">
                <a:solidFill>
                  <a:srgbClr val="000000"/>
                </a:solidFill>
                <a:effectLst/>
                <a:latin typeface="Open Sans"/>
              </a:rPr>
              <a:t>, M. Murphy and G. </a:t>
            </a:r>
            <a:r>
              <a:rPr lang="en-US" b="0" i="0" dirty="0" err="1">
                <a:solidFill>
                  <a:srgbClr val="000000"/>
                </a:solidFill>
                <a:effectLst/>
                <a:latin typeface="Open Sans"/>
              </a:rPr>
              <a:t>Tarella</a:t>
            </a:r>
            <a:r>
              <a:rPr lang="en-US" b="0" i="0" dirty="0">
                <a:solidFill>
                  <a:srgbClr val="000000"/>
                </a:solidFill>
                <a:effectLst/>
                <a:latin typeface="Open Sans"/>
              </a:rPr>
              <a:t>, "Introduction to storage area network, SAN", </a:t>
            </a:r>
            <a:r>
              <a:rPr lang="en-US" b="0" i="1" dirty="0">
                <a:solidFill>
                  <a:srgbClr val="000000"/>
                </a:solidFill>
                <a:effectLst/>
                <a:latin typeface="Open Sans"/>
              </a:rPr>
              <a:t>Library Technology Guides</a:t>
            </a:r>
            <a:r>
              <a:rPr lang="en-US" b="0" i="0" dirty="0">
                <a:solidFill>
                  <a:srgbClr val="000000"/>
                </a:solidFill>
                <a:effectLst/>
                <a:latin typeface="Open Sans"/>
              </a:rPr>
              <a:t>, 1999. [Online]. Available: https://librarytechnology.org/document/8923. [Accessed: 19- Apr- 2021].</a:t>
            </a:r>
          </a:p>
          <a:p>
            <a:r>
              <a:rPr lang="en-US" b="0" i="0" dirty="0">
                <a:solidFill>
                  <a:srgbClr val="000000"/>
                </a:solidFill>
                <a:effectLst/>
                <a:latin typeface="Open Sans"/>
              </a:rPr>
              <a:t>[6] "Storage Network Management Working Group. - Free Online Library", </a:t>
            </a:r>
            <a:r>
              <a:rPr lang="en-US" b="0" i="1" dirty="0">
                <a:solidFill>
                  <a:srgbClr val="000000"/>
                </a:solidFill>
                <a:effectLst/>
                <a:latin typeface="Open Sans"/>
              </a:rPr>
              <a:t>Thefreelibrary.com</a:t>
            </a:r>
            <a:r>
              <a:rPr lang="en-US" b="0" i="0" dirty="0">
                <a:solidFill>
                  <a:srgbClr val="000000"/>
                </a:solidFill>
                <a:effectLst/>
                <a:latin typeface="Open Sans"/>
              </a:rPr>
              <a:t>, 1999. [Online]. Available: https://www.thefreelibrary.com/Storage Network Management Working Group.-a057778467. [Accessed: 17- Apr- 2021].</a:t>
            </a:r>
          </a:p>
          <a:p>
            <a:r>
              <a:rPr lang="en-US" b="0" i="0" dirty="0">
                <a:solidFill>
                  <a:srgbClr val="000000"/>
                </a:solidFill>
                <a:effectLst/>
                <a:latin typeface="Open Sans"/>
              </a:rPr>
              <a:t>[7] A. </a:t>
            </a:r>
            <a:r>
              <a:rPr lang="en-US" b="0" i="0" dirty="0" err="1">
                <a:solidFill>
                  <a:srgbClr val="000000"/>
                </a:solidFill>
                <a:effectLst/>
                <a:latin typeface="Open Sans"/>
              </a:rPr>
              <a:t>Coviello</a:t>
            </a:r>
            <a:r>
              <a:rPr lang="en-US" b="0" i="0" dirty="0">
                <a:solidFill>
                  <a:srgbClr val="000000"/>
                </a:solidFill>
                <a:effectLst/>
                <a:latin typeface="Open Sans"/>
              </a:rPr>
              <a:t> and G. Trapani, </a:t>
            </a:r>
            <a:r>
              <a:rPr lang="en-US" b="0" i="1" dirty="0">
                <a:solidFill>
                  <a:srgbClr val="000000"/>
                </a:solidFill>
                <a:effectLst/>
                <a:latin typeface="Open Sans"/>
              </a:rPr>
              <a:t>The Risk Management and the Transfer to the Insurance Market</a:t>
            </a:r>
            <a:r>
              <a:rPr lang="en-US" b="0" i="0" dirty="0">
                <a:solidFill>
                  <a:srgbClr val="000000"/>
                </a:solidFill>
                <a:effectLst/>
                <a:latin typeface="Open Sans"/>
              </a:rPr>
              <a:t>. 2018, pp. 299-306.</a:t>
            </a:r>
            <a:endParaRPr lang="en-GB" dirty="0"/>
          </a:p>
        </p:txBody>
      </p:sp>
    </p:spTree>
    <p:extLst>
      <p:ext uri="{BB962C8B-B14F-4D97-AF65-F5344CB8AC3E}">
        <p14:creationId xmlns:p14="http://schemas.microsoft.com/office/powerpoint/2010/main" val="309327357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581</TotalTime>
  <Words>1093</Words>
  <Application>Microsoft Office PowerPoint</Application>
  <PresentationFormat>Widescreen</PresentationFormat>
  <Paragraphs>72</Paragraphs>
  <Slides>11</Slides>
  <Notes>0</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Century Gothic</vt:lpstr>
      <vt:lpstr>Open Sans</vt:lpstr>
      <vt:lpstr>Roboto</vt:lpstr>
      <vt:lpstr>Times New Roman</vt:lpstr>
      <vt:lpstr>Wingdings</vt:lpstr>
      <vt:lpstr>Wingdings 3</vt:lpstr>
      <vt:lpstr>Wisp</vt:lpstr>
      <vt:lpstr>Storage Area Network Investigation</vt:lpstr>
      <vt:lpstr>Agenda</vt:lpstr>
      <vt:lpstr>SAN Overview</vt:lpstr>
      <vt:lpstr>Types of SAN</vt:lpstr>
      <vt:lpstr>Basic SAN Network Architecture</vt:lpstr>
      <vt:lpstr>SAN Management</vt:lpstr>
      <vt:lpstr>Data Security Management</vt:lpstr>
      <vt:lpstr>Infrastructure simplification</vt:lpstr>
      <vt:lpstr>Business continuity</vt:lpstr>
      <vt:lpstr>Information lifecycle management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Storage Area Network Investigation</dc:title>
  <dc:creator>Freestyle aKa Atheus</dc:creator>
  <cp:lastModifiedBy>Freestyle aKa Atheus</cp:lastModifiedBy>
  <cp:revision>40</cp:revision>
  <dcterms:created xsi:type="dcterms:W3CDTF">2021-04-20T17:21:37Z</dcterms:created>
  <dcterms:modified xsi:type="dcterms:W3CDTF">2021-04-21T22:58:14Z</dcterms:modified>
</cp:coreProperties>
</file>