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1" r:id="rId1"/>
  </p:sldMasterIdLst>
  <p:sldIdLst>
    <p:sldId id="256" r:id="rId2"/>
    <p:sldId id="257" r:id="rId3"/>
    <p:sldId id="262" r:id="rId4"/>
    <p:sldId id="267" r:id="rId5"/>
    <p:sldId id="268" r:id="rId6"/>
    <p:sldId id="265" r:id="rId7"/>
    <p:sldId id="273" r:id="rId8"/>
    <p:sldId id="266" r:id="rId9"/>
    <p:sldId id="272" r:id="rId10"/>
    <p:sldId id="269" r:id="rId11"/>
    <p:sldId id="264" r:id="rId12"/>
    <p:sldId id="270" r:id="rId13"/>
    <p:sldId id="271" r:id="rId14"/>
    <p:sldId id="263"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69917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1431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1358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8/17/2022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58941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8/17/2022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79294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8/17/2022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1237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24A7AC-904D-4781-85BA-7D10C17ED021}" type="datetimeFigureOut">
              <a:rPr lang="en-US" smtClean="0"/>
              <a:t>8/17/2022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498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8/17/2022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489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8/17/2022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14809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9132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178E61D-D431-422C-9764-11DAFE33AB63}" type="datetimeFigureOut">
              <a:rPr lang="en-US" smtClean="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2593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E9DEC-419B-4CC5-A080-3B06BD5A8291}" type="datetimeFigureOut">
              <a:rPr lang="en-US" smtClean="0"/>
              <a:t>8/17/2022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59525587"/>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b="1" dirty="0" smtClean="0"/>
              <a:t>LCBB5004 Managing </a:t>
            </a:r>
            <a:r>
              <a:rPr lang="en-US" sz="4000" b="1" dirty="0" smtClean="0"/>
              <a:t>People</a:t>
            </a:r>
            <a:r>
              <a:rPr lang="en-GB" sz="4000" dirty="0"/>
              <a:t/>
            </a:r>
            <a:br>
              <a:rPr lang="en-GB" sz="4000" dirty="0"/>
            </a:br>
            <a:r>
              <a:rPr lang="en-GB" sz="4000" dirty="0"/>
              <a:t>Assessment 1</a:t>
            </a:r>
            <a:br>
              <a:rPr lang="en-GB" sz="4000" dirty="0"/>
            </a:br>
            <a:r>
              <a:rPr lang="en-GB" sz="4000" dirty="0"/>
              <a:t>Individual Presentation</a:t>
            </a:r>
            <a:endParaRPr lang="en-GB" sz="4000" dirty="0"/>
          </a:p>
        </p:txBody>
      </p:sp>
      <p:sp>
        <p:nvSpPr>
          <p:cNvPr id="3" name="Subtitle 2"/>
          <p:cNvSpPr>
            <a:spLocks noGrp="1"/>
          </p:cNvSpPr>
          <p:nvPr>
            <p:ph type="subTitle" idx="1"/>
          </p:nvPr>
        </p:nvSpPr>
        <p:spPr>
          <a:xfrm>
            <a:off x="1524000" y="3926890"/>
            <a:ext cx="9144000" cy="1655762"/>
          </a:xfrm>
        </p:spPr>
        <p:txBody>
          <a:bodyPr/>
          <a:lstStyle/>
          <a:p>
            <a:r>
              <a:rPr lang="en-US" dirty="0" smtClean="0"/>
              <a:t>Student ID:</a:t>
            </a:r>
            <a:endParaRPr lang="en-GB" dirty="0"/>
          </a:p>
        </p:txBody>
      </p:sp>
    </p:spTree>
    <p:extLst>
      <p:ext uri="{BB962C8B-B14F-4D97-AF65-F5344CB8AC3E}">
        <p14:creationId xmlns:p14="http://schemas.microsoft.com/office/powerpoint/2010/main" val="2755153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Contents</a:t>
            </a:r>
            <a:endParaRPr lang="en-GB" b="1" dirty="0">
              <a:solidFill>
                <a:schemeClr val="accent1">
                  <a:lumMod val="40000"/>
                  <a:lumOff val="60000"/>
                </a:schemeClr>
              </a:solidFill>
            </a:endParaRPr>
          </a:p>
        </p:txBody>
      </p:sp>
      <p:sp>
        <p:nvSpPr>
          <p:cNvPr id="3" name="Content Placeholder 2"/>
          <p:cNvSpPr>
            <a:spLocks noGrp="1"/>
          </p:cNvSpPr>
          <p:nvPr>
            <p:ph idx="1"/>
          </p:nvPr>
        </p:nvSpPr>
        <p:spPr/>
        <p:txBody>
          <a:bodyPr/>
          <a:lstStyle/>
          <a:p>
            <a:r>
              <a:rPr lang="en-US" dirty="0" smtClean="0"/>
              <a:t>Introduction</a:t>
            </a:r>
          </a:p>
          <a:p>
            <a:r>
              <a:rPr lang="en-US" dirty="0" smtClean="0"/>
              <a:t>Flexible working</a:t>
            </a:r>
          </a:p>
          <a:p>
            <a:r>
              <a:rPr lang="en-US" dirty="0" smtClean="0"/>
              <a:t>Diversity and inclusion at </a:t>
            </a:r>
            <a:r>
              <a:rPr lang="en-US" dirty="0" err="1" smtClean="0"/>
              <a:t>organisational</a:t>
            </a:r>
            <a:r>
              <a:rPr lang="en-US" dirty="0" smtClean="0"/>
              <a:t> workplace</a:t>
            </a:r>
          </a:p>
          <a:p>
            <a:r>
              <a:rPr lang="en-US" dirty="0"/>
              <a:t>How flexible working can increase diversity and inclusion in an </a:t>
            </a:r>
            <a:r>
              <a:rPr lang="en-US" dirty="0" smtClean="0"/>
              <a:t>organisation</a:t>
            </a:r>
          </a:p>
          <a:p>
            <a:r>
              <a:rPr lang="en-US" dirty="0"/>
              <a:t>Role of Human resources in promoting diversity and inclusion through flexible </a:t>
            </a:r>
            <a:r>
              <a:rPr lang="en-US" dirty="0" smtClean="0"/>
              <a:t>working</a:t>
            </a:r>
          </a:p>
          <a:p>
            <a:r>
              <a:rPr lang="en-US" dirty="0" smtClean="0"/>
              <a:t>Conclusion</a:t>
            </a:r>
          </a:p>
          <a:p>
            <a:r>
              <a:rPr lang="en-US" dirty="0" smtClean="0"/>
              <a:t>Reference list</a:t>
            </a:r>
          </a:p>
        </p:txBody>
      </p:sp>
    </p:spTree>
    <p:extLst>
      <p:ext uri="{BB962C8B-B14F-4D97-AF65-F5344CB8AC3E}">
        <p14:creationId xmlns:p14="http://schemas.microsoft.com/office/powerpoint/2010/main" val="2603409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986" y="306879"/>
            <a:ext cx="10515600" cy="1325563"/>
          </a:xfrm>
        </p:spPr>
        <p:txBody>
          <a:bodyPr/>
          <a:lstStyle/>
          <a:p>
            <a:pPr algn="ctr"/>
            <a:r>
              <a:rPr lang="en-US" b="1" dirty="0" smtClean="0">
                <a:solidFill>
                  <a:schemeClr val="accent1">
                    <a:lumMod val="40000"/>
                    <a:lumOff val="60000"/>
                  </a:schemeClr>
                </a:solidFill>
              </a:rPr>
              <a:t>Introduction</a:t>
            </a:r>
            <a:endParaRPr lang="en-GB" b="1" dirty="0">
              <a:solidFill>
                <a:schemeClr val="accent1">
                  <a:lumMod val="40000"/>
                  <a:lumOff val="60000"/>
                </a:schemeClr>
              </a:solidFill>
            </a:endParaRPr>
          </a:p>
        </p:txBody>
      </p:sp>
      <p:sp>
        <p:nvSpPr>
          <p:cNvPr id="3" name="Content Placeholder 2"/>
          <p:cNvSpPr>
            <a:spLocks noGrp="1"/>
          </p:cNvSpPr>
          <p:nvPr>
            <p:ph idx="1"/>
          </p:nvPr>
        </p:nvSpPr>
        <p:spPr>
          <a:xfrm>
            <a:off x="1051775" y="1945263"/>
            <a:ext cx="10005811" cy="4351338"/>
          </a:xfrm>
        </p:spPr>
        <p:txBody>
          <a:bodyPr>
            <a:normAutofit fontScale="92500"/>
          </a:bodyPr>
          <a:lstStyle/>
          <a:p>
            <a:r>
              <a:rPr lang="en-US" dirty="0" smtClean="0"/>
              <a:t>This presentation will be focused on flexible working and how it is being practiced in UK retail organisations.</a:t>
            </a:r>
          </a:p>
          <a:p>
            <a:r>
              <a:rPr lang="en-US" dirty="0" smtClean="0"/>
              <a:t>For this reason, Lush cosmetics will be used for a more realistic study of the organizational practices.</a:t>
            </a:r>
          </a:p>
          <a:p>
            <a:r>
              <a:rPr lang="en-US" dirty="0" smtClean="0"/>
              <a:t>The present state of diversity and inclusion at Lush cosmetics will be explained which will help understanding the subject matter better.</a:t>
            </a:r>
          </a:p>
          <a:p>
            <a:r>
              <a:rPr lang="en-US" dirty="0" smtClean="0"/>
              <a:t>It will explain how diversity and inclusion can be promoted through flexible working practices with the help of relevant theories.</a:t>
            </a:r>
          </a:p>
          <a:p>
            <a:r>
              <a:rPr lang="en-US" dirty="0" smtClean="0"/>
              <a:t>The role of human resource on practicing diversity and inclusion through flexible working will be described as well. </a:t>
            </a:r>
            <a:endParaRPr lang="en-GB" dirty="0"/>
          </a:p>
        </p:txBody>
      </p:sp>
    </p:spTree>
    <p:extLst>
      <p:ext uri="{BB962C8B-B14F-4D97-AF65-F5344CB8AC3E}">
        <p14:creationId xmlns:p14="http://schemas.microsoft.com/office/powerpoint/2010/main" val="2940541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US" b="1" dirty="0" smtClean="0">
                <a:solidFill>
                  <a:schemeClr val="accent1">
                    <a:lumMod val="40000"/>
                    <a:lumOff val="60000"/>
                  </a:schemeClr>
                </a:solidFill>
              </a:rPr>
              <a:t>Flexible Working</a:t>
            </a:r>
            <a:endParaRPr lang="en-GB" b="1" dirty="0">
              <a:solidFill>
                <a:schemeClr val="accent1">
                  <a:lumMod val="40000"/>
                  <a:lumOff val="60000"/>
                </a:schemeClr>
              </a:solidFill>
            </a:endParaRPr>
          </a:p>
        </p:txBody>
      </p:sp>
      <p:sp>
        <p:nvSpPr>
          <p:cNvPr id="3" name="Content Placeholder 2"/>
          <p:cNvSpPr>
            <a:spLocks noGrp="1"/>
          </p:cNvSpPr>
          <p:nvPr>
            <p:ph idx="1"/>
          </p:nvPr>
        </p:nvSpPr>
        <p:spPr>
          <a:xfrm>
            <a:off x="347730" y="3191920"/>
            <a:ext cx="5731098" cy="2656840"/>
          </a:xfrm>
        </p:spPr>
        <p:txBody>
          <a:bodyPr>
            <a:noAutofit/>
          </a:bodyPr>
          <a:lstStyle/>
          <a:p>
            <a:pPr algn="just"/>
            <a:r>
              <a:rPr lang="en-GB" sz="2200" dirty="0"/>
              <a:t>As the figure shows, the most common kind of flexible working is having a flexible schedule. </a:t>
            </a:r>
          </a:p>
          <a:p>
            <a:pPr algn="just"/>
            <a:r>
              <a:rPr lang="en-US" sz="2200" dirty="0" smtClean="0"/>
              <a:t>It is followed by flexible location, where employees can work from any location they want through online (</a:t>
            </a:r>
            <a:r>
              <a:rPr lang="en-GB" sz="2200" dirty="0"/>
              <a:t>Brewster</a:t>
            </a:r>
            <a:r>
              <a:rPr lang="en-GB" sz="2200" dirty="0" smtClean="0"/>
              <a:t>, Mayne </a:t>
            </a:r>
            <a:r>
              <a:rPr lang="en-GB" sz="2200" dirty="0"/>
              <a:t>and </a:t>
            </a:r>
            <a:r>
              <a:rPr lang="en-GB" sz="2200" dirty="0" err="1" smtClean="0"/>
              <a:t>Tregaskis</a:t>
            </a:r>
            <a:r>
              <a:rPr lang="en-GB" sz="2200" dirty="0" smtClean="0"/>
              <a:t>, 2022)</a:t>
            </a:r>
            <a:r>
              <a:rPr lang="en-US" sz="2200" dirty="0" smtClean="0"/>
              <a:t>. </a:t>
            </a:r>
          </a:p>
          <a:p>
            <a:pPr algn="just"/>
            <a:r>
              <a:rPr lang="en-US" sz="2200" dirty="0" smtClean="0"/>
              <a:t>Working from home is another kind of flexible working that is gaining more popularity since the pandemic and its great contribution in many company’s survival.  </a:t>
            </a:r>
            <a:endParaRPr lang="en-GB" sz="2200" dirty="0"/>
          </a:p>
        </p:txBody>
      </p:sp>
      <p:sp>
        <p:nvSpPr>
          <p:cNvPr id="5" name="TextBox 4"/>
          <p:cNvSpPr txBox="1"/>
          <p:nvPr/>
        </p:nvSpPr>
        <p:spPr>
          <a:xfrm>
            <a:off x="347730" y="1535466"/>
            <a:ext cx="11281024" cy="1477328"/>
          </a:xfrm>
          <a:prstGeom prst="rect">
            <a:avLst/>
          </a:prstGeom>
          <a:noFill/>
        </p:spPr>
        <p:txBody>
          <a:bodyPr wrap="square" rtlCol="0">
            <a:spAutoFit/>
          </a:bodyPr>
          <a:lstStyle/>
          <a:p>
            <a:pPr marL="285750" indent="-285750">
              <a:buFont typeface="Arial" panose="020B0604020202020204" pitchFamily="34" charset="0"/>
              <a:buChar char="•"/>
            </a:pPr>
            <a:r>
              <a:rPr lang="en-US" sz="2200" dirty="0" smtClean="0"/>
              <a:t>Flexible working can be defined as the contemporary approach of companies altering or allowing their employees to alter the time and place of working.</a:t>
            </a:r>
          </a:p>
          <a:p>
            <a:pPr marL="285750" indent="-285750">
              <a:buFont typeface="Arial" panose="020B0604020202020204" pitchFamily="34" charset="0"/>
              <a:buChar char="•"/>
            </a:pPr>
            <a:r>
              <a:rPr lang="en-US" sz="2200" dirty="0" smtClean="0"/>
              <a:t>It allows for more freedom so that companies can adjust their work according to the schedule and also maintain productivity through flexibility (</a:t>
            </a:r>
            <a:r>
              <a:rPr lang="en-GB" sz="2200" dirty="0"/>
              <a:t>De </a:t>
            </a:r>
            <a:r>
              <a:rPr lang="en-GB" sz="2200" dirty="0" smtClean="0"/>
              <a:t>Menezes </a:t>
            </a:r>
            <a:r>
              <a:rPr lang="en-GB" sz="2200" dirty="0"/>
              <a:t>and </a:t>
            </a:r>
            <a:r>
              <a:rPr lang="en-GB" sz="2200" dirty="0" err="1"/>
              <a:t>Kelliher</a:t>
            </a:r>
            <a:r>
              <a:rPr lang="en-GB" sz="2200" dirty="0"/>
              <a:t>, </a:t>
            </a:r>
            <a:r>
              <a:rPr lang="en-GB" sz="2200" dirty="0" smtClean="0"/>
              <a:t>2020)</a:t>
            </a:r>
            <a:r>
              <a:rPr lang="en-US" sz="2200" dirty="0" smtClean="0"/>
              <a:t>.</a:t>
            </a:r>
          </a:p>
        </p:txBody>
      </p:sp>
      <p:pic>
        <p:nvPicPr>
          <p:cNvPr id="6" name="Picture 5" descr="The Future of Work: Is Remote Working Here To Stay?"/>
          <p:cNvPicPr/>
          <p:nvPr/>
        </p:nvPicPr>
        <p:blipFill rotWithShape="1">
          <a:blip r:embed="rId2">
            <a:extLst>
              <a:ext uri="{28A0092B-C50C-407E-A947-70E740481C1C}">
                <a14:useLocalDpi xmlns:a14="http://schemas.microsoft.com/office/drawing/2010/main" val="0"/>
              </a:ext>
            </a:extLst>
          </a:blip>
          <a:srcRect/>
          <a:stretch/>
        </p:blipFill>
        <p:spPr bwMode="auto">
          <a:xfrm>
            <a:off x="6226823" y="3322749"/>
            <a:ext cx="5730240" cy="3057409"/>
          </a:xfrm>
          <a:prstGeom prst="rect">
            <a:avLst/>
          </a:prstGeom>
          <a:noFill/>
          <a:ln>
            <a:noFill/>
          </a:ln>
          <a:extLst>
            <a:ext uri="{53640926-AAD7-44D8-BBD7-CCE9431645EC}">
              <a14:shadowObscured xmlns:a14="http://schemas.microsoft.com/office/drawing/2010/main"/>
            </a:ext>
          </a:extLst>
        </p:spPr>
      </p:pic>
      <p:sp>
        <p:nvSpPr>
          <p:cNvPr id="4" name="Rectangle 3"/>
          <p:cNvSpPr/>
          <p:nvPr/>
        </p:nvSpPr>
        <p:spPr>
          <a:xfrm>
            <a:off x="7019287" y="6385395"/>
            <a:ext cx="4644733" cy="369332"/>
          </a:xfrm>
          <a:prstGeom prst="rect">
            <a:avLst/>
          </a:prstGeom>
        </p:spPr>
        <p:txBody>
          <a:bodyPr wrap="none">
            <a:spAutoFit/>
          </a:bodyPr>
          <a:lstStyle/>
          <a:p>
            <a:pPr algn="just"/>
            <a:r>
              <a:rPr lang="en-GB" dirty="0" smtClean="0"/>
              <a:t>(Source: Brewster</a:t>
            </a:r>
            <a:r>
              <a:rPr lang="en-GB" dirty="0"/>
              <a:t>, Mayne and </a:t>
            </a:r>
            <a:r>
              <a:rPr lang="en-GB" dirty="0" err="1"/>
              <a:t>Tregaskis</a:t>
            </a:r>
            <a:r>
              <a:rPr lang="en-GB" dirty="0"/>
              <a:t>, </a:t>
            </a:r>
            <a:r>
              <a:rPr lang="en-GB" dirty="0" smtClean="0"/>
              <a:t>2022)</a:t>
            </a:r>
            <a:r>
              <a:rPr lang="en-US" dirty="0" smtClean="0"/>
              <a:t> </a:t>
            </a:r>
            <a:endParaRPr lang="en-US" dirty="0"/>
          </a:p>
        </p:txBody>
      </p:sp>
    </p:spTree>
    <p:extLst>
      <p:ext uri="{BB962C8B-B14F-4D97-AF65-F5344CB8AC3E}">
        <p14:creationId xmlns:p14="http://schemas.microsoft.com/office/powerpoint/2010/main" val="3112098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113"/>
            <a:ext cx="10515600" cy="1325563"/>
          </a:xfrm>
        </p:spPr>
        <p:txBody>
          <a:bodyPr/>
          <a:lstStyle/>
          <a:p>
            <a:pPr algn="ctr"/>
            <a:r>
              <a:rPr lang="en-US" b="1" dirty="0" smtClean="0">
                <a:solidFill>
                  <a:schemeClr val="accent1">
                    <a:lumMod val="40000"/>
                    <a:lumOff val="60000"/>
                  </a:schemeClr>
                </a:solidFill>
              </a:rPr>
              <a:t>Diversity and inclusion at </a:t>
            </a:r>
            <a:br>
              <a:rPr lang="en-US" b="1" dirty="0" smtClean="0">
                <a:solidFill>
                  <a:schemeClr val="accent1">
                    <a:lumMod val="40000"/>
                    <a:lumOff val="60000"/>
                  </a:schemeClr>
                </a:solidFill>
              </a:rPr>
            </a:br>
            <a:r>
              <a:rPr lang="en-US" b="1" dirty="0" smtClean="0">
                <a:solidFill>
                  <a:schemeClr val="accent1">
                    <a:lumMod val="40000"/>
                    <a:lumOff val="60000"/>
                  </a:schemeClr>
                </a:solidFill>
              </a:rPr>
              <a:t>Organisational workplace</a:t>
            </a:r>
            <a:endParaRPr lang="en-GB" b="1" dirty="0">
              <a:solidFill>
                <a:schemeClr val="accent1">
                  <a:lumMod val="40000"/>
                  <a:lumOff val="60000"/>
                </a:schemeClr>
              </a:solidFill>
            </a:endParaRPr>
          </a:p>
        </p:txBody>
      </p:sp>
      <p:sp>
        <p:nvSpPr>
          <p:cNvPr id="3" name="Content Placeholder 2"/>
          <p:cNvSpPr>
            <a:spLocks noGrp="1"/>
          </p:cNvSpPr>
          <p:nvPr>
            <p:ph idx="1"/>
          </p:nvPr>
        </p:nvSpPr>
        <p:spPr>
          <a:xfrm>
            <a:off x="400318" y="1621150"/>
            <a:ext cx="6155028" cy="4760287"/>
          </a:xfrm>
        </p:spPr>
        <p:txBody>
          <a:bodyPr>
            <a:normAutofit fontScale="77500" lnSpcReduction="20000"/>
          </a:bodyPr>
          <a:lstStyle/>
          <a:p>
            <a:pPr algn="just"/>
            <a:r>
              <a:rPr lang="en-US" dirty="0" smtClean="0"/>
              <a:t>Diversity and inclusion refers to providing equal opportunity to a variety people belonging to different racial, gender, ethnic or religious backgrounds. </a:t>
            </a:r>
          </a:p>
          <a:p>
            <a:pPr algn="just"/>
            <a:r>
              <a:rPr lang="en-US" dirty="0" smtClean="0"/>
              <a:t>An organisation is considered diverse when there are employees from all different background working collaboratively there (</a:t>
            </a:r>
            <a:r>
              <a:rPr lang="en-GB" dirty="0" smtClean="0"/>
              <a:t>Hays-Thomas, 2020)</a:t>
            </a:r>
            <a:r>
              <a:rPr lang="en-US" dirty="0" smtClean="0"/>
              <a:t>. </a:t>
            </a:r>
          </a:p>
          <a:p>
            <a:pPr algn="just"/>
            <a:r>
              <a:rPr lang="en-US" dirty="0" smtClean="0"/>
              <a:t>It also depends on the fact that employees are not discriminated or isolated based on their backgrounds by their employers, colleagues or any other third-party.</a:t>
            </a:r>
          </a:p>
          <a:p>
            <a:pPr algn="just"/>
            <a:r>
              <a:rPr lang="en-US" dirty="0" smtClean="0"/>
              <a:t> The figure showed indicates the various basis of diversity on a workplace (</a:t>
            </a:r>
            <a:r>
              <a:rPr lang="en-GB" dirty="0" smtClean="0"/>
              <a:t>O’Donovan, 2018)</a:t>
            </a:r>
            <a:r>
              <a:rPr lang="en-US" dirty="0" smtClean="0"/>
              <a:t>.</a:t>
            </a:r>
          </a:p>
          <a:p>
            <a:pPr algn="just"/>
            <a:r>
              <a:rPr lang="en-US" dirty="0" smtClean="0"/>
              <a:t>It is becoming an increasingly important practice to promote diversity and inclusion at workplaces now all over the world. </a:t>
            </a:r>
            <a:endParaRPr lang="en-GB" dirty="0"/>
          </a:p>
        </p:txBody>
      </p:sp>
      <p:pic>
        <p:nvPicPr>
          <p:cNvPr id="1026" name="Picture 2" descr="Types of Diversity in the Workplace - A GlobeSmart Guid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2012" y="2333480"/>
            <a:ext cx="5795493" cy="3335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159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Cont’d</a:t>
            </a:r>
            <a:r>
              <a:rPr lang="en-US" b="1" dirty="0" smtClean="0">
                <a:solidFill>
                  <a:schemeClr val="accent1">
                    <a:lumMod val="40000"/>
                    <a:lumOff val="60000"/>
                  </a:schemeClr>
                </a:solidFill>
              </a:rPr>
              <a:t>.</a:t>
            </a:r>
            <a:endParaRPr lang="en-GB" b="1" dirty="0">
              <a:solidFill>
                <a:schemeClr val="accent1">
                  <a:lumMod val="40000"/>
                  <a:lumOff val="60000"/>
                </a:schemeClr>
              </a:solidFill>
            </a:endParaRPr>
          </a:p>
        </p:txBody>
      </p:sp>
      <p:sp>
        <p:nvSpPr>
          <p:cNvPr id="3" name="Content Placeholder 2"/>
          <p:cNvSpPr>
            <a:spLocks noGrp="1"/>
          </p:cNvSpPr>
          <p:nvPr>
            <p:ph idx="1"/>
          </p:nvPr>
        </p:nvSpPr>
        <p:spPr>
          <a:xfrm>
            <a:off x="413196" y="1690688"/>
            <a:ext cx="7069429" cy="4351338"/>
          </a:xfrm>
        </p:spPr>
        <p:txBody>
          <a:bodyPr>
            <a:normAutofit fontScale="85000" lnSpcReduction="10000"/>
          </a:bodyPr>
          <a:lstStyle/>
          <a:p>
            <a:pPr marL="0" indent="0">
              <a:buNone/>
            </a:pPr>
            <a:r>
              <a:rPr lang="en-US" b="1" dirty="0" smtClean="0"/>
              <a:t>Diversity and inclusion at Lush cosmetics</a:t>
            </a:r>
          </a:p>
          <a:p>
            <a:pPr marL="0" indent="0">
              <a:buNone/>
            </a:pPr>
            <a:endParaRPr lang="en-US" b="1" dirty="0" smtClean="0"/>
          </a:p>
          <a:p>
            <a:pPr algn="just"/>
            <a:r>
              <a:rPr lang="en-US" dirty="0" smtClean="0"/>
              <a:t>Lush Cosmetics gives great emphasis on </a:t>
            </a:r>
            <a:r>
              <a:rPr lang="en-US" dirty="0" smtClean="0"/>
              <a:t>making </a:t>
            </a:r>
            <a:r>
              <a:rPr lang="en-US" dirty="0" smtClean="0"/>
              <a:t>their employees feel at home in the organisation.</a:t>
            </a:r>
          </a:p>
          <a:p>
            <a:pPr algn="just"/>
            <a:r>
              <a:rPr lang="en-US" dirty="0" smtClean="0"/>
              <a:t>The company has exclusive diversity and inclusion policies that promotes collaboration and harmony among employees from various backgrounds.</a:t>
            </a:r>
          </a:p>
          <a:p>
            <a:pPr algn="just"/>
            <a:r>
              <a:rPr lang="en-US" dirty="0" smtClean="0"/>
              <a:t>Majority of the employees, more than 70% at present are female (</a:t>
            </a:r>
            <a:r>
              <a:rPr lang="en-US" dirty="0" err="1" smtClean="0"/>
              <a:t>Kele</a:t>
            </a:r>
            <a:r>
              <a:rPr lang="en-US" dirty="0" smtClean="0"/>
              <a:t>, 2022). </a:t>
            </a:r>
          </a:p>
          <a:p>
            <a:pPr algn="just"/>
            <a:r>
              <a:rPr lang="en-US" dirty="0" smtClean="0"/>
              <a:t>As the figure shows, the company also has employees from a wide variety of religious backgrounds, indicating its diverse workforce </a:t>
            </a:r>
            <a:r>
              <a:rPr lang="en-US" dirty="0"/>
              <a:t>(</a:t>
            </a:r>
            <a:r>
              <a:rPr lang="en-GB" dirty="0" err="1" smtClean="0"/>
              <a:t>Aronczyk</a:t>
            </a:r>
            <a:r>
              <a:rPr lang="en-GB" dirty="0" smtClean="0"/>
              <a:t>, 2021</a:t>
            </a:r>
            <a:r>
              <a:rPr lang="en-GB" dirty="0" smtClean="0"/>
              <a:t>)</a:t>
            </a:r>
            <a:r>
              <a:rPr lang="en-US" dirty="0" smtClean="0"/>
              <a:t>. </a:t>
            </a:r>
          </a:p>
          <a:p>
            <a:pPr marL="0" indent="0">
              <a:buNone/>
            </a:pPr>
            <a:endParaRPr lang="en-GB" dirty="0"/>
          </a:p>
        </p:txBody>
      </p:sp>
      <p:pic>
        <p:nvPicPr>
          <p:cNvPr id="4" name="Picture 3"/>
          <p:cNvPicPr/>
          <p:nvPr/>
        </p:nvPicPr>
        <p:blipFill rotWithShape="1">
          <a:blip r:embed="rId2"/>
          <a:srcRect l="26091" t="14483" r="24219" b="6305"/>
          <a:stretch/>
        </p:blipFill>
        <p:spPr bwMode="auto">
          <a:xfrm>
            <a:off x="7572778" y="1690688"/>
            <a:ext cx="4391696" cy="4413898"/>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8953323" y="6263581"/>
            <a:ext cx="2618474" cy="369332"/>
          </a:xfrm>
          <a:prstGeom prst="rect">
            <a:avLst/>
          </a:prstGeom>
        </p:spPr>
        <p:txBody>
          <a:bodyPr wrap="none">
            <a:spAutoFit/>
          </a:bodyPr>
          <a:lstStyle/>
          <a:p>
            <a:pPr algn="just"/>
            <a:r>
              <a:rPr lang="en-US" dirty="0" smtClean="0"/>
              <a:t>(Source: </a:t>
            </a:r>
            <a:r>
              <a:rPr lang="en-GB" dirty="0" err="1" smtClean="0"/>
              <a:t>Aronczyk</a:t>
            </a:r>
            <a:r>
              <a:rPr lang="en-GB" dirty="0"/>
              <a:t>, 2021)</a:t>
            </a:r>
            <a:r>
              <a:rPr lang="en-US" dirty="0"/>
              <a:t>. </a:t>
            </a:r>
          </a:p>
        </p:txBody>
      </p:sp>
    </p:spTree>
    <p:extLst>
      <p:ext uri="{BB962C8B-B14F-4D97-AF65-F5344CB8AC3E}">
        <p14:creationId xmlns:p14="http://schemas.microsoft.com/office/powerpoint/2010/main" val="1654791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Cont’d</a:t>
            </a:r>
            <a:r>
              <a:rPr lang="en-US" b="1" dirty="0" smtClean="0">
                <a:solidFill>
                  <a:schemeClr val="accent1">
                    <a:lumMod val="40000"/>
                    <a:lumOff val="60000"/>
                  </a:schemeClr>
                </a:solidFill>
              </a:rPr>
              <a:t>.</a:t>
            </a:r>
            <a:endParaRPr lang="en-GB" b="1" dirty="0">
              <a:solidFill>
                <a:schemeClr val="accent1">
                  <a:lumMod val="40000"/>
                  <a:lumOff val="60000"/>
                </a:schemeClr>
              </a:solidFill>
            </a:endParaRPr>
          </a:p>
        </p:txBody>
      </p:sp>
      <p:sp>
        <p:nvSpPr>
          <p:cNvPr id="3" name="Content Placeholder 2"/>
          <p:cNvSpPr>
            <a:spLocks noGrp="1"/>
          </p:cNvSpPr>
          <p:nvPr>
            <p:ph idx="1"/>
          </p:nvPr>
        </p:nvSpPr>
        <p:spPr>
          <a:xfrm>
            <a:off x="321125" y="1921878"/>
            <a:ext cx="6954592" cy="4351338"/>
          </a:xfrm>
        </p:spPr>
        <p:txBody>
          <a:bodyPr>
            <a:normAutofit fontScale="85000" lnSpcReduction="10000"/>
          </a:bodyPr>
          <a:lstStyle/>
          <a:p>
            <a:r>
              <a:rPr lang="en-US" dirty="0" smtClean="0"/>
              <a:t>Lush cosmetics has particular code of conduct that states employees will be penalized for any kind of discriminatory act towards other employees.</a:t>
            </a:r>
          </a:p>
          <a:p>
            <a:r>
              <a:rPr lang="en-US" dirty="0" smtClean="0"/>
              <a:t>The company also has employees from various ethnic backgrounds, as the figure shows (</a:t>
            </a:r>
            <a:r>
              <a:rPr lang="en-US" dirty="0" err="1" smtClean="0"/>
              <a:t>Tatli</a:t>
            </a:r>
            <a:r>
              <a:rPr lang="en-US" dirty="0" smtClean="0"/>
              <a:t>, 2022). </a:t>
            </a:r>
          </a:p>
          <a:p>
            <a:r>
              <a:rPr lang="en-US" dirty="0" smtClean="0"/>
              <a:t>The company also has increase its flexible working practices, making way for the female and distance workers to be able to do their work remotely. </a:t>
            </a:r>
          </a:p>
          <a:p>
            <a:r>
              <a:rPr lang="en-US" dirty="0" smtClean="0"/>
              <a:t>According to this company, it has been able to promote diversity even more through the initiation of flexible working practices. </a:t>
            </a:r>
            <a:endParaRPr lang="en-GB" dirty="0"/>
          </a:p>
        </p:txBody>
      </p:sp>
      <p:pic>
        <p:nvPicPr>
          <p:cNvPr id="6" name="Picture 5"/>
          <p:cNvPicPr/>
          <p:nvPr/>
        </p:nvPicPr>
        <p:blipFill rotWithShape="1">
          <a:blip r:embed="rId2"/>
          <a:srcRect l="23599" t="20985" r="27210" b="11330"/>
          <a:stretch/>
        </p:blipFill>
        <p:spPr bwMode="auto">
          <a:xfrm>
            <a:off x="7465119" y="1690688"/>
            <a:ext cx="4444821" cy="4047141"/>
          </a:xfrm>
          <a:prstGeom prst="rect">
            <a:avLst/>
          </a:prstGeom>
          <a:ln>
            <a:noFill/>
          </a:ln>
          <a:extLst>
            <a:ext uri="{53640926-AAD7-44D8-BBD7-CCE9431645EC}">
              <a14:shadowObscured xmlns:a14="http://schemas.microsoft.com/office/drawing/2010/main"/>
            </a:ext>
          </a:extLst>
        </p:spPr>
      </p:pic>
      <p:sp>
        <p:nvSpPr>
          <p:cNvPr id="4" name="Rectangle 3"/>
          <p:cNvSpPr/>
          <p:nvPr/>
        </p:nvSpPr>
        <p:spPr>
          <a:xfrm>
            <a:off x="9261722" y="5840885"/>
            <a:ext cx="1863652" cy="369332"/>
          </a:xfrm>
          <a:prstGeom prst="rect">
            <a:avLst/>
          </a:prstGeom>
        </p:spPr>
        <p:txBody>
          <a:bodyPr wrap="none">
            <a:spAutoFit/>
          </a:bodyPr>
          <a:lstStyle/>
          <a:p>
            <a:pPr algn="just"/>
            <a:r>
              <a:rPr lang="en-US" dirty="0"/>
              <a:t>(</a:t>
            </a:r>
            <a:r>
              <a:rPr lang="en-GB" dirty="0" err="1"/>
              <a:t>Aronczyk</a:t>
            </a:r>
            <a:r>
              <a:rPr lang="en-GB" dirty="0"/>
              <a:t>, 2021)</a:t>
            </a:r>
            <a:r>
              <a:rPr lang="en-US" dirty="0"/>
              <a:t>. </a:t>
            </a:r>
          </a:p>
        </p:txBody>
      </p:sp>
    </p:spTree>
    <p:extLst>
      <p:ext uri="{BB962C8B-B14F-4D97-AF65-F5344CB8AC3E}">
        <p14:creationId xmlns:p14="http://schemas.microsoft.com/office/powerpoint/2010/main" val="769086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smtClean="0">
                <a:solidFill>
                  <a:schemeClr val="accent1">
                    <a:lumMod val="40000"/>
                    <a:lumOff val="60000"/>
                  </a:schemeClr>
                </a:solidFill>
              </a:rPr>
              <a:t>How flexible working can increase diversity and inclusion in an organisation</a:t>
            </a:r>
            <a:endParaRPr lang="en-GB" sz="4000" b="1" dirty="0">
              <a:solidFill>
                <a:schemeClr val="accent1">
                  <a:lumMod val="40000"/>
                  <a:lumOff val="60000"/>
                </a:schemeClr>
              </a:solidFill>
            </a:endParaRPr>
          </a:p>
        </p:txBody>
      </p:sp>
      <p:sp>
        <p:nvSpPr>
          <p:cNvPr id="3" name="Content Placeholder 2"/>
          <p:cNvSpPr>
            <a:spLocks noGrp="1"/>
          </p:cNvSpPr>
          <p:nvPr>
            <p:ph idx="1"/>
          </p:nvPr>
        </p:nvSpPr>
        <p:spPr>
          <a:xfrm>
            <a:off x="838200" y="2118061"/>
            <a:ext cx="10515600" cy="4854490"/>
          </a:xfrm>
        </p:spPr>
        <p:txBody>
          <a:bodyPr>
            <a:normAutofit fontScale="62500" lnSpcReduction="20000"/>
          </a:bodyPr>
          <a:lstStyle/>
          <a:p>
            <a:pPr algn="just"/>
            <a:r>
              <a:rPr lang="en-US" dirty="0" smtClean="0"/>
              <a:t>Flexible working can be the key to promoting diversity and inclusion more easily in organisations all around the world. </a:t>
            </a:r>
          </a:p>
          <a:p>
            <a:pPr algn="just"/>
            <a:r>
              <a:rPr lang="en-US" dirty="0" smtClean="0"/>
              <a:t>It can be better explained with the help of some diversity models that will be explained below to understand how it can be better practiced through flexible working.</a:t>
            </a:r>
          </a:p>
          <a:p>
            <a:pPr marL="0" indent="0" algn="just">
              <a:buNone/>
            </a:pPr>
            <a:endParaRPr lang="en-US" dirty="0" smtClean="0"/>
          </a:p>
          <a:p>
            <a:pPr marL="0" indent="0" algn="just">
              <a:buNone/>
            </a:pPr>
            <a:r>
              <a:rPr lang="en-US" b="1" dirty="0"/>
              <a:t>Resource Based Theory of Diversity </a:t>
            </a:r>
            <a:r>
              <a:rPr lang="en-US" b="1" dirty="0" smtClean="0"/>
              <a:t>Management</a:t>
            </a:r>
          </a:p>
          <a:p>
            <a:pPr algn="just"/>
            <a:r>
              <a:rPr lang="en-US" dirty="0" smtClean="0"/>
              <a:t>This theory states that diversity affects the organizational resources, and the kind of resources has also been categorized into four types.</a:t>
            </a:r>
          </a:p>
          <a:p>
            <a:pPr algn="just"/>
            <a:r>
              <a:rPr lang="en-US" dirty="0" smtClean="0"/>
              <a:t>The resources are </a:t>
            </a:r>
            <a:r>
              <a:rPr lang="en-US" dirty="0"/>
              <a:t>physical capital, financial capital, human capital, and corporate capital </a:t>
            </a:r>
            <a:r>
              <a:rPr lang="en-US" dirty="0" smtClean="0"/>
              <a:t>resources; and it also states </a:t>
            </a:r>
            <a:r>
              <a:rPr lang="en-US" dirty="0"/>
              <a:t>that more diversity management </a:t>
            </a:r>
            <a:r>
              <a:rPr lang="en-US" dirty="0" smtClean="0"/>
              <a:t>practices result in lower </a:t>
            </a:r>
            <a:r>
              <a:rPr lang="en-US" dirty="0"/>
              <a:t>levels of turnover and that diversity management practices </a:t>
            </a:r>
            <a:r>
              <a:rPr lang="en-US" dirty="0" smtClean="0"/>
              <a:t>interacts </a:t>
            </a:r>
            <a:r>
              <a:rPr lang="en-US" dirty="0"/>
              <a:t>positively with an innovation </a:t>
            </a:r>
            <a:r>
              <a:rPr lang="en-US" dirty="0" smtClean="0"/>
              <a:t>strategy (</a:t>
            </a:r>
            <a:r>
              <a:rPr lang="en-GB" dirty="0" smtClean="0"/>
              <a:t>Yang and Konrad, 2019)</a:t>
            </a:r>
            <a:r>
              <a:rPr lang="en-US" dirty="0" smtClean="0"/>
              <a:t>.</a:t>
            </a:r>
          </a:p>
          <a:p>
            <a:pPr algn="just"/>
            <a:r>
              <a:rPr lang="en-US" dirty="0" smtClean="0"/>
              <a:t>So the diversity of employees result in </a:t>
            </a:r>
            <a:r>
              <a:rPr lang="en-US" dirty="0"/>
              <a:t>higher productivity and better market </a:t>
            </a:r>
            <a:r>
              <a:rPr lang="en-US" dirty="0" smtClean="0"/>
              <a:t>performance for the organisation. </a:t>
            </a:r>
          </a:p>
          <a:p>
            <a:pPr algn="just"/>
            <a:r>
              <a:rPr lang="en-US" dirty="0" smtClean="0"/>
              <a:t>So it can be said that when employees are given more flexibility, employees from more backgrounds will be interested in working for an organisation and utilize the resources for higher productivity and innovation.</a:t>
            </a:r>
          </a:p>
          <a:p>
            <a:pPr marL="0" indent="0" algn="just">
              <a:buNone/>
            </a:pPr>
            <a:r>
              <a:rPr lang="en-US" dirty="0" smtClean="0"/>
              <a:t>  </a:t>
            </a:r>
            <a:r>
              <a:rPr lang="en-US" dirty="0"/>
              <a:t/>
            </a:r>
            <a:br>
              <a:rPr lang="en-US" dirty="0"/>
            </a:br>
            <a:r>
              <a:rPr lang="en-US" dirty="0"/>
              <a:t/>
            </a:r>
            <a:br>
              <a:rPr lang="en-US" dirty="0"/>
            </a:br>
            <a:r>
              <a:rPr lang="en-US" dirty="0"/>
              <a:t>           </a:t>
            </a:r>
            <a:endParaRPr lang="en-US" dirty="0" smtClean="0"/>
          </a:p>
          <a:p>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2144921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Cont’d</a:t>
            </a:r>
            <a:r>
              <a:rPr lang="en-US" b="1" dirty="0" smtClean="0">
                <a:solidFill>
                  <a:schemeClr val="accent1">
                    <a:lumMod val="40000"/>
                    <a:lumOff val="60000"/>
                  </a:schemeClr>
                </a:solidFill>
              </a:rPr>
              <a:t>.</a:t>
            </a:r>
            <a:endParaRPr lang="en-GB" b="1" dirty="0">
              <a:solidFill>
                <a:schemeClr val="accent1">
                  <a:lumMod val="40000"/>
                  <a:lumOff val="60000"/>
                </a:schemeClr>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US" b="1" dirty="0"/>
              <a:t>Social cognitive </a:t>
            </a:r>
            <a:r>
              <a:rPr lang="en-US" b="1" dirty="0" smtClean="0"/>
              <a:t>theory</a:t>
            </a:r>
          </a:p>
          <a:p>
            <a:pPr marL="0" indent="0">
              <a:buNone/>
            </a:pPr>
            <a:endParaRPr lang="en-US" b="1" dirty="0" smtClean="0"/>
          </a:p>
          <a:p>
            <a:r>
              <a:rPr lang="en-US" dirty="0" smtClean="0"/>
              <a:t>It</a:t>
            </a:r>
            <a:r>
              <a:rPr lang="en-US" dirty="0"/>
              <a:t> is another theory </a:t>
            </a:r>
            <a:r>
              <a:rPr lang="en-US" dirty="0" smtClean="0"/>
              <a:t>of diversity that </a:t>
            </a:r>
            <a:r>
              <a:rPr lang="en-US" dirty="0"/>
              <a:t>seeks to explain how diversity can result in negative outcomes in a group or </a:t>
            </a:r>
            <a:r>
              <a:rPr lang="en-US" dirty="0" smtClean="0"/>
              <a:t>organisation</a:t>
            </a:r>
            <a:r>
              <a:rPr lang="en-US" dirty="0"/>
              <a:t>. </a:t>
            </a:r>
            <a:endParaRPr lang="en-US" dirty="0" smtClean="0"/>
          </a:p>
          <a:p>
            <a:r>
              <a:rPr lang="en-US" dirty="0" smtClean="0"/>
              <a:t>According to this theory, </a:t>
            </a:r>
            <a:r>
              <a:rPr lang="en-US" dirty="0"/>
              <a:t>people use </a:t>
            </a:r>
            <a:r>
              <a:rPr lang="en-US" dirty="0" err="1" smtClean="0"/>
              <a:t>categorisation</a:t>
            </a:r>
            <a:r>
              <a:rPr lang="en-US" dirty="0" smtClean="0"/>
              <a:t> for simplifying large amount of information and accessing those more easily.</a:t>
            </a:r>
          </a:p>
          <a:p>
            <a:r>
              <a:rPr lang="en-US" dirty="0" smtClean="0"/>
              <a:t>This compartmentalization of data allows for various biases and prejudices to be born in organisation, which also results in stereotyping. </a:t>
            </a:r>
          </a:p>
          <a:p>
            <a:r>
              <a:rPr lang="en-US" dirty="0" smtClean="0"/>
              <a:t>In a rigid work environment, the employees are more prone to be subjected to such stereotypes (</a:t>
            </a:r>
            <a:r>
              <a:rPr lang="en-GB" dirty="0" err="1" smtClean="0"/>
              <a:t>Luszczynska</a:t>
            </a:r>
            <a:r>
              <a:rPr lang="en-GB" dirty="0" smtClean="0"/>
              <a:t> and </a:t>
            </a:r>
            <a:r>
              <a:rPr lang="en-GB" dirty="0" err="1"/>
              <a:t>Schwarzer</a:t>
            </a:r>
            <a:r>
              <a:rPr lang="en-GB" dirty="0" smtClean="0"/>
              <a:t>, 2021)</a:t>
            </a:r>
            <a:r>
              <a:rPr lang="en-US" dirty="0" smtClean="0"/>
              <a:t>.</a:t>
            </a:r>
          </a:p>
          <a:p>
            <a:r>
              <a:rPr lang="en-US" dirty="0" smtClean="0"/>
              <a:t>So in a flexible work condition, more freedom can be provided to employees and awareness can be spread more easily through various methods for diminishing such practices.</a:t>
            </a:r>
          </a:p>
        </p:txBody>
      </p:sp>
    </p:spTree>
    <p:extLst>
      <p:ext uri="{BB962C8B-B14F-4D97-AF65-F5344CB8AC3E}">
        <p14:creationId xmlns:p14="http://schemas.microsoft.com/office/powerpoint/2010/main" val="1554999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Cont’d</a:t>
            </a:r>
            <a:r>
              <a:rPr lang="en-US" b="1" dirty="0" smtClean="0">
                <a:solidFill>
                  <a:schemeClr val="accent1">
                    <a:lumMod val="40000"/>
                    <a:lumOff val="60000"/>
                  </a:schemeClr>
                </a:solidFill>
              </a:rPr>
              <a:t>.</a:t>
            </a:r>
            <a:endParaRPr lang="en-GB" b="1" dirty="0">
              <a:solidFill>
                <a:schemeClr val="accent1">
                  <a:lumMod val="40000"/>
                  <a:lumOff val="60000"/>
                </a:schemeClr>
              </a:solidFill>
            </a:endParaRPr>
          </a:p>
        </p:txBody>
      </p:sp>
      <p:sp>
        <p:nvSpPr>
          <p:cNvPr id="3" name="Content Placeholder 2"/>
          <p:cNvSpPr>
            <a:spLocks noGrp="1"/>
          </p:cNvSpPr>
          <p:nvPr>
            <p:ph idx="1"/>
          </p:nvPr>
        </p:nvSpPr>
        <p:spPr/>
        <p:txBody>
          <a:bodyPr>
            <a:normAutofit fontScale="85000" lnSpcReduction="10000"/>
          </a:bodyPr>
          <a:lstStyle/>
          <a:p>
            <a:pPr algn="just"/>
            <a:r>
              <a:rPr lang="en-GB" dirty="0" smtClean="0"/>
              <a:t>The </a:t>
            </a:r>
            <a:r>
              <a:rPr lang="en-GB" dirty="0"/>
              <a:t>flexible working condition </a:t>
            </a:r>
            <a:r>
              <a:rPr lang="en-GB" dirty="0" smtClean="0"/>
              <a:t>can play </a:t>
            </a:r>
            <a:r>
              <a:rPr lang="en-GB" dirty="0"/>
              <a:t>a great role in providing more options for the companies to hire people from diverse backgrounds. </a:t>
            </a:r>
            <a:endParaRPr lang="en-GB" dirty="0" smtClean="0"/>
          </a:p>
          <a:p>
            <a:pPr algn="just"/>
            <a:r>
              <a:rPr lang="en-GB" dirty="0" smtClean="0"/>
              <a:t>The remote working option has given way to worldwide recruitment online, which was not possible before; widening the talent pool and allowing more diversity.</a:t>
            </a:r>
          </a:p>
          <a:p>
            <a:pPr algn="just"/>
            <a:r>
              <a:rPr lang="en-GB" dirty="0" smtClean="0"/>
              <a:t>The flexi-time has been helping employees from different geographical locations to be able to work online at any time based on their own requirements.</a:t>
            </a:r>
          </a:p>
          <a:p>
            <a:pPr algn="just"/>
            <a:r>
              <a:rPr lang="en-GB" dirty="0" smtClean="0"/>
              <a:t>It has also allowed for a 24 hour working policy for organisations, because employees from different parts of the world can be actively working at different times.</a:t>
            </a:r>
          </a:p>
          <a:p>
            <a:pPr algn="just"/>
            <a:r>
              <a:rPr lang="en-GB" dirty="0" smtClean="0"/>
              <a:t>The flexible working also helps female employees in balancing their work-family life better due to flexible time schedule, which was not possible before.</a:t>
            </a:r>
          </a:p>
          <a:p>
            <a:pPr marL="0" indent="0" algn="just">
              <a:buNone/>
            </a:pPr>
            <a:endParaRPr lang="en-GB" dirty="0"/>
          </a:p>
        </p:txBody>
      </p:sp>
    </p:spTree>
    <p:extLst>
      <p:ext uri="{BB962C8B-B14F-4D97-AF65-F5344CB8AC3E}">
        <p14:creationId xmlns:p14="http://schemas.microsoft.com/office/powerpoint/2010/main" val="2448858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lstStyle/>
          <a:p>
            <a:pPr algn="ctr"/>
            <a:r>
              <a:rPr lang="en-US" b="1" dirty="0" smtClean="0">
                <a:solidFill>
                  <a:schemeClr val="accent1">
                    <a:lumMod val="40000"/>
                    <a:lumOff val="60000"/>
                  </a:schemeClr>
                </a:solidFill>
              </a:rPr>
              <a:t>Role of Human resources in promoting diversity and inclusion through flexible working</a:t>
            </a:r>
            <a:endParaRPr lang="en-GB" b="1" dirty="0">
              <a:solidFill>
                <a:schemeClr val="accent1">
                  <a:lumMod val="40000"/>
                  <a:lumOff val="60000"/>
                </a:schemeClr>
              </a:solidFill>
            </a:endParaRPr>
          </a:p>
        </p:txBody>
      </p:sp>
      <p:sp>
        <p:nvSpPr>
          <p:cNvPr id="3" name="Content Placeholder 2"/>
          <p:cNvSpPr>
            <a:spLocks noGrp="1"/>
          </p:cNvSpPr>
          <p:nvPr>
            <p:ph idx="1"/>
          </p:nvPr>
        </p:nvSpPr>
        <p:spPr>
          <a:xfrm>
            <a:off x="838200" y="2210635"/>
            <a:ext cx="6982326" cy="4351338"/>
          </a:xfrm>
        </p:spPr>
        <p:txBody>
          <a:bodyPr>
            <a:normAutofit fontScale="70000" lnSpcReduction="20000"/>
          </a:bodyPr>
          <a:lstStyle/>
          <a:p>
            <a:pPr marL="0" indent="0">
              <a:buNone/>
            </a:pPr>
            <a:r>
              <a:rPr lang="en-GB" b="1" dirty="0" smtClean="0"/>
              <a:t>Recruitment and selection</a:t>
            </a:r>
          </a:p>
          <a:p>
            <a:r>
              <a:rPr lang="en-US" dirty="0" smtClean="0"/>
              <a:t>Online recruitment has made it possible for organisations to hire people from all over the world based on flexible working opportunities.</a:t>
            </a:r>
          </a:p>
          <a:p>
            <a:r>
              <a:rPr lang="en-US" dirty="0" smtClean="0"/>
              <a:t>Blind testing paved the way for employees to be selected only based on their skills and not ethnic or any other background.</a:t>
            </a:r>
          </a:p>
          <a:p>
            <a:r>
              <a:rPr lang="en-US" dirty="0" smtClean="0"/>
              <a:t>Female employees are being hired more as remote workers as they have also shown more interested in such work opportunities.</a:t>
            </a:r>
          </a:p>
          <a:p>
            <a:r>
              <a:rPr lang="en-US" dirty="0" smtClean="0"/>
              <a:t>As the figure shows, more than 50% of females are willing to work from home even after the pandemic (</a:t>
            </a:r>
            <a:r>
              <a:rPr lang="en-GB" dirty="0" err="1" smtClean="0"/>
              <a:t>Hardill</a:t>
            </a:r>
            <a:r>
              <a:rPr lang="en-GB" dirty="0" smtClean="0"/>
              <a:t> and Green 2022)</a:t>
            </a:r>
            <a:r>
              <a:rPr lang="en-US" dirty="0" smtClean="0"/>
              <a:t>.</a:t>
            </a:r>
          </a:p>
          <a:p>
            <a:r>
              <a:rPr lang="en-US" dirty="0" smtClean="0"/>
              <a:t>People from different backgrounds are being grouped together online for work purposes, reducing biases against diversity of employees. </a:t>
            </a:r>
            <a:endParaRPr lang="en-GB" dirty="0"/>
          </a:p>
          <a:p>
            <a:pPr marL="0" indent="0">
              <a:buNone/>
            </a:pPr>
            <a:endParaRPr lang="en-US" dirty="0" smtClean="0"/>
          </a:p>
          <a:p>
            <a:pPr marL="0" indent="0">
              <a:buNone/>
            </a:pPr>
            <a:endParaRPr lang="en-GB" dirty="0"/>
          </a:p>
        </p:txBody>
      </p:sp>
      <p:pic>
        <p:nvPicPr>
          <p:cNvPr id="2050" name="Picture 2" descr="Demand for Remote Work Opportunities Far Outstrips Supply - ZipRecruite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8205537" y="2540250"/>
            <a:ext cx="3898231" cy="35717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84355" y="6192641"/>
            <a:ext cx="3307380" cy="369332"/>
          </a:xfrm>
          <a:prstGeom prst="rect">
            <a:avLst/>
          </a:prstGeom>
        </p:spPr>
        <p:txBody>
          <a:bodyPr wrap="none">
            <a:spAutoFit/>
          </a:bodyPr>
          <a:lstStyle/>
          <a:p>
            <a:r>
              <a:rPr lang="en-US" dirty="0" smtClean="0"/>
              <a:t>(Source: </a:t>
            </a:r>
            <a:r>
              <a:rPr lang="en-GB" dirty="0" err="1" smtClean="0"/>
              <a:t>Hardill</a:t>
            </a:r>
            <a:r>
              <a:rPr lang="en-GB" dirty="0" smtClean="0"/>
              <a:t> </a:t>
            </a:r>
            <a:r>
              <a:rPr lang="en-GB" dirty="0"/>
              <a:t>and Green 2022)</a:t>
            </a:r>
            <a:r>
              <a:rPr lang="en-US" dirty="0"/>
              <a:t>.</a:t>
            </a:r>
            <a:endParaRPr lang="en-GB" dirty="0"/>
          </a:p>
        </p:txBody>
      </p:sp>
    </p:spTree>
    <p:extLst>
      <p:ext uri="{BB962C8B-B14F-4D97-AF65-F5344CB8AC3E}">
        <p14:creationId xmlns:p14="http://schemas.microsoft.com/office/powerpoint/2010/main" val="4258416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Cont’d</a:t>
            </a:r>
            <a:r>
              <a:rPr lang="en-US" b="1" dirty="0" smtClean="0">
                <a:solidFill>
                  <a:schemeClr val="accent1">
                    <a:lumMod val="40000"/>
                    <a:lumOff val="60000"/>
                  </a:schemeClr>
                </a:solidFill>
              </a:rPr>
              <a:t>.</a:t>
            </a:r>
            <a:endParaRPr lang="en-GB" b="1" dirty="0">
              <a:solidFill>
                <a:schemeClr val="accent1">
                  <a:lumMod val="40000"/>
                  <a:lumOff val="60000"/>
                </a:schemeClr>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C</a:t>
            </a:r>
            <a:r>
              <a:rPr lang="en-GB" b="1" dirty="0" smtClean="0"/>
              <a:t>areer </a:t>
            </a:r>
            <a:r>
              <a:rPr lang="en-GB" b="1" dirty="0"/>
              <a:t>and succession planning</a:t>
            </a:r>
            <a:endParaRPr lang="en-GB" dirty="0"/>
          </a:p>
          <a:p>
            <a:r>
              <a:rPr lang="en-GB" dirty="0" smtClean="0"/>
              <a:t>This is another </a:t>
            </a:r>
            <a:r>
              <a:rPr lang="en-GB" dirty="0"/>
              <a:t>human resource function that can help in promoting diversity and inclusion in the workplace through utilising flexible working. </a:t>
            </a:r>
            <a:endParaRPr lang="en-GB" dirty="0" smtClean="0"/>
          </a:p>
          <a:p>
            <a:r>
              <a:rPr lang="en-GB" dirty="0" smtClean="0"/>
              <a:t>The </a:t>
            </a:r>
            <a:r>
              <a:rPr lang="en-GB" dirty="0"/>
              <a:t>top-level executives now plan the succession </a:t>
            </a:r>
            <a:r>
              <a:rPr lang="en-GB" dirty="0" smtClean="0"/>
              <a:t>in the basis of best skills and experience, instead of distance or physical availability.</a:t>
            </a:r>
          </a:p>
          <a:p>
            <a:r>
              <a:rPr lang="en-US" dirty="0" smtClean="0"/>
              <a:t>Various online and offline training are now provided to employees regardless of their background on cultural awareness and equality (</a:t>
            </a:r>
            <a:r>
              <a:rPr lang="en-GB" dirty="0" err="1" smtClean="0"/>
              <a:t>Michielsens</a:t>
            </a:r>
            <a:r>
              <a:rPr lang="en-GB" dirty="0" smtClean="0"/>
              <a:t>, Bingham and </a:t>
            </a:r>
            <a:r>
              <a:rPr lang="en-GB" dirty="0"/>
              <a:t>Clarke, </a:t>
            </a:r>
            <a:r>
              <a:rPr lang="en-GB" dirty="0" smtClean="0"/>
              <a:t>2021)</a:t>
            </a:r>
            <a:r>
              <a:rPr lang="en-US" dirty="0" smtClean="0"/>
              <a:t>.</a:t>
            </a:r>
          </a:p>
          <a:p>
            <a:r>
              <a:rPr lang="en-US" dirty="0" smtClean="0"/>
              <a:t>The flexible working will also allow for more ease of career development as employees will have more time to spare for taking courses that used to be spent on visiting to and from the office to home previously. </a:t>
            </a:r>
            <a:endParaRPr lang="en-GB" dirty="0" smtClean="0"/>
          </a:p>
          <a:p>
            <a:pPr marL="0" indent="0">
              <a:buNone/>
            </a:pPr>
            <a:endParaRPr lang="en-GB" dirty="0"/>
          </a:p>
        </p:txBody>
      </p:sp>
    </p:spTree>
    <p:extLst>
      <p:ext uri="{BB962C8B-B14F-4D97-AF65-F5344CB8AC3E}">
        <p14:creationId xmlns:p14="http://schemas.microsoft.com/office/powerpoint/2010/main" val="2979867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Cont’d</a:t>
            </a:r>
            <a:r>
              <a:rPr lang="en-US" b="1" dirty="0" smtClean="0">
                <a:solidFill>
                  <a:schemeClr val="accent1">
                    <a:lumMod val="40000"/>
                    <a:lumOff val="60000"/>
                  </a:schemeClr>
                </a:solidFill>
              </a:rPr>
              <a:t>.</a:t>
            </a:r>
            <a:endParaRPr lang="en-GB" b="1" dirty="0">
              <a:solidFill>
                <a:schemeClr val="accent1">
                  <a:lumMod val="40000"/>
                  <a:lumOff val="60000"/>
                </a:schemeClr>
              </a:solidFill>
            </a:endParaRPr>
          </a:p>
        </p:txBody>
      </p:sp>
      <p:sp>
        <p:nvSpPr>
          <p:cNvPr id="3" name="Content Placeholder 2"/>
          <p:cNvSpPr>
            <a:spLocks noGrp="1"/>
          </p:cNvSpPr>
          <p:nvPr>
            <p:ph idx="1"/>
          </p:nvPr>
        </p:nvSpPr>
        <p:spPr>
          <a:xfrm>
            <a:off x="1094874" y="1801562"/>
            <a:ext cx="9693442" cy="4351338"/>
          </a:xfrm>
        </p:spPr>
        <p:txBody>
          <a:bodyPr>
            <a:normAutofit fontScale="92500"/>
          </a:bodyPr>
          <a:lstStyle/>
          <a:p>
            <a:pPr marL="0" indent="0">
              <a:buNone/>
            </a:pPr>
            <a:r>
              <a:rPr lang="en-GB" b="1" dirty="0" smtClean="0"/>
              <a:t>Rewards and compensation</a:t>
            </a:r>
          </a:p>
          <a:p>
            <a:r>
              <a:rPr lang="en-US" dirty="0" smtClean="0"/>
              <a:t>Rewards and compensations are now being offered on the basis of performance, and not on the attendance at workplace.</a:t>
            </a:r>
          </a:p>
          <a:p>
            <a:r>
              <a:rPr lang="en-US" dirty="0" smtClean="0"/>
              <a:t>The employers can establish reward policies based on targets met instead of working hours (</a:t>
            </a:r>
            <a:r>
              <a:rPr lang="en-GB" dirty="0" smtClean="0"/>
              <a:t>Eldridge </a:t>
            </a:r>
            <a:r>
              <a:rPr lang="en-GB" dirty="0"/>
              <a:t>and </a:t>
            </a:r>
            <a:r>
              <a:rPr lang="en-GB" dirty="0" err="1"/>
              <a:t>Nisar</a:t>
            </a:r>
            <a:r>
              <a:rPr lang="en-GB" dirty="0" smtClean="0"/>
              <a:t>, 2020)</a:t>
            </a:r>
            <a:r>
              <a:rPr lang="en-US" dirty="0" smtClean="0"/>
              <a:t>.</a:t>
            </a:r>
          </a:p>
          <a:p>
            <a:r>
              <a:rPr lang="en-US" dirty="0" smtClean="0"/>
              <a:t>Policies for pregnant and disabled employees can be formed so that they will be compensated even in a flexible working condition just like other employees without discrimination based on their skills.</a:t>
            </a:r>
          </a:p>
          <a:p>
            <a:r>
              <a:rPr lang="en-US" dirty="0" smtClean="0"/>
              <a:t>The gender pay gap should be reduced by organisations as the flexible working policy eliminates the longer working hours by men.</a:t>
            </a:r>
            <a:endParaRPr lang="en-GB" dirty="0"/>
          </a:p>
          <a:p>
            <a:pPr marL="0" indent="0">
              <a:buNone/>
            </a:pPr>
            <a:endParaRPr lang="en-GB" dirty="0"/>
          </a:p>
        </p:txBody>
      </p:sp>
    </p:spTree>
    <p:extLst>
      <p:ext uri="{BB962C8B-B14F-4D97-AF65-F5344CB8AC3E}">
        <p14:creationId xmlns:p14="http://schemas.microsoft.com/office/powerpoint/2010/main" val="1471650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Conclusion</a:t>
            </a:r>
            <a:endParaRPr lang="en-GB" b="1" dirty="0">
              <a:solidFill>
                <a:schemeClr val="accent1">
                  <a:lumMod val="40000"/>
                  <a:lumOff val="60000"/>
                </a:schemeClr>
              </a:solidFill>
            </a:endParaRPr>
          </a:p>
        </p:txBody>
      </p:sp>
      <p:sp>
        <p:nvSpPr>
          <p:cNvPr id="3" name="Content Placeholder 2"/>
          <p:cNvSpPr>
            <a:spLocks noGrp="1"/>
          </p:cNvSpPr>
          <p:nvPr>
            <p:ph idx="1"/>
          </p:nvPr>
        </p:nvSpPr>
        <p:spPr/>
        <p:txBody>
          <a:bodyPr>
            <a:normAutofit fontScale="92500" lnSpcReduction="20000"/>
          </a:bodyPr>
          <a:lstStyle/>
          <a:p>
            <a:pPr algn="just"/>
            <a:r>
              <a:rPr lang="en-US" dirty="0" smtClean="0"/>
              <a:t>This presentation has showed how the flexible working condition is helping the organisations in promoting diversity and inclusion better at workplace.</a:t>
            </a:r>
          </a:p>
          <a:p>
            <a:pPr algn="just"/>
            <a:r>
              <a:rPr lang="en-US" dirty="0" smtClean="0"/>
              <a:t>The resource based theory and social cognitive theory of diversity has helped in explaining how diversity can be better practiced by organisations that uses flexible working conditions.</a:t>
            </a:r>
          </a:p>
          <a:p>
            <a:pPr algn="just"/>
            <a:r>
              <a:rPr lang="en-US" dirty="0" smtClean="0"/>
              <a:t>The example of Lush cosmetics has been used in several relevant areas for a better understanding.</a:t>
            </a:r>
          </a:p>
          <a:p>
            <a:pPr algn="just"/>
            <a:r>
              <a:rPr lang="en-US" dirty="0" smtClean="0"/>
              <a:t>The role of human resource in promoting diversity and inclusion at workplace in a flexible setting have also been described.</a:t>
            </a:r>
          </a:p>
          <a:p>
            <a:pPr algn="just"/>
            <a:r>
              <a:rPr lang="en-US" dirty="0" smtClean="0"/>
              <a:t>It can be  hoped that through this presentation the management of people from different backgrounds on a flexible working condition and its advantages can be better understood. </a:t>
            </a:r>
            <a:endParaRPr lang="en-GB" dirty="0"/>
          </a:p>
        </p:txBody>
      </p:sp>
    </p:spTree>
    <p:extLst>
      <p:ext uri="{BB962C8B-B14F-4D97-AF65-F5344CB8AC3E}">
        <p14:creationId xmlns:p14="http://schemas.microsoft.com/office/powerpoint/2010/main" val="203095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accent1">
                    <a:lumMod val="40000"/>
                    <a:lumOff val="60000"/>
                  </a:schemeClr>
                </a:solidFill>
              </a:rPr>
              <a:t>Reference List</a:t>
            </a:r>
            <a:endParaRPr lang="en-GB" b="1" dirty="0">
              <a:solidFill>
                <a:schemeClr val="accent1">
                  <a:lumMod val="40000"/>
                  <a:lumOff val="60000"/>
                </a:schemeClr>
              </a:solidFill>
            </a:endParaRPr>
          </a:p>
        </p:txBody>
      </p:sp>
      <p:sp>
        <p:nvSpPr>
          <p:cNvPr id="3" name="Content Placeholder 2"/>
          <p:cNvSpPr>
            <a:spLocks noGrp="1"/>
          </p:cNvSpPr>
          <p:nvPr>
            <p:ph idx="1"/>
          </p:nvPr>
        </p:nvSpPr>
        <p:spPr>
          <a:xfrm>
            <a:off x="838200" y="1548899"/>
            <a:ext cx="10515600" cy="4779712"/>
          </a:xfrm>
        </p:spPr>
        <p:txBody>
          <a:bodyPr>
            <a:normAutofit fontScale="55000" lnSpcReduction="20000"/>
          </a:bodyPr>
          <a:lstStyle/>
          <a:p>
            <a:pPr algn="just"/>
            <a:r>
              <a:rPr lang="en-US" dirty="0" err="1"/>
              <a:t>Aronczyk</a:t>
            </a:r>
            <a:r>
              <a:rPr lang="en-US" dirty="0"/>
              <a:t>, M. (2021). Market (</a:t>
            </a:r>
            <a:r>
              <a:rPr lang="en-US" dirty="0" err="1"/>
              <a:t>ing</a:t>
            </a:r>
            <a:r>
              <a:rPr lang="en-US" dirty="0"/>
              <a:t>) activism: Lush cosmetics, ethical oil, and the self-mediation of protest. JOMEC Journal, (4).</a:t>
            </a:r>
          </a:p>
          <a:p>
            <a:pPr algn="just"/>
            <a:r>
              <a:rPr lang="en-US" dirty="0"/>
              <a:t>Brewster, C., Mayne, L. and </a:t>
            </a:r>
            <a:r>
              <a:rPr lang="en-US" dirty="0" err="1"/>
              <a:t>Tregaskis</a:t>
            </a:r>
            <a:r>
              <a:rPr lang="en-US" dirty="0"/>
              <a:t>, O. (2022). Flexible working in Europe. Journal of World Business, 32(2), pp.133-151.</a:t>
            </a:r>
          </a:p>
          <a:p>
            <a:pPr algn="just"/>
            <a:r>
              <a:rPr lang="en-US" dirty="0"/>
              <a:t>De Menezes, L.M. and </a:t>
            </a:r>
            <a:r>
              <a:rPr lang="en-US" dirty="0" err="1"/>
              <a:t>Kelliher</a:t>
            </a:r>
            <a:r>
              <a:rPr lang="en-US" dirty="0"/>
              <a:t>, C. (2020). Flexible working and performance: A systematic review of the evidence for a business case. International Journal of Management Reviews, 13(4), pp.452-474.</a:t>
            </a:r>
          </a:p>
          <a:p>
            <a:pPr algn="just"/>
            <a:r>
              <a:rPr lang="en-US" dirty="0"/>
              <a:t>Eldridge, D. and </a:t>
            </a:r>
            <a:r>
              <a:rPr lang="en-US" dirty="0" err="1"/>
              <a:t>Nisar</a:t>
            </a:r>
            <a:r>
              <a:rPr lang="en-US" dirty="0"/>
              <a:t>, T.M. (2020). The significance of employee skill in flexible work organizations. The International Journal of Human Resource Management, 17(5), pp.918-937.</a:t>
            </a:r>
          </a:p>
          <a:p>
            <a:pPr algn="just"/>
            <a:r>
              <a:rPr lang="en-US" dirty="0" err="1"/>
              <a:t>Hardill</a:t>
            </a:r>
            <a:r>
              <a:rPr lang="en-US" dirty="0"/>
              <a:t>, I. and Green, A. (2022). Remote working—altering the spatial contours of work and home in the new economy. New Technology, Work and Employment, 18(3), pp.212-222.</a:t>
            </a:r>
          </a:p>
          <a:p>
            <a:pPr algn="just"/>
            <a:r>
              <a:rPr lang="en-US" dirty="0"/>
              <a:t>Hays-Thomas, R. (2020). Managing workplace diversity and inclusion: A psychological perspective. 7th Ed. Routledge.</a:t>
            </a:r>
          </a:p>
          <a:p>
            <a:pPr algn="just"/>
            <a:r>
              <a:rPr lang="en-US" dirty="0" err="1"/>
              <a:t>Kele</a:t>
            </a:r>
            <a:r>
              <a:rPr lang="en-US" dirty="0"/>
              <a:t>, J.E., </a:t>
            </a:r>
            <a:r>
              <a:rPr lang="en-US" dirty="0" err="1"/>
              <a:t>Cassell</a:t>
            </a:r>
            <a:r>
              <a:rPr lang="en-US" dirty="0"/>
              <a:t>, C., Ford, J. and Watson, K. (2022). Intersectional identities and career progression in retail: The experiences of minority‐ethnic women. Gender, Work &amp; Organization.</a:t>
            </a:r>
          </a:p>
          <a:p>
            <a:pPr algn="just"/>
            <a:r>
              <a:rPr lang="en-US" dirty="0" err="1"/>
              <a:t>Luszczynska</a:t>
            </a:r>
            <a:r>
              <a:rPr lang="en-US" dirty="0"/>
              <a:t>, A. and </a:t>
            </a:r>
            <a:r>
              <a:rPr lang="en-US" dirty="0" err="1"/>
              <a:t>Schwarzer</a:t>
            </a:r>
            <a:r>
              <a:rPr lang="en-US" dirty="0"/>
              <a:t>, R. (2021). Social cognitive theory. </a:t>
            </a:r>
            <a:r>
              <a:rPr lang="en-US" dirty="0" err="1"/>
              <a:t>Fac</a:t>
            </a:r>
            <a:r>
              <a:rPr lang="en-US" dirty="0"/>
              <a:t> Health </a:t>
            </a:r>
            <a:r>
              <a:rPr lang="en-US" dirty="0" err="1"/>
              <a:t>Sci</a:t>
            </a:r>
            <a:r>
              <a:rPr lang="en-US" dirty="0"/>
              <a:t> </a:t>
            </a:r>
            <a:r>
              <a:rPr lang="en-US" dirty="0" err="1"/>
              <a:t>Publ</a:t>
            </a:r>
            <a:r>
              <a:rPr lang="en-US" dirty="0"/>
              <a:t>, pp.225-51.</a:t>
            </a:r>
          </a:p>
          <a:p>
            <a:pPr algn="just"/>
            <a:r>
              <a:rPr lang="en-US" dirty="0" err="1"/>
              <a:t>Michielsens</a:t>
            </a:r>
            <a:r>
              <a:rPr lang="en-US" dirty="0"/>
              <a:t>, E., Bingham, C. and Clarke, L. (2021). Managing diversity through flexible work arrangements: Management perspectives. Employee Relations, 17(1), pp. 131-137.</a:t>
            </a:r>
          </a:p>
          <a:p>
            <a:pPr algn="just"/>
            <a:r>
              <a:rPr lang="en-US" dirty="0"/>
              <a:t>O’Donovan, D. (2018). Diversity and inclusion in the workplace. In Organizational </a:t>
            </a:r>
            <a:r>
              <a:rPr lang="en-US" dirty="0" err="1"/>
              <a:t>Behaviour</a:t>
            </a:r>
            <a:r>
              <a:rPr lang="en-US" dirty="0"/>
              <a:t> and Human Resource Management (pp. 73-108). Springer, Cham.</a:t>
            </a:r>
          </a:p>
          <a:p>
            <a:pPr algn="just"/>
            <a:r>
              <a:rPr lang="en-US" dirty="0" err="1"/>
              <a:t>Tatli</a:t>
            </a:r>
            <a:r>
              <a:rPr lang="en-US" dirty="0"/>
              <a:t>, A. (2022). A multi‐layered exploration of the diversity management field: diversity discourses, practices and practitioners in the UK. British Journal of Management, 22(2), pp.238-253.</a:t>
            </a:r>
          </a:p>
          <a:p>
            <a:pPr algn="just"/>
            <a:r>
              <a:rPr lang="en-US" dirty="0"/>
              <a:t>Yang, Y. and Konrad, A.M. (2019). Understanding diversity management practices: Implications of institutional theory and resource-based theory. Group &amp; Organization Management, 36(1), pp.6-38</a:t>
            </a:r>
            <a:r>
              <a:rPr lang="en-US" dirty="0" smtClean="0"/>
              <a:t>.</a:t>
            </a:r>
            <a:endParaRPr lang="en-US" dirty="0"/>
          </a:p>
        </p:txBody>
      </p:sp>
    </p:spTree>
    <p:extLst>
      <p:ext uri="{BB962C8B-B14F-4D97-AF65-F5344CB8AC3E}">
        <p14:creationId xmlns:p14="http://schemas.microsoft.com/office/powerpoint/2010/main" val="32453988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1794</Words>
  <Application>Microsoft Office PowerPoint</Application>
  <PresentationFormat>Widescreen</PresentationFormat>
  <Paragraphs>107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LCBB5004 Managing People Assessment 1 Individual Presentation</vt:lpstr>
      <vt:lpstr>Contents</vt:lpstr>
      <vt:lpstr>Introduction</vt:lpstr>
      <vt:lpstr>Flexible Working</vt:lpstr>
      <vt:lpstr>Diversity and inclusion at  Organisational workplace</vt:lpstr>
      <vt:lpstr>Cont’d.</vt:lpstr>
      <vt:lpstr>Cont’d.</vt:lpstr>
      <vt:lpstr>How flexible working can increase diversity and inclusion in an organisation</vt:lpstr>
      <vt:lpstr>Cont’d.</vt:lpstr>
      <vt:lpstr>Cont’d.</vt:lpstr>
      <vt:lpstr>Role of Human resources in promoting diversity and inclusion through flexible working</vt:lpstr>
      <vt:lpstr>Cont’d.</vt:lpstr>
      <vt:lpstr>Cont’d.</vt:lpstr>
      <vt:lpstr>Conclusion</vt:lpstr>
      <vt:lpstr>Reference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2022-08-16T19:38:27Z</dcterms:created>
  <dcterms:modified xsi:type="dcterms:W3CDTF">2022-08-16T19:38:54Z</dcterms:modified>
</cp:coreProperties>
</file>