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7" r:id="rId2"/>
    <p:sldId id="258" r:id="rId3"/>
    <p:sldId id="267" r:id="rId4"/>
    <p:sldId id="259" r:id="rId5"/>
    <p:sldId id="268" r:id="rId6"/>
    <p:sldId id="261" r:id="rId7"/>
    <p:sldId id="262" r:id="rId8"/>
    <p:sldId id="263"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65"/>
    <p:restoredTop sz="94719"/>
  </p:normalViewPr>
  <p:slideViewPr>
    <p:cSldViewPr snapToGrid="0" snapToObjects="1">
      <p:cViewPr>
        <p:scale>
          <a:sx n="120" d="100"/>
          <a:sy n="120" d="100"/>
        </p:scale>
        <p:origin x="58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3307E1-2BCE-45A9-B4FC-2D7726986E6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F37B65F-D76F-4200-A9FD-9DF0FEC7F5CD}">
      <dgm:prSet/>
      <dgm:spPr/>
      <dgm:t>
        <a:bodyPr/>
        <a:lstStyle/>
        <a:p>
          <a:r>
            <a:rPr lang="en-GB"/>
            <a:t>A new survey done which was conducted online by YouGov as part of the British Nutrition Foundation’s Healthy Eating Week 2021 reveals that </a:t>
          </a:r>
          <a:r>
            <a:rPr lang="en-GB" b="1"/>
            <a:t>62%</a:t>
          </a:r>
          <a:r>
            <a:rPr lang="en-GB"/>
            <a:t> of people have made a change to their diet </a:t>
          </a:r>
          <a:endParaRPr lang="en-US"/>
        </a:p>
      </dgm:t>
    </dgm:pt>
    <dgm:pt modelId="{76957B12-1BB7-44A2-BA15-34B0CD87A876}" type="parTrans" cxnId="{6202B178-0D46-4DD9-B72B-36656F12C527}">
      <dgm:prSet/>
      <dgm:spPr/>
      <dgm:t>
        <a:bodyPr/>
        <a:lstStyle/>
        <a:p>
          <a:endParaRPr lang="en-US"/>
        </a:p>
      </dgm:t>
    </dgm:pt>
    <dgm:pt modelId="{0C2AF5EE-620C-42E4-86D5-D14D3D3FB1DD}" type="sibTrans" cxnId="{6202B178-0D46-4DD9-B72B-36656F12C527}">
      <dgm:prSet/>
      <dgm:spPr/>
      <dgm:t>
        <a:bodyPr/>
        <a:lstStyle/>
        <a:p>
          <a:endParaRPr lang="en-US"/>
        </a:p>
      </dgm:t>
    </dgm:pt>
    <dgm:pt modelId="{BF842E61-787D-4D41-8E8B-650E251AFBC4}">
      <dgm:prSet/>
      <dgm:spPr/>
      <dgm:t>
        <a:bodyPr/>
        <a:lstStyle/>
        <a:p>
          <a:r>
            <a:rPr lang="en-GB"/>
            <a:t>The survey findings were:</a:t>
          </a:r>
          <a:endParaRPr lang="en-US"/>
        </a:p>
      </dgm:t>
    </dgm:pt>
    <dgm:pt modelId="{CC6EA59B-69CC-4ACB-B125-24F43771B0F1}" type="parTrans" cxnId="{A2345542-700C-4F86-B7C6-C3DA515AC9E3}">
      <dgm:prSet/>
      <dgm:spPr/>
      <dgm:t>
        <a:bodyPr/>
        <a:lstStyle/>
        <a:p>
          <a:endParaRPr lang="en-US"/>
        </a:p>
      </dgm:t>
    </dgm:pt>
    <dgm:pt modelId="{6BC34A3C-699C-4283-BC12-20A92F13E503}" type="sibTrans" cxnId="{A2345542-700C-4F86-B7C6-C3DA515AC9E3}">
      <dgm:prSet/>
      <dgm:spPr/>
      <dgm:t>
        <a:bodyPr/>
        <a:lstStyle/>
        <a:p>
          <a:endParaRPr lang="en-US"/>
        </a:p>
      </dgm:t>
    </dgm:pt>
    <dgm:pt modelId="{9A2A3FC5-FE76-465B-80A2-F56EC7469ADA}">
      <dgm:prSet/>
      <dgm:spPr/>
      <dgm:t>
        <a:bodyPr/>
        <a:lstStyle/>
        <a:p>
          <a:r>
            <a:rPr lang="en-GB" b="1"/>
            <a:t>33% state they have </a:t>
          </a:r>
          <a:r>
            <a:rPr lang="en-GB"/>
            <a:t>included more fruits and vegetables in their diets, </a:t>
          </a:r>
          <a:endParaRPr lang="en-US"/>
        </a:p>
      </dgm:t>
    </dgm:pt>
    <dgm:pt modelId="{86E77C40-B0D1-499A-AA62-D30D8A3FCB3C}" type="parTrans" cxnId="{B4533765-BA5E-4CEC-9A29-D1BDC3A22AF1}">
      <dgm:prSet/>
      <dgm:spPr/>
      <dgm:t>
        <a:bodyPr/>
        <a:lstStyle/>
        <a:p>
          <a:endParaRPr lang="en-US"/>
        </a:p>
      </dgm:t>
    </dgm:pt>
    <dgm:pt modelId="{74100E08-AD56-4426-B007-DD35E699B4F6}" type="sibTrans" cxnId="{B4533765-BA5E-4CEC-9A29-D1BDC3A22AF1}">
      <dgm:prSet/>
      <dgm:spPr/>
      <dgm:t>
        <a:bodyPr/>
        <a:lstStyle/>
        <a:p>
          <a:endParaRPr lang="en-US"/>
        </a:p>
      </dgm:t>
    </dgm:pt>
    <dgm:pt modelId="{DC1307C0-1D58-4F6D-AD5B-3C4F0CCE089A}">
      <dgm:prSet/>
      <dgm:spPr/>
      <dgm:t>
        <a:bodyPr/>
        <a:lstStyle/>
        <a:p>
          <a:r>
            <a:rPr lang="en-GB" b="1"/>
            <a:t>29%</a:t>
          </a:r>
          <a:r>
            <a:rPr lang="en-GB"/>
            <a:t> started cooking healthier meals </a:t>
          </a:r>
          <a:endParaRPr lang="en-US"/>
        </a:p>
      </dgm:t>
    </dgm:pt>
    <dgm:pt modelId="{4C4029A4-3C98-4536-A008-01E3ED722152}" type="parTrans" cxnId="{5258708B-4C53-4C3C-AFED-031B36CBD430}">
      <dgm:prSet/>
      <dgm:spPr/>
      <dgm:t>
        <a:bodyPr/>
        <a:lstStyle/>
        <a:p>
          <a:endParaRPr lang="en-US"/>
        </a:p>
      </dgm:t>
    </dgm:pt>
    <dgm:pt modelId="{8CB69CA1-8FBB-4998-AB5F-A16C5E30CE3D}" type="sibTrans" cxnId="{5258708B-4C53-4C3C-AFED-031B36CBD430}">
      <dgm:prSet/>
      <dgm:spPr/>
      <dgm:t>
        <a:bodyPr/>
        <a:lstStyle/>
        <a:p>
          <a:endParaRPr lang="en-US"/>
        </a:p>
      </dgm:t>
    </dgm:pt>
    <dgm:pt modelId="{51BEA9C1-F7DB-4AE0-8E9D-1DFF9CF03EA8}">
      <dgm:prSet/>
      <dgm:spPr/>
      <dgm:t>
        <a:bodyPr/>
        <a:lstStyle/>
        <a:p>
          <a:r>
            <a:rPr lang="en-GB" b="1"/>
            <a:t>32%</a:t>
          </a:r>
          <a:r>
            <a:rPr lang="en-GB"/>
            <a:t> have been drinking more water.</a:t>
          </a:r>
          <a:endParaRPr lang="en-US"/>
        </a:p>
      </dgm:t>
    </dgm:pt>
    <dgm:pt modelId="{8A6FF8AB-90B2-4C85-919E-5762779154FE}" type="parTrans" cxnId="{74CCCF4D-0064-469A-AD72-ED69867ADE0A}">
      <dgm:prSet/>
      <dgm:spPr/>
      <dgm:t>
        <a:bodyPr/>
        <a:lstStyle/>
        <a:p>
          <a:endParaRPr lang="en-US"/>
        </a:p>
      </dgm:t>
    </dgm:pt>
    <dgm:pt modelId="{76A043A8-BE4F-4AD4-A872-4B9D0A59E1D0}" type="sibTrans" cxnId="{74CCCF4D-0064-469A-AD72-ED69867ADE0A}">
      <dgm:prSet/>
      <dgm:spPr/>
      <dgm:t>
        <a:bodyPr/>
        <a:lstStyle/>
        <a:p>
          <a:endParaRPr lang="en-US"/>
        </a:p>
      </dgm:t>
    </dgm:pt>
    <dgm:pt modelId="{D691B8F4-9BBD-43AC-A094-A57E79FDD870}">
      <dgm:prSet/>
      <dgm:spPr/>
      <dgm:t>
        <a:bodyPr/>
        <a:lstStyle/>
        <a:p>
          <a:r>
            <a:rPr lang="en-GB" b="1"/>
            <a:t>64%</a:t>
          </a:r>
          <a:r>
            <a:rPr lang="en-GB"/>
            <a:t> of respondents say they check nutritional information food labels </a:t>
          </a:r>
          <a:endParaRPr lang="en-US"/>
        </a:p>
      </dgm:t>
    </dgm:pt>
    <dgm:pt modelId="{BF157DEE-2D47-426E-8E16-7682BFFB564F}" type="parTrans" cxnId="{F3541672-5AB9-4E02-99D2-8DF991174713}">
      <dgm:prSet/>
      <dgm:spPr/>
      <dgm:t>
        <a:bodyPr/>
        <a:lstStyle/>
        <a:p>
          <a:endParaRPr lang="en-US"/>
        </a:p>
      </dgm:t>
    </dgm:pt>
    <dgm:pt modelId="{454BD45F-B962-4352-8E64-A3F8A4A8607A}" type="sibTrans" cxnId="{F3541672-5AB9-4E02-99D2-8DF991174713}">
      <dgm:prSet/>
      <dgm:spPr/>
      <dgm:t>
        <a:bodyPr/>
        <a:lstStyle/>
        <a:p>
          <a:endParaRPr lang="en-US"/>
        </a:p>
      </dgm:t>
    </dgm:pt>
    <dgm:pt modelId="{474F1436-053A-4C2F-BC99-77E3F6415C09}">
      <dgm:prSet/>
      <dgm:spPr/>
      <dgm:t>
        <a:bodyPr/>
        <a:lstStyle/>
        <a:p>
          <a:r>
            <a:rPr lang="en-GB" b="1"/>
            <a:t>41% </a:t>
          </a:r>
          <a:r>
            <a:rPr lang="en-GB"/>
            <a:t>of people look at labels particularly when buying a new food item.</a:t>
          </a:r>
          <a:endParaRPr lang="en-US"/>
        </a:p>
      </dgm:t>
    </dgm:pt>
    <dgm:pt modelId="{D45DA278-02C6-48CA-ADB8-A38370A334B1}" type="parTrans" cxnId="{0D02F4E8-4BC7-46E3-A5CE-39DBE4DD3D35}">
      <dgm:prSet/>
      <dgm:spPr/>
      <dgm:t>
        <a:bodyPr/>
        <a:lstStyle/>
        <a:p>
          <a:endParaRPr lang="en-US"/>
        </a:p>
      </dgm:t>
    </dgm:pt>
    <dgm:pt modelId="{63D7C214-7C57-4033-9CB6-553B478D7D63}" type="sibTrans" cxnId="{0D02F4E8-4BC7-46E3-A5CE-39DBE4DD3D35}">
      <dgm:prSet/>
      <dgm:spPr/>
      <dgm:t>
        <a:bodyPr/>
        <a:lstStyle/>
        <a:p>
          <a:endParaRPr lang="en-US"/>
        </a:p>
      </dgm:t>
    </dgm:pt>
    <dgm:pt modelId="{C0BEE3FA-4F8C-4535-9EC6-69DE80D2B54A}">
      <dgm:prSet/>
      <dgm:spPr/>
      <dgm:t>
        <a:bodyPr/>
        <a:lstStyle/>
        <a:p>
          <a:r>
            <a:rPr lang="en-GB" b="1"/>
            <a:t>69% of respondents</a:t>
          </a:r>
          <a:r>
            <a:rPr lang="en-GB"/>
            <a:t> say they planned their meals in advance </a:t>
          </a:r>
          <a:endParaRPr lang="en-US"/>
        </a:p>
      </dgm:t>
    </dgm:pt>
    <dgm:pt modelId="{09D7DC0B-6D90-4770-9DBD-62379D819D41}" type="parTrans" cxnId="{0FFB31F1-8475-433C-A4DD-F491A2B190ED}">
      <dgm:prSet/>
      <dgm:spPr/>
      <dgm:t>
        <a:bodyPr/>
        <a:lstStyle/>
        <a:p>
          <a:endParaRPr lang="en-US"/>
        </a:p>
      </dgm:t>
    </dgm:pt>
    <dgm:pt modelId="{65031335-B78D-44E2-AA70-D5D753F0BA0C}" type="sibTrans" cxnId="{0FFB31F1-8475-433C-A4DD-F491A2B190ED}">
      <dgm:prSet/>
      <dgm:spPr/>
      <dgm:t>
        <a:bodyPr/>
        <a:lstStyle/>
        <a:p>
          <a:endParaRPr lang="en-US"/>
        </a:p>
      </dgm:t>
    </dgm:pt>
    <dgm:pt modelId="{DE5E8E9F-31BE-43AD-8AB9-80BFDC5C6952}">
      <dgm:prSet/>
      <dgm:spPr/>
      <dgm:t>
        <a:bodyPr/>
        <a:lstStyle/>
        <a:p>
          <a:r>
            <a:rPr lang="en-GB" b="1"/>
            <a:t>57%</a:t>
          </a:r>
          <a:r>
            <a:rPr lang="en-GB"/>
            <a:t> say they have made changes to cook more healthily since May 2020. </a:t>
          </a:r>
          <a:endParaRPr lang="en-US"/>
        </a:p>
      </dgm:t>
    </dgm:pt>
    <dgm:pt modelId="{290AC8FA-F50D-48C3-8F51-9A2A6EEE0C4E}" type="parTrans" cxnId="{2D8DE068-E909-421B-A00A-770FD18D3635}">
      <dgm:prSet/>
      <dgm:spPr/>
      <dgm:t>
        <a:bodyPr/>
        <a:lstStyle/>
        <a:p>
          <a:endParaRPr lang="en-US"/>
        </a:p>
      </dgm:t>
    </dgm:pt>
    <dgm:pt modelId="{D2321BA8-A20E-42C5-83BC-D0927B7CF1FC}" type="sibTrans" cxnId="{2D8DE068-E909-421B-A00A-770FD18D3635}">
      <dgm:prSet/>
      <dgm:spPr/>
      <dgm:t>
        <a:bodyPr/>
        <a:lstStyle/>
        <a:p>
          <a:endParaRPr lang="en-US"/>
        </a:p>
      </dgm:t>
    </dgm:pt>
    <dgm:pt modelId="{02583C1E-35A9-41A2-BA24-01190DAB5BDC}">
      <dgm:prSet/>
      <dgm:spPr/>
      <dgm:t>
        <a:bodyPr/>
        <a:lstStyle/>
        <a:p>
          <a:r>
            <a:rPr lang="en-GB" b="1"/>
            <a:t>21%</a:t>
          </a:r>
          <a:r>
            <a:rPr lang="en-GB"/>
            <a:t> found healthier recipes to make</a:t>
          </a:r>
          <a:endParaRPr lang="en-US"/>
        </a:p>
      </dgm:t>
    </dgm:pt>
    <dgm:pt modelId="{60F093BC-CB09-441B-8A12-50A5F948FF38}" type="parTrans" cxnId="{65160B65-E1C2-4119-8193-31009E56A2A5}">
      <dgm:prSet/>
      <dgm:spPr/>
      <dgm:t>
        <a:bodyPr/>
        <a:lstStyle/>
        <a:p>
          <a:endParaRPr lang="en-US"/>
        </a:p>
      </dgm:t>
    </dgm:pt>
    <dgm:pt modelId="{10E8BFA9-8907-428B-B7DA-CCD11C8902D8}" type="sibTrans" cxnId="{65160B65-E1C2-4119-8193-31009E56A2A5}">
      <dgm:prSet/>
      <dgm:spPr/>
      <dgm:t>
        <a:bodyPr/>
        <a:lstStyle/>
        <a:p>
          <a:endParaRPr lang="en-US"/>
        </a:p>
      </dgm:t>
    </dgm:pt>
    <dgm:pt modelId="{FBD452C8-0BD5-4B20-A0BC-9888F32E9E3C}">
      <dgm:prSet/>
      <dgm:spPr/>
      <dgm:t>
        <a:bodyPr/>
        <a:lstStyle/>
        <a:p>
          <a:r>
            <a:rPr lang="en-GB" b="1"/>
            <a:t>20%</a:t>
          </a:r>
          <a:r>
            <a:rPr lang="en-GB"/>
            <a:t> used healthier cooking methods like baking instead of grilling and frying </a:t>
          </a:r>
          <a:endParaRPr lang="en-US"/>
        </a:p>
      </dgm:t>
    </dgm:pt>
    <dgm:pt modelId="{E8519CAB-3AE7-467C-A91B-434951A2B031}" type="parTrans" cxnId="{9C47D262-396E-48F9-B72A-D41E235B55ED}">
      <dgm:prSet/>
      <dgm:spPr/>
      <dgm:t>
        <a:bodyPr/>
        <a:lstStyle/>
        <a:p>
          <a:endParaRPr lang="en-US"/>
        </a:p>
      </dgm:t>
    </dgm:pt>
    <dgm:pt modelId="{C81751AF-0C81-4BC9-9E8C-434D3F965CF0}" type="sibTrans" cxnId="{9C47D262-396E-48F9-B72A-D41E235B55ED}">
      <dgm:prSet/>
      <dgm:spPr/>
      <dgm:t>
        <a:bodyPr/>
        <a:lstStyle/>
        <a:p>
          <a:endParaRPr lang="en-US"/>
        </a:p>
      </dgm:t>
    </dgm:pt>
    <dgm:pt modelId="{18A7DC25-E5A2-41D5-AA33-48A7A0A3B97B}">
      <dgm:prSet/>
      <dgm:spPr/>
      <dgm:t>
        <a:bodyPr/>
        <a:lstStyle/>
        <a:p>
          <a:r>
            <a:rPr lang="en-GB" b="1"/>
            <a:t>50% </a:t>
          </a:r>
          <a:r>
            <a:rPr lang="en-GB"/>
            <a:t>mention starting a new activity to stay active over the last year. </a:t>
          </a:r>
          <a:endParaRPr lang="en-US"/>
        </a:p>
      </dgm:t>
    </dgm:pt>
    <dgm:pt modelId="{9C11E5BA-DABE-4F61-96F9-F81507559C1B}" type="parTrans" cxnId="{8317605C-6D7F-4D11-870B-74D01A36C0A9}">
      <dgm:prSet/>
      <dgm:spPr/>
      <dgm:t>
        <a:bodyPr/>
        <a:lstStyle/>
        <a:p>
          <a:endParaRPr lang="en-US"/>
        </a:p>
      </dgm:t>
    </dgm:pt>
    <dgm:pt modelId="{C48CED60-FC89-46FB-905B-4479E747574E}" type="sibTrans" cxnId="{8317605C-6D7F-4D11-870B-74D01A36C0A9}">
      <dgm:prSet/>
      <dgm:spPr/>
      <dgm:t>
        <a:bodyPr/>
        <a:lstStyle/>
        <a:p>
          <a:endParaRPr lang="en-US"/>
        </a:p>
      </dgm:t>
    </dgm:pt>
    <dgm:pt modelId="{2E2D7973-480C-E84B-AFFF-4234BBBDDDBC}" type="pres">
      <dgm:prSet presAssocID="{FA3307E1-2BCE-45A9-B4FC-2D7726986E6B}" presName="diagram" presStyleCnt="0">
        <dgm:presLayoutVars>
          <dgm:dir/>
          <dgm:resizeHandles val="exact"/>
        </dgm:presLayoutVars>
      </dgm:prSet>
      <dgm:spPr/>
    </dgm:pt>
    <dgm:pt modelId="{F1AB6A69-D194-9343-9245-98D5863CE053}" type="pres">
      <dgm:prSet presAssocID="{8F37B65F-D76F-4200-A9FD-9DF0FEC7F5CD}" presName="node" presStyleLbl="node1" presStyleIdx="0" presStyleCnt="12">
        <dgm:presLayoutVars>
          <dgm:bulletEnabled val="1"/>
        </dgm:presLayoutVars>
      </dgm:prSet>
      <dgm:spPr/>
    </dgm:pt>
    <dgm:pt modelId="{ED5B9D04-9604-F449-800D-54CEB221FB96}" type="pres">
      <dgm:prSet presAssocID="{0C2AF5EE-620C-42E4-86D5-D14D3D3FB1DD}" presName="sibTrans" presStyleCnt="0"/>
      <dgm:spPr/>
    </dgm:pt>
    <dgm:pt modelId="{21104BB8-60CF-7349-83DE-6A94382A28F4}" type="pres">
      <dgm:prSet presAssocID="{BF842E61-787D-4D41-8E8B-650E251AFBC4}" presName="node" presStyleLbl="node1" presStyleIdx="1" presStyleCnt="12">
        <dgm:presLayoutVars>
          <dgm:bulletEnabled val="1"/>
        </dgm:presLayoutVars>
      </dgm:prSet>
      <dgm:spPr/>
    </dgm:pt>
    <dgm:pt modelId="{516732C5-4F4E-EC46-B5B2-310A00470EEB}" type="pres">
      <dgm:prSet presAssocID="{6BC34A3C-699C-4283-BC12-20A92F13E503}" presName="sibTrans" presStyleCnt="0"/>
      <dgm:spPr/>
    </dgm:pt>
    <dgm:pt modelId="{D887C132-2937-FE4A-9982-7EE4FCEAD46D}" type="pres">
      <dgm:prSet presAssocID="{9A2A3FC5-FE76-465B-80A2-F56EC7469ADA}" presName="node" presStyleLbl="node1" presStyleIdx="2" presStyleCnt="12">
        <dgm:presLayoutVars>
          <dgm:bulletEnabled val="1"/>
        </dgm:presLayoutVars>
      </dgm:prSet>
      <dgm:spPr/>
    </dgm:pt>
    <dgm:pt modelId="{D59753B6-2296-B94D-9F75-BDC5C67B984A}" type="pres">
      <dgm:prSet presAssocID="{74100E08-AD56-4426-B007-DD35E699B4F6}" presName="sibTrans" presStyleCnt="0"/>
      <dgm:spPr/>
    </dgm:pt>
    <dgm:pt modelId="{A46A0B93-3E7B-F94B-9D29-BD2A2FC27633}" type="pres">
      <dgm:prSet presAssocID="{DC1307C0-1D58-4F6D-AD5B-3C4F0CCE089A}" presName="node" presStyleLbl="node1" presStyleIdx="3" presStyleCnt="12">
        <dgm:presLayoutVars>
          <dgm:bulletEnabled val="1"/>
        </dgm:presLayoutVars>
      </dgm:prSet>
      <dgm:spPr/>
    </dgm:pt>
    <dgm:pt modelId="{F25FB9E5-AE0E-3747-B712-EC3A43737982}" type="pres">
      <dgm:prSet presAssocID="{8CB69CA1-8FBB-4998-AB5F-A16C5E30CE3D}" presName="sibTrans" presStyleCnt="0"/>
      <dgm:spPr/>
    </dgm:pt>
    <dgm:pt modelId="{328F76B8-7F3D-0442-8631-5C80ABAE92DB}" type="pres">
      <dgm:prSet presAssocID="{51BEA9C1-F7DB-4AE0-8E9D-1DFF9CF03EA8}" presName="node" presStyleLbl="node1" presStyleIdx="4" presStyleCnt="12">
        <dgm:presLayoutVars>
          <dgm:bulletEnabled val="1"/>
        </dgm:presLayoutVars>
      </dgm:prSet>
      <dgm:spPr/>
    </dgm:pt>
    <dgm:pt modelId="{00D9425B-3C63-EE4F-8F80-E402717B65E3}" type="pres">
      <dgm:prSet presAssocID="{76A043A8-BE4F-4AD4-A872-4B9D0A59E1D0}" presName="sibTrans" presStyleCnt="0"/>
      <dgm:spPr/>
    </dgm:pt>
    <dgm:pt modelId="{32BC6F3B-73DE-1749-BE5A-8073D33076B5}" type="pres">
      <dgm:prSet presAssocID="{D691B8F4-9BBD-43AC-A094-A57E79FDD870}" presName="node" presStyleLbl="node1" presStyleIdx="5" presStyleCnt="12">
        <dgm:presLayoutVars>
          <dgm:bulletEnabled val="1"/>
        </dgm:presLayoutVars>
      </dgm:prSet>
      <dgm:spPr/>
    </dgm:pt>
    <dgm:pt modelId="{1DD2D099-B053-D340-B47C-D65ECCA203E2}" type="pres">
      <dgm:prSet presAssocID="{454BD45F-B962-4352-8E64-A3F8A4A8607A}" presName="sibTrans" presStyleCnt="0"/>
      <dgm:spPr/>
    </dgm:pt>
    <dgm:pt modelId="{11ACE9DC-D6A2-4B46-B372-D39C3AF61A49}" type="pres">
      <dgm:prSet presAssocID="{474F1436-053A-4C2F-BC99-77E3F6415C09}" presName="node" presStyleLbl="node1" presStyleIdx="6" presStyleCnt="12">
        <dgm:presLayoutVars>
          <dgm:bulletEnabled val="1"/>
        </dgm:presLayoutVars>
      </dgm:prSet>
      <dgm:spPr/>
    </dgm:pt>
    <dgm:pt modelId="{4114E5FD-B240-9B47-A3D7-440418A23B38}" type="pres">
      <dgm:prSet presAssocID="{63D7C214-7C57-4033-9CB6-553B478D7D63}" presName="sibTrans" presStyleCnt="0"/>
      <dgm:spPr/>
    </dgm:pt>
    <dgm:pt modelId="{7345CF68-EA77-AD44-8E94-6F47D0783FCC}" type="pres">
      <dgm:prSet presAssocID="{C0BEE3FA-4F8C-4535-9EC6-69DE80D2B54A}" presName="node" presStyleLbl="node1" presStyleIdx="7" presStyleCnt="12">
        <dgm:presLayoutVars>
          <dgm:bulletEnabled val="1"/>
        </dgm:presLayoutVars>
      </dgm:prSet>
      <dgm:spPr/>
    </dgm:pt>
    <dgm:pt modelId="{270E7348-7B55-B343-9B58-2DF1D340969A}" type="pres">
      <dgm:prSet presAssocID="{65031335-B78D-44E2-AA70-D5D753F0BA0C}" presName="sibTrans" presStyleCnt="0"/>
      <dgm:spPr/>
    </dgm:pt>
    <dgm:pt modelId="{CBC59B3B-F91B-7042-A044-B58D27510751}" type="pres">
      <dgm:prSet presAssocID="{DE5E8E9F-31BE-43AD-8AB9-80BFDC5C6952}" presName="node" presStyleLbl="node1" presStyleIdx="8" presStyleCnt="12">
        <dgm:presLayoutVars>
          <dgm:bulletEnabled val="1"/>
        </dgm:presLayoutVars>
      </dgm:prSet>
      <dgm:spPr/>
    </dgm:pt>
    <dgm:pt modelId="{BB0B9CBC-6A0C-3A48-B621-4EF91FA36B7A}" type="pres">
      <dgm:prSet presAssocID="{D2321BA8-A20E-42C5-83BC-D0927B7CF1FC}" presName="sibTrans" presStyleCnt="0"/>
      <dgm:spPr/>
    </dgm:pt>
    <dgm:pt modelId="{0A488C8D-F6D9-904B-AA00-4850039D8B57}" type="pres">
      <dgm:prSet presAssocID="{02583C1E-35A9-41A2-BA24-01190DAB5BDC}" presName="node" presStyleLbl="node1" presStyleIdx="9" presStyleCnt="12">
        <dgm:presLayoutVars>
          <dgm:bulletEnabled val="1"/>
        </dgm:presLayoutVars>
      </dgm:prSet>
      <dgm:spPr/>
    </dgm:pt>
    <dgm:pt modelId="{CE930283-1EAE-214A-A61A-B3DFE30DA6C9}" type="pres">
      <dgm:prSet presAssocID="{10E8BFA9-8907-428B-B7DA-CCD11C8902D8}" presName="sibTrans" presStyleCnt="0"/>
      <dgm:spPr/>
    </dgm:pt>
    <dgm:pt modelId="{DB70FEF9-2B60-8740-B9B7-91E8BE218B0A}" type="pres">
      <dgm:prSet presAssocID="{FBD452C8-0BD5-4B20-A0BC-9888F32E9E3C}" presName="node" presStyleLbl="node1" presStyleIdx="10" presStyleCnt="12">
        <dgm:presLayoutVars>
          <dgm:bulletEnabled val="1"/>
        </dgm:presLayoutVars>
      </dgm:prSet>
      <dgm:spPr/>
    </dgm:pt>
    <dgm:pt modelId="{D6BBCDAC-ED29-C04E-B0C4-ACBB6EB94E33}" type="pres">
      <dgm:prSet presAssocID="{C81751AF-0C81-4BC9-9E8C-434D3F965CF0}" presName="sibTrans" presStyleCnt="0"/>
      <dgm:spPr/>
    </dgm:pt>
    <dgm:pt modelId="{A38258D8-2373-314B-BAB0-83F4AFC29459}" type="pres">
      <dgm:prSet presAssocID="{18A7DC25-E5A2-41D5-AA33-48A7A0A3B97B}" presName="node" presStyleLbl="node1" presStyleIdx="11" presStyleCnt="12">
        <dgm:presLayoutVars>
          <dgm:bulletEnabled val="1"/>
        </dgm:presLayoutVars>
      </dgm:prSet>
      <dgm:spPr/>
    </dgm:pt>
  </dgm:ptLst>
  <dgm:cxnLst>
    <dgm:cxn modelId="{D5E6770C-C8F2-8D41-B40E-6C8BFA5775D4}" type="presOf" srcId="{9A2A3FC5-FE76-465B-80A2-F56EC7469ADA}" destId="{D887C132-2937-FE4A-9982-7EE4FCEAD46D}" srcOrd="0" destOrd="0" presId="urn:microsoft.com/office/officeart/2005/8/layout/default"/>
    <dgm:cxn modelId="{A2345542-700C-4F86-B7C6-C3DA515AC9E3}" srcId="{FA3307E1-2BCE-45A9-B4FC-2D7726986E6B}" destId="{BF842E61-787D-4D41-8E8B-650E251AFBC4}" srcOrd="1" destOrd="0" parTransId="{CC6EA59B-69CC-4ACB-B125-24F43771B0F1}" sibTransId="{6BC34A3C-699C-4283-BC12-20A92F13E503}"/>
    <dgm:cxn modelId="{00609648-79DF-9A4F-A823-928AD0173F63}" type="presOf" srcId="{474F1436-053A-4C2F-BC99-77E3F6415C09}" destId="{11ACE9DC-D6A2-4B46-B372-D39C3AF61A49}" srcOrd="0" destOrd="0" presId="urn:microsoft.com/office/officeart/2005/8/layout/default"/>
    <dgm:cxn modelId="{74CCCF4D-0064-469A-AD72-ED69867ADE0A}" srcId="{FA3307E1-2BCE-45A9-B4FC-2D7726986E6B}" destId="{51BEA9C1-F7DB-4AE0-8E9D-1DFF9CF03EA8}" srcOrd="4" destOrd="0" parTransId="{8A6FF8AB-90B2-4C85-919E-5762779154FE}" sibTransId="{76A043A8-BE4F-4AD4-A872-4B9D0A59E1D0}"/>
    <dgm:cxn modelId="{8317605C-6D7F-4D11-870B-74D01A36C0A9}" srcId="{FA3307E1-2BCE-45A9-B4FC-2D7726986E6B}" destId="{18A7DC25-E5A2-41D5-AA33-48A7A0A3B97B}" srcOrd="11" destOrd="0" parTransId="{9C11E5BA-DABE-4F61-96F9-F81507559C1B}" sibTransId="{C48CED60-FC89-46FB-905B-4479E747574E}"/>
    <dgm:cxn modelId="{9C47D262-396E-48F9-B72A-D41E235B55ED}" srcId="{FA3307E1-2BCE-45A9-B4FC-2D7726986E6B}" destId="{FBD452C8-0BD5-4B20-A0BC-9888F32E9E3C}" srcOrd="10" destOrd="0" parTransId="{E8519CAB-3AE7-467C-A91B-434951A2B031}" sibTransId="{C81751AF-0C81-4BC9-9E8C-434D3F965CF0}"/>
    <dgm:cxn modelId="{65160B65-E1C2-4119-8193-31009E56A2A5}" srcId="{FA3307E1-2BCE-45A9-B4FC-2D7726986E6B}" destId="{02583C1E-35A9-41A2-BA24-01190DAB5BDC}" srcOrd="9" destOrd="0" parTransId="{60F093BC-CB09-441B-8A12-50A5F948FF38}" sibTransId="{10E8BFA9-8907-428B-B7DA-CCD11C8902D8}"/>
    <dgm:cxn modelId="{B4533765-BA5E-4CEC-9A29-D1BDC3A22AF1}" srcId="{FA3307E1-2BCE-45A9-B4FC-2D7726986E6B}" destId="{9A2A3FC5-FE76-465B-80A2-F56EC7469ADA}" srcOrd="2" destOrd="0" parTransId="{86E77C40-B0D1-499A-AA62-D30D8A3FCB3C}" sibTransId="{74100E08-AD56-4426-B007-DD35E699B4F6}"/>
    <dgm:cxn modelId="{2D8DE068-E909-421B-A00A-770FD18D3635}" srcId="{FA3307E1-2BCE-45A9-B4FC-2D7726986E6B}" destId="{DE5E8E9F-31BE-43AD-8AB9-80BFDC5C6952}" srcOrd="8" destOrd="0" parTransId="{290AC8FA-F50D-48C3-8F51-9A2A6EEE0C4E}" sibTransId="{D2321BA8-A20E-42C5-83BC-D0927B7CF1FC}"/>
    <dgm:cxn modelId="{F3541672-5AB9-4E02-99D2-8DF991174713}" srcId="{FA3307E1-2BCE-45A9-B4FC-2D7726986E6B}" destId="{D691B8F4-9BBD-43AC-A094-A57E79FDD870}" srcOrd="5" destOrd="0" parTransId="{BF157DEE-2D47-426E-8E16-7682BFFB564F}" sibTransId="{454BD45F-B962-4352-8E64-A3F8A4A8607A}"/>
    <dgm:cxn modelId="{6202B178-0D46-4DD9-B72B-36656F12C527}" srcId="{FA3307E1-2BCE-45A9-B4FC-2D7726986E6B}" destId="{8F37B65F-D76F-4200-A9FD-9DF0FEC7F5CD}" srcOrd="0" destOrd="0" parTransId="{76957B12-1BB7-44A2-BA15-34B0CD87A876}" sibTransId="{0C2AF5EE-620C-42E4-86D5-D14D3D3FB1DD}"/>
    <dgm:cxn modelId="{31F4B77C-C92F-BA4D-B50C-909010DB5FAC}" type="presOf" srcId="{DE5E8E9F-31BE-43AD-8AB9-80BFDC5C6952}" destId="{CBC59B3B-F91B-7042-A044-B58D27510751}" srcOrd="0" destOrd="0" presId="urn:microsoft.com/office/officeart/2005/8/layout/default"/>
    <dgm:cxn modelId="{E0632B7E-6635-0349-B656-DB5B55903EFA}" type="presOf" srcId="{C0BEE3FA-4F8C-4535-9EC6-69DE80D2B54A}" destId="{7345CF68-EA77-AD44-8E94-6F47D0783FCC}" srcOrd="0" destOrd="0" presId="urn:microsoft.com/office/officeart/2005/8/layout/default"/>
    <dgm:cxn modelId="{5258708B-4C53-4C3C-AFED-031B36CBD430}" srcId="{FA3307E1-2BCE-45A9-B4FC-2D7726986E6B}" destId="{DC1307C0-1D58-4F6D-AD5B-3C4F0CCE089A}" srcOrd="3" destOrd="0" parTransId="{4C4029A4-3C98-4536-A008-01E3ED722152}" sibTransId="{8CB69CA1-8FBB-4998-AB5F-A16C5E30CE3D}"/>
    <dgm:cxn modelId="{E1965593-DE29-9247-A897-73C43ABCA828}" type="presOf" srcId="{D691B8F4-9BBD-43AC-A094-A57E79FDD870}" destId="{32BC6F3B-73DE-1749-BE5A-8073D33076B5}" srcOrd="0" destOrd="0" presId="urn:microsoft.com/office/officeart/2005/8/layout/default"/>
    <dgm:cxn modelId="{CF0345A2-84FC-D349-95A8-E9001C1F1782}" type="presOf" srcId="{FA3307E1-2BCE-45A9-B4FC-2D7726986E6B}" destId="{2E2D7973-480C-E84B-AFFF-4234BBBDDDBC}" srcOrd="0" destOrd="0" presId="urn:microsoft.com/office/officeart/2005/8/layout/default"/>
    <dgm:cxn modelId="{2D05FABC-0871-A940-A409-DABC2273415F}" type="presOf" srcId="{51BEA9C1-F7DB-4AE0-8E9D-1DFF9CF03EA8}" destId="{328F76B8-7F3D-0442-8631-5C80ABAE92DB}" srcOrd="0" destOrd="0" presId="urn:microsoft.com/office/officeart/2005/8/layout/default"/>
    <dgm:cxn modelId="{601533CD-6720-5949-96C2-65B4CF2F988E}" type="presOf" srcId="{FBD452C8-0BD5-4B20-A0BC-9888F32E9E3C}" destId="{DB70FEF9-2B60-8740-B9B7-91E8BE218B0A}" srcOrd="0" destOrd="0" presId="urn:microsoft.com/office/officeart/2005/8/layout/default"/>
    <dgm:cxn modelId="{51A1F2D8-7AF1-7D45-983D-CC25C4A8A142}" type="presOf" srcId="{02583C1E-35A9-41A2-BA24-01190DAB5BDC}" destId="{0A488C8D-F6D9-904B-AA00-4850039D8B57}" srcOrd="0" destOrd="0" presId="urn:microsoft.com/office/officeart/2005/8/layout/default"/>
    <dgm:cxn modelId="{3B8C2CE8-467B-F644-90E2-8376A9540C1F}" type="presOf" srcId="{DC1307C0-1D58-4F6D-AD5B-3C4F0CCE089A}" destId="{A46A0B93-3E7B-F94B-9D29-BD2A2FC27633}" srcOrd="0" destOrd="0" presId="urn:microsoft.com/office/officeart/2005/8/layout/default"/>
    <dgm:cxn modelId="{0D02F4E8-4BC7-46E3-A5CE-39DBE4DD3D35}" srcId="{FA3307E1-2BCE-45A9-B4FC-2D7726986E6B}" destId="{474F1436-053A-4C2F-BC99-77E3F6415C09}" srcOrd="6" destOrd="0" parTransId="{D45DA278-02C6-48CA-ADB8-A38370A334B1}" sibTransId="{63D7C214-7C57-4033-9CB6-553B478D7D63}"/>
    <dgm:cxn modelId="{B3CF07ED-0B4C-E542-B766-580CBD518FBC}" type="presOf" srcId="{8F37B65F-D76F-4200-A9FD-9DF0FEC7F5CD}" destId="{F1AB6A69-D194-9343-9245-98D5863CE053}" srcOrd="0" destOrd="0" presId="urn:microsoft.com/office/officeart/2005/8/layout/default"/>
    <dgm:cxn modelId="{0FFB31F1-8475-433C-A4DD-F491A2B190ED}" srcId="{FA3307E1-2BCE-45A9-B4FC-2D7726986E6B}" destId="{C0BEE3FA-4F8C-4535-9EC6-69DE80D2B54A}" srcOrd="7" destOrd="0" parTransId="{09D7DC0B-6D90-4770-9DBD-62379D819D41}" sibTransId="{65031335-B78D-44E2-AA70-D5D753F0BA0C}"/>
    <dgm:cxn modelId="{EA98D1F3-08EC-4C40-AAD4-2F97E234321F}" type="presOf" srcId="{18A7DC25-E5A2-41D5-AA33-48A7A0A3B97B}" destId="{A38258D8-2373-314B-BAB0-83F4AFC29459}" srcOrd="0" destOrd="0" presId="urn:microsoft.com/office/officeart/2005/8/layout/default"/>
    <dgm:cxn modelId="{6E1B58FE-CF7C-2849-BC99-FAD62CFBDA0F}" type="presOf" srcId="{BF842E61-787D-4D41-8E8B-650E251AFBC4}" destId="{21104BB8-60CF-7349-83DE-6A94382A28F4}" srcOrd="0" destOrd="0" presId="urn:microsoft.com/office/officeart/2005/8/layout/default"/>
    <dgm:cxn modelId="{E2A55741-2067-9B41-95EF-3873C038C959}" type="presParOf" srcId="{2E2D7973-480C-E84B-AFFF-4234BBBDDDBC}" destId="{F1AB6A69-D194-9343-9245-98D5863CE053}" srcOrd="0" destOrd="0" presId="urn:microsoft.com/office/officeart/2005/8/layout/default"/>
    <dgm:cxn modelId="{440B9DC1-9265-D042-829C-ECE53C547A8E}" type="presParOf" srcId="{2E2D7973-480C-E84B-AFFF-4234BBBDDDBC}" destId="{ED5B9D04-9604-F449-800D-54CEB221FB96}" srcOrd="1" destOrd="0" presId="urn:microsoft.com/office/officeart/2005/8/layout/default"/>
    <dgm:cxn modelId="{F61602F7-2B55-C242-9700-5A5496295CE2}" type="presParOf" srcId="{2E2D7973-480C-E84B-AFFF-4234BBBDDDBC}" destId="{21104BB8-60CF-7349-83DE-6A94382A28F4}" srcOrd="2" destOrd="0" presId="urn:microsoft.com/office/officeart/2005/8/layout/default"/>
    <dgm:cxn modelId="{3261DD8A-CA67-8647-8C64-CF3490497987}" type="presParOf" srcId="{2E2D7973-480C-E84B-AFFF-4234BBBDDDBC}" destId="{516732C5-4F4E-EC46-B5B2-310A00470EEB}" srcOrd="3" destOrd="0" presId="urn:microsoft.com/office/officeart/2005/8/layout/default"/>
    <dgm:cxn modelId="{730B5AEE-BF16-2F41-9E5F-D5A74F80409E}" type="presParOf" srcId="{2E2D7973-480C-E84B-AFFF-4234BBBDDDBC}" destId="{D887C132-2937-FE4A-9982-7EE4FCEAD46D}" srcOrd="4" destOrd="0" presId="urn:microsoft.com/office/officeart/2005/8/layout/default"/>
    <dgm:cxn modelId="{9CA28071-6865-1944-9700-9F9E7BF69AC3}" type="presParOf" srcId="{2E2D7973-480C-E84B-AFFF-4234BBBDDDBC}" destId="{D59753B6-2296-B94D-9F75-BDC5C67B984A}" srcOrd="5" destOrd="0" presId="urn:microsoft.com/office/officeart/2005/8/layout/default"/>
    <dgm:cxn modelId="{2D81B7AC-55C3-AF4D-9289-4EDC4376AF16}" type="presParOf" srcId="{2E2D7973-480C-E84B-AFFF-4234BBBDDDBC}" destId="{A46A0B93-3E7B-F94B-9D29-BD2A2FC27633}" srcOrd="6" destOrd="0" presId="urn:microsoft.com/office/officeart/2005/8/layout/default"/>
    <dgm:cxn modelId="{CE2B17F2-E1E2-F447-82FC-1333DE8DC5C7}" type="presParOf" srcId="{2E2D7973-480C-E84B-AFFF-4234BBBDDDBC}" destId="{F25FB9E5-AE0E-3747-B712-EC3A43737982}" srcOrd="7" destOrd="0" presId="urn:microsoft.com/office/officeart/2005/8/layout/default"/>
    <dgm:cxn modelId="{5AAB9CF2-1559-7E45-A9B8-414D6DB62BAB}" type="presParOf" srcId="{2E2D7973-480C-E84B-AFFF-4234BBBDDDBC}" destId="{328F76B8-7F3D-0442-8631-5C80ABAE92DB}" srcOrd="8" destOrd="0" presId="urn:microsoft.com/office/officeart/2005/8/layout/default"/>
    <dgm:cxn modelId="{E0C88A1B-783E-4D45-8E8B-51E66B210661}" type="presParOf" srcId="{2E2D7973-480C-E84B-AFFF-4234BBBDDDBC}" destId="{00D9425B-3C63-EE4F-8F80-E402717B65E3}" srcOrd="9" destOrd="0" presId="urn:microsoft.com/office/officeart/2005/8/layout/default"/>
    <dgm:cxn modelId="{D5EFFBC2-F03D-2D4E-8154-3C002D11E63C}" type="presParOf" srcId="{2E2D7973-480C-E84B-AFFF-4234BBBDDDBC}" destId="{32BC6F3B-73DE-1749-BE5A-8073D33076B5}" srcOrd="10" destOrd="0" presId="urn:microsoft.com/office/officeart/2005/8/layout/default"/>
    <dgm:cxn modelId="{281C2E42-95C8-2A48-9F7A-3642F0B14816}" type="presParOf" srcId="{2E2D7973-480C-E84B-AFFF-4234BBBDDDBC}" destId="{1DD2D099-B053-D340-B47C-D65ECCA203E2}" srcOrd="11" destOrd="0" presId="urn:microsoft.com/office/officeart/2005/8/layout/default"/>
    <dgm:cxn modelId="{F0B0A983-6B1D-7B4C-B555-C1B8519E5BE1}" type="presParOf" srcId="{2E2D7973-480C-E84B-AFFF-4234BBBDDDBC}" destId="{11ACE9DC-D6A2-4B46-B372-D39C3AF61A49}" srcOrd="12" destOrd="0" presId="urn:microsoft.com/office/officeart/2005/8/layout/default"/>
    <dgm:cxn modelId="{5A6C4D29-2BD8-DD46-8658-CF76878D4340}" type="presParOf" srcId="{2E2D7973-480C-E84B-AFFF-4234BBBDDDBC}" destId="{4114E5FD-B240-9B47-A3D7-440418A23B38}" srcOrd="13" destOrd="0" presId="urn:microsoft.com/office/officeart/2005/8/layout/default"/>
    <dgm:cxn modelId="{1D1DAF9E-5B98-CE4D-8D7B-B86A3ED9ACAF}" type="presParOf" srcId="{2E2D7973-480C-E84B-AFFF-4234BBBDDDBC}" destId="{7345CF68-EA77-AD44-8E94-6F47D0783FCC}" srcOrd="14" destOrd="0" presId="urn:microsoft.com/office/officeart/2005/8/layout/default"/>
    <dgm:cxn modelId="{E5AA8EF0-06D8-E24F-A897-4368384401ED}" type="presParOf" srcId="{2E2D7973-480C-E84B-AFFF-4234BBBDDDBC}" destId="{270E7348-7B55-B343-9B58-2DF1D340969A}" srcOrd="15" destOrd="0" presId="urn:microsoft.com/office/officeart/2005/8/layout/default"/>
    <dgm:cxn modelId="{9BA5BD0C-3E1A-8A42-87E3-3D96B2281203}" type="presParOf" srcId="{2E2D7973-480C-E84B-AFFF-4234BBBDDDBC}" destId="{CBC59B3B-F91B-7042-A044-B58D27510751}" srcOrd="16" destOrd="0" presId="urn:microsoft.com/office/officeart/2005/8/layout/default"/>
    <dgm:cxn modelId="{C3A1DCCF-D23B-6F4C-9870-3530EE2D1774}" type="presParOf" srcId="{2E2D7973-480C-E84B-AFFF-4234BBBDDDBC}" destId="{BB0B9CBC-6A0C-3A48-B621-4EF91FA36B7A}" srcOrd="17" destOrd="0" presId="urn:microsoft.com/office/officeart/2005/8/layout/default"/>
    <dgm:cxn modelId="{B301D5C6-3D88-A142-8D29-3E1533F67EE7}" type="presParOf" srcId="{2E2D7973-480C-E84B-AFFF-4234BBBDDDBC}" destId="{0A488C8D-F6D9-904B-AA00-4850039D8B57}" srcOrd="18" destOrd="0" presId="urn:microsoft.com/office/officeart/2005/8/layout/default"/>
    <dgm:cxn modelId="{1095A4E0-6B68-6D40-8D3B-FB515A9EB542}" type="presParOf" srcId="{2E2D7973-480C-E84B-AFFF-4234BBBDDDBC}" destId="{CE930283-1EAE-214A-A61A-B3DFE30DA6C9}" srcOrd="19" destOrd="0" presId="urn:microsoft.com/office/officeart/2005/8/layout/default"/>
    <dgm:cxn modelId="{E5DD1D33-4C1C-8441-9B45-1CA5BB29481C}" type="presParOf" srcId="{2E2D7973-480C-E84B-AFFF-4234BBBDDDBC}" destId="{DB70FEF9-2B60-8740-B9B7-91E8BE218B0A}" srcOrd="20" destOrd="0" presId="urn:microsoft.com/office/officeart/2005/8/layout/default"/>
    <dgm:cxn modelId="{3DA4671D-1029-8944-AB08-924CEE0608A3}" type="presParOf" srcId="{2E2D7973-480C-E84B-AFFF-4234BBBDDDBC}" destId="{D6BBCDAC-ED29-C04E-B0C4-ACBB6EB94E33}" srcOrd="21" destOrd="0" presId="urn:microsoft.com/office/officeart/2005/8/layout/default"/>
    <dgm:cxn modelId="{87C0F75F-9262-1944-8C95-371109C3E3F2}" type="presParOf" srcId="{2E2D7973-480C-E84B-AFFF-4234BBBDDDBC}" destId="{A38258D8-2373-314B-BAB0-83F4AFC29459}" srcOrd="2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B6A69-D194-9343-9245-98D5863CE053}">
      <dsp:nvSpPr>
        <dsp:cNvPr id="0" name=""/>
        <dsp:cNvSpPr/>
      </dsp:nvSpPr>
      <dsp:spPr>
        <a:xfrm>
          <a:off x="582645"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 new survey done which was conducted online by YouGov as part of the British Nutrition Foundation’s Healthy Eating Week 2021 reveals that </a:t>
          </a:r>
          <a:r>
            <a:rPr lang="en-GB" sz="1200" b="1" kern="1200"/>
            <a:t>62%</a:t>
          </a:r>
          <a:r>
            <a:rPr lang="en-GB" sz="1200" kern="1200"/>
            <a:t> of people have made a change to their diet </a:t>
          </a:r>
          <a:endParaRPr lang="en-US" sz="1200" kern="1200"/>
        </a:p>
      </dsp:txBody>
      <dsp:txXfrm>
        <a:off x="582645" y="1178"/>
        <a:ext cx="2174490" cy="1304694"/>
      </dsp:txXfrm>
    </dsp:sp>
    <dsp:sp modelId="{21104BB8-60CF-7349-83DE-6A94382A28F4}">
      <dsp:nvSpPr>
        <dsp:cNvPr id="0" name=""/>
        <dsp:cNvSpPr/>
      </dsp:nvSpPr>
      <dsp:spPr>
        <a:xfrm>
          <a:off x="2974584"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survey findings were:</a:t>
          </a:r>
          <a:endParaRPr lang="en-US" sz="1200" kern="1200"/>
        </a:p>
      </dsp:txBody>
      <dsp:txXfrm>
        <a:off x="2974584" y="1178"/>
        <a:ext cx="2174490" cy="1304694"/>
      </dsp:txXfrm>
    </dsp:sp>
    <dsp:sp modelId="{D887C132-2937-FE4A-9982-7EE4FCEAD46D}">
      <dsp:nvSpPr>
        <dsp:cNvPr id="0" name=""/>
        <dsp:cNvSpPr/>
      </dsp:nvSpPr>
      <dsp:spPr>
        <a:xfrm>
          <a:off x="5366524"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33% state they have </a:t>
          </a:r>
          <a:r>
            <a:rPr lang="en-GB" sz="1200" kern="1200"/>
            <a:t>included more fruits and vegetables in their diets, </a:t>
          </a:r>
          <a:endParaRPr lang="en-US" sz="1200" kern="1200"/>
        </a:p>
      </dsp:txBody>
      <dsp:txXfrm>
        <a:off x="5366524" y="1178"/>
        <a:ext cx="2174490" cy="1304694"/>
      </dsp:txXfrm>
    </dsp:sp>
    <dsp:sp modelId="{A46A0B93-3E7B-F94B-9D29-BD2A2FC27633}">
      <dsp:nvSpPr>
        <dsp:cNvPr id="0" name=""/>
        <dsp:cNvSpPr/>
      </dsp:nvSpPr>
      <dsp:spPr>
        <a:xfrm>
          <a:off x="7758464" y="1178"/>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29%</a:t>
          </a:r>
          <a:r>
            <a:rPr lang="en-GB" sz="1200" kern="1200"/>
            <a:t> started cooking healthier meals </a:t>
          </a:r>
          <a:endParaRPr lang="en-US" sz="1200" kern="1200"/>
        </a:p>
      </dsp:txBody>
      <dsp:txXfrm>
        <a:off x="7758464" y="1178"/>
        <a:ext cx="2174490" cy="1304694"/>
      </dsp:txXfrm>
    </dsp:sp>
    <dsp:sp modelId="{328F76B8-7F3D-0442-8631-5C80ABAE92DB}">
      <dsp:nvSpPr>
        <dsp:cNvPr id="0" name=""/>
        <dsp:cNvSpPr/>
      </dsp:nvSpPr>
      <dsp:spPr>
        <a:xfrm>
          <a:off x="582645"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32%</a:t>
          </a:r>
          <a:r>
            <a:rPr lang="en-GB" sz="1200" kern="1200"/>
            <a:t> have been drinking more water.</a:t>
          </a:r>
          <a:endParaRPr lang="en-US" sz="1200" kern="1200"/>
        </a:p>
      </dsp:txBody>
      <dsp:txXfrm>
        <a:off x="582645" y="1523321"/>
        <a:ext cx="2174490" cy="1304694"/>
      </dsp:txXfrm>
    </dsp:sp>
    <dsp:sp modelId="{32BC6F3B-73DE-1749-BE5A-8073D33076B5}">
      <dsp:nvSpPr>
        <dsp:cNvPr id="0" name=""/>
        <dsp:cNvSpPr/>
      </dsp:nvSpPr>
      <dsp:spPr>
        <a:xfrm>
          <a:off x="2974584"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64%</a:t>
          </a:r>
          <a:r>
            <a:rPr lang="en-GB" sz="1200" kern="1200"/>
            <a:t> of respondents say they check nutritional information food labels </a:t>
          </a:r>
          <a:endParaRPr lang="en-US" sz="1200" kern="1200"/>
        </a:p>
      </dsp:txBody>
      <dsp:txXfrm>
        <a:off x="2974584" y="1523321"/>
        <a:ext cx="2174490" cy="1304694"/>
      </dsp:txXfrm>
    </dsp:sp>
    <dsp:sp modelId="{11ACE9DC-D6A2-4B46-B372-D39C3AF61A49}">
      <dsp:nvSpPr>
        <dsp:cNvPr id="0" name=""/>
        <dsp:cNvSpPr/>
      </dsp:nvSpPr>
      <dsp:spPr>
        <a:xfrm>
          <a:off x="5366524"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41% </a:t>
          </a:r>
          <a:r>
            <a:rPr lang="en-GB" sz="1200" kern="1200"/>
            <a:t>of people look at labels particularly when buying a new food item.</a:t>
          </a:r>
          <a:endParaRPr lang="en-US" sz="1200" kern="1200"/>
        </a:p>
      </dsp:txBody>
      <dsp:txXfrm>
        <a:off x="5366524" y="1523321"/>
        <a:ext cx="2174490" cy="1304694"/>
      </dsp:txXfrm>
    </dsp:sp>
    <dsp:sp modelId="{7345CF68-EA77-AD44-8E94-6F47D0783FCC}">
      <dsp:nvSpPr>
        <dsp:cNvPr id="0" name=""/>
        <dsp:cNvSpPr/>
      </dsp:nvSpPr>
      <dsp:spPr>
        <a:xfrm>
          <a:off x="7758464" y="1523321"/>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69% of respondents</a:t>
          </a:r>
          <a:r>
            <a:rPr lang="en-GB" sz="1200" kern="1200"/>
            <a:t> say they planned their meals in advance </a:t>
          </a:r>
          <a:endParaRPr lang="en-US" sz="1200" kern="1200"/>
        </a:p>
      </dsp:txBody>
      <dsp:txXfrm>
        <a:off x="7758464" y="1523321"/>
        <a:ext cx="2174490" cy="1304694"/>
      </dsp:txXfrm>
    </dsp:sp>
    <dsp:sp modelId="{CBC59B3B-F91B-7042-A044-B58D27510751}">
      <dsp:nvSpPr>
        <dsp:cNvPr id="0" name=""/>
        <dsp:cNvSpPr/>
      </dsp:nvSpPr>
      <dsp:spPr>
        <a:xfrm>
          <a:off x="582645" y="3045465"/>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57%</a:t>
          </a:r>
          <a:r>
            <a:rPr lang="en-GB" sz="1200" kern="1200"/>
            <a:t> say they have made changes to cook more healthily since May 2020. </a:t>
          </a:r>
          <a:endParaRPr lang="en-US" sz="1200" kern="1200"/>
        </a:p>
      </dsp:txBody>
      <dsp:txXfrm>
        <a:off x="582645" y="3045465"/>
        <a:ext cx="2174490" cy="1304694"/>
      </dsp:txXfrm>
    </dsp:sp>
    <dsp:sp modelId="{0A488C8D-F6D9-904B-AA00-4850039D8B57}">
      <dsp:nvSpPr>
        <dsp:cNvPr id="0" name=""/>
        <dsp:cNvSpPr/>
      </dsp:nvSpPr>
      <dsp:spPr>
        <a:xfrm>
          <a:off x="2974584" y="3045465"/>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21%</a:t>
          </a:r>
          <a:r>
            <a:rPr lang="en-GB" sz="1200" kern="1200"/>
            <a:t> found healthier recipes to make</a:t>
          </a:r>
          <a:endParaRPr lang="en-US" sz="1200" kern="1200"/>
        </a:p>
      </dsp:txBody>
      <dsp:txXfrm>
        <a:off x="2974584" y="3045465"/>
        <a:ext cx="2174490" cy="1304694"/>
      </dsp:txXfrm>
    </dsp:sp>
    <dsp:sp modelId="{DB70FEF9-2B60-8740-B9B7-91E8BE218B0A}">
      <dsp:nvSpPr>
        <dsp:cNvPr id="0" name=""/>
        <dsp:cNvSpPr/>
      </dsp:nvSpPr>
      <dsp:spPr>
        <a:xfrm>
          <a:off x="5366524" y="3045465"/>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20%</a:t>
          </a:r>
          <a:r>
            <a:rPr lang="en-GB" sz="1200" kern="1200"/>
            <a:t> used healthier cooking methods like baking instead of grilling and frying </a:t>
          </a:r>
          <a:endParaRPr lang="en-US" sz="1200" kern="1200"/>
        </a:p>
      </dsp:txBody>
      <dsp:txXfrm>
        <a:off x="5366524" y="3045465"/>
        <a:ext cx="2174490" cy="1304694"/>
      </dsp:txXfrm>
    </dsp:sp>
    <dsp:sp modelId="{A38258D8-2373-314B-BAB0-83F4AFC29459}">
      <dsp:nvSpPr>
        <dsp:cNvPr id="0" name=""/>
        <dsp:cNvSpPr/>
      </dsp:nvSpPr>
      <dsp:spPr>
        <a:xfrm>
          <a:off x="7758464" y="3045465"/>
          <a:ext cx="2174490" cy="130469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50% </a:t>
          </a:r>
          <a:r>
            <a:rPr lang="en-GB" sz="1200" kern="1200"/>
            <a:t>mention starting a new activity to stay active over the last year. </a:t>
          </a:r>
          <a:endParaRPr lang="en-US" sz="1200" kern="1200"/>
        </a:p>
      </dsp:txBody>
      <dsp:txXfrm>
        <a:off x="775846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314229-232A-AA42-98B4-F2BDD645EDA9}" type="datetimeFigureOut">
              <a:rPr lang="en-US" smtClean="0"/>
              <a:t>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20B4F3-77DC-D349-BF28-E71779AAD9A3}" type="slidenum">
              <a:rPr lang="en-US" smtClean="0"/>
              <a:t>‹#›</a:t>
            </a:fld>
            <a:endParaRPr lang="en-US"/>
          </a:p>
        </p:txBody>
      </p:sp>
    </p:spTree>
    <p:extLst>
      <p:ext uri="{BB962C8B-B14F-4D97-AF65-F5344CB8AC3E}">
        <p14:creationId xmlns:p14="http://schemas.microsoft.com/office/powerpoint/2010/main" val="3424477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620B4F3-77DC-D349-BF28-E71779AAD9A3}" type="slidenum">
              <a:rPr lang="en-US" smtClean="0"/>
              <a:t>4</a:t>
            </a:fld>
            <a:endParaRPr lang="en-US"/>
          </a:p>
        </p:txBody>
      </p:sp>
    </p:spTree>
    <p:extLst>
      <p:ext uri="{BB962C8B-B14F-4D97-AF65-F5344CB8AC3E}">
        <p14:creationId xmlns:p14="http://schemas.microsoft.com/office/powerpoint/2010/main" val="1550312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4AB49-7B45-5640-9CEE-9B5446F6F06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7438445-57A2-B140-892E-9CEF70140C3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D656572-96EF-A04A-969A-7899DFD57240}"/>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5" name="Footer Placeholder 4">
            <a:extLst>
              <a:ext uri="{FF2B5EF4-FFF2-40B4-BE49-F238E27FC236}">
                <a16:creationId xmlns:a16="http://schemas.microsoft.com/office/drawing/2014/main" id="{36A9F13D-14C5-D248-A64D-18AD46B54C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6CBED5-2581-C346-A76B-844BE7A93C97}"/>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451135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62CD9-A80A-3D4D-BB93-D4F7E1EC5ED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6E020D-916A-5543-90B7-BC5493F8459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26CC55-4DEB-294B-993B-4A1E6ADB3013}"/>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5" name="Footer Placeholder 4">
            <a:extLst>
              <a:ext uri="{FF2B5EF4-FFF2-40B4-BE49-F238E27FC236}">
                <a16:creationId xmlns:a16="http://schemas.microsoft.com/office/drawing/2014/main" id="{26DA3221-B137-5546-ABD2-84A31D512C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D83BE27-2EFF-354B-9617-01D62CE758B6}"/>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291381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0023B-159A-7F42-85F0-ACDBE85AE9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B2B2524-937F-9048-8883-F41DDE8812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81FCA71-DA36-AB4A-AF3E-E32DE4A8C0E5}"/>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5" name="Footer Placeholder 4">
            <a:extLst>
              <a:ext uri="{FF2B5EF4-FFF2-40B4-BE49-F238E27FC236}">
                <a16:creationId xmlns:a16="http://schemas.microsoft.com/office/drawing/2014/main" id="{A0120F49-D420-E64E-A2FB-EA94DF6D35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28D2ED-0DD6-3B4B-91EC-9B1A17D6BB9D}"/>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2333714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E112E-8595-2947-AB07-4ECC74333CB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077C7FA-EB39-124A-92DE-36AF40D0838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92D862B-0C82-A24F-BFB9-720EFCB00AC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77305CC-71E9-BA45-AD2D-85EAE2287AA5}"/>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6" name="Footer Placeholder 5">
            <a:extLst>
              <a:ext uri="{FF2B5EF4-FFF2-40B4-BE49-F238E27FC236}">
                <a16:creationId xmlns:a16="http://schemas.microsoft.com/office/drawing/2014/main" id="{D8C18FDD-F627-E345-9747-899EB29C68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3DB405-D118-B14C-8565-2A91579855E4}"/>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53008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BD3EF-3272-E34C-9DDC-5B142B13AD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C362CD1-CB4D-6D4D-9484-D5661746E9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5B746FC-C958-CC48-8DF0-6AECBD3E47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6DBAC5-D564-7D44-8CD0-EAC41F5427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B4BEFE8-5706-2946-B44E-32DCF8149F8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5AF6FF-6697-B148-8FC8-D9120C194118}"/>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8" name="Footer Placeholder 7">
            <a:extLst>
              <a:ext uri="{FF2B5EF4-FFF2-40B4-BE49-F238E27FC236}">
                <a16:creationId xmlns:a16="http://schemas.microsoft.com/office/drawing/2014/main" id="{F6A4A606-532D-AA4A-B175-BEDFEA00B2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A515FDB-5DAF-D44C-9A54-1D6DDA86BA41}"/>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451236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F8AB8-A5F2-D24E-95CC-BB1D303B5D7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733CCA2-5082-D64C-94F9-4E6D3CD185FC}"/>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4" name="Footer Placeholder 3">
            <a:extLst>
              <a:ext uri="{FF2B5EF4-FFF2-40B4-BE49-F238E27FC236}">
                <a16:creationId xmlns:a16="http://schemas.microsoft.com/office/drawing/2014/main" id="{A83A7512-F909-474D-BDCE-57EC81188EF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308AE68-A4BD-3845-B01D-9965F372C791}"/>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637406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9782B8-9480-A643-82DA-F894F25474E2}"/>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3" name="Footer Placeholder 2">
            <a:extLst>
              <a:ext uri="{FF2B5EF4-FFF2-40B4-BE49-F238E27FC236}">
                <a16:creationId xmlns:a16="http://schemas.microsoft.com/office/drawing/2014/main" id="{DF558D67-5ABD-144C-9081-A32E39A41F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FD114D-8368-A94A-A606-92A643C29782}"/>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2999196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239FF-31D5-214B-B2E7-765A3ED01A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EFB4F18-6AAD-2F49-A519-72D7464932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A4448CF-6192-D148-B835-AFE10A577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FA8FD9-01F3-564E-91E3-EE981F1380F0}"/>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6" name="Footer Placeholder 5">
            <a:extLst>
              <a:ext uri="{FF2B5EF4-FFF2-40B4-BE49-F238E27FC236}">
                <a16:creationId xmlns:a16="http://schemas.microsoft.com/office/drawing/2014/main" id="{768EEB26-8761-EF42-A114-EF4EB89044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CD6550-8EE1-D145-9C8C-315D66BE2E06}"/>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051827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23646-361C-1349-8EC6-5AF3F0FC59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CD14485-C2CA-044F-8265-DDB21C58C8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DBB79CF-B30E-3244-9372-FC3307BAE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3E10B7-0CB6-334A-9B56-CAB97936C4CD}"/>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6" name="Footer Placeholder 5">
            <a:extLst>
              <a:ext uri="{FF2B5EF4-FFF2-40B4-BE49-F238E27FC236}">
                <a16:creationId xmlns:a16="http://schemas.microsoft.com/office/drawing/2014/main" id="{322BC8FF-0D40-144F-AD87-F7330AE63A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A4E0AB-1522-D84A-9FB8-78D857C411CE}"/>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773737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5B1BE-9712-A242-9153-0AA50C58CD3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B1D283-E003-2944-971C-96389E00176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4E27DC-9FF7-5C45-B1C6-99BEAB758EEC}"/>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5" name="Footer Placeholder 4">
            <a:extLst>
              <a:ext uri="{FF2B5EF4-FFF2-40B4-BE49-F238E27FC236}">
                <a16:creationId xmlns:a16="http://schemas.microsoft.com/office/drawing/2014/main" id="{5BE9E90E-2130-4540-9D8C-D95633FB67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675447-E10D-4D44-93D0-0E5A5D3476FD}"/>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81454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A1AF62-4BC2-4344-8754-9A5C821DA8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693F7C1-E937-6E45-80D9-04AA6505F2B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BA8F66-216F-4A43-A218-928481DED69E}"/>
              </a:ext>
            </a:extLst>
          </p:cNvPr>
          <p:cNvSpPr>
            <a:spLocks noGrp="1"/>
          </p:cNvSpPr>
          <p:nvPr>
            <p:ph type="dt" sz="half" idx="10"/>
          </p:nvPr>
        </p:nvSpPr>
        <p:spPr/>
        <p:txBody>
          <a:bodyPr/>
          <a:lstStyle/>
          <a:p>
            <a:fld id="{DB00AB50-B415-4C49-A15F-663FBF18434F}" type="datetimeFigureOut">
              <a:rPr lang="en-US" smtClean="0"/>
              <a:t>5/20/22</a:t>
            </a:fld>
            <a:endParaRPr lang="en-US"/>
          </a:p>
        </p:txBody>
      </p:sp>
      <p:sp>
        <p:nvSpPr>
          <p:cNvPr id="5" name="Footer Placeholder 4">
            <a:extLst>
              <a:ext uri="{FF2B5EF4-FFF2-40B4-BE49-F238E27FC236}">
                <a16:creationId xmlns:a16="http://schemas.microsoft.com/office/drawing/2014/main" id="{8A566199-6001-1C46-8991-9FAD1BC72F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2FCF9E-373C-C04E-B307-2BE6CF22E563}"/>
              </a:ext>
            </a:extLst>
          </p:cNvPr>
          <p:cNvSpPr>
            <a:spLocks noGrp="1"/>
          </p:cNvSpPr>
          <p:nvPr>
            <p:ph type="sldNum" sz="quarter" idx="12"/>
          </p:nvPr>
        </p:nvSpPr>
        <p:spPr/>
        <p:txBody>
          <a:bodyPr/>
          <a:lstStyle/>
          <a:p>
            <a:fld id="{33F252AD-1D5B-B84D-8389-9606BA0271D0}" type="slidenum">
              <a:rPr lang="en-US" smtClean="0"/>
              <a:t>‹#›</a:t>
            </a:fld>
            <a:endParaRPr lang="en-US"/>
          </a:p>
        </p:txBody>
      </p:sp>
    </p:spTree>
    <p:extLst>
      <p:ext uri="{BB962C8B-B14F-4D97-AF65-F5344CB8AC3E}">
        <p14:creationId xmlns:p14="http://schemas.microsoft.com/office/powerpoint/2010/main" val="397654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62E179-5125-2343-B44E-C94BEFABD2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C94C7C-DAD0-8D45-87A5-F374BFA66B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BD7148-BE8B-5A40-B178-977DE0ED34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00AB50-B415-4C49-A15F-663FBF18434F}" type="datetimeFigureOut">
              <a:rPr lang="en-US" smtClean="0"/>
              <a:t>5/20/22</a:t>
            </a:fld>
            <a:endParaRPr lang="en-US"/>
          </a:p>
        </p:txBody>
      </p:sp>
      <p:sp>
        <p:nvSpPr>
          <p:cNvPr id="5" name="Footer Placeholder 4">
            <a:extLst>
              <a:ext uri="{FF2B5EF4-FFF2-40B4-BE49-F238E27FC236}">
                <a16:creationId xmlns:a16="http://schemas.microsoft.com/office/drawing/2014/main" id="{1F290D34-00D1-AA45-9D54-26D172B453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334B09B-3233-7747-B42D-60DC1BA4B0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252AD-1D5B-B84D-8389-9606BA0271D0}" type="slidenum">
              <a:rPr lang="en-US" smtClean="0"/>
              <a:t>‹#›</a:t>
            </a:fld>
            <a:endParaRPr lang="en-US"/>
          </a:p>
        </p:txBody>
      </p:sp>
    </p:spTree>
    <p:extLst>
      <p:ext uri="{BB962C8B-B14F-4D97-AF65-F5344CB8AC3E}">
        <p14:creationId xmlns:p14="http://schemas.microsoft.com/office/powerpoint/2010/main" val="12051228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gov.wales/sites/default/files/publications/2018-12/healthy-eating-in-maintained-schools-statutory-guidance-for-local-authorities-and-governing-bodies.pdf" TargetMode="External"/><Relationship Id="rId2" Type="http://schemas.openxmlformats.org/officeDocument/2006/relationships/hyperlink" Target="https://www.nhs.uk/live-well/eat-well/food-guidelines-and-food-labels/the-eatwell-guide/" TargetMode="External"/><Relationship Id="rId1" Type="http://schemas.openxmlformats.org/officeDocument/2006/relationships/slideLayout" Target="../slideLayouts/slideLayout2.xml"/><Relationship Id="rId5" Type="http://schemas.openxmlformats.org/officeDocument/2006/relationships/hyperlink" Target="https://www.statista.com/statistics/1085381/healthy-eating-in-the-uk/" TargetMode="External"/><Relationship Id="rId4" Type="http://schemas.openxmlformats.org/officeDocument/2006/relationships/hyperlink" Target="https://www.nutrition.org.uk/news/2021/british-nutrition-foundation-survey-reveals-62-of-britons-have-altered-their-diet-to-get-healthier-in-the-past-yea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2" name="Group 11">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6" name="Freeform: Shape 15">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3" name="Group 12">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4" name="Freeform: Shape 13">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4" name="Rectangle 3">
            <a:extLst>
              <a:ext uri="{FF2B5EF4-FFF2-40B4-BE49-F238E27FC236}">
                <a16:creationId xmlns:a16="http://schemas.microsoft.com/office/drawing/2014/main" id="{9A4DD6EA-6790-C44E-8F90-B4939B70F163}"/>
              </a:ext>
            </a:extLst>
          </p:cNvPr>
          <p:cNvSpPr/>
          <p:nvPr/>
        </p:nvSpPr>
        <p:spPr>
          <a:xfrm>
            <a:off x="838199" y="1120676"/>
            <a:ext cx="7021513" cy="230832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7200" b="0" kern="1200" cap="none" spc="0">
                <a:ln w="0"/>
                <a:solidFill>
                  <a:schemeClr val="bg1"/>
                </a:solidFill>
                <a:effectLst>
                  <a:outerShdw blurRad="38100" dist="19050" dir="2700000" algn="tl" rotWithShape="0">
                    <a:schemeClr val="dk1">
                      <a:alpha val="40000"/>
                    </a:schemeClr>
                  </a:outerShdw>
                </a:effectLst>
                <a:latin typeface="+mj-lt"/>
                <a:ea typeface="+mj-ea"/>
                <a:cs typeface="+mj-cs"/>
              </a:rPr>
              <a:t>Overweight and obesity</a:t>
            </a:r>
          </a:p>
        </p:txBody>
      </p:sp>
    </p:spTree>
    <p:extLst>
      <p:ext uri="{BB962C8B-B14F-4D97-AF65-F5344CB8AC3E}">
        <p14:creationId xmlns:p14="http://schemas.microsoft.com/office/powerpoint/2010/main" val="201046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BDD0433-F704-1C47-8A2F-B84DD7F032D0}"/>
              </a:ext>
            </a:extLst>
          </p:cNvPr>
          <p:cNvSpPr/>
          <p:nvPr/>
        </p:nvSpPr>
        <p:spPr>
          <a:xfrm>
            <a:off x="762001" y="803325"/>
            <a:ext cx="5314536"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cap="none" spc="0">
                <a:ln w="0"/>
                <a:effectLst>
                  <a:outerShdw blurRad="38100" dist="19050" dir="2700000" algn="tl" rotWithShape="0">
                    <a:schemeClr val="dk1">
                      <a:alpha val="40000"/>
                    </a:schemeClr>
                  </a:outerShdw>
                </a:effectLst>
                <a:latin typeface="+mj-lt"/>
                <a:ea typeface="+mj-ea"/>
                <a:cs typeface="+mj-cs"/>
              </a:rPr>
              <a:t>Introduction </a:t>
            </a:r>
          </a:p>
        </p:txBody>
      </p:sp>
      <p:sp>
        <p:nvSpPr>
          <p:cNvPr id="5" name="TextBox 4">
            <a:extLst>
              <a:ext uri="{FF2B5EF4-FFF2-40B4-BE49-F238E27FC236}">
                <a16:creationId xmlns:a16="http://schemas.microsoft.com/office/drawing/2014/main" id="{F6FFF8F9-EBD3-B244-BCCE-9ACB766D3096}"/>
              </a:ext>
            </a:extLst>
          </p:cNvPr>
          <p:cNvSpPr txBox="1"/>
          <p:nvPr/>
        </p:nvSpPr>
        <p:spPr>
          <a:xfrm>
            <a:off x="762000" y="2279018"/>
            <a:ext cx="5314543" cy="3375920"/>
          </a:xfrm>
          <a:prstGeom prst="rect">
            <a:avLst/>
          </a:prstGeom>
        </p:spPr>
        <p:txBody>
          <a:bodyPr vert="horz" lIns="91440" tIns="45720" rIns="91440" bIns="45720" rtlCol="0" anchor="t">
            <a:normAutofit/>
          </a:bodyPr>
          <a:lstStyle/>
          <a:p>
            <a:pPr>
              <a:lnSpc>
                <a:spcPct val="90000"/>
              </a:lnSpc>
              <a:spcAft>
                <a:spcPts val="600"/>
              </a:spcAft>
            </a:pPr>
            <a:r>
              <a:rPr lang="en-US" dirty="0"/>
              <a:t>In this presentation it will show different research that has been done and what they have found about health promotion and health prevention linked to overweight and obesity.  there will be lots of statistics that was produced by research that has been conducted it will also show how the government had introduced a new legislation mainly in schools to help promote good health and prevent overweight and obesity </a:t>
            </a:r>
          </a:p>
        </p:txBody>
      </p:sp>
      <p:sp>
        <p:nvSpPr>
          <p:cNvPr id="17" name="Freeform: Shape 1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8B6F0D85-FDD6-964A-83C5-BC3F766E4708}"/>
              </a:ext>
            </a:extLst>
          </p:cNvPr>
          <p:cNvPicPr>
            <a:picLocks noChangeAspect="1"/>
          </p:cNvPicPr>
          <p:nvPr/>
        </p:nvPicPr>
        <p:blipFill rotWithShape="1">
          <a:blip r:embed="rId2"/>
          <a:srcRect l="26798" r="16666"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06621203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EB1FE10-60F2-DE4A-A1CD-024ACD9EA1DF}"/>
              </a:ext>
            </a:extLst>
          </p:cNvPr>
          <p:cNvSpPr/>
          <p:nvPr/>
        </p:nvSpPr>
        <p:spPr>
          <a:xfrm>
            <a:off x="8643193" y="489507"/>
            <a:ext cx="3091607" cy="16554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0" cap="none" spc="0">
                <a:ln w="0"/>
                <a:effectLst>
                  <a:outerShdw blurRad="38100" dist="19050" dir="2700000" algn="tl" rotWithShape="0">
                    <a:schemeClr val="dk1">
                      <a:alpha val="40000"/>
                    </a:schemeClr>
                  </a:outerShdw>
                </a:effectLst>
                <a:latin typeface="+mj-lt"/>
                <a:ea typeface="+mj-ea"/>
                <a:cs typeface="+mj-cs"/>
              </a:rPr>
              <a:t>Healthy eating </a:t>
            </a:r>
          </a:p>
        </p:txBody>
      </p:sp>
      <p:pic>
        <p:nvPicPr>
          <p:cNvPr id="7" name="Picture 6">
            <a:extLst>
              <a:ext uri="{FF2B5EF4-FFF2-40B4-BE49-F238E27FC236}">
                <a16:creationId xmlns:a16="http://schemas.microsoft.com/office/drawing/2014/main" id="{D1B7D7D1-FBC6-4046-9386-94D2914BAB0D}"/>
              </a:ext>
            </a:extLst>
          </p:cNvPr>
          <p:cNvPicPr>
            <a:picLocks noChangeAspect="1"/>
          </p:cNvPicPr>
          <p:nvPr/>
        </p:nvPicPr>
        <p:blipFill rotWithShape="1">
          <a:blip r:embed="rId2"/>
          <a:srcRect r="10404" b="-1"/>
          <a:stretch/>
        </p:blipFill>
        <p:spPr>
          <a:xfrm>
            <a:off x="20" y="431"/>
            <a:ext cx="8115280" cy="6408311"/>
          </a:xfrm>
          <a:prstGeom prst="rect">
            <a:avLst/>
          </a:prstGeom>
        </p:spPr>
      </p:pic>
      <p:sp>
        <p:nvSpPr>
          <p:cNvPr id="5" name="TextBox 4">
            <a:extLst>
              <a:ext uri="{FF2B5EF4-FFF2-40B4-BE49-F238E27FC236}">
                <a16:creationId xmlns:a16="http://schemas.microsoft.com/office/drawing/2014/main" id="{09BC7444-3D2E-D34A-AA6B-10636ECEC55A}"/>
              </a:ext>
            </a:extLst>
          </p:cNvPr>
          <p:cNvSpPr txBox="1"/>
          <p:nvPr/>
        </p:nvSpPr>
        <p:spPr>
          <a:xfrm>
            <a:off x="8643193" y="2418408"/>
            <a:ext cx="2942813" cy="3540265"/>
          </a:xfrm>
          <a:prstGeom prst="rect">
            <a:avLst/>
          </a:prstGeom>
        </p:spPr>
        <p:txBody>
          <a:bodyPr vert="horz" lIns="91440" tIns="45720" rIns="91440" bIns="45720" rtlCol="0">
            <a:normAutofit/>
          </a:bodyPr>
          <a:lstStyle/>
          <a:p>
            <a:pPr>
              <a:lnSpc>
                <a:spcPct val="90000"/>
              </a:lnSpc>
              <a:spcAft>
                <a:spcPts val="600"/>
              </a:spcAft>
            </a:pPr>
            <a:r>
              <a:rPr lang="en-US" sz="1400" dirty="0"/>
              <a:t>Healthy eating across the public was introduced because the statistics of obesity and overweight in the uk was rising and not going down. The goal is to ensure everyone is having the correct balanced diet to ensure that figures start to decrease. The main guidelines was to make sure that people are eating more fruit and vegetables, more starchy carbohydrates, have diary or diary alternatives such as soya and to eat more protein, it also ensures that people start to drink water more instead of pop and caffeinated drinks. </a:t>
            </a:r>
          </a:p>
        </p:txBody>
      </p:sp>
      <p:sp>
        <p:nvSpPr>
          <p:cNvPr id="14" name="Rectangle 1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08DFAB8-6646-6E4A-99CF-D5D4050CAC85}"/>
              </a:ext>
            </a:extLst>
          </p:cNvPr>
          <p:cNvSpPr txBox="1"/>
          <p:nvPr/>
        </p:nvSpPr>
        <p:spPr>
          <a:xfrm>
            <a:off x="9618330" y="5929792"/>
            <a:ext cx="2694172" cy="507831"/>
          </a:xfrm>
          <a:prstGeom prst="rect">
            <a:avLst/>
          </a:prstGeom>
          <a:noFill/>
        </p:spPr>
        <p:txBody>
          <a:bodyPr wrap="square" rtlCol="0">
            <a:spAutoFit/>
          </a:bodyPr>
          <a:lstStyle/>
          <a:p>
            <a:pPr>
              <a:spcAft>
                <a:spcPts val="600"/>
              </a:spcAft>
            </a:pPr>
            <a:r>
              <a:rPr lang="en-GB" sz="1100" dirty="0"/>
              <a:t>(NHS, 2022)</a:t>
            </a:r>
          </a:p>
          <a:p>
            <a:pPr>
              <a:spcAft>
                <a:spcPts val="600"/>
              </a:spcAft>
            </a:pPr>
            <a:r>
              <a:rPr lang="en-GB" sz="1100" dirty="0"/>
              <a:t>(J Morris Hicks and J Stanfield Hicks, 2011)</a:t>
            </a:r>
            <a:endParaRPr lang="en-US" sz="1100" dirty="0"/>
          </a:p>
        </p:txBody>
      </p:sp>
    </p:spTree>
    <p:extLst>
      <p:ext uri="{BB962C8B-B14F-4D97-AF65-F5344CB8AC3E}">
        <p14:creationId xmlns:p14="http://schemas.microsoft.com/office/powerpoint/2010/main" val="3925073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F1C2B2-4447-D04C-9450-6A695CC6137C}"/>
              </a:ext>
            </a:extLst>
          </p:cNvPr>
          <p:cNvSpPr/>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Healthy eating </a:t>
            </a:r>
          </a:p>
        </p:txBody>
      </p:sp>
      <p:sp>
        <p:nvSpPr>
          <p:cNvPr id="5" name="TextBox 4">
            <a:extLst>
              <a:ext uri="{FF2B5EF4-FFF2-40B4-BE49-F238E27FC236}">
                <a16:creationId xmlns:a16="http://schemas.microsoft.com/office/drawing/2014/main" id="{FCA5ADC9-6EF0-524A-8C18-DF1B0D3F5A41}"/>
              </a:ext>
            </a:extLst>
          </p:cNvPr>
          <p:cNvSpPr txBox="1"/>
          <p:nvPr/>
        </p:nvSpPr>
        <p:spPr>
          <a:xfrm>
            <a:off x="648930" y="2044996"/>
            <a:ext cx="3505494" cy="378541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u="sng" dirty="0"/>
              <a:t>Healthy eating in schools</a:t>
            </a:r>
          </a:p>
          <a:p>
            <a:pPr marL="285750" lvl="0" indent="-228600">
              <a:lnSpc>
                <a:spcPct val="90000"/>
              </a:lnSpc>
              <a:spcAft>
                <a:spcPts val="600"/>
              </a:spcAft>
              <a:buFont typeface="Arial" panose="020B0604020202020204" pitchFamily="34" charset="0"/>
              <a:buChar char="•"/>
            </a:pPr>
            <a:r>
              <a:rPr lang="en-US" sz="1400" dirty="0"/>
              <a:t>In 2009, 22% of men and 24% of women were classified as obese </a:t>
            </a:r>
          </a:p>
          <a:p>
            <a:pPr marL="285750" lvl="0" indent="-228600">
              <a:lnSpc>
                <a:spcPct val="90000"/>
              </a:lnSpc>
              <a:spcAft>
                <a:spcPts val="600"/>
              </a:spcAft>
              <a:buFont typeface="Arial" panose="020B0604020202020204" pitchFamily="34" charset="0"/>
              <a:buChar char="•"/>
            </a:pPr>
            <a:r>
              <a:rPr lang="en-US" sz="1400" dirty="0"/>
              <a:t>3% of the women and 1% of the men were classed as morbidly obese.</a:t>
            </a:r>
          </a:p>
          <a:p>
            <a:pPr marL="285750" lvl="0" indent="-228600">
              <a:lnSpc>
                <a:spcPct val="90000"/>
              </a:lnSpc>
              <a:spcAft>
                <a:spcPts val="600"/>
              </a:spcAft>
              <a:buFont typeface="Arial" panose="020B0604020202020204" pitchFamily="34" charset="0"/>
              <a:buChar char="•"/>
            </a:pPr>
            <a:r>
              <a:rPr lang="en-US" sz="1400" dirty="0"/>
              <a:t>The high figures requires authorities and governing bodies to take action to promote healthy eating and drinking by pupils’ schools. </a:t>
            </a:r>
          </a:p>
          <a:p>
            <a:pPr marL="285750" lvl="0" indent="-228600">
              <a:lnSpc>
                <a:spcPct val="90000"/>
              </a:lnSpc>
              <a:spcAft>
                <a:spcPts val="600"/>
              </a:spcAft>
              <a:buFont typeface="Arial" panose="020B0604020202020204" pitchFamily="34" charset="0"/>
              <a:buChar char="•"/>
            </a:pPr>
            <a:r>
              <a:rPr lang="en-US" sz="1400" dirty="0"/>
              <a:t>Healthy eating is about consuming a well-balanced diet to get the right amount of nutrients to promote good health.</a:t>
            </a:r>
          </a:p>
          <a:p>
            <a:pPr marL="285750" lvl="0" indent="-228600">
              <a:lnSpc>
                <a:spcPct val="90000"/>
              </a:lnSpc>
              <a:spcAft>
                <a:spcPts val="600"/>
              </a:spcAft>
              <a:buFont typeface="Arial" panose="020B0604020202020204" pitchFamily="34" charset="0"/>
              <a:buChar char="•"/>
            </a:pPr>
            <a:r>
              <a:rPr lang="en-US" sz="1400" dirty="0"/>
              <a:t>Legislation made ensures that healthy eating and drinking in schools is done correctly</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384D0CB-B699-8243-B09B-237EA1A95B77}"/>
              </a:ext>
            </a:extLst>
          </p:cNvPr>
          <p:cNvPicPr>
            <a:picLocks noChangeAspect="1"/>
          </p:cNvPicPr>
          <p:nvPr/>
        </p:nvPicPr>
        <p:blipFill>
          <a:blip r:embed="rId3"/>
          <a:stretch>
            <a:fillRect/>
          </a:stretch>
        </p:blipFill>
        <p:spPr>
          <a:xfrm>
            <a:off x="5504656" y="807593"/>
            <a:ext cx="5821742" cy="5239568"/>
          </a:xfrm>
          <a:prstGeom prst="rect">
            <a:avLst/>
          </a:prstGeom>
          <a:effectLst/>
        </p:spPr>
      </p:pic>
      <p:sp>
        <p:nvSpPr>
          <p:cNvPr id="7" name="TextBox 6">
            <a:extLst>
              <a:ext uri="{FF2B5EF4-FFF2-40B4-BE49-F238E27FC236}">
                <a16:creationId xmlns:a16="http://schemas.microsoft.com/office/drawing/2014/main" id="{E483F99A-CB1F-0442-90EA-C64876036541}"/>
              </a:ext>
            </a:extLst>
          </p:cNvPr>
          <p:cNvSpPr txBox="1"/>
          <p:nvPr/>
        </p:nvSpPr>
        <p:spPr>
          <a:xfrm>
            <a:off x="164297" y="6296971"/>
            <a:ext cx="3990127" cy="600164"/>
          </a:xfrm>
          <a:prstGeom prst="rect">
            <a:avLst/>
          </a:prstGeom>
          <a:noFill/>
        </p:spPr>
        <p:txBody>
          <a:bodyPr wrap="square" rtlCol="0">
            <a:spAutoFit/>
          </a:bodyPr>
          <a:lstStyle/>
          <a:p>
            <a:r>
              <a:rPr lang="en-GB" sz="1100" dirty="0"/>
              <a:t>‌(Healthy eating in maintained schools, 2019)</a:t>
            </a:r>
          </a:p>
          <a:p>
            <a:r>
              <a:rPr lang="en-GB" sz="1050" dirty="0"/>
              <a:t>(Young, Council Of Europe and World Health Organization. Regional Office For Europe, 2005)</a:t>
            </a:r>
            <a:endParaRPr lang="en-US" sz="700" dirty="0"/>
          </a:p>
        </p:txBody>
      </p:sp>
    </p:spTree>
    <p:extLst>
      <p:ext uri="{BB962C8B-B14F-4D97-AF65-F5344CB8AC3E}">
        <p14:creationId xmlns:p14="http://schemas.microsoft.com/office/powerpoint/2010/main" val="1959406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D6CDB20-394C-4D51-9C5B-8751E2133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tx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Rounded Rectangle 3">
            <a:extLst>
              <a:ext uri="{FF2B5EF4-FFF2-40B4-BE49-F238E27FC236}">
                <a16:creationId xmlns:a16="http://schemas.microsoft.com/office/drawing/2014/main" id="{46DFD1E0-DCA7-47E6-B78B-6ECDDF873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chemeClr val="tx1">
                <a:lumMod val="50000"/>
                <a:lumOff val="50000"/>
              </a:schemeClr>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AAB0B1E-BB97-40E0-8DCD-D1197A0E1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226CB11-0995-6949-8B16-6040AAB6EE69}"/>
              </a:ext>
            </a:extLst>
          </p:cNvPr>
          <p:cNvSpPr/>
          <p:nvPr/>
        </p:nvSpPr>
        <p:spPr>
          <a:xfrm>
            <a:off x="1288064" y="1284731"/>
            <a:ext cx="9637776" cy="143069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kern="1200" cap="none" spc="0" dirty="0">
                <a:ln w="0"/>
                <a:solidFill>
                  <a:schemeClr val="tx1"/>
                </a:solidFill>
                <a:effectLst>
                  <a:outerShdw blurRad="38100" dist="19050" dir="2700000" algn="tl" rotWithShape="0">
                    <a:schemeClr val="dk1">
                      <a:alpha val="40000"/>
                    </a:schemeClr>
                  </a:outerShdw>
                </a:effectLst>
                <a:latin typeface="+mj-lt"/>
                <a:ea typeface="+mj-ea"/>
                <a:cs typeface="+mj-cs"/>
              </a:rPr>
              <a:t>Healthy eating </a:t>
            </a:r>
          </a:p>
        </p:txBody>
      </p:sp>
      <p:sp>
        <p:nvSpPr>
          <p:cNvPr id="6" name="TextBox 5">
            <a:extLst>
              <a:ext uri="{FF2B5EF4-FFF2-40B4-BE49-F238E27FC236}">
                <a16:creationId xmlns:a16="http://schemas.microsoft.com/office/drawing/2014/main" id="{01D9356D-9D13-0143-B5B4-8F3E81CE5756}"/>
              </a:ext>
            </a:extLst>
          </p:cNvPr>
          <p:cNvSpPr txBox="1"/>
          <p:nvPr/>
        </p:nvSpPr>
        <p:spPr>
          <a:xfrm>
            <a:off x="1288064" y="2619963"/>
            <a:ext cx="9637776" cy="2714771"/>
          </a:xfrm>
          <a:prstGeom prst="rect">
            <a:avLst/>
          </a:prstGeom>
        </p:spPr>
        <p:txBody>
          <a:bodyPr vert="horz" lIns="91440" tIns="45720" rIns="91440" bIns="45720" rtlCol="0">
            <a:normAutofit/>
          </a:bodyPr>
          <a:lstStyle/>
          <a:p>
            <a:pPr>
              <a:lnSpc>
                <a:spcPct val="90000"/>
              </a:lnSpc>
              <a:spcAft>
                <a:spcPts val="600"/>
              </a:spcAft>
            </a:pPr>
            <a:r>
              <a:rPr lang="en-US" sz="1400" dirty="0"/>
              <a:t>In promoting healthy eating and drinking, schools should consider: </a:t>
            </a:r>
          </a:p>
          <a:p>
            <a:pPr marL="285750" indent="-228600">
              <a:lnSpc>
                <a:spcPct val="90000"/>
              </a:lnSpc>
              <a:spcAft>
                <a:spcPts val="600"/>
              </a:spcAft>
              <a:buFont typeface="Arial" panose="020B0604020202020204" pitchFamily="34" charset="0"/>
              <a:buChar char="•"/>
            </a:pPr>
            <a:r>
              <a:rPr lang="en-US" sz="1400" dirty="0"/>
              <a:t>ensure that a supply of drinking water is available, free of charge, on the premises of any maintained school. </a:t>
            </a:r>
          </a:p>
          <a:p>
            <a:pPr marL="285750" indent="-228600">
              <a:lnSpc>
                <a:spcPct val="90000"/>
              </a:lnSpc>
              <a:spcAft>
                <a:spcPts val="600"/>
              </a:spcAft>
              <a:buFont typeface="Arial" panose="020B0604020202020204" pitchFamily="34" charset="0"/>
              <a:buChar char="•"/>
            </a:pPr>
            <a:r>
              <a:rPr lang="en-US" sz="1400" dirty="0"/>
              <a:t>how to encourage and support the take up of school meals</a:t>
            </a:r>
            <a:r>
              <a:rPr lang="en-US" sz="1400" dirty="0">
                <a:effectLst/>
              </a:rPr>
              <a:t> </a:t>
            </a:r>
          </a:p>
          <a:p>
            <a:pPr marL="285750" indent="-228600">
              <a:lnSpc>
                <a:spcPct val="90000"/>
              </a:lnSpc>
              <a:spcAft>
                <a:spcPts val="600"/>
              </a:spcAft>
              <a:buFont typeface="Arial" panose="020B0604020202020204" pitchFamily="34" charset="0"/>
              <a:buChar char="•"/>
            </a:pPr>
            <a:r>
              <a:rPr lang="en-US" sz="1400" dirty="0"/>
              <a:t>creating healthy eating posters, displays and holding competitions </a:t>
            </a:r>
          </a:p>
          <a:p>
            <a:pPr marL="285750" indent="-228600">
              <a:lnSpc>
                <a:spcPct val="90000"/>
              </a:lnSpc>
              <a:spcAft>
                <a:spcPts val="600"/>
              </a:spcAft>
              <a:buFont typeface="Arial" panose="020B0604020202020204" pitchFamily="34" charset="0"/>
              <a:buChar char="•"/>
            </a:pPr>
            <a:r>
              <a:rPr lang="en-US" sz="1400" dirty="0"/>
              <a:t>how children and young people can be encouraged to enjoy healthy options</a:t>
            </a:r>
            <a:r>
              <a:rPr lang="en-US" sz="1400" dirty="0">
                <a:effectLst/>
              </a:rPr>
              <a:t> </a:t>
            </a:r>
          </a:p>
          <a:p>
            <a:pPr marL="285750" indent="-228600">
              <a:lnSpc>
                <a:spcPct val="90000"/>
              </a:lnSpc>
              <a:spcAft>
                <a:spcPts val="600"/>
              </a:spcAft>
              <a:buFont typeface="Arial" panose="020B0604020202020204" pitchFamily="34" charset="0"/>
              <a:buChar char="•"/>
            </a:pPr>
            <a:r>
              <a:rPr lang="en-US" sz="1400" dirty="0"/>
              <a:t>ensuring children and young people have enough time to sit and eat at </a:t>
            </a:r>
          </a:p>
          <a:p>
            <a:pPr marL="285750" indent="-228600">
              <a:lnSpc>
                <a:spcPct val="90000"/>
              </a:lnSpc>
              <a:spcAft>
                <a:spcPts val="600"/>
              </a:spcAft>
              <a:buFont typeface="Arial" panose="020B0604020202020204" pitchFamily="34" charset="0"/>
              <a:buChar char="•"/>
            </a:pPr>
            <a:r>
              <a:rPr lang="en-US" sz="1400" dirty="0"/>
              <a:t>lunch times </a:t>
            </a:r>
          </a:p>
          <a:p>
            <a:pPr marL="285750" indent="-228600">
              <a:lnSpc>
                <a:spcPct val="90000"/>
              </a:lnSpc>
              <a:spcAft>
                <a:spcPts val="600"/>
              </a:spcAft>
              <a:buFont typeface="Arial" panose="020B0604020202020204" pitchFamily="34" charset="0"/>
              <a:buChar char="•"/>
            </a:pPr>
            <a:r>
              <a:rPr lang="en-US" sz="1400" dirty="0"/>
              <a:t>ways to shorten queues </a:t>
            </a:r>
          </a:p>
          <a:p>
            <a:pPr>
              <a:lnSpc>
                <a:spcPct val="90000"/>
              </a:lnSpc>
              <a:spcAft>
                <a:spcPts val="600"/>
              </a:spcAft>
            </a:pPr>
            <a:r>
              <a:rPr lang="en-US" sz="1400" dirty="0"/>
              <a:t>By schools doing these and many more they are ensuring that they meet the legislations in place and also finding ways to promote health to the children by making it interesting or better for them compared to before. </a:t>
            </a:r>
          </a:p>
          <a:p>
            <a:pPr indent="-228600">
              <a:lnSpc>
                <a:spcPct val="90000"/>
              </a:lnSpc>
              <a:spcAft>
                <a:spcPts val="600"/>
              </a:spcAft>
              <a:buFont typeface="Arial" panose="020B0604020202020204" pitchFamily="34" charset="0"/>
              <a:buChar char="•"/>
            </a:pPr>
            <a:endParaRPr lang="en-US" sz="1400" dirty="0"/>
          </a:p>
        </p:txBody>
      </p:sp>
      <p:sp>
        <p:nvSpPr>
          <p:cNvPr id="7" name="TextBox 6">
            <a:extLst>
              <a:ext uri="{FF2B5EF4-FFF2-40B4-BE49-F238E27FC236}">
                <a16:creationId xmlns:a16="http://schemas.microsoft.com/office/drawing/2014/main" id="{912D67B8-A20B-0045-A584-2B6E4B86FAE1}"/>
              </a:ext>
            </a:extLst>
          </p:cNvPr>
          <p:cNvSpPr txBox="1"/>
          <p:nvPr/>
        </p:nvSpPr>
        <p:spPr>
          <a:xfrm>
            <a:off x="8495414" y="5422605"/>
            <a:ext cx="2430426" cy="276999"/>
          </a:xfrm>
          <a:prstGeom prst="rect">
            <a:avLst/>
          </a:prstGeom>
          <a:noFill/>
        </p:spPr>
        <p:txBody>
          <a:bodyPr wrap="square" rtlCol="0">
            <a:spAutoFit/>
          </a:bodyPr>
          <a:lstStyle/>
          <a:p>
            <a:r>
              <a:rPr lang="en-GB" sz="1200" dirty="0"/>
              <a:t>(Public Health England, 2019)</a:t>
            </a:r>
            <a:endParaRPr lang="en-US" sz="1200" dirty="0"/>
          </a:p>
        </p:txBody>
      </p:sp>
    </p:spTree>
    <p:extLst>
      <p:ext uri="{BB962C8B-B14F-4D97-AF65-F5344CB8AC3E}">
        <p14:creationId xmlns:p14="http://schemas.microsoft.com/office/powerpoint/2010/main" val="3329290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2345857-9A9D-7B40-8BEF-4A8FC3BEDF25}"/>
              </a:ext>
            </a:extLst>
          </p:cNvPr>
          <p:cNvSpPr/>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0" kern="1200" cap="none" spc="0">
                <a:ln w="0"/>
                <a:solidFill>
                  <a:srgbClr val="FFFFFF"/>
                </a:solidFill>
                <a:effectLst>
                  <a:outerShdw blurRad="38100" dist="19050" dir="2700000" algn="tl" rotWithShape="0">
                    <a:schemeClr val="dk1">
                      <a:alpha val="40000"/>
                    </a:schemeClr>
                  </a:outerShdw>
                </a:effectLst>
                <a:latin typeface="+mj-lt"/>
                <a:ea typeface="+mj-ea"/>
                <a:cs typeface="+mj-cs"/>
              </a:rPr>
              <a:t>Statistics from Research</a:t>
            </a:r>
          </a:p>
        </p:txBody>
      </p:sp>
      <p:sp>
        <p:nvSpPr>
          <p:cNvPr id="3" name="Content Placeholder 2">
            <a:extLst>
              <a:ext uri="{FF2B5EF4-FFF2-40B4-BE49-F238E27FC236}">
                <a16:creationId xmlns:a16="http://schemas.microsoft.com/office/drawing/2014/main" id="{D6AC50C2-B31C-5E4B-9596-535501E78C81}"/>
              </a:ext>
            </a:extLst>
          </p:cNvPr>
          <p:cNvSpPr>
            <a:spLocks noGrp="1"/>
          </p:cNvSpPr>
          <p:nvPr>
            <p:ph idx="1"/>
          </p:nvPr>
        </p:nvSpPr>
        <p:spPr>
          <a:xfrm>
            <a:off x="4367695" y="586856"/>
            <a:ext cx="7498239" cy="5605028"/>
          </a:xfrm>
        </p:spPr>
        <p:txBody>
          <a:bodyPr vert="horz" lIns="91440" tIns="45720" rIns="91440" bIns="45720" rtlCol="0" anchor="ctr">
            <a:normAutofit/>
          </a:bodyPr>
          <a:lstStyle/>
          <a:p>
            <a:pPr marL="0"/>
            <a:r>
              <a:rPr lang="en-US" sz="2000" u="sng" dirty="0"/>
              <a:t>Healthy eating among adults by ethnicity </a:t>
            </a:r>
          </a:p>
          <a:p>
            <a:r>
              <a:rPr lang="en-US" sz="2000" dirty="0"/>
              <a:t> 54.8% of adults aged 16 and over did eat 5 or more portions of fruit and vegetables a day in 2017 going into 2018. This is a decrease when compared with 2016/17 statistics, when the average was 57.4%</a:t>
            </a:r>
          </a:p>
          <a:p>
            <a:r>
              <a:rPr lang="en-US" sz="2000" dirty="0"/>
              <a:t>White British adults out of all ethnic groups claimed to eat 5 a day, with 55.9% doing so</a:t>
            </a:r>
          </a:p>
          <a:p>
            <a:r>
              <a:rPr lang="en-US" sz="2000" dirty="0"/>
              <a:t>the percentage of White British and Other White adults eating ‘5 a day’ in 2017/18 was lower than the year before. </a:t>
            </a:r>
          </a:p>
          <a:p>
            <a:r>
              <a:rPr lang="en-US" sz="2000" dirty="0"/>
              <a:t>for other ethnic groups that this survey reached , not enough adults responded to the survey, or the responses were too varied to make reliable conclusions </a:t>
            </a:r>
          </a:p>
          <a:p>
            <a:r>
              <a:rPr lang="en-US" sz="2000" dirty="0"/>
              <a:t>A fault in this research is that It is very unlikely that everyone who completed the survey responded accurately. This may be because of factors such as people being unable to accurately recall what they ate.</a:t>
            </a:r>
          </a:p>
          <a:p>
            <a:pPr marL="0"/>
            <a:endParaRPr lang="en-US" sz="2000" dirty="0"/>
          </a:p>
        </p:txBody>
      </p:sp>
      <p:sp>
        <p:nvSpPr>
          <p:cNvPr id="5" name="TextBox 4">
            <a:extLst>
              <a:ext uri="{FF2B5EF4-FFF2-40B4-BE49-F238E27FC236}">
                <a16:creationId xmlns:a16="http://schemas.microsoft.com/office/drawing/2014/main" id="{04FF6982-ED7D-FD4D-ABFA-432CB37D36F6}"/>
              </a:ext>
            </a:extLst>
          </p:cNvPr>
          <p:cNvSpPr txBox="1"/>
          <p:nvPr/>
        </p:nvSpPr>
        <p:spPr>
          <a:xfrm>
            <a:off x="10079665" y="5996763"/>
            <a:ext cx="1786269" cy="646331"/>
          </a:xfrm>
          <a:prstGeom prst="rect">
            <a:avLst/>
          </a:prstGeom>
          <a:noFill/>
        </p:spPr>
        <p:txBody>
          <a:bodyPr wrap="square" rtlCol="0">
            <a:spAutoFit/>
          </a:bodyPr>
          <a:lstStyle/>
          <a:p>
            <a:r>
              <a:rPr lang="en-GB" dirty="0"/>
              <a:t>(England, 2019)</a:t>
            </a:r>
          </a:p>
          <a:p>
            <a:r>
              <a:rPr lang="en-GB" dirty="0"/>
              <a:t>(Statista, 2019)</a:t>
            </a:r>
            <a:endParaRPr lang="en-US" dirty="0"/>
          </a:p>
        </p:txBody>
      </p:sp>
    </p:spTree>
    <p:extLst>
      <p:ext uri="{BB962C8B-B14F-4D97-AF65-F5344CB8AC3E}">
        <p14:creationId xmlns:p14="http://schemas.microsoft.com/office/powerpoint/2010/main" val="472768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32E36A5D-3D83-BEBD-7FCB-C474EE9FA50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1B053A82-B598-6B4E-90C2-728D998B02E3}"/>
              </a:ext>
            </a:extLst>
          </p:cNvPr>
          <p:cNvSpPr/>
          <p:nvPr/>
        </p:nvSpPr>
        <p:spPr>
          <a:xfrm>
            <a:off x="3767552" y="596275"/>
            <a:ext cx="4040210" cy="923330"/>
          </a:xfrm>
          <a:prstGeom prst="rect">
            <a:avLst/>
          </a:prstGeom>
          <a:noFill/>
        </p:spPr>
        <p:txBody>
          <a:bodyPr wrap="none" lIns="91440" tIns="45720" rIns="91440" bIns="45720">
            <a:spAutoFit/>
          </a:bodyPr>
          <a:lstStyle/>
          <a:p>
            <a:pPr algn="ctr"/>
            <a:r>
              <a:rPr lang="en-GB" sz="5400" b="0" cap="none" spc="0">
                <a:ln w="0"/>
                <a:solidFill>
                  <a:schemeClr val="tx1"/>
                </a:solidFill>
                <a:effectLst>
                  <a:outerShdw blurRad="38100" dist="19050" dir="2700000" algn="tl" rotWithShape="0">
                    <a:schemeClr val="dk1">
                      <a:alpha val="40000"/>
                    </a:schemeClr>
                  </a:outerShdw>
                </a:effectLst>
              </a:rPr>
              <a:t>Statistics now</a:t>
            </a:r>
            <a:endParaRPr lang="en-GB" sz="5400" b="0" cap="none" spc="0" dirty="0">
              <a:ln w="0"/>
              <a:solidFill>
                <a:schemeClr val="tx1"/>
              </a:solidFill>
              <a:effectLst>
                <a:outerShdw blurRad="38100" dist="19050" dir="2700000" algn="tl" rotWithShape="0">
                  <a:schemeClr val="dk1">
                    <a:alpha val="40000"/>
                  </a:schemeClr>
                </a:outerShdw>
              </a:effectLst>
            </a:endParaRPr>
          </a:p>
        </p:txBody>
      </p:sp>
      <p:sp>
        <p:nvSpPr>
          <p:cNvPr id="5" name="TextBox 4">
            <a:extLst>
              <a:ext uri="{FF2B5EF4-FFF2-40B4-BE49-F238E27FC236}">
                <a16:creationId xmlns:a16="http://schemas.microsoft.com/office/drawing/2014/main" id="{494D5D5E-12E0-754B-B008-ABF6A322DB6F}"/>
              </a:ext>
            </a:extLst>
          </p:cNvPr>
          <p:cNvSpPr txBox="1"/>
          <p:nvPr/>
        </p:nvSpPr>
        <p:spPr>
          <a:xfrm>
            <a:off x="9420448" y="6176963"/>
            <a:ext cx="2413590" cy="246221"/>
          </a:xfrm>
          <a:prstGeom prst="rect">
            <a:avLst/>
          </a:prstGeom>
          <a:noFill/>
        </p:spPr>
        <p:txBody>
          <a:bodyPr wrap="square" rtlCol="0">
            <a:spAutoFit/>
          </a:bodyPr>
          <a:lstStyle/>
          <a:p>
            <a:r>
              <a:rPr lang="en-GB" sz="1000"/>
              <a:t>(British Nutrition Foundation, 2021)</a:t>
            </a:r>
            <a:endParaRPr lang="en-US" sz="1000" dirty="0"/>
          </a:p>
        </p:txBody>
      </p:sp>
    </p:spTree>
    <p:extLst>
      <p:ext uri="{BB962C8B-B14F-4D97-AF65-F5344CB8AC3E}">
        <p14:creationId xmlns:p14="http://schemas.microsoft.com/office/powerpoint/2010/main" val="31434636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3558EE7E-C9FB-1F45-8FAD-77E671AD10CC}"/>
              </a:ext>
            </a:extLst>
          </p:cNvPr>
          <p:cNvSpPr/>
          <p:nvPr/>
        </p:nvSpPr>
        <p:spPr>
          <a:xfrm>
            <a:off x="8115296" y="100207"/>
            <a:ext cx="3091607" cy="165548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dirty="0">
                <a:ln w="0"/>
                <a:effectLst>
                  <a:outerShdw blurRad="38100" dist="19050" dir="2700000" algn="tl" rotWithShape="0">
                    <a:schemeClr val="dk1">
                      <a:alpha val="40000"/>
                    </a:schemeClr>
                  </a:outerShdw>
                </a:effectLst>
                <a:latin typeface="+mj-lt"/>
                <a:ea typeface="+mj-ea"/>
                <a:cs typeface="+mj-cs"/>
              </a:rPr>
              <a:t>summery</a:t>
            </a:r>
            <a:endParaRPr lang="en-US" sz="4000" b="0" cap="none" spc="0" dirty="0">
              <a:ln w="0"/>
              <a:effectLst>
                <a:outerShdw blurRad="38100" dist="19050" dir="2700000" algn="tl" rotWithShape="0">
                  <a:schemeClr val="dk1">
                    <a:alpha val="40000"/>
                  </a:schemeClr>
                </a:outerShdw>
              </a:effectLst>
              <a:latin typeface="+mj-lt"/>
              <a:ea typeface="+mj-ea"/>
              <a:cs typeface="+mj-cs"/>
            </a:endParaRPr>
          </a:p>
        </p:txBody>
      </p:sp>
      <p:pic>
        <p:nvPicPr>
          <p:cNvPr id="6" name="Picture 5">
            <a:extLst>
              <a:ext uri="{FF2B5EF4-FFF2-40B4-BE49-F238E27FC236}">
                <a16:creationId xmlns:a16="http://schemas.microsoft.com/office/drawing/2014/main" id="{9FED93DC-AF88-4C45-9BC9-EAA37A9063C9}"/>
              </a:ext>
            </a:extLst>
          </p:cNvPr>
          <p:cNvPicPr>
            <a:picLocks noChangeAspect="1"/>
          </p:cNvPicPr>
          <p:nvPr/>
        </p:nvPicPr>
        <p:blipFill rotWithShape="1">
          <a:blip r:embed="rId2"/>
          <a:srcRect l="7756" r="8030" b="-2"/>
          <a:stretch/>
        </p:blipFill>
        <p:spPr>
          <a:xfrm>
            <a:off x="20" y="431"/>
            <a:ext cx="7378975" cy="6408311"/>
          </a:xfrm>
          <a:prstGeom prst="rect">
            <a:avLst/>
          </a:prstGeom>
        </p:spPr>
      </p:pic>
      <p:sp>
        <p:nvSpPr>
          <p:cNvPr id="5" name="TextBox 4">
            <a:extLst>
              <a:ext uri="{FF2B5EF4-FFF2-40B4-BE49-F238E27FC236}">
                <a16:creationId xmlns:a16="http://schemas.microsoft.com/office/drawing/2014/main" id="{DD016B48-7EA3-514E-9C2E-AABF194AF348}"/>
              </a:ext>
            </a:extLst>
          </p:cNvPr>
          <p:cNvSpPr txBox="1"/>
          <p:nvPr/>
        </p:nvSpPr>
        <p:spPr>
          <a:xfrm>
            <a:off x="7898914" y="2312083"/>
            <a:ext cx="3892593" cy="3540265"/>
          </a:xfrm>
          <a:prstGeom prst="rect">
            <a:avLst/>
          </a:prstGeom>
        </p:spPr>
        <p:txBody>
          <a:bodyPr vert="horz" lIns="91440" tIns="45720" rIns="91440" bIns="45720" rtlCol="0">
            <a:normAutofit/>
          </a:bodyPr>
          <a:lstStyle/>
          <a:p>
            <a:pPr>
              <a:lnSpc>
                <a:spcPct val="90000"/>
              </a:lnSpc>
              <a:spcAft>
                <a:spcPts val="600"/>
              </a:spcAft>
            </a:pPr>
            <a:r>
              <a:rPr lang="en-US" sz="1400" dirty="0"/>
              <a:t>To summaries, there has been lots of research done on overweight and obesity but the focus of this presentation highlights that the government are keeping their eye on the figures as well as organizations  and are stepping in to prevent the numbers from increasing. Healthy eating was introduced in schools as this paves the way of them understanding a balanced diet and being able to take this into their adulthood therefore decreasing the figures of obesity and overweight in the years to come. </a:t>
            </a:r>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8072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2B28955-E55B-6041-BBB2-2F89E3F45486}"/>
              </a:ext>
            </a:extLst>
          </p:cNvPr>
          <p:cNvSpPr/>
          <p:nvPr/>
        </p:nvSpPr>
        <p:spPr>
          <a:xfrm>
            <a:off x="3873244" y="427335"/>
            <a:ext cx="3277116" cy="923330"/>
          </a:xfrm>
          <a:prstGeom prst="rect">
            <a:avLst/>
          </a:prstGeom>
          <a:noFill/>
        </p:spPr>
        <p:txBody>
          <a:bodyPr wrap="none" lIns="91440" tIns="45720" rIns="91440" bIns="45720">
            <a:spAutoFit/>
          </a:bodyPr>
          <a:lstStyle/>
          <a:p>
            <a:pPr algn="ctr"/>
            <a:r>
              <a:rPr lang="en-GB" sz="5400" b="0" cap="none" spc="0" dirty="0">
                <a:ln w="0"/>
                <a:solidFill>
                  <a:schemeClr val="tx1"/>
                </a:solidFill>
                <a:effectLst>
                  <a:outerShdw blurRad="38100" dist="19050" dir="2700000" algn="tl" rotWithShape="0">
                    <a:schemeClr val="dk1">
                      <a:alpha val="40000"/>
                    </a:schemeClr>
                  </a:outerShdw>
                </a:effectLst>
              </a:rPr>
              <a:t>References</a:t>
            </a:r>
          </a:p>
        </p:txBody>
      </p:sp>
      <p:sp>
        <p:nvSpPr>
          <p:cNvPr id="5" name="TextBox 4">
            <a:extLst>
              <a:ext uri="{FF2B5EF4-FFF2-40B4-BE49-F238E27FC236}">
                <a16:creationId xmlns:a16="http://schemas.microsoft.com/office/drawing/2014/main" id="{60B665AF-0F52-B944-8173-415FA9A059D7}"/>
              </a:ext>
            </a:extLst>
          </p:cNvPr>
          <p:cNvSpPr txBox="1"/>
          <p:nvPr/>
        </p:nvSpPr>
        <p:spPr>
          <a:xfrm>
            <a:off x="831701" y="1273545"/>
            <a:ext cx="10736521" cy="9694962"/>
          </a:xfrm>
          <a:prstGeom prst="rect">
            <a:avLst/>
          </a:prstGeom>
          <a:noFill/>
        </p:spPr>
        <p:txBody>
          <a:bodyPr wrap="square" rtlCol="0">
            <a:spAutoFit/>
          </a:bodyPr>
          <a:lstStyle/>
          <a:p>
            <a:pPr marL="342900" indent="-342900">
              <a:buFont typeface="+mj-lt"/>
              <a:buAutoNum type="arabicPeriod"/>
            </a:pPr>
            <a:r>
              <a:rPr lang="en-GB" sz="1600" dirty="0"/>
              <a:t>England (2019). </a:t>
            </a:r>
            <a:r>
              <a:rPr lang="en-GB" sz="1600" i="1" dirty="0"/>
              <a:t>Healthy eating among adults</a:t>
            </a:r>
            <a:r>
              <a:rPr lang="en-GB" sz="1600" dirty="0"/>
              <a:t>. [online] </a:t>
            </a:r>
            <a:r>
              <a:rPr lang="en-GB" sz="1600" dirty="0" err="1"/>
              <a:t>Service.gov.uk</a:t>
            </a:r>
            <a:r>
              <a:rPr lang="en-GB" sz="1600" dirty="0"/>
              <a:t>. Available at: https://</a:t>
            </a:r>
            <a:r>
              <a:rPr lang="en-GB" sz="1600" dirty="0" err="1"/>
              <a:t>www.ethnicity</a:t>
            </a:r>
            <a:r>
              <a:rPr lang="en-GB" sz="1600" dirty="0"/>
              <a:t>-facts-</a:t>
            </a:r>
            <a:r>
              <a:rPr lang="en-GB" sz="1600" dirty="0" err="1"/>
              <a:t>figures.service.gov.uk</a:t>
            </a:r>
            <a:r>
              <a:rPr lang="en-GB" sz="1600" dirty="0"/>
              <a:t>/health/diet-and-exercise/healthy-eating-of-5-a-day-among-adults/latest.</a:t>
            </a:r>
          </a:p>
          <a:p>
            <a:pPr marL="342900" indent="-342900">
              <a:buFont typeface="+mj-lt"/>
              <a:buAutoNum type="arabicPeriod"/>
            </a:pPr>
            <a:r>
              <a:rPr lang="en-GB" sz="1600" dirty="0"/>
              <a:t>NHS (2022). </a:t>
            </a:r>
            <a:r>
              <a:rPr lang="en-GB" sz="1600" i="1" dirty="0"/>
              <a:t>The Eatwell Guide</a:t>
            </a:r>
            <a:r>
              <a:rPr lang="en-GB" sz="1600" dirty="0"/>
              <a:t>. [online] </a:t>
            </a:r>
            <a:r>
              <a:rPr lang="en-GB" sz="1600" dirty="0" err="1"/>
              <a:t>nhs.uk</a:t>
            </a:r>
            <a:r>
              <a:rPr lang="en-GB" sz="1600" dirty="0"/>
              <a:t>. Available at: </a:t>
            </a:r>
            <a:r>
              <a:rPr lang="en-GB" sz="1600" dirty="0">
                <a:hlinkClick r:id="rId2"/>
              </a:rPr>
              <a:t>https://www.nhs.uk/live-well/eat-well/food-guidelines-and-food-labels/the-eatwell-guide/</a:t>
            </a:r>
            <a:r>
              <a:rPr lang="en-GB" sz="1600" dirty="0"/>
              <a:t>.</a:t>
            </a:r>
          </a:p>
          <a:p>
            <a:pPr marL="342900" indent="-342900">
              <a:buFont typeface="+mj-lt"/>
              <a:buAutoNum type="arabicPeriod"/>
            </a:pPr>
            <a:r>
              <a:rPr lang="en-GB" sz="1600" dirty="0"/>
              <a:t>Public Health England (2019). </a:t>
            </a:r>
            <a:r>
              <a:rPr lang="en-GB" sz="1600" i="1" dirty="0"/>
              <a:t>Adult obesity: applying All Our Health</a:t>
            </a:r>
            <a:r>
              <a:rPr lang="en-GB" sz="1600" dirty="0"/>
              <a:t>. [online] GOV.UK. Available at: https://</a:t>
            </a:r>
            <a:r>
              <a:rPr lang="en-GB" sz="1600" dirty="0" err="1"/>
              <a:t>www.gov.uk</a:t>
            </a:r>
            <a:r>
              <a:rPr lang="en-GB" sz="1600" dirty="0"/>
              <a:t>/government/publications/adult-obesity-applying-all-our-health/adult-obesity-applying-all-our-health.</a:t>
            </a:r>
          </a:p>
          <a:p>
            <a:pPr marL="342900" indent="-342900">
              <a:buFont typeface="+mj-lt"/>
              <a:buAutoNum type="arabicPeriod"/>
            </a:pPr>
            <a:r>
              <a:rPr lang="en-GB" sz="1600" dirty="0"/>
              <a:t>‌Healthy eating in maintained schools. (2019). [online] Available at: </a:t>
            </a:r>
            <a:r>
              <a:rPr lang="en-GB" sz="1600" dirty="0">
                <a:hlinkClick r:id="rId3"/>
              </a:rPr>
              <a:t>https://gov.wales/sites/default/files/publications/2018-12/healthy-eating-in-maintained-schools-statutory-guidance-for-local-authorities-and-governing-bodies.pdf</a:t>
            </a:r>
            <a:r>
              <a:rPr lang="en-GB" sz="1600" dirty="0"/>
              <a:t>.</a:t>
            </a:r>
          </a:p>
          <a:p>
            <a:pPr marL="342900" indent="-342900">
              <a:buFont typeface="+mj-lt"/>
              <a:buAutoNum type="arabicPeriod"/>
            </a:pPr>
            <a:r>
              <a:rPr lang="en-GB" sz="1600" dirty="0"/>
              <a:t>British Nutrition Foundation (2021). </a:t>
            </a:r>
            <a:r>
              <a:rPr lang="en-GB" sz="1600" i="1" dirty="0"/>
              <a:t>British Nutrition Foundation survey reveals 62% of Britons have altered their diet to get healthier in the past year - British Nutrition Foundation</a:t>
            </a:r>
            <a:r>
              <a:rPr lang="en-GB" sz="1600" dirty="0"/>
              <a:t>. [online] </a:t>
            </a:r>
            <a:r>
              <a:rPr lang="en-GB" sz="1600" dirty="0" err="1"/>
              <a:t>www.nutrition.org.uk</a:t>
            </a:r>
            <a:r>
              <a:rPr lang="en-GB" sz="1600" dirty="0"/>
              <a:t>. Available at: </a:t>
            </a:r>
            <a:r>
              <a:rPr lang="en-GB" sz="1600" dirty="0">
                <a:hlinkClick r:id="rId4"/>
              </a:rPr>
              <a:t>https://www.nutrition.org.uk/news/2021/british-nutrition-foundation-survey-reveals-62-of-britons-have-altered-their-diet-to-get-healthier-in-the-past-year/</a:t>
            </a:r>
            <a:r>
              <a:rPr lang="en-GB" sz="1600" dirty="0"/>
              <a:t>. </a:t>
            </a:r>
          </a:p>
          <a:p>
            <a:pPr marL="342900" indent="-342900">
              <a:buFont typeface="+mj-lt"/>
              <a:buAutoNum type="arabicPeriod"/>
            </a:pPr>
            <a:r>
              <a:rPr lang="en-GB" sz="1600" dirty="0"/>
              <a:t>Statista. (2019). </a:t>
            </a:r>
            <a:r>
              <a:rPr lang="en-GB" sz="1600" i="1" dirty="0"/>
              <a:t>UK: healthy eating 2019</a:t>
            </a:r>
            <a:r>
              <a:rPr lang="en-GB" sz="1600" dirty="0"/>
              <a:t>. [online] Available at: </a:t>
            </a:r>
            <a:r>
              <a:rPr lang="en-GB" sz="1600" dirty="0">
                <a:hlinkClick r:id="rId5"/>
              </a:rPr>
              <a:t>https://www.statista.com/statistics/1085381/healthy-eating-in-the-uk/</a:t>
            </a:r>
            <a:r>
              <a:rPr lang="en-GB" sz="1600" dirty="0"/>
              <a:t>.</a:t>
            </a:r>
          </a:p>
          <a:p>
            <a:pPr marL="342900" indent="-342900">
              <a:buFont typeface="+mj-lt"/>
              <a:buAutoNum type="arabicPeriod"/>
            </a:pPr>
            <a:r>
              <a:rPr lang="en-GB" sz="1600" dirty="0"/>
              <a:t>J Morris Hicks and J Stanfield Hicks (2011). </a:t>
            </a:r>
            <a:r>
              <a:rPr lang="en-GB" sz="1600" i="1" dirty="0"/>
              <a:t>Healthy eating, healthy world : unleashing the power of plant-based nutrition</a:t>
            </a:r>
            <a:r>
              <a:rPr lang="en-GB" sz="1600" dirty="0"/>
              <a:t>. Dallas, Tex.: </a:t>
            </a:r>
            <a:r>
              <a:rPr lang="en-GB" sz="1600" dirty="0" err="1"/>
              <a:t>Benbella</a:t>
            </a:r>
            <a:r>
              <a:rPr lang="en-GB" sz="1600" dirty="0"/>
              <a:t> Books, Inc.</a:t>
            </a:r>
          </a:p>
          <a:p>
            <a:pPr marL="342900" indent="-342900">
              <a:buFont typeface="+mj-lt"/>
              <a:buAutoNum type="arabicPeriod"/>
            </a:pPr>
            <a:r>
              <a:rPr lang="en-GB" sz="1600" dirty="0"/>
              <a:t>Young, I., Council Of Europe and World Health Organization. Regional Office For Europe (2005). </a:t>
            </a:r>
            <a:r>
              <a:rPr lang="en-GB" sz="1600" i="1" dirty="0"/>
              <a:t>Eating at school : making healthy choices : report of the European Forum, Strasbourg, 20-21 November 2003 : organised jointly by the Council of Europe and the World Health Organization, Regional Office for Europe</a:t>
            </a:r>
            <a:r>
              <a:rPr lang="en-GB" sz="1600" dirty="0"/>
              <a:t>. Strasbourg: Council Of Europe Publishing.</a:t>
            </a:r>
          </a:p>
          <a:p>
            <a:r>
              <a:rPr lang="en-GB" sz="2400" dirty="0"/>
              <a:t>‌</a:t>
            </a:r>
          </a:p>
          <a:p>
            <a:pPr marL="342900" indent="-342900">
              <a:buFont typeface="+mj-lt"/>
              <a:buAutoNum type="arabicPeriod"/>
            </a:pPr>
            <a:endParaRPr lang="en-GB" sz="1200" dirty="0"/>
          </a:p>
          <a:p>
            <a:r>
              <a:rPr lang="en-GB" dirty="0"/>
              <a:t>‌</a:t>
            </a:r>
          </a:p>
          <a:p>
            <a:pPr marL="342900" indent="-342900">
              <a:buFont typeface="+mj-lt"/>
              <a:buAutoNum type="arabicPeriod"/>
            </a:pPr>
            <a:endParaRPr lang="en-GB" dirty="0"/>
          </a:p>
          <a:p>
            <a:r>
              <a:rPr lang="en-GB" dirty="0"/>
              <a:t>‌</a:t>
            </a:r>
          </a:p>
          <a:p>
            <a:pPr marL="342900" indent="-342900">
              <a:buFont typeface="+mj-lt"/>
              <a:buAutoNum type="arabicPeriod"/>
            </a:pPr>
            <a:endParaRPr lang="en-GB" dirty="0"/>
          </a:p>
          <a:p>
            <a:r>
              <a:rPr lang="en-GB" dirty="0"/>
              <a:t>‌</a:t>
            </a:r>
          </a:p>
          <a:p>
            <a:pPr marL="342900" indent="-342900">
              <a:buFont typeface="+mj-lt"/>
              <a:buAutoNum type="arabicPeriod"/>
            </a:pPr>
            <a:endParaRPr lang="en-GB" dirty="0"/>
          </a:p>
          <a:p>
            <a:r>
              <a:rPr lang="en-GB" dirty="0"/>
              <a:t>‌</a:t>
            </a:r>
          </a:p>
          <a:p>
            <a:endParaRPr lang="en-GB" dirty="0"/>
          </a:p>
          <a:p>
            <a:endParaRPr lang="en-GB" dirty="0"/>
          </a:p>
          <a:p>
            <a:r>
              <a:rPr lang="en-GB" dirty="0"/>
              <a:t>‌</a:t>
            </a:r>
          </a:p>
          <a:p>
            <a:br>
              <a:rPr lang="en-GB" dirty="0"/>
            </a:br>
            <a:endParaRPr lang="en-GB" dirty="0"/>
          </a:p>
          <a:p>
            <a:r>
              <a:rPr lang="en-GB" dirty="0"/>
              <a:t> </a:t>
            </a:r>
          </a:p>
          <a:p>
            <a:br>
              <a:rPr lang="en-GB" dirty="0"/>
            </a:br>
            <a:endParaRPr lang="en-GB" dirty="0"/>
          </a:p>
          <a:p>
            <a:endParaRPr lang="en-US" dirty="0"/>
          </a:p>
        </p:txBody>
      </p:sp>
    </p:spTree>
    <p:extLst>
      <p:ext uri="{BB962C8B-B14F-4D97-AF65-F5344CB8AC3E}">
        <p14:creationId xmlns:p14="http://schemas.microsoft.com/office/powerpoint/2010/main" val="1474523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633</TotalTime>
  <Words>1210</Words>
  <Application>Microsoft Macintosh PowerPoint</Application>
  <PresentationFormat>Widescreen</PresentationFormat>
  <Paragraphs>77</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laurenellentucker@gmail.com</dc:creator>
  <cp:lastModifiedBy>laurenellentucker@gmail.com</cp:lastModifiedBy>
  <cp:revision>1</cp:revision>
  <dcterms:created xsi:type="dcterms:W3CDTF">2022-05-20T12:03:17Z</dcterms:created>
  <dcterms:modified xsi:type="dcterms:W3CDTF">2022-05-20T22:36:57Z</dcterms:modified>
</cp:coreProperties>
</file>