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86" r:id="rId5"/>
    <p:sldId id="291" r:id="rId6"/>
    <p:sldId id="290" r:id="rId7"/>
    <p:sldId id="298" r:id="rId8"/>
    <p:sldId id="289" r:id="rId9"/>
    <p:sldId id="299" r:id="rId10"/>
    <p:sldId id="300" r:id="rId11"/>
    <p:sldId id="297" r:id="rId12"/>
    <p:sldId id="292" r:id="rId13"/>
    <p:sldId id="293" r:id="rId14"/>
    <p:sldId id="294" r:id="rId15"/>
    <p:sldId id="295" r:id="rId16"/>
    <p:sldId id="296" r:id="rId17"/>
    <p:sldId id="30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38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7063C6-5DA3-4A6F-B171-FA3D90AE3E0D}" v="3" dt="2025-02-11T13:52:39.290"/>
    <p1510:client id="{81946A5F-0DE4-4732-BD4E-090DD51403F3}" v="423" dt="2025-02-11T13:26:29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63" d="100"/>
          <a:sy n="63" d="100"/>
        </p:scale>
        <p:origin x="69" y="9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Morgan" userId="2976eeec-8c10-4d1d-8ccd-09f3bd3f8366" providerId="ADAL" clId="{0D7063C6-5DA3-4A6F-B171-FA3D90AE3E0D}"/>
    <pc:docChg chg="modSld">
      <pc:chgData name="Donna Morgan" userId="2976eeec-8c10-4d1d-8ccd-09f3bd3f8366" providerId="ADAL" clId="{0D7063C6-5DA3-4A6F-B171-FA3D90AE3E0D}" dt="2025-02-11T13:52:39.288" v="124" actId="1076"/>
      <pc:docMkLst>
        <pc:docMk/>
      </pc:docMkLst>
      <pc:sldChg chg="addSp delSp modSp mod">
        <pc:chgData name="Donna Morgan" userId="2976eeec-8c10-4d1d-8ccd-09f3bd3f8366" providerId="ADAL" clId="{0D7063C6-5DA3-4A6F-B171-FA3D90AE3E0D}" dt="2025-02-11T13:52:39.288" v="124" actId="1076"/>
        <pc:sldMkLst>
          <pc:docMk/>
          <pc:sldMk cId="275313169" sldId="292"/>
        </pc:sldMkLst>
        <pc:spChg chg="del mod">
          <ac:chgData name="Donna Morgan" userId="2976eeec-8c10-4d1d-8ccd-09f3bd3f8366" providerId="ADAL" clId="{0D7063C6-5DA3-4A6F-B171-FA3D90AE3E0D}" dt="2025-02-11T13:52:21.053" v="122"/>
          <ac:spMkLst>
            <pc:docMk/>
            <pc:sldMk cId="275313169" sldId="292"/>
            <ac:spMk id="3" creationId="{B4A9371B-0EEC-3886-0A15-6C279BFF7B21}"/>
          </ac:spMkLst>
        </pc:spChg>
        <pc:picChg chg="add mod">
          <ac:chgData name="Donna Morgan" userId="2976eeec-8c10-4d1d-8ccd-09f3bd3f8366" providerId="ADAL" clId="{0D7063C6-5DA3-4A6F-B171-FA3D90AE3E0D}" dt="2025-02-11T13:52:39.288" v="124" actId="1076"/>
          <ac:picMkLst>
            <pc:docMk/>
            <pc:sldMk cId="275313169" sldId="292"/>
            <ac:picMk id="1026" creationId="{BAC4A5DA-A4E2-0CF2-8B8F-3457079CD79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B9816B-0E42-4E70-B375-E7180454DC65}" type="doc">
      <dgm:prSet loTypeId="urn:microsoft.com/office/officeart/2005/8/layout/bProcess4" loCatId="process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90DE0ED9-3FB9-4BF2-98AC-6DB65E796594}">
      <dgm:prSet phldrT="[Text]"/>
      <dgm:spPr/>
      <dgm:t>
        <a:bodyPr/>
        <a:lstStyle/>
        <a:p>
          <a:r>
            <a:rPr lang="en-GB" dirty="0"/>
            <a:t>Wide reading</a:t>
          </a:r>
        </a:p>
      </dgm:t>
    </dgm:pt>
    <dgm:pt modelId="{4803A7FD-25AA-4F13-81EE-D309F640E5CF}" type="parTrans" cxnId="{42312901-2CE1-4978-9890-460BF4709AEF}">
      <dgm:prSet/>
      <dgm:spPr/>
      <dgm:t>
        <a:bodyPr/>
        <a:lstStyle/>
        <a:p>
          <a:endParaRPr lang="en-GB"/>
        </a:p>
      </dgm:t>
    </dgm:pt>
    <dgm:pt modelId="{F22F12AD-9538-4A40-99A8-E2552327A4BA}" type="sibTrans" cxnId="{42312901-2CE1-4978-9890-460BF4709AEF}">
      <dgm:prSet/>
      <dgm:spPr/>
      <dgm:t>
        <a:bodyPr/>
        <a:lstStyle/>
        <a:p>
          <a:endParaRPr lang="en-GB"/>
        </a:p>
      </dgm:t>
    </dgm:pt>
    <dgm:pt modelId="{4D3E6BBB-4A40-4914-A26A-850DE293F3BB}">
      <dgm:prSet phldrT="[Text]"/>
      <dgm:spPr/>
      <dgm:t>
        <a:bodyPr/>
        <a:lstStyle/>
        <a:p>
          <a:r>
            <a:rPr lang="en-GB" dirty="0"/>
            <a:t>Narrowing Focus</a:t>
          </a:r>
        </a:p>
      </dgm:t>
    </dgm:pt>
    <dgm:pt modelId="{F8B977ED-DB40-4E1F-A7C3-8601BAD51578}" type="parTrans" cxnId="{27D5DFD9-045A-4302-92DA-DE9829B40252}">
      <dgm:prSet/>
      <dgm:spPr/>
      <dgm:t>
        <a:bodyPr/>
        <a:lstStyle/>
        <a:p>
          <a:endParaRPr lang="en-GB"/>
        </a:p>
      </dgm:t>
    </dgm:pt>
    <dgm:pt modelId="{ADEF25E7-7362-4B0D-84DA-F78C22BAC285}" type="sibTrans" cxnId="{27D5DFD9-045A-4302-92DA-DE9829B40252}">
      <dgm:prSet/>
      <dgm:spPr/>
      <dgm:t>
        <a:bodyPr/>
        <a:lstStyle/>
        <a:p>
          <a:endParaRPr lang="en-GB"/>
        </a:p>
      </dgm:t>
    </dgm:pt>
    <dgm:pt modelId="{D5F414F6-54F3-481F-B448-05EF11CB3B70}">
      <dgm:prSet phldrT="[Text]"/>
      <dgm:spPr/>
      <dgm:t>
        <a:bodyPr/>
        <a:lstStyle/>
        <a:p>
          <a:r>
            <a:rPr lang="en-GB" dirty="0"/>
            <a:t>snowballing</a:t>
          </a:r>
        </a:p>
      </dgm:t>
    </dgm:pt>
    <dgm:pt modelId="{B6A63BC9-E64C-4514-B7DA-D51AE925AFB9}" type="parTrans" cxnId="{74958C2A-6DB6-4BCF-871C-3E09DDDB88CA}">
      <dgm:prSet/>
      <dgm:spPr/>
      <dgm:t>
        <a:bodyPr/>
        <a:lstStyle/>
        <a:p>
          <a:endParaRPr lang="en-GB"/>
        </a:p>
      </dgm:t>
    </dgm:pt>
    <dgm:pt modelId="{2C83BA05-8157-4B8E-9371-7A9CABC3FDEA}" type="sibTrans" cxnId="{74958C2A-6DB6-4BCF-871C-3E09DDDB88CA}">
      <dgm:prSet/>
      <dgm:spPr/>
      <dgm:t>
        <a:bodyPr/>
        <a:lstStyle/>
        <a:p>
          <a:endParaRPr lang="en-GB"/>
        </a:p>
      </dgm:t>
    </dgm:pt>
    <dgm:pt modelId="{CA3AAA48-C9BE-4AD8-97B7-576B491AEA62}">
      <dgm:prSet phldrT="[Text]"/>
      <dgm:spPr/>
      <dgm:t>
        <a:bodyPr/>
        <a:lstStyle/>
        <a:p>
          <a:r>
            <a:rPr lang="en-GB" dirty="0"/>
            <a:t>Inclusion &amp; Exclusion Criteria</a:t>
          </a:r>
        </a:p>
      </dgm:t>
    </dgm:pt>
    <dgm:pt modelId="{1AFF2405-AADF-436D-99CD-CCDE240ABC71}" type="parTrans" cxnId="{2A1A8DFB-8A67-4BB5-8A30-EDED874EF37F}">
      <dgm:prSet/>
      <dgm:spPr/>
      <dgm:t>
        <a:bodyPr/>
        <a:lstStyle/>
        <a:p>
          <a:endParaRPr lang="en-GB"/>
        </a:p>
      </dgm:t>
    </dgm:pt>
    <dgm:pt modelId="{884C4947-98EE-442C-9B33-167A8082F3EC}" type="sibTrans" cxnId="{2A1A8DFB-8A67-4BB5-8A30-EDED874EF37F}">
      <dgm:prSet/>
      <dgm:spPr/>
      <dgm:t>
        <a:bodyPr/>
        <a:lstStyle/>
        <a:p>
          <a:endParaRPr lang="en-GB"/>
        </a:p>
      </dgm:t>
    </dgm:pt>
    <dgm:pt modelId="{69C26226-EF27-4948-A428-8FB15D1DE63A}">
      <dgm:prSet phldrT="[Text]"/>
      <dgm:spPr/>
      <dgm:t>
        <a:bodyPr/>
        <a:lstStyle/>
        <a:p>
          <a:r>
            <a:rPr lang="en-GB" dirty="0"/>
            <a:t>A critical Eye</a:t>
          </a:r>
        </a:p>
      </dgm:t>
    </dgm:pt>
    <dgm:pt modelId="{EF0FDF75-7D87-4F34-BFC8-22683400A37A}" type="parTrans" cxnId="{52971BCD-695C-4B7D-8064-6C708FA964EB}">
      <dgm:prSet/>
      <dgm:spPr/>
      <dgm:t>
        <a:bodyPr/>
        <a:lstStyle/>
        <a:p>
          <a:endParaRPr lang="en-GB"/>
        </a:p>
      </dgm:t>
    </dgm:pt>
    <dgm:pt modelId="{4CA51838-3C76-46C4-AB63-77AD99CB89E6}" type="sibTrans" cxnId="{52971BCD-695C-4B7D-8064-6C708FA964EB}">
      <dgm:prSet/>
      <dgm:spPr/>
      <dgm:t>
        <a:bodyPr/>
        <a:lstStyle/>
        <a:p>
          <a:endParaRPr lang="en-GB"/>
        </a:p>
      </dgm:t>
    </dgm:pt>
    <dgm:pt modelId="{E2540A26-E0F2-43A5-BC2A-85A89D228BA5}">
      <dgm:prSet phldrT="[Text]"/>
      <dgm:spPr/>
      <dgm:t>
        <a:bodyPr/>
        <a:lstStyle/>
        <a:p>
          <a:r>
            <a:rPr lang="en-GB" dirty="0"/>
            <a:t>Library</a:t>
          </a:r>
        </a:p>
      </dgm:t>
    </dgm:pt>
    <dgm:pt modelId="{B404C485-57DE-42F7-A1B4-A397BA07E510}" type="parTrans" cxnId="{6AD21E51-46A8-4EF2-B4C3-A3E402FEF49A}">
      <dgm:prSet/>
      <dgm:spPr/>
      <dgm:t>
        <a:bodyPr/>
        <a:lstStyle/>
        <a:p>
          <a:endParaRPr lang="en-GB"/>
        </a:p>
      </dgm:t>
    </dgm:pt>
    <dgm:pt modelId="{9B4F7E17-AD7A-485C-8EA6-D6156B042F0D}" type="sibTrans" cxnId="{6AD21E51-46A8-4EF2-B4C3-A3E402FEF49A}">
      <dgm:prSet/>
      <dgm:spPr/>
      <dgm:t>
        <a:bodyPr/>
        <a:lstStyle/>
        <a:p>
          <a:endParaRPr lang="en-GB"/>
        </a:p>
      </dgm:t>
    </dgm:pt>
    <dgm:pt modelId="{03C17B4A-ABDC-4C2E-A203-EF391B3F47E3}">
      <dgm:prSet phldrT="[Text]"/>
      <dgm:spPr/>
      <dgm:t>
        <a:bodyPr/>
        <a:lstStyle/>
        <a:p>
          <a:r>
            <a:rPr lang="en-GB" dirty="0"/>
            <a:t>Databases</a:t>
          </a:r>
        </a:p>
      </dgm:t>
    </dgm:pt>
    <dgm:pt modelId="{DDFAE831-9625-4831-B0CB-EACC2D9DD295}" type="parTrans" cxnId="{72231824-4657-4DE1-9B39-B8301B605307}">
      <dgm:prSet/>
      <dgm:spPr/>
      <dgm:t>
        <a:bodyPr/>
        <a:lstStyle/>
        <a:p>
          <a:endParaRPr lang="en-GB"/>
        </a:p>
      </dgm:t>
    </dgm:pt>
    <dgm:pt modelId="{494FD062-4D0F-494E-B3CA-E117BED56EDB}" type="sibTrans" cxnId="{72231824-4657-4DE1-9B39-B8301B605307}">
      <dgm:prSet/>
      <dgm:spPr/>
      <dgm:t>
        <a:bodyPr/>
        <a:lstStyle/>
        <a:p>
          <a:endParaRPr lang="en-GB"/>
        </a:p>
      </dgm:t>
    </dgm:pt>
    <dgm:pt modelId="{C73AD7C2-298B-4AA4-9E0E-8B74B466B58F}" type="pres">
      <dgm:prSet presAssocID="{A2B9816B-0E42-4E70-B375-E7180454DC65}" presName="Name0" presStyleCnt="0">
        <dgm:presLayoutVars>
          <dgm:dir/>
          <dgm:resizeHandles/>
        </dgm:presLayoutVars>
      </dgm:prSet>
      <dgm:spPr/>
    </dgm:pt>
    <dgm:pt modelId="{D8D54C63-BFB9-4D46-BE30-55C9C91ABCC7}" type="pres">
      <dgm:prSet presAssocID="{90DE0ED9-3FB9-4BF2-98AC-6DB65E796594}" presName="compNode" presStyleCnt="0"/>
      <dgm:spPr/>
    </dgm:pt>
    <dgm:pt modelId="{B7431B44-5540-4208-A628-AE08AE47818A}" type="pres">
      <dgm:prSet presAssocID="{90DE0ED9-3FB9-4BF2-98AC-6DB65E796594}" presName="dummyConnPt" presStyleCnt="0"/>
      <dgm:spPr/>
    </dgm:pt>
    <dgm:pt modelId="{B0D44E37-54D9-4377-B51D-7F3027D89EC7}" type="pres">
      <dgm:prSet presAssocID="{90DE0ED9-3FB9-4BF2-98AC-6DB65E796594}" presName="node" presStyleLbl="node1" presStyleIdx="0" presStyleCnt="7">
        <dgm:presLayoutVars>
          <dgm:bulletEnabled val="1"/>
        </dgm:presLayoutVars>
      </dgm:prSet>
      <dgm:spPr/>
    </dgm:pt>
    <dgm:pt modelId="{E4756714-51F3-4EAF-93C5-FB76CE4FE481}" type="pres">
      <dgm:prSet presAssocID="{F22F12AD-9538-4A40-99A8-E2552327A4BA}" presName="sibTrans" presStyleLbl="bgSibTrans2D1" presStyleIdx="0" presStyleCnt="6"/>
      <dgm:spPr/>
    </dgm:pt>
    <dgm:pt modelId="{95E0B332-6586-4A71-B953-9D89DF420DDA}" type="pres">
      <dgm:prSet presAssocID="{E2540A26-E0F2-43A5-BC2A-85A89D228BA5}" presName="compNode" presStyleCnt="0"/>
      <dgm:spPr/>
    </dgm:pt>
    <dgm:pt modelId="{40395D0E-1F65-4233-99FC-721D9352D93A}" type="pres">
      <dgm:prSet presAssocID="{E2540A26-E0F2-43A5-BC2A-85A89D228BA5}" presName="dummyConnPt" presStyleCnt="0"/>
      <dgm:spPr/>
    </dgm:pt>
    <dgm:pt modelId="{4C4C4042-08D0-49E9-93F8-79180ECDE8B3}" type="pres">
      <dgm:prSet presAssocID="{E2540A26-E0F2-43A5-BC2A-85A89D228BA5}" presName="node" presStyleLbl="node1" presStyleIdx="1" presStyleCnt="7">
        <dgm:presLayoutVars>
          <dgm:bulletEnabled val="1"/>
        </dgm:presLayoutVars>
      </dgm:prSet>
      <dgm:spPr/>
    </dgm:pt>
    <dgm:pt modelId="{1C1D22BA-A2F2-4893-AF01-C5BB63CB931B}" type="pres">
      <dgm:prSet presAssocID="{9B4F7E17-AD7A-485C-8EA6-D6156B042F0D}" presName="sibTrans" presStyleLbl="bgSibTrans2D1" presStyleIdx="1" presStyleCnt="6"/>
      <dgm:spPr/>
    </dgm:pt>
    <dgm:pt modelId="{0AD35CCD-E5A5-4774-8A02-1C6D4115801B}" type="pres">
      <dgm:prSet presAssocID="{03C17B4A-ABDC-4C2E-A203-EF391B3F47E3}" presName="compNode" presStyleCnt="0"/>
      <dgm:spPr/>
    </dgm:pt>
    <dgm:pt modelId="{2353E925-EC73-4EF0-AF1C-0F55D7555522}" type="pres">
      <dgm:prSet presAssocID="{03C17B4A-ABDC-4C2E-A203-EF391B3F47E3}" presName="dummyConnPt" presStyleCnt="0"/>
      <dgm:spPr/>
    </dgm:pt>
    <dgm:pt modelId="{BFC923DF-0583-4576-ADFC-B7AD33714305}" type="pres">
      <dgm:prSet presAssocID="{03C17B4A-ABDC-4C2E-A203-EF391B3F47E3}" presName="node" presStyleLbl="node1" presStyleIdx="2" presStyleCnt="7">
        <dgm:presLayoutVars>
          <dgm:bulletEnabled val="1"/>
        </dgm:presLayoutVars>
      </dgm:prSet>
      <dgm:spPr/>
    </dgm:pt>
    <dgm:pt modelId="{97D8E910-5210-486A-87C4-2E4EAF35AD6D}" type="pres">
      <dgm:prSet presAssocID="{494FD062-4D0F-494E-B3CA-E117BED56EDB}" presName="sibTrans" presStyleLbl="bgSibTrans2D1" presStyleIdx="2" presStyleCnt="6"/>
      <dgm:spPr/>
    </dgm:pt>
    <dgm:pt modelId="{3ED7670F-E028-427E-938D-415133BAC456}" type="pres">
      <dgm:prSet presAssocID="{4D3E6BBB-4A40-4914-A26A-850DE293F3BB}" presName="compNode" presStyleCnt="0"/>
      <dgm:spPr/>
    </dgm:pt>
    <dgm:pt modelId="{B5B60D38-C2D2-4368-8886-D773336B56E1}" type="pres">
      <dgm:prSet presAssocID="{4D3E6BBB-4A40-4914-A26A-850DE293F3BB}" presName="dummyConnPt" presStyleCnt="0"/>
      <dgm:spPr/>
    </dgm:pt>
    <dgm:pt modelId="{8D892DB9-6989-405D-861E-B7CB35C4F36D}" type="pres">
      <dgm:prSet presAssocID="{4D3E6BBB-4A40-4914-A26A-850DE293F3BB}" presName="node" presStyleLbl="node1" presStyleIdx="3" presStyleCnt="7">
        <dgm:presLayoutVars>
          <dgm:bulletEnabled val="1"/>
        </dgm:presLayoutVars>
      </dgm:prSet>
      <dgm:spPr/>
    </dgm:pt>
    <dgm:pt modelId="{AA76578A-E392-47AE-8936-6F6F54075B13}" type="pres">
      <dgm:prSet presAssocID="{ADEF25E7-7362-4B0D-84DA-F78C22BAC285}" presName="sibTrans" presStyleLbl="bgSibTrans2D1" presStyleIdx="3" presStyleCnt="6"/>
      <dgm:spPr/>
    </dgm:pt>
    <dgm:pt modelId="{C581ED34-07D1-41C5-9F15-F8BE4398DFE0}" type="pres">
      <dgm:prSet presAssocID="{D5F414F6-54F3-481F-B448-05EF11CB3B70}" presName="compNode" presStyleCnt="0"/>
      <dgm:spPr/>
    </dgm:pt>
    <dgm:pt modelId="{FC8F39E6-2ED1-4B14-8FD0-8C61DEBB1C7A}" type="pres">
      <dgm:prSet presAssocID="{D5F414F6-54F3-481F-B448-05EF11CB3B70}" presName="dummyConnPt" presStyleCnt="0"/>
      <dgm:spPr/>
    </dgm:pt>
    <dgm:pt modelId="{E80D64D6-12F5-4216-9266-D629088122F5}" type="pres">
      <dgm:prSet presAssocID="{D5F414F6-54F3-481F-B448-05EF11CB3B70}" presName="node" presStyleLbl="node1" presStyleIdx="4" presStyleCnt="7">
        <dgm:presLayoutVars>
          <dgm:bulletEnabled val="1"/>
        </dgm:presLayoutVars>
      </dgm:prSet>
      <dgm:spPr/>
    </dgm:pt>
    <dgm:pt modelId="{B1E66BE5-6030-4ABD-A76B-1FC31AFD22E1}" type="pres">
      <dgm:prSet presAssocID="{2C83BA05-8157-4B8E-9371-7A9CABC3FDEA}" presName="sibTrans" presStyleLbl="bgSibTrans2D1" presStyleIdx="4" presStyleCnt="6"/>
      <dgm:spPr/>
    </dgm:pt>
    <dgm:pt modelId="{EC09BBAE-68DB-4C89-B13F-DFDEFCFCE3C0}" type="pres">
      <dgm:prSet presAssocID="{CA3AAA48-C9BE-4AD8-97B7-576B491AEA62}" presName="compNode" presStyleCnt="0"/>
      <dgm:spPr/>
    </dgm:pt>
    <dgm:pt modelId="{7AA23456-8CDB-4E47-BA45-AA691BCF90C2}" type="pres">
      <dgm:prSet presAssocID="{CA3AAA48-C9BE-4AD8-97B7-576B491AEA62}" presName="dummyConnPt" presStyleCnt="0"/>
      <dgm:spPr/>
    </dgm:pt>
    <dgm:pt modelId="{3C2F9D8D-35FB-467E-8590-FD99CABA8C50}" type="pres">
      <dgm:prSet presAssocID="{CA3AAA48-C9BE-4AD8-97B7-576B491AEA62}" presName="node" presStyleLbl="node1" presStyleIdx="5" presStyleCnt="7">
        <dgm:presLayoutVars>
          <dgm:bulletEnabled val="1"/>
        </dgm:presLayoutVars>
      </dgm:prSet>
      <dgm:spPr/>
    </dgm:pt>
    <dgm:pt modelId="{9923AF9A-1D0D-45C3-8159-D7207F6FF568}" type="pres">
      <dgm:prSet presAssocID="{884C4947-98EE-442C-9B33-167A8082F3EC}" presName="sibTrans" presStyleLbl="bgSibTrans2D1" presStyleIdx="5" presStyleCnt="6"/>
      <dgm:spPr/>
    </dgm:pt>
    <dgm:pt modelId="{E9ED0292-F58A-4EFD-B1EC-D4E572B61D9B}" type="pres">
      <dgm:prSet presAssocID="{69C26226-EF27-4948-A428-8FB15D1DE63A}" presName="compNode" presStyleCnt="0"/>
      <dgm:spPr/>
    </dgm:pt>
    <dgm:pt modelId="{275552BF-E9F8-48E9-A545-CF786C8C2AB8}" type="pres">
      <dgm:prSet presAssocID="{69C26226-EF27-4948-A428-8FB15D1DE63A}" presName="dummyConnPt" presStyleCnt="0"/>
      <dgm:spPr/>
    </dgm:pt>
    <dgm:pt modelId="{B9A3769E-84A8-4F77-B634-A1DF294D4D25}" type="pres">
      <dgm:prSet presAssocID="{69C26226-EF27-4948-A428-8FB15D1DE63A}" presName="node" presStyleLbl="node1" presStyleIdx="6" presStyleCnt="7">
        <dgm:presLayoutVars>
          <dgm:bulletEnabled val="1"/>
        </dgm:presLayoutVars>
      </dgm:prSet>
      <dgm:spPr/>
    </dgm:pt>
  </dgm:ptLst>
  <dgm:cxnLst>
    <dgm:cxn modelId="{42312901-2CE1-4978-9890-460BF4709AEF}" srcId="{A2B9816B-0E42-4E70-B375-E7180454DC65}" destId="{90DE0ED9-3FB9-4BF2-98AC-6DB65E796594}" srcOrd="0" destOrd="0" parTransId="{4803A7FD-25AA-4F13-81EE-D309F640E5CF}" sibTransId="{F22F12AD-9538-4A40-99A8-E2552327A4BA}"/>
    <dgm:cxn modelId="{FDBBBF05-F148-4BCD-89C4-AAE2058DDBA3}" type="presOf" srcId="{884C4947-98EE-442C-9B33-167A8082F3EC}" destId="{9923AF9A-1D0D-45C3-8159-D7207F6FF568}" srcOrd="0" destOrd="0" presId="urn:microsoft.com/office/officeart/2005/8/layout/bProcess4"/>
    <dgm:cxn modelId="{56B8D309-9D19-47E6-9F41-42D35E4C3572}" type="presOf" srcId="{CA3AAA48-C9BE-4AD8-97B7-576B491AEA62}" destId="{3C2F9D8D-35FB-467E-8590-FD99CABA8C50}" srcOrd="0" destOrd="0" presId="urn:microsoft.com/office/officeart/2005/8/layout/bProcess4"/>
    <dgm:cxn modelId="{5020FF0A-E26D-4BF4-9936-08C3AAAC1DB9}" type="presOf" srcId="{90DE0ED9-3FB9-4BF2-98AC-6DB65E796594}" destId="{B0D44E37-54D9-4377-B51D-7F3027D89EC7}" srcOrd="0" destOrd="0" presId="urn:microsoft.com/office/officeart/2005/8/layout/bProcess4"/>
    <dgm:cxn modelId="{4976361D-0FBC-4120-804A-92B6E9F5EED7}" type="presOf" srcId="{03C17B4A-ABDC-4C2E-A203-EF391B3F47E3}" destId="{BFC923DF-0583-4576-ADFC-B7AD33714305}" srcOrd="0" destOrd="0" presId="urn:microsoft.com/office/officeart/2005/8/layout/bProcess4"/>
    <dgm:cxn modelId="{B01CAD22-6A11-45A8-9EFC-54ECCAF2F98F}" type="presOf" srcId="{ADEF25E7-7362-4B0D-84DA-F78C22BAC285}" destId="{AA76578A-E392-47AE-8936-6F6F54075B13}" srcOrd="0" destOrd="0" presId="urn:microsoft.com/office/officeart/2005/8/layout/bProcess4"/>
    <dgm:cxn modelId="{72231824-4657-4DE1-9B39-B8301B605307}" srcId="{A2B9816B-0E42-4E70-B375-E7180454DC65}" destId="{03C17B4A-ABDC-4C2E-A203-EF391B3F47E3}" srcOrd="2" destOrd="0" parTransId="{DDFAE831-9625-4831-B0CB-EACC2D9DD295}" sibTransId="{494FD062-4D0F-494E-B3CA-E117BED56EDB}"/>
    <dgm:cxn modelId="{74958C2A-6DB6-4BCF-871C-3E09DDDB88CA}" srcId="{A2B9816B-0E42-4E70-B375-E7180454DC65}" destId="{D5F414F6-54F3-481F-B448-05EF11CB3B70}" srcOrd="4" destOrd="0" parTransId="{B6A63BC9-E64C-4514-B7DA-D51AE925AFB9}" sibTransId="{2C83BA05-8157-4B8E-9371-7A9CABC3FDEA}"/>
    <dgm:cxn modelId="{9874ED62-C498-4235-8E41-775047A734A8}" type="presOf" srcId="{F22F12AD-9538-4A40-99A8-E2552327A4BA}" destId="{E4756714-51F3-4EAF-93C5-FB76CE4FE481}" srcOrd="0" destOrd="0" presId="urn:microsoft.com/office/officeart/2005/8/layout/bProcess4"/>
    <dgm:cxn modelId="{7C97CC67-310E-433E-AA5B-639162393E98}" type="presOf" srcId="{9B4F7E17-AD7A-485C-8EA6-D6156B042F0D}" destId="{1C1D22BA-A2F2-4893-AF01-C5BB63CB931B}" srcOrd="0" destOrd="0" presId="urn:microsoft.com/office/officeart/2005/8/layout/bProcess4"/>
    <dgm:cxn modelId="{163A0C49-B087-46E9-9301-0010CFF1FDD4}" type="presOf" srcId="{4D3E6BBB-4A40-4914-A26A-850DE293F3BB}" destId="{8D892DB9-6989-405D-861E-B7CB35C4F36D}" srcOrd="0" destOrd="0" presId="urn:microsoft.com/office/officeart/2005/8/layout/bProcess4"/>
    <dgm:cxn modelId="{8063BB4B-DB7C-464C-8A26-9A8E5B869F44}" type="presOf" srcId="{494FD062-4D0F-494E-B3CA-E117BED56EDB}" destId="{97D8E910-5210-486A-87C4-2E4EAF35AD6D}" srcOrd="0" destOrd="0" presId="urn:microsoft.com/office/officeart/2005/8/layout/bProcess4"/>
    <dgm:cxn modelId="{0579594E-59D6-4CFC-B3CA-C092E4C71674}" type="presOf" srcId="{D5F414F6-54F3-481F-B448-05EF11CB3B70}" destId="{E80D64D6-12F5-4216-9266-D629088122F5}" srcOrd="0" destOrd="0" presId="urn:microsoft.com/office/officeart/2005/8/layout/bProcess4"/>
    <dgm:cxn modelId="{6AD21E51-46A8-4EF2-B4C3-A3E402FEF49A}" srcId="{A2B9816B-0E42-4E70-B375-E7180454DC65}" destId="{E2540A26-E0F2-43A5-BC2A-85A89D228BA5}" srcOrd="1" destOrd="0" parTransId="{B404C485-57DE-42F7-A1B4-A397BA07E510}" sibTransId="{9B4F7E17-AD7A-485C-8EA6-D6156B042F0D}"/>
    <dgm:cxn modelId="{DFD7CB94-8E4E-40E2-A5E3-BF4B5879FD1B}" type="presOf" srcId="{A2B9816B-0E42-4E70-B375-E7180454DC65}" destId="{C73AD7C2-298B-4AA4-9E0E-8B74B466B58F}" srcOrd="0" destOrd="0" presId="urn:microsoft.com/office/officeart/2005/8/layout/bProcess4"/>
    <dgm:cxn modelId="{2EABF1C6-2C91-46D4-ABEE-D0B56BC5AE47}" type="presOf" srcId="{E2540A26-E0F2-43A5-BC2A-85A89D228BA5}" destId="{4C4C4042-08D0-49E9-93F8-79180ECDE8B3}" srcOrd="0" destOrd="0" presId="urn:microsoft.com/office/officeart/2005/8/layout/bProcess4"/>
    <dgm:cxn modelId="{52971BCD-695C-4B7D-8064-6C708FA964EB}" srcId="{A2B9816B-0E42-4E70-B375-E7180454DC65}" destId="{69C26226-EF27-4948-A428-8FB15D1DE63A}" srcOrd="6" destOrd="0" parTransId="{EF0FDF75-7D87-4F34-BFC8-22683400A37A}" sibTransId="{4CA51838-3C76-46C4-AB63-77AD99CB89E6}"/>
    <dgm:cxn modelId="{27D5DFD9-045A-4302-92DA-DE9829B40252}" srcId="{A2B9816B-0E42-4E70-B375-E7180454DC65}" destId="{4D3E6BBB-4A40-4914-A26A-850DE293F3BB}" srcOrd="3" destOrd="0" parTransId="{F8B977ED-DB40-4E1F-A7C3-8601BAD51578}" sibTransId="{ADEF25E7-7362-4B0D-84DA-F78C22BAC285}"/>
    <dgm:cxn modelId="{77D1CBE4-6D0A-4C03-BE83-B10872FB6936}" type="presOf" srcId="{2C83BA05-8157-4B8E-9371-7A9CABC3FDEA}" destId="{B1E66BE5-6030-4ABD-A76B-1FC31AFD22E1}" srcOrd="0" destOrd="0" presId="urn:microsoft.com/office/officeart/2005/8/layout/bProcess4"/>
    <dgm:cxn modelId="{022DECEE-1B81-4B17-ACB8-C8FA4992393B}" type="presOf" srcId="{69C26226-EF27-4948-A428-8FB15D1DE63A}" destId="{B9A3769E-84A8-4F77-B634-A1DF294D4D25}" srcOrd="0" destOrd="0" presId="urn:microsoft.com/office/officeart/2005/8/layout/bProcess4"/>
    <dgm:cxn modelId="{2A1A8DFB-8A67-4BB5-8A30-EDED874EF37F}" srcId="{A2B9816B-0E42-4E70-B375-E7180454DC65}" destId="{CA3AAA48-C9BE-4AD8-97B7-576B491AEA62}" srcOrd="5" destOrd="0" parTransId="{1AFF2405-AADF-436D-99CD-CCDE240ABC71}" sibTransId="{884C4947-98EE-442C-9B33-167A8082F3EC}"/>
    <dgm:cxn modelId="{CE62E803-5764-4210-A395-443409CA49A2}" type="presParOf" srcId="{C73AD7C2-298B-4AA4-9E0E-8B74B466B58F}" destId="{D8D54C63-BFB9-4D46-BE30-55C9C91ABCC7}" srcOrd="0" destOrd="0" presId="urn:microsoft.com/office/officeart/2005/8/layout/bProcess4"/>
    <dgm:cxn modelId="{C12D160B-307C-443E-BCDC-E2FEBE781D5B}" type="presParOf" srcId="{D8D54C63-BFB9-4D46-BE30-55C9C91ABCC7}" destId="{B7431B44-5540-4208-A628-AE08AE47818A}" srcOrd="0" destOrd="0" presId="urn:microsoft.com/office/officeart/2005/8/layout/bProcess4"/>
    <dgm:cxn modelId="{9A291C82-8A2F-436F-A7A0-5029BBF77C0D}" type="presParOf" srcId="{D8D54C63-BFB9-4D46-BE30-55C9C91ABCC7}" destId="{B0D44E37-54D9-4377-B51D-7F3027D89EC7}" srcOrd="1" destOrd="0" presId="urn:microsoft.com/office/officeart/2005/8/layout/bProcess4"/>
    <dgm:cxn modelId="{FF8401DE-85F2-4113-B9FD-FED7F1B33961}" type="presParOf" srcId="{C73AD7C2-298B-4AA4-9E0E-8B74B466B58F}" destId="{E4756714-51F3-4EAF-93C5-FB76CE4FE481}" srcOrd="1" destOrd="0" presId="urn:microsoft.com/office/officeart/2005/8/layout/bProcess4"/>
    <dgm:cxn modelId="{8FF6287A-7315-4E10-B1E7-B665D6E768F0}" type="presParOf" srcId="{C73AD7C2-298B-4AA4-9E0E-8B74B466B58F}" destId="{95E0B332-6586-4A71-B953-9D89DF420DDA}" srcOrd="2" destOrd="0" presId="urn:microsoft.com/office/officeart/2005/8/layout/bProcess4"/>
    <dgm:cxn modelId="{60B61FA0-71AE-432F-9585-4ACC1A99BC8C}" type="presParOf" srcId="{95E0B332-6586-4A71-B953-9D89DF420DDA}" destId="{40395D0E-1F65-4233-99FC-721D9352D93A}" srcOrd="0" destOrd="0" presId="urn:microsoft.com/office/officeart/2005/8/layout/bProcess4"/>
    <dgm:cxn modelId="{2C8B8E76-D5B0-4888-A885-19EEAB6E708D}" type="presParOf" srcId="{95E0B332-6586-4A71-B953-9D89DF420DDA}" destId="{4C4C4042-08D0-49E9-93F8-79180ECDE8B3}" srcOrd="1" destOrd="0" presId="urn:microsoft.com/office/officeart/2005/8/layout/bProcess4"/>
    <dgm:cxn modelId="{9A8ABB9A-97C7-4914-BEC2-6EE15D1EE18D}" type="presParOf" srcId="{C73AD7C2-298B-4AA4-9E0E-8B74B466B58F}" destId="{1C1D22BA-A2F2-4893-AF01-C5BB63CB931B}" srcOrd="3" destOrd="0" presId="urn:microsoft.com/office/officeart/2005/8/layout/bProcess4"/>
    <dgm:cxn modelId="{50CA189F-FAC2-4A38-AF34-13B36978FA26}" type="presParOf" srcId="{C73AD7C2-298B-4AA4-9E0E-8B74B466B58F}" destId="{0AD35CCD-E5A5-4774-8A02-1C6D4115801B}" srcOrd="4" destOrd="0" presId="urn:microsoft.com/office/officeart/2005/8/layout/bProcess4"/>
    <dgm:cxn modelId="{9B67B596-9AF5-49A4-9E6F-5716AEC68D9E}" type="presParOf" srcId="{0AD35CCD-E5A5-4774-8A02-1C6D4115801B}" destId="{2353E925-EC73-4EF0-AF1C-0F55D7555522}" srcOrd="0" destOrd="0" presId="urn:microsoft.com/office/officeart/2005/8/layout/bProcess4"/>
    <dgm:cxn modelId="{6341BD61-47EC-47E7-93F4-3F696E769DFE}" type="presParOf" srcId="{0AD35CCD-E5A5-4774-8A02-1C6D4115801B}" destId="{BFC923DF-0583-4576-ADFC-B7AD33714305}" srcOrd="1" destOrd="0" presId="urn:microsoft.com/office/officeart/2005/8/layout/bProcess4"/>
    <dgm:cxn modelId="{6FF79374-3928-431B-B120-B404F418A218}" type="presParOf" srcId="{C73AD7C2-298B-4AA4-9E0E-8B74B466B58F}" destId="{97D8E910-5210-486A-87C4-2E4EAF35AD6D}" srcOrd="5" destOrd="0" presId="urn:microsoft.com/office/officeart/2005/8/layout/bProcess4"/>
    <dgm:cxn modelId="{196A6542-5276-4B2E-8F5C-2CEEBBB3AE98}" type="presParOf" srcId="{C73AD7C2-298B-4AA4-9E0E-8B74B466B58F}" destId="{3ED7670F-E028-427E-938D-415133BAC456}" srcOrd="6" destOrd="0" presId="urn:microsoft.com/office/officeart/2005/8/layout/bProcess4"/>
    <dgm:cxn modelId="{209CCF8A-7621-4C33-B186-F7F0A6588DFE}" type="presParOf" srcId="{3ED7670F-E028-427E-938D-415133BAC456}" destId="{B5B60D38-C2D2-4368-8886-D773336B56E1}" srcOrd="0" destOrd="0" presId="urn:microsoft.com/office/officeart/2005/8/layout/bProcess4"/>
    <dgm:cxn modelId="{E5F11D5E-505F-4458-BB29-2A17D5B547E9}" type="presParOf" srcId="{3ED7670F-E028-427E-938D-415133BAC456}" destId="{8D892DB9-6989-405D-861E-B7CB35C4F36D}" srcOrd="1" destOrd="0" presId="urn:microsoft.com/office/officeart/2005/8/layout/bProcess4"/>
    <dgm:cxn modelId="{6CAD2784-E6CC-47D8-A0ED-E810E8A6F153}" type="presParOf" srcId="{C73AD7C2-298B-4AA4-9E0E-8B74B466B58F}" destId="{AA76578A-E392-47AE-8936-6F6F54075B13}" srcOrd="7" destOrd="0" presId="urn:microsoft.com/office/officeart/2005/8/layout/bProcess4"/>
    <dgm:cxn modelId="{EF599B99-C25A-4520-97A1-DF9410CD8F56}" type="presParOf" srcId="{C73AD7C2-298B-4AA4-9E0E-8B74B466B58F}" destId="{C581ED34-07D1-41C5-9F15-F8BE4398DFE0}" srcOrd="8" destOrd="0" presId="urn:microsoft.com/office/officeart/2005/8/layout/bProcess4"/>
    <dgm:cxn modelId="{FCA841CD-8AD3-474F-8377-F14337496DF1}" type="presParOf" srcId="{C581ED34-07D1-41C5-9F15-F8BE4398DFE0}" destId="{FC8F39E6-2ED1-4B14-8FD0-8C61DEBB1C7A}" srcOrd="0" destOrd="0" presId="urn:microsoft.com/office/officeart/2005/8/layout/bProcess4"/>
    <dgm:cxn modelId="{BE2557AE-6343-4C3A-BB6E-E1177168E7F4}" type="presParOf" srcId="{C581ED34-07D1-41C5-9F15-F8BE4398DFE0}" destId="{E80D64D6-12F5-4216-9266-D629088122F5}" srcOrd="1" destOrd="0" presId="urn:microsoft.com/office/officeart/2005/8/layout/bProcess4"/>
    <dgm:cxn modelId="{4FCDB6AA-A95B-4FAD-A4DD-FF23EE43A112}" type="presParOf" srcId="{C73AD7C2-298B-4AA4-9E0E-8B74B466B58F}" destId="{B1E66BE5-6030-4ABD-A76B-1FC31AFD22E1}" srcOrd="9" destOrd="0" presId="urn:microsoft.com/office/officeart/2005/8/layout/bProcess4"/>
    <dgm:cxn modelId="{B4BC6066-2AEF-4EC2-9F15-A7FDEA96C34C}" type="presParOf" srcId="{C73AD7C2-298B-4AA4-9E0E-8B74B466B58F}" destId="{EC09BBAE-68DB-4C89-B13F-DFDEFCFCE3C0}" srcOrd="10" destOrd="0" presId="urn:microsoft.com/office/officeart/2005/8/layout/bProcess4"/>
    <dgm:cxn modelId="{F5377B2C-3B04-43E2-AE5E-F96D26E42DF5}" type="presParOf" srcId="{EC09BBAE-68DB-4C89-B13F-DFDEFCFCE3C0}" destId="{7AA23456-8CDB-4E47-BA45-AA691BCF90C2}" srcOrd="0" destOrd="0" presId="urn:microsoft.com/office/officeart/2005/8/layout/bProcess4"/>
    <dgm:cxn modelId="{565FA3F9-2358-4C7F-8D1E-DE8D127DEDCB}" type="presParOf" srcId="{EC09BBAE-68DB-4C89-B13F-DFDEFCFCE3C0}" destId="{3C2F9D8D-35FB-467E-8590-FD99CABA8C50}" srcOrd="1" destOrd="0" presId="urn:microsoft.com/office/officeart/2005/8/layout/bProcess4"/>
    <dgm:cxn modelId="{8C58E524-A4FB-4CE8-9E18-D14038034630}" type="presParOf" srcId="{C73AD7C2-298B-4AA4-9E0E-8B74B466B58F}" destId="{9923AF9A-1D0D-45C3-8159-D7207F6FF568}" srcOrd="11" destOrd="0" presId="urn:microsoft.com/office/officeart/2005/8/layout/bProcess4"/>
    <dgm:cxn modelId="{D0F67879-0B6E-40DC-A2A8-CBF9436D572B}" type="presParOf" srcId="{C73AD7C2-298B-4AA4-9E0E-8B74B466B58F}" destId="{E9ED0292-F58A-4EFD-B1EC-D4E572B61D9B}" srcOrd="12" destOrd="0" presId="urn:microsoft.com/office/officeart/2005/8/layout/bProcess4"/>
    <dgm:cxn modelId="{8A1D428A-A3B0-4C77-A2B5-CD5F4BF75CAF}" type="presParOf" srcId="{E9ED0292-F58A-4EFD-B1EC-D4E572B61D9B}" destId="{275552BF-E9F8-48E9-A545-CF786C8C2AB8}" srcOrd="0" destOrd="0" presId="urn:microsoft.com/office/officeart/2005/8/layout/bProcess4"/>
    <dgm:cxn modelId="{B8C8A19E-6A6D-49A3-BD1A-3B1E028CC399}" type="presParOf" srcId="{E9ED0292-F58A-4EFD-B1EC-D4E572B61D9B}" destId="{B9A3769E-84A8-4F77-B634-A1DF294D4D25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D279D7-071B-4294-A545-4E64DFB3ECEF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0E3FB9-9BD9-4073-ABC6-6B625B1408B5}">
      <dgm:prSet/>
      <dgm:spPr/>
      <dgm:t>
        <a:bodyPr/>
        <a:lstStyle/>
        <a:p>
          <a:r>
            <a:rPr lang="en-GB"/>
            <a:t>History of Nursing</a:t>
          </a:r>
          <a:endParaRPr lang="en-US"/>
        </a:p>
      </dgm:t>
    </dgm:pt>
    <dgm:pt modelId="{1AB796A2-6AEB-4996-8656-2B018F2DA058}" type="parTrans" cxnId="{1F10AF7A-C579-4EF6-8654-9FFD958F3367}">
      <dgm:prSet/>
      <dgm:spPr/>
      <dgm:t>
        <a:bodyPr/>
        <a:lstStyle/>
        <a:p>
          <a:endParaRPr lang="en-US"/>
        </a:p>
      </dgm:t>
    </dgm:pt>
    <dgm:pt modelId="{0B231AE1-97EF-4613-8247-51E0E770D9FA}" type="sibTrans" cxnId="{1F10AF7A-C579-4EF6-8654-9FFD958F3367}">
      <dgm:prSet/>
      <dgm:spPr/>
      <dgm:t>
        <a:bodyPr/>
        <a:lstStyle/>
        <a:p>
          <a:endParaRPr lang="en-US"/>
        </a:p>
      </dgm:t>
    </dgm:pt>
    <dgm:pt modelId="{5AAAEB2B-EEF5-40B8-81BE-980B8A6D7A30}">
      <dgm:prSet/>
      <dgm:spPr/>
      <dgm:t>
        <a:bodyPr/>
        <a:lstStyle/>
        <a:p>
          <a:r>
            <a:rPr lang="en-GB" dirty="0"/>
            <a:t>Lack of awareness of men’s contribution to the field</a:t>
          </a:r>
          <a:endParaRPr lang="en-US" dirty="0"/>
        </a:p>
      </dgm:t>
    </dgm:pt>
    <dgm:pt modelId="{2F3283AC-3875-43D9-8D3C-E9EE1B8C1E78}" type="parTrans" cxnId="{E6964C2C-21D9-4D71-A6A0-C2141C22C148}">
      <dgm:prSet/>
      <dgm:spPr/>
      <dgm:t>
        <a:bodyPr/>
        <a:lstStyle/>
        <a:p>
          <a:endParaRPr lang="en-US"/>
        </a:p>
      </dgm:t>
    </dgm:pt>
    <dgm:pt modelId="{51542832-B66A-48C0-B91C-2A3B88CF7BED}" type="sibTrans" cxnId="{E6964C2C-21D9-4D71-A6A0-C2141C22C148}">
      <dgm:prSet/>
      <dgm:spPr/>
      <dgm:t>
        <a:bodyPr/>
        <a:lstStyle/>
        <a:p>
          <a:endParaRPr lang="en-US"/>
        </a:p>
      </dgm:t>
    </dgm:pt>
    <dgm:pt modelId="{03EAC2F6-AD50-4880-A47A-FED667D11EAB}">
      <dgm:prSet/>
      <dgm:spPr/>
      <dgm:t>
        <a:bodyPr/>
        <a:lstStyle/>
        <a:p>
          <a:r>
            <a:rPr lang="en-GB"/>
            <a:t>Lack of role models</a:t>
          </a:r>
          <a:endParaRPr lang="en-US"/>
        </a:p>
      </dgm:t>
    </dgm:pt>
    <dgm:pt modelId="{10D74EF2-D587-4487-B77B-97B44479A16D}" type="parTrans" cxnId="{96C5A56B-F82A-4622-8933-68DEF36896A8}">
      <dgm:prSet/>
      <dgm:spPr/>
      <dgm:t>
        <a:bodyPr/>
        <a:lstStyle/>
        <a:p>
          <a:endParaRPr lang="en-US"/>
        </a:p>
      </dgm:t>
    </dgm:pt>
    <dgm:pt modelId="{BFC8D591-1AC4-4068-BC39-001A0D130B13}" type="sibTrans" cxnId="{96C5A56B-F82A-4622-8933-68DEF36896A8}">
      <dgm:prSet/>
      <dgm:spPr/>
      <dgm:t>
        <a:bodyPr/>
        <a:lstStyle/>
        <a:p>
          <a:endParaRPr lang="en-US"/>
        </a:p>
      </dgm:t>
    </dgm:pt>
    <dgm:pt modelId="{E23A37E2-0DE4-4856-B17B-C760F7B871FD}">
      <dgm:prSet/>
      <dgm:spPr/>
      <dgm:t>
        <a:bodyPr/>
        <a:lstStyle/>
        <a:p>
          <a:r>
            <a:rPr lang="en-GB"/>
            <a:t>Gender Bias in Nurse Education</a:t>
          </a:r>
          <a:endParaRPr lang="en-US"/>
        </a:p>
      </dgm:t>
    </dgm:pt>
    <dgm:pt modelId="{D21C2E8B-D017-4B0A-9724-4E1A9C23DB8B}" type="parTrans" cxnId="{86C711B1-91A7-44C0-8794-329F61A28671}">
      <dgm:prSet/>
      <dgm:spPr/>
      <dgm:t>
        <a:bodyPr/>
        <a:lstStyle/>
        <a:p>
          <a:endParaRPr lang="en-US"/>
        </a:p>
      </dgm:t>
    </dgm:pt>
    <dgm:pt modelId="{A714BBE0-024E-4B6F-9921-E8B2A9903453}" type="sibTrans" cxnId="{86C711B1-91A7-44C0-8794-329F61A28671}">
      <dgm:prSet/>
      <dgm:spPr/>
      <dgm:t>
        <a:bodyPr/>
        <a:lstStyle/>
        <a:p>
          <a:endParaRPr lang="en-US"/>
        </a:p>
      </dgm:t>
    </dgm:pt>
    <dgm:pt modelId="{98E2DC3D-2D18-41DB-A7CC-764A74F37F80}">
      <dgm:prSet/>
      <dgm:spPr/>
      <dgm:t>
        <a:bodyPr/>
        <a:lstStyle/>
        <a:p>
          <a:r>
            <a:rPr lang="en-GB"/>
            <a:t>Sexualised learning experience</a:t>
          </a:r>
          <a:endParaRPr lang="en-US"/>
        </a:p>
      </dgm:t>
    </dgm:pt>
    <dgm:pt modelId="{E192A64D-9398-4711-B63F-3B4C28B38F05}" type="parTrans" cxnId="{7F8EF064-D0EA-4744-BF75-B96FE620731A}">
      <dgm:prSet/>
      <dgm:spPr/>
      <dgm:t>
        <a:bodyPr/>
        <a:lstStyle/>
        <a:p>
          <a:endParaRPr lang="en-US"/>
        </a:p>
      </dgm:t>
    </dgm:pt>
    <dgm:pt modelId="{43C0A63A-79B8-4C4E-966E-A2A3DFA6E4D3}" type="sibTrans" cxnId="{7F8EF064-D0EA-4744-BF75-B96FE620731A}">
      <dgm:prSet/>
      <dgm:spPr/>
      <dgm:t>
        <a:bodyPr/>
        <a:lstStyle/>
        <a:p>
          <a:endParaRPr lang="en-US"/>
        </a:p>
      </dgm:t>
    </dgm:pt>
    <dgm:pt modelId="{31B141F0-1B88-4F94-8515-15FB5AA357C2}">
      <dgm:prSet/>
      <dgm:spPr/>
      <dgm:t>
        <a:bodyPr/>
        <a:lstStyle/>
        <a:p>
          <a:r>
            <a:rPr lang="en-GB"/>
            <a:t>Gender based learning differences</a:t>
          </a:r>
          <a:endParaRPr lang="en-US"/>
        </a:p>
      </dgm:t>
    </dgm:pt>
    <dgm:pt modelId="{56533473-C69D-4BC3-B5D5-0493A8371726}" type="parTrans" cxnId="{AD0C6599-943E-4C40-83D2-B622E9509126}">
      <dgm:prSet/>
      <dgm:spPr/>
      <dgm:t>
        <a:bodyPr/>
        <a:lstStyle/>
        <a:p>
          <a:endParaRPr lang="en-US"/>
        </a:p>
      </dgm:t>
    </dgm:pt>
    <dgm:pt modelId="{302007CF-AFFD-4EBC-9BAE-8632FAAFC597}" type="sibTrans" cxnId="{AD0C6599-943E-4C40-83D2-B622E9509126}">
      <dgm:prSet/>
      <dgm:spPr/>
      <dgm:t>
        <a:bodyPr/>
        <a:lstStyle/>
        <a:p>
          <a:endParaRPr lang="en-US"/>
        </a:p>
      </dgm:t>
    </dgm:pt>
    <dgm:pt modelId="{2AD91CEA-8FF8-48BB-8AD1-B55AB66F6A2E}">
      <dgm:prSet/>
      <dgm:spPr/>
      <dgm:t>
        <a:bodyPr/>
        <a:lstStyle/>
        <a:p>
          <a:r>
            <a:rPr lang="en-GB"/>
            <a:t>Societal Perceptions</a:t>
          </a:r>
          <a:endParaRPr lang="en-US"/>
        </a:p>
      </dgm:t>
    </dgm:pt>
    <dgm:pt modelId="{8872BB24-0628-41E6-8D1E-892CBE8028F6}" type="parTrans" cxnId="{1779B070-B57C-4D9E-90C0-A4E9D98D1040}">
      <dgm:prSet/>
      <dgm:spPr/>
      <dgm:t>
        <a:bodyPr/>
        <a:lstStyle/>
        <a:p>
          <a:endParaRPr lang="en-US"/>
        </a:p>
      </dgm:t>
    </dgm:pt>
    <dgm:pt modelId="{81D2445D-945F-467C-9412-452A42F3B834}" type="sibTrans" cxnId="{1779B070-B57C-4D9E-90C0-A4E9D98D1040}">
      <dgm:prSet/>
      <dgm:spPr/>
      <dgm:t>
        <a:bodyPr/>
        <a:lstStyle/>
        <a:p>
          <a:endParaRPr lang="en-US"/>
        </a:p>
      </dgm:t>
    </dgm:pt>
    <dgm:pt modelId="{09E1672B-7260-4FC8-B693-A7E6037AB177}">
      <dgm:prSet/>
      <dgm:spPr/>
      <dgm:t>
        <a:bodyPr/>
        <a:lstStyle/>
        <a:p>
          <a:r>
            <a:rPr lang="en-GB"/>
            <a:t>Stereotypes</a:t>
          </a:r>
          <a:endParaRPr lang="en-US"/>
        </a:p>
      </dgm:t>
    </dgm:pt>
    <dgm:pt modelId="{B5A03949-FA1B-4299-BEC2-B26384144481}" type="parTrans" cxnId="{4D2FFF2F-6D14-4FB4-A364-60B04040B8E6}">
      <dgm:prSet/>
      <dgm:spPr/>
      <dgm:t>
        <a:bodyPr/>
        <a:lstStyle/>
        <a:p>
          <a:endParaRPr lang="en-US"/>
        </a:p>
      </dgm:t>
    </dgm:pt>
    <dgm:pt modelId="{4CE4C22A-125E-43FE-A820-B60779B85BB8}" type="sibTrans" cxnId="{4D2FFF2F-6D14-4FB4-A364-60B04040B8E6}">
      <dgm:prSet/>
      <dgm:spPr/>
      <dgm:t>
        <a:bodyPr/>
        <a:lstStyle/>
        <a:p>
          <a:endParaRPr lang="en-US"/>
        </a:p>
      </dgm:t>
    </dgm:pt>
    <dgm:pt modelId="{AFF13C57-791E-47A9-8E4B-87CBED71D6E7}">
      <dgm:prSet/>
      <dgm:spPr/>
      <dgm:t>
        <a:bodyPr/>
        <a:lstStyle/>
        <a:p>
          <a:r>
            <a:rPr lang="en-GB"/>
            <a:t>Public Perceptions</a:t>
          </a:r>
          <a:endParaRPr lang="en-US"/>
        </a:p>
      </dgm:t>
    </dgm:pt>
    <dgm:pt modelId="{589C6560-F963-4089-B400-FDDFA7C9EF6D}" type="parTrans" cxnId="{8E35BF3E-4045-4849-81F9-C8CF658120B0}">
      <dgm:prSet/>
      <dgm:spPr/>
      <dgm:t>
        <a:bodyPr/>
        <a:lstStyle/>
        <a:p>
          <a:endParaRPr lang="en-US"/>
        </a:p>
      </dgm:t>
    </dgm:pt>
    <dgm:pt modelId="{6341FB8F-8E45-42B1-8546-17AD06518A25}" type="sibTrans" cxnId="{8E35BF3E-4045-4849-81F9-C8CF658120B0}">
      <dgm:prSet/>
      <dgm:spPr/>
      <dgm:t>
        <a:bodyPr/>
        <a:lstStyle/>
        <a:p>
          <a:endParaRPr lang="en-US"/>
        </a:p>
      </dgm:t>
    </dgm:pt>
    <dgm:pt modelId="{4BFCF93C-ABA3-4BC3-B7DA-AD803FEB20FE}">
      <dgm:prSet/>
      <dgm:spPr/>
      <dgm:t>
        <a:bodyPr/>
        <a:lstStyle/>
        <a:p>
          <a:r>
            <a:rPr lang="en-GB" dirty="0"/>
            <a:t>Theoretical framework? </a:t>
          </a:r>
          <a:endParaRPr lang="en-US" dirty="0"/>
        </a:p>
      </dgm:t>
    </dgm:pt>
    <dgm:pt modelId="{AB0F9EDA-5E26-4315-B50B-3F5A6FAE01AB}" type="parTrans" cxnId="{1CD50DCF-3620-4F9B-AB26-8799CED75A2B}">
      <dgm:prSet/>
      <dgm:spPr/>
      <dgm:t>
        <a:bodyPr/>
        <a:lstStyle/>
        <a:p>
          <a:endParaRPr lang="en-US"/>
        </a:p>
      </dgm:t>
    </dgm:pt>
    <dgm:pt modelId="{34376194-75B1-410E-B63C-A8C34440275D}" type="sibTrans" cxnId="{1CD50DCF-3620-4F9B-AB26-8799CED75A2B}">
      <dgm:prSet/>
      <dgm:spPr/>
      <dgm:t>
        <a:bodyPr/>
        <a:lstStyle/>
        <a:p>
          <a:endParaRPr lang="en-US"/>
        </a:p>
      </dgm:t>
    </dgm:pt>
    <dgm:pt modelId="{178E646E-CEC3-4CBF-956B-E2CAA00DE8E9}">
      <dgm:prSet/>
      <dgm:spPr/>
      <dgm:t>
        <a:bodyPr/>
        <a:lstStyle/>
        <a:p>
          <a:r>
            <a:rPr lang="en-US" dirty="0"/>
            <a:t>Social Constructivism</a:t>
          </a:r>
        </a:p>
      </dgm:t>
    </dgm:pt>
    <dgm:pt modelId="{07D814E0-2040-43BD-83A9-BE1BDEBC4EB3}" type="parTrans" cxnId="{FD66A7AB-5D6E-4FD5-ADC2-FAA4ECC71DF9}">
      <dgm:prSet/>
      <dgm:spPr/>
      <dgm:t>
        <a:bodyPr/>
        <a:lstStyle/>
        <a:p>
          <a:endParaRPr lang="en-GB"/>
        </a:p>
      </dgm:t>
    </dgm:pt>
    <dgm:pt modelId="{FB645777-0D49-4215-9BB9-896949FA8EA9}" type="sibTrans" cxnId="{FD66A7AB-5D6E-4FD5-ADC2-FAA4ECC71DF9}">
      <dgm:prSet/>
      <dgm:spPr/>
      <dgm:t>
        <a:bodyPr/>
        <a:lstStyle/>
        <a:p>
          <a:endParaRPr lang="en-GB"/>
        </a:p>
      </dgm:t>
    </dgm:pt>
    <dgm:pt modelId="{010B9C7E-B550-4782-88E0-9DA309D251FF}" type="pres">
      <dgm:prSet presAssocID="{B8D279D7-071B-4294-A545-4E64DFB3ECEF}" presName="Name0" presStyleCnt="0">
        <dgm:presLayoutVars>
          <dgm:dir/>
          <dgm:animLvl val="lvl"/>
          <dgm:resizeHandles val="exact"/>
        </dgm:presLayoutVars>
      </dgm:prSet>
      <dgm:spPr/>
    </dgm:pt>
    <dgm:pt modelId="{85BAFAEB-F942-44ED-983D-7466D870BA82}" type="pres">
      <dgm:prSet presAssocID="{AD0E3FB9-9BD9-4073-ABC6-6B625B1408B5}" presName="composite" presStyleCnt="0"/>
      <dgm:spPr/>
    </dgm:pt>
    <dgm:pt modelId="{915A1FB2-326E-4A66-828E-F18C3A72EAA7}" type="pres">
      <dgm:prSet presAssocID="{AD0E3FB9-9BD9-4073-ABC6-6B625B1408B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92F76521-F820-4109-87AC-27C90E2269CA}" type="pres">
      <dgm:prSet presAssocID="{AD0E3FB9-9BD9-4073-ABC6-6B625B1408B5}" presName="desTx" presStyleLbl="alignAccFollowNode1" presStyleIdx="0" presStyleCnt="4">
        <dgm:presLayoutVars>
          <dgm:bulletEnabled val="1"/>
        </dgm:presLayoutVars>
      </dgm:prSet>
      <dgm:spPr/>
    </dgm:pt>
    <dgm:pt modelId="{760B4943-36FE-4372-8492-3F2A56FA43ED}" type="pres">
      <dgm:prSet presAssocID="{0B231AE1-97EF-4613-8247-51E0E770D9FA}" presName="space" presStyleCnt="0"/>
      <dgm:spPr/>
    </dgm:pt>
    <dgm:pt modelId="{10523A0E-1B11-425C-BB5A-C2FDE606BB26}" type="pres">
      <dgm:prSet presAssocID="{E23A37E2-0DE4-4856-B17B-C760F7B871FD}" presName="composite" presStyleCnt="0"/>
      <dgm:spPr/>
    </dgm:pt>
    <dgm:pt modelId="{A1C87121-EF83-457A-98B7-DB8166C62E03}" type="pres">
      <dgm:prSet presAssocID="{E23A37E2-0DE4-4856-B17B-C760F7B871FD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CC4D183-01FA-4866-93A2-5C299244F858}" type="pres">
      <dgm:prSet presAssocID="{E23A37E2-0DE4-4856-B17B-C760F7B871FD}" presName="desTx" presStyleLbl="alignAccFollowNode1" presStyleIdx="1" presStyleCnt="4">
        <dgm:presLayoutVars>
          <dgm:bulletEnabled val="1"/>
        </dgm:presLayoutVars>
      </dgm:prSet>
      <dgm:spPr/>
    </dgm:pt>
    <dgm:pt modelId="{4B5D46BB-8D81-4F08-B8A4-83A11737FD76}" type="pres">
      <dgm:prSet presAssocID="{A714BBE0-024E-4B6F-9921-E8B2A9903453}" presName="space" presStyleCnt="0"/>
      <dgm:spPr/>
    </dgm:pt>
    <dgm:pt modelId="{20919527-AFF3-4006-8975-7AFD3511CC8E}" type="pres">
      <dgm:prSet presAssocID="{2AD91CEA-8FF8-48BB-8AD1-B55AB66F6A2E}" presName="composite" presStyleCnt="0"/>
      <dgm:spPr/>
    </dgm:pt>
    <dgm:pt modelId="{0CB7BA38-61B9-4BA1-A7CC-F013EE78EFE8}" type="pres">
      <dgm:prSet presAssocID="{2AD91CEA-8FF8-48BB-8AD1-B55AB66F6A2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4244EBA7-7355-49D9-86A2-074C335A6F9A}" type="pres">
      <dgm:prSet presAssocID="{2AD91CEA-8FF8-48BB-8AD1-B55AB66F6A2E}" presName="desTx" presStyleLbl="alignAccFollowNode1" presStyleIdx="2" presStyleCnt="4">
        <dgm:presLayoutVars>
          <dgm:bulletEnabled val="1"/>
        </dgm:presLayoutVars>
      </dgm:prSet>
      <dgm:spPr/>
    </dgm:pt>
    <dgm:pt modelId="{45B1C51D-64C1-4D8B-B5A1-ED82256967A3}" type="pres">
      <dgm:prSet presAssocID="{81D2445D-945F-467C-9412-452A42F3B834}" presName="space" presStyleCnt="0"/>
      <dgm:spPr/>
    </dgm:pt>
    <dgm:pt modelId="{C64BC44E-E639-4DD8-861F-CF032B99229F}" type="pres">
      <dgm:prSet presAssocID="{4BFCF93C-ABA3-4BC3-B7DA-AD803FEB20FE}" presName="composite" presStyleCnt="0"/>
      <dgm:spPr/>
    </dgm:pt>
    <dgm:pt modelId="{0341349E-AC3F-4641-A4FC-A213C14EA682}" type="pres">
      <dgm:prSet presAssocID="{4BFCF93C-ABA3-4BC3-B7DA-AD803FEB20FE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DD9995A6-3454-457A-AA78-BC3DAF9D791F}" type="pres">
      <dgm:prSet presAssocID="{4BFCF93C-ABA3-4BC3-B7DA-AD803FEB20FE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4C3F4109-6965-4466-B723-9BB8715B6E2D}" type="presOf" srcId="{5AAAEB2B-EEF5-40B8-81BE-980B8A6D7A30}" destId="{92F76521-F820-4109-87AC-27C90E2269CA}" srcOrd="0" destOrd="0" presId="urn:microsoft.com/office/officeart/2005/8/layout/hList1"/>
    <dgm:cxn modelId="{661D241C-AC72-4A35-B4EC-E776F306C443}" type="presOf" srcId="{B8D279D7-071B-4294-A545-4E64DFB3ECEF}" destId="{010B9C7E-B550-4782-88E0-9DA309D251FF}" srcOrd="0" destOrd="0" presId="urn:microsoft.com/office/officeart/2005/8/layout/hList1"/>
    <dgm:cxn modelId="{1DB16E26-1349-4537-8A06-C89C20EFF35A}" type="presOf" srcId="{AD0E3FB9-9BD9-4073-ABC6-6B625B1408B5}" destId="{915A1FB2-326E-4A66-828E-F18C3A72EAA7}" srcOrd="0" destOrd="0" presId="urn:microsoft.com/office/officeart/2005/8/layout/hList1"/>
    <dgm:cxn modelId="{E6964C2C-21D9-4D71-A6A0-C2141C22C148}" srcId="{AD0E3FB9-9BD9-4073-ABC6-6B625B1408B5}" destId="{5AAAEB2B-EEF5-40B8-81BE-980B8A6D7A30}" srcOrd="0" destOrd="0" parTransId="{2F3283AC-3875-43D9-8D3C-E9EE1B8C1E78}" sibTransId="{51542832-B66A-48C0-B91C-2A3B88CF7BED}"/>
    <dgm:cxn modelId="{4D2FFF2F-6D14-4FB4-A364-60B04040B8E6}" srcId="{2AD91CEA-8FF8-48BB-8AD1-B55AB66F6A2E}" destId="{09E1672B-7260-4FC8-B693-A7E6037AB177}" srcOrd="0" destOrd="0" parTransId="{B5A03949-FA1B-4299-BEC2-B26384144481}" sibTransId="{4CE4C22A-125E-43FE-A820-B60779B85BB8}"/>
    <dgm:cxn modelId="{8E35BF3E-4045-4849-81F9-C8CF658120B0}" srcId="{2AD91CEA-8FF8-48BB-8AD1-B55AB66F6A2E}" destId="{AFF13C57-791E-47A9-8E4B-87CBED71D6E7}" srcOrd="1" destOrd="0" parTransId="{589C6560-F963-4089-B400-FDDFA7C9EF6D}" sibTransId="{6341FB8F-8E45-42B1-8546-17AD06518A25}"/>
    <dgm:cxn modelId="{7F8EF064-D0EA-4744-BF75-B96FE620731A}" srcId="{E23A37E2-0DE4-4856-B17B-C760F7B871FD}" destId="{98E2DC3D-2D18-41DB-A7CC-764A74F37F80}" srcOrd="0" destOrd="0" parTransId="{E192A64D-9398-4711-B63F-3B4C28B38F05}" sibTransId="{43C0A63A-79B8-4C4E-966E-A2A3DFA6E4D3}"/>
    <dgm:cxn modelId="{0AD8D967-207A-40B6-AA9E-3B330995947D}" type="presOf" srcId="{03EAC2F6-AD50-4880-A47A-FED667D11EAB}" destId="{92F76521-F820-4109-87AC-27C90E2269CA}" srcOrd="0" destOrd="1" presId="urn:microsoft.com/office/officeart/2005/8/layout/hList1"/>
    <dgm:cxn modelId="{96C5A56B-F82A-4622-8933-68DEF36896A8}" srcId="{AD0E3FB9-9BD9-4073-ABC6-6B625B1408B5}" destId="{03EAC2F6-AD50-4880-A47A-FED667D11EAB}" srcOrd="1" destOrd="0" parTransId="{10D74EF2-D587-4487-B77B-97B44479A16D}" sibTransId="{BFC8D591-1AC4-4068-BC39-001A0D130B13}"/>
    <dgm:cxn modelId="{C1AAAE70-C2AF-44D0-8569-46AAE08904BF}" type="presOf" srcId="{AFF13C57-791E-47A9-8E4B-87CBED71D6E7}" destId="{4244EBA7-7355-49D9-86A2-074C335A6F9A}" srcOrd="0" destOrd="1" presId="urn:microsoft.com/office/officeart/2005/8/layout/hList1"/>
    <dgm:cxn modelId="{1779B070-B57C-4D9E-90C0-A4E9D98D1040}" srcId="{B8D279D7-071B-4294-A545-4E64DFB3ECEF}" destId="{2AD91CEA-8FF8-48BB-8AD1-B55AB66F6A2E}" srcOrd="2" destOrd="0" parTransId="{8872BB24-0628-41E6-8D1E-892CBE8028F6}" sibTransId="{81D2445D-945F-467C-9412-452A42F3B834}"/>
    <dgm:cxn modelId="{1F10AF7A-C579-4EF6-8654-9FFD958F3367}" srcId="{B8D279D7-071B-4294-A545-4E64DFB3ECEF}" destId="{AD0E3FB9-9BD9-4073-ABC6-6B625B1408B5}" srcOrd="0" destOrd="0" parTransId="{1AB796A2-6AEB-4996-8656-2B018F2DA058}" sibTransId="{0B231AE1-97EF-4613-8247-51E0E770D9FA}"/>
    <dgm:cxn modelId="{D48E558A-B544-4AC5-8249-E14EB7A9B138}" type="presOf" srcId="{4BFCF93C-ABA3-4BC3-B7DA-AD803FEB20FE}" destId="{0341349E-AC3F-4641-A4FC-A213C14EA682}" srcOrd="0" destOrd="0" presId="urn:microsoft.com/office/officeart/2005/8/layout/hList1"/>
    <dgm:cxn modelId="{0CC56199-22F9-48C8-88E1-C1D0ABB4E2D9}" type="presOf" srcId="{31B141F0-1B88-4F94-8515-15FB5AA357C2}" destId="{0CC4D183-01FA-4866-93A2-5C299244F858}" srcOrd="0" destOrd="1" presId="urn:microsoft.com/office/officeart/2005/8/layout/hList1"/>
    <dgm:cxn modelId="{AD0C6599-943E-4C40-83D2-B622E9509126}" srcId="{E23A37E2-0DE4-4856-B17B-C760F7B871FD}" destId="{31B141F0-1B88-4F94-8515-15FB5AA357C2}" srcOrd="1" destOrd="0" parTransId="{56533473-C69D-4BC3-B5D5-0493A8371726}" sibTransId="{302007CF-AFFD-4EBC-9BAE-8632FAAFC597}"/>
    <dgm:cxn modelId="{FD66A7AB-5D6E-4FD5-ADC2-FAA4ECC71DF9}" srcId="{4BFCF93C-ABA3-4BC3-B7DA-AD803FEB20FE}" destId="{178E646E-CEC3-4CBF-956B-E2CAA00DE8E9}" srcOrd="0" destOrd="0" parTransId="{07D814E0-2040-43BD-83A9-BE1BDEBC4EB3}" sibTransId="{FB645777-0D49-4215-9BB9-896949FA8EA9}"/>
    <dgm:cxn modelId="{86C711B1-91A7-44C0-8794-329F61A28671}" srcId="{B8D279D7-071B-4294-A545-4E64DFB3ECEF}" destId="{E23A37E2-0DE4-4856-B17B-C760F7B871FD}" srcOrd="1" destOrd="0" parTransId="{D21C2E8B-D017-4B0A-9724-4E1A9C23DB8B}" sibTransId="{A714BBE0-024E-4B6F-9921-E8B2A9903453}"/>
    <dgm:cxn modelId="{1CD50DCF-3620-4F9B-AB26-8799CED75A2B}" srcId="{B8D279D7-071B-4294-A545-4E64DFB3ECEF}" destId="{4BFCF93C-ABA3-4BC3-B7DA-AD803FEB20FE}" srcOrd="3" destOrd="0" parTransId="{AB0F9EDA-5E26-4315-B50B-3F5A6FAE01AB}" sibTransId="{34376194-75B1-410E-B63C-A8C34440275D}"/>
    <dgm:cxn modelId="{65D0E1D5-8D60-40A7-8C0E-EA53316BBBE4}" type="presOf" srcId="{98E2DC3D-2D18-41DB-A7CC-764A74F37F80}" destId="{0CC4D183-01FA-4866-93A2-5C299244F858}" srcOrd="0" destOrd="0" presId="urn:microsoft.com/office/officeart/2005/8/layout/hList1"/>
    <dgm:cxn modelId="{2E561BD7-FD52-479F-AF43-D7BB68C1F760}" type="presOf" srcId="{2AD91CEA-8FF8-48BB-8AD1-B55AB66F6A2E}" destId="{0CB7BA38-61B9-4BA1-A7CC-F013EE78EFE8}" srcOrd="0" destOrd="0" presId="urn:microsoft.com/office/officeart/2005/8/layout/hList1"/>
    <dgm:cxn modelId="{FF30EEDF-4F2C-43FB-A21D-0FF04BBB3CD5}" type="presOf" srcId="{178E646E-CEC3-4CBF-956B-E2CAA00DE8E9}" destId="{DD9995A6-3454-457A-AA78-BC3DAF9D791F}" srcOrd="0" destOrd="0" presId="urn:microsoft.com/office/officeart/2005/8/layout/hList1"/>
    <dgm:cxn modelId="{2493B9E6-25BE-498C-9D22-A2231ACBEA42}" type="presOf" srcId="{09E1672B-7260-4FC8-B693-A7E6037AB177}" destId="{4244EBA7-7355-49D9-86A2-074C335A6F9A}" srcOrd="0" destOrd="0" presId="urn:microsoft.com/office/officeart/2005/8/layout/hList1"/>
    <dgm:cxn modelId="{992A75F2-FB82-4838-85D3-0E9DE0CFD956}" type="presOf" srcId="{E23A37E2-0DE4-4856-B17B-C760F7B871FD}" destId="{A1C87121-EF83-457A-98B7-DB8166C62E03}" srcOrd="0" destOrd="0" presId="urn:microsoft.com/office/officeart/2005/8/layout/hList1"/>
    <dgm:cxn modelId="{A9B0605F-ECA6-4934-BD85-8B1432EB7D35}" type="presParOf" srcId="{010B9C7E-B550-4782-88E0-9DA309D251FF}" destId="{85BAFAEB-F942-44ED-983D-7466D870BA82}" srcOrd="0" destOrd="0" presId="urn:microsoft.com/office/officeart/2005/8/layout/hList1"/>
    <dgm:cxn modelId="{1690946A-0D53-4F54-AFC0-0D7D32AC06C9}" type="presParOf" srcId="{85BAFAEB-F942-44ED-983D-7466D870BA82}" destId="{915A1FB2-326E-4A66-828E-F18C3A72EAA7}" srcOrd="0" destOrd="0" presId="urn:microsoft.com/office/officeart/2005/8/layout/hList1"/>
    <dgm:cxn modelId="{A66F2C3B-E4BC-4D8E-844A-86E12D6600D5}" type="presParOf" srcId="{85BAFAEB-F942-44ED-983D-7466D870BA82}" destId="{92F76521-F820-4109-87AC-27C90E2269CA}" srcOrd="1" destOrd="0" presId="urn:microsoft.com/office/officeart/2005/8/layout/hList1"/>
    <dgm:cxn modelId="{23B3BA32-A007-45A4-8817-D8AC6100D1D9}" type="presParOf" srcId="{010B9C7E-B550-4782-88E0-9DA309D251FF}" destId="{760B4943-36FE-4372-8492-3F2A56FA43ED}" srcOrd="1" destOrd="0" presId="urn:microsoft.com/office/officeart/2005/8/layout/hList1"/>
    <dgm:cxn modelId="{CEED2852-07BF-41AA-B682-D0E40DEA866E}" type="presParOf" srcId="{010B9C7E-B550-4782-88E0-9DA309D251FF}" destId="{10523A0E-1B11-425C-BB5A-C2FDE606BB26}" srcOrd="2" destOrd="0" presId="urn:microsoft.com/office/officeart/2005/8/layout/hList1"/>
    <dgm:cxn modelId="{AC375BBA-1DE6-4F0F-B1D4-76FA613CA38D}" type="presParOf" srcId="{10523A0E-1B11-425C-BB5A-C2FDE606BB26}" destId="{A1C87121-EF83-457A-98B7-DB8166C62E03}" srcOrd="0" destOrd="0" presId="urn:microsoft.com/office/officeart/2005/8/layout/hList1"/>
    <dgm:cxn modelId="{0912F2FC-4053-47AF-8E4E-69421C3AD4E0}" type="presParOf" srcId="{10523A0E-1B11-425C-BB5A-C2FDE606BB26}" destId="{0CC4D183-01FA-4866-93A2-5C299244F858}" srcOrd="1" destOrd="0" presId="urn:microsoft.com/office/officeart/2005/8/layout/hList1"/>
    <dgm:cxn modelId="{1443170F-3B67-4D12-832D-CAAFAD48010C}" type="presParOf" srcId="{010B9C7E-B550-4782-88E0-9DA309D251FF}" destId="{4B5D46BB-8D81-4F08-B8A4-83A11737FD76}" srcOrd="3" destOrd="0" presId="urn:microsoft.com/office/officeart/2005/8/layout/hList1"/>
    <dgm:cxn modelId="{1A38D6E6-D6D5-459A-8E4B-5BAF4AB79ACD}" type="presParOf" srcId="{010B9C7E-B550-4782-88E0-9DA309D251FF}" destId="{20919527-AFF3-4006-8975-7AFD3511CC8E}" srcOrd="4" destOrd="0" presId="urn:microsoft.com/office/officeart/2005/8/layout/hList1"/>
    <dgm:cxn modelId="{41594E44-33D5-4451-AFFA-07BB58876323}" type="presParOf" srcId="{20919527-AFF3-4006-8975-7AFD3511CC8E}" destId="{0CB7BA38-61B9-4BA1-A7CC-F013EE78EFE8}" srcOrd="0" destOrd="0" presId="urn:microsoft.com/office/officeart/2005/8/layout/hList1"/>
    <dgm:cxn modelId="{3A55B259-C823-4DA8-93A3-85345DA771E7}" type="presParOf" srcId="{20919527-AFF3-4006-8975-7AFD3511CC8E}" destId="{4244EBA7-7355-49D9-86A2-074C335A6F9A}" srcOrd="1" destOrd="0" presId="urn:microsoft.com/office/officeart/2005/8/layout/hList1"/>
    <dgm:cxn modelId="{C413A2BD-D166-421C-8174-3C8F8F013604}" type="presParOf" srcId="{010B9C7E-B550-4782-88E0-9DA309D251FF}" destId="{45B1C51D-64C1-4D8B-B5A1-ED82256967A3}" srcOrd="5" destOrd="0" presId="urn:microsoft.com/office/officeart/2005/8/layout/hList1"/>
    <dgm:cxn modelId="{726BB499-6D2D-4752-872B-2A03193FD9A5}" type="presParOf" srcId="{010B9C7E-B550-4782-88E0-9DA309D251FF}" destId="{C64BC44E-E639-4DD8-861F-CF032B99229F}" srcOrd="6" destOrd="0" presId="urn:microsoft.com/office/officeart/2005/8/layout/hList1"/>
    <dgm:cxn modelId="{3EE81318-E028-475D-BECA-4014AF6A0268}" type="presParOf" srcId="{C64BC44E-E639-4DD8-861F-CF032B99229F}" destId="{0341349E-AC3F-4641-A4FC-A213C14EA682}" srcOrd="0" destOrd="0" presId="urn:microsoft.com/office/officeart/2005/8/layout/hList1"/>
    <dgm:cxn modelId="{259BD887-EE56-4A46-9C86-ED839B876D98}" type="presParOf" srcId="{C64BC44E-E639-4DD8-861F-CF032B99229F}" destId="{DD9995A6-3454-457A-AA78-BC3DAF9D791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756714-51F3-4EAF-93C5-FB76CE4FE481}">
      <dsp:nvSpPr>
        <dsp:cNvPr id="0" name=""/>
        <dsp:cNvSpPr/>
      </dsp:nvSpPr>
      <dsp:spPr>
        <a:xfrm rot="5400000">
          <a:off x="-253057" y="1106367"/>
          <a:ext cx="1128805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0D44E37-54D9-4377-B51D-7F3027D89EC7}">
      <dsp:nvSpPr>
        <dsp:cNvPr id="0" name=""/>
        <dsp:cNvSpPr/>
      </dsp:nvSpPr>
      <dsp:spPr>
        <a:xfrm>
          <a:off x="2797" y="380321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Wide reading</a:t>
          </a:r>
        </a:p>
      </dsp:txBody>
      <dsp:txXfrm>
        <a:off x="29476" y="407000"/>
        <a:ext cx="1464816" cy="857546"/>
      </dsp:txXfrm>
    </dsp:sp>
    <dsp:sp modelId="{1C1D22BA-A2F2-4893-AF01-C5BB63CB931B}">
      <dsp:nvSpPr>
        <dsp:cNvPr id="0" name=""/>
        <dsp:cNvSpPr/>
      </dsp:nvSpPr>
      <dsp:spPr>
        <a:xfrm rot="5400000">
          <a:off x="-253057" y="2244998"/>
          <a:ext cx="1128805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4C4042-08D0-49E9-93F8-79180ECDE8B3}">
      <dsp:nvSpPr>
        <dsp:cNvPr id="0" name=""/>
        <dsp:cNvSpPr/>
      </dsp:nvSpPr>
      <dsp:spPr>
        <a:xfrm>
          <a:off x="2797" y="1518952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Library</a:t>
          </a:r>
        </a:p>
      </dsp:txBody>
      <dsp:txXfrm>
        <a:off x="29476" y="1545631"/>
        <a:ext cx="1464816" cy="857546"/>
      </dsp:txXfrm>
    </dsp:sp>
    <dsp:sp modelId="{97D8E910-5210-486A-87C4-2E4EAF35AD6D}">
      <dsp:nvSpPr>
        <dsp:cNvPr id="0" name=""/>
        <dsp:cNvSpPr/>
      </dsp:nvSpPr>
      <dsp:spPr>
        <a:xfrm>
          <a:off x="316258" y="2814314"/>
          <a:ext cx="2009346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FC923DF-0583-4576-ADFC-B7AD33714305}">
      <dsp:nvSpPr>
        <dsp:cNvPr id="0" name=""/>
        <dsp:cNvSpPr/>
      </dsp:nvSpPr>
      <dsp:spPr>
        <a:xfrm>
          <a:off x="2797" y="2657583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Databases</a:t>
          </a:r>
        </a:p>
      </dsp:txBody>
      <dsp:txXfrm>
        <a:off x="29476" y="2684262"/>
        <a:ext cx="1464816" cy="857546"/>
      </dsp:txXfrm>
    </dsp:sp>
    <dsp:sp modelId="{AA76578A-E392-47AE-8936-6F6F54075B13}">
      <dsp:nvSpPr>
        <dsp:cNvPr id="0" name=""/>
        <dsp:cNvSpPr/>
      </dsp:nvSpPr>
      <dsp:spPr>
        <a:xfrm rot="16200000">
          <a:off x="1766115" y="2244998"/>
          <a:ext cx="1128805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D892DB9-6989-405D-861E-B7CB35C4F36D}">
      <dsp:nvSpPr>
        <dsp:cNvPr id="0" name=""/>
        <dsp:cNvSpPr/>
      </dsp:nvSpPr>
      <dsp:spPr>
        <a:xfrm>
          <a:off x="2021970" y="2657583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Narrowing Focus</a:t>
          </a:r>
        </a:p>
      </dsp:txBody>
      <dsp:txXfrm>
        <a:off x="2048649" y="2684262"/>
        <a:ext cx="1464816" cy="857546"/>
      </dsp:txXfrm>
    </dsp:sp>
    <dsp:sp modelId="{B1E66BE5-6030-4ABD-A76B-1FC31AFD22E1}">
      <dsp:nvSpPr>
        <dsp:cNvPr id="0" name=""/>
        <dsp:cNvSpPr/>
      </dsp:nvSpPr>
      <dsp:spPr>
        <a:xfrm rot="16200000">
          <a:off x="1766115" y="1106367"/>
          <a:ext cx="1128805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0D64D6-12F5-4216-9266-D629088122F5}">
      <dsp:nvSpPr>
        <dsp:cNvPr id="0" name=""/>
        <dsp:cNvSpPr/>
      </dsp:nvSpPr>
      <dsp:spPr>
        <a:xfrm>
          <a:off x="2021970" y="1518952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snowballing</a:t>
          </a:r>
        </a:p>
      </dsp:txBody>
      <dsp:txXfrm>
        <a:off x="2048649" y="1545631"/>
        <a:ext cx="1464816" cy="857546"/>
      </dsp:txXfrm>
    </dsp:sp>
    <dsp:sp modelId="{9923AF9A-1D0D-45C3-8159-D7207F6FF568}">
      <dsp:nvSpPr>
        <dsp:cNvPr id="0" name=""/>
        <dsp:cNvSpPr/>
      </dsp:nvSpPr>
      <dsp:spPr>
        <a:xfrm>
          <a:off x="2335431" y="537051"/>
          <a:ext cx="2009346" cy="136635"/>
        </a:xfrm>
        <a:prstGeom prst="rect">
          <a:avLst/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2F9D8D-35FB-467E-8590-FD99CABA8C50}">
      <dsp:nvSpPr>
        <dsp:cNvPr id="0" name=""/>
        <dsp:cNvSpPr/>
      </dsp:nvSpPr>
      <dsp:spPr>
        <a:xfrm>
          <a:off x="2021970" y="380321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Inclusion &amp; Exclusion Criteria</a:t>
          </a:r>
        </a:p>
      </dsp:txBody>
      <dsp:txXfrm>
        <a:off x="2048649" y="407000"/>
        <a:ext cx="1464816" cy="857546"/>
      </dsp:txXfrm>
    </dsp:sp>
    <dsp:sp modelId="{B9A3769E-84A8-4F77-B634-A1DF294D4D25}">
      <dsp:nvSpPr>
        <dsp:cNvPr id="0" name=""/>
        <dsp:cNvSpPr/>
      </dsp:nvSpPr>
      <dsp:spPr>
        <a:xfrm>
          <a:off x="4041142" y="380321"/>
          <a:ext cx="1518174" cy="91090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 critical Eye</a:t>
          </a:r>
        </a:p>
      </dsp:txBody>
      <dsp:txXfrm>
        <a:off x="4067821" y="407000"/>
        <a:ext cx="1464816" cy="857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5A1FB2-326E-4A66-828E-F18C3A72EAA7}">
      <dsp:nvSpPr>
        <dsp:cNvPr id="0" name=""/>
        <dsp:cNvSpPr/>
      </dsp:nvSpPr>
      <dsp:spPr>
        <a:xfrm>
          <a:off x="3953" y="357309"/>
          <a:ext cx="2377306" cy="86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History of Nursing</a:t>
          </a:r>
          <a:endParaRPr lang="en-US" sz="2400" kern="1200"/>
        </a:p>
      </dsp:txBody>
      <dsp:txXfrm>
        <a:off x="3953" y="357309"/>
        <a:ext cx="2377306" cy="869759"/>
      </dsp:txXfrm>
    </dsp:sp>
    <dsp:sp modelId="{92F76521-F820-4109-87AC-27C90E2269CA}">
      <dsp:nvSpPr>
        <dsp:cNvPr id="0" name=""/>
        <dsp:cNvSpPr/>
      </dsp:nvSpPr>
      <dsp:spPr>
        <a:xfrm>
          <a:off x="3953" y="1227068"/>
          <a:ext cx="2377306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Lack of awareness of men’s contribution to the field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Lack of role models</a:t>
          </a:r>
          <a:endParaRPr lang="en-US" sz="2400" kern="1200"/>
        </a:p>
      </dsp:txBody>
      <dsp:txXfrm>
        <a:off x="3953" y="1227068"/>
        <a:ext cx="2377306" cy="2766960"/>
      </dsp:txXfrm>
    </dsp:sp>
    <dsp:sp modelId="{A1C87121-EF83-457A-98B7-DB8166C62E03}">
      <dsp:nvSpPr>
        <dsp:cNvPr id="0" name=""/>
        <dsp:cNvSpPr/>
      </dsp:nvSpPr>
      <dsp:spPr>
        <a:xfrm>
          <a:off x="2714082" y="357309"/>
          <a:ext cx="2377306" cy="86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Gender Bias in Nurse Education</a:t>
          </a:r>
          <a:endParaRPr lang="en-US" sz="2400" kern="1200"/>
        </a:p>
      </dsp:txBody>
      <dsp:txXfrm>
        <a:off x="2714082" y="357309"/>
        <a:ext cx="2377306" cy="869759"/>
      </dsp:txXfrm>
    </dsp:sp>
    <dsp:sp modelId="{0CC4D183-01FA-4866-93A2-5C299244F858}">
      <dsp:nvSpPr>
        <dsp:cNvPr id="0" name=""/>
        <dsp:cNvSpPr/>
      </dsp:nvSpPr>
      <dsp:spPr>
        <a:xfrm>
          <a:off x="2714082" y="1227068"/>
          <a:ext cx="2377306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Sexualised learning experience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Gender based learning differences</a:t>
          </a:r>
          <a:endParaRPr lang="en-US" sz="2400" kern="1200"/>
        </a:p>
      </dsp:txBody>
      <dsp:txXfrm>
        <a:off x="2714082" y="1227068"/>
        <a:ext cx="2377306" cy="2766960"/>
      </dsp:txXfrm>
    </dsp:sp>
    <dsp:sp modelId="{0CB7BA38-61B9-4BA1-A7CC-F013EE78EFE8}">
      <dsp:nvSpPr>
        <dsp:cNvPr id="0" name=""/>
        <dsp:cNvSpPr/>
      </dsp:nvSpPr>
      <dsp:spPr>
        <a:xfrm>
          <a:off x="5424211" y="357309"/>
          <a:ext cx="2377306" cy="86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Societal Perceptions</a:t>
          </a:r>
          <a:endParaRPr lang="en-US" sz="2400" kern="1200"/>
        </a:p>
      </dsp:txBody>
      <dsp:txXfrm>
        <a:off x="5424211" y="357309"/>
        <a:ext cx="2377306" cy="869759"/>
      </dsp:txXfrm>
    </dsp:sp>
    <dsp:sp modelId="{4244EBA7-7355-49D9-86A2-074C335A6F9A}">
      <dsp:nvSpPr>
        <dsp:cNvPr id="0" name=""/>
        <dsp:cNvSpPr/>
      </dsp:nvSpPr>
      <dsp:spPr>
        <a:xfrm>
          <a:off x="5424211" y="1227068"/>
          <a:ext cx="2377306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Stereotypes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Public Perceptions</a:t>
          </a:r>
          <a:endParaRPr lang="en-US" sz="2400" kern="1200"/>
        </a:p>
      </dsp:txBody>
      <dsp:txXfrm>
        <a:off x="5424211" y="1227068"/>
        <a:ext cx="2377306" cy="2766960"/>
      </dsp:txXfrm>
    </dsp:sp>
    <dsp:sp modelId="{0341349E-AC3F-4641-A4FC-A213C14EA682}">
      <dsp:nvSpPr>
        <dsp:cNvPr id="0" name=""/>
        <dsp:cNvSpPr/>
      </dsp:nvSpPr>
      <dsp:spPr>
        <a:xfrm>
          <a:off x="8134340" y="357309"/>
          <a:ext cx="2377306" cy="8697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Theoretical framework? </a:t>
          </a:r>
          <a:endParaRPr lang="en-US" sz="2400" kern="1200" dirty="0"/>
        </a:p>
      </dsp:txBody>
      <dsp:txXfrm>
        <a:off x="8134340" y="357309"/>
        <a:ext cx="2377306" cy="869759"/>
      </dsp:txXfrm>
    </dsp:sp>
    <dsp:sp modelId="{DD9995A6-3454-457A-AA78-BC3DAF9D791F}">
      <dsp:nvSpPr>
        <dsp:cNvPr id="0" name=""/>
        <dsp:cNvSpPr/>
      </dsp:nvSpPr>
      <dsp:spPr>
        <a:xfrm>
          <a:off x="8134340" y="1227068"/>
          <a:ext cx="2377306" cy="27669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Social Constructivism</a:t>
          </a:r>
        </a:p>
      </dsp:txBody>
      <dsp:txXfrm>
        <a:off x="8134340" y="1227068"/>
        <a:ext cx="2377306" cy="2766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324D7-ED1B-507E-D8B1-598D8D3DA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663B7-7BA2-4649-0A3C-8A9456B9FF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10ABE-1B48-C2D2-9289-A27602506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2292C-8FE0-AE04-B4B7-9B54D49F0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68FE5-09C3-1D26-5CC0-FB9554AD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666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3CBF9-C159-B3E5-6B6B-2DAA55872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A196A-8957-64B4-CFB2-7D20DDC251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28F52-3AA4-FA4A-B741-8C61C95B8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02611-7449-EB88-F1C0-6343472DC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51837-C4F4-C0D3-C5D5-FE7F6E2B6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91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6724D-E750-7DC4-84F9-E670FFF44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8569A3-F71A-D9FB-C816-317BF02B1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DE6C07-3570-60B0-2331-6D2C53FCE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F2A13-3F9B-2BEA-E3A4-AFF152DC9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0F089-1EF7-F218-2E3A-F96A2ABE5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270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8F902-786F-D9D4-CB1A-24A69BB71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4AA4F-36C3-DEA1-76BB-3C2F87C1DE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F792E9-FCDD-D165-A487-FDF4AE5C1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10C482-E5E8-FA2A-8BEB-43B8695C1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A7A38A-4EC1-2E65-37AE-3C69A90B2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AA578-BCE2-91BA-A913-37E1211BB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406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F01A6-4179-BB86-7B7E-B6ACC27F9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DE71ED-52DD-E182-157D-DDB41B175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3B74A-434A-859E-28D5-9216D062B9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5FBE1A-1E43-79E6-3887-C30DB8C352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04D762-7388-30A2-D2BA-985C76444F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BED6C0-0EA7-1D98-7F8F-0C79CD073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116B4D-2C88-1888-73C5-49A4B3D7D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3DD1F3-C520-3910-20F6-AEFB98DE9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553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35E28-4CFB-AE6F-5CB1-7A76B063B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9688E5-BA5F-E0BA-1E20-AFD8D60C1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FB26C7-B86F-1966-AD80-4128A6B1A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025EC7-E831-9DA8-DF11-95B47F58B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569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83E1D7-8190-9A87-AB1F-B23F2C300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B673FA-12C0-EC3E-959F-B7825C314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027C17-C35F-E602-E604-888471C90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447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41CC1-940F-C3AB-385C-8A2586CA3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0DF52-7AA6-EA4B-693A-97D3A11AD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35B438-59E2-B9F3-AF64-8587134D1C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25223-C825-81CC-7A9D-87D215781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736BD-CEF9-0F3F-6AA9-19B12B072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36826E-EBFD-C74B-1265-12D56710B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67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C8460-DCCE-3B83-F34B-838BB8EF4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4EBCFC-A9BB-5038-3FFA-A776178991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C5ABE-3238-DE57-42D9-B2C30FE10E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0B250-D1DC-D1ED-D17C-9AC658A2E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E5957C-6D7F-F982-92BE-07862CD30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6FF703-720E-E2FE-56B9-566F15387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75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EE8A-89B5-A78D-2DA7-B4460AB57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A5439B-D001-085A-3F12-9D266F48C7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CD1BC9-A60A-EF9C-1B54-B02F86AAE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11A56-2A05-F315-8192-EC8EA587D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8270F-62E1-2600-7C21-662E31805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621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739B28-C6EF-F9A4-E0EE-C3B1C42654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AB2B45-1EDB-B167-8173-29927B6920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3696A-905E-7212-CCFD-BCA1FA58D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79BEC-BE94-1BD1-1C4B-48FC2D1DE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3D51C-6558-48E1-BE4D-459C04F04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4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E8FBECC-3D48-6DE5-B208-414227F85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A7BB8A-1F8D-EE25-73A5-BCF6196FAA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2CC1E3-6123-54DA-26A0-DB162FDD7B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3FE93-5487-4395-9F78-7197C02D692F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53CE5-8401-CE20-1B49-501854E7D2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75583-2191-3E5D-359B-6A1DEE7AD8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BAD92-31EB-4F4C-AD35-3C9758895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450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donna_morgan_uwtsd_ac_uk/EcwfbMQHKslHlI_yC5dOIP0B1xkbsBby4_wRjl5NuCp21Q?e=9H0nAO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4000"/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A4629FC-DE22-A077-AC67-A8590C329A20}"/>
              </a:ext>
            </a:extLst>
          </p:cNvPr>
          <p:cNvSpPr/>
          <p:nvPr/>
        </p:nvSpPr>
        <p:spPr>
          <a:xfrm>
            <a:off x="-50006" y="4843462"/>
            <a:ext cx="12658725" cy="187148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A91738-2704-61CD-1342-744DD8599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829149"/>
            <a:ext cx="12191999" cy="2957413"/>
          </a:xfrm>
        </p:spPr>
        <p:txBody>
          <a:bodyPr>
            <a:normAutofit/>
          </a:bodyPr>
          <a:lstStyle/>
          <a:p>
            <a:pPr algn="l"/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Don’t Men Care?</a:t>
            </a:r>
            <a:br>
              <a:rPr lang="en-GB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a Critical Literature Review in Education (ECDE7016)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2EF28-91D2-F514-D5D8-E0E803EF91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34561" y="5476389"/>
            <a:ext cx="2407444" cy="605631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bg1">
                    <a:lumMod val="95000"/>
                  </a:schemeClr>
                </a:solidFill>
              </a:rPr>
              <a:t>Donna Morgan</a:t>
            </a:r>
          </a:p>
        </p:txBody>
      </p:sp>
    </p:spTree>
    <p:extLst>
      <p:ext uri="{BB962C8B-B14F-4D97-AF65-F5344CB8AC3E}">
        <p14:creationId xmlns:p14="http://schemas.microsoft.com/office/powerpoint/2010/main" val="2055902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22C89A-7C73-6D45-C4A7-204B1B871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Introducing the Issue: Why Don’t Men Care?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BD4904-4F8A-59B8-CAA6-334080EA7940}"/>
              </a:ext>
            </a:extLst>
          </p:cNvPr>
          <p:cNvSpPr>
            <a:spLocks/>
          </p:cNvSpPr>
          <p:nvPr/>
        </p:nvSpPr>
        <p:spPr>
          <a:xfrm>
            <a:off x="7773189" y="2442116"/>
            <a:ext cx="4033836" cy="3387483"/>
          </a:xfrm>
          <a:prstGeom prst="rect">
            <a:avLst/>
          </a:prstGeom>
        </p:spPr>
        <p:txBody>
          <a:bodyPr/>
          <a:lstStyle/>
          <a:p>
            <a:pPr algn="r" defTabSz="704088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Wales Shortfall</a:t>
            </a:r>
          </a:p>
          <a:p>
            <a:pPr algn="r" defTabSz="704088">
              <a:spcAft>
                <a:spcPts val="600"/>
              </a:spcAft>
            </a:pPr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2,700</a:t>
            </a:r>
          </a:p>
          <a:p>
            <a:pPr algn="r" defTabSz="704088">
              <a:spcAft>
                <a:spcPts val="600"/>
              </a:spcAft>
            </a:pP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r" defTabSz="704088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NMC Register Wales</a:t>
            </a:r>
          </a:p>
          <a:p>
            <a:pPr algn="r" defTabSz="704088">
              <a:spcAft>
                <a:spcPts val="600"/>
              </a:spcAft>
            </a:pPr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38,300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23489F-54AB-64DB-357E-C441406169AD}"/>
              </a:ext>
            </a:extLst>
          </p:cNvPr>
          <p:cNvSpPr txBox="1"/>
          <p:nvPr/>
        </p:nvSpPr>
        <p:spPr>
          <a:xfrm>
            <a:off x="1536395" y="6269024"/>
            <a:ext cx="9714426" cy="305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704088">
              <a:spcAft>
                <a:spcPts val="600"/>
              </a:spcAft>
            </a:pPr>
            <a:r>
              <a:rPr lang="en-GB" sz="1386" dirty="0"/>
              <a:t>(World Health Organisation, 2024; Royal College of Nursing, 2024; </a:t>
            </a: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Nursing and Midwifery Council</a:t>
            </a:r>
            <a:r>
              <a:rPr lang="en-GB" sz="1386" dirty="0"/>
              <a:t>,</a:t>
            </a: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2024; Flaubert et al, 2023</a:t>
            </a:r>
            <a:r>
              <a:rPr lang="en-GB" sz="1386" dirty="0"/>
              <a:t>) 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12D7173-7F4F-15D1-2A97-62D71DC2325B}"/>
              </a:ext>
            </a:extLst>
          </p:cNvPr>
          <p:cNvSpPr>
            <a:spLocks/>
          </p:cNvSpPr>
          <p:nvPr/>
        </p:nvSpPr>
        <p:spPr>
          <a:xfrm>
            <a:off x="546702" y="2442115"/>
            <a:ext cx="4033836" cy="3387483"/>
          </a:xfrm>
          <a:prstGeom prst="rect">
            <a:avLst/>
          </a:prstGeom>
        </p:spPr>
        <p:txBody>
          <a:bodyPr/>
          <a:lstStyle/>
          <a:p>
            <a:pPr defTabSz="704088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UK Shortfall</a:t>
            </a:r>
          </a:p>
          <a:p>
            <a:pPr defTabSz="704088">
              <a:spcAft>
                <a:spcPts val="600"/>
              </a:spcAft>
            </a:pPr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40,000</a:t>
            </a:r>
          </a:p>
          <a:p>
            <a:pPr defTabSz="704088">
              <a:spcAft>
                <a:spcPts val="600"/>
              </a:spcAft>
            </a:pPr>
            <a:endParaRPr lang="en-GB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04088">
              <a:spcAft>
                <a:spcPts val="600"/>
              </a:spcAft>
            </a:pPr>
            <a:r>
              <a:rPr lang="en-GB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NMC Register UK</a:t>
            </a:r>
          </a:p>
          <a:p>
            <a:pPr defTabSz="704088">
              <a:spcAft>
                <a:spcPts val="600"/>
              </a:spcAft>
            </a:pPr>
            <a:r>
              <a:rPr lang="en-GB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705,000</a:t>
            </a:r>
          </a:p>
          <a:p>
            <a:pPr marL="0" indent="0">
              <a:spcAft>
                <a:spcPts val="600"/>
              </a:spcAft>
              <a:buNone/>
            </a:pPr>
            <a:endParaRPr lang="en-GB" dirty="0"/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15FF61F9-0571-BD67-2F87-E2116E56CE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949" y="2442115"/>
            <a:ext cx="4919257" cy="34497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138E44A-73F5-DCDC-0BDE-7B354161607C}"/>
              </a:ext>
            </a:extLst>
          </p:cNvPr>
          <p:cNvGrpSpPr/>
          <p:nvPr/>
        </p:nvGrpSpPr>
        <p:grpSpPr>
          <a:xfrm>
            <a:off x="0" y="1924820"/>
            <a:ext cx="12192000" cy="4060825"/>
            <a:chOff x="-1" y="1729270"/>
            <a:chExt cx="12192000" cy="4060825"/>
          </a:xfrm>
        </p:grpSpPr>
        <p:pic>
          <p:nvPicPr>
            <p:cNvPr id="1026" name="Picture 2" descr="Medicine. Male People - Doctor, Nurse And Surgeon. A Group Of Faceless  Doctors. Medical Advertisement Design. Background Wide Promotional Banner  Stock Photo, Picture and Royalty Free Image. Image 104491188.">
              <a:extLst>
                <a:ext uri="{FF2B5EF4-FFF2-40B4-BE49-F238E27FC236}">
                  <a16:creationId xmlns:a16="http://schemas.microsoft.com/office/drawing/2014/main" id="{6DFAFD82-7181-C533-DD4A-01C5452305B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" y="1729270"/>
              <a:ext cx="12192000" cy="40608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2B7F525-4239-D7CB-3471-9E55F0D03946}"/>
                </a:ext>
              </a:extLst>
            </p:cNvPr>
            <p:cNvSpPr/>
            <p:nvPr/>
          </p:nvSpPr>
          <p:spPr>
            <a:xfrm>
              <a:off x="4576000" y="2112578"/>
              <a:ext cx="2945153" cy="2855396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3802C69-30CA-B883-3980-B7372E72684A}"/>
                </a:ext>
              </a:extLst>
            </p:cNvPr>
            <p:cNvSpPr txBox="1"/>
            <p:nvPr/>
          </p:nvSpPr>
          <p:spPr>
            <a:xfrm>
              <a:off x="5274160" y="2551837"/>
              <a:ext cx="1643677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5400" dirty="0">
                  <a:solidFill>
                    <a:schemeClr val="bg1">
                      <a:lumMod val="95000"/>
                    </a:schemeClr>
                  </a:solidFill>
                </a:rPr>
                <a:t>11%</a:t>
              </a:r>
            </a:p>
            <a:p>
              <a:pPr algn="ctr"/>
              <a:r>
                <a:rPr lang="en-GB" sz="5400" dirty="0">
                  <a:solidFill>
                    <a:schemeClr val="bg1">
                      <a:lumMod val="95000"/>
                    </a:schemeClr>
                  </a:solidFill>
                </a:rPr>
                <a:t>Male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0292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F660C3F-CDAF-25A1-481E-7F1ADD0FF19B}"/>
              </a:ext>
            </a:extLst>
          </p:cNvPr>
          <p:cNvSpPr/>
          <p:nvPr/>
        </p:nvSpPr>
        <p:spPr>
          <a:xfrm>
            <a:off x="-147725" y="5825794"/>
            <a:ext cx="12487450" cy="103220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52F74-FF32-3C46-7A1E-109659DD4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914" y="5876526"/>
            <a:ext cx="10766171" cy="93074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Enrolment in HE Nursing Courses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8C4E0D-9FA1-45A9-A1EB-55E8BD1C9075}"/>
              </a:ext>
            </a:extLst>
          </p:cNvPr>
          <p:cNvSpPr txBox="1"/>
          <p:nvPr/>
        </p:nvSpPr>
        <p:spPr>
          <a:xfrm>
            <a:off x="1909008" y="5230662"/>
            <a:ext cx="8373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(Teresa-Morales et al, 2022; Stanley et al, 2017; Health Education Standards Agency (HESA), 2024; University &amp; College Admissions Service (UCAS), 202</a:t>
            </a:r>
            <a:r>
              <a:rPr lang="en-GB" sz="1600" dirty="0">
                <a:solidFill>
                  <a:prstClr val="black"/>
                </a:solidFill>
                <a:latin typeface="Calibri" panose="020F0502020204030204"/>
              </a:rPr>
              <a:t>4; Nursing and Midwifery Council, 2023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)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1E46FC-2F3E-77A4-6433-F11C159543A2}"/>
              </a:ext>
            </a:extLst>
          </p:cNvPr>
          <p:cNvGrpSpPr/>
          <p:nvPr/>
        </p:nvGrpSpPr>
        <p:grpSpPr>
          <a:xfrm>
            <a:off x="902780" y="166368"/>
            <a:ext cx="10386436" cy="4838126"/>
            <a:chOff x="835019" y="439330"/>
            <a:chExt cx="10386436" cy="483812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755DB8A5-329E-8A2B-971F-01A58128016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35019" y="439330"/>
              <a:ext cx="10386436" cy="4838126"/>
            </a:xfrm>
            <a:prstGeom prst="rect">
              <a:avLst/>
            </a:prstGeom>
            <a:ln w="38100">
              <a:solidFill>
                <a:schemeClr val="accent1">
                  <a:lumMod val="50000"/>
                </a:schemeClr>
              </a:solidFill>
            </a:ln>
          </p:spPr>
        </p:pic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id="{DACDC055-8297-1C09-8456-39350F726122}"/>
                </a:ext>
              </a:extLst>
            </p:cNvPr>
            <p:cNvSpPr/>
            <p:nvPr/>
          </p:nvSpPr>
          <p:spPr>
            <a:xfrm>
              <a:off x="954502" y="1709807"/>
              <a:ext cx="1058779" cy="433137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21/22</a:t>
              </a:r>
            </a:p>
          </p:txBody>
        </p:sp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BE259E-04AE-3C40-E8BA-BFFEE63DF1DB}"/>
                </a:ext>
              </a:extLst>
            </p:cNvPr>
            <p:cNvSpPr/>
            <p:nvPr/>
          </p:nvSpPr>
          <p:spPr>
            <a:xfrm>
              <a:off x="954502" y="2641825"/>
              <a:ext cx="1058779" cy="433137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22/23</a:t>
              </a:r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30F659DC-C917-9FFC-40AF-B0606A1DA34A}"/>
                </a:ext>
              </a:extLst>
            </p:cNvPr>
            <p:cNvSpPr/>
            <p:nvPr/>
          </p:nvSpPr>
          <p:spPr>
            <a:xfrm>
              <a:off x="954501" y="3639588"/>
              <a:ext cx="1058779" cy="433137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21/22</a:t>
              </a:r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8E703812-5434-C077-5B08-DC3234F83EB2}"/>
                </a:ext>
              </a:extLst>
            </p:cNvPr>
            <p:cNvSpPr/>
            <p:nvPr/>
          </p:nvSpPr>
          <p:spPr>
            <a:xfrm>
              <a:off x="970545" y="4571606"/>
              <a:ext cx="1058779" cy="433137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22/23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74C5893-5E4C-D210-2261-521A6F0844B0}"/>
              </a:ext>
            </a:extLst>
          </p:cNvPr>
          <p:cNvGrpSpPr/>
          <p:nvPr/>
        </p:nvGrpSpPr>
        <p:grpSpPr>
          <a:xfrm>
            <a:off x="6095998" y="1470043"/>
            <a:ext cx="4194499" cy="3045169"/>
            <a:chOff x="6028237" y="1451810"/>
            <a:chExt cx="4194499" cy="3045169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0F64973A-40E1-D3BA-5354-804F488170F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028237" y="1451810"/>
              <a:ext cx="4194499" cy="3045169"/>
            </a:xfrm>
            <a:prstGeom prst="ellipse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D86330C-B6AA-3B0C-2AC2-32FA3B4936DF}"/>
                </a:ext>
              </a:extLst>
            </p:cNvPr>
            <p:cNvSpPr txBox="1"/>
            <p:nvPr/>
          </p:nvSpPr>
          <p:spPr>
            <a:xfrm>
              <a:off x="6713621" y="1875742"/>
              <a:ext cx="1275347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600" dirty="0">
                  <a:solidFill>
                    <a:srgbClr val="002060"/>
                  </a:solidFill>
                </a:rPr>
                <a:t>5%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3702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526C1-1685-F9EF-AADA-5CA9B7238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4906" y="196344"/>
            <a:ext cx="9553516" cy="6661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Tx/>
              <a:buChar char="-"/>
            </a:pPr>
            <a:r>
              <a:rPr lang="en-GB" sz="2000" dirty="0"/>
              <a:t>Identify factors which contribute to high levels of attrition in nursing degree programmes and discuss the perceived cause of these </a:t>
            </a:r>
          </a:p>
          <a:p>
            <a:pPr>
              <a:buFontTx/>
              <a:buChar char="-"/>
            </a:pPr>
            <a:r>
              <a:rPr lang="en-GB" sz="2000" dirty="0"/>
              <a:t>to investigate the existence of gender bias in nurse education.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- No overall picture - Adding a unique dimension?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- Dual Role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r>
              <a:rPr lang="en-GB" sz="2000" dirty="0"/>
              <a:t>Why are men less likely than women to undertake study on a nursing degree programme in Wales?</a:t>
            </a:r>
          </a:p>
          <a:p>
            <a:pPr>
              <a:buFontTx/>
              <a:buChar char="-"/>
            </a:pPr>
            <a:r>
              <a:rPr lang="en-GB" sz="2000" dirty="0"/>
              <a:t>What are the motivational factors for males to undertake studies on a nursing degree programme in Wales?</a:t>
            </a:r>
          </a:p>
          <a:p>
            <a:pPr>
              <a:buFontTx/>
              <a:buChar char="-"/>
            </a:pPr>
            <a:r>
              <a:rPr lang="en-GB" sz="2000" dirty="0"/>
              <a:t>What are the perceived barriers to successful completion of males undertaking studies on a nursing degree programme in Wales?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E44974-34C0-D2DA-15D0-93DE3318F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2485148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Aims</a:t>
            </a:r>
            <a:br>
              <a:rPr lang="en-GB" dirty="0"/>
            </a:br>
            <a:r>
              <a:rPr lang="en-GB" dirty="0"/>
              <a:t> &amp; Research Questions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383F9D6-C37D-9512-A010-7FFB37A4087F}"/>
              </a:ext>
            </a:extLst>
          </p:cNvPr>
          <p:cNvSpPr/>
          <p:nvPr/>
        </p:nvSpPr>
        <p:spPr>
          <a:xfrm>
            <a:off x="2670273" y="364638"/>
            <a:ext cx="757325" cy="26553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Aim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0BF54C4-DA56-58E4-1BC5-3410E46A4DF1}"/>
              </a:ext>
            </a:extLst>
          </p:cNvPr>
          <p:cNvSpPr/>
          <p:nvPr/>
        </p:nvSpPr>
        <p:spPr>
          <a:xfrm>
            <a:off x="2670273" y="4153127"/>
            <a:ext cx="2659052" cy="39362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Research Questions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B1940A9-0656-BFCD-DAE7-1E8D98798C3C}"/>
              </a:ext>
            </a:extLst>
          </p:cNvPr>
          <p:cNvSpPr/>
          <p:nvPr/>
        </p:nvSpPr>
        <p:spPr>
          <a:xfrm>
            <a:off x="2670273" y="1912006"/>
            <a:ext cx="2423440" cy="39362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Gaps in Literature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402ACE6-E0E2-3FD0-4638-8029BEE01880}"/>
              </a:ext>
            </a:extLst>
          </p:cNvPr>
          <p:cNvSpPr/>
          <p:nvPr/>
        </p:nvSpPr>
        <p:spPr>
          <a:xfrm>
            <a:off x="2670273" y="3023914"/>
            <a:ext cx="1884898" cy="39362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Positionality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49EC6F-6086-3968-C5AE-6C1A2608F810}"/>
              </a:ext>
            </a:extLst>
          </p:cNvPr>
          <p:cNvSpPr txBox="1"/>
          <p:nvPr/>
        </p:nvSpPr>
        <p:spPr>
          <a:xfrm>
            <a:off x="157075" y="5408979"/>
            <a:ext cx="22102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(Grady et al, 2006; Gea – </a:t>
            </a:r>
            <a:r>
              <a:rPr lang="en-GB" sz="1600" dirty="0" err="1">
                <a:solidFill>
                  <a:schemeClr val="bg1"/>
                </a:solidFill>
              </a:rPr>
              <a:t>Cabellero</a:t>
            </a:r>
            <a:r>
              <a:rPr lang="en-GB" sz="1600" dirty="0">
                <a:solidFill>
                  <a:schemeClr val="bg1"/>
                </a:solidFill>
              </a:rPr>
              <a:t> et al, 2023; Younas et al, 2022; Attia and Edge, 2017;Berger, 2015; Creswell, 2014)</a:t>
            </a:r>
          </a:p>
        </p:txBody>
      </p:sp>
    </p:spTree>
    <p:extLst>
      <p:ext uri="{BB962C8B-B14F-4D97-AF65-F5344CB8AC3E}">
        <p14:creationId xmlns:p14="http://schemas.microsoft.com/office/powerpoint/2010/main" val="981821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8CDCA0-FB33-4495-2F8C-E0D092972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70A1979-3096-AC12-30CF-2F3D77353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Literature Reviews in Health Care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19005-A885-627B-540C-5336B841E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13160" y="57434"/>
            <a:ext cx="3663528" cy="22044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2400" dirty="0"/>
              <a:t>Code of Conduct (NMC)</a:t>
            </a:r>
          </a:p>
          <a:p>
            <a:pPr marL="0"/>
            <a:r>
              <a:rPr lang="en-US" sz="2400" dirty="0"/>
              <a:t>Time</a:t>
            </a:r>
          </a:p>
          <a:p>
            <a:pPr marL="0"/>
            <a:r>
              <a:rPr lang="en-US" sz="2400" dirty="0"/>
              <a:t>Red Herrings – Critical eye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29668F-6BE4-8E72-1680-DC7E4E36853B}"/>
              </a:ext>
            </a:extLst>
          </p:cNvPr>
          <p:cNvSpPr txBox="1"/>
          <p:nvPr/>
        </p:nvSpPr>
        <p:spPr>
          <a:xfrm>
            <a:off x="4428401" y="31149"/>
            <a:ext cx="3474621" cy="2780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732315-C0C7-8486-2A50-0D19EB0A904A}"/>
              </a:ext>
            </a:extLst>
          </p:cNvPr>
          <p:cNvSpPr txBox="1"/>
          <p:nvPr/>
        </p:nvSpPr>
        <p:spPr>
          <a:xfrm>
            <a:off x="974361" y="5329003"/>
            <a:ext cx="5531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(Moule, 2018; Aveyard,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76F025-F7D3-682F-0462-77F6517DA070}"/>
              </a:ext>
            </a:extLst>
          </p:cNvPr>
          <p:cNvSpPr txBox="1"/>
          <p:nvPr/>
        </p:nvSpPr>
        <p:spPr>
          <a:xfrm>
            <a:off x="8909246" y="3047475"/>
            <a:ext cx="315817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Essential for all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Evidence Based Practice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Setting Standards, Developing Guidelines, Auditing</a:t>
            </a:r>
          </a:p>
        </p:txBody>
      </p:sp>
    </p:spTree>
    <p:extLst>
      <p:ext uri="{BB962C8B-B14F-4D97-AF65-F5344CB8AC3E}">
        <p14:creationId xmlns:p14="http://schemas.microsoft.com/office/powerpoint/2010/main" val="203165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92D837-4190-8C07-E71E-732F26ABB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magnifying glass on a book&#10;&#10;Description automatically generated">
            <a:extLst>
              <a:ext uri="{FF2B5EF4-FFF2-40B4-BE49-F238E27FC236}">
                <a16:creationId xmlns:a16="http://schemas.microsoft.com/office/drawing/2014/main" id="{5CC2166D-07E4-E7F5-162D-8AAF7E2AFD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49" r="37422" b="1"/>
          <a:stretch/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AF347E0-783A-61A4-0566-36540D867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328512"/>
            <a:ext cx="6096000" cy="162897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4000" dirty="0"/>
              <a:t>Searching for Literature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E7AF0B-9F98-2756-4944-333C7EBFDC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7332862"/>
              </p:ext>
            </p:extLst>
          </p:nvPr>
        </p:nvGraphicFramePr>
        <p:xfrm>
          <a:off x="212682" y="2417045"/>
          <a:ext cx="5562115" cy="3948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546C96C-3ACF-0D80-F23A-6E7C22E3B970}"/>
              </a:ext>
            </a:extLst>
          </p:cNvPr>
          <p:cNvSpPr txBox="1"/>
          <p:nvPr/>
        </p:nvSpPr>
        <p:spPr>
          <a:xfrm>
            <a:off x="4047822" y="4286615"/>
            <a:ext cx="18171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(Moule, 2017; </a:t>
            </a:r>
            <a:r>
              <a:rPr lang="en-GB" dirty="0" err="1"/>
              <a:t>Pattino</a:t>
            </a:r>
            <a:r>
              <a:rPr lang="en-GB" dirty="0"/>
              <a:t> and </a:t>
            </a:r>
            <a:r>
              <a:rPr lang="en-GB" dirty="0" err="1"/>
              <a:t>Ferrierra</a:t>
            </a:r>
            <a:r>
              <a:rPr lang="en-GB" dirty="0"/>
              <a:t>, 2018; </a:t>
            </a:r>
            <a:r>
              <a:rPr lang="en-GB" dirty="0" err="1"/>
              <a:t>Boote</a:t>
            </a:r>
            <a:r>
              <a:rPr lang="en-GB" dirty="0"/>
              <a:t> and </a:t>
            </a:r>
            <a:r>
              <a:rPr lang="en-GB" dirty="0" err="1"/>
              <a:t>Beile</a:t>
            </a:r>
            <a:r>
              <a:rPr lang="en-GB" dirty="0"/>
              <a:t>, 2005)</a:t>
            </a:r>
          </a:p>
        </p:txBody>
      </p:sp>
    </p:spTree>
    <p:extLst>
      <p:ext uri="{BB962C8B-B14F-4D97-AF65-F5344CB8AC3E}">
        <p14:creationId xmlns:p14="http://schemas.microsoft.com/office/powerpoint/2010/main" val="30522479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0E740-CC02-C13B-9779-8113287EF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37754432-77E4-89AD-DF63-FD23528D13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368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9194E9FC-B2A7-6126-50DB-D25CC537DC2F}"/>
              </a:ext>
            </a:extLst>
          </p:cNvPr>
          <p:cNvSpPr txBox="1">
            <a:spLocks/>
          </p:cNvSpPr>
          <p:nvPr/>
        </p:nvSpPr>
        <p:spPr>
          <a:xfrm>
            <a:off x="0" y="373993"/>
            <a:ext cx="12192000" cy="107068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4000" dirty="0"/>
          </a:p>
          <a:p>
            <a:pPr algn="ctr"/>
            <a:r>
              <a:rPr lang="en-GB" sz="4000" dirty="0"/>
              <a:t>My Literature Review – Themes</a:t>
            </a:r>
          </a:p>
          <a:p>
            <a:pPr algn="ctr"/>
            <a:endParaRPr lang="en-GB" sz="4000" dirty="0"/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36190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CF588-4AB4-1F6B-1E73-99CCF462C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90708-A721-5B8A-9412-0C658BF56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Tell a little bit about this…</a:t>
            </a:r>
          </a:p>
          <a:p>
            <a:endParaRPr lang="en-GB" dirty="0"/>
          </a:p>
          <a:p>
            <a:r>
              <a:rPr lang="en-GB" dirty="0"/>
              <a:t>Identify relevant literature</a:t>
            </a:r>
          </a:p>
          <a:p>
            <a:r>
              <a:rPr lang="en-GB" dirty="0"/>
              <a:t>Explain the nature of the literature and critique it – </a:t>
            </a:r>
            <a:r>
              <a:rPr lang="en-GB" dirty="0" err="1"/>
              <a:t>eg</a:t>
            </a:r>
            <a:r>
              <a:rPr lang="en-GB" dirty="0"/>
              <a:t> small scale action research in one secondary school with 3 participant teachers</a:t>
            </a:r>
          </a:p>
          <a:p>
            <a:r>
              <a:rPr lang="en-GB" dirty="0"/>
              <a:t>Outline the debates in the literature</a:t>
            </a:r>
          </a:p>
          <a:p>
            <a:r>
              <a:rPr lang="en-GB" dirty="0"/>
              <a:t>Identify themes</a:t>
            </a:r>
          </a:p>
          <a:p>
            <a:r>
              <a:rPr lang="en-GB" dirty="0"/>
              <a:t>What do the author agree on or differ on?</a:t>
            </a:r>
          </a:p>
          <a:p>
            <a:r>
              <a:rPr lang="en-GB" dirty="0"/>
              <a:t>At every point – what does this mean for my research????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BA1037-9570-CFB2-BC18-80FB7485C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65125"/>
            <a:ext cx="12192001" cy="132556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Lack of Awareness of Men’s Contribution to the Field</a:t>
            </a:r>
            <a:br>
              <a:rPr lang="en-GB" dirty="0"/>
            </a:br>
            <a:r>
              <a:rPr lang="en-GB" dirty="0"/>
              <a:t> - a lack of role models?</a:t>
            </a:r>
          </a:p>
        </p:txBody>
      </p:sp>
    </p:spTree>
    <p:extLst>
      <p:ext uri="{BB962C8B-B14F-4D97-AF65-F5344CB8AC3E}">
        <p14:creationId xmlns:p14="http://schemas.microsoft.com/office/powerpoint/2010/main" val="2967615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70261-4DD2-6EFF-1FEE-7FBE374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41ABF-A165-96C3-F15E-C228A8DED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2766982" cy="480814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 err="1"/>
              <a:t>Cude</a:t>
            </a:r>
            <a:r>
              <a:rPr lang="en-GB" b="1" dirty="0"/>
              <a:t> and Winfrey (2007)</a:t>
            </a:r>
          </a:p>
          <a:p>
            <a:pPr marL="0" indent="0">
              <a:buNone/>
            </a:pPr>
            <a:r>
              <a:rPr lang="en-GB" b="1" dirty="0" err="1"/>
              <a:t>Prosen</a:t>
            </a:r>
            <a:r>
              <a:rPr lang="en-GB" b="1" dirty="0"/>
              <a:t> (2022)</a:t>
            </a:r>
          </a:p>
          <a:p>
            <a:pPr marL="0" indent="0">
              <a:buNone/>
            </a:pPr>
            <a:r>
              <a:rPr lang="en-GB" b="1" dirty="0"/>
              <a:t>Holton (1984)</a:t>
            </a:r>
          </a:p>
          <a:p>
            <a:pPr marL="0" indent="0">
              <a:buNone/>
            </a:pPr>
            <a:r>
              <a:rPr lang="en-GB" b="1" dirty="0"/>
              <a:t>Ross (2017)</a:t>
            </a:r>
          </a:p>
          <a:p>
            <a:pPr marL="0" indent="0">
              <a:buNone/>
            </a:pPr>
            <a:r>
              <a:rPr lang="en-GB" b="1" dirty="0" err="1"/>
              <a:t>Bullogh</a:t>
            </a:r>
            <a:r>
              <a:rPr lang="en-GB" b="1" dirty="0"/>
              <a:t> (1994)</a:t>
            </a:r>
          </a:p>
          <a:p>
            <a:pPr marL="0" indent="0">
              <a:buNone/>
            </a:pPr>
            <a:r>
              <a:rPr lang="en-GB" b="1" dirty="0"/>
              <a:t>Abel-Smith (1960)</a:t>
            </a:r>
          </a:p>
          <a:p>
            <a:pPr marL="0" indent="0">
              <a:buNone/>
            </a:pPr>
            <a:r>
              <a:rPr lang="en-GB" b="1" dirty="0"/>
              <a:t>Donahue (1985)</a:t>
            </a:r>
          </a:p>
          <a:p>
            <a:pPr marL="0" indent="0">
              <a:buNone/>
            </a:pPr>
            <a:r>
              <a:rPr lang="en-GB" b="1" dirty="0"/>
              <a:t>McIntosh (1997)</a:t>
            </a:r>
          </a:p>
          <a:p>
            <a:pPr marL="0" indent="0">
              <a:buNone/>
            </a:pPr>
            <a:r>
              <a:rPr lang="en-GB" b="1" dirty="0"/>
              <a:t>Brown and Stone (1973)</a:t>
            </a:r>
          </a:p>
          <a:p>
            <a:pPr marL="0" indent="0">
              <a:buNone/>
            </a:pPr>
            <a:r>
              <a:rPr lang="en-GB" b="1" dirty="0"/>
              <a:t>Williams (1978)</a:t>
            </a:r>
          </a:p>
          <a:p>
            <a:pPr marL="0" indent="0">
              <a:buNone/>
            </a:pPr>
            <a:r>
              <a:rPr lang="en-GB" b="1" dirty="0" err="1"/>
              <a:t>Meadus</a:t>
            </a:r>
            <a:r>
              <a:rPr lang="en-GB" b="1" dirty="0"/>
              <a:t> (2005)</a:t>
            </a:r>
          </a:p>
          <a:p>
            <a:pPr marL="0" indent="0">
              <a:buNone/>
            </a:pPr>
            <a:r>
              <a:rPr lang="en-GB" b="1" dirty="0"/>
              <a:t>Dingwall (1977)</a:t>
            </a:r>
          </a:p>
          <a:p>
            <a:pPr marL="0" indent="0">
              <a:buNone/>
            </a:pPr>
            <a:r>
              <a:rPr lang="en-GB" b="1" dirty="0"/>
              <a:t>Verger (1986)</a:t>
            </a:r>
          </a:p>
          <a:p>
            <a:pPr marL="0" indent="0">
              <a:buNone/>
            </a:pPr>
            <a:r>
              <a:rPr lang="en-GB" b="1" dirty="0"/>
              <a:t>Kearns and Mahon (2021)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422F3A1-920F-D3B6-DB46-ACE90ED04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365125"/>
            <a:ext cx="12192001" cy="132556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Lack of Awareness of Men’s Contribution to the Field</a:t>
            </a:r>
            <a:br>
              <a:rPr lang="en-GB" dirty="0"/>
            </a:br>
            <a:r>
              <a:rPr lang="en-GB" dirty="0"/>
              <a:t> - a lack of role models?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4645CECC-C45E-2D87-5FEC-9E041D802D67}"/>
              </a:ext>
            </a:extLst>
          </p:cNvPr>
          <p:cNvSpPr txBox="1">
            <a:spLocks/>
          </p:cNvSpPr>
          <p:nvPr/>
        </p:nvSpPr>
        <p:spPr>
          <a:xfrm>
            <a:off x="4898155" y="1826065"/>
            <a:ext cx="2766982" cy="480814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Abel-Smith (1960)</a:t>
            </a:r>
          </a:p>
          <a:p>
            <a:pPr marL="0" indent="0">
              <a:buNone/>
            </a:pPr>
            <a:r>
              <a:rPr lang="en-GB" b="1" dirty="0"/>
              <a:t>Brown and Stone (1973)</a:t>
            </a:r>
          </a:p>
          <a:p>
            <a:pPr marL="0" indent="0">
              <a:buNone/>
            </a:pPr>
            <a:r>
              <a:rPr lang="en-GB" b="1" dirty="0"/>
              <a:t>Dingwall (1977)</a:t>
            </a:r>
          </a:p>
          <a:p>
            <a:pPr marL="0" indent="0">
              <a:buNone/>
            </a:pPr>
            <a:r>
              <a:rPr lang="en-GB" b="1" dirty="0"/>
              <a:t>Williams (1978)</a:t>
            </a:r>
          </a:p>
          <a:p>
            <a:pPr marL="0" indent="0">
              <a:buNone/>
            </a:pPr>
            <a:r>
              <a:rPr lang="en-GB" b="1" dirty="0"/>
              <a:t>Holton (1984)</a:t>
            </a:r>
          </a:p>
          <a:p>
            <a:pPr marL="0" indent="0">
              <a:buNone/>
            </a:pPr>
            <a:r>
              <a:rPr lang="en-GB" b="1" dirty="0"/>
              <a:t>Donahue (1985)</a:t>
            </a:r>
          </a:p>
          <a:p>
            <a:pPr marL="0" indent="0">
              <a:buNone/>
            </a:pPr>
            <a:r>
              <a:rPr lang="en-GB" b="1" dirty="0"/>
              <a:t>Verger (1986)</a:t>
            </a:r>
          </a:p>
          <a:p>
            <a:pPr marL="0" indent="0">
              <a:buNone/>
            </a:pPr>
            <a:r>
              <a:rPr lang="en-GB" b="1" dirty="0" err="1"/>
              <a:t>Bullogh</a:t>
            </a:r>
            <a:r>
              <a:rPr lang="en-GB" b="1" dirty="0"/>
              <a:t> (1994)</a:t>
            </a:r>
          </a:p>
          <a:p>
            <a:pPr marL="0" indent="0">
              <a:buNone/>
            </a:pPr>
            <a:r>
              <a:rPr lang="en-GB" b="1" dirty="0"/>
              <a:t>McIntosh (1997)</a:t>
            </a:r>
          </a:p>
          <a:p>
            <a:pPr marL="0" indent="0">
              <a:buNone/>
            </a:pPr>
            <a:r>
              <a:rPr lang="en-GB" b="1" dirty="0" err="1"/>
              <a:t>Meadus</a:t>
            </a:r>
            <a:r>
              <a:rPr lang="en-GB" b="1" dirty="0"/>
              <a:t> (2005)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/>
              <a:t>Cude</a:t>
            </a:r>
            <a:r>
              <a:rPr lang="en-GB" b="1" dirty="0"/>
              <a:t> and Winfrey (2007)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Ross (2017)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Kearns and Mahon (2021)</a:t>
            </a:r>
          </a:p>
          <a:p>
            <a:pPr marL="0" indent="0">
              <a:buNone/>
            </a:pPr>
            <a:r>
              <a:rPr lang="en-GB" b="1" dirty="0" err="1"/>
              <a:t>Prosen</a:t>
            </a:r>
            <a:r>
              <a:rPr lang="en-GB" b="1" dirty="0"/>
              <a:t> (2022)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3C08B23-9647-D9F7-A44B-4F87BB3DA869}"/>
              </a:ext>
            </a:extLst>
          </p:cNvPr>
          <p:cNvSpPr txBox="1">
            <a:spLocks/>
          </p:cNvSpPr>
          <p:nvPr/>
        </p:nvSpPr>
        <p:spPr>
          <a:xfrm>
            <a:off x="8586819" y="1825624"/>
            <a:ext cx="2875213" cy="480814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FF0000"/>
                </a:solidFill>
              </a:rPr>
              <a:t>Abel-Smith (1960) *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Brown and Stone (1973) *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Dingwall (1977) *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Williams (1978) *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Holton (1984)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Donahue (1985)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Verger (1986) *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0070C0"/>
                </a:solidFill>
              </a:rPr>
              <a:t>Bullogh</a:t>
            </a:r>
            <a:r>
              <a:rPr lang="en-GB" b="1" dirty="0">
                <a:solidFill>
                  <a:srgbClr val="0070C0"/>
                </a:solidFill>
              </a:rPr>
              <a:t> (1994)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</a:rPr>
              <a:t>McIntosh (1997)*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FFC000"/>
                </a:solidFill>
              </a:rPr>
              <a:t>Meadus</a:t>
            </a:r>
            <a:r>
              <a:rPr lang="en-GB" b="1" dirty="0">
                <a:solidFill>
                  <a:srgbClr val="FFC000"/>
                </a:solidFill>
              </a:rPr>
              <a:t> (2005)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>
                <a:solidFill>
                  <a:srgbClr val="FFC000"/>
                </a:solidFill>
              </a:rPr>
              <a:t>Cude</a:t>
            </a:r>
            <a:r>
              <a:rPr lang="en-GB" b="1" dirty="0">
                <a:solidFill>
                  <a:srgbClr val="FFC000"/>
                </a:solidFill>
              </a:rPr>
              <a:t> and Winfrey (2007)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FFC000"/>
                </a:solidFill>
              </a:rPr>
              <a:t> Ross (2017) *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00B050"/>
                </a:solidFill>
              </a:rPr>
              <a:t>Kearns and Mahon (2021) *</a:t>
            </a:r>
          </a:p>
          <a:p>
            <a:pPr marL="0" indent="0">
              <a:buNone/>
            </a:pPr>
            <a:r>
              <a:rPr lang="en-GB" b="1" dirty="0" err="1">
                <a:solidFill>
                  <a:srgbClr val="00B050"/>
                </a:solidFill>
              </a:rPr>
              <a:t>Prosen</a:t>
            </a:r>
            <a:r>
              <a:rPr lang="en-GB" b="1" dirty="0">
                <a:solidFill>
                  <a:srgbClr val="00B050"/>
                </a:solidFill>
              </a:rPr>
              <a:t> (2022) *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1AD779-5679-46B5-5AB8-D8D21F4AE051}"/>
              </a:ext>
            </a:extLst>
          </p:cNvPr>
          <p:cNvSpPr txBox="1"/>
          <p:nvPr/>
        </p:nvSpPr>
        <p:spPr>
          <a:xfrm>
            <a:off x="576596" y="6412448"/>
            <a:ext cx="5567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(Lambert, 2021)</a:t>
            </a:r>
          </a:p>
        </p:txBody>
      </p:sp>
    </p:spTree>
    <p:extLst>
      <p:ext uri="{BB962C8B-B14F-4D97-AF65-F5344CB8AC3E}">
        <p14:creationId xmlns:p14="http://schemas.microsoft.com/office/powerpoint/2010/main" val="2317322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5788CC-A755-A15E-FC1D-6ED93DA2C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81" y="99010"/>
            <a:ext cx="7076408" cy="59713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3C001D1-5A26-1F22-0C8D-B5F3BAE228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2406" y="1748129"/>
            <a:ext cx="7076408" cy="501086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2820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124F0-306D-1C7D-7DFF-3746DE537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51118"/>
            <a:ext cx="10515600" cy="989081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037980F-6F21-2DDD-77DA-314B50099A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9202881"/>
              </p:ext>
            </p:extLst>
          </p:nvPr>
        </p:nvGraphicFramePr>
        <p:xfrm>
          <a:off x="64066" y="108124"/>
          <a:ext cx="12015330" cy="66503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1575">
                  <a:extLst>
                    <a:ext uri="{9D8B030D-6E8A-4147-A177-3AD203B41FA5}">
                      <a16:colId xmlns:a16="http://schemas.microsoft.com/office/drawing/2014/main" val="2664742208"/>
                    </a:ext>
                  </a:extLst>
                </a:gridCol>
                <a:gridCol w="1998751">
                  <a:extLst>
                    <a:ext uri="{9D8B030D-6E8A-4147-A177-3AD203B41FA5}">
                      <a16:colId xmlns:a16="http://schemas.microsoft.com/office/drawing/2014/main" val="2348247216"/>
                    </a:ext>
                  </a:extLst>
                </a:gridCol>
                <a:gridCol w="1998751">
                  <a:extLst>
                    <a:ext uri="{9D8B030D-6E8A-4147-A177-3AD203B41FA5}">
                      <a16:colId xmlns:a16="http://schemas.microsoft.com/office/drawing/2014/main" val="579162659"/>
                    </a:ext>
                  </a:extLst>
                </a:gridCol>
                <a:gridCol w="1998751">
                  <a:extLst>
                    <a:ext uri="{9D8B030D-6E8A-4147-A177-3AD203B41FA5}">
                      <a16:colId xmlns:a16="http://schemas.microsoft.com/office/drawing/2014/main" val="4040372533"/>
                    </a:ext>
                  </a:extLst>
                </a:gridCol>
                <a:gridCol w="1998751">
                  <a:extLst>
                    <a:ext uri="{9D8B030D-6E8A-4147-A177-3AD203B41FA5}">
                      <a16:colId xmlns:a16="http://schemas.microsoft.com/office/drawing/2014/main" val="2896370660"/>
                    </a:ext>
                  </a:extLst>
                </a:gridCol>
                <a:gridCol w="1998751">
                  <a:extLst>
                    <a:ext uri="{9D8B030D-6E8A-4147-A177-3AD203B41FA5}">
                      <a16:colId xmlns:a16="http://schemas.microsoft.com/office/drawing/2014/main" val="3393434303"/>
                    </a:ext>
                  </a:extLst>
                </a:gridCol>
              </a:tblGrid>
              <a:tr h="285778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Taylor et al (2022)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McIntosh (1991)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Bullogh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(1994)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Holton (1984)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Folami (2017)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0553809"/>
                  </a:ext>
                </a:extLst>
              </a:tr>
              <a:tr h="685868">
                <a:tc>
                  <a:txBody>
                    <a:bodyPr/>
                    <a:lstStyle/>
                    <a:p>
                      <a:r>
                        <a:rPr lang="en-GB" sz="1400" b="1" dirty="0"/>
                        <a:t>Authors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Lecturers – Health &amp; Life Sciences – Scottish Universities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Male Adult Nurse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Adult Nurse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Former Nurse (Ward Sister)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Male Adult Nurse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2691"/>
                  </a:ext>
                </a:extLst>
              </a:tr>
              <a:tr h="885913">
                <a:tc>
                  <a:txBody>
                    <a:bodyPr/>
                    <a:lstStyle/>
                    <a:p>
                      <a:r>
                        <a:rPr lang="en-GB" sz="1400" b="1" dirty="0"/>
                        <a:t>Purpose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 levels of attrition of men in nurse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History of men’s contribution to nursing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Men’s contributions in nursing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Florence Nightingales reformation of nursing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Experiences of male student nurses gender bias within nursing degree courses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2484198"/>
                  </a:ext>
                </a:extLst>
              </a:tr>
              <a:tr h="285778">
                <a:tc>
                  <a:txBody>
                    <a:bodyPr/>
                    <a:lstStyle/>
                    <a:p>
                      <a:r>
                        <a:rPr lang="en-GB" sz="1400" b="1" dirty="0"/>
                        <a:t>Location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Scotland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Nigeria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2737712"/>
                  </a:ext>
                </a:extLst>
              </a:tr>
              <a:tr h="285778">
                <a:tc>
                  <a:txBody>
                    <a:bodyPr/>
                    <a:lstStyle/>
                    <a:p>
                      <a:r>
                        <a:rPr lang="en-GB" sz="1400" b="1" dirty="0"/>
                        <a:t>methods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Qualitative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Scoping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Scoping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Scoping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Quantitative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790781"/>
                  </a:ext>
                </a:extLst>
              </a:tr>
              <a:tr h="525774">
                <a:tc>
                  <a:txBody>
                    <a:bodyPr/>
                    <a:lstStyle/>
                    <a:p>
                      <a:r>
                        <a:rPr lang="en-GB" sz="1400" b="1" dirty="0"/>
                        <a:t>Participants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13 female</a:t>
                      </a:r>
                    </a:p>
                    <a:p>
                      <a:r>
                        <a:rPr lang="en-GB" sz="1400" dirty="0"/>
                        <a:t>5 male nursing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r>
                        <a:rPr lang="en-GB" sz="1400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205 male nursing 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9055377"/>
                  </a:ext>
                </a:extLst>
              </a:tr>
              <a:tr h="485823">
                <a:tc>
                  <a:txBody>
                    <a:bodyPr/>
                    <a:lstStyle/>
                    <a:p>
                      <a:r>
                        <a:rPr lang="en-GB" sz="1400" b="1" dirty="0"/>
                        <a:t>Data collection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Telephone interviews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Thematic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Thematic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Presentation of Timeline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Online Questionnaire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0586497"/>
                  </a:ext>
                </a:extLst>
              </a:tr>
              <a:tr h="685868">
                <a:tc>
                  <a:txBody>
                    <a:bodyPr/>
                    <a:lstStyle/>
                    <a:p>
                      <a:r>
                        <a:rPr lang="en-GB" sz="1400" b="1" dirty="0"/>
                        <a:t>Main finding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Lack of role models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Contributions of men unrecognised </a:t>
                      </a:r>
                      <a:endParaRPr lang="en-GB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Role of the male nurse is critical to address the care of the public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Men and their horny hands were not fit to touch a  wounded limb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Lack of role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2446917"/>
                  </a:ext>
                </a:extLst>
              </a:tr>
              <a:tr h="1486048">
                <a:tc>
                  <a:txBody>
                    <a:bodyPr/>
                    <a:lstStyle/>
                    <a:p>
                      <a:r>
                        <a:rPr lang="en-GB" sz="1400" b="1" dirty="0"/>
                        <a:t>critique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Bias in participants</a:t>
                      </a:r>
                    </a:p>
                    <a:p>
                      <a:r>
                        <a:rPr lang="en-GB" sz="1400" dirty="0"/>
                        <a:t>No clarity of terms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does he know?</a:t>
                      </a:r>
                    </a:p>
                    <a:p>
                      <a:r>
                        <a:rPr lang="en-GB" sz="1400" dirty="0"/>
                        <a:t>Validity?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Contributions previously unknown to author – hardly generalisability?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Derogatory language, opinionated, sign of the times, stereotype 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Students who identified role models related to family members and friends of the family – Poses an argument on the clarity of ‘role models’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784397"/>
                  </a:ext>
                </a:extLst>
              </a:tr>
              <a:tr h="685868">
                <a:tc>
                  <a:txBody>
                    <a:bodyPr/>
                    <a:lstStyle/>
                    <a:p>
                      <a:r>
                        <a:rPr lang="en-GB" sz="1400" b="1" dirty="0"/>
                        <a:t>What does it mean for my study?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Clarity of role models</a:t>
                      </a:r>
                    </a:p>
                    <a:p>
                      <a:r>
                        <a:rPr lang="en-GB" sz="1400" dirty="0"/>
                        <a:t>Ask the right questions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Garner views and opinions from valid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Don’t make assumptions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Beware of bias – despite good intentions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There’s 2 different types of role models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6462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8915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327445E-53B0-183E-45C2-9F49497092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16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052EA0-B3F7-5D56-CA9C-97462DA0F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6121" y="-54393"/>
            <a:ext cx="247975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Summary</a:t>
            </a:r>
          </a:p>
        </p:txBody>
      </p:sp>
      <p:pic>
        <p:nvPicPr>
          <p:cNvPr id="1026" name="Picture 2" descr="Social Constructionism Theory: Definition and Examples">
            <a:extLst>
              <a:ext uri="{FF2B5EF4-FFF2-40B4-BE49-F238E27FC236}">
                <a16:creationId xmlns:a16="http://schemas.microsoft.com/office/drawing/2014/main" id="{BAC4A5DA-A4E2-0CF2-8B8F-3457079CD7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618" y="1565434"/>
            <a:ext cx="7248764" cy="483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313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AA03D6-4767-4121-8BA4-91CD13BE31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79E42E8-83F3-C565-3938-D85F9A4D9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16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073647-36F9-1A71-833A-C198E95C0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2526" y="-54393"/>
            <a:ext cx="264694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3729E-9BC3-18B6-3C67-93A7BFCE2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Attia, M. and Edge, J. (2017) ‘Be(com)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reflexive researcher: a developmental approach to research methodology’,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Open Review of Educational Research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(1), pp. 33–45. https://doi.org/10.1080/23265507.2017.1300068.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Aveyard, H. (2019)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Doing a Literature Review in Health and Social Care: A practical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guide (4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edn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). London: Open University Press.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Berger, R. (2015) ‘Now I see, now I don’t: Researcher’s position and reflexivity in qualitative research’,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Qualitative Research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15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(2), pp. 219–234.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Boote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D.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Beile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P. (2005) ‘Scholars Before Researchers: On the centrality of the dissertation literature review in research preparation’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Educational Researcher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34(6), pp. 3-15. Doi:10.3102/0013189X034006003.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Brown, R. G. and Stone, R. W.  (1973)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Male Nurse.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Birkenhead: Wilmer Brothers.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Bullogh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V. L. (1994) ‘Men in Nursing’,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Professional Nursing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10(5) pp 267-276.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Creswell, J. W. (2014) 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Research Design: qualitative, quantitative, and mixed methods approaches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4th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London: Sage Publications.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Cudé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G, and Winfrey, K. (2007) ‘The hidden barrier: gender bias: fact or fiction?’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Nursing for Women's Health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11(3) pp 254-265.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525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66BA6A-9B3E-609F-8893-70DA5B763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9F244F8-7B0B-05D7-87D5-D3460CD94F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16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5B2CBC-6A3F-D11F-E587-79576220C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2526" y="-54393"/>
            <a:ext cx="264694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54524-7996-FEC4-1DAF-266907E65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25" y="1648250"/>
            <a:ext cx="10949503" cy="463024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Dingwall, R. (1977)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Place of Men in Nursing.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Edinburgh: Churchill Livingstone.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Donahue, M. P. (1996)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Nursing: The finest art: An illustrated history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(2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nd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). St Louis: Mosby.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Folami, F. (2017) ‘Gender Inequality and Role-strain among Male Nursing Students in Selected Nursing Institution, Lagos, Nigeria’,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Journal of Education and Training Studies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5(16) pp 214–219.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Gea-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Cabellero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V.,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Vinasspre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-Hernandez, R.,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-Ortega, C.,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Celda-Belinchon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L.,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Santolalla-Arnedo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I., Marques-Sule, E. and Juarez-Vela, R. (2023) ‘Gender equity in the scientific nursing journals indexed in Journal Citation Reports: A cross-sectional study’,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Frontiers in Public Health,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11. Doi:  https://doi.org/10.3389/fpubh.2023.1119117. 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Grady, C. A., Stewardson, G. A., Mitchell, F. and Daniels, P. (2006) ‘A notion of gender bias experienced by male nursing students,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Nursing Education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62(4) pp 228-239.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Higher Education Statistics Agency (2024)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Students on HE courses by course subject, level of study, mode of study, sex and domicile: Wales, 2021/22.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Available at: https://www.hesa.ac.uk/data-and-analysis/students (Accessed on 26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January 2025).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6000"/>
              </a:lnSpc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Holton, S. (1984) ‘Feminine authority and social order: Florence Nightingale's conception of nursing and health care’,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Journal of Social Analysis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15(7) pp 59–72.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Kearns, T. and Mahon, P. (2021) ‘How to attain gender equality in nursing—an essay’,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British Medical Journal,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373(14) pp 1232-1323.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063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F576D-D000-7C86-AA9D-51058AC65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614EAE8-7DA9-0EEA-C784-1D111BCCA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16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E1A9C6-CA43-95B0-5EEC-40398E736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2526" y="-54393"/>
            <a:ext cx="264694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E1B89-7DC9-43D1-5A46-0074B2062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Lambert, M. (2021) 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Top Tips on Writing a Literature Review for Your Education Research Project.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Available at: https://www.academia.edu/5195702/Top_Tips_on_Writing_a_Literature_Review_for_Your_Education_Research_Project (Accessed on 3</a:t>
            </a:r>
            <a:r>
              <a:rPr lang="en-GB" sz="15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rd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January 2025).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5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McIntosh, C. (1997) ‘A historical study of men in nursing’,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Advanced Nursing</a:t>
            </a:r>
            <a:r>
              <a:rPr lang="en-GB" sz="15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17(10) pp 1327–1334.</a:t>
            </a:r>
            <a:endParaRPr lang="en-GB" sz="15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5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Meadus</a:t>
            </a:r>
            <a:r>
              <a:rPr lang="en-GB" sz="15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R. and Twomey, J. (2011) ‘Men student nurses: the nursing education experience’ </a:t>
            </a:r>
            <a:r>
              <a:rPr lang="en-GB" sz="15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Nursing Forum</a:t>
            </a:r>
            <a:r>
              <a:rPr lang="en-GB" sz="15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46(4), pp 269-279.</a:t>
            </a:r>
            <a:endParaRPr lang="en-GB" sz="15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Moule, P. (2018) 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Making Sense of Research in Nursing, Health and Social Care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(6</a:t>
            </a:r>
            <a:r>
              <a:rPr lang="en-GB" sz="15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</a:t>
            </a: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Edn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). London: Sage Publications.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Nursing and Midwifery Council (2023) 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Our Latest Information about Nursing and Midwifery in the UK.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Available </a:t>
            </a: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at:.nmc.org.uk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/</a:t>
            </a: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globalassets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/</a:t>
            </a: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sitedocuments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/data-reports/march-2023/nmc-register-data-march-2023-easy-read.pdf (Accessed on: 2</a:t>
            </a:r>
            <a:r>
              <a:rPr lang="en-GB" sz="15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nd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December 2024).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Nursing and Midwifery Council (2024) 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The NMC Register: 1 </a:t>
            </a:r>
            <a:r>
              <a:rPr lang="en-GB" sz="15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Aprill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2023 – 31 March 2024.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 London: NMC.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Patino, C. M. and Ferreira, J. C. (2018) ‘Inclusion and exclusion criteria in research studies: definitions and why they matter’, 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Journal of Brazilian Pneumology’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44(2), pp. 84. </a:t>
            </a: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doi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: 10.1590/s1806-37562018000000088.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6000"/>
              </a:lnSpc>
            </a:pPr>
            <a:r>
              <a:rPr lang="en-GB" sz="15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Prosen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, M. (2022) ‘Nursing students’ perception of gender-defined roles in nursing: a qualitative descriptive study’, </a:t>
            </a:r>
            <a:r>
              <a:rPr lang="en-GB" sz="15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BMC Nursing,</a:t>
            </a:r>
            <a:r>
              <a:rPr lang="en-GB" sz="1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 21(104) pp 143-151.</a:t>
            </a:r>
            <a:endParaRPr lang="en-GB" sz="1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560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3C5957-6FD1-5E3B-FCF5-B43CF15DC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1ACF27-1942-4D51-6274-A1B98C63C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21677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1788DF-11B5-555D-2749-A2C5A6BE8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2526" y="-54393"/>
            <a:ext cx="2646947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9F394-D2DE-07D9-4A75-99EE98BB5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783" y="1432754"/>
            <a:ext cx="11112581" cy="492727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Ross, D. (2017) ‘Challenges for men in a female dominated environment’, Links to Health and Social Care, 2(1) pp 4–20.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Royal College of Nursing (2024) Critical Nursing Shortages Leave Patients Unsafe. Available at: https://www.rcn.org.uk/news-and-events/Press-Releases/critical-nursing-shortages-leave-patients-unsafe-010724 (Accessed on 7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January 2024).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Taylor, J., Marland, G., Whitford, H., Carson, M. and Leece, R. (2022) ‘Isolation and marginalization: exploring attrition of men in preregistration nursing programs’,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Journal of nursing education,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61(4), pp. 179-186.  Available at: https://doi.org/10.3928/01484834-20220209-02 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University and College Admissions Service (2024)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UCAS End of Cycle Report: Chapter 2 – Nursing: Summary of applicants and acceptances.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 Cheltenham: UCAS.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Verger, J. (1986)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Different Values and Authorities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Cambridge: Cambridge University Press.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Welsh Government (2021)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Welsh Government Programme for government: update. Cardiff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: Welsh Government.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Williams, K. (1978)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Ideologies of Nursing: Their meanings and implications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Edinburgh: Churchill Livingstone.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World Health Organization (2022) Nursing and Midwifery: Key facts. Available at https://www.who.int/news-room/fact-sheets/detail/nursing-and-midwifery. (Accessed on 5</a:t>
            </a:r>
            <a:r>
              <a:rPr lang="en-GB" sz="1800" baseline="30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Younas, A. , Ali, N. 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Sundus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A. and Sommer, J. (2022) ‘Approaches of male nurses for de-gendering nursing and becoming visible: A meta-synthesis’,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Journal of Clinical Nursing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31(6), pp. 467–482. Doi:10.1111/jocn.15958.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4626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F4EE53-0216-FA60-647E-6B2CFD9A7B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18256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45F105-1FF3-56D6-F9A4-CBCA69F78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296" y="155278"/>
            <a:ext cx="872465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AI Disclaimer Link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>
                <a:hlinkClick r:id="rId3"/>
              </a:rPr>
              <a:t>Assignment Title Page Template.docx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E73ED6F-4DB4-2DE4-0EDC-A2E758B0E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998492" y="1980903"/>
            <a:ext cx="6195016" cy="4351338"/>
          </a:xfrm>
        </p:spPr>
      </p:pic>
    </p:spTree>
    <p:extLst>
      <p:ext uri="{BB962C8B-B14F-4D97-AF65-F5344CB8AC3E}">
        <p14:creationId xmlns:p14="http://schemas.microsoft.com/office/powerpoint/2010/main" val="140864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1741</TotalTime>
  <Words>2159</Words>
  <Application>Microsoft Office PowerPoint</Application>
  <PresentationFormat>Widescreen</PresentationFormat>
  <Paragraphs>232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Times New Roman</vt:lpstr>
      <vt:lpstr>Office Theme</vt:lpstr>
      <vt:lpstr> Why Don’t Men Care? Writing a Critical Literature Review in Education (ECDE7016)</vt:lpstr>
      <vt:lpstr>Introducing the Issue: Why Don’t Men Care?</vt:lpstr>
      <vt:lpstr>Enrolment in HE Nursing Courses</vt:lpstr>
      <vt:lpstr>Aims  &amp; Research Questions</vt:lpstr>
      <vt:lpstr>Literature Reviews in Health Care</vt:lpstr>
      <vt:lpstr>Searching for Literature</vt:lpstr>
      <vt:lpstr>PowerPoint Presentation</vt:lpstr>
      <vt:lpstr>Lack of Awareness of Men’s Contribution to the Field  - a lack of role models?</vt:lpstr>
      <vt:lpstr>Lack of Awareness of Men’s Contribution to the Field  - a lack of role models?</vt:lpstr>
      <vt:lpstr>PowerPoint Presentation</vt:lpstr>
      <vt:lpstr>PowerPoint Presentation</vt:lpstr>
      <vt:lpstr>Summary</vt:lpstr>
      <vt:lpstr>References</vt:lpstr>
      <vt:lpstr>References</vt:lpstr>
      <vt:lpstr>References</vt:lpstr>
      <vt:lpstr>References</vt:lpstr>
      <vt:lpstr>AI Disclaimer Link   Assignment Title Page Template.docx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Don’t Men Care?  A critical evaluation into the poor uptake of men into HE Health/Nursing courses in Wales</dc:title>
  <dc:creator>Donna Morgan</dc:creator>
  <cp:lastModifiedBy>Donna Morgan</cp:lastModifiedBy>
  <cp:revision>4</cp:revision>
  <dcterms:created xsi:type="dcterms:W3CDTF">2023-11-26T10:46:15Z</dcterms:created>
  <dcterms:modified xsi:type="dcterms:W3CDTF">2025-02-11T13:52:47Z</dcterms:modified>
</cp:coreProperties>
</file>