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notesMasterIdLst>
    <p:notesMasterId r:id="rId22"/>
  </p:notesMasterIdLst>
  <p:sldIdLst>
    <p:sldId id="256" r:id="rId2"/>
    <p:sldId id="359" r:id="rId3"/>
    <p:sldId id="360" r:id="rId4"/>
    <p:sldId id="268" r:id="rId5"/>
    <p:sldId id="270" r:id="rId6"/>
    <p:sldId id="272" r:id="rId7"/>
    <p:sldId id="302" r:id="rId8"/>
    <p:sldId id="312" r:id="rId9"/>
    <p:sldId id="316" r:id="rId10"/>
    <p:sldId id="321" r:id="rId11"/>
    <p:sldId id="352" r:id="rId12"/>
    <p:sldId id="353" r:id="rId13"/>
    <p:sldId id="354" r:id="rId14"/>
    <p:sldId id="362" r:id="rId15"/>
    <p:sldId id="355" r:id="rId16"/>
    <p:sldId id="358" r:id="rId17"/>
    <p:sldId id="356" r:id="rId18"/>
    <p:sldId id="357" r:id="rId19"/>
    <p:sldId id="361" r:id="rId20"/>
    <p:sldId id="280"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116039-EE98-44D5-B018-5711F0733F7E}" type="datetimeFigureOut">
              <a:rPr lang="en-GB" smtClean="0"/>
              <a:t>17/01/2023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6A5935-DF61-48C2-8E8E-D1EE0522B09A}" type="slidenum">
              <a:rPr lang="en-GB" smtClean="0"/>
              <a:t>‹#›</a:t>
            </a:fld>
            <a:endParaRPr lang="en-GB"/>
          </a:p>
        </p:txBody>
      </p:sp>
    </p:spTree>
    <p:extLst>
      <p:ext uri="{BB962C8B-B14F-4D97-AF65-F5344CB8AC3E}">
        <p14:creationId xmlns:p14="http://schemas.microsoft.com/office/powerpoint/2010/main" val="233892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4</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203200" y="795338"/>
            <a:ext cx="7073900"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latin typeface="Times New Roman" panose="02020603050405020304" pitchFamily="18" charset="0"/>
            </a:endParaRPr>
          </a:p>
        </p:txBody>
      </p:sp>
    </p:spTree>
    <p:extLst>
      <p:ext uri="{BB962C8B-B14F-4D97-AF65-F5344CB8AC3E}">
        <p14:creationId xmlns:p14="http://schemas.microsoft.com/office/powerpoint/2010/main" val="22607280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this first group exercise I would be asking students to simply  identify as many characteristics as possible that may be relevant to the workplace </a:t>
            </a:r>
          </a:p>
          <a:p>
            <a:endParaRPr lang="en-GB"/>
          </a:p>
          <a:p>
            <a:r>
              <a:rPr lang="en-GB"/>
              <a:t>Then I would be asking them to identify specific examples of jobs/careers -  where may such characteristics be helpful or a hindrance… </a:t>
            </a:r>
          </a:p>
          <a:p>
            <a:endParaRPr lang="en-GB"/>
          </a:p>
          <a:p>
            <a:r>
              <a:rPr lang="en-GB"/>
              <a:t>If they need prompting – think about e.g. a sales job – what characteristics would be beneficial? E.g. extraversion V introversion.   </a:t>
            </a:r>
          </a:p>
          <a:p>
            <a:endParaRPr lang="en-GB"/>
          </a:p>
          <a:p>
            <a:r>
              <a:rPr lang="en-GB"/>
              <a:t>Then get them to think more widely about the broader traits </a:t>
            </a:r>
            <a:r>
              <a:rPr lang="en-GB" err="1"/>
              <a:t>etc</a:t>
            </a:r>
            <a:r>
              <a:rPr lang="en-GB"/>
              <a:t> that may be linked to success regardless of a specific career… conscientiousness, intelligence, resilience, flexibility </a:t>
            </a:r>
            <a:r>
              <a:rPr lang="en-GB" err="1"/>
              <a:t>etc</a:t>
            </a:r>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24640232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purpose of the slide it just to remind students of the range of “individual differences” we see everyday in the workplace…. They will have already covered some of this in other areas of the module so should be a little informed at least.</a:t>
            </a:r>
          </a:p>
          <a:p>
            <a:endParaRPr lang="en-GB"/>
          </a:p>
          <a:p>
            <a:r>
              <a:rPr lang="en-GB"/>
              <a:t>Just ask them to consider where they feel they sit alongside these characteristics – of have then even thought about these before? </a:t>
            </a:r>
          </a:p>
          <a:p>
            <a:endParaRPr lang="en-GB"/>
          </a:p>
          <a:p>
            <a:r>
              <a:rPr lang="en-GB"/>
              <a:t>Ask for comments/discussion before starting to move on to a specific focus on personality in the next slide.  </a:t>
            </a:r>
          </a:p>
        </p:txBody>
      </p:sp>
      <p:sp>
        <p:nvSpPr>
          <p:cNvPr id="4" name="Slide Number Placeholder 3"/>
          <p:cNvSpPr>
            <a:spLocks noGrp="1"/>
          </p:cNvSpPr>
          <p:nvPr>
            <p:ph type="sldNum" sz="quarter" idx="10"/>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8339385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a:t>How do we know?</a:t>
            </a:r>
          </a:p>
          <a:p>
            <a:pPr>
              <a:defRPr/>
            </a:pPr>
            <a:endParaRPr lang="en-GB"/>
          </a:p>
          <a:p>
            <a:pPr>
              <a:defRPr/>
            </a:pPr>
            <a:r>
              <a:rPr lang="en-GB"/>
              <a:t>How do we measure personality?</a:t>
            </a:r>
          </a:p>
          <a:p>
            <a:pPr lvl="1">
              <a:defRPr/>
            </a:pPr>
            <a:r>
              <a:rPr lang="en-GB"/>
              <a:t>Which models/theories?</a:t>
            </a:r>
          </a:p>
          <a:p>
            <a:pPr lvl="1">
              <a:defRPr/>
            </a:pPr>
            <a:r>
              <a:rPr lang="en-GB"/>
              <a:t>Which assessment method?</a:t>
            </a:r>
          </a:p>
          <a:p>
            <a:pPr>
              <a:defRPr/>
            </a:pPr>
            <a:endParaRPr lang="en-GB"/>
          </a:p>
          <a:p>
            <a:pPr>
              <a:defRPr/>
            </a:pPr>
            <a:r>
              <a:rPr lang="en-GB"/>
              <a:t>What other factors do we need to consider?</a:t>
            </a:r>
          </a:p>
          <a:p>
            <a:pPr>
              <a:buFont typeface="Wingdings" panose="05000000000000000000" pitchFamily="2" charset="2"/>
              <a:buNone/>
              <a:defRPr/>
            </a:pPr>
            <a:endParaRPr lang="en-GB"/>
          </a:p>
          <a:p>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36039192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1600"/>
              <a:t>The Five Factors and their Characteristics:</a:t>
            </a:r>
          </a:p>
          <a:p>
            <a:pPr lvl="1">
              <a:defRPr/>
            </a:pPr>
            <a:r>
              <a:rPr lang="en-US" sz="1600" u="sng"/>
              <a:t>Extraversion</a:t>
            </a:r>
            <a:r>
              <a:rPr lang="en-US" sz="1600"/>
              <a:t>: Assertive, competitive, positive emotionality, sociable</a:t>
            </a:r>
          </a:p>
          <a:p>
            <a:pPr lvl="1">
              <a:defRPr/>
            </a:pPr>
            <a:r>
              <a:rPr lang="en-US" sz="1600" u="sng"/>
              <a:t>Agreeableness</a:t>
            </a:r>
            <a:r>
              <a:rPr lang="en-US" sz="1600"/>
              <a:t>: Warm, likeable, gentle, cooperative</a:t>
            </a:r>
          </a:p>
          <a:p>
            <a:pPr lvl="1">
              <a:defRPr/>
            </a:pPr>
            <a:r>
              <a:rPr lang="en-US" sz="1600" u="sng"/>
              <a:t>Conscientiousness</a:t>
            </a:r>
            <a:r>
              <a:rPr lang="en-US" sz="1600"/>
              <a:t>: Orderly, dependable, industrious, disciplined</a:t>
            </a:r>
          </a:p>
          <a:p>
            <a:pPr lvl="1">
              <a:defRPr/>
            </a:pPr>
            <a:r>
              <a:rPr lang="en-US" sz="1600" u="sng"/>
              <a:t>Emotional Stability</a:t>
            </a:r>
            <a:r>
              <a:rPr lang="en-US" sz="1600"/>
              <a:t>: Relaxed, free from anxiety, depression, negative emotionality</a:t>
            </a:r>
          </a:p>
          <a:p>
            <a:pPr lvl="1">
              <a:defRPr/>
            </a:pPr>
            <a:r>
              <a:rPr lang="en-US" sz="1600" u="sng"/>
              <a:t>Openness to Experience</a:t>
            </a:r>
            <a:r>
              <a:rPr lang="en-US" sz="1600"/>
              <a:t>: Creative, cultured, intellectual, perceptive</a:t>
            </a:r>
          </a:p>
          <a:p>
            <a:endParaRPr lang="en-GB" sz="1000"/>
          </a:p>
        </p:txBody>
      </p:sp>
      <p:sp>
        <p:nvSpPr>
          <p:cNvPr id="4" name="Slide Number Placeholder 3"/>
          <p:cNvSpPr>
            <a:spLocks noGrp="1"/>
          </p:cNvSpPr>
          <p:nvPr>
            <p:ph type="sldNum" sz="quarter" idx="10"/>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34696210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800">
                <a:solidFill>
                  <a:schemeClr val="tx1"/>
                </a:solidFill>
                <a:latin typeface="Arial" panose="020B0604020202020204" pitchFamily="34" charset="0"/>
                <a:cs typeface="Arial" panose="020B0604020202020204" pitchFamily="34" charset="0"/>
              </a:defRPr>
            </a:lvl1pPr>
            <a:lvl2pPr marL="742950" indent="-285750" eaLnBrk="0" hangingPunct="0">
              <a:defRPr sz="2800">
                <a:solidFill>
                  <a:schemeClr val="tx1"/>
                </a:solidFill>
                <a:latin typeface="Arial" panose="020B0604020202020204" pitchFamily="34" charset="0"/>
                <a:cs typeface="Arial" panose="020B0604020202020204" pitchFamily="34" charset="0"/>
              </a:defRPr>
            </a:lvl2pPr>
            <a:lvl3pPr marL="1143000" indent="-228600" eaLnBrk="0" hangingPunct="0">
              <a:defRPr sz="2800">
                <a:solidFill>
                  <a:schemeClr val="tx1"/>
                </a:solidFill>
                <a:latin typeface="Arial" panose="020B0604020202020204" pitchFamily="34" charset="0"/>
                <a:cs typeface="Arial" panose="020B0604020202020204" pitchFamily="34" charset="0"/>
              </a:defRPr>
            </a:lvl3pPr>
            <a:lvl4pPr marL="1600200" indent="-228600" eaLnBrk="0" hangingPunct="0">
              <a:defRPr sz="2800">
                <a:solidFill>
                  <a:schemeClr val="tx1"/>
                </a:solidFill>
                <a:latin typeface="Arial" panose="020B0604020202020204" pitchFamily="34" charset="0"/>
                <a:cs typeface="Arial" panose="020B0604020202020204" pitchFamily="34" charset="0"/>
              </a:defRPr>
            </a:lvl4pPr>
            <a:lvl5pPr marL="2057400" indent="-228600" eaLnBrk="0" hangingPunct="0">
              <a:defRPr sz="28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cs typeface="Arial" panose="020B0604020202020204" pitchFamily="34" charset="0"/>
              </a:defRPr>
            </a:lvl9pPr>
          </a:lstStyle>
          <a:p>
            <a:pPr eaLnBrk="1" hangingPunct="1"/>
            <a:fld id="{31F036C0-D777-40F5-B628-D98F08ED6E25}" type="slidenum">
              <a:rPr lang="en-GB" altLang="en-US" sz="1200"/>
              <a:pPr eaLnBrk="1" hangingPunct="1"/>
              <a:t>10</a:t>
            </a:fld>
            <a:endParaRPr lang="en-GB" altLang="en-US" sz="1200"/>
          </a:p>
        </p:txBody>
      </p:sp>
      <p:sp>
        <p:nvSpPr>
          <p:cNvPr id="33795" name="Rectangle 2"/>
          <p:cNvSpPr>
            <a:spLocks noGrp="1" noRot="1" noChangeAspect="1" noChangeArrowheads="1" noTextEdit="1"/>
          </p:cNvSpPr>
          <p:nvPr>
            <p:ph type="sldImg"/>
          </p:nvPr>
        </p:nvSpPr>
        <p:spPr>
          <a:xfrm>
            <a:off x="104775" y="750888"/>
            <a:ext cx="6589713" cy="3708400"/>
          </a:xfrm>
          <a:ln/>
        </p:spPr>
      </p:sp>
      <p:sp>
        <p:nvSpPr>
          <p:cNvPr id="33796" name="Rectangle 3"/>
          <p:cNvSpPr>
            <a:spLocks noGrp="1" noChangeArrowheads="1"/>
          </p:cNvSpPr>
          <p:nvPr>
            <p:ph type="body" idx="1"/>
          </p:nvPr>
        </p:nvSpPr>
        <p:spPr>
          <a:xfrm>
            <a:off x="906463" y="4714875"/>
            <a:ext cx="4984750" cy="4467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712372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17</a:t>
            </a:fld>
            <a:endParaRPr lang="en-US"/>
          </a:p>
        </p:txBody>
      </p:sp>
    </p:spTree>
    <p:extLst>
      <p:ext uri="{BB962C8B-B14F-4D97-AF65-F5344CB8AC3E}">
        <p14:creationId xmlns:p14="http://schemas.microsoft.com/office/powerpoint/2010/main" val="13869845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B9B8275-CF5A-4282-BB93-CBD20094E668}" type="slidenum">
              <a:rPr lang="en-GB" smtClean="0"/>
              <a:t>20</a:t>
            </a:fld>
            <a:endParaRPr lang="en-GB"/>
          </a:p>
        </p:txBody>
      </p:sp>
    </p:spTree>
    <p:extLst>
      <p:ext uri="{BB962C8B-B14F-4D97-AF65-F5344CB8AC3E}">
        <p14:creationId xmlns:p14="http://schemas.microsoft.com/office/powerpoint/2010/main" val="386320576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846CE7D5-CF57-46EF-B807-FDD0502418D4}" type="datetimeFigureOut">
              <a:rPr lang="en-GB" smtClean="0"/>
              <a:t>17/01/2023</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330EA680-D336-4FF7-8B7A-9848BB0A1C32}"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524434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079757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522877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17/01/2023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44090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17/01/2023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469260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17/01/2023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591088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17/01/2023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6734176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838301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847477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806329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100723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878778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278209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751720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13561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286445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516664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46CE7D5-CF57-46EF-B807-FDD0502418D4}" type="datetimeFigureOut">
              <a:rPr lang="en-GB" smtClean="0"/>
              <a:t>17/01/2023</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1515978426"/>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3.xml"/><Relationship Id="rId4" Type="http://schemas.openxmlformats.org/officeDocument/2006/relationships/image" Target="../media/image10.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err="1"/>
              <a:t>Sesiwn</a:t>
            </a:r>
            <a:r>
              <a:rPr lang="en-GB" dirty="0"/>
              <a:t> 5: </a:t>
            </a:r>
            <a:r>
              <a:rPr lang="en-GB" dirty="0" err="1"/>
              <a:t>Personoliaeth</a:t>
            </a:r>
            <a:r>
              <a:rPr lang="en-GB" dirty="0"/>
              <a:t> </a:t>
            </a:r>
            <a:r>
              <a:rPr lang="en-GB" dirty="0" err="1"/>
              <a:t>yn</a:t>
            </a:r>
            <a:r>
              <a:rPr lang="en-GB" dirty="0"/>
              <a:t> y </a:t>
            </a:r>
            <a:r>
              <a:rPr lang="en-GB" dirty="0" err="1"/>
              <a:t>Gweithle</a:t>
            </a:r>
            <a:r>
              <a:rPr lang="en-GB" dirty="0"/>
              <a:t>​</a:t>
            </a:r>
          </a:p>
        </p:txBody>
      </p:sp>
      <p:sp>
        <p:nvSpPr>
          <p:cNvPr id="3" name="Subtitle 2"/>
          <p:cNvSpPr>
            <a:spLocks noGrp="1"/>
          </p:cNvSpPr>
          <p:nvPr>
            <p:ph type="subTitle" idx="1"/>
          </p:nvPr>
        </p:nvSpPr>
        <p:spPr/>
        <p:txBody>
          <a:bodyPr>
            <a:noAutofit/>
          </a:bodyPr>
          <a:lstStyle/>
          <a:p>
            <a:r>
              <a:rPr lang="en-GB" sz="5400" dirty="0"/>
              <a:t>Session 5: Personality in the Workplace</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4EFAB-784B-58D8-51E7-3E419DFAB323}"/>
              </a:ext>
            </a:extLst>
          </p:cNvPr>
          <p:cNvSpPr>
            <a:spLocks noGrp="1"/>
          </p:cNvSpPr>
          <p:nvPr>
            <p:ph type="title"/>
          </p:nvPr>
        </p:nvSpPr>
        <p:spPr/>
        <p:txBody>
          <a:bodyPr/>
          <a:lstStyle/>
          <a:p>
            <a:r>
              <a:rPr lang="en-GB" dirty="0" err="1"/>
              <a:t>Atgrynhoi</a:t>
            </a:r>
            <a:r>
              <a:rPr lang="en-GB" dirty="0"/>
              <a:t> / Recap</a:t>
            </a:r>
          </a:p>
        </p:txBody>
      </p:sp>
      <p:sp>
        <p:nvSpPr>
          <p:cNvPr id="3" name="Content Placeholder 2">
            <a:extLst>
              <a:ext uri="{FF2B5EF4-FFF2-40B4-BE49-F238E27FC236}">
                <a16:creationId xmlns:a16="http://schemas.microsoft.com/office/drawing/2014/main" id="{4C48386A-CF6E-C058-BC01-EE5EFFEA51FC}"/>
              </a:ext>
            </a:extLst>
          </p:cNvPr>
          <p:cNvSpPr>
            <a:spLocks noGrp="1"/>
          </p:cNvSpPr>
          <p:nvPr>
            <p:ph sz="half" idx="1"/>
          </p:nvPr>
        </p:nvSpPr>
        <p:spPr/>
        <p:txBody>
          <a:bodyPr/>
          <a:lstStyle/>
          <a:p>
            <a:r>
              <a:rPr lang="cy-GB" dirty="0"/>
              <a:t>Beth ydym ni wedi’i gwmpasu hyd yma?</a:t>
            </a:r>
          </a:p>
          <a:p>
            <a:r>
              <a:rPr lang="cy-GB" dirty="0"/>
              <a:t>Oes gennych chi gwestiynau?</a:t>
            </a:r>
          </a:p>
        </p:txBody>
      </p:sp>
      <p:sp>
        <p:nvSpPr>
          <p:cNvPr id="4" name="Content Placeholder 3">
            <a:extLst>
              <a:ext uri="{FF2B5EF4-FFF2-40B4-BE49-F238E27FC236}">
                <a16:creationId xmlns:a16="http://schemas.microsoft.com/office/drawing/2014/main" id="{27B5865B-5FB2-7DEC-BF00-A5D653F60938}"/>
              </a:ext>
            </a:extLst>
          </p:cNvPr>
          <p:cNvSpPr>
            <a:spLocks noGrp="1"/>
          </p:cNvSpPr>
          <p:nvPr>
            <p:ph sz="half" idx="2"/>
          </p:nvPr>
        </p:nvSpPr>
        <p:spPr/>
        <p:txBody>
          <a:bodyPr/>
          <a:lstStyle/>
          <a:p>
            <a:r>
              <a:rPr lang="en-GB" dirty="0"/>
              <a:t>What have we covered so far?</a:t>
            </a:r>
          </a:p>
          <a:p>
            <a:endParaRPr lang="en-GB" dirty="0"/>
          </a:p>
          <a:p>
            <a:r>
              <a:rPr lang="en-GB" dirty="0"/>
              <a:t>Do you have any questions?</a:t>
            </a:r>
          </a:p>
        </p:txBody>
      </p:sp>
    </p:spTree>
    <p:extLst>
      <p:ext uri="{BB962C8B-B14F-4D97-AF65-F5344CB8AC3E}">
        <p14:creationId xmlns:p14="http://schemas.microsoft.com/office/powerpoint/2010/main" val="35520300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8A0093B-8F5E-61E5-BAD6-82F3A5C9D5D1}"/>
              </a:ext>
            </a:extLst>
          </p:cNvPr>
          <p:cNvSpPr>
            <a:spLocks noGrp="1"/>
          </p:cNvSpPr>
          <p:nvPr>
            <p:ph type="title"/>
          </p:nvPr>
        </p:nvSpPr>
        <p:spPr/>
        <p:txBody>
          <a:bodyPr/>
          <a:lstStyle/>
          <a:p>
            <a:r>
              <a:rPr lang="en-GB" dirty="0" err="1"/>
              <a:t>Amcanion</a:t>
            </a:r>
            <a:r>
              <a:rPr lang="en-GB" dirty="0"/>
              <a:t> y </a:t>
            </a:r>
            <a:r>
              <a:rPr lang="en-GB" dirty="0" err="1"/>
              <a:t>Sesiwn</a:t>
            </a:r>
            <a:r>
              <a:rPr lang="en-GB" dirty="0"/>
              <a:t> / Session Objectives</a:t>
            </a:r>
          </a:p>
        </p:txBody>
      </p:sp>
      <p:sp>
        <p:nvSpPr>
          <p:cNvPr id="5" name="Content Placeholder 4">
            <a:extLst>
              <a:ext uri="{FF2B5EF4-FFF2-40B4-BE49-F238E27FC236}">
                <a16:creationId xmlns:a16="http://schemas.microsoft.com/office/drawing/2014/main" id="{173A5CF0-824B-ACDC-4D50-29A73B5562B5}"/>
              </a:ext>
            </a:extLst>
          </p:cNvPr>
          <p:cNvSpPr>
            <a:spLocks noGrp="1"/>
          </p:cNvSpPr>
          <p:nvPr>
            <p:ph sz="half" idx="1"/>
          </p:nvPr>
        </p:nvSpPr>
        <p:spPr/>
        <p:txBody>
          <a:bodyPr/>
          <a:lstStyle/>
          <a:p>
            <a:r>
              <a:rPr lang="cy-GB" dirty="0"/>
              <a:t>I ddatblygu dealltwriaeth feirniadol o r</a:t>
            </a:r>
            <a:r>
              <a:rPr lang="cy-GB" dirty="0">
                <a:latin typeface="Garamond" panose="02020404030301010803" pitchFamily="18" charset="0"/>
                <a:cs typeface="Calibri" panose="020F0502020204030204" pitchFamily="34" charset="0"/>
              </a:rPr>
              <a:t>ôl gwahaniaethau unigol yn y gweithle</a:t>
            </a:r>
          </a:p>
          <a:p>
            <a:endParaRPr lang="cy-GB" dirty="0">
              <a:latin typeface="Garamond" panose="02020404030301010803" pitchFamily="18" charset="0"/>
              <a:cs typeface="Calibri" panose="020F0502020204030204" pitchFamily="34" charset="0"/>
            </a:endParaRPr>
          </a:p>
          <a:p>
            <a:r>
              <a:rPr lang="cy-GB" dirty="0">
                <a:latin typeface="Garamond" panose="02020404030301010803" pitchFamily="18" charset="0"/>
                <a:cs typeface="Calibri" panose="020F0502020204030204" pitchFamily="34" charset="0"/>
              </a:rPr>
              <a:t>I ddadansoddi’r dystiolaeth ar gyfer rôl personoliaeth wrth ragfynegi perfformiad yn y gwaith</a:t>
            </a:r>
            <a:endParaRPr lang="cy-GB" dirty="0">
              <a:latin typeface="Garamond" panose="02020404030301010803" pitchFamily="18" charset="0"/>
            </a:endParaRPr>
          </a:p>
        </p:txBody>
      </p:sp>
      <p:sp>
        <p:nvSpPr>
          <p:cNvPr id="6" name="Content Placeholder 5">
            <a:extLst>
              <a:ext uri="{FF2B5EF4-FFF2-40B4-BE49-F238E27FC236}">
                <a16:creationId xmlns:a16="http://schemas.microsoft.com/office/drawing/2014/main" id="{4D7573C2-D270-2B72-62CE-EF1C463BDE94}"/>
              </a:ext>
            </a:extLst>
          </p:cNvPr>
          <p:cNvSpPr>
            <a:spLocks noGrp="1"/>
          </p:cNvSpPr>
          <p:nvPr>
            <p:ph sz="half" idx="2"/>
          </p:nvPr>
        </p:nvSpPr>
        <p:spPr/>
        <p:txBody>
          <a:bodyPr/>
          <a:lstStyle/>
          <a:p>
            <a:r>
              <a:rPr lang="en-GB" dirty="0"/>
              <a:t>To develop a critical understanding of the role of individual differences in the workplace</a:t>
            </a:r>
          </a:p>
          <a:p>
            <a:endParaRPr lang="en-GB" dirty="0"/>
          </a:p>
          <a:p>
            <a:r>
              <a:rPr lang="en-GB" dirty="0"/>
              <a:t> To analyse the evidence for role of personality in predicting performance at work </a:t>
            </a:r>
          </a:p>
          <a:p>
            <a:endParaRPr lang="en-GB" dirty="0"/>
          </a:p>
        </p:txBody>
      </p:sp>
    </p:spTree>
    <p:extLst>
      <p:ext uri="{BB962C8B-B14F-4D97-AF65-F5344CB8AC3E}">
        <p14:creationId xmlns:p14="http://schemas.microsoft.com/office/powerpoint/2010/main" val="1006505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15069" y="1387929"/>
            <a:ext cx="8158688" cy="2187191"/>
          </a:xfrm>
        </p:spPr>
        <p:txBody>
          <a:bodyPr>
            <a:normAutofit fontScale="90000"/>
          </a:bodyPr>
          <a:lstStyle/>
          <a:p>
            <a:r>
              <a:rPr lang="en-GB" sz="4800" dirty="0" err="1"/>
              <a:t>Gwahaniaethau</a:t>
            </a:r>
            <a:r>
              <a:rPr lang="en-GB" sz="4800" dirty="0"/>
              <a:t> </a:t>
            </a:r>
            <a:r>
              <a:rPr lang="en-GB" sz="4800" dirty="0" err="1"/>
              <a:t>Unigol</a:t>
            </a:r>
            <a:r>
              <a:rPr lang="en-GB" sz="4800" dirty="0"/>
              <a:t> </a:t>
            </a:r>
            <a:r>
              <a:rPr lang="en-GB" sz="4800" dirty="0" err="1"/>
              <a:t>yn</a:t>
            </a:r>
            <a:r>
              <a:rPr lang="en-GB" sz="4800" dirty="0"/>
              <a:t> y </a:t>
            </a:r>
            <a:r>
              <a:rPr lang="en-GB" sz="4800" dirty="0" err="1"/>
              <a:t>Gweithle</a:t>
            </a:r>
            <a:br>
              <a:rPr lang="en-GB" dirty="0"/>
            </a:br>
            <a:r>
              <a:rPr lang="en-GB" sz="2600" b="1" i="1" dirty="0" err="1">
                <a:ea typeface="Times New Roman" panose="02020603050405020304" pitchFamily="18" charset="0"/>
              </a:rPr>
              <a:t>Sgiliau</a:t>
            </a:r>
            <a:r>
              <a:rPr lang="en-GB" sz="2600" b="1" i="1" dirty="0">
                <a:ea typeface="Times New Roman" panose="02020603050405020304" pitchFamily="18" charset="0"/>
              </a:rPr>
              <a:t> </a:t>
            </a:r>
            <a:r>
              <a:rPr lang="en-GB" sz="2600" b="1" i="1" dirty="0" err="1">
                <a:ea typeface="Times New Roman" panose="02020603050405020304" pitchFamily="18" charset="0"/>
              </a:rPr>
              <a:t>bywyd</a:t>
            </a:r>
            <a:r>
              <a:rPr lang="en-GB" sz="2600" b="1" i="1" dirty="0">
                <a:ea typeface="Times New Roman" panose="02020603050405020304" pitchFamily="18" charset="0"/>
              </a:rPr>
              <a:t>: </a:t>
            </a:r>
            <a:r>
              <a:rPr lang="en-GB" sz="2600" b="1" i="1" dirty="0" err="1">
                <a:ea typeface="Times New Roman" panose="02020603050405020304" pitchFamily="18" charset="0"/>
              </a:rPr>
              <a:t>cyflogadwyedd</a:t>
            </a:r>
            <a:r>
              <a:rPr lang="en-GB" sz="2600" b="1" i="1" dirty="0">
                <a:ea typeface="Times New Roman" panose="02020603050405020304" pitchFamily="18" charset="0"/>
              </a:rPr>
              <a:t> a </a:t>
            </a:r>
            <a:r>
              <a:rPr lang="en-GB" sz="2600" b="1" i="1" dirty="0" err="1">
                <a:ea typeface="Times New Roman" panose="02020603050405020304" pitchFamily="18" charset="0"/>
              </a:rPr>
              <a:t>llwybrau’r</a:t>
            </a:r>
            <a:r>
              <a:rPr lang="en-GB" sz="2600" b="1" i="1" dirty="0">
                <a:ea typeface="Times New Roman" panose="02020603050405020304" pitchFamily="18" charset="0"/>
              </a:rPr>
              <a:t> </a:t>
            </a:r>
            <a:r>
              <a:rPr lang="en-GB" sz="2600" b="1" i="1" dirty="0" err="1">
                <a:ea typeface="Times New Roman" panose="02020603050405020304" pitchFamily="18" charset="0"/>
              </a:rPr>
              <a:t>dyfodol</a:t>
            </a:r>
            <a:br>
              <a:rPr lang="en-GB" sz="4400" b="1" i="1" dirty="0">
                <a:latin typeface="+mj-lt"/>
              </a:rPr>
            </a:br>
            <a:endParaRPr lang="en-GB" dirty="0"/>
          </a:p>
        </p:txBody>
      </p:sp>
      <p:sp>
        <p:nvSpPr>
          <p:cNvPr id="10" name="Text Placeholder 9">
            <a:extLst>
              <a:ext uri="{FF2B5EF4-FFF2-40B4-BE49-F238E27FC236}">
                <a16:creationId xmlns:a16="http://schemas.microsoft.com/office/drawing/2014/main" id="{05C3A8B6-A567-1038-AB06-5E375D51BA5A}"/>
              </a:ext>
            </a:extLst>
          </p:cNvPr>
          <p:cNvSpPr>
            <a:spLocks noGrp="1"/>
          </p:cNvSpPr>
          <p:nvPr>
            <p:ph type="body" idx="1"/>
          </p:nvPr>
        </p:nvSpPr>
        <p:spPr>
          <a:xfrm>
            <a:off x="2015067" y="3846051"/>
            <a:ext cx="8158690" cy="1928820"/>
          </a:xfrm>
        </p:spPr>
        <p:txBody>
          <a:bodyPr>
            <a:normAutofit lnSpcReduction="10000"/>
          </a:bodyPr>
          <a:lstStyle/>
          <a:p>
            <a:r>
              <a:rPr lang="en-GB" sz="4300" dirty="0"/>
              <a:t>Individual Differences in the Workplace</a:t>
            </a:r>
          </a:p>
          <a:p>
            <a:r>
              <a:rPr lang="en-GB" b="1" i="1" dirty="0">
                <a:ea typeface="Times New Roman" panose="02020603050405020304" pitchFamily="18" charset="0"/>
              </a:rPr>
              <a:t>Skills </a:t>
            </a:r>
            <a:r>
              <a:rPr lang="en-GB" sz="2400" b="1" i="1" dirty="0">
                <a:latin typeface="+mj-lt"/>
                <a:ea typeface="Times New Roman" panose="02020603050405020304" pitchFamily="18" charset="0"/>
              </a:rPr>
              <a:t>for life: employability and future pathways </a:t>
            </a:r>
            <a:endParaRPr lang="en-GB" sz="2400" b="1" i="1" dirty="0">
              <a:latin typeface="+mj-lt"/>
            </a:endParaRPr>
          </a:p>
          <a:p>
            <a:endParaRPr lang="en-GB" dirty="0"/>
          </a:p>
        </p:txBody>
      </p:sp>
      <p:sp>
        <p:nvSpPr>
          <p:cNvPr id="5" name="Title 1"/>
          <p:cNvSpPr txBox="1">
            <a:spLocks/>
          </p:cNvSpPr>
          <p:nvPr/>
        </p:nvSpPr>
        <p:spPr>
          <a:xfrm>
            <a:off x="2253155" y="2538019"/>
            <a:ext cx="7886700" cy="1107483"/>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a:p>
        </p:txBody>
      </p:sp>
    </p:spTree>
    <p:extLst>
      <p:ext uri="{BB962C8B-B14F-4D97-AF65-F5344CB8AC3E}">
        <p14:creationId xmlns:p14="http://schemas.microsoft.com/office/powerpoint/2010/main" val="2319100242"/>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57232" y="657635"/>
            <a:ext cx="10342416" cy="1857063"/>
          </a:xfrm>
        </p:spPr>
        <p:txBody>
          <a:bodyPr>
            <a:normAutofit fontScale="90000"/>
          </a:bodyPr>
          <a:lstStyle/>
          <a:p>
            <a:r>
              <a:rPr lang="en-GB" dirty="0"/>
              <a:t> </a:t>
            </a:r>
            <a:r>
              <a:rPr lang="en-GB" dirty="0" err="1"/>
              <a:t>Ystyried</a:t>
            </a:r>
            <a:r>
              <a:rPr lang="en-GB" dirty="0"/>
              <a:t>…</a:t>
            </a:r>
            <a:r>
              <a:rPr lang="en-GB" dirty="0" err="1"/>
              <a:t>Gwahaniaethau</a:t>
            </a:r>
            <a:r>
              <a:rPr lang="en-GB" dirty="0"/>
              <a:t> </a:t>
            </a:r>
            <a:r>
              <a:rPr lang="en-GB" dirty="0" err="1"/>
              <a:t>Unigol</a:t>
            </a:r>
            <a:r>
              <a:rPr lang="en-GB" dirty="0"/>
              <a:t> </a:t>
            </a:r>
            <a:r>
              <a:rPr lang="en-GB" dirty="0" err="1"/>
              <a:t>yn</a:t>
            </a:r>
            <a:r>
              <a:rPr lang="en-GB" dirty="0"/>
              <a:t> y Gwaith</a:t>
            </a:r>
            <a:br>
              <a:rPr lang="en-GB" dirty="0"/>
            </a:br>
            <a:r>
              <a:rPr lang="en-GB" dirty="0"/>
              <a:t>Consider…Individual Differences at Work </a:t>
            </a:r>
          </a:p>
        </p:txBody>
      </p:sp>
      <p:sp>
        <p:nvSpPr>
          <p:cNvPr id="2" name="Content Placeholder 1"/>
          <p:cNvSpPr>
            <a:spLocks noGrp="1"/>
          </p:cNvSpPr>
          <p:nvPr>
            <p:ph sz="half" idx="1"/>
          </p:nvPr>
        </p:nvSpPr>
        <p:spPr/>
        <p:txBody>
          <a:bodyPr>
            <a:normAutofit lnSpcReduction="10000"/>
          </a:bodyPr>
          <a:lstStyle/>
          <a:p>
            <a:r>
              <a:rPr lang="cy-GB" dirty="0"/>
              <a:t>Ym mha ffyrdd gall unigolion fod yn wahanol o ran eu hymddygiad, agweddau, a medrau?</a:t>
            </a:r>
          </a:p>
          <a:p>
            <a:r>
              <a:rPr lang="cy-GB" dirty="0"/>
              <a:t>Sut all rhain effeithio ar?</a:t>
            </a:r>
          </a:p>
          <a:p>
            <a:r>
              <a:rPr lang="cy-GB" dirty="0"/>
              <a:t>Math o yrfa</a:t>
            </a:r>
          </a:p>
          <a:p>
            <a:r>
              <a:rPr lang="cy-GB" dirty="0"/>
              <a:t>Llwyddiant yn y gweithle </a:t>
            </a:r>
          </a:p>
        </p:txBody>
      </p:sp>
      <p:sp>
        <p:nvSpPr>
          <p:cNvPr id="14" name="Content Placeholder 13">
            <a:extLst>
              <a:ext uri="{FF2B5EF4-FFF2-40B4-BE49-F238E27FC236}">
                <a16:creationId xmlns:a16="http://schemas.microsoft.com/office/drawing/2014/main" id="{AAD43AAB-8A24-72C9-247A-B7C17B328219}"/>
              </a:ext>
            </a:extLst>
          </p:cNvPr>
          <p:cNvSpPr>
            <a:spLocks noGrp="1"/>
          </p:cNvSpPr>
          <p:nvPr>
            <p:ph sz="half" idx="2"/>
          </p:nvPr>
        </p:nvSpPr>
        <p:spPr/>
        <p:txBody>
          <a:bodyPr>
            <a:normAutofit lnSpcReduction="10000"/>
          </a:bodyPr>
          <a:lstStyle/>
          <a:p>
            <a:r>
              <a:rPr lang="en-GB"/>
              <a:t>What are the ways in which individuals may differ in terms of their behaviours, attitudes, and competencies?</a:t>
            </a:r>
          </a:p>
          <a:p>
            <a:r>
              <a:rPr lang="en-GB"/>
              <a:t>How may these have an impact upon?</a:t>
            </a:r>
          </a:p>
          <a:p>
            <a:r>
              <a:rPr lang="en-GB"/>
              <a:t>Type of career</a:t>
            </a:r>
          </a:p>
          <a:p>
            <a:r>
              <a:rPr lang="en-GB"/>
              <a:t>Success in the workplace</a:t>
            </a:r>
          </a:p>
        </p:txBody>
      </p:sp>
      <p:pic>
        <p:nvPicPr>
          <p:cNvPr id="13" name="Content Placeholder 7">
            <a:extLst>
              <a:ext uri="{FF2B5EF4-FFF2-40B4-BE49-F238E27FC236}">
                <a16:creationId xmlns:a16="http://schemas.microsoft.com/office/drawing/2014/main" id="{04252C8D-4498-151A-EEE0-AAB04C9E4940}"/>
              </a:ext>
            </a:extLst>
          </p:cNvPr>
          <p:cNvPicPr>
            <a:picLocks noChangeAspect="1"/>
          </p:cNvPicPr>
          <p:nvPr/>
        </p:nvPicPr>
        <p:blipFill>
          <a:blip r:embed="rId3"/>
          <a:stretch>
            <a:fillRect/>
          </a:stretch>
        </p:blipFill>
        <p:spPr>
          <a:xfrm>
            <a:off x="10384168" y="652093"/>
            <a:ext cx="1024860" cy="660078"/>
          </a:xfrm>
          <a:prstGeom prst="rect">
            <a:avLst/>
          </a:prstGeom>
        </p:spPr>
      </p:pic>
    </p:spTree>
    <p:extLst>
      <p:ext uri="{BB962C8B-B14F-4D97-AF65-F5344CB8AC3E}">
        <p14:creationId xmlns:p14="http://schemas.microsoft.com/office/powerpoint/2010/main" val="6631472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       </a:t>
            </a:r>
            <a:r>
              <a:rPr lang="en-GB" dirty="0" err="1"/>
              <a:t>Gwahaniaethau</a:t>
            </a:r>
            <a:r>
              <a:rPr lang="en-GB" dirty="0"/>
              <a:t> </a:t>
            </a:r>
            <a:r>
              <a:rPr lang="en-GB" dirty="0" err="1"/>
              <a:t>Unigol</a:t>
            </a:r>
            <a:r>
              <a:rPr lang="en-GB" dirty="0"/>
              <a:t> </a:t>
            </a:r>
            <a:r>
              <a:rPr lang="en-GB" dirty="0" err="1"/>
              <a:t>yn</a:t>
            </a:r>
            <a:r>
              <a:rPr lang="en-GB" dirty="0"/>
              <a:t> y Gwaith</a:t>
            </a:r>
            <a:br>
              <a:rPr lang="en-GB" dirty="0"/>
            </a:br>
            <a:r>
              <a:rPr lang="en-GB" dirty="0"/>
              <a:t>Individual Differences at Work </a:t>
            </a:r>
          </a:p>
        </p:txBody>
      </p:sp>
      <p:sp>
        <p:nvSpPr>
          <p:cNvPr id="2" name="Content Placeholder 1"/>
          <p:cNvSpPr>
            <a:spLocks noGrp="1"/>
          </p:cNvSpPr>
          <p:nvPr>
            <p:ph sz="half" idx="1"/>
          </p:nvPr>
        </p:nvSpPr>
        <p:spPr/>
        <p:txBody>
          <a:bodyPr>
            <a:normAutofit fontScale="92500" lnSpcReduction="20000"/>
          </a:bodyPr>
          <a:lstStyle/>
          <a:p>
            <a:r>
              <a:rPr lang="cy-GB" dirty="0"/>
              <a:t>Personoliaeth – nodweddion yn erbyn teip</a:t>
            </a:r>
          </a:p>
          <a:p>
            <a:r>
              <a:rPr lang="cy-GB" dirty="0"/>
              <a:t>Gallu gwybyddol/Deallusrwydd</a:t>
            </a:r>
          </a:p>
          <a:p>
            <a:r>
              <a:rPr lang="cy-GB" dirty="0"/>
              <a:t>Deallusrwydd emosiynol</a:t>
            </a:r>
          </a:p>
          <a:p>
            <a:r>
              <a:rPr lang="cy-GB" dirty="0"/>
              <a:t>Creadigrwydd</a:t>
            </a:r>
          </a:p>
          <a:p>
            <a:r>
              <a:rPr lang="cy-GB" dirty="0"/>
              <a:t>Agweddau, credoau a gwerthoedd</a:t>
            </a:r>
          </a:p>
          <a:p>
            <a:r>
              <a:rPr lang="cy-GB" dirty="0" err="1"/>
              <a:t>Integredd</a:t>
            </a:r>
            <a:endParaRPr lang="cy-GB" dirty="0"/>
          </a:p>
          <a:p>
            <a:r>
              <a:rPr lang="cy-GB" dirty="0"/>
              <a:t>Cymhwysedd</a:t>
            </a:r>
          </a:p>
          <a:p>
            <a:endParaRPr lang="en-GB" dirty="0"/>
          </a:p>
        </p:txBody>
      </p:sp>
      <p:sp>
        <p:nvSpPr>
          <p:cNvPr id="9" name="Content Placeholder 8">
            <a:extLst>
              <a:ext uri="{FF2B5EF4-FFF2-40B4-BE49-F238E27FC236}">
                <a16:creationId xmlns:a16="http://schemas.microsoft.com/office/drawing/2014/main" id="{2235C143-19F3-05CF-D461-F8136D65995C}"/>
              </a:ext>
            </a:extLst>
          </p:cNvPr>
          <p:cNvSpPr>
            <a:spLocks noGrp="1"/>
          </p:cNvSpPr>
          <p:nvPr>
            <p:ph sz="half" idx="2"/>
          </p:nvPr>
        </p:nvSpPr>
        <p:spPr/>
        <p:txBody>
          <a:bodyPr>
            <a:normAutofit fontScale="92500" lnSpcReduction="20000"/>
          </a:bodyPr>
          <a:lstStyle/>
          <a:p>
            <a:r>
              <a:rPr lang="en-GB"/>
              <a:t>Personality – traits V types </a:t>
            </a:r>
          </a:p>
          <a:p>
            <a:r>
              <a:rPr lang="en-GB"/>
              <a:t>Cognitive ability/Intelligence </a:t>
            </a:r>
          </a:p>
          <a:p>
            <a:r>
              <a:rPr lang="en-GB"/>
              <a:t>Emotional intelligence </a:t>
            </a:r>
          </a:p>
          <a:p>
            <a:r>
              <a:rPr lang="en-GB"/>
              <a:t>Creativity </a:t>
            </a:r>
          </a:p>
          <a:p>
            <a:r>
              <a:rPr lang="en-GB"/>
              <a:t>Attitudes, beliefs and values </a:t>
            </a:r>
          </a:p>
          <a:p>
            <a:r>
              <a:rPr lang="en-GB"/>
              <a:t>Integrity </a:t>
            </a:r>
          </a:p>
          <a:p>
            <a:r>
              <a:rPr lang="en-GB"/>
              <a:t>Competence </a:t>
            </a:r>
          </a:p>
        </p:txBody>
      </p:sp>
    </p:spTree>
    <p:extLst>
      <p:ext uri="{BB962C8B-B14F-4D97-AF65-F5344CB8AC3E}">
        <p14:creationId xmlns:p14="http://schemas.microsoft.com/office/powerpoint/2010/main" val="8765002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Personoliaeth</a:t>
            </a:r>
            <a:r>
              <a:rPr lang="en-GB" dirty="0"/>
              <a:t> a </a:t>
            </a:r>
            <a:r>
              <a:rPr lang="en-GB" dirty="0" err="1"/>
              <a:t>pherfformio</a:t>
            </a:r>
            <a:r>
              <a:rPr lang="en-GB" dirty="0"/>
              <a:t> </a:t>
            </a:r>
            <a:r>
              <a:rPr lang="en-GB" dirty="0" err="1"/>
              <a:t>swydd</a:t>
            </a:r>
            <a:br>
              <a:rPr lang="en-GB" dirty="0"/>
            </a:br>
            <a:r>
              <a:rPr lang="en-GB" dirty="0"/>
              <a:t>Personality and job performance</a:t>
            </a:r>
          </a:p>
        </p:txBody>
      </p:sp>
      <p:sp>
        <p:nvSpPr>
          <p:cNvPr id="3" name="Content Placeholder 2"/>
          <p:cNvSpPr>
            <a:spLocks noGrp="1"/>
          </p:cNvSpPr>
          <p:nvPr>
            <p:ph sz="half" idx="1"/>
          </p:nvPr>
        </p:nvSpPr>
        <p:spPr>
          <a:xfrm>
            <a:off x="1088571" y="2560320"/>
            <a:ext cx="4928181" cy="3310128"/>
          </a:xfrm>
        </p:spPr>
        <p:txBody>
          <a:bodyPr>
            <a:normAutofit/>
          </a:bodyPr>
          <a:lstStyle/>
          <a:p>
            <a:r>
              <a:rPr lang="cy-GB" dirty="0"/>
              <a:t>Ydy personoliaeth yn lluniad defnyddiol ar gyfer deall perfformiad yn y gwaith?</a:t>
            </a:r>
          </a:p>
          <a:p>
            <a:pPr lvl="1"/>
            <a:r>
              <a:rPr lang="cy-GB" dirty="0"/>
              <a:t>Perfformio’r dasg?</a:t>
            </a:r>
          </a:p>
          <a:p>
            <a:pPr lvl="1"/>
            <a:r>
              <a:rPr lang="cy-GB" dirty="0"/>
              <a:t>Arweinyddiaeth?</a:t>
            </a:r>
          </a:p>
          <a:p>
            <a:pPr lvl="1"/>
            <a:r>
              <a:rPr lang="cy-GB" dirty="0"/>
              <a:t>Sgiliau gweithio fel t</a:t>
            </a:r>
            <a:r>
              <a:rPr lang="cy-GB" dirty="0">
                <a:cs typeface="Calibri" panose="020F0502020204030204" pitchFamily="34" charset="0"/>
              </a:rPr>
              <a:t>îm?</a:t>
            </a:r>
          </a:p>
          <a:p>
            <a:pPr lvl="1"/>
            <a:r>
              <a:rPr lang="cy-GB" dirty="0"/>
              <a:t>Gwytnwch i straen?</a:t>
            </a:r>
          </a:p>
        </p:txBody>
      </p:sp>
      <p:sp>
        <p:nvSpPr>
          <p:cNvPr id="6" name="Content Placeholder 5">
            <a:extLst>
              <a:ext uri="{FF2B5EF4-FFF2-40B4-BE49-F238E27FC236}">
                <a16:creationId xmlns:a16="http://schemas.microsoft.com/office/drawing/2014/main" id="{82C0919A-F1ED-AF5D-E770-47A158A6998D}"/>
              </a:ext>
            </a:extLst>
          </p:cNvPr>
          <p:cNvSpPr>
            <a:spLocks noGrp="1"/>
          </p:cNvSpPr>
          <p:nvPr>
            <p:ph sz="half" idx="2"/>
          </p:nvPr>
        </p:nvSpPr>
        <p:spPr/>
        <p:txBody>
          <a:bodyPr>
            <a:normAutofit/>
          </a:bodyPr>
          <a:lstStyle/>
          <a:p>
            <a:r>
              <a:rPr lang="en-GB" dirty="0"/>
              <a:t>Is personality a useful construct for understanding performance at work?</a:t>
            </a:r>
          </a:p>
          <a:p>
            <a:pPr lvl="1"/>
            <a:r>
              <a:rPr lang="en-GB" dirty="0"/>
              <a:t>Task performance?</a:t>
            </a:r>
          </a:p>
          <a:p>
            <a:pPr lvl="1"/>
            <a:r>
              <a:rPr lang="en-GB" dirty="0"/>
              <a:t>Leadership?</a:t>
            </a:r>
          </a:p>
          <a:p>
            <a:pPr lvl="1"/>
            <a:r>
              <a:rPr lang="en-GB" dirty="0"/>
              <a:t>Team working skills?</a:t>
            </a:r>
          </a:p>
          <a:p>
            <a:pPr lvl="1"/>
            <a:r>
              <a:rPr lang="en-GB" dirty="0"/>
              <a:t>Resilience to stress?</a:t>
            </a:r>
          </a:p>
        </p:txBody>
      </p:sp>
    </p:spTree>
    <p:extLst>
      <p:ext uri="{BB962C8B-B14F-4D97-AF65-F5344CB8AC3E}">
        <p14:creationId xmlns:p14="http://schemas.microsoft.com/office/powerpoint/2010/main" val="15205962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50562" name="Rectangle 2"/>
          <p:cNvSpPr>
            <a:spLocks noGrp="1" noChangeArrowheads="1"/>
          </p:cNvSpPr>
          <p:nvPr>
            <p:ph type="title"/>
          </p:nvPr>
        </p:nvSpPr>
        <p:spPr/>
        <p:txBody>
          <a:bodyPr>
            <a:normAutofit fontScale="90000"/>
          </a:bodyPr>
          <a:lstStyle/>
          <a:p>
            <a:r>
              <a:rPr lang="en-US" dirty="0"/>
              <a:t>Personality Inventories: Cattell’s 16 PF</a:t>
            </a:r>
            <a:br>
              <a:rPr lang="en-US" dirty="0"/>
            </a:br>
            <a:r>
              <a:rPr lang="en-US" dirty="0" err="1"/>
              <a:t>Rhestrau</a:t>
            </a:r>
            <a:r>
              <a:rPr lang="en-US" dirty="0"/>
              <a:t> </a:t>
            </a:r>
            <a:r>
              <a:rPr lang="en-US" dirty="0" err="1"/>
              <a:t>Personoliaeth</a:t>
            </a:r>
            <a:r>
              <a:rPr lang="en-US" dirty="0"/>
              <a:t>: 16 </a:t>
            </a:r>
            <a:r>
              <a:rPr lang="en-US" dirty="0" err="1"/>
              <a:t>FfP</a:t>
            </a:r>
            <a:r>
              <a:rPr lang="en-US" dirty="0"/>
              <a:t> Cattell</a:t>
            </a:r>
          </a:p>
        </p:txBody>
      </p:sp>
      <p:pic>
        <p:nvPicPr>
          <p:cNvPr id="450563" name="Picture 3" descr="16pf"/>
          <p:cNvPicPr>
            <a:picLocks noChangeAspect="1" noChangeArrowheads="1"/>
          </p:cNvPicPr>
          <p:nvPr/>
        </p:nvPicPr>
        <p:blipFill>
          <a:blip r:embed="rId2">
            <a:lum bright="-12000" contrast="66000"/>
            <a:extLst>
              <a:ext uri="{28A0092B-C50C-407E-A947-70E740481C1C}">
                <a14:useLocalDpi xmlns:a14="http://schemas.microsoft.com/office/drawing/2010/main" val="0"/>
              </a:ext>
            </a:extLst>
          </a:blip>
          <a:srcRect/>
          <a:stretch>
            <a:fillRect/>
          </a:stretch>
        </p:blipFill>
        <p:spPr bwMode="auto">
          <a:xfrm>
            <a:off x="2958193" y="2206724"/>
            <a:ext cx="6452507" cy="4075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8454851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50562"/>
                                        </p:tgtEl>
                                        <p:attrNameLst>
                                          <p:attrName>style.visibility</p:attrName>
                                        </p:attrNameLst>
                                      </p:cBhvr>
                                      <p:to>
                                        <p:strVal val="visible"/>
                                      </p:to>
                                    </p:set>
                                    <p:anim calcmode="lin" valueType="num">
                                      <p:cBhvr additive="base">
                                        <p:cTn id="7" dur="500" fill="hold"/>
                                        <p:tgtEl>
                                          <p:spTgt spid="450562"/>
                                        </p:tgtEl>
                                        <p:attrNameLst>
                                          <p:attrName>ppt_x</p:attrName>
                                        </p:attrNameLst>
                                      </p:cBhvr>
                                      <p:tavLst>
                                        <p:tav tm="0">
                                          <p:val>
                                            <p:strVal val="0-#ppt_w/2"/>
                                          </p:val>
                                        </p:tav>
                                        <p:tav tm="100000">
                                          <p:val>
                                            <p:strVal val="#ppt_x"/>
                                          </p:val>
                                        </p:tav>
                                      </p:tavLst>
                                    </p:anim>
                                    <p:anim calcmode="lin" valueType="num">
                                      <p:cBhvr additive="base">
                                        <p:cTn id="8" dur="500" fill="hold"/>
                                        <p:tgtEl>
                                          <p:spTgt spid="450562"/>
                                        </p:tgtEl>
                                        <p:attrNameLst>
                                          <p:attrName>ppt_y</p:attrName>
                                        </p:attrNameLst>
                                      </p:cBhvr>
                                      <p:tavLst>
                                        <p:tav tm="0">
                                          <p:val>
                                            <p:strVal val="#ppt_y"/>
                                          </p:val>
                                        </p:tav>
                                        <p:tav tm="100000">
                                          <p:val>
                                            <p:strVal val="#ppt_y"/>
                                          </p:val>
                                        </p:tav>
                                      </p:tavLst>
                                    </p:anim>
                                  </p:childTnLst>
                                  <p:subTnLst>
                                    <p:set>
                                      <p:cBhvr override="childStyle">
                                        <p:cTn dur="1" fill="hold" display="0" masterRel="nextClick" afterEffect="1"/>
                                        <p:tgtEl>
                                          <p:spTgt spid="450562"/>
                                        </p:tgtEl>
                                        <p:attrNameLst>
                                          <p:attrName>style.visibility</p:attrName>
                                        </p:attrNameLst>
                                      </p:cBhvr>
                                      <p:to>
                                        <p:strVal val="hidden"/>
                                      </p:to>
                                    </p:set>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450563"/>
                                        </p:tgtEl>
                                        <p:attrNameLst>
                                          <p:attrName>style.visibility</p:attrName>
                                        </p:attrNameLst>
                                      </p:cBhvr>
                                      <p:to>
                                        <p:strVal val="visible"/>
                                      </p:to>
                                    </p:set>
                                    <p:anim calcmode="lin" valueType="num">
                                      <p:cBhvr additive="base">
                                        <p:cTn id="13" dur="500" fill="hold"/>
                                        <p:tgtEl>
                                          <p:spTgt spid="450563"/>
                                        </p:tgtEl>
                                        <p:attrNameLst>
                                          <p:attrName>ppt_x</p:attrName>
                                        </p:attrNameLst>
                                      </p:cBhvr>
                                      <p:tavLst>
                                        <p:tav tm="0">
                                          <p:val>
                                            <p:strVal val="0-#ppt_w/2"/>
                                          </p:val>
                                        </p:tav>
                                        <p:tav tm="100000">
                                          <p:val>
                                            <p:strVal val="#ppt_x"/>
                                          </p:val>
                                        </p:tav>
                                      </p:tavLst>
                                    </p:anim>
                                    <p:anim calcmode="lin" valueType="num">
                                      <p:cBhvr additive="base">
                                        <p:cTn id="14" dur="500" fill="hold"/>
                                        <p:tgtEl>
                                          <p:spTgt spid="45056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562" grpId="0"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p:txBody>
          <a:bodyPr>
            <a:normAutofit fontScale="90000"/>
          </a:bodyPr>
          <a:lstStyle/>
          <a:p>
            <a:r>
              <a:rPr lang="en-US" dirty="0"/>
              <a:t>Y </a:t>
            </a:r>
            <a:r>
              <a:rPr lang="en-US" dirty="0" err="1"/>
              <a:t>Safbwynt</a:t>
            </a:r>
            <a:r>
              <a:rPr lang="en-US" dirty="0"/>
              <a:t> </a:t>
            </a:r>
            <a:r>
              <a:rPr lang="en-US" dirty="0" err="1"/>
              <a:t>Nodweddion</a:t>
            </a:r>
            <a:br>
              <a:rPr lang="en-US" dirty="0"/>
            </a:br>
            <a:r>
              <a:rPr lang="en-US" dirty="0"/>
              <a:t>The Trait Perspective</a:t>
            </a:r>
          </a:p>
        </p:txBody>
      </p:sp>
      <p:sp>
        <p:nvSpPr>
          <p:cNvPr id="105475" name="Rectangle 3"/>
          <p:cNvSpPr>
            <a:spLocks noGrp="1" noChangeArrowheads="1"/>
          </p:cNvSpPr>
          <p:nvPr>
            <p:ph idx="1"/>
          </p:nvPr>
        </p:nvSpPr>
        <p:spPr>
          <a:xfrm>
            <a:off x="6216633" y="2612022"/>
            <a:ext cx="5034640" cy="3318936"/>
          </a:xfrm>
        </p:spPr>
        <p:txBody>
          <a:bodyPr>
            <a:normAutofit fontScale="85000" lnSpcReduction="20000"/>
          </a:bodyPr>
          <a:lstStyle/>
          <a:p>
            <a:r>
              <a:rPr lang="en-US" dirty="0"/>
              <a:t>The Five Factor Model: proposes that five higher-order factors capture the basic structure of personality</a:t>
            </a:r>
          </a:p>
          <a:p>
            <a:pPr lvl="1"/>
            <a:r>
              <a:rPr lang="en-US" dirty="0"/>
              <a:t>Openness to Experience</a:t>
            </a:r>
          </a:p>
          <a:p>
            <a:pPr lvl="1"/>
            <a:r>
              <a:rPr lang="en-US" dirty="0"/>
              <a:t>Conscientiousness</a:t>
            </a:r>
          </a:p>
          <a:p>
            <a:pPr lvl="1"/>
            <a:r>
              <a:rPr lang="en-US" dirty="0"/>
              <a:t>Extraversion</a:t>
            </a:r>
          </a:p>
          <a:p>
            <a:pPr lvl="1"/>
            <a:r>
              <a:rPr lang="en-US" dirty="0"/>
              <a:t>Agreeableness</a:t>
            </a:r>
          </a:p>
          <a:p>
            <a:pPr lvl="1"/>
            <a:r>
              <a:rPr lang="en-US" dirty="0"/>
              <a:t>Neuroticism</a:t>
            </a:r>
          </a:p>
          <a:p>
            <a:r>
              <a:rPr lang="en-US" dirty="0"/>
              <a:t>Each of the factors includes six subcategories (facets) that allow for sharper predictions</a:t>
            </a:r>
          </a:p>
        </p:txBody>
      </p:sp>
      <p:sp>
        <p:nvSpPr>
          <p:cNvPr id="4" name="Footer Placeholder 3"/>
          <p:cNvSpPr>
            <a:spLocks noGrp="1"/>
          </p:cNvSpPr>
          <p:nvPr>
            <p:ph type="ftr" sz="quarter" idx="11"/>
          </p:nvPr>
        </p:nvSpPr>
        <p:spPr/>
        <p:txBody>
          <a:bodyPr/>
          <a:lstStyle/>
          <a:p>
            <a:r>
              <a:rPr lang="en-US"/>
              <a:t>Copyright © 2007 The McGraw-Hill Companies, Inc. Permission required for reproduction or display.</a:t>
            </a:r>
          </a:p>
        </p:txBody>
      </p:sp>
      <p:sp>
        <p:nvSpPr>
          <p:cNvPr id="3" name="TextBox 2">
            <a:extLst>
              <a:ext uri="{FF2B5EF4-FFF2-40B4-BE49-F238E27FC236}">
                <a16:creationId xmlns:a16="http://schemas.microsoft.com/office/drawing/2014/main" id="{9B0B1679-B839-BE9A-0CA5-527208F02A6F}"/>
              </a:ext>
            </a:extLst>
          </p:cNvPr>
          <p:cNvSpPr txBox="1"/>
          <p:nvPr/>
        </p:nvSpPr>
        <p:spPr>
          <a:xfrm>
            <a:off x="832757" y="2647969"/>
            <a:ext cx="5142611" cy="3247043"/>
          </a:xfrm>
          <a:prstGeom prst="rect">
            <a:avLst/>
          </a:prstGeom>
          <a:noFill/>
        </p:spPr>
        <p:txBody>
          <a:bodyPr wrap="square">
            <a:spAutoFit/>
          </a:bodyPr>
          <a:lstStyle/>
          <a:p>
            <a:r>
              <a:rPr lang="cy-GB" sz="2000" dirty="0"/>
              <a:t>Y Model Pum Ffactor: yn cynnig bod pum ffactor ar radd uwch yn cipio strwythur sylfaenol personoliaeth</a:t>
            </a:r>
          </a:p>
          <a:p>
            <a:pPr marL="285750" indent="-285750">
              <a:buFont typeface="Arial" panose="020B0604020202020204" pitchFamily="34" charset="0"/>
              <a:buChar char="•"/>
            </a:pPr>
            <a:r>
              <a:rPr lang="cy-GB" sz="1700" dirty="0"/>
              <a:t>Bod yn agored i Brofiadau</a:t>
            </a:r>
          </a:p>
          <a:p>
            <a:pPr marL="285750" indent="-285750">
              <a:buFont typeface="Arial" panose="020B0604020202020204" pitchFamily="34" charset="0"/>
              <a:buChar char="•"/>
            </a:pPr>
            <a:r>
              <a:rPr lang="cy-GB" sz="1700" dirty="0"/>
              <a:t>Cydwybodolrwydd</a:t>
            </a:r>
          </a:p>
          <a:p>
            <a:pPr marL="285750" indent="-285750">
              <a:buFont typeface="Arial" panose="020B0604020202020204" pitchFamily="34" charset="0"/>
              <a:buChar char="•"/>
            </a:pPr>
            <a:r>
              <a:rPr lang="cy-GB" sz="1700" dirty="0"/>
              <a:t>Allblygedd</a:t>
            </a:r>
          </a:p>
          <a:p>
            <a:pPr marL="285750" indent="-285750">
              <a:buFont typeface="Arial" panose="020B0604020202020204" pitchFamily="34" charset="0"/>
              <a:buChar char="•"/>
            </a:pPr>
            <a:r>
              <a:rPr lang="cy-GB" sz="1700" dirty="0"/>
              <a:t>Natur ddymunol</a:t>
            </a:r>
          </a:p>
          <a:p>
            <a:pPr marL="285750" indent="-285750">
              <a:buFont typeface="Arial" panose="020B0604020202020204" pitchFamily="34" charset="0"/>
              <a:buChar char="•"/>
            </a:pPr>
            <a:r>
              <a:rPr lang="cy-GB" sz="1700" dirty="0" err="1"/>
              <a:t>Niwrotiaeth</a:t>
            </a:r>
            <a:endParaRPr lang="cy-GB" sz="1700" dirty="0"/>
          </a:p>
          <a:p>
            <a:r>
              <a:rPr lang="cy-GB" sz="2000" dirty="0"/>
              <a:t>Mae pob un o’r ffactorau yn cynnwys chwech is-gategori (ffased) sy’n caniatáu rhagfynegiadau mwy cywir</a:t>
            </a:r>
          </a:p>
        </p:txBody>
      </p:sp>
    </p:spTree>
    <p:extLst>
      <p:ext uri="{BB962C8B-B14F-4D97-AF65-F5344CB8AC3E}">
        <p14:creationId xmlns:p14="http://schemas.microsoft.com/office/powerpoint/2010/main" val="33616026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3634" name="Rectangle 2"/>
          <p:cNvSpPr>
            <a:spLocks noGrp="1" noChangeArrowheads="1"/>
          </p:cNvSpPr>
          <p:nvPr>
            <p:ph type="title"/>
          </p:nvPr>
        </p:nvSpPr>
        <p:spPr>
          <a:xfrm>
            <a:off x="443345" y="982132"/>
            <a:ext cx="11183390" cy="1384224"/>
          </a:xfrm>
        </p:spPr>
        <p:txBody>
          <a:bodyPr>
            <a:normAutofit/>
          </a:bodyPr>
          <a:lstStyle/>
          <a:p>
            <a:r>
              <a:rPr lang="en-US" sz="3200" dirty="0"/>
              <a:t>Y Model </a:t>
            </a:r>
            <a:r>
              <a:rPr lang="en-US" sz="3200" dirty="0" err="1"/>
              <a:t>Pum</a:t>
            </a:r>
            <a:r>
              <a:rPr lang="en-US" sz="3200" dirty="0"/>
              <a:t> </a:t>
            </a:r>
            <a:r>
              <a:rPr lang="en-US" sz="3200" dirty="0" err="1"/>
              <a:t>Ffactor</a:t>
            </a:r>
            <a:r>
              <a:rPr lang="en-US" sz="3200" dirty="0"/>
              <a:t> a </a:t>
            </a:r>
            <a:r>
              <a:rPr lang="en-US" sz="3200" dirty="0" err="1"/>
              <a:t>Pherfformio</a:t>
            </a:r>
            <a:r>
              <a:rPr lang="en-US" sz="3200" dirty="0"/>
              <a:t> </a:t>
            </a:r>
            <a:r>
              <a:rPr lang="en-US" sz="3200" dirty="0" err="1"/>
              <a:t>Swydd</a:t>
            </a:r>
            <a:r>
              <a:rPr lang="en-US" sz="3200" dirty="0"/>
              <a:t>: </a:t>
            </a:r>
            <a:r>
              <a:rPr lang="en-US" sz="3200" dirty="0" err="1"/>
              <a:t>Canfyddiadau</a:t>
            </a:r>
            <a:r>
              <a:rPr lang="en-US" sz="3200" dirty="0"/>
              <a:t> </a:t>
            </a:r>
            <a:r>
              <a:rPr lang="en-US" sz="3200" dirty="0" err="1"/>
              <a:t>Ymchwil</a:t>
            </a:r>
            <a:br>
              <a:rPr lang="en-US" sz="3200" dirty="0"/>
            </a:br>
            <a:r>
              <a:rPr lang="en-US" sz="3200" dirty="0"/>
              <a:t>The Five-Factor Model and Job Performance: Research Findings</a:t>
            </a:r>
          </a:p>
        </p:txBody>
      </p:sp>
      <p:sp>
        <p:nvSpPr>
          <p:cNvPr id="453635" name="Rectangle 3"/>
          <p:cNvSpPr>
            <a:spLocks noGrp="1" noChangeArrowheads="1"/>
          </p:cNvSpPr>
          <p:nvPr>
            <p:ph idx="1"/>
          </p:nvPr>
        </p:nvSpPr>
        <p:spPr>
          <a:xfrm>
            <a:off x="5807529" y="2556932"/>
            <a:ext cx="5089068" cy="3318936"/>
          </a:xfrm>
        </p:spPr>
        <p:txBody>
          <a:bodyPr>
            <a:normAutofit fontScale="77500" lnSpcReduction="20000"/>
          </a:bodyPr>
          <a:lstStyle/>
          <a:p>
            <a:r>
              <a:rPr lang="en-US" dirty="0"/>
              <a:t>Summary of meta-analytic findings (Barrick, Mount &amp; Judge, 2001):</a:t>
            </a:r>
          </a:p>
          <a:p>
            <a:pPr lvl="1"/>
            <a:r>
              <a:rPr lang="en-US" dirty="0"/>
              <a:t>Conscientiousness (in particular) and Emotional Stability are the best personality predictors of job performance across all occupations.</a:t>
            </a:r>
          </a:p>
          <a:p>
            <a:pPr lvl="1"/>
            <a:endParaRPr lang="en-US" dirty="0"/>
          </a:p>
          <a:p>
            <a:pPr lvl="1"/>
            <a:r>
              <a:rPr lang="en-US" dirty="0"/>
              <a:t>Extraversion and Agreeableness are important in jobs requiring a high degree of interpersonal work</a:t>
            </a:r>
          </a:p>
          <a:p>
            <a:pPr lvl="1"/>
            <a:endParaRPr lang="en-US" dirty="0"/>
          </a:p>
          <a:p>
            <a:pPr lvl="1"/>
            <a:r>
              <a:rPr lang="en-US" dirty="0"/>
              <a:t>Less consistent evidence for Openness to Experience </a:t>
            </a:r>
          </a:p>
          <a:p>
            <a:pPr lvl="1"/>
            <a:endParaRPr lang="en-US" dirty="0"/>
          </a:p>
        </p:txBody>
      </p:sp>
      <p:sp>
        <p:nvSpPr>
          <p:cNvPr id="3" name="TextBox 2">
            <a:extLst>
              <a:ext uri="{FF2B5EF4-FFF2-40B4-BE49-F238E27FC236}">
                <a16:creationId xmlns:a16="http://schemas.microsoft.com/office/drawing/2014/main" id="{02C407BC-632F-59D9-A7BA-E162DDAFBD49}"/>
              </a:ext>
            </a:extLst>
          </p:cNvPr>
          <p:cNvSpPr txBox="1"/>
          <p:nvPr/>
        </p:nvSpPr>
        <p:spPr>
          <a:xfrm>
            <a:off x="859975" y="2556932"/>
            <a:ext cx="5089068" cy="2616101"/>
          </a:xfrm>
          <a:prstGeom prst="rect">
            <a:avLst/>
          </a:prstGeom>
          <a:noFill/>
        </p:spPr>
        <p:txBody>
          <a:bodyPr wrap="square">
            <a:spAutoFit/>
          </a:bodyPr>
          <a:lstStyle/>
          <a:p>
            <a:r>
              <a:rPr lang="cy-GB" dirty="0"/>
              <a:t>Crynodeb o ganfyddiadau meta-ddadansoddol (</a:t>
            </a:r>
            <a:r>
              <a:rPr lang="cy-GB" dirty="0" err="1"/>
              <a:t>Barrick</a:t>
            </a:r>
            <a:r>
              <a:rPr lang="cy-GB" dirty="0"/>
              <a:t>, </a:t>
            </a:r>
            <a:r>
              <a:rPr lang="cy-GB" dirty="0" err="1"/>
              <a:t>Mount</a:t>
            </a:r>
            <a:r>
              <a:rPr lang="cy-GB" dirty="0"/>
              <a:t> &amp; Judge, 2001):</a:t>
            </a:r>
          </a:p>
          <a:p>
            <a:pPr marL="285750" indent="-285750">
              <a:buFont typeface="Arial" panose="020B0604020202020204" pitchFamily="34" charset="0"/>
              <a:buChar char="•"/>
            </a:pPr>
            <a:r>
              <a:rPr lang="cy-GB" sz="1600" dirty="0"/>
              <a:t>Cydwybodolrwydd (yn arbennig) a Sefydlogrwydd Emosiynol yw’r rhagfynegyddion personoliaeth gorau o ran perfformiad mewn swydd ar draws pob galwedigaeth. </a:t>
            </a:r>
          </a:p>
          <a:p>
            <a:pPr marL="285750" indent="-285750">
              <a:buFont typeface="Arial" panose="020B0604020202020204" pitchFamily="34" charset="0"/>
              <a:buChar char="•"/>
            </a:pPr>
            <a:endParaRPr lang="cy-GB" sz="1600" dirty="0"/>
          </a:p>
          <a:p>
            <a:pPr marL="285750" indent="-285750">
              <a:buFont typeface="Arial" panose="020B0604020202020204" pitchFamily="34" charset="0"/>
              <a:buChar char="•"/>
            </a:pPr>
            <a:r>
              <a:rPr lang="cy-GB" sz="1600" dirty="0"/>
              <a:t>Mae Allblygedd a Natur Ddymunol yn bwysig mewn swyddi sy’n gofyn am lefel uchel o waith rhyngbersonol</a:t>
            </a:r>
          </a:p>
          <a:p>
            <a:pPr marL="285750" indent="-285750">
              <a:buFont typeface="Arial" panose="020B0604020202020204" pitchFamily="34" charset="0"/>
              <a:buChar char="•"/>
            </a:pPr>
            <a:endParaRPr lang="cy-GB" sz="1600" dirty="0"/>
          </a:p>
          <a:p>
            <a:pPr marL="285750" indent="-285750">
              <a:buFont typeface="Arial" panose="020B0604020202020204" pitchFamily="34" charset="0"/>
              <a:buChar char="•"/>
            </a:pPr>
            <a:r>
              <a:rPr lang="cy-GB" sz="1600" dirty="0"/>
              <a:t>Tystiolaeth llai cyson ar gyfer bod yn Agored i Brofiadau</a:t>
            </a:r>
          </a:p>
        </p:txBody>
      </p:sp>
    </p:spTree>
    <p:extLst>
      <p:ext uri="{BB962C8B-B14F-4D97-AF65-F5344CB8AC3E}">
        <p14:creationId xmlns:p14="http://schemas.microsoft.com/office/powerpoint/2010/main" val="18607523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2757" y="982132"/>
            <a:ext cx="10488386" cy="1303867"/>
          </a:xfrm>
        </p:spPr>
        <p:txBody>
          <a:bodyPr>
            <a:normAutofit fontScale="90000"/>
          </a:bodyPr>
          <a:lstStyle/>
          <a:p>
            <a:r>
              <a:rPr lang="en-GB" sz="3200" dirty="0"/>
              <a:t>Sut </a:t>
            </a:r>
            <a:r>
              <a:rPr lang="en-GB" sz="3200" dirty="0" err="1"/>
              <a:t>mae</a:t>
            </a:r>
            <a:r>
              <a:rPr lang="en-GB" sz="3200" dirty="0"/>
              <a:t> </a:t>
            </a:r>
            <a:r>
              <a:rPr lang="en-GB" sz="3200" dirty="0" err="1"/>
              <a:t>darpar</a:t>
            </a:r>
            <a:r>
              <a:rPr lang="en-GB" sz="3200" dirty="0"/>
              <a:t> </a:t>
            </a:r>
            <a:r>
              <a:rPr lang="en-GB" sz="3200" dirty="0" err="1"/>
              <a:t>gyflogwyr</a:t>
            </a:r>
            <a:r>
              <a:rPr lang="en-GB" sz="3200" dirty="0"/>
              <a:t> </a:t>
            </a:r>
            <a:r>
              <a:rPr lang="en-GB" sz="3200" dirty="0" err="1"/>
              <a:t>yn</a:t>
            </a:r>
            <a:r>
              <a:rPr lang="en-GB" sz="3200" dirty="0"/>
              <a:t> </a:t>
            </a:r>
            <a:r>
              <a:rPr lang="en-GB" sz="3200" dirty="0" err="1"/>
              <a:t>asesu’r</a:t>
            </a:r>
            <a:r>
              <a:rPr lang="en-GB" sz="3200" dirty="0"/>
              <a:t> </a:t>
            </a:r>
            <a:r>
              <a:rPr lang="en-GB" sz="3200" dirty="0" err="1"/>
              <a:t>nodweddion</a:t>
            </a:r>
            <a:r>
              <a:rPr lang="en-GB" sz="3200" dirty="0"/>
              <a:t> </a:t>
            </a:r>
            <a:r>
              <a:rPr lang="en-GB" sz="3200" dirty="0" err="1"/>
              <a:t>hyn</a:t>
            </a:r>
            <a:r>
              <a:rPr lang="en-GB" sz="3200" dirty="0"/>
              <a:t> ac </a:t>
            </a:r>
            <a:r>
              <a:rPr lang="en-GB" sz="3200" dirty="0" err="1"/>
              <a:t>ymddygiad</a:t>
            </a:r>
            <a:r>
              <a:rPr lang="en-GB" sz="3200" dirty="0"/>
              <a:t> </a:t>
            </a:r>
            <a:r>
              <a:rPr lang="en-GB" sz="3200" dirty="0" err="1"/>
              <a:t>gwaith</a:t>
            </a:r>
            <a:r>
              <a:rPr lang="en-GB" sz="3200" dirty="0"/>
              <a:t> </a:t>
            </a:r>
            <a:r>
              <a:rPr lang="en-GB" sz="3200" dirty="0" err="1"/>
              <a:t>posibl</a:t>
            </a:r>
            <a:r>
              <a:rPr lang="en-GB" sz="3200" dirty="0"/>
              <a:t>?</a:t>
            </a:r>
            <a:br>
              <a:rPr lang="en-GB" sz="3200" dirty="0"/>
            </a:br>
            <a:r>
              <a:rPr lang="en-GB" sz="3200" dirty="0"/>
              <a:t>How do potential employers assess these traits and potential work behaviour?</a:t>
            </a:r>
          </a:p>
        </p:txBody>
      </p:sp>
      <p:sp>
        <p:nvSpPr>
          <p:cNvPr id="5" name="Content Placeholder 4"/>
          <p:cNvSpPr>
            <a:spLocks noGrp="1"/>
          </p:cNvSpPr>
          <p:nvPr>
            <p:ph sz="half" idx="1"/>
          </p:nvPr>
        </p:nvSpPr>
        <p:spPr/>
        <p:txBody>
          <a:bodyPr>
            <a:normAutofit/>
          </a:bodyPr>
          <a:lstStyle/>
          <a:p>
            <a:r>
              <a:rPr lang="en-GB" dirty="0"/>
              <a:t>  </a:t>
            </a:r>
          </a:p>
        </p:txBody>
      </p:sp>
      <p:sp>
        <p:nvSpPr>
          <p:cNvPr id="4" name="Content Placeholder 3">
            <a:extLst>
              <a:ext uri="{FF2B5EF4-FFF2-40B4-BE49-F238E27FC236}">
                <a16:creationId xmlns:a16="http://schemas.microsoft.com/office/drawing/2014/main" id="{6F7A2D62-5AA9-1449-3E12-E7A90E7EBA4F}"/>
              </a:ext>
            </a:extLst>
          </p:cNvPr>
          <p:cNvSpPr>
            <a:spLocks noGrp="1"/>
          </p:cNvSpPr>
          <p:nvPr>
            <p:ph sz="half" idx="2"/>
          </p:nvPr>
        </p:nvSpPr>
        <p:spPr/>
        <p:txBody>
          <a:bodyPr/>
          <a:lstStyle/>
          <a:p>
            <a:endParaRPr lang="cy-GB"/>
          </a:p>
        </p:txBody>
      </p:sp>
    </p:spTree>
    <p:extLst>
      <p:ext uri="{BB962C8B-B14F-4D97-AF65-F5344CB8AC3E}">
        <p14:creationId xmlns:p14="http://schemas.microsoft.com/office/powerpoint/2010/main" val="12488299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3013" y="982132"/>
            <a:ext cx="10624457" cy="1303867"/>
          </a:xfrm>
        </p:spPr>
        <p:txBody>
          <a:bodyPr>
            <a:normAutofit fontScale="90000"/>
          </a:bodyPr>
          <a:lstStyle/>
          <a:p>
            <a:r>
              <a:rPr lang="en-GB" dirty="0"/>
              <a:t>  </a:t>
            </a:r>
            <a:r>
              <a:rPr lang="en-GB" sz="4000" dirty="0" err="1"/>
              <a:t>Meddwl</a:t>
            </a:r>
            <a:r>
              <a:rPr lang="en-GB" sz="4000" dirty="0"/>
              <a:t> </a:t>
            </a:r>
            <a:r>
              <a:rPr lang="en-GB" sz="4000" dirty="0" err="1"/>
              <a:t>Beirniadol</a:t>
            </a:r>
            <a:r>
              <a:rPr lang="en-GB" sz="4000" dirty="0"/>
              <a:t>: </a:t>
            </a:r>
            <a:r>
              <a:rPr lang="en-GB" sz="4000" dirty="0" err="1"/>
              <a:t>ydy’r</a:t>
            </a:r>
            <a:r>
              <a:rPr lang="en-GB" sz="4000" dirty="0"/>
              <a:t> </a:t>
            </a:r>
            <a:r>
              <a:rPr lang="en-GB" sz="4000" dirty="0" err="1"/>
              <a:t>ymagweddau</a:t>
            </a:r>
            <a:r>
              <a:rPr lang="en-GB" sz="4000" dirty="0"/>
              <a:t> </a:t>
            </a:r>
            <a:r>
              <a:rPr lang="en-GB" sz="4000" dirty="0" err="1"/>
              <a:t>hyn</a:t>
            </a:r>
            <a:r>
              <a:rPr lang="en-GB" sz="4000" dirty="0"/>
              <a:t> </a:t>
            </a:r>
            <a:r>
              <a:rPr lang="en-GB" sz="4000" dirty="0" err="1"/>
              <a:t>yn</a:t>
            </a:r>
            <a:r>
              <a:rPr lang="en-GB" sz="4000" dirty="0"/>
              <a:t> </a:t>
            </a:r>
            <a:r>
              <a:rPr lang="en-GB" sz="4000" dirty="0" err="1"/>
              <a:t>gweithio</a:t>
            </a:r>
            <a:r>
              <a:rPr lang="en-GB" sz="4000" dirty="0"/>
              <a:t>?</a:t>
            </a:r>
            <a:br>
              <a:rPr lang="en-GB" sz="4000" dirty="0"/>
            </a:br>
            <a:r>
              <a:rPr lang="en-GB" sz="4000" dirty="0"/>
              <a:t>Critical Thinking: do these approaches work? </a:t>
            </a:r>
          </a:p>
        </p:txBody>
      </p:sp>
      <p:sp>
        <p:nvSpPr>
          <p:cNvPr id="5" name="Content Placeholder 4"/>
          <p:cNvSpPr>
            <a:spLocks noGrp="1"/>
          </p:cNvSpPr>
          <p:nvPr>
            <p:ph type="body" idx="1"/>
          </p:nvPr>
        </p:nvSpPr>
        <p:spPr/>
        <p:txBody>
          <a:bodyPr/>
          <a:lstStyle/>
          <a:p>
            <a:r>
              <a:rPr lang="en-GB"/>
              <a:t>  </a:t>
            </a:r>
          </a:p>
        </p:txBody>
      </p:sp>
      <p:sp>
        <p:nvSpPr>
          <p:cNvPr id="3" name="Content Placeholder 2"/>
          <p:cNvSpPr>
            <a:spLocks noGrp="1"/>
          </p:cNvSpPr>
          <p:nvPr>
            <p:ph sz="half" idx="2"/>
          </p:nvPr>
        </p:nvSpPr>
        <p:spPr/>
        <p:txBody>
          <a:bodyPr/>
          <a:lstStyle/>
          <a:p>
            <a:r>
              <a:rPr lang="en-GB" dirty="0" err="1"/>
              <a:t>Manteision</a:t>
            </a:r>
            <a:r>
              <a:rPr lang="en-GB" dirty="0"/>
              <a:t> / Advantages</a:t>
            </a:r>
          </a:p>
        </p:txBody>
      </p:sp>
      <p:sp>
        <p:nvSpPr>
          <p:cNvPr id="10" name="Text Placeholder 9">
            <a:extLst>
              <a:ext uri="{FF2B5EF4-FFF2-40B4-BE49-F238E27FC236}">
                <a16:creationId xmlns:a16="http://schemas.microsoft.com/office/drawing/2014/main" id="{B70C92B3-C39B-BC9D-76EE-B22D9E0D15A8}"/>
              </a:ext>
            </a:extLst>
          </p:cNvPr>
          <p:cNvSpPr>
            <a:spLocks noGrp="1"/>
          </p:cNvSpPr>
          <p:nvPr>
            <p:ph type="body" sz="quarter" idx="3"/>
          </p:nvPr>
        </p:nvSpPr>
        <p:spPr/>
        <p:txBody>
          <a:bodyPr/>
          <a:lstStyle/>
          <a:p>
            <a:endParaRPr lang="en-GB"/>
          </a:p>
        </p:txBody>
      </p:sp>
      <p:sp>
        <p:nvSpPr>
          <p:cNvPr id="6" name="Content Placeholder 5"/>
          <p:cNvSpPr>
            <a:spLocks noGrp="1"/>
          </p:cNvSpPr>
          <p:nvPr>
            <p:ph sz="quarter" idx="4"/>
          </p:nvPr>
        </p:nvSpPr>
        <p:spPr/>
        <p:txBody>
          <a:bodyPr/>
          <a:lstStyle/>
          <a:p>
            <a:r>
              <a:rPr lang="en-GB" dirty="0" err="1"/>
              <a:t>Anfanteision</a:t>
            </a:r>
            <a:r>
              <a:rPr lang="en-GB" dirty="0"/>
              <a:t> / Disadvantages </a:t>
            </a:r>
          </a:p>
        </p:txBody>
      </p:sp>
    </p:spTree>
    <p:extLst>
      <p:ext uri="{BB962C8B-B14F-4D97-AF65-F5344CB8AC3E}">
        <p14:creationId xmlns:p14="http://schemas.microsoft.com/office/powerpoint/2010/main" val="28187032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3874" name="Rectangle 2"/>
          <p:cNvSpPr>
            <a:spLocks noGrp="1" noChangeArrowheads="1"/>
          </p:cNvSpPr>
          <p:nvPr>
            <p:ph type="title"/>
          </p:nvPr>
        </p:nvSpPr>
        <p:spPr>
          <a:xfrm>
            <a:off x="680357" y="1404257"/>
            <a:ext cx="10863943" cy="419100"/>
          </a:xfrm>
        </p:spPr>
        <p:txBody>
          <a:bodyPr>
            <a:normAutofit fontScale="90000"/>
          </a:bodyPr>
          <a:lstStyle/>
          <a:p>
            <a:r>
              <a:rPr lang="en-US" dirty="0" err="1"/>
              <a:t>Cyfeirnodau</a:t>
            </a:r>
            <a:r>
              <a:rPr lang="en-US" dirty="0"/>
              <a:t> </a:t>
            </a:r>
            <a:r>
              <a:rPr lang="en-US" dirty="0" err="1"/>
              <a:t>Dilysrwydd</a:t>
            </a:r>
            <a:r>
              <a:rPr lang="en-US" dirty="0"/>
              <a:t> </a:t>
            </a:r>
            <a:r>
              <a:rPr lang="en-US" dirty="0" err="1"/>
              <a:t>ar</a:t>
            </a:r>
            <a:r>
              <a:rPr lang="en-US" dirty="0"/>
              <a:t> </a:t>
            </a:r>
            <a:r>
              <a:rPr lang="en-US" dirty="0" err="1"/>
              <a:t>gyfer</a:t>
            </a:r>
            <a:r>
              <a:rPr lang="en-US" dirty="0"/>
              <a:t> </a:t>
            </a:r>
            <a:r>
              <a:rPr lang="en-US" dirty="0" err="1"/>
              <a:t>Technegau</a:t>
            </a:r>
            <a:r>
              <a:rPr lang="en-US" dirty="0"/>
              <a:t> </a:t>
            </a:r>
            <a:r>
              <a:rPr lang="en-US" dirty="0" err="1"/>
              <a:t>Dethol</a:t>
            </a:r>
            <a:r>
              <a:rPr lang="en-US" dirty="0"/>
              <a:t> </a:t>
            </a:r>
            <a:br>
              <a:rPr lang="en-US" dirty="0"/>
            </a:br>
            <a:endParaRPr lang="en-US" dirty="0"/>
          </a:p>
        </p:txBody>
      </p:sp>
      <p:graphicFrame>
        <p:nvGraphicFramePr>
          <p:cNvPr id="463937" name="Group 65"/>
          <p:cNvGraphicFramePr>
            <a:graphicFrameLocks noGrp="1"/>
          </p:cNvGraphicFramePr>
          <p:nvPr>
            <p:ph idx="1"/>
            <p:extLst>
              <p:ext uri="{D42A27DB-BD31-4B8C-83A1-F6EECF244321}">
                <p14:modId xmlns:p14="http://schemas.microsoft.com/office/powerpoint/2010/main" val="3745411886"/>
              </p:ext>
            </p:extLst>
          </p:nvPr>
        </p:nvGraphicFramePr>
        <p:xfrm>
          <a:off x="2820785" y="2034540"/>
          <a:ext cx="6766561" cy="4178862"/>
        </p:xfrm>
        <a:graphic>
          <a:graphicData uri="http://schemas.openxmlformats.org/drawingml/2006/table">
            <a:tbl>
              <a:tblPr/>
              <a:tblGrid>
                <a:gridCol w="1866085">
                  <a:extLst>
                    <a:ext uri="{9D8B030D-6E8A-4147-A177-3AD203B41FA5}">
                      <a16:colId xmlns:a16="http://schemas.microsoft.com/office/drawing/2014/main" val="20000"/>
                    </a:ext>
                  </a:extLst>
                </a:gridCol>
                <a:gridCol w="1078950">
                  <a:extLst>
                    <a:ext uri="{9D8B030D-6E8A-4147-A177-3AD203B41FA5}">
                      <a16:colId xmlns:a16="http://schemas.microsoft.com/office/drawing/2014/main" val="20001"/>
                    </a:ext>
                  </a:extLst>
                </a:gridCol>
                <a:gridCol w="372818">
                  <a:extLst>
                    <a:ext uri="{9D8B030D-6E8A-4147-A177-3AD203B41FA5}">
                      <a16:colId xmlns:a16="http://schemas.microsoft.com/office/drawing/2014/main" val="20002"/>
                    </a:ext>
                  </a:extLst>
                </a:gridCol>
                <a:gridCol w="2425215">
                  <a:extLst>
                    <a:ext uri="{9D8B030D-6E8A-4147-A177-3AD203B41FA5}">
                      <a16:colId xmlns:a16="http://schemas.microsoft.com/office/drawing/2014/main" val="20003"/>
                    </a:ext>
                  </a:extLst>
                </a:gridCol>
                <a:gridCol w="1023493">
                  <a:extLst>
                    <a:ext uri="{9D8B030D-6E8A-4147-A177-3AD203B41FA5}">
                      <a16:colId xmlns:a16="http://schemas.microsoft.com/office/drawing/2014/main" val="20004"/>
                    </a:ext>
                  </a:extLst>
                </a:gridCol>
              </a:tblGrid>
              <a:tr h="312198">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rPr>
                        <a:t>Dull</a:t>
                      </a:r>
                    </a:p>
                  </a:txBody>
                  <a:tcPr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hlink"/>
                    </a:solid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200" b="0" i="0" u="none" strike="noStrike" cap="none" normalizeH="0" baseline="0" dirty="0" err="1">
                          <a:ln>
                            <a:noFill/>
                          </a:ln>
                          <a:solidFill>
                            <a:schemeClr val="tx1"/>
                          </a:solidFill>
                          <a:effectLst>
                            <a:outerShdw blurRad="38100" dist="38100" dir="2700000" algn="tl">
                              <a:srgbClr val="000000"/>
                            </a:outerShdw>
                          </a:effectLst>
                          <a:latin typeface="Arial" charset="0"/>
                          <a:cs typeface="Arial" charset="0"/>
                        </a:rPr>
                        <a:t>Dilysrwydd</a:t>
                      </a:r>
                      <a:endParaRPr kumimoji="0" lang="en-US" sz="12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endParaRPr>
                    </a:p>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endParaRPr kumimoji="0" lang="en-US" sz="135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hlink"/>
                    </a:solid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endPar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hlink"/>
                    </a:solid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rPr>
                        <a:t>Dull</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hlink"/>
                    </a:solid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200" b="0" i="0" u="none" strike="noStrike" cap="none" normalizeH="0" baseline="0" dirty="0" err="1">
                          <a:ln>
                            <a:noFill/>
                          </a:ln>
                          <a:solidFill>
                            <a:schemeClr val="tx1"/>
                          </a:solidFill>
                          <a:effectLst>
                            <a:outerShdw blurRad="38100" dist="38100" dir="2700000" algn="tl">
                              <a:srgbClr val="000000"/>
                            </a:outerShdw>
                          </a:effectLst>
                          <a:latin typeface="Arial" charset="0"/>
                          <a:cs typeface="Arial" charset="0"/>
                        </a:rPr>
                        <a:t>Dilysrwydd</a:t>
                      </a:r>
                      <a:endParaRPr kumimoji="0" lang="en-US" sz="12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endParaRPr>
                    </a:p>
                  </a:txBody>
                  <a:tcPr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hlink"/>
                    </a:solidFill>
                  </a:tcPr>
                </a:tc>
                <a:extLst>
                  <a:ext uri="{0D108BD9-81ED-4DB2-BD59-A6C34878D82A}">
                    <a16:rowId xmlns:a16="http://schemas.microsoft.com/office/drawing/2014/main" val="10000"/>
                  </a:ext>
                </a:extLst>
              </a:tr>
              <a:tr h="478704">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dirty="0" err="1">
                          <a:ln>
                            <a:noFill/>
                          </a:ln>
                          <a:solidFill>
                            <a:srgbClr val="FF0000"/>
                          </a:solidFill>
                          <a:effectLst>
                            <a:outerShdw blurRad="38100" dist="38100" dir="2700000" algn="tl">
                              <a:srgbClr val="000000"/>
                            </a:outerShdw>
                          </a:effectLst>
                          <a:latin typeface="Arial" charset="0"/>
                          <a:cs typeface="Arial" charset="0"/>
                        </a:rPr>
                        <a:t>Cyfweliad</a:t>
                      </a:r>
                      <a:r>
                        <a:rPr kumimoji="0" lang="en-US" sz="1600" b="0" i="0" u="none" strike="noStrike" cap="none" normalizeH="0" baseline="0" dirty="0">
                          <a:ln>
                            <a:noFill/>
                          </a:ln>
                          <a:solidFill>
                            <a:srgbClr val="FF0000"/>
                          </a:solidFill>
                          <a:effectLst>
                            <a:outerShdw blurRad="38100" dist="38100" dir="2700000" algn="tl">
                              <a:srgbClr val="000000"/>
                            </a:outerShdw>
                          </a:effectLst>
                          <a:latin typeface="Arial" charset="0"/>
                          <a:cs typeface="Arial" charset="0"/>
                        </a:rPr>
                        <a:t> </a:t>
                      </a:r>
                      <a:r>
                        <a:rPr kumimoji="0" lang="en-US" sz="1600" b="0" i="0" u="none" strike="noStrike" cap="none" normalizeH="0" baseline="0" dirty="0" err="1">
                          <a:ln>
                            <a:noFill/>
                          </a:ln>
                          <a:solidFill>
                            <a:srgbClr val="FF0000"/>
                          </a:solidFill>
                          <a:effectLst>
                            <a:outerShdw blurRad="38100" dist="38100" dir="2700000" algn="tl">
                              <a:srgbClr val="000000"/>
                            </a:outerShdw>
                          </a:effectLst>
                          <a:latin typeface="Arial" charset="0"/>
                          <a:cs typeface="Arial" charset="0"/>
                        </a:rPr>
                        <a:t>Strwythuredig</a:t>
                      </a:r>
                      <a:endParaRPr kumimoji="0" lang="en-US" sz="1600" b="0" i="0" u="none" strike="noStrike" cap="none" normalizeH="0" baseline="0" dirty="0">
                        <a:ln>
                          <a:noFill/>
                        </a:ln>
                        <a:solidFill>
                          <a:srgbClr val="FF0000"/>
                        </a:solidFill>
                        <a:effectLst>
                          <a:outerShdw blurRad="38100" dist="38100" dir="2700000" algn="tl">
                            <a:srgbClr val="000000"/>
                          </a:outerShdw>
                        </a:effectLst>
                        <a:latin typeface="Arial" charset="0"/>
                        <a:cs typeface="Arial" charset="0"/>
                      </a:endParaRPr>
                    </a:p>
                  </a:txBody>
                  <a:tcPr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rgbClr val="FF0000"/>
                          </a:solidFill>
                          <a:effectLst>
                            <a:outerShdw blurRad="38100" dist="38100" dir="2700000" algn="tl">
                              <a:srgbClr val="000000"/>
                            </a:outerShdw>
                          </a:effectLst>
                          <a:latin typeface="Arial" charset="0"/>
                          <a:cs typeface="Arial" charset="0"/>
                        </a:rPr>
                        <a:t>.57</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endPar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dirty="0" err="1">
                          <a:ln>
                            <a:noFill/>
                          </a:ln>
                          <a:solidFill>
                            <a:schemeClr val="tx1"/>
                          </a:solidFill>
                          <a:effectLst>
                            <a:outerShdw blurRad="38100" dist="38100" dir="2700000" algn="tl">
                              <a:srgbClr val="000000"/>
                            </a:outerShdw>
                          </a:effectLst>
                          <a:latin typeface="Arial" charset="0"/>
                          <a:cs typeface="Arial" charset="0"/>
                        </a:rPr>
                        <a:t>Profiad</a:t>
                      </a:r>
                      <a:endParaRPr kumimoji="0" lang="en-US" sz="16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rPr>
                        <a:t>.27</a:t>
                      </a:r>
                    </a:p>
                  </a:txBody>
                  <a:tcPr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312198">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dirty="0" err="1">
                          <a:ln>
                            <a:noFill/>
                          </a:ln>
                          <a:solidFill>
                            <a:schemeClr val="tx1"/>
                          </a:solidFill>
                          <a:effectLst>
                            <a:outerShdw blurRad="38100" dist="38100" dir="2700000" algn="tl">
                              <a:srgbClr val="000000"/>
                            </a:outerShdw>
                          </a:effectLst>
                          <a:latin typeface="Arial" charset="0"/>
                          <a:cs typeface="Arial" charset="0"/>
                        </a:rPr>
                        <a:t>Samplau</a:t>
                      </a:r>
                      <a:r>
                        <a:rPr kumimoji="0" lang="en-US" sz="16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rPr>
                        <a:t> </a:t>
                      </a:r>
                      <a:r>
                        <a:rPr kumimoji="0" lang="en-US" sz="1600" b="0" i="0" u="none" strike="noStrike" cap="none" normalizeH="0" baseline="0" dirty="0" err="1">
                          <a:ln>
                            <a:noFill/>
                          </a:ln>
                          <a:solidFill>
                            <a:schemeClr val="tx1"/>
                          </a:solidFill>
                          <a:effectLst>
                            <a:outerShdw blurRad="38100" dist="38100" dir="2700000" algn="tl">
                              <a:srgbClr val="000000"/>
                            </a:outerShdw>
                          </a:effectLst>
                          <a:latin typeface="Arial" charset="0"/>
                          <a:cs typeface="Arial" charset="0"/>
                        </a:rPr>
                        <a:t>gwaith</a:t>
                      </a:r>
                      <a:endParaRPr kumimoji="0" lang="en-US" sz="16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endParaRPr>
                    </a:p>
                  </a:txBody>
                  <a:tcPr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.54</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endPar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dirty="0" err="1">
                          <a:ln>
                            <a:noFill/>
                          </a:ln>
                          <a:solidFill>
                            <a:schemeClr val="tx1"/>
                          </a:solidFill>
                          <a:effectLst>
                            <a:outerShdw blurRad="38100" dist="38100" dir="2700000" algn="tl">
                              <a:srgbClr val="000000"/>
                            </a:outerShdw>
                          </a:effectLst>
                          <a:latin typeface="Arial" charset="0"/>
                          <a:cs typeface="Arial" charset="0"/>
                        </a:rPr>
                        <a:t>Gwirio</a:t>
                      </a:r>
                      <a:r>
                        <a:rPr kumimoji="0" lang="en-US" sz="16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rPr>
                        <a:t> </a:t>
                      </a:r>
                      <a:r>
                        <a:rPr kumimoji="0" lang="en-US" sz="1600" b="0" i="0" u="none" strike="noStrike" cap="none" normalizeH="0" baseline="0" dirty="0" err="1">
                          <a:ln>
                            <a:noFill/>
                          </a:ln>
                          <a:solidFill>
                            <a:schemeClr val="tx1"/>
                          </a:solidFill>
                          <a:effectLst>
                            <a:outerShdw blurRad="38100" dist="38100" dir="2700000" algn="tl">
                              <a:srgbClr val="000000"/>
                            </a:outerShdw>
                          </a:effectLst>
                          <a:latin typeface="Arial" charset="0"/>
                          <a:cs typeface="Arial" charset="0"/>
                        </a:rPr>
                        <a:t>Geirdaon</a:t>
                      </a:r>
                      <a:endParaRPr kumimoji="0" lang="en-US" sz="16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.26</a:t>
                      </a:r>
                    </a:p>
                  </a:txBody>
                  <a:tcPr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312198">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dirty="0" err="1">
                          <a:ln>
                            <a:noFill/>
                          </a:ln>
                          <a:solidFill>
                            <a:srgbClr val="FF0000"/>
                          </a:solidFill>
                          <a:effectLst>
                            <a:outerShdw blurRad="38100" dist="38100" dir="2700000" algn="tl">
                              <a:srgbClr val="000000"/>
                            </a:outerShdw>
                          </a:effectLst>
                          <a:latin typeface="Arial" charset="0"/>
                          <a:cs typeface="Arial" charset="0"/>
                        </a:rPr>
                        <a:t>Gallu</a:t>
                      </a:r>
                      <a:r>
                        <a:rPr kumimoji="0" lang="en-US" sz="1600" b="0" i="0" u="none" strike="noStrike" cap="none" normalizeH="0" baseline="0" dirty="0">
                          <a:ln>
                            <a:noFill/>
                          </a:ln>
                          <a:solidFill>
                            <a:srgbClr val="FF0000"/>
                          </a:solidFill>
                          <a:effectLst>
                            <a:outerShdw blurRad="38100" dist="38100" dir="2700000" algn="tl">
                              <a:srgbClr val="000000"/>
                            </a:outerShdw>
                          </a:effectLst>
                          <a:latin typeface="Arial" charset="0"/>
                          <a:cs typeface="Arial" charset="0"/>
                        </a:rPr>
                        <a:t> </a:t>
                      </a:r>
                      <a:r>
                        <a:rPr kumimoji="0" lang="en-US" sz="1600" b="0" i="0" u="none" strike="noStrike" cap="none" normalizeH="0" baseline="0" dirty="0" err="1">
                          <a:ln>
                            <a:noFill/>
                          </a:ln>
                          <a:solidFill>
                            <a:srgbClr val="FF0000"/>
                          </a:solidFill>
                          <a:effectLst>
                            <a:outerShdw blurRad="38100" dist="38100" dir="2700000" algn="tl">
                              <a:srgbClr val="000000"/>
                            </a:outerShdw>
                          </a:effectLst>
                          <a:latin typeface="Arial" charset="0"/>
                          <a:cs typeface="Arial" charset="0"/>
                        </a:rPr>
                        <a:t>gwybyddol</a:t>
                      </a:r>
                      <a:endParaRPr kumimoji="0" lang="en-US" sz="1600" b="0" i="0" u="none" strike="noStrike" cap="none" normalizeH="0" baseline="0" dirty="0">
                        <a:ln>
                          <a:noFill/>
                        </a:ln>
                        <a:solidFill>
                          <a:srgbClr val="FF0000"/>
                        </a:solidFill>
                        <a:effectLst>
                          <a:outerShdw blurRad="38100" dist="38100" dir="2700000" algn="tl">
                            <a:srgbClr val="000000"/>
                          </a:outerShdw>
                        </a:effectLst>
                        <a:latin typeface="Arial" charset="0"/>
                        <a:cs typeface="Arial" charset="0"/>
                      </a:endParaRPr>
                    </a:p>
                  </a:txBody>
                  <a:tcPr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rgbClr val="FF0000"/>
                          </a:solidFill>
                          <a:effectLst>
                            <a:outerShdw blurRad="38100" dist="38100" dir="2700000" algn="tl">
                              <a:srgbClr val="000000"/>
                            </a:outerShdw>
                          </a:effectLst>
                          <a:latin typeface="Arial" charset="0"/>
                          <a:cs typeface="Arial" charset="0"/>
                        </a:rPr>
                        <a:t>.53</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endPar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dirty="0" err="1">
                          <a:ln>
                            <a:noFill/>
                          </a:ln>
                          <a:solidFill>
                            <a:srgbClr val="FF0000"/>
                          </a:solidFill>
                          <a:effectLst>
                            <a:outerShdw blurRad="38100" dist="38100" dir="2700000" algn="tl">
                              <a:srgbClr val="000000"/>
                            </a:outerShdw>
                          </a:effectLst>
                          <a:latin typeface="Arial" charset="0"/>
                          <a:cs typeface="Arial" charset="0"/>
                        </a:rPr>
                        <a:t>Cydwybodolrwydd</a:t>
                      </a:r>
                      <a:endParaRPr kumimoji="0" lang="en-US" sz="1600" b="0" i="0" u="none" strike="noStrike" cap="none" normalizeH="0" baseline="0" dirty="0">
                        <a:ln>
                          <a:noFill/>
                        </a:ln>
                        <a:solidFill>
                          <a:srgbClr val="FF0000"/>
                        </a:solidFill>
                        <a:effectLst>
                          <a:outerShdw blurRad="38100" dist="38100" dir="2700000" algn="tl">
                            <a:srgbClr val="000000"/>
                          </a:outerShdw>
                        </a:effectLst>
                        <a:latin typeface="Arial" charset="0"/>
                        <a:cs typeface="Arial" charset="0"/>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rgbClr val="FF0000"/>
                          </a:solidFill>
                          <a:effectLst>
                            <a:outerShdw blurRad="38100" dist="38100" dir="2700000" algn="tl">
                              <a:srgbClr val="000000"/>
                            </a:outerShdw>
                          </a:effectLst>
                          <a:latin typeface="Arial" charset="0"/>
                          <a:cs typeface="Arial" charset="0"/>
                        </a:rPr>
                        <a:t>.24</a:t>
                      </a:r>
                    </a:p>
                  </a:txBody>
                  <a:tcPr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312198">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dirty="0" err="1">
                          <a:ln>
                            <a:noFill/>
                          </a:ln>
                          <a:solidFill>
                            <a:schemeClr val="tx1"/>
                          </a:solidFill>
                          <a:effectLst>
                            <a:outerShdw blurRad="38100" dist="38100" dir="2700000" algn="tl">
                              <a:srgbClr val="000000"/>
                            </a:outerShdw>
                          </a:effectLst>
                          <a:latin typeface="Arial" charset="0"/>
                          <a:cs typeface="Arial" charset="0"/>
                        </a:rPr>
                        <a:t>Gwybodaeth</a:t>
                      </a:r>
                      <a:r>
                        <a:rPr kumimoji="0" lang="en-US" sz="16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rPr>
                        <a:t> am y </a:t>
                      </a:r>
                      <a:r>
                        <a:rPr kumimoji="0" lang="en-US" sz="1600" b="0" i="0" u="none" strike="noStrike" cap="none" normalizeH="0" baseline="0" dirty="0" err="1">
                          <a:ln>
                            <a:noFill/>
                          </a:ln>
                          <a:solidFill>
                            <a:schemeClr val="tx1"/>
                          </a:solidFill>
                          <a:effectLst>
                            <a:outerShdw blurRad="38100" dist="38100" dir="2700000" algn="tl">
                              <a:srgbClr val="000000"/>
                            </a:outerShdw>
                          </a:effectLst>
                          <a:latin typeface="Arial" charset="0"/>
                          <a:cs typeface="Arial" charset="0"/>
                        </a:rPr>
                        <a:t>swydd</a:t>
                      </a:r>
                      <a:endParaRPr kumimoji="0" lang="en-US" sz="16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endParaRPr>
                    </a:p>
                  </a:txBody>
                  <a:tcPr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.48</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endPar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dirty="0" err="1">
                          <a:ln>
                            <a:noFill/>
                          </a:ln>
                          <a:solidFill>
                            <a:srgbClr val="FF0000"/>
                          </a:solidFill>
                          <a:effectLst>
                            <a:outerShdw blurRad="38100" dist="38100" dir="2700000" algn="tl">
                              <a:srgbClr val="000000"/>
                            </a:outerShdw>
                          </a:effectLst>
                          <a:latin typeface="Arial" charset="0"/>
                          <a:cs typeface="Arial" charset="0"/>
                        </a:rPr>
                        <a:t>Cyfweliadau</a:t>
                      </a:r>
                      <a:r>
                        <a:rPr kumimoji="0" lang="en-US" sz="1600" b="0" i="0" u="none" strike="noStrike" cap="none" normalizeH="0" baseline="0" dirty="0">
                          <a:ln>
                            <a:noFill/>
                          </a:ln>
                          <a:solidFill>
                            <a:srgbClr val="FF0000"/>
                          </a:solidFill>
                          <a:effectLst>
                            <a:outerShdw blurRad="38100" dist="38100" dir="2700000" algn="tl">
                              <a:srgbClr val="000000"/>
                            </a:outerShdw>
                          </a:effectLst>
                          <a:latin typeface="Arial" charset="0"/>
                          <a:cs typeface="Arial" charset="0"/>
                        </a:rPr>
                        <a:t> </a:t>
                      </a:r>
                      <a:r>
                        <a:rPr kumimoji="0" lang="en-US" sz="1600" b="0" i="0" u="none" strike="noStrike" cap="none" normalizeH="0" baseline="0" dirty="0" err="1">
                          <a:ln>
                            <a:noFill/>
                          </a:ln>
                          <a:solidFill>
                            <a:srgbClr val="FF0000"/>
                          </a:solidFill>
                          <a:effectLst>
                            <a:outerShdw blurRad="38100" dist="38100" dir="2700000" algn="tl">
                              <a:srgbClr val="000000"/>
                            </a:outerShdw>
                          </a:effectLst>
                          <a:latin typeface="Arial" charset="0"/>
                          <a:cs typeface="Arial" charset="0"/>
                        </a:rPr>
                        <a:t>Distrwythur</a:t>
                      </a:r>
                      <a:endParaRPr kumimoji="0" lang="en-US" sz="1600" b="0" i="0" u="none" strike="noStrike" cap="none" normalizeH="0" baseline="0" dirty="0">
                        <a:ln>
                          <a:noFill/>
                        </a:ln>
                        <a:solidFill>
                          <a:srgbClr val="FF0000"/>
                        </a:solidFill>
                        <a:effectLst>
                          <a:outerShdw blurRad="38100" dist="38100" dir="2700000" algn="tl">
                            <a:srgbClr val="000000"/>
                          </a:outerShdw>
                        </a:effectLst>
                        <a:latin typeface="Arial" charset="0"/>
                        <a:cs typeface="Arial" charset="0"/>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rgbClr val="FF0000"/>
                          </a:solidFill>
                          <a:effectLst>
                            <a:outerShdw blurRad="38100" dist="38100" dir="2700000" algn="tl">
                              <a:srgbClr val="000000"/>
                            </a:outerShdw>
                          </a:effectLst>
                          <a:latin typeface="Arial" charset="0"/>
                          <a:cs typeface="Arial" charset="0"/>
                        </a:rPr>
                        <a:t>.20</a:t>
                      </a:r>
                    </a:p>
                  </a:txBody>
                  <a:tcPr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478704">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dirty="0" err="1">
                          <a:ln>
                            <a:noFill/>
                          </a:ln>
                          <a:solidFill>
                            <a:schemeClr val="tx1"/>
                          </a:solidFill>
                          <a:effectLst>
                            <a:outerShdw blurRad="38100" dist="38100" dir="2700000" algn="tl">
                              <a:srgbClr val="000000"/>
                            </a:outerShdw>
                          </a:effectLst>
                          <a:latin typeface="Arial" charset="0"/>
                          <a:cs typeface="Arial" charset="0"/>
                        </a:rPr>
                        <a:t>Canolfannau</a:t>
                      </a:r>
                      <a:r>
                        <a:rPr kumimoji="0" lang="en-US" sz="16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rPr>
                        <a:t> </a:t>
                      </a:r>
                      <a:r>
                        <a:rPr kumimoji="0" lang="en-US" sz="1600" b="0" i="0" u="none" strike="noStrike" cap="none" normalizeH="0" baseline="0" dirty="0" err="1">
                          <a:ln>
                            <a:noFill/>
                          </a:ln>
                          <a:solidFill>
                            <a:schemeClr val="tx1"/>
                          </a:solidFill>
                          <a:effectLst>
                            <a:outerShdw blurRad="38100" dist="38100" dir="2700000" algn="tl">
                              <a:srgbClr val="000000"/>
                            </a:outerShdw>
                          </a:effectLst>
                          <a:latin typeface="Arial" charset="0"/>
                          <a:cs typeface="Arial" charset="0"/>
                        </a:rPr>
                        <a:t>asesu</a:t>
                      </a:r>
                      <a:endParaRPr kumimoji="0" lang="en-US" sz="16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endParaRPr>
                    </a:p>
                  </a:txBody>
                  <a:tcPr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.38</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endPar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dirty="0" err="1">
                          <a:ln>
                            <a:noFill/>
                          </a:ln>
                          <a:solidFill>
                            <a:schemeClr val="tx1"/>
                          </a:solidFill>
                          <a:effectLst>
                            <a:outerShdw blurRad="38100" dist="38100" dir="2700000" algn="tl">
                              <a:srgbClr val="000000"/>
                            </a:outerShdw>
                          </a:effectLst>
                          <a:latin typeface="Arial" charset="0"/>
                          <a:cs typeface="Arial" charset="0"/>
                        </a:rPr>
                        <a:t>Rhestrau</a:t>
                      </a:r>
                      <a:r>
                        <a:rPr kumimoji="0" lang="en-US" sz="16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rPr>
                        <a:t> </a:t>
                      </a:r>
                      <a:r>
                        <a:rPr kumimoji="0" lang="en-US" sz="1600" b="0" i="0" u="none" strike="noStrike" cap="none" normalizeH="0" baseline="0" dirty="0" err="1">
                          <a:ln>
                            <a:noFill/>
                          </a:ln>
                          <a:solidFill>
                            <a:schemeClr val="tx1"/>
                          </a:solidFill>
                          <a:effectLst>
                            <a:outerShdw blurRad="38100" dist="38100" dir="2700000" algn="tl">
                              <a:srgbClr val="000000"/>
                            </a:outerShdw>
                          </a:effectLst>
                          <a:latin typeface="Arial" charset="0"/>
                          <a:cs typeface="Arial" charset="0"/>
                        </a:rPr>
                        <a:t>Diddordeb</a:t>
                      </a:r>
                      <a:endParaRPr kumimoji="0" lang="en-US" sz="16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.10</a:t>
                      </a:r>
                    </a:p>
                  </a:txBody>
                  <a:tcPr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312198">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dirty="0" err="1">
                          <a:ln>
                            <a:noFill/>
                          </a:ln>
                          <a:solidFill>
                            <a:schemeClr val="tx1"/>
                          </a:solidFill>
                          <a:effectLst>
                            <a:outerShdw blurRad="38100" dist="38100" dir="2700000" algn="tl">
                              <a:srgbClr val="000000"/>
                            </a:outerShdw>
                          </a:effectLst>
                          <a:latin typeface="Arial" charset="0"/>
                          <a:cs typeface="Arial" charset="0"/>
                        </a:rPr>
                        <a:t>Bioddata</a:t>
                      </a:r>
                      <a:endParaRPr kumimoji="0" lang="en-US" sz="16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endParaRPr>
                    </a:p>
                  </a:txBody>
                  <a:tcPr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.37</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endPar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dirty="0" err="1">
                          <a:ln>
                            <a:noFill/>
                          </a:ln>
                          <a:solidFill>
                            <a:schemeClr val="tx1"/>
                          </a:solidFill>
                          <a:effectLst>
                            <a:outerShdw blurRad="38100" dist="38100" dir="2700000" algn="tl">
                              <a:srgbClr val="000000"/>
                            </a:outerShdw>
                          </a:effectLst>
                          <a:latin typeface="Arial" charset="0"/>
                          <a:cs typeface="Arial" charset="0"/>
                        </a:rPr>
                        <a:t>Bwlch</a:t>
                      </a:r>
                      <a:r>
                        <a:rPr kumimoji="0" lang="en-US" sz="16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rPr>
                        <a:t> </a:t>
                      </a:r>
                      <a:r>
                        <a:rPr kumimoji="0" lang="en-US" sz="1600" b="0" i="0" u="none" strike="noStrike" cap="none" normalizeH="0" baseline="0" dirty="0" err="1">
                          <a:ln>
                            <a:noFill/>
                          </a:ln>
                          <a:solidFill>
                            <a:schemeClr val="tx1"/>
                          </a:solidFill>
                          <a:effectLst>
                            <a:outerShdw blurRad="38100" dist="38100" dir="2700000" algn="tl">
                              <a:srgbClr val="000000"/>
                            </a:outerShdw>
                          </a:effectLst>
                          <a:latin typeface="Arial" charset="0"/>
                          <a:cs typeface="Arial" charset="0"/>
                        </a:rPr>
                        <a:t>mewn</a:t>
                      </a:r>
                      <a:r>
                        <a:rPr kumimoji="0" lang="en-US" sz="16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rPr>
                        <a:t> </a:t>
                      </a:r>
                      <a:r>
                        <a:rPr kumimoji="0" lang="en-US" sz="1600" b="0" i="0" u="none" strike="noStrike" cap="none" normalizeH="0" baseline="0" dirty="0" err="1">
                          <a:ln>
                            <a:noFill/>
                          </a:ln>
                          <a:solidFill>
                            <a:schemeClr val="tx1"/>
                          </a:solidFill>
                          <a:effectLst>
                            <a:outerShdw blurRad="38100" dist="38100" dir="2700000" algn="tl">
                              <a:srgbClr val="000000"/>
                            </a:outerShdw>
                          </a:effectLst>
                          <a:latin typeface="Arial" charset="0"/>
                          <a:cs typeface="Arial" charset="0"/>
                        </a:rPr>
                        <a:t>cais</a:t>
                      </a:r>
                      <a:endParaRPr kumimoji="0" lang="en-US" sz="16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.10</a:t>
                      </a:r>
                    </a:p>
                  </a:txBody>
                  <a:tcPr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312198">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500" b="0" i="0" u="none" strike="noStrike" cap="none" normalizeH="0" baseline="0" dirty="0" err="1">
                          <a:ln>
                            <a:noFill/>
                          </a:ln>
                          <a:solidFill>
                            <a:schemeClr val="tx1"/>
                          </a:solidFill>
                          <a:effectLst>
                            <a:outerShdw blurRad="38100" dist="38100" dir="2700000" algn="tl">
                              <a:srgbClr val="000000"/>
                            </a:outerShdw>
                          </a:effectLst>
                          <a:latin typeface="Arial" charset="0"/>
                          <a:cs typeface="Arial" charset="0"/>
                        </a:rPr>
                        <a:t>Profion</a:t>
                      </a:r>
                      <a:r>
                        <a:rPr kumimoji="0" lang="en-US" sz="15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rPr>
                        <a:t> </a:t>
                      </a:r>
                      <a:r>
                        <a:rPr kumimoji="0" lang="en-US" sz="1500" b="0" i="0" u="none" strike="noStrike" cap="none" normalizeH="0" baseline="0" dirty="0" err="1">
                          <a:ln>
                            <a:noFill/>
                          </a:ln>
                          <a:solidFill>
                            <a:schemeClr val="tx1"/>
                          </a:solidFill>
                          <a:effectLst>
                            <a:outerShdw blurRad="38100" dist="38100" dir="2700000" algn="tl">
                              <a:srgbClr val="000000"/>
                            </a:outerShdw>
                          </a:effectLst>
                          <a:latin typeface="Arial" charset="0"/>
                          <a:cs typeface="Arial" charset="0"/>
                        </a:rPr>
                        <a:t>integredd</a:t>
                      </a:r>
                      <a:endParaRPr kumimoji="0" lang="en-US" sz="15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endParaRPr>
                    </a:p>
                  </a:txBody>
                  <a:tcPr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.34</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endPar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dirty="0" err="1">
                          <a:ln>
                            <a:noFill/>
                          </a:ln>
                          <a:solidFill>
                            <a:schemeClr val="tx1"/>
                          </a:solidFill>
                          <a:effectLst>
                            <a:outerShdw blurRad="38100" dist="38100" dir="2700000" algn="tl">
                              <a:srgbClr val="000000"/>
                            </a:outerShdw>
                          </a:effectLst>
                          <a:latin typeface="Arial" charset="0"/>
                          <a:cs typeface="Arial" charset="0"/>
                        </a:rPr>
                        <a:t>Dadansoddi</a:t>
                      </a:r>
                      <a:r>
                        <a:rPr kumimoji="0" lang="en-US" sz="16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rPr>
                        <a:t> </a:t>
                      </a:r>
                      <a:r>
                        <a:rPr kumimoji="0" lang="en-US" sz="1600" b="0" i="0" u="none" strike="noStrike" cap="none" normalizeH="0" baseline="0" dirty="0" err="1">
                          <a:ln>
                            <a:noFill/>
                          </a:ln>
                          <a:solidFill>
                            <a:schemeClr val="tx1"/>
                          </a:solidFill>
                          <a:effectLst>
                            <a:outerShdw blurRad="38100" dist="38100" dir="2700000" algn="tl">
                              <a:srgbClr val="000000"/>
                            </a:outerShdw>
                          </a:effectLst>
                          <a:latin typeface="Arial" charset="0"/>
                          <a:cs typeface="Arial" charset="0"/>
                        </a:rPr>
                        <a:t>llawysgrifen</a:t>
                      </a:r>
                      <a:endParaRPr kumimoji="0" lang="en-US" sz="16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.02</a:t>
                      </a:r>
                    </a:p>
                  </a:txBody>
                  <a:tcPr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478704">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dirty="0" err="1">
                          <a:ln>
                            <a:noFill/>
                          </a:ln>
                          <a:solidFill>
                            <a:schemeClr val="tx1"/>
                          </a:solidFill>
                          <a:effectLst>
                            <a:outerShdw blurRad="38100" dist="38100" dir="2700000" algn="tl">
                              <a:srgbClr val="000000"/>
                            </a:outerShdw>
                          </a:effectLst>
                          <a:latin typeface="Arial" charset="0"/>
                          <a:cs typeface="Arial" charset="0"/>
                        </a:rPr>
                        <a:t>Graddau</a:t>
                      </a:r>
                      <a:r>
                        <a:rPr kumimoji="0" lang="en-US" sz="16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rPr>
                        <a:t> </a:t>
                      </a:r>
                      <a:r>
                        <a:rPr kumimoji="0" lang="en-US" sz="1600" b="0" i="0" u="none" strike="noStrike" cap="none" normalizeH="0" baseline="0" dirty="0" err="1">
                          <a:ln>
                            <a:noFill/>
                          </a:ln>
                          <a:solidFill>
                            <a:schemeClr val="tx1"/>
                          </a:solidFill>
                          <a:effectLst>
                            <a:outerShdw blurRad="38100" dist="38100" dir="2700000" algn="tl">
                              <a:srgbClr val="000000"/>
                            </a:outerShdw>
                          </a:effectLst>
                          <a:latin typeface="Arial" charset="0"/>
                          <a:cs typeface="Arial" charset="0"/>
                        </a:rPr>
                        <a:t>coleg</a:t>
                      </a:r>
                      <a:endParaRPr kumimoji="0" lang="en-US" sz="16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endParaRPr>
                    </a:p>
                  </a:txBody>
                  <a:tcPr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.32</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endPar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dirty="0" err="1">
                          <a:ln>
                            <a:noFill/>
                          </a:ln>
                          <a:solidFill>
                            <a:schemeClr val="tx1"/>
                          </a:solidFill>
                          <a:effectLst>
                            <a:outerShdw blurRad="38100" dist="38100" dir="2700000" algn="tl">
                              <a:srgbClr val="000000"/>
                            </a:outerShdw>
                          </a:effectLst>
                          <a:latin typeface="Arial" charset="0"/>
                          <a:cs typeface="Arial" charset="0"/>
                        </a:rPr>
                        <a:t>Profion</a:t>
                      </a:r>
                      <a:r>
                        <a:rPr kumimoji="0" lang="en-US" sz="16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rPr>
                        <a:t> </a:t>
                      </a:r>
                      <a:r>
                        <a:rPr kumimoji="0" lang="en-US" sz="1600" b="0" i="0" u="none" strike="noStrike" cap="none" normalizeH="0" baseline="0" dirty="0" err="1">
                          <a:ln>
                            <a:noFill/>
                          </a:ln>
                          <a:solidFill>
                            <a:schemeClr val="tx1"/>
                          </a:solidFill>
                          <a:effectLst>
                            <a:outerShdw blurRad="38100" dist="38100" dir="2700000" algn="tl">
                              <a:srgbClr val="000000"/>
                            </a:outerShdw>
                          </a:effectLst>
                          <a:latin typeface="Arial" charset="0"/>
                          <a:cs typeface="Arial" charset="0"/>
                        </a:rPr>
                        <a:t>personoliaeth</a:t>
                      </a:r>
                      <a:r>
                        <a:rPr kumimoji="0" lang="en-US" sz="16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rPr>
                        <a:t> </a:t>
                      </a:r>
                      <a:r>
                        <a:rPr kumimoji="0" lang="en-US" sz="1600" b="0" i="0" u="none" strike="noStrike" cap="none" normalizeH="0" baseline="0" dirty="0" err="1">
                          <a:ln>
                            <a:noFill/>
                          </a:ln>
                          <a:solidFill>
                            <a:schemeClr val="tx1"/>
                          </a:solidFill>
                          <a:effectLst>
                            <a:outerShdw blurRad="38100" dist="38100" dir="2700000" algn="tl">
                              <a:srgbClr val="000000"/>
                            </a:outerShdw>
                          </a:effectLst>
                          <a:latin typeface="Arial" charset="0"/>
                          <a:cs typeface="Arial" charset="0"/>
                        </a:rPr>
                        <a:t>tafluniol</a:t>
                      </a:r>
                      <a:endParaRPr kumimoji="0" lang="en-US" sz="16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rPr>
                        <a:t>.00</a:t>
                      </a:r>
                    </a:p>
                  </a:txBody>
                  <a:tcPr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34385727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3874" name="Rectangle 2"/>
          <p:cNvSpPr>
            <a:spLocks noGrp="1" noChangeArrowheads="1"/>
          </p:cNvSpPr>
          <p:nvPr>
            <p:ph type="title"/>
          </p:nvPr>
        </p:nvSpPr>
        <p:spPr>
          <a:xfrm>
            <a:off x="680357" y="1295400"/>
            <a:ext cx="10863943" cy="223157"/>
          </a:xfrm>
        </p:spPr>
        <p:txBody>
          <a:bodyPr>
            <a:normAutofit fontScale="90000"/>
          </a:bodyPr>
          <a:lstStyle/>
          <a:p>
            <a:br>
              <a:rPr lang="en-US" dirty="0"/>
            </a:br>
            <a:r>
              <a:rPr lang="en-US" dirty="0"/>
              <a:t>Validity Coefficients for Selection Techniques</a:t>
            </a:r>
          </a:p>
        </p:txBody>
      </p:sp>
      <p:graphicFrame>
        <p:nvGraphicFramePr>
          <p:cNvPr id="463937" name="Group 65"/>
          <p:cNvGraphicFramePr>
            <a:graphicFrameLocks noGrp="1"/>
          </p:cNvGraphicFramePr>
          <p:nvPr>
            <p:ph idx="1"/>
          </p:nvPr>
        </p:nvGraphicFramePr>
        <p:xfrm>
          <a:off x="3104673" y="2034540"/>
          <a:ext cx="6110083" cy="3992934"/>
        </p:xfrm>
        <a:graphic>
          <a:graphicData uri="http://schemas.openxmlformats.org/drawingml/2006/table">
            <a:tbl>
              <a:tblPr/>
              <a:tblGrid>
                <a:gridCol w="1820701">
                  <a:extLst>
                    <a:ext uri="{9D8B030D-6E8A-4147-A177-3AD203B41FA5}">
                      <a16:colId xmlns:a16="http://schemas.microsoft.com/office/drawing/2014/main" val="20000"/>
                    </a:ext>
                  </a:extLst>
                </a:gridCol>
                <a:gridCol w="881763">
                  <a:extLst>
                    <a:ext uri="{9D8B030D-6E8A-4147-A177-3AD203B41FA5}">
                      <a16:colId xmlns:a16="http://schemas.microsoft.com/office/drawing/2014/main" val="20001"/>
                    </a:ext>
                  </a:extLst>
                </a:gridCol>
                <a:gridCol w="293497">
                  <a:extLst>
                    <a:ext uri="{9D8B030D-6E8A-4147-A177-3AD203B41FA5}">
                      <a16:colId xmlns:a16="http://schemas.microsoft.com/office/drawing/2014/main" val="20002"/>
                    </a:ext>
                  </a:extLst>
                </a:gridCol>
                <a:gridCol w="2292075">
                  <a:extLst>
                    <a:ext uri="{9D8B030D-6E8A-4147-A177-3AD203B41FA5}">
                      <a16:colId xmlns:a16="http://schemas.microsoft.com/office/drawing/2014/main" val="20003"/>
                    </a:ext>
                  </a:extLst>
                </a:gridCol>
                <a:gridCol w="822047">
                  <a:extLst>
                    <a:ext uri="{9D8B030D-6E8A-4147-A177-3AD203B41FA5}">
                      <a16:colId xmlns:a16="http://schemas.microsoft.com/office/drawing/2014/main" val="20004"/>
                    </a:ext>
                  </a:extLst>
                </a:gridCol>
              </a:tblGrid>
              <a:tr h="312198">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rPr>
                        <a:t>Method</a:t>
                      </a:r>
                    </a:p>
                  </a:txBody>
                  <a:tcPr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hlink"/>
                    </a:solid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Validity</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hlink"/>
                    </a:solid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endPar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hlink"/>
                    </a:solid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Method</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hlink"/>
                    </a:solid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Validity</a:t>
                      </a:r>
                    </a:p>
                  </a:txBody>
                  <a:tcPr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hlink"/>
                    </a:solidFill>
                  </a:tcPr>
                </a:tc>
                <a:extLst>
                  <a:ext uri="{0D108BD9-81ED-4DB2-BD59-A6C34878D82A}">
                    <a16:rowId xmlns:a16="http://schemas.microsoft.com/office/drawing/2014/main" val="10000"/>
                  </a:ext>
                </a:extLst>
              </a:tr>
              <a:tr h="478704">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rgbClr val="FF0000"/>
                          </a:solidFill>
                          <a:effectLst>
                            <a:outerShdw blurRad="38100" dist="38100" dir="2700000" algn="tl">
                              <a:srgbClr val="000000"/>
                            </a:outerShdw>
                          </a:effectLst>
                          <a:latin typeface="Arial" charset="0"/>
                          <a:cs typeface="Arial" charset="0"/>
                        </a:rPr>
                        <a:t>Structured Interview</a:t>
                      </a:r>
                    </a:p>
                  </a:txBody>
                  <a:tcPr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rgbClr val="FF0000"/>
                          </a:solidFill>
                          <a:effectLst>
                            <a:outerShdw blurRad="38100" dist="38100" dir="2700000" algn="tl">
                              <a:srgbClr val="000000"/>
                            </a:outerShdw>
                          </a:effectLst>
                          <a:latin typeface="Arial" charset="0"/>
                          <a:cs typeface="Arial" charset="0"/>
                        </a:rPr>
                        <a:t>.57</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endPar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Experience</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rPr>
                        <a:t>.27</a:t>
                      </a:r>
                    </a:p>
                  </a:txBody>
                  <a:tcPr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312198">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Work samples</a:t>
                      </a:r>
                    </a:p>
                  </a:txBody>
                  <a:tcPr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.54</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endPar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Reference checks</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.26</a:t>
                      </a:r>
                    </a:p>
                  </a:txBody>
                  <a:tcPr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312198">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rgbClr val="FF0000"/>
                          </a:solidFill>
                          <a:effectLst>
                            <a:outerShdw blurRad="38100" dist="38100" dir="2700000" algn="tl">
                              <a:srgbClr val="000000"/>
                            </a:outerShdw>
                          </a:effectLst>
                          <a:latin typeface="Arial" charset="0"/>
                          <a:cs typeface="Arial" charset="0"/>
                        </a:rPr>
                        <a:t>Cognitive ability</a:t>
                      </a:r>
                    </a:p>
                  </a:txBody>
                  <a:tcPr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rgbClr val="FF0000"/>
                          </a:solidFill>
                          <a:effectLst>
                            <a:outerShdw blurRad="38100" dist="38100" dir="2700000" algn="tl">
                              <a:srgbClr val="000000"/>
                            </a:outerShdw>
                          </a:effectLst>
                          <a:latin typeface="Arial" charset="0"/>
                          <a:cs typeface="Arial" charset="0"/>
                        </a:rPr>
                        <a:t>.53</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endPar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rgbClr val="FF0000"/>
                          </a:solidFill>
                          <a:effectLst>
                            <a:outerShdw blurRad="38100" dist="38100" dir="2700000" algn="tl">
                              <a:srgbClr val="000000"/>
                            </a:outerShdw>
                          </a:effectLst>
                          <a:latin typeface="Arial" charset="0"/>
                          <a:cs typeface="Arial" charset="0"/>
                        </a:rPr>
                        <a:t>Conscientiousness</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rgbClr val="FF0000"/>
                          </a:solidFill>
                          <a:effectLst>
                            <a:outerShdw blurRad="38100" dist="38100" dir="2700000" algn="tl">
                              <a:srgbClr val="000000"/>
                            </a:outerShdw>
                          </a:effectLst>
                          <a:latin typeface="Arial" charset="0"/>
                          <a:cs typeface="Arial" charset="0"/>
                        </a:rPr>
                        <a:t>.24</a:t>
                      </a:r>
                    </a:p>
                  </a:txBody>
                  <a:tcPr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312198">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Job knowledge</a:t>
                      </a:r>
                    </a:p>
                  </a:txBody>
                  <a:tcPr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.48</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endPar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rgbClr val="FF0000"/>
                          </a:solidFill>
                          <a:effectLst>
                            <a:outerShdw blurRad="38100" dist="38100" dir="2700000" algn="tl">
                              <a:srgbClr val="000000"/>
                            </a:outerShdw>
                          </a:effectLst>
                          <a:latin typeface="Arial" charset="0"/>
                          <a:cs typeface="Arial" charset="0"/>
                        </a:rPr>
                        <a:t>Unstructured interviews</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rgbClr val="FF0000"/>
                          </a:solidFill>
                          <a:effectLst>
                            <a:outerShdw blurRad="38100" dist="38100" dir="2700000" algn="tl">
                              <a:srgbClr val="000000"/>
                            </a:outerShdw>
                          </a:effectLst>
                          <a:latin typeface="Arial" charset="0"/>
                          <a:cs typeface="Arial" charset="0"/>
                        </a:rPr>
                        <a:t>.20</a:t>
                      </a:r>
                    </a:p>
                  </a:txBody>
                  <a:tcPr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478704">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Assessment centers</a:t>
                      </a:r>
                    </a:p>
                  </a:txBody>
                  <a:tcPr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.38</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endPar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Interest inventories</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.10</a:t>
                      </a:r>
                    </a:p>
                  </a:txBody>
                  <a:tcPr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312198">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Biodata</a:t>
                      </a:r>
                    </a:p>
                  </a:txBody>
                  <a:tcPr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.37</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endPar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Application blank</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.10</a:t>
                      </a:r>
                    </a:p>
                  </a:txBody>
                  <a:tcPr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312198">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Integrity tests</a:t>
                      </a:r>
                    </a:p>
                  </a:txBody>
                  <a:tcPr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.34</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endPar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Handwriting analysis</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.02</a:t>
                      </a:r>
                    </a:p>
                  </a:txBody>
                  <a:tcPr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478704">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College grades</a:t>
                      </a:r>
                    </a:p>
                  </a:txBody>
                  <a:tcPr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.32</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endPar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Projective personality tests</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rPr>
                        <a:t>.00</a:t>
                      </a:r>
                    </a:p>
                  </a:txBody>
                  <a:tcPr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8381256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 </a:t>
            </a:r>
            <a:r>
              <a:rPr lang="en-GB" dirty="0" err="1"/>
              <a:t>Ymarfer</a:t>
            </a:r>
            <a:r>
              <a:rPr lang="en-GB" dirty="0"/>
              <a:t> </a:t>
            </a:r>
            <a:r>
              <a:rPr lang="en-GB" dirty="0" err="1">
                <a:latin typeface="+mn-lt"/>
              </a:rPr>
              <a:t>gr</a:t>
            </a:r>
            <a:r>
              <a:rPr lang="en-GB" dirty="0" err="1">
                <a:latin typeface="+mn-lt"/>
                <a:cs typeface="Calibri" panose="020F0502020204030204" pitchFamily="34" charset="0"/>
              </a:rPr>
              <a:t>ŵp</a:t>
            </a:r>
            <a:r>
              <a:rPr lang="en-GB" dirty="0">
                <a:latin typeface="+mn-lt"/>
                <a:cs typeface="Calibri" panose="020F0502020204030204" pitchFamily="34" charset="0"/>
              </a:rPr>
              <a:t> a </a:t>
            </a:r>
            <a:r>
              <a:rPr lang="en-GB" dirty="0" err="1">
                <a:latin typeface="+mn-lt"/>
                <a:cs typeface="Calibri" panose="020F0502020204030204" pitchFamily="34" charset="0"/>
              </a:rPr>
              <a:t>hunan-adfyfyrio</a:t>
            </a:r>
            <a:r>
              <a:rPr lang="en-GB" dirty="0">
                <a:latin typeface="+mn-lt"/>
                <a:cs typeface="Calibri" panose="020F0502020204030204" pitchFamily="34" charset="0"/>
              </a:rPr>
              <a:t>: </a:t>
            </a:r>
            <a:r>
              <a:rPr lang="en-GB" dirty="0"/>
              <a:t>Group exercise &amp; Self-reflection: </a:t>
            </a:r>
          </a:p>
        </p:txBody>
      </p:sp>
      <p:sp>
        <p:nvSpPr>
          <p:cNvPr id="5" name="Content Placeholder 4"/>
          <p:cNvSpPr>
            <a:spLocks noGrp="1"/>
          </p:cNvSpPr>
          <p:nvPr>
            <p:ph type="body" idx="1"/>
          </p:nvPr>
        </p:nvSpPr>
        <p:spPr>
          <a:xfrm>
            <a:off x="2015067" y="3846051"/>
            <a:ext cx="8158690" cy="1822514"/>
          </a:xfrm>
        </p:spPr>
        <p:txBody>
          <a:bodyPr>
            <a:normAutofit fontScale="85000" lnSpcReduction="20000"/>
          </a:bodyPr>
          <a:lstStyle/>
          <a:p>
            <a:r>
              <a:rPr lang="en-GB" sz="3600" dirty="0" err="1"/>
              <a:t>Goblygiadau</a:t>
            </a:r>
            <a:r>
              <a:rPr lang="en-GB" sz="3600" dirty="0"/>
              <a:t> </a:t>
            </a:r>
            <a:r>
              <a:rPr lang="en-GB" sz="3600" dirty="0" err="1"/>
              <a:t>ar</a:t>
            </a:r>
            <a:r>
              <a:rPr lang="en-GB" sz="3600" dirty="0"/>
              <a:t> </a:t>
            </a:r>
            <a:r>
              <a:rPr lang="en-GB" sz="3600" dirty="0" err="1"/>
              <a:t>gyfer</a:t>
            </a:r>
            <a:r>
              <a:rPr lang="en-GB" sz="3600" dirty="0"/>
              <a:t> </a:t>
            </a:r>
            <a:r>
              <a:rPr lang="en-GB" sz="3600" dirty="0" err="1"/>
              <a:t>eich</a:t>
            </a:r>
            <a:r>
              <a:rPr lang="en-GB" sz="3600" dirty="0"/>
              <a:t> </a:t>
            </a:r>
            <a:r>
              <a:rPr lang="en-GB" sz="3600" dirty="0" err="1"/>
              <a:t>llwybr</a:t>
            </a:r>
            <a:r>
              <a:rPr lang="en-GB" sz="3600" dirty="0"/>
              <a:t> </a:t>
            </a:r>
            <a:r>
              <a:rPr lang="en-GB" sz="3600" dirty="0" err="1"/>
              <a:t>gyrfa</a:t>
            </a:r>
            <a:r>
              <a:rPr lang="en-GB" sz="3600" dirty="0"/>
              <a:t> chi </a:t>
            </a:r>
            <a:r>
              <a:rPr lang="en-GB" sz="3600" dirty="0" err="1"/>
              <a:t>eich</a:t>
            </a:r>
            <a:r>
              <a:rPr lang="en-GB" sz="3600" dirty="0"/>
              <a:t> </a:t>
            </a:r>
            <a:r>
              <a:rPr lang="en-GB" sz="3600" dirty="0" err="1"/>
              <a:t>hun</a:t>
            </a:r>
            <a:r>
              <a:rPr lang="en-GB" sz="3600" dirty="0"/>
              <a:t>…ac </a:t>
            </a:r>
            <a:r>
              <a:rPr lang="en-GB" sz="3600" dirty="0" err="1"/>
              <a:t>ymagweddau</a:t>
            </a:r>
            <a:r>
              <a:rPr lang="en-GB" sz="3600" dirty="0"/>
              <a:t> at </a:t>
            </a:r>
            <a:r>
              <a:rPr lang="en-GB" sz="3600" dirty="0" err="1"/>
              <a:t>asesu</a:t>
            </a:r>
            <a:r>
              <a:rPr lang="en-GB" sz="3600" dirty="0"/>
              <a:t>!</a:t>
            </a:r>
          </a:p>
          <a:p>
            <a:r>
              <a:rPr lang="en-GB" sz="3600" dirty="0"/>
              <a:t>Implications for your own career pathway….and approaches to assessment!  </a:t>
            </a:r>
          </a:p>
        </p:txBody>
      </p:sp>
    </p:spTree>
    <p:extLst>
      <p:ext uri="{BB962C8B-B14F-4D97-AF65-F5344CB8AC3E}">
        <p14:creationId xmlns:p14="http://schemas.microsoft.com/office/powerpoint/2010/main" val="4418911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normAutofit fontScale="90000"/>
          </a:bodyPr>
          <a:lstStyle/>
          <a:p>
            <a:r>
              <a:rPr lang="en-GB" altLang="en-US" dirty="0" err="1"/>
              <a:t>Meddwl</a:t>
            </a:r>
            <a:r>
              <a:rPr lang="en-GB" altLang="en-US" dirty="0"/>
              <a:t> am </a:t>
            </a:r>
            <a:r>
              <a:rPr lang="en-GB" altLang="en-US" dirty="0" err="1"/>
              <a:t>eich</a:t>
            </a:r>
            <a:r>
              <a:rPr lang="en-GB" altLang="en-US" dirty="0"/>
              <a:t> </a:t>
            </a:r>
            <a:r>
              <a:rPr lang="en-GB" altLang="en-US" dirty="0" err="1"/>
              <a:t>asesiadau</a:t>
            </a:r>
            <a:r>
              <a:rPr lang="en-GB" altLang="en-US" dirty="0"/>
              <a:t>…</a:t>
            </a:r>
            <a:br>
              <a:rPr lang="en-GB" altLang="en-US" dirty="0"/>
            </a:br>
            <a:r>
              <a:rPr lang="en-GB" altLang="en-US" dirty="0"/>
              <a:t>Thinking about your assessments…</a:t>
            </a:r>
          </a:p>
        </p:txBody>
      </p:sp>
      <p:sp>
        <p:nvSpPr>
          <p:cNvPr id="39939" name="Content Placeholder 2"/>
          <p:cNvSpPr>
            <a:spLocks noGrp="1"/>
          </p:cNvSpPr>
          <p:nvPr>
            <p:ph idx="1"/>
          </p:nvPr>
        </p:nvSpPr>
        <p:spPr>
          <a:xfrm>
            <a:off x="6450675" y="2615738"/>
            <a:ext cx="4445921" cy="3485804"/>
          </a:xfrm>
        </p:spPr>
        <p:txBody>
          <a:bodyPr>
            <a:normAutofit fontScale="85000" lnSpcReduction="10000"/>
          </a:bodyPr>
          <a:lstStyle/>
          <a:p>
            <a:r>
              <a:rPr lang="en-GB" altLang="en-US" dirty="0"/>
              <a:t> What traits do you possess that you can evidence in relation to a specific job or career pathway?</a:t>
            </a:r>
          </a:p>
          <a:p>
            <a:endParaRPr lang="en-GB" altLang="en-US" dirty="0"/>
          </a:p>
          <a:p>
            <a:r>
              <a:rPr lang="en-GB" altLang="en-US" dirty="0"/>
              <a:t> How can you identify what types of traits or characteristics are seen as desirable for a specific role?</a:t>
            </a:r>
          </a:p>
          <a:p>
            <a:endParaRPr lang="en-GB" altLang="en-US" dirty="0"/>
          </a:p>
          <a:p>
            <a:r>
              <a:rPr lang="en-GB" altLang="en-US" dirty="0"/>
              <a:t> How will a potential employer try and measure these? – Find examples!</a:t>
            </a:r>
          </a:p>
        </p:txBody>
      </p:sp>
      <p:sp>
        <p:nvSpPr>
          <p:cNvPr id="2" name="Content Placeholder 2">
            <a:extLst>
              <a:ext uri="{FF2B5EF4-FFF2-40B4-BE49-F238E27FC236}">
                <a16:creationId xmlns:a16="http://schemas.microsoft.com/office/drawing/2014/main" id="{D500DD95-A3E1-42C1-14C5-2999CD0A6C3E}"/>
              </a:ext>
            </a:extLst>
          </p:cNvPr>
          <p:cNvSpPr txBox="1">
            <a:spLocks/>
          </p:cNvSpPr>
          <p:nvPr/>
        </p:nvSpPr>
        <p:spPr>
          <a:xfrm>
            <a:off x="1295403" y="2615738"/>
            <a:ext cx="4911434" cy="3485804"/>
          </a:xfrm>
          <a:prstGeom prst="rect">
            <a:avLst/>
          </a:prstGeom>
        </p:spPr>
        <p:txBody>
          <a:bodyPr vert="horz" lIns="91440" tIns="45720" rIns="91440" bIns="45720" rtlCol="0" anchor="t">
            <a:normAutofit fontScale="92500" lnSpcReduction="10000"/>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r>
              <a:rPr lang="cy-GB" altLang="en-US" sz="2200" dirty="0"/>
              <a:t>Pa nodweddion ydych chi’n meddu arnynt y gallwch eu profi mewn perthynas </a:t>
            </a:r>
            <a:r>
              <a:rPr lang="cy-GB" altLang="en-US" sz="2200" dirty="0">
                <a:cs typeface="Calibri" panose="020F0502020204030204" pitchFamily="34" charset="0"/>
              </a:rPr>
              <a:t>â swydd neu lwybr gyrfa penodol</a:t>
            </a:r>
            <a:r>
              <a:rPr lang="cy-GB" altLang="en-US" sz="2200" dirty="0"/>
              <a:t>?</a:t>
            </a:r>
          </a:p>
          <a:p>
            <a:endParaRPr lang="cy-GB" altLang="en-US" sz="2200" dirty="0"/>
          </a:p>
          <a:p>
            <a:r>
              <a:rPr lang="cy-GB" altLang="en-US" sz="2200" dirty="0"/>
              <a:t> Sut allwch chi nodi pa fathau o nodweddion neu briodoleddau a ystyrir yn ddymunol ar gyfer r</a:t>
            </a:r>
            <a:r>
              <a:rPr lang="cy-GB" altLang="en-US" sz="2200" dirty="0">
                <a:cs typeface="Calibri" panose="020F0502020204030204" pitchFamily="34" charset="0"/>
              </a:rPr>
              <a:t>ôl benodol</a:t>
            </a:r>
            <a:r>
              <a:rPr lang="cy-GB" altLang="en-US" sz="2200" dirty="0"/>
              <a:t>?</a:t>
            </a:r>
          </a:p>
          <a:p>
            <a:endParaRPr lang="cy-GB" altLang="en-US" sz="2200" dirty="0"/>
          </a:p>
          <a:p>
            <a:r>
              <a:rPr lang="cy-GB" altLang="en-US" sz="2200" dirty="0"/>
              <a:t>Sut bydd cyflogwr posibl yn ceisio mesur y rhain? – Chwiliwch am enghreifftiau!</a:t>
            </a:r>
          </a:p>
        </p:txBody>
      </p:sp>
    </p:spTree>
    <p:extLst>
      <p:ext uri="{BB962C8B-B14F-4D97-AF65-F5344CB8AC3E}">
        <p14:creationId xmlns:p14="http://schemas.microsoft.com/office/powerpoint/2010/main" val="41824716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080655" y="1008611"/>
            <a:ext cx="9919854" cy="2566509"/>
          </a:xfrm>
        </p:spPr>
        <p:txBody>
          <a:bodyPr>
            <a:normAutofit fontScale="90000"/>
          </a:bodyPr>
          <a:lstStyle/>
          <a:p>
            <a:r>
              <a:rPr lang="en-GB" dirty="0"/>
              <a:t> </a:t>
            </a:r>
            <a:r>
              <a:rPr lang="en-GB" dirty="0" err="1"/>
              <a:t>Erbyn</a:t>
            </a:r>
            <a:r>
              <a:rPr lang="en-GB" dirty="0"/>
              <a:t> </a:t>
            </a:r>
            <a:r>
              <a:rPr lang="en-GB" dirty="0" err="1"/>
              <a:t>sesiwn</a:t>
            </a:r>
            <a:r>
              <a:rPr lang="en-GB" dirty="0"/>
              <a:t> </a:t>
            </a:r>
            <a:r>
              <a:rPr lang="en-GB" dirty="0" err="1"/>
              <a:t>dydd</a:t>
            </a:r>
            <a:r>
              <a:rPr lang="en-GB" dirty="0"/>
              <a:t> </a:t>
            </a:r>
            <a:r>
              <a:rPr lang="en-GB" dirty="0" err="1"/>
              <a:t>Llun</a:t>
            </a:r>
            <a:r>
              <a:rPr lang="en-GB" dirty="0"/>
              <a:t> </a:t>
            </a:r>
            <a:r>
              <a:rPr lang="en-GB" dirty="0" err="1"/>
              <a:t>nesaf</a:t>
            </a:r>
            <a:r>
              <a:rPr lang="en-GB" dirty="0"/>
              <a:t>, </a:t>
            </a:r>
            <a:r>
              <a:rPr lang="en-GB" dirty="0" err="1"/>
              <a:t>ystyriwch</a:t>
            </a:r>
            <a:r>
              <a:rPr lang="en-GB" dirty="0"/>
              <a:t>…</a:t>
            </a:r>
            <a:r>
              <a:rPr lang="en-GB" dirty="0" err="1"/>
              <a:t>pwy</a:t>
            </a:r>
            <a:r>
              <a:rPr lang="en-GB" dirty="0"/>
              <a:t> </a:t>
            </a:r>
            <a:r>
              <a:rPr lang="en-GB" dirty="0" err="1"/>
              <a:t>sy’n</a:t>
            </a:r>
            <a:r>
              <a:rPr lang="en-GB" dirty="0"/>
              <a:t> </a:t>
            </a:r>
            <a:r>
              <a:rPr lang="en-GB" dirty="0" err="1"/>
              <a:t>gwneud</a:t>
            </a:r>
            <a:r>
              <a:rPr lang="en-GB" dirty="0"/>
              <a:t> </a:t>
            </a:r>
            <a:r>
              <a:rPr lang="en-GB" dirty="0" err="1"/>
              <a:t>arweinydd</a:t>
            </a:r>
            <a:r>
              <a:rPr lang="en-GB" dirty="0"/>
              <a:t> da?</a:t>
            </a:r>
            <a:br>
              <a:rPr lang="en-GB" dirty="0"/>
            </a:br>
            <a:r>
              <a:rPr lang="en-GB" dirty="0"/>
              <a:t>In readiness for next Monday’s session, consider… who makes a good leader?</a:t>
            </a:r>
          </a:p>
        </p:txBody>
      </p:sp>
      <p:sp>
        <p:nvSpPr>
          <p:cNvPr id="8" name="Text Placeholder 7">
            <a:extLst>
              <a:ext uri="{FF2B5EF4-FFF2-40B4-BE49-F238E27FC236}">
                <a16:creationId xmlns:a16="http://schemas.microsoft.com/office/drawing/2014/main" id="{920F362C-6494-7158-B965-E22ADCA29F51}"/>
              </a:ext>
            </a:extLst>
          </p:cNvPr>
          <p:cNvSpPr>
            <a:spLocks noGrp="1"/>
          </p:cNvSpPr>
          <p:nvPr>
            <p:ph type="body" idx="1"/>
          </p:nvPr>
        </p:nvSpPr>
        <p:spPr/>
        <p:txBody>
          <a:bodyPr/>
          <a:lstStyle/>
          <a:p>
            <a:endParaRPr lang="en-GB"/>
          </a:p>
        </p:txBody>
      </p:sp>
      <p:pic>
        <p:nvPicPr>
          <p:cNvPr id="5" name="Content Placeholder 7"/>
          <p:cNvPicPr>
            <a:picLocks noGrp="1" noChangeAspect="1"/>
          </p:cNvPicPr>
          <p:nvPr>
            <p:ph sz="half" idx="4294967295"/>
          </p:nvPr>
        </p:nvPicPr>
        <p:blipFill>
          <a:blip r:embed="rId3"/>
          <a:stretch>
            <a:fillRect/>
          </a:stretch>
        </p:blipFill>
        <p:spPr>
          <a:xfrm>
            <a:off x="7602855" y="3985679"/>
            <a:ext cx="1685925" cy="1085850"/>
          </a:xfrm>
        </p:spPr>
      </p:pic>
    </p:spTree>
    <p:extLst>
      <p:ext uri="{BB962C8B-B14F-4D97-AF65-F5344CB8AC3E}">
        <p14:creationId xmlns:p14="http://schemas.microsoft.com/office/powerpoint/2010/main" val="11347996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Ystyriwch</a:t>
            </a:r>
            <a:r>
              <a:rPr lang="en-GB" dirty="0"/>
              <a:t> </a:t>
            </a:r>
            <a:r>
              <a:rPr lang="en-GB" dirty="0" err="1"/>
              <a:t>hefyd</a:t>
            </a:r>
            <a:r>
              <a:rPr lang="en-GB" dirty="0"/>
              <a:t>…</a:t>
            </a:r>
            <a:br>
              <a:rPr lang="en-GB" dirty="0"/>
            </a:br>
            <a:r>
              <a:rPr lang="en-GB" dirty="0"/>
              <a:t>Also consider…</a:t>
            </a:r>
          </a:p>
        </p:txBody>
      </p:sp>
      <p:sp>
        <p:nvSpPr>
          <p:cNvPr id="8" name="Text Placeholder 7">
            <a:extLst>
              <a:ext uri="{FF2B5EF4-FFF2-40B4-BE49-F238E27FC236}">
                <a16:creationId xmlns:a16="http://schemas.microsoft.com/office/drawing/2014/main" id="{1E55E02C-EED3-DA02-CEC6-68DBD63A39D5}"/>
              </a:ext>
            </a:extLst>
          </p:cNvPr>
          <p:cNvSpPr>
            <a:spLocks noGrp="1"/>
          </p:cNvSpPr>
          <p:nvPr>
            <p:ph type="body" idx="1"/>
          </p:nvPr>
        </p:nvSpPr>
        <p:spPr/>
        <p:txBody>
          <a:bodyPr/>
          <a:lstStyle/>
          <a:p>
            <a:r>
              <a:rPr lang="en-GB" dirty="0" err="1"/>
              <a:t>Oes</a:t>
            </a:r>
            <a:r>
              <a:rPr lang="en-GB" dirty="0"/>
              <a:t> </a:t>
            </a:r>
            <a:r>
              <a:rPr lang="en-GB" dirty="0" err="1"/>
              <a:t>gennych</a:t>
            </a:r>
            <a:r>
              <a:rPr lang="en-GB" dirty="0"/>
              <a:t> </a:t>
            </a:r>
            <a:r>
              <a:rPr lang="en-GB" dirty="0" err="1"/>
              <a:t>chi’r</a:t>
            </a:r>
            <a:r>
              <a:rPr lang="en-GB" dirty="0"/>
              <a:t> </a:t>
            </a:r>
            <a:r>
              <a:rPr lang="en-GB" dirty="0" err="1"/>
              <a:t>potensial</a:t>
            </a:r>
            <a:r>
              <a:rPr lang="en-GB" dirty="0"/>
              <a:t> i </a:t>
            </a:r>
            <a:r>
              <a:rPr lang="en-GB" dirty="0" err="1"/>
              <a:t>fod</a:t>
            </a:r>
            <a:r>
              <a:rPr lang="en-GB" dirty="0"/>
              <a:t> </a:t>
            </a:r>
            <a:r>
              <a:rPr lang="en-GB" dirty="0" err="1"/>
              <a:t>yn</a:t>
            </a:r>
            <a:r>
              <a:rPr lang="en-GB" dirty="0"/>
              <a:t> </a:t>
            </a:r>
            <a:r>
              <a:rPr lang="en-GB" dirty="0" err="1"/>
              <a:t>arweinydd</a:t>
            </a:r>
            <a:r>
              <a:rPr lang="en-GB" dirty="0"/>
              <a:t> da?</a:t>
            </a:r>
          </a:p>
        </p:txBody>
      </p:sp>
      <p:sp>
        <p:nvSpPr>
          <p:cNvPr id="9" name="Content Placeholder 8">
            <a:extLst>
              <a:ext uri="{FF2B5EF4-FFF2-40B4-BE49-F238E27FC236}">
                <a16:creationId xmlns:a16="http://schemas.microsoft.com/office/drawing/2014/main" id="{9AA7CE52-D053-7A97-3BCA-4C7CC5A91665}"/>
              </a:ext>
            </a:extLst>
          </p:cNvPr>
          <p:cNvSpPr>
            <a:spLocks noGrp="1"/>
          </p:cNvSpPr>
          <p:nvPr>
            <p:ph sz="half" idx="2"/>
          </p:nvPr>
        </p:nvSpPr>
        <p:spPr/>
        <p:txBody>
          <a:bodyPr/>
          <a:lstStyle/>
          <a:p>
            <a:r>
              <a:rPr lang="en-GB" dirty="0"/>
              <a:t>Pam?</a:t>
            </a:r>
          </a:p>
          <a:p>
            <a:endParaRPr lang="en-GB" dirty="0"/>
          </a:p>
          <a:p>
            <a:r>
              <a:rPr lang="en-GB" dirty="0"/>
              <a:t>Pam </a:t>
            </a:r>
            <a:r>
              <a:rPr lang="en-GB" dirty="0" err="1"/>
              <a:t>ddim</a:t>
            </a:r>
            <a:r>
              <a:rPr lang="en-GB" dirty="0"/>
              <a:t>?</a:t>
            </a:r>
          </a:p>
        </p:txBody>
      </p:sp>
      <p:sp>
        <p:nvSpPr>
          <p:cNvPr id="10" name="Text Placeholder 9">
            <a:extLst>
              <a:ext uri="{FF2B5EF4-FFF2-40B4-BE49-F238E27FC236}">
                <a16:creationId xmlns:a16="http://schemas.microsoft.com/office/drawing/2014/main" id="{C4D40E3B-9DEF-DAF3-7F03-46AE0301C327}"/>
              </a:ext>
            </a:extLst>
          </p:cNvPr>
          <p:cNvSpPr>
            <a:spLocks noGrp="1"/>
          </p:cNvSpPr>
          <p:nvPr>
            <p:ph type="body" sz="quarter" idx="3"/>
          </p:nvPr>
        </p:nvSpPr>
        <p:spPr/>
        <p:txBody>
          <a:bodyPr/>
          <a:lstStyle/>
          <a:p>
            <a:r>
              <a:rPr lang="en-GB" dirty="0"/>
              <a:t>Do you have the potential to be a good leader?</a:t>
            </a:r>
          </a:p>
        </p:txBody>
      </p:sp>
      <p:sp>
        <p:nvSpPr>
          <p:cNvPr id="4" name="Content Placeholder 3"/>
          <p:cNvSpPr>
            <a:spLocks noGrp="1"/>
          </p:cNvSpPr>
          <p:nvPr>
            <p:ph sz="quarter" idx="4"/>
          </p:nvPr>
        </p:nvSpPr>
        <p:spPr/>
        <p:txBody>
          <a:bodyPr/>
          <a:lstStyle/>
          <a:p>
            <a:r>
              <a:rPr lang="en-GB"/>
              <a:t>Why? </a:t>
            </a:r>
          </a:p>
          <a:p>
            <a:endParaRPr lang="en-GB"/>
          </a:p>
          <a:p>
            <a:r>
              <a:rPr lang="en-GB"/>
              <a:t>Why Not? </a:t>
            </a:r>
          </a:p>
        </p:txBody>
      </p:sp>
    </p:spTree>
    <p:extLst>
      <p:ext uri="{BB962C8B-B14F-4D97-AF65-F5344CB8AC3E}">
        <p14:creationId xmlns:p14="http://schemas.microsoft.com/office/powerpoint/2010/main" val="26431287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8A0093B-8F5E-61E5-BAD6-82F3A5C9D5D1}"/>
              </a:ext>
            </a:extLst>
          </p:cNvPr>
          <p:cNvSpPr>
            <a:spLocks noGrp="1"/>
          </p:cNvSpPr>
          <p:nvPr>
            <p:ph type="title"/>
          </p:nvPr>
        </p:nvSpPr>
        <p:spPr/>
        <p:txBody>
          <a:bodyPr>
            <a:normAutofit fontScale="90000"/>
          </a:bodyPr>
          <a:lstStyle/>
          <a:p>
            <a:r>
              <a:rPr lang="en-GB" dirty="0" err="1"/>
              <a:t>Amcanion</a:t>
            </a:r>
            <a:r>
              <a:rPr lang="en-GB" dirty="0"/>
              <a:t> y </a:t>
            </a:r>
            <a:r>
              <a:rPr lang="en-GB" dirty="0" err="1"/>
              <a:t>Sesiwn</a:t>
            </a:r>
            <a:br>
              <a:rPr lang="en-GB" dirty="0"/>
            </a:br>
            <a:r>
              <a:rPr lang="en-GB" dirty="0"/>
              <a:t>Session Objectives</a:t>
            </a:r>
          </a:p>
        </p:txBody>
      </p:sp>
      <p:sp>
        <p:nvSpPr>
          <p:cNvPr id="5" name="Content Placeholder 4">
            <a:extLst>
              <a:ext uri="{FF2B5EF4-FFF2-40B4-BE49-F238E27FC236}">
                <a16:creationId xmlns:a16="http://schemas.microsoft.com/office/drawing/2014/main" id="{173A5CF0-824B-ACDC-4D50-29A73B5562B5}"/>
              </a:ext>
            </a:extLst>
          </p:cNvPr>
          <p:cNvSpPr>
            <a:spLocks noGrp="1"/>
          </p:cNvSpPr>
          <p:nvPr>
            <p:ph sz="half" idx="1"/>
          </p:nvPr>
        </p:nvSpPr>
        <p:spPr/>
        <p:txBody>
          <a:bodyPr/>
          <a:lstStyle/>
          <a:p>
            <a:r>
              <a:rPr lang="cy-GB" dirty="0"/>
              <a:t>I ddatblygu dealltwriaeth feirniadol o r</a:t>
            </a:r>
            <a:r>
              <a:rPr lang="cy-GB" dirty="0">
                <a:cs typeface="Calibri" panose="020F0502020204030204" pitchFamily="34" charset="0"/>
              </a:rPr>
              <a:t>ôl gwahaniaethau unigol yn y gweithle</a:t>
            </a:r>
          </a:p>
          <a:p>
            <a:endParaRPr lang="cy-GB" dirty="0">
              <a:cs typeface="Calibri" panose="020F0502020204030204" pitchFamily="34" charset="0"/>
            </a:endParaRPr>
          </a:p>
          <a:p>
            <a:r>
              <a:rPr lang="cy-GB" dirty="0">
                <a:cs typeface="Calibri" panose="020F0502020204030204" pitchFamily="34" charset="0"/>
              </a:rPr>
              <a:t>I ddadansoddi’r dystiolaeth ar gyfer rôl personoliaeth wrth ragfynegi perfformiad yn y gwaith</a:t>
            </a:r>
            <a:endParaRPr lang="cy-GB" dirty="0"/>
          </a:p>
        </p:txBody>
      </p:sp>
      <p:sp>
        <p:nvSpPr>
          <p:cNvPr id="6" name="Content Placeholder 5">
            <a:extLst>
              <a:ext uri="{FF2B5EF4-FFF2-40B4-BE49-F238E27FC236}">
                <a16:creationId xmlns:a16="http://schemas.microsoft.com/office/drawing/2014/main" id="{4D7573C2-D270-2B72-62CE-EF1C463BDE94}"/>
              </a:ext>
            </a:extLst>
          </p:cNvPr>
          <p:cNvSpPr>
            <a:spLocks noGrp="1"/>
          </p:cNvSpPr>
          <p:nvPr>
            <p:ph sz="half" idx="2"/>
          </p:nvPr>
        </p:nvSpPr>
        <p:spPr/>
        <p:txBody>
          <a:bodyPr/>
          <a:lstStyle/>
          <a:p>
            <a:r>
              <a:rPr lang="en-GB" dirty="0"/>
              <a:t>To develop a critical understanding of the role of individual differences in the workplace</a:t>
            </a:r>
          </a:p>
          <a:p>
            <a:endParaRPr lang="en-GB" dirty="0"/>
          </a:p>
          <a:p>
            <a:r>
              <a:rPr lang="en-GB" dirty="0"/>
              <a:t> To analyse the evidence for role of personality in predicting performance at work </a:t>
            </a:r>
          </a:p>
          <a:p>
            <a:endParaRPr lang="en-GB" dirty="0"/>
          </a:p>
        </p:txBody>
      </p:sp>
    </p:spTree>
    <p:extLst>
      <p:ext uri="{BB962C8B-B14F-4D97-AF65-F5344CB8AC3E}">
        <p14:creationId xmlns:p14="http://schemas.microsoft.com/office/powerpoint/2010/main" val="36326092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2AA33F7-2A2E-4D1E-B416-AFDA994F54C8}"/>
              </a:ext>
            </a:extLst>
          </p:cNvPr>
          <p:cNvSpPr>
            <a:spLocks noGrp="1"/>
          </p:cNvSpPr>
          <p:nvPr>
            <p:ph type="title"/>
          </p:nvPr>
        </p:nvSpPr>
        <p:spPr>
          <a:xfrm>
            <a:off x="997528" y="982132"/>
            <a:ext cx="4094017" cy="2823880"/>
          </a:xfrm>
        </p:spPr>
        <p:txBody>
          <a:bodyPr vert="horz" lIns="91440" tIns="45720" rIns="91440" bIns="45720" rtlCol="0" anchor="b">
            <a:normAutofit/>
          </a:bodyPr>
          <a:lstStyle/>
          <a:p>
            <a:r>
              <a:rPr lang="cy-GB" sz="4800" b="0" i="0" u="none" strike="noStrike">
                <a:solidFill>
                  <a:srgbClr val="262626"/>
                </a:solidFill>
              </a:rPr>
              <a:t>Cwestiynau</a:t>
            </a:r>
            <a:r>
              <a:rPr lang="en-US" sz="4800" b="0" i="0" u="none" strike="noStrike">
                <a:solidFill>
                  <a:srgbClr val="262626"/>
                </a:solidFill>
              </a:rPr>
              <a:t>? / Questions?</a:t>
            </a:r>
            <a:endParaRPr lang="en-US" sz="4800">
              <a:solidFill>
                <a:srgbClr val="262626"/>
              </a:solidFill>
            </a:endParaRPr>
          </a:p>
        </p:txBody>
      </p:sp>
      <p:sp>
        <p:nvSpPr>
          <p:cNvPr id="6" name="Text Placeholder 5">
            <a:extLst>
              <a:ext uri="{FF2B5EF4-FFF2-40B4-BE49-F238E27FC236}">
                <a16:creationId xmlns:a16="http://schemas.microsoft.com/office/drawing/2014/main" id="{D814567B-C725-400C-8EEB-A2813E569A14}"/>
              </a:ext>
            </a:extLst>
          </p:cNvPr>
          <p:cNvSpPr>
            <a:spLocks noGrp="1"/>
          </p:cNvSpPr>
          <p:nvPr>
            <p:ph type="body" idx="1"/>
          </p:nvPr>
        </p:nvSpPr>
        <p:spPr>
          <a:xfrm>
            <a:off x="997528" y="4076944"/>
            <a:ext cx="4094017" cy="1679620"/>
          </a:xfrm>
        </p:spPr>
        <p:txBody>
          <a:bodyPr vert="horz" lIns="91440" tIns="45720" rIns="91440" bIns="45720" rtlCol="0" anchor="t">
            <a:normAutofit/>
          </a:bodyPr>
          <a:lstStyle/>
          <a:p>
            <a:endParaRPr lang="en-US" sz="2100" kern="1200" cap="none">
              <a:solidFill>
                <a:srgbClr val="000000"/>
              </a:solidFill>
              <a:effectLst/>
              <a:latin typeface="+mn-lt"/>
              <a:ea typeface="+mn-ea"/>
              <a:cs typeface="+mn-cs"/>
            </a:endParaRPr>
          </a:p>
        </p:txBody>
      </p:sp>
      <p:pic>
        <p:nvPicPr>
          <p:cNvPr id="10" name="Graphic 9" descr="Questions">
            <a:extLst>
              <a:ext uri="{FF2B5EF4-FFF2-40B4-BE49-F238E27FC236}">
                <a16:creationId xmlns:a16="http://schemas.microsoft.com/office/drawing/2014/main" id="{F0C83DA7-5E5A-416D-B23E-ECEA3C8BC07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706533" y="982131"/>
            <a:ext cx="4893735" cy="4893735"/>
          </a:xfrm>
          <a:prstGeom prst="rect">
            <a:avLst/>
          </a:prstGeom>
          <a:ln w="57150" cmpd="thickThin">
            <a:solidFill>
              <a:srgbClr val="7F7F7F"/>
            </a:solidFill>
            <a:miter lim="800000"/>
          </a:ln>
        </p:spPr>
      </p:pic>
    </p:spTree>
    <p:extLst>
      <p:ext uri="{BB962C8B-B14F-4D97-AF65-F5344CB8AC3E}">
        <p14:creationId xmlns:p14="http://schemas.microsoft.com/office/powerpoint/2010/main" val="190235767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1698</TotalTime>
  <Words>1365</Words>
  <Application>Microsoft Office PowerPoint</Application>
  <PresentationFormat>Widescreen</PresentationFormat>
  <Paragraphs>228</Paragraphs>
  <Slides>20</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Garamond</vt:lpstr>
      <vt:lpstr>Times New Roman</vt:lpstr>
      <vt:lpstr>Wingdings</vt:lpstr>
      <vt:lpstr>Organic</vt:lpstr>
      <vt:lpstr>Sesiwn 5: Personoliaeth yn y Gweithle​</vt:lpstr>
      <vt:lpstr>Atgrynhoi / Recap</vt:lpstr>
      <vt:lpstr>Amcanion y Sesiwn / Session Objectives</vt:lpstr>
      <vt:lpstr>Gwahaniaethau Unigol yn y Gweithle Sgiliau bywyd: cyflogadwyedd a llwybrau’r dyfodol </vt:lpstr>
      <vt:lpstr> Ystyried…Gwahaniaethau Unigol yn y Gwaith Consider…Individual Differences at Work </vt:lpstr>
      <vt:lpstr>       Gwahaniaethau Unigol yn y Gwaith Individual Differences at Work </vt:lpstr>
      <vt:lpstr>Personoliaeth a pherfformio swydd Personality and job performance</vt:lpstr>
      <vt:lpstr>Personality Inventories: Cattell’s 16 PF Rhestrau Personoliaeth: 16 FfP Cattell</vt:lpstr>
      <vt:lpstr>Y Safbwynt Nodweddion The Trait Perspective</vt:lpstr>
      <vt:lpstr>Y Model Pum Ffactor a Pherfformio Swydd: Canfyddiadau Ymchwil The Five-Factor Model and Job Performance: Research Findings</vt:lpstr>
      <vt:lpstr>Sut mae darpar gyflogwyr yn asesu’r nodweddion hyn ac ymddygiad gwaith posibl? How do potential employers assess these traits and potential work behaviour?</vt:lpstr>
      <vt:lpstr>  Meddwl Beirniadol: ydy’r ymagweddau hyn yn gweithio? Critical Thinking: do these approaches work? </vt:lpstr>
      <vt:lpstr>Cyfeirnodau Dilysrwydd ar gyfer Technegau Dethol  </vt:lpstr>
      <vt:lpstr> Validity Coefficients for Selection Techniques</vt:lpstr>
      <vt:lpstr> Ymarfer grŵp a hunan-adfyfyrio: Group exercise &amp; Self-reflection: </vt:lpstr>
      <vt:lpstr>Meddwl am eich asesiadau… Thinking about your assessments…</vt:lpstr>
      <vt:lpstr> Erbyn sesiwn dydd Llun nesaf, ystyriwch…pwy sy’n gwneud arweinydd da? In readiness for next Monday’s session, consider… who makes a good leader?</vt:lpstr>
      <vt:lpstr>Ystyriwch hefyd… Also consider…</vt:lpstr>
      <vt:lpstr>Amcanion y Sesiwn Session Objectives</vt:lpstr>
      <vt:lpstr>Cwestiynau? /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Sioned Pugh</dc:creator>
  <cp:lastModifiedBy>Ross Phillips</cp:lastModifiedBy>
  <cp:revision>13</cp:revision>
  <dcterms:created xsi:type="dcterms:W3CDTF">2023-01-03T14:13:53Z</dcterms:created>
  <dcterms:modified xsi:type="dcterms:W3CDTF">2023-01-17T12:59:08Z</dcterms:modified>
</cp:coreProperties>
</file>