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tmp" ContentType="image/png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3"/>
  </p:sldMasterIdLst>
  <p:notesMasterIdLst>
    <p:notesMasterId r:id="rId44"/>
  </p:notesMasterIdLst>
  <p:handoutMasterIdLst>
    <p:handoutMasterId r:id="rId45"/>
  </p:handoutMasterIdLst>
  <p:sldIdLst>
    <p:sldId id="256" r:id="rId4"/>
    <p:sldId id="257" r:id="rId5"/>
    <p:sldId id="324" r:id="rId6"/>
    <p:sldId id="347" r:id="rId7"/>
    <p:sldId id="296" r:id="rId8"/>
    <p:sldId id="348" r:id="rId9"/>
    <p:sldId id="349" r:id="rId10"/>
    <p:sldId id="297" r:id="rId11"/>
    <p:sldId id="298" r:id="rId12"/>
    <p:sldId id="303" r:id="rId13"/>
    <p:sldId id="350" r:id="rId14"/>
    <p:sldId id="318" r:id="rId15"/>
    <p:sldId id="317" r:id="rId16"/>
    <p:sldId id="310" r:id="rId17"/>
    <p:sldId id="302" r:id="rId18"/>
    <p:sldId id="301" r:id="rId19"/>
    <p:sldId id="351" r:id="rId20"/>
    <p:sldId id="304" r:id="rId21"/>
    <p:sldId id="307" r:id="rId22"/>
    <p:sldId id="352" r:id="rId23"/>
    <p:sldId id="353" r:id="rId24"/>
    <p:sldId id="305" r:id="rId25"/>
    <p:sldId id="306" r:id="rId26"/>
    <p:sldId id="308" r:id="rId27"/>
    <p:sldId id="354" r:id="rId28"/>
    <p:sldId id="355" r:id="rId29"/>
    <p:sldId id="326" r:id="rId30"/>
    <p:sldId id="327" r:id="rId31"/>
    <p:sldId id="328" r:id="rId32"/>
    <p:sldId id="329" r:id="rId33"/>
    <p:sldId id="330" r:id="rId34"/>
    <p:sldId id="331" r:id="rId35"/>
    <p:sldId id="335" r:id="rId36"/>
    <p:sldId id="336" r:id="rId37"/>
    <p:sldId id="337" r:id="rId38"/>
    <p:sldId id="338" r:id="rId39"/>
    <p:sldId id="339" r:id="rId40"/>
    <p:sldId id="340" r:id="rId41"/>
    <p:sldId id="342" r:id="rId42"/>
    <p:sldId id="343" r:id="rId43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0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E343094-7ECF-4D63-A4DC-B5B8773A38EE}" v="19" dt="2024-07-01T09:06:06.13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1"/>
    <p:restoredTop sz="88609" autoAdjust="0"/>
  </p:normalViewPr>
  <p:slideViewPr>
    <p:cSldViewPr>
      <p:cViewPr varScale="1">
        <p:scale>
          <a:sx n="60" d="100"/>
          <a:sy n="60" d="100"/>
        </p:scale>
        <p:origin x="1752" y="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slide" Target="slides/slide36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42" Type="http://schemas.openxmlformats.org/officeDocument/2006/relationships/slide" Target="slides/slide39.xml"/><Relationship Id="rId47" Type="http://schemas.openxmlformats.org/officeDocument/2006/relationships/presProps" Target="presProps.xml"/><Relationship Id="rId50" Type="http://schemas.openxmlformats.org/officeDocument/2006/relationships/tableStyles" Target="tableStyles.xml"/><Relationship Id="rId7" Type="http://schemas.openxmlformats.org/officeDocument/2006/relationships/slide" Target="slides/slide4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9" Type="http://schemas.openxmlformats.org/officeDocument/2006/relationships/slide" Target="slides/slide26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slide" Target="slides/slide34.xml"/><Relationship Id="rId40" Type="http://schemas.openxmlformats.org/officeDocument/2006/relationships/slide" Target="slides/slide37.xml"/><Relationship Id="rId45" Type="http://schemas.openxmlformats.org/officeDocument/2006/relationships/handoutMaster" Target="handoutMasters/handoutMaster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slide" Target="slides/slide33.xml"/><Relationship Id="rId49" Type="http://schemas.openxmlformats.org/officeDocument/2006/relationships/theme" Target="theme/theme1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4" Type="http://schemas.openxmlformats.org/officeDocument/2006/relationships/notesMaster" Target="notesMasters/notesMaster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43" Type="http://schemas.openxmlformats.org/officeDocument/2006/relationships/slide" Target="slides/slide40.xml"/><Relationship Id="rId48" Type="http://schemas.openxmlformats.org/officeDocument/2006/relationships/viewProps" Target="viewProps.xml"/><Relationship Id="rId8" Type="http://schemas.openxmlformats.org/officeDocument/2006/relationships/slide" Target="slides/slide5.xml"/><Relationship Id="rId51" Type="http://schemas.microsoft.com/office/2015/10/relationships/revisionInfo" Target="revisionInfo.xml"/><Relationship Id="rId3" Type="http://schemas.openxmlformats.org/officeDocument/2006/relationships/slideMaster" Target="slideMasters/slideMaster1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slide" Target="slides/slide35.xml"/><Relationship Id="rId46" Type="http://schemas.openxmlformats.org/officeDocument/2006/relationships/commentAuthors" Target="commentAuthors.xml"/><Relationship Id="rId20" Type="http://schemas.openxmlformats.org/officeDocument/2006/relationships/slide" Target="slides/slide17.xml"/><Relationship Id="rId41" Type="http://schemas.openxmlformats.org/officeDocument/2006/relationships/slide" Target="slides/slide38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10/12/2026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744048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Now what happens if the user enters ‘105’ or a negative number?</a:t>
            </a:r>
          </a:p>
          <a:p>
            <a:r>
              <a:rPr lang="en-GB" dirty="0"/>
              <a:t>range from causing syntax errors in some languages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256831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Now what happens if the user enters ‘105’ or a negative number?</a:t>
            </a:r>
          </a:p>
          <a:p>
            <a:r>
              <a:rPr lang="en-GB" dirty="0"/>
              <a:t>range from causing syntax errors in some languages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877334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Now what happens if the user enters ‘105’ or a negative number?</a:t>
            </a:r>
          </a:p>
          <a:p>
            <a:r>
              <a:rPr lang="en-GB" dirty="0"/>
              <a:t>range from causing syntax errors in some languages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947743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Now what happens if the user enters ‘105’ or a negative number?</a:t>
            </a:r>
          </a:p>
          <a:p>
            <a:r>
              <a:rPr lang="en-GB" dirty="0"/>
              <a:t>range from causing syntax errors in some languages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585432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Now what happens if the user enters ‘105’ or a negative number?</a:t>
            </a:r>
          </a:p>
          <a:p>
            <a:r>
              <a:rPr lang="en-GB" dirty="0"/>
              <a:t>range from causing syntax errors in some languages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159085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Why the validation check is not an efficient code?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763161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each iteration of the loop until it terminates after displaying "Hello" five times.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40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39663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4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10/12/2026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6C2B970-D66A-150A-8A96-F5E2A4CE7D7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CCEFB5FA-CBA0-5CF5-6984-8423A8866D8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97014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25310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10/12/2026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88179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10/12/2026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97728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10/12/2026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13210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10/12/2026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31792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10/12/2026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58429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10/12/2026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90674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10/12/2026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54755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10/12/2026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58562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10/12/2026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52490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10/12/2026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59385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tmp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tmp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tmp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tmp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tmp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tmp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tmp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tmp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tmp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tmp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tmp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tmp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tmp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tmp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81100" y="3573016"/>
            <a:ext cx="7772400" cy="1470025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Flowcharts and Control Structures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59632" y="1820416"/>
            <a:ext cx="6400800" cy="175260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Lecture 4: Analysing and Solving Problems (ASP)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Date:</a:t>
            </a:r>
          </a:p>
          <a:p>
            <a:r>
              <a:rPr lang="en-US"/>
              <a:t>14-Oct-2020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 far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Problem solving cycle </a:t>
            </a:r>
          </a:p>
          <a:p>
            <a:r>
              <a:rPr lang="en-GB" dirty="0"/>
              <a:t>Computational thinking </a:t>
            </a:r>
          </a:p>
          <a:p>
            <a:r>
              <a:rPr lang="en-GB" dirty="0"/>
              <a:t>Pseudocode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739502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Flowcharts</a:t>
            </a:r>
            <a:endParaRPr lang="en-GB" dirty="0"/>
          </a:p>
          <a:p>
            <a:r>
              <a:rPr lang="en-GB" dirty="0"/>
              <a:t>Control Structures</a:t>
            </a:r>
          </a:p>
          <a:p>
            <a:r>
              <a:rPr lang="en-GB" dirty="0"/>
              <a:t>Using Trace Tables</a:t>
            </a:r>
          </a:p>
        </p:txBody>
      </p:sp>
    </p:spTree>
    <p:extLst>
      <p:ext uri="{BB962C8B-B14F-4D97-AF65-F5344CB8AC3E}">
        <p14:creationId xmlns:p14="http://schemas.microsoft.com/office/powerpoint/2010/main" val="13673687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61C5AA-4000-902F-09A1-6933DE6063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 b="1" dirty="0">
                <a:solidFill>
                  <a:srgbClr val="000000"/>
                </a:solidFill>
                <a:latin typeface="Arial" panose="020B0604020202020204" pitchFamily="34" charset="0"/>
              </a:rPr>
              <a:t>What is a Flowchart?</a:t>
            </a:r>
            <a:br>
              <a:rPr lang="en-US" altLang="en-US" b="1" dirty="0">
                <a:solidFill>
                  <a:srgbClr val="000000"/>
                </a:solidFill>
                <a:latin typeface="Arial" panose="020B0604020202020204" pitchFamily="34" charset="0"/>
              </a:rPr>
            </a:br>
            <a:endParaRPr lang="en-GB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FA22E7AA-9597-FD64-83B2-ECAC9EA0D4E1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457200" y="1186806"/>
            <a:ext cx="6131024" cy="27084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A 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flowchart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is a 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visual representation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of a process or algorithm.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It shows the 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sequence of steps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to solve a problem.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Helps programmers and non-programmers 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understand logic flow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easily.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1027" name="Picture 3" descr="What is a Flow Chart? | BreezeTree">
            <a:extLst>
              <a:ext uri="{FF2B5EF4-FFF2-40B4-BE49-F238E27FC236}">
                <a16:creationId xmlns:a16="http://schemas.microsoft.com/office/drawing/2014/main" id="{F823C0C6-AA18-F425-0892-E518351D7FC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62012" y="1772816"/>
            <a:ext cx="2416851" cy="36015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886141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dirty="0"/>
              <a:t>Flowcharts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A diagram that visually shows the steps to take in a computer problem solution.</a:t>
            </a:r>
          </a:p>
          <a:p>
            <a:r>
              <a:rPr lang="en-GB" dirty="0"/>
              <a:t>It is an alternative method of showing the logical flow of steps for a solution.</a:t>
            </a:r>
          </a:p>
          <a:p>
            <a:r>
              <a:rPr lang="en-GB" dirty="0"/>
              <a:t>It uses connected symbols to show the sequence of steps, any repetition and alternative steps.</a:t>
            </a:r>
          </a:p>
          <a:p>
            <a:r>
              <a:rPr lang="en-GB" dirty="0"/>
              <a:t>Some people find flowcharts easier than writing pseudocode for algorithms.</a:t>
            </a:r>
          </a:p>
          <a:p>
            <a:r>
              <a:rPr lang="en-GB" dirty="0"/>
              <a:t>And many use a combination of both.</a:t>
            </a:r>
          </a:p>
        </p:txBody>
      </p:sp>
    </p:spTree>
    <p:extLst>
      <p:ext uri="{BB962C8B-B14F-4D97-AF65-F5344CB8AC3E}">
        <p14:creationId xmlns:p14="http://schemas.microsoft.com/office/powerpoint/2010/main" val="13823486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E19D5E-B9AF-DD93-A1D4-6AF7A2FCA9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Importance of Flowcharts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1CF9F095-9B23-98FE-CF88-714E298A28DE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827584" y="2386923"/>
            <a:ext cx="7859216" cy="23435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Simplifies complex problems.</a:t>
            </a:r>
          </a:p>
          <a:p>
            <a:pPr marL="0" marR="0" lvl="0" indent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Facilitates 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program design and debugging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.</a:t>
            </a:r>
          </a:p>
          <a:p>
            <a:pPr marL="0" marR="0" lvl="0" indent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Serves as 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documentation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for program logic.</a:t>
            </a:r>
          </a:p>
          <a:p>
            <a:pPr marL="0" marR="0" lvl="0" indent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Enables 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collaboration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among developers.</a:t>
            </a:r>
          </a:p>
          <a:p>
            <a:pPr marL="0" marR="0" lvl="0" indent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Helps in 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tracing logic errors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before coding.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0269129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C15084-A73B-F937-FB86-C046F31F5A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Rules for Drawing Flowcharts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DF64C6E4-582F-4C2D-546A-7AE3FEDAEF76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827584" y="2257205"/>
            <a:ext cx="5819735" cy="23435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Start from 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top to bottom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or 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left to right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.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Use 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arrows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to show flow direction.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Keep it 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simple and readable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.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Use 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decision diamonds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for branching (Yes/No).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Always have a 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Start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and 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End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.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2898726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81472"/>
            <a:ext cx="8229600" cy="778098"/>
          </a:xfrm>
        </p:spPr>
        <p:txBody>
          <a:bodyPr/>
          <a:lstStyle/>
          <a:p>
            <a:r>
              <a:rPr lang="en-GB" dirty="0"/>
              <a:t>Basic Flowchart Symbols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33357524"/>
              </p:ext>
            </p:extLst>
          </p:nvPr>
        </p:nvGraphicFramePr>
        <p:xfrm>
          <a:off x="251520" y="1124744"/>
          <a:ext cx="8784977" cy="4869883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938338">
                  <a:extLst>
                    <a:ext uri="{9D8B030D-6E8A-4147-A177-3AD203B41FA5}">
                      <a16:colId xmlns:a16="http://schemas.microsoft.com/office/drawing/2014/main" val="3874475678"/>
                    </a:ext>
                  </a:extLst>
                </a:gridCol>
                <a:gridCol w="1446038">
                  <a:extLst>
                    <a:ext uri="{9D8B030D-6E8A-4147-A177-3AD203B41FA5}">
                      <a16:colId xmlns:a16="http://schemas.microsoft.com/office/drawing/2014/main" val="664323393"/>
                    </a:ext>
                  </a:extLst>
                </a:gridCol>
                <a:gridCol w="5400601">
                  <a:extLst>
                    <a:ext uri="{9D8B030D-6E8A-4147-A177-3AD203B41FA5}">
                      <a16:colId xmlns:a16="http://schemas.microsoft.com/office/drawing/2014/main" val="2410236997"/>
                    </a:ext>
                  </a:extLst>
                </a:gridCol>
              </a:tblGrid>
              <a:tr h="338609">
                <a:tc>
                  <a:txBody>
                    <a:bodyPr/>
                    <a:lstStyle/>
                    <a:p>
                      <a:r>
                        <a:rPr lang="en-GB" dirty="0"/>
                        <a:t>Symbol</a:t>
                      </a:r>
                    </a:p>
                  </a:txBody>
                  <a:tcPr marL="92295" marR="92295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Name</a:t>
                      </a:r>
                    </a:p>
                  </a:txBody>
                  <a:tcPr marL="92295" marR="92295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Description</a:t>
                      </a:r>
                    </a:p>
                  </a:txBody>
                  <a:tcPr marL="92295" marR="92295"/>
                </a:tc>
                <a:extLst>
                  <a:ext uri="{0D108BD9-81ED-4DB2-BD59-A6C34878D82A}">
                    <a16:rowId xmlns:a16="http://schemas.microsoft.com/office/drawing/2014/main" val="508992987"/>
                  </a:ext>
                </a:extLst>
              </a:tr>
              <a:tr h="846523">
                <a:tc>
                  <a:txBody>
                    <a:bodyPr/>
                    <a:lstStyle/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</a:txBody>
                  <a:tcPr marL="92295" marR="92295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Terminator</a:t>
                      </a:r>
                    </a:p>
                  </a:txBody>
                  <a:tcPr marL="92295" marR="92295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Used to</a:t>
                      </a:r>
                      <a:r>
                        <a:rPr lang="en-GB" baseline="0" dirty="0"/>
                        <a:t> indicate </a:t>
                      </a:r>
                      <a:r>
                        <a:rPr lang="en-GB" dirty="0"/>
                        <a:t>the start</a:t>
                      </a:r>
                      <a:r>
                        <a:rPr lang="en-GB" baseline="0" dirty="0"/>
                        <a:t> or end </a:t>
                      </a:r>
                      <a:endParaRPr lang="en-GB" dirty="0"/>
                    </a:p>
                  </a:txBody>
                  <a:tcPr marL="92295" marR="92295"/>
                </a:tc>
                <a:extLst>
                  <a:ext uri="{0D108BD9-81ED-4DB2-BD59-A6C34878D82A}">
                    <a16:rowId xmlns:a16="http://schemas.microsoft.com/office/drawing/2014/main" val="1058848664"/>
                  </a:ext>
                </a:extLst>
              </a:tr>
              <a:tr h="846523">
                <a:tc>
                  <a:txBody>
                    <a:bodyPr/>
                    <a:lstStyle/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</a:txBody>
                  <a:tcPr marL="92295" marR="92295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Input/output</a:t>
                      </a:r>
                    </a:p>
                  </a:txBody>
                  <a:tcPr marL="92295" marR="92295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Represents an</a:t>
                      </a:r>
                      <a:r>
                        <a:rPr lang="en-GB" baseline="0" dirty="0"/>
                        <a:t> input or output operation</a:t>
                      </a:r>
                      <a:endParaRPr lang="en-GB" dirty="0"/>
                    </a:p>
                  </a:txBody>
                  <a:tcPr marL="92295" marR="92295"/>
                </a:tc>
                <a:extLst>
                  <a:ext uri="{0D108BD9-81ED-4DB2-BD59-A6C34878D82A}">
                    <a16:rowId xmlns:a16="http://schemas.microsoft.com/office/drawing/2014/main" val="2807878329"/>
                  </a:ext>
                </a:extLst>
              </a:tr>
              <a:tr h="846523">
                <a:tc>
                  <a:txBody>
                    <a:bodyPr/>
                    <a:lstStyle/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</a:txBody>
                  <a:tcPr marL="92295" marR="92295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Process</a:t>
                      </a:r>
                    </a:p>
                  </a:txBody>
                  <a:tcPr marL="92295" marR="92295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Represents processes e.g. a calculation, initialising (setting) variables</a:t>
                      </a:r>
                    </a:p>
                  </a:txBody>
                  <a:tcPr marL="92295" marR="92295"/>
                </a:tc>
                <a:extLst>
                  <a:ext uri="{0D108BD9-81ED-4DB2-BD59-A6C34878D82A}">
                    <a16:rowId xmlns:a16="http://schemas.microsoft.com/office/drawing/2014/main" val="2928466807"/>
                  </a:ext>
                </a:extLst>
              </a:tr>
              <a:tr h="846523">
                <a:tc>
                  <a:txBody>
                    <a:bodyPr/>
                    <a:lstStyle/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endParaRPr lang="en-GB" dirty="0"/>
                    </a:p>
                  </a:txBody>
                  <a:tcPr marL="92295" marR="92295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Decision</a:t>
                      </a:r>
                    </a:p>
                  </a:txBody>
                  <a:tcPr marL="92295" marR="92295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Represents a branch</a:t>
                      </a:r>
                      <a:r>
                        <a:rPr lang="en-GB" baseline="0" dirty="0"/>
                        <a:t> point i.e. different alternatives</a:t>
                      </a:r>
                      <a:endParaRPr lang="en-GB" dirty="0"/>
                    </a:p>
                  </a:txBody>
                  <a:tcPr marL="92295" marR="92295"/>
                </a:tc>
                <a:extLst>
                  <a:ext uri="{0D108BD9-81ED-4DB2-BD59-A6C34878D82A}">
                    <a16:rowId xmlns:a16="http://schemas.microsoft.com/office/drawing/2014/main" val="1616467812"/>
                  </a:ext>
                </a:extLst>
              </a:tr>
              <a:tr h="846523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 marL="92295" marR="92295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Connector</a:t>
                      </a:r>
                    </a:p>
                  </a:txBody>
                  <a:tcPr marL="92295" marR="92295"/>
                </a:tc>
                <a:tc>
                  <a:txBody>
                    <a:bodyPr/>
                    <a:lstStyle/>
                    <a:p>
                      <a:r>
                        <a:rPr lang="en-GB" sz="1600" dirty="0"/>
                        <a:t>An entry to,</a:t>
                      </a:r>
                      <a:r>
                        <a:rPr lang="en-GB" sz="1600" baseline="0" dirty="0"/>
                        <a:t> or from a particular step.</a:t>
                      </a:r>
                    </a:p>
                    <a:p>
                      <a:r>
                        <a:rPr lang="en-GB" sz="1600" baseline="0" dirty="0"/>
                        <a:t>Commonly used if the flowchart cannot fit on one page.</a:t>
                      </a:r>
                      <a:endParaRPr lang="en-GB" sz="1600" dirty="0"/>
                    </a:p>
                  </a:txBody>
                  <a:tcPr marL="92295" marR="92295"/>
                </a:tc>
                <a:extLst>
                  <a:ext uri="{0D108BD9-81ED-4DB2-BD59-A6C34878D82A}">
                    <a16:rowId xmlns:a16="http://schemas.microsoft.com/office/drawing/2014/main" val="447825887"/>
                  </a:ext>
                </a:extLst>
              </a:tr>
            </a:tbl>
          </a:graphicData>
        </a:graphic>
      </p:graphicFrame>
      <p:sp>
        <p:nvSpPr>
          <p:cNvPr id="5" name="Flowchart: Terminator 4"/>
          <p:cNvSpPr/>
          <p:nvPr/>
        </p:nvSpPr>
        <p:spPr>
          <a:xfrm>
            <a:off x="765920" y="1767450"/>
            <a:ext cx="1080120" cy="288032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Flowchart: Data 5"/>
          <p:cNvSpPr/>
          <p:nvPr/>
        </p:nvSpPr>
        <p:spPr>
          <a:xfrm>
            <a:off x="657908" y="2698188"/>
            <a:ext cx="1296144" cy="432048"/>
          </a:xfrm>
          <a:prstGeom prst="flowChartInputOutp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Flowchart: Process 6"/>
          <p:cNvSpPr/>
          <p:nvPr/>
        </p:nvSpPr>
        <p:spPr>
          <a:xfrm>
            <a:off x="657908" y="3511236"/>
            <a:ext cx="1296144" cy="543188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Flowchart: Decision 7"/>
          <p:cNvSpPr/>
          <p:nvPr/>
        </p:nvSpPr>
        <p:spPr>
          <a:xfrm>
            <a:off x="657908" y="4371160"/>
            <a:ext cx="1296144" cy="648072"/>
          </a:xfrm>
          <a:prstGeom prst="flowChartDecisi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Flowchart: Connector 8"/>
          <p:cNvSpPr/>
          <p:nvPr/>
        </p:nvSpPr>
        <p:spPr>
          <a:xfrm>
            <a:off x="1125960" y="5335968"/>
            <a:ext cx="360040" cy="3600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484340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Flowchart Examples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We will look at creating flowcharts for the pseudocode examples and exercises from the last lecture.</a:t>
            </a:r>
          </a:p>
        </p:txBody>
      </p:sp>
    </p:spTree>
    <p:extLst>
      <p:ext uri="{BB962C8B-B14F-4D97-AF65-F5344CB8AC3E}">
        <p14:creationId xmlns:p14="http://schemas.microsoft.com/office/powerpoint/2010/main" val="72521921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85800" y="1268760"/>
            <a:ext cx="7772400" cy="1362075"/>
          </a:xfrm>
        </p:spPr>
        <p:txBody>
          <a:bodyPr/>
          <a:lstStyle/>
          <a:p>
            <a:r>
              <a:rPr lang="en-GB" dirty="0"/>
              <a:t>Control Structures</a:t>
            </a:r>
          </a:p>
        </p:txBody>
      </p:sp>
    </p:spTree>
    <p:extLst>
      <p:ext uri="{BB962C8B-B14F-4D97-AF65-F5344CB8AC3E}">
        <p14:creationId xmlns:p14="http://schemas.microsoft.com/office/powerpoint/2010/main" val="417761735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DD7D533-DABC-46F7-4E55-BB224B7191D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DBFA2EB0-0BF5-3B8E-5CDC-06D8261CA9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Comparison Operators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EFDF5116-7C0B-5FFF-9821-55F35038EC8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It is common practice to compare things in computing.</a:t>
            </a:r>
          </a:p>
          <a:p>
            <a:r>
              <a:rPr lang="en-GB" dirty="0"/>
              <a:t>Comparison operators enable us to do that, they return a True or False value.</a:t>
            </a:r>
          </a:p>
          <a:p>
            <a:r>
              <a:rPr lang="en-GB" dirty="0"/>
              <a:t>Enable logic in the computer</a:t>
            </a:r>
          </a:p>
        </p:txBody>
      </p:sp>
    </p:spTree>
    <p:extLst>
      <p:ext uri="{BB962C8B-B14F-4D97-AF65-F5344CB8AC3E}">
        <p14:creationId xmlns:p14="http://schemas.microsoft.com/office/powerpoint/2010/main" val="2309998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Comparison Operators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02442825"/>
              </p:ext>
            </p:extLst>
          </p:nvPr>
        </p:nvGraphicFramePr>
        <p:xfrm>
          <a:off x="457200" y="1268760"/>
          <a:ext cx="8229599" cy="4582160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23435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5263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46894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Operator</a:t>
                      </a:r>
                    </a:p>
                  </a:txBody>
                  <a:tcPr marL="92295" marR="92295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Name</a:t>
                      </a:r>
                    </a:p>
                  </a:txBody>
                  <a:tcPr marL="92295" marR="92295"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 marL="92295" marR="92295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=</a:t>
                      </a:r>
                    </a:p>
                  </a:txBody>
                  <a:tcPr marL="92295" marR="92295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Equals</a:t>
                      </a:r>
                    </a:p>
                  </a:txBody>
                  <a:tcPr marL="92295" marR="92295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True if two values are the same</a:t>
                      </a:r>
                    </a:p>
                    <a:p>
                      <a:r>
                        <a:rPr lang="en-GB" dirty="0"/>
                        <a:t>5 = 5 is True,  4</a:t>
                      </a:r>
                      <a:r>
                        <a:rPr lang="en-GB" baseline="0" dirty="0"/>
                        <a:t> = 5 is False</a:t>
                      </a:r>
                      <a:endParaRPr lang="en-GB" dirty="0"/>
                    </a:p>
                  </a:txBody>
                  <a:tcPr marL="92295" marR="92295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&gt;</a:t>
                      </a:r>
                    </a:p>
                  </a:txBody>
                  <a:tcPr marL="92295" marR="92295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Greater than</a:t>
                      </a:r>
                    </a:p>
                  </a:txBody>
                  <a:tcPr marL="92295" marR="92295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</a:t>
                      </a:r>
                      <a:r>
                        <a:rPr lang="en-GB" baseline="0" dirty="0"/>
                        <a:t>rue if value on left is greater than value on the right. 4 &gt; 5 = True, 5 &gt; 4 is False</a:t>
                      </a:r>
                      <a:endParaRPr lang="en-GB" dirty="0"/>
                    </a:p>
                  </a:txBody>
                  <a:tcPr marL="92295" marR="92295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&lt;</a:t>
                      </a:r>
                    </a:p>
                  </a:txBody>
                  <a:tcPr marL="92295" marR="92295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Less than</a:t>
                      </a:r>
                    </a:p>
                  </a:txBody>
                  <a:tcPr marL="92295" marR="92295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T</a:t>
                      </a:r>
                      <a:r>
                        <a:rPr lang="en-GB" baseline="0" dirty="0"/>
                        <a:t>rue if value on left is smaller than value on the right. 4 &lt; 5 = True, 5 &lt; 4 is False</a:t>
                      </a:r>
                      <a:endParaRPr lang="en-GB" dirty="0"/>
                    </a:p>
                  </a:txBody>
                  <a:tcPr marL="92295" marR="92295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&gt;=</a:t>
                      </a:r>
                    </a:p>
                  </a:txBody>
                  <a:tcPr marL="92295" marR="92295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Greater than or equal to</a:t>
                      </a:r>
                    </a:p>
                  </a:txBody>
                  <a:tcPr marL="92295" marR="92295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T</a:t>
                      </a:r>
                      <a:r>
                        <a:rPr lang="en-GB" baseline="0" dirty="0"/>
                        <a:t>rue if value on left is greater than or equal to value on the right. </a:t>
                      </a:r>
                      <a:endParaRPr lang="en-GB" dirty="0"/>
                    </a:p>
                  </a:txBody>
                  <a:tcPr marL="92295" marR="92295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&lt;=</a:t>
                      </a:r>
                    </a:p>
                  </a:txBody>
                  <a:tcPr marL="92295" marR="92295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Less than or equal</a:t>
                      </a:r>
                      <a:r>
                        <a:rPr lang="en-GB" baseline="0" dirty="0"/>
                        <a:t> to</a:t>
                      </a:r>
                      <a:endParaRPr lang="en-GB" dirty="0"/>
                    </a:p>
                  </a:txBody>
                  <a:tcPr marL="92295" marR="92295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T</a:t>
                      </a:r>
                      <a:r>
                        <a:rPr lang="en-GB" baseline="0" dirty="0"/>
                        <a:t>rue if value on left is smaller than or the same as the value on the right. </a:t>
                      </a:r>
                      <a:endParaRPr lang="en-GB" dirty="0"/>
                    </a:p>
                  </a:txBody>
                  <a:tcPr marL="92295" marR="92295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&lt;&gt;</a:t>
                      </a:r>
                    </a:p>
                  </a:txBody>
                  <a:tcPr marL="92295" marR="92295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Not equal to</a:t>
                      </a:r>
                    </a:p>
                  </a:txBody>
                  <a:tcPr marL="92295" marR="92295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True if the two</a:t>
                      </a:r>
                      <a:r>
                        <a:rPr lang="en-GB" baseline="0" dirty="0"/>
                        <a:t> values are not the same.</a:t>
                      </a:r>
                    </a:p>
                    <a:p>
                      <a:r>
                        <a:rPr lang="en-GB" baseline="0" dirty="0"/>
                        <a:t>5 &lt;&gt; 4 is True, 5 &lt;&gt; 5 is False</a:t>
                      </a:r>
                      <a:endParaRPr lang="en-GB" dirty="0"/>
                    </a:p>
                  </a:txBody>
                  <a:tcPr marL="92295" marR="92295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 marL="92295" marR="92295"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 marL="92295" marR="92295"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 marL="92295" marR="92295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3823638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are Control Structures?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B17A86B8-03D5-3B53-3577-4E3F8AD3D874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3568" y="1564708"/>
            <a:ext cx="7776864" cy="37285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Control structures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determine 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the order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in which instructions are executed.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They define the 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logical flow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 of a program.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Three main types:</a:t>
            </a: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AutoNum type="arabicPeriod"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Sequence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AutoNum type="arabicPeriod" startAt="2"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Selection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AutoNum type="arabicPeriod" startAt="3"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Iteration (Looping)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61602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Control Structures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2400" dirty="0"/>
              <a:t>What if we wanted to make the following changes to the simple algorithms we have been writing:</a:t>
            </a:r>
          </a:p>
          <a:p>
            <a:pPr lvl="1">
              <a:lnSpc>
                <a:spcPct val="150000"/>
              </a:lnSpc>
            </a:pPr>
            <a:r>
              <a:rPr lang="en-GB" sz="2000" dirty="0"/>
              <a:t>In the Student Credits problem, if student has a enough credits display a congratulations message, otherwise display credits left</a:t>
            </a:r>
          </a:p>
          <a:p>
            <a:pPr lvl="1">
              <a:lnSpc>
                <a:spcPct val="150000"/>
              </a:lnSpc>
            </a:pPr>
            <a:r>
              <a:rPr lang="en-GB" sz="2000" dirty="0"/>
              <a:t>The Shopping Basket Calculator: allow the user to enter any number of Item prices they want.</a:t>
            </a:r>
          </a:p>
          <a:p>
            <a:pPr>
              <a:lnSpc>
                <a:spcPct val="150000"/>
              </a:lnSpc>
            </a:pPr>
            <a:r>
              <a:rPr lang="en-GB" sz="2400" dirty="0"/>
              <a:t>We need control structures!</a:t>
            </a:r>
          </a:p>
          <a:p>
            <a:pPr>
              <a:lnSpc>
                <a:spcPct val="150000"/>
              </a:lnSpc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8855807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Control Structures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So far we have looked at simple solutions to problems.</a:t>
            </a:r>
          </a:p>
          <a:p>
            <a:r>
              <a:rPr lang="en-GB" dirty="0"/>
              <a:t>They start at a beginning and continue in a sequential order (one-step after the other).</a:t>
            </a:r>
          </a:p>
          <a:p>
            <a:r>
              <a:rPr lang="en-GB" dirty="0"/>
              <a:t>In computing, this is usually not enough to describe the steps of a solution.</a:t>
            </a:r>
          </a:p>
          <a:p>
            <a:r>
              <a:rPr lang="en-GB" dirty="0"/>
              <a:t>There are three main types of control when defining the order of steps in a computer solution:</a:t>
            </a:r>
          </a:p>
          <a:p>
            <a:pPr lvl="1"/>
            <a:r>
              <a:rPr lang="en-GB" dirty="0"/>
              <a:t>Sequence</a:t>
            </a:r>
          </a:p>
          <a:p>
            <a:pPr lvl="1"/>
            <a:r>
              <a:rPr lang="en-GB" dirty="0"/>
              <a:t>Selection</a:t>
            </a:r>
          </a:p>
          <a:p>
            <a:pPr lvl="1"/>
            <a:r>
              <a:rPr lang="en-GB" dirty="0"/>
              <a:t>Repetition</a:t>
            </a:r>
          </a:p>
        </p:txBody>
      </p:sp>
    </p:spTree>
    <p:extLst>
      <p:ext uri="{BB962C8B-B14F-4D97-AF65-F5344CB8AC3E}">
        <p14:creationId xmlns:p14="http://schemas.microsoft.com/office/powerpoint/2010/main" val="30382887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41563"/>
          </a:xfrm>
        </p:spPr>
        <p:txBody>
          <a:bodyPr>
            <a:normAutofit fontScale="90000"/>
          </a:bodyPr>
          <a:lstStyle/>
          <a:p>
            <a:r>
              <a:rPr lang="en-GB" dirty="0"/>
              <a:t>Sequence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33192" y="1081464"/>
            <a:ext cx="8568952" cy="1253040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This is what we have been doing so far.</a:t>
            </a:r>
          </a:p>
          <a:p>
            <a:r>
              <a:rPr lang="en-GB" dirty="0"/>
              <a:t>Start at a beginning and execute steps one after the other in </a:t>
            </a:r>
            <a:r>
              <a:rPr lang="en-GB" b="1" dirty="0"/>
              <a:t>sequence</a:t>
            </a:r>
            <a:r>
              <a:rPr lang="en-GB" dirty="0"/>
              <a:t> (serial) order.</a:t>
            </a:r>
          </a:p>
        </p:txBody>
      </p:sp>
      <p:grpSp>
        <p:nvGrpSpPr>
          <p:cNvPr id="7" name="Group 6"/>
          <p:cNvGrpSpPr/>
          <p:nvPr/>
        </p:nvGrpSpPr>
        <p:grpSpPr>
          <a:xfrm>
            <a:off x="3861584" y="2276872"/>
            <a:ext cx="1512168" cy="3600400"/>
            <a:chOff x="3933264" y="3212976"/>
            <a:chExt cx="1512168" cy="3600400"/>
          </a:xfrm>
        </p:grpSpPr>
        <p:sp>
          <p:nvSpPr>
            <p:cNvPr id="4" name="Flowchart: Process 3"/>
            <p:cNvSpPr/>
            <p:nvPr/>
          </p:nvSpPr>
          <p:spPr>
            <a:xfrm>
              <a:off x="3933264" y="3645024"/>
              <a:ext cx="1512168" cy="684000"/>
            </a:xfrm>
            <a:prstGeom prst="flowChartProces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Statement 1</a:t>
              </a:r>
            </a:p>
          </p:txBody>
        </p:sp>
        <p:sp>
          <p:nvSpPr>
            <p:cNvPr id="5" name="Flowchart: Process 4"/>
            <p:cNvSpPr/>
            <p:nvPr/>
          </p:nvSpPr>
          <p:spPr>
            <a:xfrm>
              <a:off x="3933264" y="4689216"/>
              <a:ext cx="1512168" cy="684000"/>
            </a:xfrm>
            <a:prstGeom prst="flowChartProces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Statement 2</a:t>
              </a:r>
            </a:p>
          </p:txBody>
        </p:sp>
        <p:sp>
          <p:nvSpPr>
            <p:cNvPr id="6" name="Flowchart: Process 5"/>
            <p:cNvSpPr/>
            <p:nvPr/>
          </p:nvSpPr>
          <p:spPr>
            <a:xfrm>
              <a:off x="3933264" y="5733256"/>
              <a:ext cx="1512168" cy="684000"/>
            </a:xfrm>
            <a:prstGeom prst="flowChartProces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Statement 3</a:t>
              </a:r>
            </a:p>
          </p:txBody>
        </p:sp>
        <p:cxnSp>
          <p:nvCxnSpPr>
            <p:cNvPr id="8" name="Straight Arrow Connector 7"/>
            <p:cNvCxnSpPr>
              <a:stCxn id="4" idx="2"/>
              <a:endCxn id="5" idx="0"/>
            </p:cNvCxnSpPr>
            <p:nvPr/>
          </p:nvCxnSpPr>
          <p:spPr>
            <a:xfrm>
              <a:off x="4689348" y="4329024"/>
              <a:ext cx="0" cy="360192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Arrow Connector 9"/>
            <p:cNvCxnSpPr>
              <a:endCxn id="6" idx="0"/>
            </p:cNvCxnSpPr>
            <p:nvPr/>
          </p:nvCxnSpPr>
          <p:spPr>
            <a:xfrm>
              <a:off x="4689348" y="5193120"/>
              <a:ext cx="0" cy="540136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Arrow Connector 11"/>
            <p:cNvCxnSpPr>
              <a:stCxn id="6" idx="2"/>
            </p:cNvCxnSpPr>
            <p:nvPr/>
          </p:nvCxnSpPr>
          <p:spPr>
            <a:xfrm>
              <a:off x="4689348" y="6417256"/>
              <a:ext cx="0" cy="396120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Arrow Connector 13"/>
            <p:cNvCxnSpPr>
              <a:endCxn id="4" idx="0"/>
            </p:cNvCxnSpPr>
            <p:nvPr/>
          </p:nvCxnSpPr>
          <p:spPr>
            <a:xfrm>
              <a:off x="4689348" y="3212976"/>
              <a:ext cx="0" cy="432048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5109528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9866779-5187-EFB3-507F-196478DF7BA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3E96C0-1833-6604-6C80-A1968E5828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41563"/>
          </a:xfrm>
        </p:spPr>
        <p:txBody>
          <a:bodyPr>
            <a:normAutofit fontScale="90000"/>
          </a:bodyPr>
          <a:lstStyle/>
          <a:p>
            <a:r>
              <a:rPr lang="en-GB" dirty="0"/>
              <a:t>Sequence 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B6990B-31F2-2CDE-E320-D81202DADA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3192" y="1081464"/>
            <a:ext cx="8568952" cy="1253040"/>
          </a:xfrm>
        </p:spPr>
        <p:txBody>
          <a:bodyPr>
            <a:normAutofit/>
          </a:bodyPr>
          <a:lstStyle/>
          <a:p>
            <a:r>
              <a:rPr lang="en-GB" sz="2400" dirty="0"/>
              <a:t>Draw a flowchart for a program that takes two numbers and outputs their sum.</a:t>
            </a:r>
          </a:p>
        </p:txBody>
      </p:sp>
      <p:sp>
        <p:nvSpPr>
          <p:cNvPr id="9" name="Flowchart: Terminator 8">
            <a:extLst>
              <a:ext uri="{FF2B5EF4-FFF2-40B4-BE49-F238E27FC236}">
                <a16:creationId xmlns:a16="http://schemas.microsoft.com/office/drawing/2014/main" id="{EDE8DA0F-C247-1991-B9E9-222FA48447ED}"/>
              </a:ext>
            </a:extLst>
          </p:cNvPr>
          <p:cNvSpPr/>
          <p:nvPr/>
        </p:nvSpPr>
        <p:spPr>
          <a:xfrm>
            <a:off x="3659468" y="2128708"/>
            <a:ext cx="1080120" cy="288032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/>
              <a:t>Start</a:t>
            </a:r>
          </a:p>
        </p:txBody>
      </p:sp>
      <p:sp>
        <p:nvSpPr>
          <p:cNvPr id="11" name="Flowchart: Data 10">
            <a:extLst>
              <a:ext uri="{FF2B5EF4-FFF2-40B4-BE49-F238E27FC236}">
                <a16:creationId xmlns:a16="http://schemas.microsoft.com/office/drawing/2014/main" id="{C781D7A2-9178-014A-C2FA-3B8014CDC700}"/>
              </a:ext>
            </a:extLst>
          </p:cNvPr>
          <p:cNvSpPr/>
          <p:nvPr/>
        </p:nvSpPr>
        <p:spPr>
          <a:xfrm>
            <a:off x="2763122" y="2610221"/>
            <a:ext cx="2402604" cy="625298"/>
          </a:xfrm>
          <a:prstGeom prst="flowChartInputOutp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/>
              <a:t>Input Number1,</a:t>
            </a:r>
          </a:p>
          <a:p>
            <a:pPr algn="ctr"/>
            <a:r>
              <a:rPr lang="en-GB" sz="1200" dirty="0"/>
              <a:t>Number2</a:t>
            </a:r>
          </a:p>
        </p:txBody>
      </p:sp>
      <p:sp>
        <p:nvSpPr>
          <p:cNvPr id="13" name="Flowchart: Process 12">
            <a:extLst>
              <a:ext uri="{FF2B5EF4-FFF2-40B4-BE49-F238E27FC236}">
                <a16:creationId xmlns:a16="http://schemas.microsoft.com/office/drawing/2014/main" id="{B0E9B5AD-55C8-F4ED-3944-CB539E9FD02C}"/>
              </a:ext>
            </a:extLst>
          </p:cNvPr>
          <p:cNvSpPr/>
          <p:nvPr/>
        </p:nvSpPr>
        <p:spPr>
          <a:xfrm>
            <a:off x="3091549" y="3429000"/>
            <a:ext cx="1736870" cy="543188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/>
              <a:t>Initialise Sum=0</a:t>
            </a:r>
          </a:p>
        </p:txBody>
      </p:sp>
      <p:sp>
        <p:nvSpPr>
          <p:cNvPr id="17" name="Flowchart: Terminator 16">
            <a:extLst>
              <a:ext uri="{FF2B5EF4-FFF2-40B4-BE49-F238E27FC236}">
                <a16:creationId xmlns:a16="http://schemas.microsoft.com/office/drawing/2014/main" id="{67B749AD-2410-F14A-8F27-53A171F8DF74}"/>
              </a:ext>
            </a:extLst>
          </p:cNvPr>
          <p:cNvSpPr/>
          <p:nvPr/>
        </p:nvSpPr>
        <p:spPr>
          <a:xfrm>
            <a:off x="5479504" y="5085183"/>
            <a:ext cx="1080120" cy="288032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/>
              <a:t>End</a:t>
            </a:r>
            <a:endParaRPr lang="en-GB" dirty="0"/>
          </a:p>
        </p:txBody>
      </p:sp>
      <p:sp>
        <p:nvSpPr>
          <p:cNvPr id="19" name="Flowchart: Process 18">
            <a:extLst>
              <a:ext uri="{FF2B5EF4-FFF2-40B4-BE49-F238E27FC236}">
                <a16:creationId xmlns:a16="http://schemas.microsoft.com/office/drawing/2014/main" id="{FCDE0F22-4F3F-3677-EBCC-26035C66D4A2}"/>
              </a:ext>
            </a:extLst>
          </p:cNvPr>
          <p:cNvSpPr/>
          <p:nvPr/>
        </p:nvSpPr>
        <p:spPr>
          <a:xfrm>
            <a:off x="3095989" y="4195076"/>
            <a:ext cx="1736870" cy="543188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/>
              <a:t>Sum=Number1 + Number 2</a:t>
            </a:r>
          </a:p>
        </p:txBody>
      </p:sp>
      <p:sp>
        <p:nvSpPr>
          <p:cNvPr id="20" name="Flowchart: Data 19">
            <a:extLst>
              <a:ext uri="{FF2B5EF4-FFF2-40B4-BE49-F238E27FC236}">
                <a16:creationId xmlns:a16="http://schemas.microsoft.com/office/drawing/2014/main" id="{6F23C318-8121-96B8-376D-AD5D7613B632}"/>
              </a:ext>
            </a:extLst>
          </p:cNvPr>
          <p:cNvSpPr/>
          <p:nvPr/>
        </p:nvSpPr>
        <p:spPr>
          <a:xfrm>
            <a:off x="2591627" y="4908965"/>
            <a:ext cx="2299773" cy="640469"/>
          </a:xfrm>
          <a:prstGeom prst="flowChartInputOutp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/>
              <a:t>Output Sum</a:t>
            </a:r>
          </a:p>
        </p:txBody>
      </p: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ECEA2F81-3FEC-1E30-BAB1-4DBCE1995CC9}"/>
              </a:ext>
            </a:extLst>
          </p:cNvPr>
          <p:cNvCxnSpPr>
            <a:cxnSpLocks/>
            <a:stCxn id="9" idx="2"/>
            <a:endCxn id="11" idx="0"/>
          </p:cNvCxnSpPr>
          <p:nvPr/>
        </p:nvCxnSpPr>
        <p:spPr>
          <a:xfrm>
            <a:off x="4199528" y="2416740"/>
            <a:ext cx="5156" cy="19348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740980E7-7033-E9A4-905B-B1C27AD4C8D5}"/>
              </a:ext>
            </a:extLst>
          </p:cNvPr>
          <p:cNvCxnSpPr>
            <a:stCxn id="11" idx="4"/>
            <a:endCxn id="13" idx="0"/>
          </p:cNvCxnSpPr>
          <p:nvPr/>
        </p:nvCxnSpPr>
        <p:spPr>
          <a:xfrm flipH="1">
            <a:off x="3959984" y="3235519"/>
            <a:ext cx="4440" cy="19348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>
            <a:extLst>
              <a:ext uri="{FF2B5EF4-FFF2-40B4-BE49-F238E27FC236}">
                <a16:creationId xmlns:a16="http://schemas.microsoft.com/office/drawing/2014/main" id="{D12E70DA-8735-5EDF-A2DC-3557D6257E47}"/>
              </a:ext>
            </a:extLst>
          </p:cNvPr>
          <p:cNvCxnSpPr>
            <a:stCxn id="13" idx="2"/>
            <a:endCxn id="19" idx="0"/>
          </p:cNvCxnSpPr>
          <p:nvPr/>
        </p:nvCxnSpPr>
        <p:spPr>
          <a:xfrm>
            <a:off x="3959984" y="3972188"/>
            <a:ext cx="4440" cy="22288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Arrow Connector 27">
            <a:extLst>
              <a:ext uri="{FF2B5EF4-FFF2-40B4-BE49-F238E27FC236}">
                <a16:creationId xmlns:a16="http://schemas.microsoft.com/office/drawing/2014/main" id="{369735C4-6F27-FE0B-607C-49FC59FE392D}"/>
              </a:ext>
            </a:extLst>
          </p:cNvPr>
          <p:cNvCxnSpPr>
            <a:cxnSpLocks/>
            <a:stCxn id="19" idx="2"/>
            <a:endCxn id="20" idx="0"/>
          </p:cNvCxnSpPr>
          <p:nvPr/>
        </p:nvCxnSpPr>
        <p:spPr>
          <a:xfrm>
            <a:off x="3964424" y="4738264"/>
            <a:ext cx="7067" cy="17070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Arrow Connector 30">
            <a:extLst>
              <a:ext uri="{FF2B5EF4-FFF2-40B4-BE49-F238E27FC236}">
                <a16:creationId xmlns:a16="http://schemas.microsoft.com/office/drawing/2014/main" id="{3D649189-83C5-60BF-DDEB-4A0D7BB9A68F}"/>
              </a:ext>
            </a:extLst>
          </p:cNvPr>
          <p:cNvCxnSpPr>
            <a:stCxn id="20" idx="5"/>
            <a:endCxn id="17" idx="1"/>
          </p:cNvCxnSpPr>
          <p:nvPr/>
        </p:nvCxnSpPr>
        <p:spPr>
          <a:xfrm flipV="1">
            <a:off x="4661423" y="5229199"/>
            <a:ext cx="818081" cy="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460091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0917"/>
            <a:ext cx="8229600" cy="1143000"/>
          </a:xfrm>
        </p:spPr>
        <p:txBody>
          <a:bodyPr/>
          <a:lstStyle/>
          <a:p>
            <a:r>
              <a:rPr lang="en-GB" dirty="0"/>
              <a:t>Selection (Decision)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4548" y="1275053"/>
            <a:ext cx="8229600" cy="1298847"/>
          </a:xfrm>
        </p:spPr>
        <p:txBody>
          <a:bodyPr>
            <a:normAutofit fontScale="70000" lnSpcReduction="20000"/>
          </a:bodyPr>
          <a:lstStyle/>
          <a:p>
            <a:r>
              <a:rPr lang="en-GB" dirty="0"/>
              <a:t>Choose the statement (branch) to executive is selected based on a condition.</a:t>
            </a:r>
          </a:p>
          <a:p>
            <a:r>
              <a:rPr lang="en-GB" dirty="0"/>
              <a:t>The </a:t>
            </a:r>
            <a:r>
              <a:rPr lang="en-GB" b="1" dirty="0"/>
              <a:t>Selection</a:t>
            </a:r>
            <a:r>
              <a:rPr lang="en-GB" dirty="0"/>
              <a:t> statement is also called a </a:t>
            </a:r>
            <a:r>
              <a:rPr lang="en-GB" b="1" dirty="0"/>
              <a:t>Branch</a:t>
            </a:r>
            <a:r>
              <a:rPr lang="en-GB" dirty="0"/>
              <a:t> or </a:t>
            </a:r>
            <a:r>
              <a:rPr lang="en-GB" b="1" dirty="0"/>
              <a:t>Decision</a:t>
            </a:r>
          </a:p>
          <a:p>
            <a:endParaRPr lang="en-GB" dirty="0"/>
          </a:p>
        </p:txBody>
      </p:sp>
      <p:grpSp>
        <p:nvGrpSpPr>
          <p:cNvPr id="7" name="Group 6"/>
          <p:cNvGrpSpPr/>
          <p:nvPr/>
        </p:nvGrpSpPr>
        <p:grpSpPr>
          <a:xfrm>
            <a:off x="3223448" y="2573900"/>
            <a:ext cx="5760640" cy="3168352"/>
            <a:chOff x="1809028" y="3501008"/>
            <a:chExt cx="5760640" cy="3168352"/>
          </a:xfrm>
        </p:grpSpPr>
        <p:sp>
          <p:nvSpPr>
            <p:cNvPr id="4" name="Diamond 3"/>
            <p:cNvSpPr/>
            <p:nvPr/>
          </p:nvSpPr>
          <p:spPr>
            <a:xfrm>
              <a:off x="3609228" y="3848100"/>
              <a:ext cx="2160240" cy="1224136"/>
            </a:xfrm>
            <a:prstGeom prst="diamond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rIns="0" rtlCol="0" anchor="ctr"/>
            <a:lstStyle/>
            <a:p>
              <a:pPr algn="ctr"/>
              <a:r>
                <a:rPr lang="en-GB" dirty="0"/>
                <a:t>Condition = True?</a:t>
              </a:r>
            </a:p>
          </p:txBody>
        </p:sp>
        <p:sp>
          <p:nvSpPr>
            <p:cNvPr id="5" name="Flowchart: Process 4"/>
            <p:cNvSpPr/>
            <p:nvPr/>
          </p:nvSpPr>
          <p:spPr>
            <a:xfrm>
              <a:off x="1809028" y="5373216"/>
              <a:ext cx="1800200" cy="648072"/>
            </a:xfrm>
            <a:prstGeom prst="flowChartProces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Statement 1</a:t>
              </a:r>
            </a:p>
          </p:txBody>
        </p:sp>
        <p:sp>
          <p:nvSpPr>
            <p:cNvPr id="6" name="Flowchart: Process 5"/>
            <p:cNvSpPr/>
            <p:nvPr/>
          </p:nvSpPr>
          <p:spPr>
            <a:xfrm>
              <a:off x="5769468" y="5373216"/>
              <a:ext cx="1800200" cy="648072"/>
            </a:xfrm>
            <a:prstGeom prst="flowChartProces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Statement 2</a:t>
              </a:r>
            </a:p>
          </p:txBody>
        </p:sp>
        <p:cxnSp>
          <p:nvCxnSpPr>
            <p:cNvPr id="8" name="Connector: Elbow 7"/>
            <p:cNvCxnSpPr>
              <a:stCxn id="4" idx="1"/>
              <a:endCxn id="5" idx="0"/>
            </p:cNvCxnSpPr>
            <p:nvPr/>
          </p:nvCxnSpPr>
          <p:spPr>
            <a:xfrm rot="10800000" flipV="1">
              <a:off x="2709128" y="4460168"/>
              <a:ext cx="900100" cy="913048"/>
            </a:xfrm>
            <a:prstGeom prst="bentConnector2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Connector: Elbow 9"/>
            <p:cNvCxnSpPr>
              <a:stCxn id="4" idx="3"/>
              <a:endCxn id="6" idx="0"/>
            </p:cNvCxnSpPr>
            <p:nvPr/>
          </p:nvCxnSpPr>
          <p:spPr>
            <a:xfrm>
              <a:off x="5769468" y="4460168"/>
              <a:ext cx="900100" cy="913048"/>
            </a:xfrm>
            <a:prstGeom prst="bentConnector2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Connector: Elbow 14"/>
            <p:cNvCxnSpPr>
              <a:stCxn id="5" idx="2"/>
            </p:cNvCxnSpPr>
            <p:nvPr/>
          </p:nvCxnSpPr>
          <p:spPr>
            <a:xfrm rot="16200000" flipH="1">
              <a:off x="3511392" y="5219024"/>
              <a:ext cx="375694" cy="1980222"/>
            </a:xfrm>
            <a:prstGeom prst="bentConnector2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Connector: Elbow 18"/>
            <p:cNvCxnSpPr>
              <a:stCxn id="6" idx="2"/>
            </p:cNvCxnSpPr>
            <p:nvPr/>
          </p:nvCxnSpPr>
          <p:spPr>
            <a:xfrm rot="5400000">
              <a:off x="5491612" y="5219024"/>
              <a:ext cx="375692" cy="1980220"/>
            </a:xfrm>
            <a:prstGeom prst="bentConnector2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Arrow Connector 22"/>
            <p:cNvCxnSpPr/>
            <p:nvPr/>
          </p:nvCxnSpPr>
          <p:spPr>
            <a:xfrm>
              <a:off x="4689348" y="6396980"/>
              <a:ext cx="0" cy="272380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5" name="TextBox 24"/>
            <p:cNvSpPr txBox="1"/>
            <p:nvPr/>
          </p:nvSpPr>
          <p:spPr>
            <a:xfrm>
              <a:off x="2812268" y="4149080"/>
              <a:ext cx="46358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No</a:t>
              </a:r>
            </a:p>
          </p:txBody>
        </p:sp>
        <p:sp>
          <p:nvSpPr>
            <p:cNvPr id="26" name="TextBox 25"/>
            <p:cNvSpPr txBox="1"/>
            <p:nvPr/>
          </p:nvSpPr>
          <p:spPr>
            <a:xfrm>
              <a:off x="5987724" y="4159647"/>
              <a:ext cx="507447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Yes</a:t>
              </a:r>
            </a:p>
          </p:txBody>
        </p:sp>
        <p:cxnSp>
          <p:nvCxnSpPr>
            <p:cNvPr id="28" name="Straight Arrow Connector 27"/>
            <p:cNvCxnSpPr>
              <a:endCxn id="4" idx="0"/>
            </p:cNvCxnSpPr>
            <p:nvPr/>
          </p:nvCxnSpPr>
          <p:spPr>
            <a:xfrm>
              <a:off x="4689348" y="3501008"/>
              <a:ext cx="0" cy="347092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" name="TextBox 8">
            <a:extLst>
              <a:ext uri="{FF2B5EF4-FFF2-40B4-BE49-F238E27FC236}">
                <a16:creationId xmlns:a16="http://schemas.microsoft.com/office/drawing/2014/main" id="{2F43A320-7134-E205-0BC1-596E7C8AB347}"/>
              </a:ext>
            </a:extLst>
          </p:cNvPr>
          <p:cNvSpPr txBox="1"/>
          <p:nvPr/>
        </p:nvSpPr>
        <p:spPr>
          <a:xfrm>
            <a:off x="306041" y="3248810"/>
            <a:ext cx="265592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if Condition = True:</a:t>
            </a:r>
          </a:p>
          <a:p>
            <a:r>
              <a:rPr lang="en-GB" dirty="0"/>
              <a:t>    Output ”Statement 2"</a:t>
            </a:r>
          </a:p>
          <a:p>
            <a:r>
              <a:rPr lang="en-GB" dirty="0"/>
              <a:t>Else :</a:t>
            </a:r>
          </a:p>
          <a:p>
            <a:r>
              <a:rPr lang="en-GB" dirty="0"/>
              <a:t>    Output ”Statement 1"</a:t>
            </a:r>
          </a:p>
        </p:txBody>
      </p:sp>
    </p:spTree>
    <p:extLst>
      <p:ext uri="{BB962C8B-B14F-4D97-AF65-F5344CB8AC3E}">
        <p14:creationId xmlns:p14="http://schemas.microsoft.com/office/powerpoint/2010/main" val="8672694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54260" y="-208349"/>
            <a:ext cx="9252520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Selection (Decision) A Simple Example</a:t>
            </a:r>
          </a:p>
        </p:txBody>
      </p:sp>
      <p:sp>
        <p:nvSpPr>
          <p:cNvPr id="5" name="Flowchart: Terminator 4"/>
          <p:cNvSpPr/>
          <p:nvPr/>
        </p:nvSpPr>
        <p:spPr>
          <a:xfrm>
            <a:off x="2517315" y="1717063"/>
            <a:ext cx="1548173" cy="328026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Start</a:t>
            </a:r>
          </a:p>
        </p:txBody>
      </p:sp>
      <p:sp>
        <p:nvSpPr>
          <p:cNvPr id="6" name="Flowchart: Decision 5"/>
          <p:cNvSpPr/>
          <p:nvPr/>
        </p:nvSpPr>
        <p:spPr>
          <a:xfrm>
            <a:off x="2411759" y="2379601"/>
            <a:ext cx="1759288" cy="820427"/>
          </a:xfrm>
          <a:prstGeom prst="flowChartDecisi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rIns="0" rtlCol="0" anchor="ctr"/>
          <a:lstStyle/>
          <a:p>
            <a:pPr algn="ctr"/>
            <a:r>
              <a:rPr lang="en-GB" dirty="0"/>
              <a:t>Is it Raining?</a:t>
            </a:r>
          </a:p>
        </p:txBody>
      </p:sp>
      <p:sp>
        <p:nvSpPr>
          <p:cNvPr id="7" name="Flowchart: Process 6"/>
          <p:cNvSpPr/>
          <p:nvPr/>
        </p:nvSpPr>
        <p:spPr>
          <a:xfrm>
            <a:off x="2411759" y="3996353"/>
            <a:ext cx="1759288" cy="512767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Go to the Cinema</a:t>
            </a:r>
          </a:p>
        </p:txBody>
      </p:sp>
      <p:sp>
        <p:nvSpPr>
          <p:cNvPr id="8" name="Flowchart: Process 7"/>
          <p:cNvSpPr/>
          <p:nvPr/>
        </p:nvSpPr>
        <p:spPr>
          <a:xfrm>
            <a:off x="5436095" y="3996353"/>
            <a:ext cx="1759288" cy="512767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Go to the Beach</a:t>
            </a:r>
          </a:p>
        </p:txBody>
      </p:sp>
      <p:cxnSp>
        <p:nvCxnSpPr>
          <p:cNvPr id="10" name="Straight Arrow Connector 9"/>
          <p:cNvCxnSpPr>
            <a:stCxn id="5" idx="2"/>
            <a:endCxn id="6" idx="0"/>
          </p:cNvCxnSpPr>
          <p:nvPr/>
        </p:nvCxnSpPr>
        <p:spPr>
          <a:xfrm>
            <a:off x="3291402" y="2045089"/>
            <a:ext cx="1" cy="33451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/>
          <p:cNvCxnSpPr>
            <a:stCxn id="6" idx="2"/>
            <a:endCxn id="7" idx="0"/>
          </p:cNvCxnSpPr>
          <p:nvPr/>
        </p:nvCxnSpPr>
        <p:spPr>
          <a:xfrm>
            <a:off x="3291403" y="3200028"/>
            <a:ext cx="0" cy="79632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Connector: Elbow 15"/>
          <p:cNvCxnSpPr>
            <a:stCxn id="6" idx="3"/>
            <a:endCxn id="8" idx="0"/>
          </p:cNvCxnSpPr>
          <p:nvPr/>
        </p:nvCxnSpPr>
        <p:spPr>
          <a:xfrm>
            <a:off x="4171047" y="2789815"/>
            <a:ext cx="2144692" cy="1206538"/>
          </a:xfrm>
          <a:prstGeom prst="bentConnector2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Flowchart: Terminator 16"/>
          <p:cNvSpPr/>
          <p:nvPr/>
        </p:nvSpPr>
        <p:spPr>
          <a:xfrm>
            <a:off x="3923927" y="5368652"/>
            <a:ext cx="1548173" cy="328026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Finish</a:t>
            </a:r>
          </a:p>
        </p:txBody>
      </p:sp>
      <p:cxnSp>
        <p:nvCxnSpPr>
          <p:cNvPr id="19" name="Connector: Elbow 18"/>
          <p:cNvCxnSpPr>
            <a:stCxn id="7" idx="2"/>
            <a:endCxn id="17" idx="0"/>
          </p:cNvCxnSpPr>
          <p:nvPr/>
        </p:nvCxnSpPr>
        <p:spPr>
          <a:xfrm rot="16200000" flipH="1">
            <a:off x="3564942" y="4235580"/>
            <a:ext cx="859532" cy="1406611"/>
          </a:xfrm>
          <a:prstGeom prst="bentConnector3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Connector: Elbow 20"/>
          <p:cNvCxnSpPr>
            <a:stCxn id="8" idx="2"/>
            <a:endCxn id="17" idx="0"/>
          </p:cNvCxnSpPr>
          <p:nvPr/>
        </p:nvCxnSpPr>
        <p:spPr>
          <a:xfrm rot="5400000">
            <a:off x="5077111" y="4130024"/>
            <a:ext cx="859532" cy="1617725"/>
          </a:xfrm>
          <a:prstGeom prst="bentConnector3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Box 21"/>
          <p:cNvSpPr txBox="1"/>
          <p:nvPr/>
        </p:nvSpPr>
        <p:spPr>
          <a:xfrm>
            <a:off x="4283968" y="2390984"/>
            <a:ext cx="5936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No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2699793" y="3312835"/>
            <a:ext cx="64439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Yes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CBDF2490-DA3F-57EE-A5C0-F8D64E40CD78}"/>
              </a:ext>
            </a:extLst>
          </p:cNvPr>
          <p:cNvSpPr txBox="1">
            <a:spLocks/>
          </p:cNvSpPr>
          <p:nvPr/>
        </p:nvSpPr>
        <p:spPr>
          <a:xfrm>
            <a:off x="107504" y="765453"/>
            <a:ext cx="8568952" cy="1253040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dirty="0"/>
              <a:t>Draw a flowchart for a decision process on whether to go to the beach or not.</a:t>
            </a:r>
          </a:p>
        </p:txBody>
      </p:sp>
    </p:spTree>
    <p:extLst>
      <p:ext uri="{BB962C8B-B14F-4D97-AF65-F5344CB8AC3E}">
        <p14:creationId xmlns:p14="http://schemas.microsoft.com/office/powerpoint/2010/main" val="10639216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F90D65D-D978-BB80-CBDA-761352C591D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AF33D6-3A65-FB4B-AF31-CAF62997FB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54260" y="-208349"/>
            <a:ext cx="9252520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Selection (Decision) another example</a:t>
            </a:r>
          </a:p>
        </p:txBody>
      </p:sp>
      <p:sp>
        <p:nvSpPr>
          <p:cNvPr id="5" name="Flowchart: Terminator 4">
            <a:extLst>
              <a:ext uri="{FF2B5EF4-FFF2-40B4-BE49-F238E27FC236}">
                <a16:creationId xmlns:a16="http://schemas.microsoft.com/office/drawing/2014/main" id="{E7716F52-23BA-B19A-2EAD-17A5C391E4D3}"/>
              </a:ext>
            </a:extLst>
          </p:cNvPr>
          <p:cNvSpPr/>
          <p:nvPr/>
        </p:nvSpPr>
        <p:spPr>
          <a:xfrm>
            <a:off x="1561262" y="1606183"/>
            <a:ext cx="1548173" cy="328026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/>
              <a:t>Start</a:t>
            </a:r>
          </a:p>
        </p:txBody>
      </p:sp>
      <p:sp>
        <p:nvSpPr>
          <p:cNvPr id="6" name="Flowchart: Decision 5">
            <a:extLst>
              <a:ext uri="{FF2B5EF4-FFF2-40B4-BE49-F238E27FC236}">
                <a16:creationId xmlns:a16="http://schemas.microsoft.com/office/drawing/2014/main" id="{93607398-8D0C-F76B-1002-8D6FE23E75D4}"/>
              </a:ext>
            </a:extLst>
          </p:cNvPr>
          <p:cNvSpPr/>
          <p:nvPr/>
        </p:nvSpPr>
        <p:spPr>
          <a:xfrm>
            <a:off x="480364" y="3158552"/>
            <a:ext cx="1896444" cy="1070536"/>
          </a:xfrm>
          <a:prstGeom prst="flowChartDecisi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rIns="0" rtlCol="0" anchor="ctr"/>
          <a:lstStyle/>
          <a:p>
            <a:pPr algn="ctr"/>
            <a:r>
              <a:rPr lang="en-GB" sz="1200" dirty="0"/>
              <a:t>Is Number1 &gt; Number2?</a:t>
            </a:r>
          </a:p>
        </p:txBody>
      </p: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142B3EF3-3BF8-069D-06AD-A74CDC153E94}"/>
              </a:ext>
            </a:extLst>
          </p:cNvPr>
          <p:cNvCxnSpPr>
            <a:cxnSpLocks/>
            <a:stCxn id="6" idx="2"/>
            <a:endCxn id="47" idx="1"/>
          </p:cNvCxnSpPr>
          <p:nvPr/>
        </p:nvCxnSpPr>
        <p:spPr>
          <a:xfrm>
            <a:off x="1428586" y="4229088"/>
            <a:ext cx="0" cy="30757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Connector: Elbow 15">
            <a:extLst>
              <a:ext uri="{FF2B5EF4-FFF2-40B4-BE49-F238E27FC236}">
                <a16:creationId xmlns:a16="http://schemas.microsoft.com/office/drawing/2014/main" id="{35E13511-C6B1-96E6-D9A3-D0263F097463}"/>
              </a:ext>
            </a:extLst>
          </p:cNvPr>
          <p:cNvCxnSpPr>
            <a:cxnSpLocks/>
            <a:stCxn id="6" idx="3"/>
            <a:endCxn id="67" idx="0"/>
          </p:cNvCxnSpPr>
          <p:nvPr/>
        </p:nvCxnSpPr>
        <p:spPr>
          <a:xfrm>
            <a:off x="2376808" y="3693820"/>
            <a:ext cx="2303550" cy="347827"/>
          </a:xfrm>
          <a:prstGeom prst="bentConnector2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Flowchart: Terminator 16">
            <a:extLst>
              <a:ext uri="{FF2B5EF4-FFF2-40B4-BE49-F238E27FC236}">
                <a16:creationId xmlns:a16="http://schemas.microsoft.com/office/drawing/2014/main" id="{752508E0-11D7-6BD6-EDE6-0F428F0D53F9}"/>
              </a:ext>
            </a:extLst>
          </p:cNvPr>
          <p:cNvSpPr/>
          <p:nvPr/>
        </p:nvSpPr>
        <p:spPr>
          <a:xfrm>
            <a:off x="5364088" y="5301208"/>
            <a:ext cx="1548173" cy="328026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/>
              <a:t>Finish</a:t>
            </a:r>
          </a:p>
        </p:txBody>
      </p:sp>
      <p:cxnSp>
        <p:nvCxnSpPr>
          <p:cNvPr id="19" name="Connector: Elbow 18">
            <a:extLst>
              <a:ext uri="{FF2B5EF4-FFF2-40B4-BE49-F238E27FC236}">
                <a16:creationId xmlns:a16="http://schemas.microsoft.com/office/drawing/2014/main" id="{4D40564A-2810-D16D-6917-63061DFB7A94}"/>
              </a:ext>
            </a:extLst>
          </p:cNvPr>
          <p:cNvCxnSpPr>
            <a:cxnSpLocks/>
            <a:stCxn id="47" idx="3"/>
            <a:endCxn id="17" idx="0"/>
          </p:cNvCxnSpPr>
          <p:nvPr/>
        </p:nvCxnSpPr>
        <p:spPr>
          <a:xfrm rot="16200000" flipH="1">
            <a:off x="3593626" y="2756658"/>
            <a:ext cx="139249" cy="4949849"/>
          </a:xfrm>
          <a:prstGeom prst="bentConnector3">
            <a:avLst>
              <a:gd name="adj1" fmla="val 50000"/>
            </a:avLst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Connector: Elbow 20">
            <a:extLst>
              <a:ext uri="{FF2B5EF4-FFF2-40B4-BE49-F238E27FC236}">
                <a16:creationId xmlns:a16="http://schemas.microsoft.com/office/drawing/2014/main" id="{9FC8E896-CF2A-3B05-DE6E-8C66CD907134}"/>
              </a:ext>
            </a:extLst>
          </p:cNvPr>
          <p:cNvCxnSpPr>
            <a:cxnSpLocks/>
            <a:stCxn id="67" idx="4"/>
            <a:endCxn id="17" idx="0"/>
          </p:cNvCxnSpPr>
          <p:nvPr/>
        </p:nvCxnSpPr>
        <p:spPr>
          <a:xfrm rot="16200000" flipH="1">
            <a:off x="4972005" y="4135037"/>
            <a:ext cx="634263" cy="1698077"/>
          </a:xfrm>
          <a:prstGeom prst="bentConnector3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Box 21">
            <a:extLst>
              <a:ext uri="{FF2B5EF4-FFF2-40B4-BE49-F238E27FC236}">
                <a16:creationId xmlns:a16="http://schemas.microsoft.com/office/drawing/2014/main" id="{2359EB5B-BC07-964A-9483-68ED1F6C9A85}"/>
              </a:ext>
            </a:extLst>
          </p:cNvPr>
          <p:cNvSpPr txBox="1"/>
          <p:nvPr/>
        </p:nvSpPr>
        <p:spPr>
          <a:xfrm>
            <a:off x="2347704" y="3329828"/>
            <a:ext cx="5936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No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8BD26E7E-7967-D2A6-6196-1A3BA5A79236}"/>
              </a:ext>
            </a:extLst>
          </p:cNvPr>
          <p:cNvSpPr txBox="1"/>
          <p:nvPr/>
        </p:nvSpPr>
        <p:spPr>
          <a:xfrm>
            <a:off x="1393101" y="4153413"/>
            <a:ext cx="64439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Yes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D48AFA4D-E715-8DB9-60BD-6DA2F39FEBDD}"/>
              </a:ext>
            </a:extLst>
          </p:cNvPr>
          <p:cNvSpPr txBox="1">
            <a:spLocks/>
          </p:cNvSpPr>
          <p:nvPr/>
        </p:nvSpPr>
        <p:spPr>
          <a:xfrm>
            <a:off x="107504" y="765453"/>
            <a:ext cx="8568952" cy="1253040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dirty="0"/>
              <a:t>Draw a flowchart for a program that takes unequal 2 inputs and outputs the larger of the two.</a:t>
            </a:r>
          </a:p>
        </p:txBody>
      </p:sp>
      <p:sp>
        <p:nvSpPr>
          <p:cNvPr id="12" name="Flowchart: Data 11">
            <a:extLst>
              <a:ext uri="{FF2B5EF4-FFF2-40B4-BE49-F238E27FC236}">
                <a16:creationId xmlns:a16="http://schemas.microsoft.com/office/drawing/2014/main" id="{FA154FB9-C2F2-B860-88A5-B106BF9A147B}"/>
              </a:ext>
            </a:extLst>
          </p:cNvPr>
          <p:cNvSpPr/>
          <p:nvPr/>
        </p:nvSpPr>
        <p:spPr>
          <a:xfrm>
            <a:off x="467544" y="2292154"/>
            <a:ext cx="2402604" cy="625298"/>
          </a:xfrm>
          <a:prstGeom prst="flowChartInputOutp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/>
              <a:t>Input Number1,</a:t>
            </a:r>
          </a:p>
          <a:p>
            <a:pPr algn="ctr"/>
            <a:r>
              <a:rPr lang="en-GB" sz="1200" dirty="0"/>
              <a:t>Number2</a:t>
            </a:r>
          </a:p>
        </p:txBody>
      </p:sp>
      <p:cxnSp>
        <p:nvCxnSpPr>
          <p:cNvPr id="24" name="Connector: Elbow 23">
            <a:extLst>
              <a:ext uri="{FF2B5EF4-FFF2-40B4-BE49-F238E27FC236}">
                <a16:creationId xmlns:a16="http://schemas.microsoft.com/office/drawing/2014/main" id="{23F87EFF-E9B8-834A-3370-B7DDF0B9505B}"/>
              </a:ext>
            </a:extLst>
          </p:cNvPr>
          <p:cNvCxnSpPr>
            <a:cxnSpLocks/>
            <a:stCxn id="5" idx="2"/>
            <a:endCxn id="12" idx="0"/>
          </p:cNvCxnSpPr>
          <p:nvPr/>
        </p:nvCxnSpPr>
        <p:spPr>
          <a:xfrm rot="5400000">
            <a:off x="1943256" y="1900060"/>
            <a:ext cx="357945" cy="426243"/>
          </a:xfrm>
          <a:prstGeom prst="bentConnector3">
            <a:avLst>
              <a:gd name="adj1" fmla="val 50000"/>
            </a:avLst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Arrow Connector 40">
            <a:extLst>
              <a:ext uri="{FF2B5EF4-FFF2-40B4-BE49-F238E27FC236}">
                <a16:creationId xmlns:a16="http://schemas.microsoft.com/office/drawing/2014/main" id="{FA10E6E6-4CF8-4BCF-33D8-FF0C7E07B666}"/>
              </a:ext>
            </a:extLst>
          </p:cNvPr>
          <p:cNvCxnSpPr>
            <a:cxnSpLocks/>
            <a:stCxn id="12" idx="3"/>
            <a:endCxn id="6" idx="0"/>
          </p:cNvCxnSpPr>
          <p:nvPr/>
        </p:nvCxnSpPr>
        <p:spPr>
          <a:xfrm>
            <a:off x="1428586" y="2917452"/>
            <a:ext cx="0" cy="24110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7" name="Flowchart: Data 46">
            <a:extLst>
              <a:ext uri="{FF2B5EF4-FFF2-40B4-BE49-F238E27FC236}">
                <a16:creationId xmlns:a16="http://schemas.microsoft.com/office/drawing/2014/main" id="{3A4EF421-D15A-49D5-18DF-6EEFADBBBC71}"/>
              </a:ext>
            </a:extLst>
          </p:cNvPr>
          <p:cNvSpPr/>
          <p:nvPr/>
        </p:nvSpPr>
        <p:spPr>
          <a:xfrm>
            <a:off x="227284" y="4536661"/>
            <a:ext cx="2402604" cy="625298"/>
          </a:xfrm>
          <a:prstGeom prst="flowChartInputOutp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/>
              <a:t>Output Number1</a:t>
            </a:r>
          </a:p>
        </p:txBody>
      </p:sp>
      <p:sp>
        <p:nvSpPr>
          <p:cNvPr id="67" name="Flowchart: Data 66">
            <a:extLst>
              <a:ext uri="{FF2B5EF4-FFF2-40B4-BE49-F238E27FC236}">
                <a16:creationId xmlns:a16="http://schemas.microsoft.com/office/drawing/2014/main" id="{0D48EEF5-F4B0-0765-3D58-A5FB94F6752D}"/>
              </a:ext>
            </a:extLst>
          </p:cNvPr>
          <p:cNvSpPr/>
          <p:nvPr/>
        </p:nvSpPr>
        <p:spPr>
          <a:xfrm>
            <a:off x="3238796" y="4041647"/>
            <a:ext cx="2402604" cy="625298"/>
          </a:xfrm>
          <a:prstGeom prst="flowChartInputOutp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/>
              <a:t>Output Number2</a:t>
            </a:r>
          </a:p>
        </p:txBody>
      </p:sp>
      <p:sp>
        <p:nvSpPr>
          <p:cNvPr id="73" name="TextBox 72">
            <a:extLst>
              <a:ext uri="{FF2B5EF4-FFF2-40B4-BE49-F238E27FC236}">
                <a16:creationId xmlns:a16="http://schemas.microsoft.com/office/drawing/2014/main" id="{C991F533-53E9-5F69-8A38-9C3441C48094}"/>
              </a:ext>
            </a:extLst>
          </p:cNvPr>
          <p:cNvSpPr txBox="1"/>
          <p:nvPr/>
        </p:nvSpPr>
        <p:spPr>
          <a:xfrm>
            <a:off x="5436096" y="3023415"/>
            <a:ext cx="334207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**Now think about what would </a:t>
            </a:r>
          </a:p>
          <a:p>
            <a:r>
              <a:rPr lang="en-GB" sz="1400" dirty="0"/>
              <a:t>happen if the inputs could be equal?</a:t>
            </a:r>
          </a:p>
        </p:txBody>
      </p:sp>
    </p:spTree>
    <p:extLst>
      <p:ext uri="{BB962C8B-B14F-4D97-AF65-F5344CB8AC3E}">
        <p14:creationId xmlns:p14="http://schemas.microsoft.com/office/powerpoint/2010/main" val="27710423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73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89671DD-B1CC-AB51-BDF0-6553BD7F68C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7BC316-4D8C-7B55-8ABC-C9D1C065D9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54260" y="-208349"/>
            <a:ext cx="9252520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Selection (Decision) another example</a:t>
            </a:r>
          </a:p>
        </p:txBody>
      </p:sp>
      <p:sp>
        <p:nvSpPr>
          <p:cNvPr id="5" name="Flowchart: Terminator 4">
            <a:extLst>
              <a:ext uri="{FF2B5EF4-FFF2-40B4-BE49-F238E27FC236}">
                <a16:creationId xmlns:a16="http://schemas.microsoft.com/office/drawing/2014/main" id="{91218E47-868E-86E6-074A-47D1CE1D46E6}"/>
              </a:ext>
            </a:extLst>
          </p:cNvPr>
          <p:cNvSpPr/>
          <p:nvPr/>
        </p:nvSpPr>
        <p:spPr>
          <a:xfrm>
            <a:off x="1573617" y="1697425"/>
            <a:ext cx="1548173" cy="328026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/>
              <a:t>Start</a:t>
            </a:r>
          </a:p>
        </p:txBody>
      </p:sp>
      <p:sp>
        <p:nvSpPr>
          <p:cNvPr id="6" name="Flowchart: Decision 5">
            <a:extLst>
              <a:ext uri="{FF2B5EF4-FFF2-40B4-BE49-F238E27FC236}">
                <a16:creationId xmlns:a16="http://schemas.microsoft.com/office/drawing/2014/main" id="{FDA5567B-D42F-34A9-BF9F-5861E93E62E4}"/>
              </a:ext>
            </a:extLst>
          </p:cNvPr>
          <p:cNvSpPr/>
          <p:nvPr/>
        </p:nvSpPr>
        <p:spPr>
          <a:xfrm>
            <a:off x="480364" y="3158552"/>
            <a:ext cx="1896444" cy="1070536"/>
          </a:xfrm>
          <a:prstGeom prst="flowChartDecisi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rIns="0" rtlCol="0" anchor="ctr"/>
          <a:lstStyle/>
          <a:p>
            <a:pPr algn="ctr"/>
            <a:r>
              <a:rPr lang="en-GB" sz="1200" dirty="0"/>
              <a:t>Is Number1 &gt; Number2?</a:t>
            </a:r>
          </a:p>
        </p:txBody>
      </p: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10252465-25D2-E5E9-F152-76DCFB0E5E3C}"/>
              </a:ext>
            </a:extLst>
          </p:cNvPr>
          <p:cNvCxnSpPr>
            <a:cxnSpLocks/>
            <a:stCxn id="6" idx="2"/>
            <a:endCxn id="47" idx="1"/>
          </p:cNvCxnSpPr>
          <p:nvPr/>
        </p:nvCxnSpPr>
        <p:spPr>
          <a:xfrm>
            <a:off x="1428586" y="4229088"/>
            <a:ext cx="0" cy="30757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Connector: Elbow 15">
            <a:extLst>
              <a:ext uri="{FF2B5EF4-FFF2-40B4-BE49-F238E27FC236}">
                <a16:creationId xmlns:a16="http://schemas.microsoft.com/office/drawing/2014/main" id="{27A527BE-19DF-34A1-886B-A4CDBF4308D2}"/>
              </a:ext>
            </a:extLst>
          </p:cNvPr>
          <p:cNvCxnSpPr>
            <a:cxnSpLocks/>
            <a:stCxn id="6" idx="3"/>
            <a:endCxn id="3" idx="1"/>
          </p:cNvCxnSpPr>
          <p:nvPr/>
        </p:nvCxnSpPr>
        <p:spPr>
          <a:xfrm flipV="1">
            <a:off x="2376808" y="3400277"/>
            <a:ext cx="2000602" cy="293543"/>
          </a:xfrm>
          <a:prstGeom prst="bentConnector3">
            <a:avLst>
              <a:gd name="adj1" fmla="val 50000"/>
            </a:avLst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Flowchart: Terminator 16">
            <a:extLst>
              <a:ext uri="{FF2B5EF4-FFF2-40B4-BE49-F238E27FC236}">
                <a16:creationId xmlns:a16="http://schemas.microsoft.com/office/drawing/2014/main" id="{AF47F661-EEF1-9B9B-EF84-E1D16EA9F1DE}"/>
              </a:ext>
            </a:extLst>
          </p:cNvPr>
          <p:cNvSpPr/>
          <p:nvPr/>
        </p:nvSpPr>
        <p:spPr>
          <a:xfrm>
            <a:off x="5364088" y="5301208"/>
            <a:ext cx="1548173" cy="328026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/>
              <a:t>Finish</a:t>
            </a:r>
          </a:p>
        </p:txBody>
      </p:sp>
      <p:cxnSp>
        <p:nvCxnSpPr>
          <p:cNvPr id="19" name="Connector: Elbow 18">
            <a:extLst>
              <a:ext uri="{FF2B5EF4-FFF2-40B4-BE49-F238E27FC236}">
                <a16:creationId xmlns:a16="http://schemas.microsoft.com/office/drawing/2014/main" id="{4F2C9C3D-A288-66C7-FE2C-13B519DF2C27}"/>
              </a:ext>
            </a:extLst>
          </p:cNvPr>
          <p:cNvCxnSpPr>
            <a:cxnSpLocks/>
            <a:stCxn id="47" idx="3"/>
            <a:endCxn id="17" idx="0"/>
          </p:cNvCxnSpPr>
          <p:nvPr/>
        </p:nvCxnSpPr>
        <p:spPr>
          <a:xfrm rot="16200000" flipH="1">
            <a:off x="3593626" y="2756658"/>
            <a:ext cx="139249" cy="4949849"/>
          </a:xfrm>
          <a:prstGeom prst="bentConnector3">
            <a:avLst>
              <a:gd name="adj1" fmla="val 50000"/>
            </a:avLst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Connector: Elbow 20">
            <a:extLst>
              <a:ext uri="{FF2B5EF4-FFF2-40B4-BE49-F238E27FC236}">
                <a16:creationId xmlns:a16="http://schemas.microsoft.com/office/drawing/2014/main" id="{C3D540DD-545D-7A03-C3F9-18B7D339C255}"/>
              </a:ext>
            </a:extLst>
          </p:cNvPr>
          <p:cNvCxnSpPr>
            <a:cxnSpLocks/>
            <a:stCxn id="67" idx="4"/>
            <a:endCxn id="17" idx="0"/>
          </p:cNvCxnSpPr>
          <p:nvPr/>
        </p:nvCxnSpPr>
        <p:spPr>
          <a:xfrm rot="16200000" flipH="1">
            <a:off x="5477339" y="4640372"/>
            <a:ext cx="496308" cy="825363"/>
          </a:xfrm>
          <a:prstGeom prst="bentConnector3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Box 21">
            <a:extLst>
              <a:ext uri="{FF2B5EF4-FFF2-40B4-BE49-F238E27FC236}">
                <a16:creationId xmlns:a16="http://schemas.microsoft.com/office/drawing/2014/main" id="{07DA82D7-4462-32F8-44CF-7064D3E09682}"/>
              </a:ext>
            </a:extLst>
          </p:cNvPr>
          <p:cNvSpPr txBox="1"/>
          <p:nvPr/>
        </p:nvSpPr>
        <p:spPr>
          <a:xfrm>
            <a:off x="2347704" y="3329828"/>
            <a:ext cx="5936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No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65D862BB-D4AE-9212-0D52-706850E4B7ED}"/>
              </a:ext>
            </a:extLst>
          </p:cNvPr>
          <p:cNvSpPr txBox="1"/>
          <p:nvPr/>
        </p:nvSpPr>
        <p:spPr>
          <a:xfrm>
            <a:off x="1393101" y="4153413"/>
            <a:ext cx="64439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Yes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2A7DD64C-26A2-1E37-BBCE-FF0C014D37DB}"/>
              </a:ext>
            </a:extLst>
          </p:cNvPr>
          <p:cNvSpPr txBox="1">
            <a:spLocks/>
          </p:cNvSpPr>
          <p:nvPr/>
        </p:nvSpPr>
        <p:spPr>
          <a:xfrm>
            <a:off x="107504" y="765453"/>
            <a:ext cx="8568952" cy="1253040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dirty="0"/>
              <a:t>Draw a flowchart for a program that takes 2 inputs and outputs the larger of the two.</a:t>
            </a:r>
          </a:p>
        </p:txBody>
      </p:sp>
      <p:sp>
        <p:nvSpPr>
          <p:cNvPr id="12" name="Flowchart: Data 11">
            <a:extLst>
              <a:ext uri="{FF2B5EF4-FFF2-40B4-BE49-F238E27FC236}">
                <a16:creationId xmlns:a16="http://schemas.microsoft.com/office/drawing/2014/main" id="{085AF42D-F989-4D38-1470-1AD495D037BE}"/>
              </a:ext>
            </a:extLst>
          </p:cNvPr>
          <p:cNvSpPr/>
          <p:nvPr/>
        </p:nvSpPr>
        <p:spPr>
          <a:xfrm>
            <a:off x="467544" y="2292154"/>
            <a:ext cx="2402604" cy="625298"/>
          </a:xfrm>
          <a:prstGeom prst="flowChartInputOutp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/>
              <a:t>Input Number1,</a:t>
            </a:r>
          </a:p>
          <a:p>
            <a:pPr algn="ctr"/>
            <a:r>
              <a:rPr lang="en-GB" sz="1200" dirty="0"/>
              <a:t>Number2</a:t>
            </a:r>
          </a:p>
        </p:txBody>
      </p:sp>
      <p:cxnSp>
        <p:nvCxnSpPr>
          <p:cNvPr id="24" name="Connector: Elbow 23">
            <a:extLst>
              <a:ext uri="{FF2B5EF4-FFF2-40B4-BE49-F238E27FC236}">
                <a16:creationId xmlns:a16="http://schemas.microsoft.com/office/drawing/2014/main" id="{5A00C76C-92AB-6E0F-82E4-89C8BA92384D}"/>
              </a:ext>
            </a:extLst>
          </p:cNvPr>
          <p:cNvCxnSpPr>
            <a:cxnSpLocks/>
            <a:stCxn id="5" idx="2"/>
            <a:endCxn id="12" idx="0"/>
          </p:cNvCxnSpPr>
          <p:nvPr/>
        </p:nvCxnSpPr>
        <p:spPr>
          <a:xfrm rot="5400000">
            <a:off x="1995054" y="1939503"/>
            <a:ext cx="266703" cy="438598"/>
          </a:xfrm>
          <a:prstGeom prst="bentConnector3">
            <a:avLst>
              <a:gd name="adj1" fmla="val 50000"/>
            </a:avLst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Arrow Connector 40">
            <a:extLst>
              <a:ext uri="{FF2B5EF4-FFF2-40B4-BE49-F238E27FC236}">
                <a16:creationId xmlns:a16="http://schemas.microsoft.com/office/drawing/2014/main" id="{ED0D52D1-E840-243C-3B9D-A5241575C23C}"/>
              </a:ext>
            </a:extLst>
          </p:cNvPr>
          <p:cNvCxnSpPr>
            <a:cxnSpLocks/>
            <a:stCxn id="12" idx="3"/>
            <a:endCxn id="6" idx="0"/>
          </p:cNvCxnSpPr>
          <p:nvPr/>
        </p:nvCxnSpPr>
        <p:spPr>
          <a:xfrm>
            <a:off x="1428586" y="2917452"/>
            <a:ext cx="0" cy="24110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7" name="Flowchart: Data 46">
            <a:extLst>
              <a:ext uri="{FF2B5EF4-FFF2-40B4-BE49-F238E27FC236}">
                <a16:creationId xmlns:a16="http://schemas.microsoft.com/office/drawing/2014/main" id="{B797E594-B0FF-1450-40DA-E7C2A3D15FC9}"/>
              </a:ext>
            </a:extLst>
          </p:cNvPr>
          <p:cNvSpPr/>
          <p:nvPr/>
        </p:nvSpPr>
        <p:spPr>
          <a:xfrm>
            <a:off x="227284" y="4536661"/>
            <a:ext cx="2402604" cy="625298"/>
          </a:xfrm>
          <a:prstGeom prst="flowChartInputOutp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/>
              <a:t>Output Number1</a:t>
            </a:r>
          </a:p>
        </p:txBody>
      </p:sp>
      <p:sp>
        <p:nvSpPr>
          <p:cNvPr id="67" name="Flowchart: Data 66">
            <a:extLst>
              <a:ext uri="{FF2B5EF4-FFF2-40B4-BE49-F238E27FC236}">
                <a16:creationId xmlns:a16="http://schemas.microsoft.com/office/drawing/2014/main" id="{AF73E957-A587-7AD7-1884-DCE8B1A80A12}"/>
              </a:ext>
            </a:extLst>
          </p:cNvPr>
          <p:cNvSpPr/>
          <p:nvPr/>
        </p:nvSpPr>
        <p:spPr>
          <a:xfrm>
            <a:off x="4111510" y="4179602"/>
            <a:ext cx="2402604" cy="625298"/>
          </a:xfrm>
          <a:prstGeom prst="flowChartInputOutp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/>
              <a:t>Output Number2</a:t>
            </a:r>
          </a:p>
        </p:txBody>
      </p:sp>
      <p:sp>
        <p:nvSpPr>
          <p:cNvPr id="3" name="Flowchart: Decision 2">
            <a:extLst>
              <a:ext uri="{FF2B5EF4-FFF2-40B4-BE49-F238E27FC236}">
                <a16:creationId xmlns:a16="http://schemas.microsoft.com/office/drawing/2014/main" id="{E7903CD3-B445-80CE-0424-00EB17E7BA04}"/>
              </a:ext>
            </a:extLst>
          </p:cNvPr>
          <p:cNvSpPr/>
          <p:nvPr/>
        </p:nvSpPr>
        <p:spPr>
          <a:xfrm>
            <a:off x="4377410" y="2865009"/>
            <a:ext cx="1896444" cy="1070536"/>
          </a:xfrm>
          <a:prstGeom prst="flowChartDecisi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rIns="0" rtlCol="0" anchor="ctr"/>
          <a:lstStyle/>
          <a:p>
            <a:pPr algn="ctr"/>
            <a:r>
              <a:rPr lang="en-GB" sz="1200" dirty="0"/>
              <a:t>Is Number1 = Number2?</a:t>
            </a:r>
          </a:p>
        </p:txBody>
      </p:sp>
      <p:cxnSp>
        <p:nvCxnSpPr>
          <p:cNvPr id="14" name="Connector: Elbow 13">
            <a:extLst>
              <a:ext uri="{FF2B5EF4-FFF2-40B4-BE49-F238E27FC236}">
                <a16:creationId xmlns:a16="http://schemas.microsoft.com/office/drawing/2014/main" id="{6B535327-07BB-2225-9DD1-7A85799601CC}"/>
              </a:ext>
            </a:extLst>
          </p:cNvPr>
          <p:cNvCxnSpPr>
            <a:stCxn id="3" idx="2"/>
            <a:endCxn id="67" idx="2"/>
          </p:cNvCxnSpPr>
          <p:nvPr/>
        </p:nvCxnSpPr>
        <p:spPr>
          <a:xfrm rot="5400000">
            <a:off x="4560348" y="3726967"/>
            <a:ext cx="556706" cy="973862"/>
          </a:xfrm>
          <a:prstGeom prst="bentConnector4">
            <a:avLst>
              <a:gd name="adj1" fmla="val 21920"/>
              <a:gd name="adj2" fmla="val 123474"/>
            </a:avLst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Box 14">
            <a:extLst>
              <a:ext uri="{FF2B5EF4-FFF2-40B4-BE49-F238E27FC236}">
                <a16:creationId xmlns:a16="http://schemas.microsoft.com/office/drawing/2014/main" id="{87820574-D107-95E8-E7CE-09E28C5EC601}"/>
              </a:ext>
            </a:extLst>
          </p:cNvPr>
          <p:cNvSpPr txBox="1"/>
          <p:nvPr/>
        </p:nvSpPr>
        <p:spPr>
          <a:xfrm>
            <a:off x="6243086" y="2960496"/>
            <a:ext cx="64439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Yes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AC2CF83D-9150-052D-8943-01099DD682E7}"/>
              </a:ext>
            </a:extLst>
          </p:cNvPr>
          <p:cNvSpPr txBox="1"/>
          <p:nvPr/>
        </p:nvSpPr>
        <p:spPr>
          <a:xfrm>
            <a:off x="4206268" y="3670054"/>
            <a:ext cx="5936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No</a:t>
            </a:r>
          </a:p>
        </p:txBody>
      </p:sp>
      <p:sp>
        <p:nvSpPr>
          <p:cNvPr id="20" name="Flowchart: Data 19">
            <a:extLst>
              <a:ext uri="{FF2B5EF4-FFF2-40B4-BE49-F238E27FC236}">
                <a16:creationId xmlns:a16="http://schemas.microsoft.com/office/drawing/2014/main" id="{86C0B122-82EE-7B1E-DCE2-F0EE61280CAB}"/>
              </a:ext>
            </a:extLst>
          </p:cNvPr>
          <p:cNvSpPr/>
          <p:nvPr/>
        </p:nvSpPr>
        <p:spPr>
          <a:xfrm>
            <a:off x="6639815" y="3087628"/>
            <a:ext cx="2402604" cy="625298"/>
          </a:xfrm>
          <a:prstGeom prst="flowChartInputOutp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/>
              <a:t>Output </a:t>
            </a:r>
            <a:r>
              <a:rPr lang="en-US" sz="1200" dirty="0"/>
              <a:t>“Numbers are equal”</a:t>
            </a:r>
            <a:endParaRPr lang="en-GB" sz="1200" dirty="0"/>
          </a:p>
        </p:txBody>
      </p:sp>
      <p:cxnSp>
        <p:nvCxnSpPr>
          <p:cNvPr id="26" name="Straight Arrow Connector 25">
            <a:extLst>
              <a:ext uri="{FF2B5EF4-FFF2-40B4-BE49-F238E27FC236}">
                <a16:creationId xmlns:a16="http://schemas.microsoft.com/office/drawing/2014/main" id="{4EAA9961-F074-B568-1FB0-1C968A563209}"/>
              </a:ext>
            </a:extLst>
          </p:cNvPr>
          <p:cNvCxnSpPr>
            <a:stCxn id="3" idx="3"/>
            <a:endCxn id="20" idx="2"/>
          </p:cNvCxnSpPr>
          <p:nvPr/>
        </p:nvCxnSpPr>
        <p:spPr>
          <a:xfrm>
            <a:off x="6273854" y="3400277"/>
            <a:ext cx="606221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Connector: Elbow 30">
            <a:extLst>
              <a:ext uri="{FF2B5EF4-FFF2-40B4-BE49-F238E27FC236}">
                <a16:creationId xmlns:a16="http://schemas.microsoft.com/office/drawing/2014/main" id="{6FD82832-A688-8F57-FE39-238147E34BBF}"/>
              </a:ext>
            </a:extLst>
          </p:cNvPr>
          <p:cNvCxnSpPr>
            <a:stCxn id="20" idx="3"/>
            <a:endCxn id="17" idx="3"/>
          </p:cNvCxnSpPr>
          <p:nvPr/>
        </p:nvCxnSpPr>
        <p:spPr>
          <a:xfrm rot="5400000">
            <a:off x="6380412" y="4244775"/>
            <a:ext cx="1752295" cy="688596"/>
          </a:xfrm>
          <a:prstGeom prst="bentConnector2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551413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0247"/>
            <a:ext cx="8229600" cy="1143000"/>
          </a:xfrm>
        </p:spPr>
        <p:txBody>
          <a:bodyPr/>
          <a:lstStyle/>
          <a:p>
            <a:r>
              <a:rPr lang="en-GB" dirty="0"/>
              <a:t>Selection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7534" y="1146885"/>
            <a:ext cx="8229600" cy="1409699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You can have multiple branches in a Selection control statement.</a:t>
            </a:r>
          </a:p>
          <a:p>
            <a:r>
              <a:rPr lang="en-GB" dirty="0"/>
              <a:t>For example</a:t>
            </a:r>
          </a:p>
        </p:txBody>
      </p:sp>
      <p:grpSp>
        <p:nvGrpSpPr>
          <p:cNvPr id="14" name="Group 13"/>
          <p:cNvGrpSpPr/>
          <p:nvPr/>
        </p:nvGrpSpPr>
        <p:grpSpPr>
          <a:xfrm>
            <a:off x="683568" y="2076143"/>
            <a:ext cx="8370977" cy="3600400"/>
            <a:chOff x="539552" y="3212976"/>
            <a:chExt cx="8370977" cy="3600400"/>
          </a:xfrm>
        </p:grpSpPr>
        <p:sp>
          <p:nvSpPr>
            <p:cNvPr id="4" name="Diamond 3"/>
            <p:cNvSpPr/>
            <p:nvPr/>
          </p:nvSpPr>
          <p:spPr>
            <a:xfrm>
              <a:off x="3609228" y="3848100"/>
              <a:ext cx="2160240" cy="1224136"/>
            </a:xfrm>
            <a:prstGeom prst="diamond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rIns="0" rtlCol="0" anchor="ctr"/>
            <a:lstStyle/>
            <a:p>
              <a:pPr algn="ctr"/>
              <a:r>
                <a:rPr lang="en-GB" dirty="0"/>
                <a:t>Option = A, B or C?</a:t>
              </a:r>
            </a:p>
          </p:txBody>
        </p:sp>
        <p:sp>
          <p:nvSpPr>
            <p:cNvPr id="5" name="Flowchart: Process 4"/>
            <p:cNvSpPr/>
            <p:nvPr/>
          </p:nvSpPr>
          <p:spPr>
            <a:xfrm>
              <a:off x="539552" y="5517232"/>
              <a:ext cx="1800200" cy="648072"/>
            </a:xfrm>
            <a:prstGeom prst="flowChartProces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Statement 1</a:t>
              </a:r>
            </a:p>
          </p:txBody>
        </p:sp>
        <p:sp>
          <p:nvSpPr>
            <p:cNvPr id="6" name="Flowchart: Process 5"/>
            <p:cNvSpPr/>
            <p:nvPr/>
          </p:nvSpPr>
          <p:spPr>
            <a:xfrm>
              <a:off x="7110329" y="5517232"/>
              <a:ext cx="1800200" cy="648072"/>
            </a:xfrm>
            <a:prstGeom prst="flowChartProces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Statement 3</a:t>
              </a:r>
            </a:p>
          </p:txBody>
        </p:sp>
        <p:cxnSp>
          <p:nvCxnSpPr>
            <p:cNvPr id="7" name="Connector: Elbow 6"/>
            <p:cNvCxnSpPr>
              <a:stCxn id="4" idx="1"/>
              <a:endCxn id="5" idx="0"/>
            </p:cNvCxnSpPr>
            <p:nvPr/>
          </p:nvCxnSpPr>
          <p:spPr>
            <a:xfrm rot="10800000" flipV="1">
              <a:off x="1439652" y="4460168"/>
              <a:ext cx="2169576" cy="1057064"/>
            </a:xfrm>
            <a:prstGeom prst="bentConnector2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Connector: Elbow 7"/>
            <p:cNvCxnSpPr>
              <a:stCxn id="4" idx="3"/>
              <a:endCxn id="6" idx="0"/>
            </p:cNvCxnSpPr>
            <p:nvPr/>
          </p:nvCxnSpPr>
          <p:spPr>
            <a:xfrm>
              <a:off x="5769468" y="4460168"/>
              <a:ext cx="2240961" cy="1057064"/>
            </a:xfrm>
            <a:prstGeom prst="bentConnector2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Connector: Elbow 8"/>
            <p:cNvCxnSpPr>
              <a:stCxn id="5" idx="2"/>
            </p:cNvCxnSpPr>
            <p:nvPr/>
          </p:nvCxnSpPr>
          <p:spPr>
            <a:xfrm rot="16200000" flipH="1">
              <a:off x="2902481" y="4702474"/>
              <a:ext cx="324036" cy="3249695"/>
            </a:xfrm>
            <a:prstGeom prst="bentConnector2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Connector: Elbow 9"/>
            <p:cNvCxnSpPr>
              <a:stCxn id="6" idx="2"/>
            </p:cNvCxnSpPr>
            <p:nvPr/>
          </p:nvCxnSpPr>
          <p:spPr>
            <a:xfrm rot="5400000">
              <a:off x="6178986" y="4657897"/>
              <a:ext cx="324036" cy="3338850"/>
            </a:xfrm>
            <a:prstGeom prst="bentConnector2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Arrow Connector 10"/>
            <p:cNvCxnSpPr>
              <a:stCxn id="16" idx="2"/>
            </p:cNvCxnSpPr>
            <p:nvPr/>
          </p:nvCxnSpPr>
          <p:spPr>
            <a:xfrm>
              <a:off x="4689348" y="6165304"/>
              <a:ext cx="0" cy="648072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TextBox 11"/>
            <p:cNvSpPr txBox="1"/>
            <p:nvPr/>
          </p:nvSpPr>
          <p:spPr>
            <a:xfrm>
              <a:off x="2812268" y="4149080"/>
              <a:ext cx="32893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A</a:t>
              </a:r>
            </a:p>
          </p:txBody>
        </p:sp>
        <p:sp>
          <p:nvSpPr>
            <p:cNvPr id="13" name="TextBox 12"/>
            <p:cNvSpPr txBox="1"/>
            <p:nvPr/>
          </p:nvSpPr>
          <p:spPr>
            <a:xfrm>
              <a:off x="5987724" y="4159647"/>
              <a:ext cx="31451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C</a:t>
              </a:r>
            </a:p>
          </p:txBody>
        </p:sp>
        <p:sp>
          <p:nvSpPr>
            <p:cNvPr id="16" name="Flowchart: Process 15"/>
            <p:cNvSpPr/>
            <p:nvPr/>
          </p:nvSpPr>
          <p:spPr>
            <a:xfrm>
              <a:off x="3789248" y="5517232"/>
              <a:ext cx="1800200" cy="648072"/>
            </a:xfrm>
            <a:prstGeom prst="flowChartProces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Statement 2</a:t>
              </a:r>
            </a:p>
          </p:txBody>
        </p:sp>
        <p:cxnSp>
          <p:nvCxnSpPr>
            <p:cNvPr id="21" name="Straight Arrow Connector 20"/>
            <p:cNvCxnSpPr>
              <a:stCxn id="4" idx="2"/>
              <a:endCxn id="16" idx="0"/>
            </p:cNvCxnSpPr>
            <p:nvPr/>
          </p:nvCxnSpPr>
          <p:spPr>
            <a:xfrm>
              <a:off x="4689348" y="5072236"/>
              <a:ext cx="0" cy="444996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TextBox 21"/>
            <p:cNvSpPr txBox="1"/>
            <p:nvPr/>
          </p:nvSpPr>
          <p:spPr>
            <a:xfrm>
              <a:off x="4666576" y="5147900"/>
              <a:ext cx="32573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B</a:t>
              </a:r>
            </a:p>
          </p:txBody>
        </p:sp>
        <p:cxnSp>
          <p:nvCxnSpPr>
            <p:cNvPr id="24" name="Straight Arrow Connector 23"/>
            <p:cNvCxnSpPr>
              <a:endCxn id="4" idx="0"/>
            </p:cNvCxnSpPr>
            <p:nvPr/>
          </p:nvCxnSpPr>
          <p:spPr>
            <a:xfrm>
              <a:off x="4689347" y="3212976"/>
              <a:ext cx="1" cy="635124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4559752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8700" y="39934"/>
            <a:ext cx="8229600" cy="1143000"/>
          </a:xfrm>
        </p:spPr>
        <p:txBody>
          <a:bodyPr/>
          <a:lstStyle/>
          <a:p>
            <a:r>
              <a:rPr lang="en-GB" dirty="0"/>
              <a:t>Repetition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148098"/>
            <a:ext cx="8229600" cy="1693955"/>
          </a:xfrm>
        </p:spPr>
        <p:txBody>
          <a:bodyPr>
            <a:normAutofit fontScale="70000" lnSpcReduction="20000"/>
          </a:bodyPr>
          <a:lstStyle/>
          <a:p>
            <a:r>
              <a:rPr lang="en-GB" dirty="0"/>
              <a:t>Repeat statements one or more times</a:t>
            </a:r>
          </a:p>
          <a:p>
            <a:r>
              <a:rPr lang="en-GB" dirty="0"/>
              <a:t>Also called a </a:t>
            </a:r>
            <a:r>
              <a:rPr lang="en-GB" b="1" dirty="0"/>
              <a:t>Loop</a:t>
            </a:r>
          </a:p>
          <a:p>
            <a:r>
              <a:rPr lang="en-GB" dirty="0"/>
              <a:t>Needs a stop condition i.e. when to stop repeating the loop</a:t>
            </a:r>
          </a:p>
          <a:p>
            <a:r>
              <a:rPr lang="en-GB" dirty="0"/>
              <a:t>Two types:</a:t>
            </a:r>
          </a:p>
        </p:txBody>
      </p:sp>
      <p:grpSp>
        <p:nvGrpSpPr>
          <p:cNvPr id="6" name="Group 5"/>
          <p:cNvGrpSpPr/>
          <p:nvPr/>
        </p:nvGrpSpPr>
        <p:grpSpPr>
          <a:xfrm>
            <a:off x="957685" y="2888631"/>
            <a:ext cx="2578821" cy="2520280"/>
            <a:chOff x="827584" y="4221088"/>
            <a:chExt cx="2578821" cy="2520280"/>
          </a:xfrm>
        </p:grpSpPr>
        <p:sp>
          <p:nvSpPr>
            <p:cNvPr id="4" name="Flowchart: Process 3"/>
            <p:cNvSpPr/>
            <p:nvPr/>
          </p:nvSpPr>
          <p:spPr>
            <a:xfrm>
              <a:off x="1151620" y="4581128"/>
              <a:ext cx="1440160" cy="576064"/>
            </a:xfrm>
            <a:prstGeom prst="flowChartProces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Statement 1</a:t>
              </a:r>
            </a:p>
          </p:txBody>
        </p:sp>
        <p:sp>
          <p:nvSpPr>
            <p:cNvPr id="5" name="Flowchart: Decision 4"/>
            <p:cNvSpPr/>
            <p:nvPr/>
          </p:nvSpPr>
          <p:spPr>
            <a:xfrm>
              <a:off x="827584" y="5517232"/>
              <a:ext cx="2088232" cy="864096"/>
            </a:xfrm>
            <a:prstGeom prst="flowChartDecision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rIns="0" rtlCol="0" anchor="ctr"/>
            <a:lstStyle/>
            <a:p>
              <a:pPr algn="ctr"/>
              <a:r>
                <a:rPr lang="en-GB" dirty="0"/>
                <a:t>Condition = True?</a:t>
              </a:r>
            </a:p>
          </p:txBody>
        </p:sp>
        <p:cxnSp>
          <p:nvCxnSpPr>
            <p:cNvPr id="8" name="Straight Arrow Connector 7"/>
            <p:cNvCxnSpPr>
              <a:endCxn id="4" idx="0"/>
            </p:cNvCxnSpPr>
            <p:nvPr/>
          </p:nvCxnSpPr>
          <p:spPr>
            <a:xfrm>
              <a:off x="1871700" y="4221088"/>
              <a:ext cx="0" cy="360040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Arrow Connector 9"/>
            <p:cNvCxnSpPr>
              <a:stCxn id="4" idx="2"/>
              <a:endCxn id="5" idx="0"/>
            </p:cNvCxnSpPr>
            <p:nvPr/>
          </p:nvCxnSpPr>
          <p:spPr>
            <a:xfrm>
              <a:off x="1871700" y="5157192"/>
              <a:ext cx="0" cy="360040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Arrow Connector 11"/>
            <p:cNvCxnSpPr>
              <a:stCxn id="5" idx="2"/>
            </p:cNvCxnSpPr>
            <p:nvPr/>
          </p:nvCxnSpPr>
          <p:spPr>
            <a:xfrm>
              <a:off x="1871700" y="6381328"/>
              <a:ext cx="0" cy="360040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Connector: Elbow 13"/>
            <p:cNvCxnSpPr>
              <a:stCxn id="5" idx="3"/>
              <a:endCxn id="4" idx="3"/>
            </p:cNvCxnSpPr>
            <p:nvPr/>
          </p:nvCxnSpPr>
          <p:spPr>
            <a:xfrm flipH="1" flipV="1">
              <a:off x="2591780" y="4869160"/>
              <a:ext cx="324036" cy="1080120"/>
            </a:xfrm>
            <a:prstGeom prst="bentConnector3">
              <a:avLst>
                <a:gd name="adj1" fmla="val -269922"/>
              </a:avLst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7" name="TextBox 26"/>
            <p:cNvSpPr txBox="1"/>
            <p:nvPr/>
          </p:nvSpPr>
          <p:spPr>
            <a:xfrm>
              <a:off x="2898958" y="5600555"/>
              <a:ext cx="507447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Yes</a:t>
              </a:r>
            </a:p>
          </p:txBody>
        </p:sp>
        <p:sp>
          <p:nvSpPr>
            <p:cNvPr id="28" name="TextBox 27"/>
            <p:cNvSpPr txBox="1"/>
            <p:nvPr/>
          </p:nvSpPr>
          <p:spPr>
            <a:xfrm>
              <a:off x="1863587" y="6297324"/>
              <a:ext cx="46358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No</a:t>
              </a:r>
            </a:p>
          </p:txBody>
        </p:sp>
      </p:grpSp>
      <p:grpSp>
        <p:nvGrpSpPr>
          <p:cNvPr id="7" name="Group 6"/>
          <p:cNvGrpSpPr/>
          <p:nvPr/>
        </p:nvGrpSpPr>
        <p:grpSpPr>
          <a:xfrm>
            <a:off x="4879358" y="3140156"/>
            <a:ext cx="3908940" cy="2360695"/>
            <a:chOff x="4680012" y="3645023"/>
            <a:chExt cx="4086036" cy="2489143"/>
          </a:xfrm>
        </p:grpSpPr>
        <p:sp>
          <p:nvSpPr>
            <p:cNvPr id="16" name="Flowchart: Decision 15"/>
            <p:cNvSpPr/>
            <p:nvPr/>
          </p:nvSpPr>
          <p:spPr>
            <a:xfrm>
              <a:off x="4680012" y="4400297"/>
              <a:ext cx="2088232" cy="864096"/>
            </a:xfrm>
            <a:prstGeom prst="flowChartDecision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0" rIns="0" rtlCol="0" anchor="ctr"/>
            <a:lstStyle/>
            <a:p>
              <a:pPr algn="ctr"/>
              <a:r>
                <a:rPr lang="en-GB" dirty="0"/>
                <a:t>Condition = True?</a:t>
              </a:r>
            </a:p>
          </p:txBody>
        </p:sp>
        <p:sp>
          <p:nvSpPr>
            <p:cNvPr id="17" name="Flowchart: Process 16"/>
            <p:cNvSpPr/>
            <p:nvPr/>
          </p:nvSpPr>
          <p:spPr>
            <a:xfrm>
              <a:off x="7325888" y="4544313"/>
              <a:ext cx="1440160" cy="576064"/>
            </a:xfrm>
            <a:prstGeom prst="flowChartProcess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dirty="0"/>
                <a:t>Statement 1</a:t>
              </a:r>
            </a:p>
          </p:txBody>
        </p:sp>
        <p:cxnSp>
          <p:nvCxnSpPr>
            <p:cNvPr id="19" name="Straight Arrow Connector 18"/>
            <p:cNvCxnSpPr>
              <a:stCxn id="16" idx="3"/>
              <a:endCxn id="17" idx="1"/>
            </p:cNvCxnSpPr>
            <p:nvPr/>
          </p:nvCxnSpPr>
          <p:spPr>
            <a:xfrm>
              <a:off x="6768244" y="4832345"/>
              <a:ext cx="557644" cy="0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Connector: Elbow 21"/>
            <p:cNvCxnSpPr>
              <a:endCxn id="16" idx="0"/>
            </p:cNvCxnSpPr>
            <p:nvPr/>
          </p:nvCxnSpPr>
          <p:spPr>
            <a:xfrm rot="16200000" flipH="1">
              <a:off x="5346491" y="4022659"/>
              <a:ext cx="755273" cy="1"/>
            </a:xfrm>
            <a:prstGeom prst="bentConnector3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Arrow Connector 23"/>
            <p:cNvCxnSpPr>
              <a:stCxn id="16" idx="2"/>
            </p:cNvCxnSpPr>
            <p:nvPr/>
          </p:nvCxnSpPr>
          <p:spPr>
            <a:xfrm>
              <a:off x="5724128" y="5264393"/>
              <a:ext cx="0" cy="869773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Connector: Elbow 25"/>
            <p:cNvCxnSpPr>
              <a:stCxn id="17" idx="0"/>
            </p:cNvCxnSpPr>
            <p:nvPr/>
          </p:nvCxnSpPr>
          <p:spPr>
            <a:xfrm rot="16200000" flipV="1">
              <a:off x="6579420" y="3077764"/>
              <a:ext cx="611257" cy="2321841"/>
            </a:xfrm>
            <a:prstGeom prst="bentConnector2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9" name="TextBox 28"/>
            <p:cNvSpPr txBox="1"/>
            <p:nvPr/>
          </p:nvSpPr>
          <p:spPr>
            <a:xfrm>
              <a:off x="6768243" y="4508921"/>
              <a:ext cx="507447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Yes</a:t>
              </a:r>
            </a:p>
          </p:txBody>
        </p:sp>
        <p:sp>
          <p:nvSpPr>
            <p:cNvPr id="30" name="TextBox 29"/>
            <p:cNvSpPr txBox="1"/>
            <p:nvPr/>
          </p:nvSpPr>
          <p:spPr>
            <a:xfrm>
              <a:off x="5751129" y="5288636"/>
              <a:ext cx="46358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No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8569044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9"/>
            <a:ext cx="8229600" cy="612648"/>
          </a:xfrm>
        </p:spPr>
        <p:txBody>
          <a:bodyPr>
            <a:normAutofit fontScale="90000"/>
          </a:bodyPr>
          <a:lstStyle/>
          <a:p>
            <a:r>
              <a:rPr lang="en-GB" dirty="0"/>
              <a:t>Repetition A Simple Example</a:t>
            </a:r>
          </a:p>
        </p:txBody>
      </p:sp>
      <p:sp>
        <p:nvSpPr>
          <p:cNvPr id="4" name="Flowchart: Terminator 3"/>
          <p:cNvSpPr/>
          <p:nvPr/>
        </p:nvSpPr>
        <p:spPr>
          <a:xfrm>
            <a:off x="3262144" y="1895399"/>
            <a:ext cx="1584176" cy="504056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Start</a:t>
            </a:r>
          </a:p>
        </p:txBody>
      </p:sp>
      <p:sp>
        <p:nvSpPr>
          <p:cNvPr id="7" name="Diamond 6"/>
          <p:cNvSpPr/>
          <p:nvPr/>
        </p:nvSpPr>
        <p:spPr>
          <a:xfrm>
            <a:off x="2821545" y="3516260"/>
            <a:ext cx="2487116" cy="1008112"/>
          </a:xfrm>
          <a:prstGeom prst="diamon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rIns="0" rtlCol="0" anchor="ctr"/>
          <a:lstStyle/>
          <a:p>
            <a:pPr algn="ctr"/>
            <a:r>
              <a:rPr lang="en-GB" dirty="0"/>
              <a:t>Is Film Rating &gt; 4 stars?</a:t>
            </a:r>
          </a:p>
        </p:txBody>
      </p:sp>
      <p:cxnSp>
        <p:nvCxnSpPr>
          <p:cNvPr id="10" name="Straight Arrow Connector 9"/>
          <p:cNvCxnSpPr>
            <a:cxnSpLocks/>
            <a:stCxn id="4" idx="2"/>
            <a:endCxn id="48" idx="0"/>
          </p:cNvCxnSpPr>
          <p:nvPr/>
        </p:nvCxnSpPr>
        <p:spPr>
          <a:xfrm>
            <a:off x="4054232" y="2399455"/>
            <a:ext cx="10871" cy="27581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/>
          <p:cNvCxnSpPr>
            <a:cxnSpLocks/>
            <a:stCxn id="48" idx="2"/>
            <a:endCxn id="7" idx="0"/>
          </p:cNvCxnSpPr>
          <p:nvPr/>
        </p:nvCxnSpPr>
        <p:spPr>
          <a:xfrm>
            <a:off x="4065103" y="3287917"/>
            <a:ext cx="0" cy="22834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Flowchart: Process 15"/>
          <p:cNvSpPr/>
          <p:nvPr/>
        </p:nvSpPr>
        <p:spPr>
          <a:xfrm>
            <a:off x="3131840" y="4877264"/>
            <a:ext cx="1728192" cy="612648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Pay to watch film</a:t>
            </a:r>
          </a:p>
        </p:txBody>
      </p:sp>
      <p:sp>
        <p:nvSpPr>
          <p:cNvPr id="17" name="Flowchart: Terminator 16"/>
          <p:cNvSpPr/>
          <p:nvPr/>
        </p:nvSpPr>
        <p:spPr>
          <a:xfrm>
            <a:off x="5681047" y="4931560"/>
            <a:ext cx="1584176" cy="504056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Stop</a:t>
            </a:r>
          </a:p>
        </p:txBody>
      </p:sp>
      <p:cxnSp>
        <p:nvCxnSpPr>
          <p:cNvPr id="23" name="Connector: Elbow 22"/>
          <p:cNvCxnSpPr>
            <a:cxnSpLocks/>
            <a:stCxn id="7" idx="2"/>
            <a:endCxn id="16" idx="0"/>
          </p:cNvCxnSpPr>
          <p:nvPr/>
        </p:nvCxnSpPr>
        <p:spPr>
          <a:xfrm rot="5400000">
            <a:off x="3854074" y="4666235"/>
            <a:ext cx="352892" cy="69167"/>
          </a:xfrm>
          <a:prstGeom prst="bentConnector3">
            <a:avLst>
              <a:gd name="adj1" fmla="val 50000"/>
            </a:avLst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/>
          <p:cNvCxnSpPr>
            <a:cxnSpLocks/>
            <a:stCxn id="16" idx="3"/>
            <a:endCxn id="17" idx="1"/>
          </p:cNvCxnSpPr>
          <p:nvPr/>
        </p:nvCxnSpPr>
        <p:spPr>
          <a:xfrm>
            <a:off x="4860032" y="5183588"/>
            <a:ext cx="821015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Box 29"/>
          <p:cNvSpPr txBox="1"/>
          <p:nvPr/>
        </p:nvSpPr>
        <p:spPr>
          <a:xfrm>
            <a:off x="4102526" y="4484648"/>
            <a:ext cx="5074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Yes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2555776" y="3501008"/>
            <a:ext cx="4635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No</a:t>
            </a:r>
          </a:p>
        </p:txBody>
      </p:sp>
      <p:cxnSp>
        <p:nvCxnSpPr>
          <p:cNvPr id="15" name="Connector: Elbow 14">
            <a:extLst>
              <a:ext uri="{FF2B5EF4-FFF2-40B4-BE49-F238E27FC236}">
                <a16:creationId xmlns:a16="http://schemas.microsoft.com/office/drawing/2014/main" id="{446A6E81-7F23-89BB-1E26-3C6AB052D398}"/>
              </a:ext>
            </a:extLst>
          </p:cNvPr>
          <p:cNvCxnSpPr>
            <a:cxnSpLocks/>
            <a:stCxn id="7" idx="1"/>
            <a:endCxn id="48" idx="1"/>
          </p:cNvCxnSpPr>
          <p:nvPr/>
        </p:nvCxnSpPr>
        <p:spPr>
          <a:xfrm rot="10800000" flipH="1">
            <a:off x="2821545" y="2981594"/>
            <a:ext cx="379462" cy="1038723"/>
          </a:xfrm>
          <a:prstGeom prst="bentConnector3">
            <a:avLst>
              <a:gd name="adj1" fmla="val -60243"/>
            </a:avLst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Content Placeholder 2">
            <a:extLst>
              <a:ext uri="{FF2B5EF4-FFF2-40B4-BE49-F238E27FC236}">
                <a16:creationId xmlns:a16="http://schemas.microsoft.com/office/drawing/2014/main" id="{5AC68690-81D7-D95D-64D8-FB0DA061F9AF}"/>
              </a:ext>
            </a:extLst>
          </p:cNvPr>
          <p:cNvSpPr txBox="1">
            <a:spLocks/>
          </p:cNvSpPr>
          <p:nvPr/>
        </p:nvSpPr>
        <p:spPr>
          <a:xfrm>
            <a:off x="117848" y="1016851"/>
            <a:ext cx="8568952" cy="1253040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dirty="0"/>
              <a:t>Draw a flowchart for a decision process on what film to watch.</a:t>
            </a:r>
          </a:p>
        </p:txBody>
      </p:sp>
      <p:sp>
        <p:nvSpPr>
          <p:cNvPr id="48" name="Flowchart: Process 47">
            <a:extLst>
              <a:ext uri="{FF2B5EF4-FFF2-40B4-BE49-F238E27FC236}">
                <a16:creationId xmlns:a16="http://schemas.microsoft.com/office/drawing/2014/main" id="{DC9E5C85-5877-AF3C-623A-65287A0F98AA}"/>
              </a:ext>
            </a:extLst>
          </p:cNvPr>
          <p:cNvSpPr/>
          <p:nvPr/>
        </p:nvSpPr>
        <p:spPr>
          <a:xfrm>
            <a:off x="3201007" y="2675269"/>
            <a:ext cx="1728192" cy="612648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Pick Film to Watch</a:t>
            </a:r>
          </a:p>
        </p:txBody>
      </p:sp>
    </p:spTree>
    <p:extLst>
      <p:ext uri="{BB962C8B-B14F-4D97-AF65-F5344CB8AC3E}">
        <p14:creationId xmlns:p14="http://schemas.microsoft.com/office/powerpoint/2010/main" val="20983162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B7EA37C-B84E-1369-645B-4AA8400CD2E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7CA06A-AB43-3EBA-1390-C364F5E4D9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9"/>
            <a:ext cx="8229600" cy="612648"/>
          </a:xfrm>
        </p:spPr>
        <p:txBody>
          <a:bodyPr>
            <a:noAutofit/>
          </a:bodyPr>
          <a:lstStyle/>
          <a:p>
            <a:r>
              <a:rPr lang="en-GB" sz="3600" dirty="0"/>
              <a:t>Repetition another example</a:t>
            </a:r>
          </a:p>
        </p:txBody>
      </p:sp>
      <p:sp>
        <p:nvSpPr>
          <p:cNvPr id="4" name="Flowchart: Terminator 3">
            <a:extLst>
              <a:ext uri="{FF2B5EF4-FFF2-40B4-BE49-F238E27FC236}">
                <a16:creationId xmlns:a16="http://schemas.microsoft.com/office/drawing/2014/main" id="{CA76A2A4-DF33-11E5-7D52-7FF505332F28}"/>
              </a:ext>
            </a:extLst>
          </p:cNvPr>
          <p:cNvSpPr/>
          <p:nvPr/>
        </p:nvSpPr>
        <p:spPr>
          <a:xfrm>
            <a:off x="520942" y="1744349"/>
            <a:ext cx="1388809" cy="471901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/>
              <a:t>Start</a:t>
            </a:r>
          </a:p>
        </p:txBody>
      </p:sp>
      <p:sp>
        <p:nvSpPr>
          <p:cNvPr id="7" name="Diamond 6">
            <a:extLst>
              <a:ext uri="{FF2B5EF4-FFF2-40B4-BE49-F238E27FC236}">
                <a16:creationId xmlns:a16="http://schemas.microsoft.com/office/drawing/2014/main" id="{DE954E77-CF18-2E5A-293A-6A1A95A4E413}"/>
              </a:ext>
            </a:extLst>
          </p:cNvPr>
          <p:cNvSpPr/>
          <p:nvPr/>
        </p:nvSpPr>
        <p:spPr>
          <a:xfrm>
            <a:off x="2106437" y="3393741"/>
            <a:ext cx="2461980" cy="943801"/>
          </a:xfrm>
          <a:prstGeom prst="diamon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rIns="0" rtlCol="0" anchor="ctr"/>
          <a:lstStyle/>
          <a:p>
            <a:pPr algn="ctr"/>
            <a:r>
              <a:rPr lang="en-GB" sz="1200" dirty="0"/>
              <a:t>Is Count = 5?</a:t>
            </a:r>
          </a:p>
        </p:txBody>
      </p:sp>
      <p:sp>
        <p:nvSpPr>
          <p:cNvPr id="17" name="Flowchart: Terminator 16">
            <a:extLst>
              <a:ext uri="{FF2B5EF4-FFF2-40B4-BE49-F238E27FC236}">
                <a16:creationId xmlns:a16="http://schemas.microsoft.com/office/drawing/2014/main" id="{10C9A88D-72F7-49BF-E300-41D2C18BE968}"/>
              </a:ext>
            </a:extLst>
          </p:cNvPr>
          <p:cNvSpPr/>
          <p:nvPr/>
        </p:nvSpPr>
        <p:spPr>
          <a:xfrm>
            <a:off x="602122" y="5128067"/>
            <a:ext cx="1388809" cy="471901"/>
          </a:xfrm>
          <a:prstGeom prst="flowChartTermina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400" dirty="0"/>
              <a:t>Stop</a:t>
            </a:r>
          </a:p>
        </p:txBody>
      </p:sp>
      <p:cxnSp>
        <p:nvCxnSpPr>
          <p:cNvPr id="23" name="Connector: Elbow 22">
            <a:extLst>
              <a:ext uri="{FF2B5EF4-FFF2-40B4-BE49-F238E27FC236}">
                <a16:creationId xmlns:a16="http://schemas.microsoft.com/office/drawing/2014/main" id="{5FD9F4AC-3BA0-D231-1A03-F3B25B4B7CE0}"/>
              </a:ext>
            </a:extLst>
          </p:cNvPr>
          <p:cNvCxnSpPr>
            <a:cxnSpLocks/>
            <a:stCxn id="7" idx="1"/>
            <a:endCxn id="24" idx="1"/>
          </p:cNvCxnSpPr>
          <p:nvPr/>
        </p:nvCxnSpPr>
        <p:spPr>
          <a:xfrm rot="10800000" flipV="1">
            <a:off x="1296527" y="3865641"/>
            <a:ext cx="809910" cy="506341"/>
          </a:xfrm>
          <a:prstGeom prst="bentConnector2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E4D93CBB-35A6-1EF6-3F99-7395F5F2234C}"/>
              </a:ext>
            </a:extLst>
          </p:cNvPr>
          <p:cNvCxnSpPr>
            <a:cxnSpLocks/>
            <a:stCxn id="24" idx="4"/>
            <a:endCxn id="17" idx="0"/>
          </p:cNvCxnSpPr>
          <p:nvPr/>
        </p:nvCxnSpPr>
        <p:spPr>
          <a:xfrm>
            <a:off x="1296527" y="4911298"/>
            <a:ext cx="0" cy="21676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Box 29">
            <a:extLst>
              <a:ext uri="{FF2B5EF4-FFF2-40B4-BE49-F238E27FC236}">
                <a16:creationId xmlns:a16="http://schemas.microsoft.com/office/drawing/2014/main" id="{E46C6540-9136-A1B2-9685-0D8F48F63ADD}"/>
              </a:ext>
            </a:extLst>
          </p:cNvPr>
          <p:cNvSpPr txBox="1"/>
          <p:nvPr/>
        </p:nvSpPr>
        <p:spPr>
          <a:xfrm>
            <a:off x="1632011" y="3881707"/>
            <a:ext cx="47442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Yes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231B3DC2-7741-DAAB-EC95-C3F0F182198C}"/>
              </a:ext>
            </a:extLst>
          </p:cNvPr>
          <p:cNvSpPr txBox="1"/>
          <p:nvPr/>
        </p:nvSpPr>
        <p:spPr>
          <a:xfrm>
            <a:off x="3620675" y="4168263"/>
            <a:ext cx="45878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No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23937D-90B6-63D3-F892-03AC246CC8C2}"/>
              </a:ext>
            </a:extLst>
          </p:cNvPr>
          <p:cNvSpPr txBox="1">
            <a:spLocks/>
          </p:cNvSpPr>
          <p:nvPr/>
        </p:nvSpPr>
        <p:spPr>
          <a:xfrm>
            <a:off x="107504" y="765453"/>
            <a:ext cx="8568952" cy="1253040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dirty="0"/>
              <a:t>Draw a flowchart for a program that takes 5 inputs and outputs their sum.</a:t>
            </a:r>
          </a:p>
        </p:txBody>
      </p:sp>
      <p:sp>
        <p:nvSpPr>
          <p:cNvPr id="11" name="Flowchart: Process 10">
            <a:extLst>
              <a:ext uri="{FF2B5EF4-FFF2-40B4-BE49-F238E27FC236}">
                <a16:creationId xmlns:a16="http://schemas.microsoft.com/office/drawing/2014/main" id="{BDB7C944-3D35-8353-8F38-00EACFABD005}"/>
              </a:ext>
            </a:extLst>
          </p:cNvPr>
          <p:cNvSpPr/>
          <p:nvPr/>
        </p:nvSpPr>
        <p:spPr>
          <a:xfrm>
            <a:off x="1555746" y="2552418"/>
            <a:ext cx="1741751" cy="573565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/>
              <a:t>Initialise Sum=0, Count=0</a:t>
            </a:r>
          </a:p>
        </p:txBody>
      </p:sp>
      <p:sp>
        <p:nvSpPr>
          <p:cNvPr id="24" name="Flowchart: Data 23">
            <a:extLst>
              <a:ext uri="{FF2B5EF4-FFF2-40B4-BE49-F238E27FC236}">
                <a16:creationId xmlns:a16="http://schemas.microsoft.com/office/drawing/2014/main" id="{47BD9070-B191-7F43-EB57-68482BB965F8}"/>
              </a:ext>
            </a:extLst>
          </p:cNvPr>
          <p:cNvSpPr/>
          <p:nvPr/>
        </p:nvSpPr>
        <p:spPr>
          <a:xfrm>
            <a:off x="128664" y="4371983"/>
            <a:ext cx="2335725" cy="539315"/>
          </a:xfrm>
          <a:prstGeom prst="flowChartInputOutp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rIns="0" rtlCol="0" anchor="ctr"/>
          <a:lstStyle/>
          <a:p>
            <a:pPr algn="ctr"/>
            <a:r>
              <a:rPr lang="en-GB" sz="1200" dirty="0"/>
              <a:t>Output Sum</a:t>
            </a:r>
          </a:p>
        </p:txBody>
      </p:sp>
      <p:sp>
        <p:nvSpPr>
          <p:cNvPr id="25" name="Flowchart: Process 24">
            <a:extLst>
              <a:ext uri="{FF2B5EF4-FFF2-40B4-BE49-F238E27FC236}">
                <a16:creationId xmlns:a16="http://schemas.microsoft.com/office/drawing/2014/main" id="{043CFFDC-3CD9-0AF9-EEB8-8C41DC5FF22D}"/>
              </a:ext>
            </a:extLst>
          </p:cNvPr>
          <p:cNvSpPr/>
          <p:nvPr/>
        </p:nvSpPr>
        <p:spPr>
          <a:xfrm>
            <a:off x="4716017" y="4561927"/>
            <a:ext cx="1768119" cy="573565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/>
              <a:t>Sum = Sum + Number </a:t>
            </a:r>
          </a:p>
        </p:txBody>
      </p:sp>
      <p:sp>
        <p:nvSpPr>
          <p:cNvPr id="26" name="Flowchart: Data 25">
            <a:extLst>
              <a:ext uri="{FF2B5EF4-FFF2-40B4-BE49-F238E27FC236}">
                <a16:creationId xmlns:a16="http://schemas.microsoft.com/office/drawing/2014/main" id="{D5D0FB56-F7C6-5AAF-1C19-F5BA36D6400F}"/>
              </a:ext>
            </a:extLst>
          </p:cNvPr>
          <p:cNvSpPr/>
          <p:nvPr/>
        </p:nvSpPr>
        <p:spPr>
          <a:xfrm>
            <a:off x="2685337" y="4588752"/>
            <a:ext cx="1742648" cy="525315"/>
          </a:xfrm>
          <a:prstGeom prst="flowChartInputOutp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rIns="0" rtlCol="0" anchor="ctr"/>
          <a:lstStyle/>
          <a:p>
            <a:pPr algn="ctr"/>
            <a:r>
              <a:rPr lang="en-GB" sz="1100" dirty="0"/>
              <a:t>Input Number</a:t>
            </a:r>
          </a:p>
        </p:txBody>
      </p:sp>
      <p:cxnSp>
        <p:nvCxnSpPr>
          <p:cNvPr id="40" name="Connector: Elbow 39">
            <a:extLst>
              <a:ext uri="{FF2B5EF4-FFF2-40B4-BE49-F238E27FC236}">
                <a16:creationId xmlns:a16="http://schemas.microsoft.com/office/drawing/2014/main" id="{4EB4CBB7-FCAA-E531-3791-BD6E3C1D649E}"/>
              </a:ext>
            </a:extLst>
          </p:cNvPr>
          <p:cNvCxnSpPr>
            <a:cxnSpLocks/>
            <a:stCxn id="4" idx="2"/>
            <a:endCxn id="11" idx="0"/>
          </p:cNvCxnSpPr>
          <p:nvPr/>
        </p:nvCxnSpPr>
        <p:spPr>
          <a:xfrm rot="16200000" flipH="1">
            <a:off x="1652900" y="1778696"/>
            <a:ext cx="336168" cy="1211275"/>
          </a:xfrm>
          <a:prstGeom prst="bentConnector3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Connector: Elbow 45">
            <a:extLst>
              <a:ext uri="{FF2B5EF4-FFF2-40B4-BE49-F238E27FC236}">
                <a16:creationId xmlns:a16="http://schemas.microsoft.com/office/drawing/2014/main" id="{A63C881F-85A0-1A70-2F42-4191B3B26CEB}"/>
              </a:ext>
            </a:extLst>
          </p:cNvPr>
          <p:cNvCxnSpPr>
            <a:cxnSpLocks/>
            <a:stCxn id="11" idx="2"/>
            <a:endCxn id="7" idx="0"/>
          </p:cNvCxnSpPr>
          <p:nvPr/>
        </p:nvCxnSpPr>
        <p:spPr>
          <a:xfrm rot="16200000" flipH="1">
            <a:off x="2748145" y="2804459"/>
            <a:ext cx="267758" cy="910805"/>
          </a:xfrm>
          <a:prstGeom prst="bentConnector3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Connector: Elbow 68">
            <a:extLst>
              <a:ext uri="{FF2B5EF4-FFF2-40B4-BE49-F238E27FC236}">
                <a16:creationId xmlns:a16="http://schemas.microsoft.com/office/drawing/2014/main" id="{B563863E-3FAF-92E2-A984-5A7E9FE52CB8}"/>
              </a:ext>
            </a:extLst>
          </p:cNvPr>
          <p:cNvCxnSpPr>
            <a:cxnSpLocks/>
            <a:stCxn id="7" idx="2"/>
            <a:endCxn id="26" idx="0"/>
          </p:cNvCxnSpPr>
          <p:nvPr/>
        </p:nvCxnSpPr>
        <p:spPr>
          <a:xfrm rot="16200000" flipH="1">
            <a:off x="3408571" y="4266397"/>
            <a:ext cx="251210" cy="393499"/>
          </a:xfrm>
          <a:prstGeom prst="bentConnector3">
            <a:avLst>
              <a:gd name="adj1" fmla="val 50000"/>
            </a:avLst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6" name="Straight Arrow Connector 75">
            <a:extLst>
              <a:ext uri="{FF2B5EF4-FFF2-40B4-BE49-F238E27FC236}">
                <a16:creationId xmlns:a16="http://schemas.microsoft.com/office/drawing/2014/main" id="{2F0B3356-6336-9443-3251-D95B4D629EA3}"/>
              </a:ext>
            </a:extLst>
          </p:cNvPr>
          <p:cNvCxnSpPr>
            <a:stCxn id="26" idx="5"/>
            <a:endCxn id="25" idx="1"/>
          </p:cNvCxnSpPr>
          <p:nvPr/>
        </p:nvCxnSpPr>
        <p:spPr>
          <a:xfrm flipV="1">
            <a:off x="4253720" y="4848710"/>
            <a:ext cx="462297" cy="270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8" name="Flowchart: Process 77">
            <a:extLst>
              <a:ext uri="{FF2B5EF4-FFF2-40B4-BE49-F238E27FC236}">
                <a16:creationId xmlns:a16="http://schemas.microsoft.com/office/drawing/2014/main" id="{63B29312-B4BB-488D-779E-9470ECFD9FC3}"/>
              </a:ext>
            </a:extLst>
          </p:cNvPr>
          <p:cNvSpPr/>
          <p:nvPr/>
        </p:nvSpPr>
        <p:spPr>
          <a:xfrm>
            <a:off x="6772168" y="4552725"/>
            <a:ext cx="1768119" cy="573565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/>
              <a:t>Count = Count + 1</a:t>
            </a:r>
          </a:p>
        </p:txBody>
      </p:sp>
      <p:cxnSp>
        <p:nvCxnSpPr>
          <p:cNvPr id="79" name="Straight Arrow Connector 78">
            <a:extLst>
              <a:ext uri="{FF2B5EF4-FFF2-40B4-BE49-F238E27FC236}">
                <a16:creationId xmlns:a16="http://schemas.microsoft.com/office/drawing/2014/main" id="{A1565D53-93EC-1CC8-E4AC-AAF5C4D9A53B}"/>
              </a:ext>
            </a:extLst>
          </p:cNvPr>
          <p:cNvCxnSpPr>
            <a:cxnSpLocks/>
            <a:stCxn id="25" idx="3"/>
            <a:endCxn id="78" idx="1"/>
          </p:cNvCxnSpPr>
          <p:nvPr/>
        </p:nvCxnSpPr>
        <p:spPr>
          <a:xfrm flipV="1">
            <a:off x="6484136" y="4839508"/>
            <a:ext cx="288032" cy="920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Connector: Elbow 83">
            <a:extLst>
              <a:ext uri="{FF2B5EF4-FFF2-40B4-BE49-F238E27FC236}">
                <a16:creationId xmlns:a16="http://schemas.microsoft.com/office/drawing/2014/main" id="{D5D4D5F4-DD70-1253-364D-6F2B1D5CAC2F}"/>
              </a:ext>
            </a:extLst>
          </p:cNvPr>
          <p:cNvCxnSpPr>
            <a:stCxn id="78" idx="0"/>
            <a:endCxn id="7" idx="3"/>
          </p:cNvCxnSpPr>
          <p:nvPr/>
        </p:nvCxnSpPr>
        <p:spPr>
          <a:xfrm rot="16200000" flipV="1">
            <a:off x="5768782" y="2665278"/>
            <a:ext cx="687083" cy="3087811"/>
          </a:xfrm>
          <a:prstGeom prst="bentConnector2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986661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EEE819-E082-A818-F390-CDC75BF012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Exercise</a:t>
            </a:r>
            <a:endParaRPr lang="en-GB" dirty="0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C00A8CC4-77DA-AD63-30D8-B04652701F4A}"/>
              </a:ext>
            </a:extLst>
          </p:cNvPr>
          <p:cNvSpPr txBox="1">
            <a:spLocks/>
          </p:cNvSpPr>
          <p:nvPr/>
        </p:nvSpPr>
        <p:spPr>
          <a:xfrm>
            <a:off x="117848" y="1268760"/>
            <a:ext cx="8918648" cy="4320480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dirty="0"/>
              <a:t>Draw a flowchart for each of the following programs:</a:t>
            </a:r>
          </a:p>
          <a:p>
            <a:pPr marL="457200" lvl="1" indent="0">
              <a:buNone/>
            </a:pPr>
            <a:r>
              <a:rPr lang="en-GB" sz="2000" dirty="0"/>
              <a:t>1. Inputs a number and output if it is odd or even.</a:t>
            </a:r>
          </a:p>
          <a:p>
            <a:pPr marL="457200" lvl="1" indent="0">
              <a:buNone/>
            </a:pPr>
            <a:r>
              <a:rPr lang="en-GB" sz="2000" dirty="0"/>
              <a:t>2. Predicts the grade based on student entered mark and the following scheme</a:t>
            </a:r>
          </a:p>
          <a:p>
            <a:pPr marL="1314450" lvl="2" indent="-400050">
              <a:buAutoNum type="romanLcParenR"/>
            </a:pPr>
            <a:r>
              <a:rPr lang="en-GB" sz="1600" dirty="0"/>
              <a:t>0 to 40 -&gt; F</a:t>
            </a:r>
          </a:p>
          <a:p>
            <a:pPr marL="1314450" lvl="2" indent="-400050">
              <a:buAutoNum type="romanLcParenR"/>
            </a:pPr>
            <a:r>
              <a:rPr lang="en-GB" sz="1600" dirty="0"/>
              <a:t>41 to 60 -&gt;D</a:t>
            </a:r>
          </a:p>
          <a:p>
            <a:pPr marL="1314450" lvl="2" indent="-400050">
              <a:buAutoNum type="romanLcParenR"/>
            </a:pPr>
            <a:r>
              <a:rPr lang="en-GB" sz="1600" dirty="0"/>
              <a:t>61 to 70 -&gt; C</a:t>
            </a:r>
          </a:p>
          <a:p>
            <a:pPr marL="1314450" lvl="2" indent="-400050">
              <a:buAutoNum type="romanLcParenR"/>
            </a:pPr>
            <a:r>
              <a:rPr lang="en-GB" sz="1600" dirty="0"/>
              <a:t>71 to 80 -&gt; B</a:t>
            </a:r>
          </a:p>
          <a:p>
            <a:pPr marL="1314450" lvl="2" indent="-400050">
              <a:buAutoNum type="romanLcParenR"/>
            </a:pPr>
            <a:r>
              <a:rPr lang="en-GB" sz="1600" dirty="0"/>
              <a:t>81 to 100 -&gt; A</a:t>
            </a:r>
            <a:endParaRPr lang="en-GB" sz="2000" dirty="0"/>
          </a:p>
          <a:p>
            <a:pPr marL="457200" lvl="1" indent="0">
              <a:buNone/>
            </a:pPr>
            <a:r>
              <a:rPr lang="en-GB" sz="2000" dirty="0"/>
              <a:t>3. Takes a text input then asks the user how many times to output the text and then outputs the text repeated that many times.</a:t>
            </a:r>
          </a:p>
          <a:p>
            <a:pPr lvl="2"/>
            <a:endParaRPr lang="en-GB" sz="1600" dirty="0"/>
          </a:p>
          <a:p>
            <a:pPr lvl="2"/>
            <a:endParaRPr lang="en-GB" sz="1600" dirty="0"/>
          </a:p>
          <a:p>
            <a:pPr lvl="2"/>
            <a:endParaRPr lang="en-GB" sz="1600" dirty="0"/>
          </a:p>
          <a:p>
            <a:pPr lvl="2"/>
            <a:endParaRPr lang="en-GB" sz="1600" dirty="0"/>
          </a:p>
          <a:p>
            <a:pPr lvl="1"/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0000894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5A770C-E462-DF7B-B106-5D99EF8C3B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Trace Table for 1</a:t>
            </a:r>
          </a:p>
        </p:txBody>
      </p:sp>
      <p:pic>
        <p:nvPicPr>
          <p:cNvPr id="7" name="Picture 6" descr="A screenshot of a computer&#10;&#10;Description automatically generated">
            <a:extLst>
              <a:ext uri="{FF2B5EF4-FFF2-40B4-BE49-F238E27FC236}">
                <a16:creationId xmlns:a16="http://schemas.microsoft.com/office/drawing/2014/main" id="{B0987A90-2A73-D474-8E5E-24E1DAB3413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244" t="26643" r="16686" b="65886"/>
          <a:stretch/>
        </p:blipFill>
        <p:spPr>
          <a:xfrm>
            <a:off x="179512" y="2116160"/>
            <a:ext cx="8964488" cy="91147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84EFDE8-7E47-38D1-C615-85D974827CB1}"/>
              </a:ext>
            </a:extLst>
          </p:cNvPr>
          <p:cNvSpPr txBox="1"/>
          <p:nvPr/>
        </p:nvSpPr>
        <p:spPr>
          <a:xfrm>
            <a:off x="2843808" y="1719179"/>
            <a:ext cx="4572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test with three numbers: 4, 7, and 10.</a:t>
            </a:r>
          </a:p>
        </p:txBody>
      </p:sp>
    </p:spTree>
    <p:extLst>
      <p:ext uri="{BB962C8B-B14F-4D97-AF65-F5344CB8AC3E}">
        <p14:creationId xmlns:p14="http://schemas.microsoft.com/office/powerpoint/2010/main" val="52611657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5A770C-E462-DF7B-B106-5D99EF8C3B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Trace Table for 1</a:t>
            </a:r>
          </a:p>
        </p:txBody>
      </p:sp>
      <p:pic>
        <p:nvPicPr>
          <p:cNvPr id="7" name="Picture 6" descr="A screenshot of a computer&#10;&#10;Description automatically generated">
            <a:extLst>
              <a:ext uri="{FF2B5EF4-FFF2-40B4-BE49-F238E27FC236}">
                <a16:creationId xmlns:a16="http://schemas.microsoft.com/office/drawing/2014/main" id="{B0987A90-2A73-D474-8E5E-24E1DAB3413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244" t="26643" r="16686" b="62378"/>
          <a:stretch/>
        </p:blipFill>
        <p:spPr>
          <a:xfrm>
            <a:off x="218510" y="1844824"/>
            <a:ext cx="8925490" cy="133357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D448B68-A54B-BA92-6AFE-FD5B4000100D}"/>
              </a:ext>
            </a:extLst>
          </p:cNvPr>
          <p:cNvSpPr txBox="1"/>
          <p:nvPr/>
        </p:nvSpPr>
        <p:spPr>
          <a:xfrm>
            <a:off x="3131840" y="1501210"/>
            <a:ext cx="4572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test with three numbers: 4, 7, and 10.</a:t>
            </a:r>
          </a:p>
        </p:txBody>
      </p:sp>
    </p:spTree>
    <p:extLst>
      <p:ext uri="{BB962C8B-B14F-4D97-AF65-F5344CB8AC3E}">
        <p14:creationId xmlns:p14="http://schemas.microsoft.com/office/powerpoint/2010/main" val="409954264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5A770C-E462-DF7B-B106-5D99EF8C3B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Trace Table for 1</a:t>
            </a:r>
          </a:p>
        </p:txBody>
      </p:sp>
      <p:pic>
        <p:nvPicPr>
          <p:cNvPr id="7" name="Picture 6" descr="A screenshot of a computer&#10;&#10;Description automatically generated">
            <a:extLst>
              <a:ext uri="{FF2B5EF4-FFF2-40B4-BE49-F238E27FC236}">
                <a16:creationId xmlns:a16="http://schemas.microsoft.com/office/drawing/2014/main" id="{B0987A90-2A73-D474-8E5E-24E1DAB3413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244" t="26643" r="16686" b="58923"/>
          <a:stretch/>
        </p:blipFill>
        <p:spPr>
          <a:xfrm>
            <a:off x="155948" y="1610037"/>
            <a:ext cx="8988052" cy="176562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5CD5340-917F-2EA5-3900-18686A532550}"/>
              </a:ext>
            </a:extLst>
          </p:cNvPr>
          <p:cNvSpPr txBox="1"/>
          <p:nvPr/>
        </p:nvSpPr>
        <p:spPr>
          <a:xfrm>
            <a:off x="4114800" y="1274600"/>
            <a:ext cx="4572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test with three numbers: 4, 7, and 10.</a:t>
            </a:r>
          </a:p>
        </p:txBody>
      </p:sp>
    </p:spTree>
    <p:extLst>
      <p:ext uri="{BB962C8B-B14F-4D97-AF65-F5344CB8AC3E}">
        <p14:creationId xmlns:p14="http://schemas.microsoft.com/office/powerpoint/2010/main" val="59958538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5A770C-E462-DF7B-B106-5D99EF8C3B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Trace Table for 1</a:t>
            </a:r>
          </a:p>
        </p:txBody>
      </p:sp>
      <p:pic>
        <p:nvPicPr>
          <p:cNvPr id="7" name="Picture 6" descr="A screenshot of a computer&#10;&#10;Description automatically generated">
            <a:extLst>
              <a:ext uri="{FF2B5EF4-FFF2-40B4-BE49-F238E27FC236}">
                <a16:creationId xmlns:a16="http://schemas.microsoft.com/office/drawing/2014/main" id="{B0987A90-2A73-D474-8E5E-24E1DAB3413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244" t="26643" r="16686" b="56240"/>
          <a:stretch/>
        </p:blipFill>
        <p:spPr>
          <a:xfrm>
            <a:off x="325469" y="1568366"/>
            <a:ext cx="8815852" cy="205365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852567F-F3DB-0A33-C480-FB6779E26E30}"/>
              </a:ext>
            </a:extLst>
          </p:cNvPr>
          <p:cNvSpPr txBox="1"/>
          <p:nvPr/>
        </p:nvSpPr>
        <p:spPr>
          <a:xfrm>
            <a:off x="4061457" y="1268760"/>
            <a:ext cx="4572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test with three numbers: 4, 7, and 10.</a:t>
            </a:r>
          </a:p>
        </p:txBody>
      </p:sp>
    </p:spTree>
    <p:extLst>
      <p:ext uri="{BB962C8B-B14F-4D97-AF65-F5344CB8AC3E}">
        <p14:creationId xmlns:p14="http://schemas.microsoft.com/office/powerpoint/2010/main" val="413582060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5A770C-E462-DF7B-B106-5D99EF8C3B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Trace Table for 1</a:t>
            </a:r>
          </a:p>
        </p:txBody>
      </p:sp>
      <p:pic>
        <p:nvPicPr>
          <p:cNvPr id="7" name="Picture 6" descr="A screenshot of a computer&#10;&#10;Description automatically generated">
            <a:extLst>
              <a:ext uri="{FF2B5EF4-FFF2-40B4-BE49-F238E27FC236}">
                <a16:creationId xmlns:a16="http://schemas.microsoft.com/office/drawing/2014/main" id="{B0987A90-2A73-D474-8E5E-24E1DAB3413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244" t="26643" r="16686" b="38702"/>
          <a:stretch/>
        </p:blipFill>
        <p:spPr>
          <a:xfrm>
            <a:off x="366135" y="1594607"/>
            <a:ext cx="8775186" cy="413864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BE03FE1-E4F8-9386-8D63-2860B060358B}"/>
              </a:ext>
            </a:extLst>
          </p:cNvPr>
          <p:cNvSpPr txBox="1"/>
          <p:nvPr/>
        </p:nvSpPr>
        <p:spPr>
          <a:xfrm>
            <a:off x="4205865" y="1295002"/>
            <a:ext cx="4572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test with three numbers: 4, 7, and 10.</a:t>
            </a:r>
          </a:p>
        </p:txBody>
      </p:sp>
    </p:spTree>
    <p:extLst>
      <p:ext uri="{BB962C8B-B14F-4D97-AF65-F5344CB8AC3E}">
        <p14:creationId xmlns:p14="http://schemas.microsoft.com/office/powerpoint/2010/main" val="371276059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5A770C-E462-DF7B-B106-5D99EF8C3B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Trace Table for 1</a:t>
            </a:r>
          </a:p>
        </p:txBody>
      </p:sp>
      <p:pic>
        <p:nvPicPr>
          <p:cNvPr id="7" name="Picture 6" descr="A screenshot of a computer&#10;&#10;Description automatically generated">
            <a:extLst>
              <a:ext uri="{FF2B5EF4-FFF2-40B4-BE49-F238E27FC236}">
                <a16:creationId xmlns:a16="http://schemas.microsoft.com/office/drawing/2014/main" id="{B0987A90-2A73-D474-8E5E-24E1DAB3413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244" t="26643" r="16686" b="25128"/>
          <a:stretch/>
        </p:blipFill>
        <p:spPr>
          <a:xfrm>
            <a:off x="2627784" y="1375345"/>
            <a:ext cx="6513537" cy="427530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6878F3E-A245-6B09-FE7A-7E82F7B26528}"/>
              </a:ext>
            </a:extLst>
          </p:cNvPr>
          <p:cNvSpPr txBox="1"/>
          <p:nvPr/>
        </p:nvSpPr>
        <p:spPr>
          <a:xfrm>
            <a:off x="3995936" y="1048306"/>
            <a:ext cx="4572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test with three numbers: 4, 7, and 10.</a:t>
            </a:r>
          </a:p>
        </p:txBody>
      </p:sp>
    </p:spTree>
    <p:extLst>
      <p:ext uri="{BB962C8B-B14F-4D97-AF65-F5344CB8AC3E}">
        <p14:creationId xmlns:p14="http://schemas.microsoft.com/office/powerpoint/2010/main" val="3999806702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5A770C-E462-DF7B-B106-5D99EF8C3B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536" y="138327"/>
            <a:ext cx="8229600" cy="490066"/>
          </a:xfrm>
        </p:spPr>
        <p:txBody>
          <a:bodyPr>
            <a:normAutofit fontScale="90000"/>
          </a:bodyPr>
          <a:lstStyle/>
          <a:p>
            <a:r>
              <a:rPr lang="en-GB" dirty="0"/>
              <a:t>Trace Table for 2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4C37463-3878-2EAA-A542-6CE59275CC1C}"/>
              </a:ext>
            </a:extLst>
          </p:cNvPr>
          <p:cNvSpPr txBox="1"/>
          <p:nvPr/>
        </p:nvSpPr>
        <p:spPr>
          <a:xfrm>
            <a:off x="1841154" y="5013176"/>
            <a:ext cx="676875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consider various inputs to cover all cases: 35, 50, 65, 75, 90, and an invalid mark 105 and complete the trace table</a:t>
            </a:r>
            <a:endParaRPr lang="en-GB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5" name="Picture 4" descr="A screenshot of a computer&#10;&#10;Description automatically generated">
            <a:extLst>
              <a:ext uri="{FF2B5EF4-FFF2-40B4-BE49-F238E27FC236}">
                <a16:creationId xmlns:a16="http://schemas.microsoft.com/office/drawing/2014/main" id="{CE4A62EF-C628-2260-AEC6-703F38119081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825" t="26644" r="16138" b="54917"/>
          <a:stretch/>
        </p:blipFill>
        <p:spPr>
          <a:xfrm>
            <a:off x="107504" y="2696557"/>
            <a:ext cx="8866585" cy="21803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577512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5A770C-E462-DF7B-B106-5D99EF8C3B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536" y="138327"/>
            <a:ext cx="8229600" cy="490066"/>
          </a:xfrm>
        </p:spPr>
        <p:txBody>
          <a:bodyPr>
            <a:normAutofit fontScale="90000"/>
          </a:bodyPr>
          <a:lstStyle/>
          <a:p>
            <a:r>
              <a:rPr lang="en-GB" dirty="0"/>
              <a:t>Trace Table for 2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4C37463-3878-2EAA-A542-6CE59275CC1C}"/>
              </a:ext>
            </a:extLst>
          </p:cNvPr>
          <p:cNvSpPr txBox="1"/>
          <p:nvPr/>
        </p:nvSpPr>
        <p:spPr>
          <a:xfrm>
            <a:off x="1841154" y="5013176"/>
            <a:ext cx="676875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consider various inputs to cover all cases: 35, 50, 65, 75, 90, and an invalid mark 105 and complete the trace table</a:t>
            </a:r>
            <a:endParaRPr lang="en-GB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A0DEFA2B-AA80-BFEB-6921-E9D7E16415A4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825" t="24404" r="16138" b="58605"/>
          <a:stretch/>
        </p:blipFill>
        <p:spPr>
          <a:xfrm>
            <a:off x="251520" y="2229534"/>
            <a:ext cx="8789070" cy="19915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6565677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5A770C-E462-DF7B-B106-5D99EF8C3B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536" y="138327"/>
            <a:ext cx="8229600" cy="490066"/>
          </a:xfrm>
        </p:spPr>
        <p:txBody>
          <a:bodyPr>
            <a:normAutofit fontScale="90000"/>
          </a:bodyPr>
          <a:lstStyle/>
          <a:p>
            <a:r>
              <a:rPr lang="en-GB" dirty="0"/>
              <a:t>Trace Table for 2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4C37463-3878-2EAA-A542-6CE59275CC1C}"/>
              </a:ext>
            </a:extLst>
          </p:cNvPr>
          <p:cNvSpPr txBox="1"/>
          <p:nvPr/>
        </p:nvSpPr>
        <p:spPr>
          <a:xfrm>
            <a:off x="1841154" y="5013176"/>
            <a:ext cx="676875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consider various inputs to cover all cases: 35, 50, 65, 75, 90, and an invalid mark 105 and complete the trace table</a:t>
            </a:r>
            <a:endParaRPr lang="en-GB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5" name="Picture 4" descr="A screenshot of a computer&#10;&#10;Description automatically generated">
            <a:extLst>
              <a:ext uri="{FF2B5EF4-FFF2-40B4-BE49-F238E27FC236}">
                <a16:creationId xmlns:a16="http://schemas.microsoft.com/office/drawing/2014/main" id="{DE956821-D72D-FC18-09FF-877E77C1EF5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825" t="31561" r="16138" b="48771"/>
          <a:stretch/>
        </p:blipFill>
        <p:spPr>
          <a:xfrm>
            <a:off x="113524" y="2246580"/>
            <a:ext cx="8625936" cy="22625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1658287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5A770C-E462-DF7B-B106-5D99EF8C3B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536" y="138327"/>
            <a:ext cx="8229600" cy="490066"/>
          </a:xfrm>
        </p:spPr>
        <p:txBody>
          <a:bodyPr>
            <a:normAutofit fontScale="90000"/>
          </a:bodyPr>
          <a:lstStyle/>
          <a:p>
            <a:r>
              <a:rPr lang="en-GB" dirty="0"/>
              <a:t>Trace Table for 2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4C37463-3878-2EAA-A542-6CE59275CC1C}"/>
              </a:ext>
            </a:extLst>
          </p:cNvPr>
          <p:cNvSpPr txBox="1"/>
          <p:nvPr/>
        </p:nvSpPr>
        <p:spPr>
          <a:xfrm>
            <a:off x="1841154" y="5013176"/>
            <a:ext cx="676875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consider various inputs to cover all cases: 35, 50, 65, 75, 90, and an invalid mark 105 and complete the trace table</a:t>
            </a:r>
            <a:endParaRPr lang="en-GB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81019780-07DE-91C2-30BB-FE8AB724388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825" t="19886" r="16138" b="54917"/>
          <a:stretch/>
        </p:blipFill>
        <p:spPr>
          <a:xfrm>
            <a:off x="206357" y="1874936"/>
            <a:ext cx="8696467" cy="29222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5719124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5A770C-E462-DF7B-B106-5D99EF8C3B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536" y="138327"/>
            <a:ext cx="8229600" cy="490066"/>
          </a:xfrm>
        </p:spPr>
        <p:txBody>
          <a:bodyPr>
            <a:normAutofit fontScale="90000"/>
          </a:bodyPr>
          <a:lstStyle/>
          <a:p>
            <a:r>
              <a:rPr lang="en-GB" dirty="0"/>
              <a:t>Trace Table for 2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4C37463-3878-2EAA-A542-6CE59275CC1C}"/>
              </a:ext>
            </a:extLst>
          </p:cNvPr>
          <p:cNvSpPr txBox="1"/>
          <p:nvPr/>
        </p:nvSpPr>
        <p:spPr>
          <a:xfrm>
            <a:off x="1841154" y="5013176"/>
            <a:ext cx="676875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consider various inputs to cover all cases: 35, 50, 65, 75, 90, and an invalid mark 105 and complete the trace table</a:t>
            </a:r>
            <a:endParaRPr lang="en-GB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5" name="Picture 4" descr="A screenshot of a computer&#10;&#10;Description automatically generated">
            <a:extLst>
              <a:ext uri="{FF2B5EF4-FFF2-40B4-BE49-F238E27FC236}">
                <a16:creationId xmlns:a16="http://schemas.microsoft.com/office/drawing/2014/main" id="{E6E350C8-A4F8-F4B8-BF6F-317F694B513C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825" t="22956" r="16138" b="48771"/>
          <a:stretch/>
        </p:blipFill>
        <p:spPr>
          <a:xfrm>
            <a:off x="395536" y="1844824"/>
            <a:ext cx="8507288" cy="32076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1835254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5A770C-E462-DF7B-B106-5D99EF8C3B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536" y="138327"/>
            <a:ext cx="8229600" cy="490066"/>
          </a:xfrm>
        </p:spPr>
        <p:txBody>
          <a:bodyPr>
            <a:normAutofit fontScale="90000"/>
          </a:bodyPr>
          <a:lstStyle/>
          <a:p>
            <a:r>
              <a:rPr lang="en-GB" dirty="0"/>
              <a:t>Trace Table for 2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4C37463-3878-2EAA-A542-6CE59275CC1C}"/>
              </a:ext>
            </a:extLst>
          </p:cNvPr>
          <p:cNvSpPr txBox="1"/>
          <p:nvPr/>
        </p:nvSpPr>
        <p:spPr>
          <a:xfrm>
            <a:off x="1841154" y="5013176"/>
            <a:ext cx="676875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consider various inputs to cover all cases: 35, 50, 65, 75, 90, and an invalid mark 105 and complete the trace table</a:t>
            </a:r>
            <a:endParaRPr lang="en-GB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48C072B8-3BEA-CFFE-8C8C-AD2C2DA0FD9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825" t="43854" r="16138" b="27874"/>
          <a:stretch/>
        </p:blipFill>
        <p:spPr>
          <a:xfrm>
            <a:off x="179517" y="1700808"/>
            <a:ext cx="8784971" cy="33123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2099297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Trace Table for 3</a:t>
            </a:r>
          </a:p>
        </p:txBody>
      </p:sp>
      <p:pic>
        <p:nvPicPr>
          <p:cNvPr id="7" name="Picture 6" descr="A screenshot of a computer&#10;&#10;Description automatically generated">
            <a:extLst>
              <a:ext uri="{FF2B5EF4-FFF2-40B4-BE49-F238E27FC236}">
                <a16:creationId xmlns:a16="http://schemas.microsoft.com/office/drawing/2014/main" id="{B730A61A-79D6-028D-7F51-4EC9EFAD8FC5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711" t="14351" r="16139" b="60681"/>
          <a:stretch/>
        </p:blipFill>
        <p:spPr>
          <a:xfrm>
            <a:off x="457200" y="1417638"/>
            <a:ext cx="8378849" cy="27833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934148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Trace Table for 3</a:t>
            </a:r>
          </a:p>
        </p:txBody>
      </p:sp>
      <p:pic>
        <p:nvPicPr>
          <p:cNvPr id="7" name="Picture 6" descr="A screenshot of a computer&#10;&#10;Description automatically generated">
            <a:extLst>
              <a:ext uri="{FF2B5EF4-FFF2-40B4-BE49-F238E27FC236}">
                <a16:creationId xmlns:a16="http://schemas.microsoft.com/office/drawing/2014/main" id="{B730A61A-79D6-028D-7F51-4EC9EFAD8FC5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711" t="14351" r="16139" b="13124"/>
          <a:stretch/>
        </p:blipFill>
        <p:spPr>
          <a:xfrm>
            <a:off x="2295959" y="1232756"/>
            <a:ext cx="4552081" cy="43924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2685801"/>
      </p:ext>
    </p:extLst>
  </p:cSld>
  <p:clrMapOvr>
    <a:masterClrMapping/>
  </p:clrMapOvr>
</p:sld>
</file>

<file path=ppt/theme/theme1.xml><?xml version="1.0" encoding="utf-8"?>
<a:theme xmlns:a="http://schemas.openxmlformats.org/drawingml/2006/main" name="UWTSD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" id="{C01FB91B-D8DE-475E-A6DD-35F462F3A17E}" vid="{7051F4A2-3D30-4A8D-96FA-2E2259094FF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2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Props1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UWTSD_ppt_theme</Template>
  <TotalTime>101</TotalTime>
  <Words>1630</Words>
  <Application>Microsoft Office PowerPoint</Application>
  <PresentationFormat>On-screen Show (4:3)</PresentationFormat>
  <Paragraphs>270</Paragraphs>
  <Slides>40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40</vt:i4>
      </vt:variant>
    </vt:vector>
  </HeadingPairs>
  <TitlesOfParts>
    <vt:vector size="44" baseType="lpstr">
      <vt:lpstr>Arial</vt:lpstr>
      <vt:lpstr>Calibri</vt:lpstr>
      <vt:lpstr>Myriad Pro</vt:lpstr>
      <vt:lpstr>UWTSD</vt:lpstr>
      <vt:lpstr>Flowcharts and Control Structures</vt:lpstr>
      <vt:lpstr>So far</vt:lpstr>
      <vt:lpstr>Today’s Lecture</vt:lpstr>
      <vt:lpstr>What is a Flowchart? </vt:lpstr>
      <vt:lpstr>Flowcharts</vt:lpstr>
      <vt:lpstr>Importance of Flowcharts</vt:lpstr>
      <vt:lpstr>Rules for Drawing Flowcharts</vt:lpstr>
      <vt:lpstr>Basic Flowchart Symbols</vt:lpstr>
      <vt:lpstr>Flowchart Examples</vt:lpstr>
      <vt:lpstr>Control Structures</vt:lpstr>
      <vt:lpstr>Comparison Operators</vt:lpstr>
      <vt:lpstr>Comparison Operators</vt:lpstr>
      <vt:lpstr>What are Control Structures?</vt:lpstr>
      <vt:lpstr>Control Structures</vt:lpstr>
      <vt:lpstr>Control Structures</vt:lpstr>
      <vt:lpstr>Sequence</vt:lpstr>
      <vt:lpstr>Sequence Example</vt:lpstr>
      <vt:lpstr>Selection (Decision)</vt:lpstr>
      <vt:lpstr>Selection (Decision) A Simple Example</vt:lpstr>
      <vt:lpstr>Selection (Decision) another example</vt:lpstr>
      <vt:lpstr>Selection (Decision) another example</vt:lpstr>
      <vt:lpstr>Selection</vt:lpstr>
      <vt:lpstr>Repetition</vt:lpstr>
      <vt:lpstr>Repetition A Simple Example</vt:lpstr>
      <vt:lpstr>Repetition another example</vt:lpstr>
      <vt:lpstr>Exercise</vt:lpstr>
      <vt:lpstr>Trace Table for 1</vt:lpstr>
      <vt:lpstr>Trace Table for 1</vt:lpstr>
      <vt:lpstr>Trace Table for 1</vt:lpstr>
      <vt:lpstr>Trace Table for 1</vt:lpstr>
      <vt:lpstr>Trace Table for 1</vt:lpstr>
      <vt:lpstr>Trace Table for 1</vt:lpstr>
      <vt:lpstr>Trace Table for 2</vt:lpstr>
      <vt:lpstr>Trace Table for 2</vt:lpstr>
      <vt:lpstr>Trace Table for 2</vt:lpstr>
      <vt:lpstr>Trace Table for 2</vt:lpstr>
      <vt:lpstr>Trace Table for 2</vt:lpstr>
      <vt:lpstr>Trace Table for 2</vt:lpstr>
      <vt:lpstr>Trace Table for 3</vt:lpstr>
      <vt:lpstr>Trace Table for 3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Ahmed, Fahad</cp:lastModifiedBy>
  <cp:revision>2045</cp:revision>
  <cp:lastPrinted>2014-09-29T16:21:25Z</cp:lastPrinted>
  <dcterms:created xsi:type="dcterms:W3CDTF">2013-09-18T07:00:31Z</dcterms:created>
  <dcterms:modified xsi:type="dcterms:W3CDTF">2026-10-12T12:47:31Z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