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56" r:id="rId2"/>
    <p:sldId id="267" r:id="rId3"/>
    <p:sldId id="259" r:id="rId4"/>
    <p:sldId id="266" r:id="rId5"/>
    <p:sldId id="258" r:id="rId6"/>
    <p:sldId id="262" r:id="rId7"/>
    <p:sldId id="263" r:id="rId8"/>
    <p:sldId id="265"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9A99"/>
    <a:srgbClr val="2829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365" autoAdjust="0"/>
  </p:normalViewPr>
  <p:slideViewPr>
    <p:cSldViewPr snapToGrid="0">
      <p:cViewPr varScale="1">
        <p:scale>
          <a:sx n="110" d="100"/>
          <a:sy n="110" d="100"/>
        </p:scale>
        <p:origin x="576" y="108"/>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0F74019-1DAD-4419-B350-C762BE89594B}" type="datetime1">
              <a:rPr lang="en-GB" smtClean="0"/>
              <a:t>30/11/2025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78CD1AA-D029-42DE-A893-51CE733D28CC}" type="slidenum">
              <a:rPr lang="en-GB" smtClean="0"/>
              <a:t>‹#›</a:t>
            </a:fld>
            <a:endParaRPr lang="en-GB" dirty="0"/>
          </a:p>
        </p:txBody>
      </p:sp>
    </p:spTree>
    <p:extLst>
      <p:ext uri="{BB962C8B-B14F-4D97-AF65-F5344CB8AC3E}">
        <p14:creationId xmlns:p14="http://schemas.microsoft.com/office/powerpoint/2010/main" val="39644151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9B94C3-6D9F-4C14-A4BC-6910714642B3}" type="datetime1">
              <a:rPr lang="en-GB" smtClean="0"/>
              <a:pPr/>
              <a:t>30/11/2025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126923-024D-45FC-B7B2-D31CD03890CD}" type="slidenum">
              <a:rPr lang="en-GB" noProof="0" smtClean="0"/>
              <a:t>‹#›</a:t>
            </a:fld>
            <a:endParaRPr lang="en-GB" noProof="0" dirty="0"/>
          </a:p>
        </p:txBody>
      </p:sp>
    </p:spTree>
    <p:extLst>
      <p:ext uri="{BB962C8B-B14F-4D97-AF65-F5344CB8AC3E}">
        <p14:creationId xmlns:p14="http://schemas.microsoft.com/office/powerpoint/2010/main" val="4290567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1</a:t>
            </a:fld>
            <a:endParaRPr lang="en-GB" dirty="0"/>
          </a:p>
        </p:txBody>
      </p:sp>
    </p:spTree>
    <p:extLst>
      <p:ext uri="{BB962C8B-B14F-4D97-AF65-F5344CB8AC3E}">
        <p14:creationId xmlns:p14="http://schemas.microsoft.com/office/powerpoint/2010/main" val="1916814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3</a:t>
            </a:fld>
            <a:endParaRPr lang="en-GB" dirty="0"/>
          </a:p>
        </p:txBody>
      </p:sp>
    </p:spTree>
    <p:extLst>
      <p:ext uri="{BB962C8B-B14F-4D97-AF65-F5344CB8AC3E}">
        <p14:creationId xmlns:p14="http://schemas.microsoft.com/office/powerpoint/2010/main" val="398153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4</a:t>
            </a:fld>
            <a:endParaRPr lang="en-GB" dirty="0"/>
          </a:p>
        </p:txBody>
      </p:sp>
    </p:spTree>
    <p:extLst>
      <p:ext uri="{BB962C8B-B14F-4D97-AF65-F5344CB8AC3E}">
        <p14:creationId xmlns:p14="http://schemas.microsoft.com/office/powerpoint/2010/main" val="1575326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5</a:t>
            </a:fld>
            <a:endParaRPr lang="en-GB" dirty="0"/>
          </a:p>
        </p:txBody>
      </p:sp>
    </p:spTree>
    <p:extLst>
      <p:ext uri="{BB962C8B-B14F-4D97-AF65-F5344CB8AC3E}">
        <p14:creationId xmlns:p14="http://schemas.microsoft.com/office/powerpoint/2010/main" val="4024320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6</a:t>
            </a:fld>
            <a:endParaRPr lang="en-GB" dirty="0"/>
          </a:p>
        </p:txBody>
      </p:sp>
    </p:spTree>
    <p:extLst>
      <p:ext uri="{BB962C8B-B14F-4D97-AF65-F5344CB8AC3E}">
        <p14:creationId xmlns:p14="http://schemas.microsoft.com/office/powerpoint/2010/main" val="1958181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a:xfrm>
            <a:off x="685800" y="4400550"/>
            <a:ext cx="5486400" cy="3600450"/>
          </a:xfrm>
        </p:spPr>
        <p:txBody>
          <a:bodyPr rtlCol="0"/>
          <a:lstStyle/>
          <a:p>
            <a:pPr rtl="0"/>
            <a:endParaRPr lang="en-GB" dirty="0"/>
          </a:p>
        </p:txBody>
      </p:sp>
      <p:sp>
        <p:nvSpPr>
          <p:cNvPr id="4" name="Slide Number Placeholder 3"/>
          <p:cNvSpPr>
            <a:spLocks noGrp="1"/>
          </p:cNvSpPr>
          <p:nvPr>
            <p:ph type="sldNum" sz="quarter" idx="10"/>
          </p:nvPr>
        </p:nvSpPr>
        <p:spPr>
          <a:xfrm>
            <a:off x="3884613" y="8685213"/>
            <a:ext cx="2971800" cy="458787"/>
          </a:xfrm>
        </p:spPr>
        <p:txBody>
          <a:bodyPr rtlCol="0"/>
          <a:lstStyle/>
          <a:p>
            <a:pPr rtl="0"/>
            <a:fld id="{A3126923-024D-45FC-B7B2-D31CD03890CD}" type="slidenum">
              <a:rPr lang="en-GB" smtClean="0"/>
              <a:t>7</a:t>
            </a:fld>
            <a:endParaRPr lang="en-GB" dirty="0"/>
          </a:p>
        </p:txBody>
      </p:sp>
    </p:spTree>
    <p:extLst>
      <p:ext uri="{BB962C8B-B14F-4D97-AF65-F5344CB8AC3E}">
        <p14:creationId xmlns:p14="http://schemas.microsoft.com/office/powerpoint/2010/main" val="3617966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A3126923-024D-45FC-B7B2-D31CD03890CD}" type="slidenum">
              <a:rPr lang="en-GB" smtClean="0"/>
              <a:t>8</a:t>
            </a:fld>
            <a:endParaRPr lang="en-GB" dirty="0"/>
          </a:p>
        </p:txBody>
      </p:sp>
    </p:spTree>
    <p:extLst>
      <p:ext uri="{BB962C8B-B14F-4D97-AF65-F5344CB8AC3E}">
        <p14:creationId xmlns:p14="http://schemas.microsoft.com/office/powerpoint/2010/main" val="20742434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685CF843-F11A-4409-A943-7914E884F2EF}"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10" name="Group 9">
            <a:extLst>
              <a:ext uri="{FF2B5EF4-FFF2-40B4-BE49-F238E27FC236}">
                <a16:creationId xmlns:a16="http://schemas.microsoft.com/office/drawing/2014/main" id="{EB67C307-BFD1-334D-A95A-E3D944AF5B02}"/>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rgbClr val="282928"/>
          </a:solidFill>
        </p:spPr>
        <p:txBody>
          <a:bodyPr rtlCol="0"/>
          <a:lstStyle/>
          <a:p>
            <a:pPr rtl="0"/>
            <a:r>
              <a:rPr lang="en-GB" noProof="0"/>
              <a:t>Click icon to add picture</a:t>
            </a:r>
            <a:endParaRPr lang="en-GB" noProof="0" dirty="0"/>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rgbClr val="282928"/>
          </a:solidFill>
        </p:spPr>
        <p:txBody>
          <a:bodyPr rtlCol="0"/>
          <a:lstStyle/>
          <a:p>
            <a:pPr rtl="0"/>
            <a:r>
              <a:rPr lang="en-GB" noProof="0"/>
              <a:t>Click icon to add picture</a:t>
            </a:r>
            <a:endParaRPr lang="en-GB" noProof="0"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rtlCol="0" anchor="ctr">
            <a:normAutofit/>
          </a:bodyPr>
          <a:lstStyle>
            <a:lvl1pPr marL="0" indent="0" algn="ctr">
              <a:buNone/>
              <a:defRPr sz="5400">
                <a:solidFill>
                  <a:schemeClr val="bg1"/>
                </a:solidFill>
                <a:latin typeface="Times New Roman" panose="02020603050405020304" pitchFamily="18" charset="0"/>
              </a:defRPr>
            </a:lvl1pPr>
          </a:lstStyle>
          <a:p>
            <a:pPr lvl="0" rtl="0"/>
            <a:r>
              <a:rPr lang="en-GB" noProof="0" dirty="0"/>
              <a:t>TITLE GOES HERE</a:t>
            </a:r>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7A52457D-EC0D-4985-83B9-DBAEC37E9994}"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8238"/>
            <a:ext cx="12192000" cy="6857999"/>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rgbClr val="282928"/>
          </a:solidFill>
        </p:spPr>
        <p:txBody>
          <a:bodyPr rtlCol="0"/>
          <a:lstStyle/>
          <a:p>
            <a:pPr rtl="0"/>
            <a:r>
              <a:rPr lang="en-GB" noProof="0"/>
              <a:t>Click icon to add picture</a:t>
            </a:r>
            <a:endParaRPr lang="en-GB" noProof="0" dirty="0"/>
          </a:p>
        </p:txBody>
      </p:sp>
      <p:sp>
        <p:nvSpPr>
          <p:cNvPr id="12" name="Title 8">
            <a:extLst>
              <a:ext uri="{FF2B5EF4-FFF2-40B4-BE49-F238E27FC236}">
                <a16:creationId xmlns:a16="http://schemas.microsoft.com/office/drawing/2014/main" id="{4AFAA615-5358-41C6-8AC5-6CA73578CC89}"/>
              </a:ext>
            </a:extLst>
          </p:cNvPr>
          <p:cNvSpPr>
            <a:spLocks noGrp="1"/>
          </p:cNvSpPr>
          <p:nvPr>
            <p:ph type="title"/>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3DCD90DC-FFDA-4B35-8483-29627CDDBD04}"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0F75E1D5-71F2-0E46-A357-77F0DDC11C8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rgbClr val="282928"/>
          </a:solidFill>
        </p:spPr>
        <p:txBody>
          <a:bodyPr rtlCol="0"/>
          <a:lstStyle/>
          <a:p>
            <a:pPr rtl="0"/>
            <a:r>
              <a:rPr lang="en-GB" noProof="0"/>
              <a:t>Click icon to add picture</a:t>
            </a:r>
            <a:endParaRPr lang="en-GB" noProof="0" dirty="0"/>
          </a:p>
        </p:txBody>
      </p:sp>
      <p:grpSp>
        <p:nvGrpSpPr>
          <p:cNvPr id="18" name="Group 17">
            <a:extLst>
              <a:ext uri="{FF2B5EF4-FFF2-40B4-BE49-F238E27FC236}">
                <a16:creationId xmlns:a16="http://schemas.microsoft.com/office/drawing/2014/main" id="{D0E571E5-C7C0-B548-B8E0-92C0C09C5BE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rgbClr val="282928"/>
          </a:solidFill>
        </p:spPr>
        <p:txBody>
          <a:bodyPr rtlCol="0"/>
          <a:lstStyle/>
          <a:p>
            <a:pPr rtl="0"/>
            <a:r>
              <a:rPr lang="en-GB" noProof="0"/>
              <a:t>Click icon to add picture</a:t>
            </a:r>
            <a:endParaRPr lang="en-GB" noProof="0"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rtlCol="0" anchor="ctr">
            <a:normAutofit/>
          </a:bodyPr>
          <a:lstStyle>
            <a:lvl1pPr marL="0" indent="0" algn="ctr">
              <a:buNone/>
              <a:defRPr sz="5400">
                <a:solidFill>
                  <a:schemeClr val="bg1"/>
                </a:solidFill>
                <a:latin typeface="Times New Roman" panose="02020603050405020304" pitchFamily="18" charset="0"/>
              </a:defRPr>
            </a:lvl1pPr>
          </a:lstStyle>
          <a:p>
            <a:pPr lvl="0" rtl="0"/>
            <a:r>
              <a:rPr lang="en-GB" noProof="0" dirty="0"/>
              <a:t>TITLE GOES HERE</a:t>
            </a:r>
          </a:p>
        </p:txBody>
      </p:sp>
      <p:grpSp>
        <p:nvGrpSpPr>
          <p:cNvPr id="25" name="Group 24">
            <a:extLst>
              <a:ext uri="{FF2B5EF4-FFF2-40B4-BE49-F238E27FC236}">
                <a16:creationId xmlns:a16="http://schemas.microsoft.com/office/drawing/2014/main" id="{3F7EADD5-A6A1-804B-9B69-E5584E65DF75}"/>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rgbClr val="282928"/>
          </a:solidFill>
        </p:spPr>
        <p:txBody>
          <a:bodyPr rtlCol="0"/>
          <a:lstStyle/>
          <a:p>
            <a:pPr rtl="0"/>
            <a:r>
              <a:rPr lang="en-GB" noProof="0"/>
              <a:t>Click icon to add picture</a:t>
            </a:r>
            <a:endParaRPr lang="en-GB" noProof="0" dirty="0"/>
          </a:p>
        </p:txBody>
      </p:sp>
      <p:grpSp>
        <p:nvGrpSpPr>
          <p:cNvPr id="29" name="Group 28">
            <a:extLst>
              <a:ext uri="{FF2B5EF4-FFF2-40B4-BE49-F238E27FC236}">
                <a16:creationId xmlns:a16="http://schemas.microsoft.com/office/drawing/2014/main" id="{0E71A4AA-DC87-2743-9A9B-2021368B9B16}"/>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rgbClr val="282928"/>
          </a:solidFill>
        </p:spPr>
        <p:txBody>
          <a:bodyPr rtlCol="0"/>
          <a:lstStyle/>
          <a:p>
            <a:pPr rtl="0"/>
            <a:r>
              <a:rPr lang="en-GB" noProof="0"/>
              <a:t>Click icon to add picture</a:t>
            </a:r>
            <a:endParaRPr lang="en-GB" noProof="0" dirty="0"/>
          </a:p>
        </p:txBody>
      </p:sp>
      <p:sp>
        <p:nvSpPr>
          <p:cNvPr id="11" name="Title 10">
            <a:extLst>
              <a:ext uri="{FF2B5EF4-FFF2-40B4-BE49-F238E27FC236}">
                <a16:creationId xmlns:a16="http://schemas.microsoft.com/office/drawing/2014/main" id="{B73C5C59-3B13-4666-9227-4D466DDBB823}"/>
              </a:ext>
            </a:extLst>
          </p:cNvPr>
          <p:cNvSpPr>
            <a:spLocks noGrp="1"/>
          </p:cNvSpPr>
          <p:nvPr>
            <p:ph type="title"/>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rtl="0">
              <a:spcBef>
                <a:spcPts val="1000"/>
              </a:spcBef>
              <a:buFont typeface="Arial" panose="020B0604020202020204" pitchFamily="34" charset="0"/>
            </a:pPr>
            <a:r>
              <a:rPr lang="en-GB" noProof="0"/>
              <a:t>Click to edit Master title style</a:t>
            </a:r>
            <a:endParaRPr lang="en-GB" noProof="0"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9DED6E60-A396-440B-B697-9FFD3F9DBE3C}"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CF0748E0-D1F5-2640-95EB-27AD5D0986C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p:nvPr>
        </p:nvSpPr>
        <p:spPr>
          <a:xfrm>
            <a:off x="-7626" y="442375"/>
            <a:ext cx="12192000" cy="87191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rgbClr val="282928"/>
          </a:solidFill>
        </p:spPr>
        <p:txBody>
          <a:bodyPr rtlCol="0"/>
          <a:lstStyle/>
          <a:p>
            <a:pPr rtl="0"/>
            <a:r>
              <a:rPr lang="en-GB" noProof="0"/>
              <a:t>Click icon to add picture</a:t>
            </a:r>
            <a:endParaRPr lang="en-GB" noProof="0"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rgbClr val="282928"/>
          </a:solidFill>
        </p:spPr>
        <p:txBody>
          <a:bodyPr rtlCol="0"/>
          <a:lstStyle/>
          <a:p>
            <a:pPr rtl="0"/>
            <a:r>
              <a:rPr lang="en-GB" noProof="0"/>
              <a:t>Click icon to add picture</a:t>
            </a:r>
            <a:endParaRPr lang="en-GB" noProof="0"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rgbClr val="282928"/>
          </a:solidFill>
        </p:spPr>
        <p:txBody>
          <a:bodyPr rtlCol="0"/>
          <a:lstStyle/>
          <a:p>
            <a:pPr rtl="0"/>
            <a:r>
              <a:rPr lang="en-GB" noProof="0"/>
              <a:t>Click icon to add picture</a:t>
            </a:r>
            <a:endParaRPr lang="en-GB" noProof="0"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41917D02-BC6A-486B-BBE2-6A405958B406}"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pic>
        <p:nvPicPr>
          <p:cNvPr id="5" name="Picture 4">
            <a:extLst>
              <a:ext uri="{FF2B5EF4-FFF2-40B4-BE49-F238E27FC236}">
                <a16:creationId xmlns:a16="http://schemas.microsoft.com/office/drawing/2014/main" id="{7670AA00-D84B-B248-A24F-8AE30432F34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rgbClr val="282928"/>
          </a:solidFill>
        </p:spPr>
        <p:txBody>
          <a:bodyPr rtlCol="0"/>
          <a:lstStyle/>
          <a:p>
            <a:pPr rtl="0"/>
            <a:r>
              <a:rPr lang="en-GB" noProof="0"/>
              <a:t>Click icon to add picture</a:t>
            </a:r>
            <a:endParaRPr lang="en-GB" noProof="0"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6986447" y="2916598"/>
            <a:ext cx="5180151" cy="1325563"/>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E327AFE0-C03C-4C6A-8606-A237E4C93690}"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6" name="Group 5">
            <a:extLst>
              <a:ext uri="{FF2B5EF4-FFF2-40B4-BE49-F238E27FC236}">
                <a16:creationId xmlns:a16="http://schemas.microsoft.com/office/drawing/2014/main" id="{F1F5E30B-8480-DC42-89B6-750512FFAB6E}"/>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rgbClr val="282928"/>
          </a:solidFill>
        </p:spPr>
        <p:txBody>
          <a:bodyPr rtlCol="0"/>
          <a:lstStyle/>
          <a:p>
            <a:pPr rtl="0"/>
            <a:r>
              <a:rPr lang="en-GB" noProof="0"/>
              <a:t>Click icon to add picture</a:t>
            </a:r>
            <a:endParaRPr lang="en-GB" noProof="0"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0" y="2916598"/>
            <a:ext cx="5180151" cy="1325563"/>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29945C1-7B58-8D48-8733-BF1AA6AFCCA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5478C8C8-3BF4-422C-B9E5-D9CA66AA20C5}"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rgbClr val="282928"/>
          </a:solidFill>
        </p:spPr>
        <p:txBody>
          <a:bodyPr rtlCol="0"/>
          <a:lstStyle/>
          <a:p>
            <a:pPr rtl="0"/>
            <a:r>
              <a:rPr lang="en-GB" noProof="0"/>
              <a:t>Click icon to add picture</a:t>
            </a:r>
            <a:endParaRPr lang="en-GB" noProof="0" dirty="0"/>
          </a:p>
        </p:txBody>
      </p:sp>
      <p:grpSp>
        <p:nvGrpSpPr>
          <p:cNvPr id="36" name="Group 35">
            <a:extLst>
              <a:ext uri="{FF2B5EF4-FFF2-40B4-BE49-F238E27FC236}">
                <a16:creationId xmlns:a16="http://schemas.microsoft.com/office/drawing/2014/main" id="{50833B04-E3B5-AB43-BD54-FD95ADCAE7D2}"/>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rgbClr val="282928"/>
          </a:solidFill>
        </p:spPr>
        <p:txBody>
          <a:bodyPr rtlCol="0"/>
          <a:lstStyle/>
          <a:p>
            <a:pPr rtl="0"/>
            <a:r>
              <a:rPr lang="en-GB" noProof="0"/>
              <a:t>Click icon to add picture</a:t>
            </a:r>
            <a:endParaRPr lang="en-GB" noProof="0"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4348958"/>
            <a:ext cx="7619204" cy="151007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rtlCol="0"/>
          <a:lstStyle/>
          <a:p>
            <a:pPr rtl="0"/>
            <a:fld id="{15761A6F-F35A-4276-B627-5476C87DD413}" type="datetime1">
              <a:rPr lang="en-GB" noProof="0" smtClean="0"/>
              <a:t>30/11/2025</a:t>
            </a:fld>
            <a:endParaRPr lang="en-GB" noProof="0"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rtlCol="0"/>
          <a:lstStyle/>
          <a:p>
            <a:pPr rtl="0"/>
            <a:fld id="{427D9196-6C56-7544-BAE5-8B7AE4F4CC09}" type="slidenum">
              <a:rPr lang="en-GB" noProof="0" smtClean="0"/>
              <a:t>‹#›</a:t>
            </a:fld>
            <a:endParaRPr lang="en-GB" noProof="0"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rgbClr val="FE9A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rgbClr val="282928"/>
          </a:solidFill>
        </p:spPr>
        <p:txBody>
          <a:bodyPr rtlCol="0"/>
          <a:lstStyle/>
          <a:p>
            <a:pPr rtl="0"/>
            <a:r>
              <a:rPr lang="en-GB" noProof="0"/>
              <a:t>Click icon to add picture</a:t>
            </a:r>
            <a:endParaRPr lang="en-GB" noProof="0"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136525"/>
            <a:ext cx="7619204" cy="1510076"/>
          </a:xfrm>
          <a:solidFill>
            <a:schemeClr val="tx1">
              <a:alpha val="50000"/>
            </a:schemeClr>
          </a:solidFill>
        </p:spPr>
        <p:txBody>
          <a:bodyPr rtlCol="0"/>
          <a:lstStyle>
            <a:lvl1pPr algn="ctr">
              <a:defRPr>
                <a:solidFill>
                  <a:schemeClr val="bg1"/>
                </a:solidFill>
                <a:latin typeface="Times New Roman" panose="02020603050405020304" pitchFamily="18" charset="0"/>
              </a:defRPr>
            </a:lvl1pPr>
          </a:lstStyle>
          <a:p>
            <a:pPr rtl="0"/>
            <a:r>
              <a:rPr lang="en-GB" noProof="0"/>
              <a:t>Click to edit Master title style</a:t>
            </a:r>
            <a:endParaRPr lang="en-GB" noProof="0"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rtlCol="0"/>
          <a:lstStyle>
            <a:lvl1pPr marL="0" indent="0" algn="r">
              <a:lnSpc>
                <a:spcPct val="250000"/>
              </a:lnSpc>
              <a:buNone/>
              <a:defRPr sz="2000" b="1" i="0">
                <a:solidFill>
                  <a:srgbClr val="FE9A99"/>
                </a:solidFill>
                <a:latin typeface="Times New Roman" panose="02020603050405020304" pitchFamily="18" charset="0"/>
                <a:cs typeface="Times New Roman" panose="02020603050405020304" pitchFamily="18"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rtl="0"/>
            <a:r>
              <a:rPr lang="en-GB" noProof="0" dirty="0"/>
              <a:t>Title goes here</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rtlCol="0">
            <a:normAutofit/>
          </a:bodyPr>
          <a:lstStyle>
            <a:lvl1pPr marL="0" indent="0" algn="l">
              <a:lnSpc>
                <a:spcPct val="250000"/>
              </a:lnSpc>
              <a:buNone/>
              <a:defRPr sz="2000" b="1" i="0">
                <a:solidFill>
                  <a:schemeClr val="bg1"/>
                </a:solidFill>
                <a:latin typeface="Times New Roman" panose="02020603050405020304" pitchFamily="18" charset="0"/>
                <a:cs typeface="Times New Roman" panose="02020603050405020304" pitchFamily="18"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rtl="0"/>
            <a:r>
              <a:rPr lang="en-GB" noProof="0" dirty="0"/>
              <a:t>NAME GOES HERE</a:t>
            </a:r>
          </a:p>
        </p:txBody>
      </p:sp>
    </p:spTree>
    <p:extLst>
      <p:ext uri="{BB962C8B-B14F-4D97-AF65-F5344CB8AC3E}">
        <p14:creationId xmlns:p14="http://schemas.microsoft.com/office/powerpoint/2010/main" val="11207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5B7BE1B-B3BC-A34B-9A3C-7644CF252A7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0"/>
            <a:ext cx="12192000" cy="6857999"/>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8F197FCA-D302-4713-8D77-FC839035B371}" type="datetime1">
              <a:rPr lang="en-GB" noProof="0" smtClean="0"/>
              <a:t>30/11/2025</a:t>
            </a:fld>
            <a:endParaRPr lang="en-GB" noProof="0"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427D9196-6C56-7544-BAE5-8B7AE4F4CC09}" type="slidenum">
              <a:rPr lang="en-GB" noProof="0" smtClean="0"/>
              <a:t>‹#›</a:t>
            </a:fld>
            <a:endParaRPr lang="en-GB" noProof="0"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Lst>
  <p:hf sldNum="0" hdr="0" ftr="0" dt="0"/>
  <p:txStyles>
    <p:titleStyle>
      <a:lvl1pPr algn="l" defTabSz="914400" rtl="0" eaLnBrk="1" latinLnBrk="0" hangingPunct="1">
        <a:lnSpc>
          <a:spcPct val="90000"/>
        </a:lnSpc>
        <a:spcBef>
          <a:spcPct val="0"/>
        </a:spcBef>
        <a:buNone/>
        <a:defRPr sz="4400" kern="1200">
          <a:solidFill>
            <a:schemeClr val="bg1"/>
          </a:solidFill>
          <a:latin typeface="Times New Roman" panose="02020603050405020304" pitchFamily="18"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Times New Roman" panose="020206030504050203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Times New Roman" panose="020206030504050203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Times New Roman" panose="020206030504050203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imes New Roman" panose="020206030504050203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imes New Roman" panose="020206030504050203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526785D9-AE65-0A01-F355-110467B2CE85}"/>
              </a:ext>
            </a:extLst>
          </p:cNvPr>
          <p:cNvPicPr>
            <a:picLocks noGrp="1" noChangeAspect="1"/>
          </p:cNvPicPr>
          <p:nvPr>
            <p:ph type="pic" sz="quarter" idx="13"/>
          </p:nvPr>
        </p:nvPicPr>
        <p:blipFill>
          <a:blip r:embed="rId3"/>
          <a:srcRect r="-3" b="2305"/>
          <a:stretch>
            <a:fillRect/>
          </a:stretch>
        </p:blipFill>
        <p:spPr>
          <a:xfrm>
            <a:off x="1043664" y="377713"/>
            <a:ext cx="5765800" cy="5675312"/>
          </a:xfrm>
          <a:prstGeom prst="rect">
            <a:avLst/>
          </a:prstGeom>
          <a:noFill/>
        </p:spPr>
      </p:pic>
      <p:sp>
        <p:nvSpPr>
          <p:cNvPr id="15" name="Title 14">
            <a:extLst>
              <a:ext uri="{FF2B5EF4-FFF2-40B4-BE49-F238E27FC236}">
                <a16:creationId xmlns:a16="http://schemas.microsoft.com/office/drawing/2014/main" id="{1A559A52-0D9B-0E4A-9572-35D734B91E30}"/>
              </a:ext>
            </a:extLst>
          </p:cNvPr>
          <p:cNvSpPr>
            <a:spLocks noGrp="1"/>
          </p:cNvSpPr>
          <p:nvPr>
            <p:ph type="title"/>
          </p:nvPr>
        </p:nvSpPr>
        <p:spPr>
          <a:xfrm>
            <a:off x="6986447" y="2916598"/>
            <a:ext cx="5180151" cy="1325563"/>
          </a:xfrm>
        </p:spPr>
        <p:txBody>
          <a:bodyPr rtlCol="0" anchor="ctr">
            <a:normAutofit fontScale="90000"/>
          </a:bodyPr>
          <a:lstStyle/>
          <a:p>
            <a:pPr rtl="0"/>
            <a:r>
              <a:rPr lang="en-GB" dirty="0"/>
              <a:t>How the Golden Bowl from Ugarit shows international trade within Eastern Mediterranean Bronze Age.</a:t>
            </a:r>
          </a:p>
        </p:txBody>
      </p:sp>
      <p:sp>
        <p:nvSpPr>
          <p:cNvPr id="5" name="TextBox 4">
            <a:extLst>
              <a:ext uri="{FF2B5EF4-FFF2-40B4-BE49-F238E27FC236}">
                <a16:creationId xmlns:a16="http://schemas.microsoft.com/office/drawing/2014/main" id="{8346BEE7-98DF-8F1E-4CC2-275C8AC9AC84}"/>
              </a:ext>
            </a:extLst>
          </p:cNvPr>
          <p:cNvSpPr txBox="1"/>
          <p:nvPr/>
        </p:nvSpPr>
        <p:spPr>
          <a:xfrm>
            <a:off x="7448715" y="5532437"/>
            <a:ext cx="3905085" cy="646331"/>
          </a:xfrm>
          <a:prstGeom prst="rect">
            <a:avLst/>
          </a:prstGeom>
          <a:noFill/>
        </p:spPr>
        <p:txBody>
          <a:bodyPr wrap="square" rtlCol="0">
            <a:spAutoFit/>
          </a:bodyPr>
          <a:lstStyle/>
          <a:p>
            <a:pPr algn="l"/>
            <a:r>
              <a:rPr lang="en-GB" dirty="0">
                <a:solidFill>
                  <a:schemeClr val="bg1"/>
                </a:solidFill>
              </a:rPr>
              <a:t>Object: The Golden Bowl from the Royal Tombs of Ugarit. </a:t>
            </a:r>
            <a:endParaRPr lang="en-US" dirty="0">
              <a:solidFill>
                <a:schemeClr val="bg1"/>
              </a:solidFill>
            </a:endParaRPr>
          </a:p>
        </p:txBody>
      </p:sp>
      <p:sp>
        <p:nvSpPr>
          <p:cNvPr id="6" name="TextBox 5">
            <a:extLst>
              <a:ext uri="{FF2B5EF4-FFF2-40B4-BE49-F238E27FC236}">
                <a16:creationId xmlns:a16="http://schemas.microsoft.com/office/drawing/2014/main" id="{E5037688-68E5-928E-B713-965202118096}"/>
              </a:ext>
            </a:extLst>
          </p:cNvPr>
          <p:cNvSpPr txBox="1"/>
          <p:nvPr/>
        </p:nvSpPr>
        <p:spPr>
          <a:xfrm>
            <a:off x="4743286" y="5717103"/>
            <a:ext cx="1828800" cy="923330"/>
          </a:xfrm>
          <a:prstGeom prst="rect">
            <a:avLst/>
          </a:prstGeom>
          <a:noFill/>
        </p:spPr>
        <p:txBody>
          <a:bodyPr wrap="square" rtlCol="0">
            <a:spAutoFit/>
          </a:bodyPr>
          <a:lstStyle/>
          <a:p>
            <a:pPr algn="l"/>
            <a:r>
              <a:rPr lang="en-GB" dirty="0"/>
              <a:t>(</a:t>
            </a:r>
            <a:r>
              <a:rPr lang="en-GB" i="1" dirty="0"/>
              <a:t>Golden Bowl from Ugarit</a:t>
            </a:r>
            <a:r>
              <a:rPr lang="en-GB" dirty="0"/>
              <a:t>, no date)</a:t>
            </a:r>
            <a:endParaRPr lang="en-US" dirty="0"/>
          </a:p>
        </p:txBody>
      </p:sp>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769754B6-069F-0E54-1491-06D6E12CF115}"/>
              </a:ext>
            </a:extLst>
          </p:cNvPr>
          <p:cNvPicPr>
            <a:picLocks noGrp="1" noChangeAspect="1"/>
          </p:cNvPicPr>
          <p:nvPr>
            <p:ph type="pic" sz="quarter" idx="13"/>
          </p:nvPr>
        </p:nvPicPr>
        <p:blipFill>
          <a:blip r:embed="rId2"/>
          <a:srcRect t="7624" r="2" b="14371"/>
          <a:stretch>
            <a:fillRect/>
          </a:stretch>
        </p:blipFill>
        <p:spPr>
          <a:xfrm>
            <a:off x="5623417" y="585788"/>
            <a:ext cx="5765800" cy="5675312"/>
          </a:xfrm>
          <a:prstGeom prst="rect">
            <a:avLst/>
          </a:prstGeom>
          <a:noFill/>
        </p:spPr>
      </p:pic>
      <p:sp>
        <p:nvSpPr>
          <p:cNvPr id="3" name="Title 2">
            <a:extLst>
              <a:ext uri="{FF2B5EF4-FFF2-40B4-BE49-F238E27FC236}">
                <a16:creationId xmlns:a16="http://schemas.microsoft.com/office/drawing/2014/main" id="{12A4EFFB-4386-0ADD-A4E2-B402CF89684E}"/>
              </a:ext>
            </a:extLst>
          </p:cNvPr>
          <p:cNvSpPr>
            <a:spLocks noGrp="1"/>
          </p:cNvSpPr>
          <p:nvPr>
            <p:ph type="title"/>
          </p:nvPr>
        </p:nvSpPr>
        <p:spPr>
          <a:xfrm>
            <a:off x="0" y="2916598"/>
            <a:ext cx="5180151" cy="1325563"/>
          </a:xfrm>
        </p:spPr>
        <p:txBody>
          <a:bodyPr anchor="ctr">
            <a:normAutofit/>
          </a:bodyPr>
          <a:lstStyle/>
          <a:p>
            <a:r>
              <a:rPr lang="en-GB" sz="2400"/>
              <a:t>How does the Golden Bowl from Ugarit show international trade within Eastern Mediterranean Bronze Age?  </a:t>
            </a:r>
            <a:endParaRPr lang="en-US" sz="2400"/>
          </a:p>
        </p:txBody>
      </p:sp>
      <p:sp>
        <p:nvSpPr>
          <p:cNvPr id="5" name="TextBox 4">
            <a:extLst>
              <a:ext uri="{FF2B5EF4-FFF2-40B4-BE49-F238E27FC236}">
                <a16:creationId xmlns:a16="http://schemas.microsoft.com/office/drawing/2014/main" id="{D94D2BE6-49AB-2577-4C40-8D161EA9F209}"/>
              </a:ext>
            </a:extLst>
          </p:cNvPr>
          <p:cNvSpPr txBox="1"/>
          <p:nvPr/>
        </p:nvSpPr>
        <p:spPr>
          <a:xfrm>
            <a:off x="5321638" y="5229407"/>
            <a:ext cx="1828800" cy="1477328"/>
          </a:xfrm>
          <a:prstGeom prst="rect">
            <a:avLst/>
          </a:prstGeom>
          <a:noFill/>
        </p:spPr>
        <p:txBody>
          <a:bodyPr wrap="square" rtlCol="0">
            <a:spAutoFit/>
          </a:bodyPr>
          <a:lstStyle/>
          <a:p>
            <a:pPr algn="l"/>
            <a:r>
              <a:rPr lang="en-GB" dirty="0">
                <a:solidFill>
                  <a:schemeClr val="bg1"/>
                </a:solidFill>
              </a:rPr>
              <a:t>(</a:t>
            </a:r>
            <a:r>
              <a:rPr lang="en-GB" i="1" dirty="0">
                <a:solidFill>
                  <a:schemeClr val="bg1"/>
                </a:solidFill>
              </a:rPr>
              <a:t>UIG Print: Gold Bowl from Ugarit, 2nd millennium B.C</a:t>
            </a:r>
            <a:r>
              <a:rPr lang="en-GB" dirty="0">
                <a:solidFill>
                  <a:schemeClr val="bg1"/>
                </a:solidFill>
              </a:rPr>
              <a:t>, no date)</a:t>
            </a:r>
            <a:endParaRPr lang="en-US" dirty="0">
              <a:solidFill>
                <a:schemeClr val="bg1"/>
              </a:solidFill>
            </a:endParaRPr>
          </a:p>
        </p:txBody>
      </p:sp>
    </p:spTree>
    <p:extLst>
      <p:ext uri="{BB962C8B-B14F-4D97-AF65-F5344CB8AC3E}">
        <p14:creationId xmlns:p14="http://schemas.microsoft.com/office/powerpoint/2010/main" val="3475788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p:txBody>
          <a:bodyPr rtlCol="0"/>
          <a:lstStyle/>
          <a:p>
            <a:pPr rtl="0"/>
            <a:r>
              <a:rPr lang="en-GB" dirty="0"/>
              <a:t>What is international trade?</a:t>
            </a:r>
          </a:p>
        </p:txBody>
      </p:sp>
      <p:pic>
        <p:nvPicPr>
          <p:cNvPr id="6" name="Picture Placeholder 5">
            <a:extLst>
              <a:ext uri="{FF2B5EF4-FFF2-40B4-BE49-F238E27FC236}">
                <a16:creationId xmlns:a16="http://schemas.microsoft.com/office/drawing/2014/main" id="{6E327EBB-298E-7C92-BE68-1ED20AF94F46}"/>
              </a:ext>
            </a:extLst>
          </p:cNvPr>
          <p:cNvPicPr>
            <a:picLocks noGrp="1" noChangeAspect="1"/>
          </p:cNvPicPr>
          <p:nvPr>
            <p:ph type="pic" sz="quarter" idx="13"/>
          </p:nvPr>
        </p:nvPicPr>
        <p:blipFill>
          <a:blip r:embed="rId3"/>
          <a:srcRect l="21427" r="21427"/>
          <a:stretch/>
        </p:blipFill>
        <p:spPr>
          <a:xfrm>
            <a:off x="5384507" y="854891"/>
            <a:ext cx="5765800" cy="5675312"/>
          </a:xfrm>
          <a:prstGeom prst="rect">
            <a:avLst/>
          </a:prstGeom>
          <a:solidFill>
            <a:srgbClr val="282928"/>
          </a:solidFill>
        </p:spPr>
      </p:pic>
      <p:sp>
        <p:nvSpPr>
          <p:cNvPr id="7" name="TextBox 6">
            <a:extLst>
              <a:ext uri="{FF2B5EF4-FFF2-40B4-BE49-F238E27FC236}">
                <a16:creationId xmlns:a16="http://schemas.microsoft.com/office/drawing/2014/main" id="{2E5FC2EE-F7D5-44F3-BC3F-A68DD71D9A1A}"/>
              </a:ext>
            </a:extLst>
          </p:cNvPr>
          <p:cNvSpPr txBox="1"/>
          <p:nvPr/>
        </p:nvSpPr>
        <p:spPr>
          <a:xfrm>
            <a:off x="5610843" y="5561342"/>
            <a:ext cx="1828800" cy="646331"/>
          </a:xfrm>
          <a:prstGeom prst="rect">
            <a:avLst/>
          </a:prstGeom>
          <a:noFill/>
        </p:spPr>
        <p:txBody>
          <a:bodyPr wrap="square" rtlCol="0">
            <a:spAutoFit/>
          </a:bodyPr>
          <a:lstStyle/>
          <a:p>
            <a:pPr algn="l"/>
            <a:r>
              <a:rPr lang="en-GB" dirty="0"/>
              <a:t>(Netchev, no date)</a:t>
            </a:r>
            <a:endParaRPr lang="en-US" dirty="0"/>
          </a:p>
        </p:txBody>
      </p:sp>
    </p:spTree>
    <p:extLst>
      <p:ext uri="{BB962C8B-B14F-4D97-AF65-F5344CB8AC3E}">
        <p14:creationId xmlns:p14="http://schemas.microsoft.com/office/powerpoint/2010/main" val="90760874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99BFC6B-3153-C185-4C0A-F3A242BB0BC6}"/>
              </a:ext>
            </a:extLst>
          </p:cNvPr>
          <p:cNvPicPr>
            <a:picLocks noGrp="1" noChangeAspect="1"/>
          </p:cNvPicPr>
          <p:nvPr>
            <p:ph type="pic" sz="quarter" idx="13"/>
          </p:nvPr>
        </p:nvPicPr>
        <p:blipFill>
          <a:blip r:embed="rId3"/>
          <a:srcRect l="15394" r="15776" b="-1"/>
          <a:stretch>
            <a:fillRect/>
          </a:stretch>
        </p:blipFill>
        <p:spPr>
          <a:xfrm>
            <a:off x="5623417" y="585788"/>
            <a:ext cx="5765800" cy="5675312"/>
          </a:xfrm>
          <a:prstGeom prst="rect">
            <a:avLst/>
          </a:prstGeom>
          <a:noFill/>
        </p:spPr>
      </p:pic>
      <p:sp>
        <p:nvSpPr>
          <p:cNvPr id="4" name="Title 3">
            <a:extLst>
              <a:ext uri="{FF2B5EF4-FFF2-40B4-BE49-F238E27FC236}">
                <a16:creationId xmlns:a16="http://schemas.microsoft.com/office/drawing/2014/main" id="{180BDE05-27A9-471A-9489-7C2D8A4765DC}"/>
              </a:ext>
            </a:extLst>
          </p:cNvPr>
          <p:cNvSpPr>
            <a:spLocks noGrp="1"/>
          </p:cNvSpPr>
          <p:nvPr>
            <p:ph type="title"/>
          </p:nvPr>
        </p:nvSpPr>
        <p:spPr>
          <a:xfrm>
            <a:off x="0" y="2916598"/>
            <a:ext cx="5180151" cy="1325563"/>
          </a:xfrm>
        </p:spPr>
        <p:txBody>
          <a:bodyPr rtlCol="0" anchor="ctr">
            <a:normAutofit/>
          </a:bodyPr>
          <a:lstStyle/>
          <a:p>
            <a:pPr rtl="0"/>
            <a:r>
              <a:rPr lang="en-GB" dirty="0"/>
              <a:t>Presence of hybrid objects</a:t>
            </a:r>
          </a:p>
        </p:txBody>
      </p:sp>
      <p:sp>
        <p:nvSpPr>
          <p:cNvPr id="8" name="TextBox 7">
            <a:extLst>
              <a:ext uri="{FF2B5EF4-FFF2-40B4-BE49-F238E27FC236}">
                <a16:creationId xmlns:a16="http://schemas.microsoft.com/office/drawing/2014/main" id="{E7586A34-7B87-9FE9-70F5-E46392CBD244}"/>
              </a:ext>
            </a:extLst>
          </p:cNvPr>
          <p:cNvSpPr txBox="1"/>
          <p:nvPr/>
        </p:nvSpPr>
        <p:spPr>
          <a:xfrm>
            <a:off x="4743286" y="5717103"/>
            <a:ext cx="1828800" cy="923330"/>
          </a:xfrm>
          <a:prstGeom prst="rect">
            <a:avLst/>
          </a:prstGeom>
          <a:noFill/>
        </p:spPr>
        <p:txBody>
          <a:bodyPr wrap="square" rtlCol="0">
            <a:spAutoFit/>
          </a:bodyPr>
          <a:lstStyle/>
          <a:p>
            <a:pPr algn="l"/>
            <a:r>
              <a:rPr lang="en-GB" dirty="0">
                <a:solidFill>
                  <a:schemeClr val="bg1"/>
                </a:solidFill>
              </a:rPr>
              <a:t>(</a:t>
            </a:r>
            <a:r>
              <a:rPr lang="en-GB" i="1" dirty="0">
                <a:solidFill>
                  <a:schemeClr val="bg1"/>
                </a:solidFill>
              </a:rPr>
              <a:t>Golden Bowl from Ugarit</a:t>
            </a:r>
            <a:r>
              <a:rPr lang="en-GB" dirty="0">
                <a:solidFill>
                  <a:schemeClr val="bg1"/>
                </a:solidFill>
              </a:rPr>
              <a:t>, no date)</a:t>
            </a:r>
            <a:endParaRPr lang="en-US" dirty="0">
              <a:solidFill>
                <a:schemeClr val="bg1"/>
              </a:solidFill>
            </a:endParaRPr>
          </a:p>
        </p:txBody>
      </p:sp>
    </p:spTree>
    <p:extLst>
      <p:ext uri="{BB962C8B-B14F-4D97-AF65-F5344CB8AC3E}">
        <p14:creationId xmlns:p14="http://schemas.microsoft.com/office/powerpoint/2010/main" val="12061245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047FE-0443-1342-8547-02680689ED94}"/>
              </a:ext>
            </a:extLst>
          </p:cNvPr>
          <p:cNvSpPr>
            <a:spLocks noGrp="1"/>
          </p:cNvSpPr>
          <p:nvPr>
            <p:ph type="title"/>
          </p:nvPr>
        </p:nvSpPr>
        <p:spPr>
          <a:xfrm>
            <a:off x="4624250" y="4348958"/>
            <a:ext cx="7567351" cy="1510076"/>
          </a:xfrm>
        </p:spPr>
        <p:txBody>
          <a:bodyPr rtlCol="0">
            <a:normAutofit fontScale="90000"/>
          </a:bodyPr>
          <a:lstStyle/>
          <a:p>
            <a:pPr rtl="0"/>
            <a:r>
              <a:rPr lang="en-GB" dirty="0"/>
              <a:t>How does the Golden Bowl from Ugarit demonstrate international style?</a:t>
            </a:r>
          </a:p>
        </p:txBody>
      </p:sp>
      <p:pic>
        <p:nvPicPr>
          <p:cNvPr id="5" name="Picture Placeholder 4">
            <a:extLst>
              <a:ext uri="{FF2B5EF4-FFF2-40B4-BE49-F238E27FC236}">
                <a16:creationId xmlns:a16="http://schemas.microsoft.com/office/drawing/2014/main" id="{D2D7227F-1D03-51C4-CD10-9380EE479AE9}"/>
              </a:ext>
            </a:extLst>
          </p:cNvPr>
          <p:cNvPicPr>
            <a:picLocks noGrp="1" noChangeAspect="1"/>
          </p:cNvPicPr>
          <p:nvPr>
            <p:ph type="pic" sz="quarter" idx="13"/>
          </p:nvPr>
        </p:nvPicPr>
        <p:blipFill>
          <a:blip r:embed="rId3"/>
          <a:srcRect l="7486" r="7486"/>
          <a:stretch/>
        </p:blipFill>
        <p:spPr>
          <a:prstGeom prst="rect">
            <a:avLst/>
          </a:prstGeom>
          <a:solidFill>
            <a:srgbClr val="282928"/>
          </a:solidFill>
        </p:spPr>
      </p:pic>
      <p:pic>
        <p:nvPicPr>
          <p:cNvPr id="8" name="Picture Placeholder 7">
            <a:extLst>
              <a:ext uri="{FF2B5EF4-FFF2-40B4-BE49-F238E27FC236}">
                <a16:creationId xmlns:a16="http://schemas.microsoft.com/office/drawing/2014/main" id="{A92BFA2A-3C80-0A24-DA5F-553139E52885}"/>
              </a:ext>
            </a:extLst>
          </p:cNvPr>
          <p:cNvPicPr>
            <a:picLocks noGrp="1" noChangeAspect="1"/>
          </p:cNvPicPr>
          <p:nvPr>
            <p:ph type="pic" sz="quarter" idx="14"/>
          </p:nvPr>
        </p:nvPicPr>
        <p:blipFill>
          <a:blip r:embed="rId4"/>
          <a:srcRect t="12500" b="12500"/>
          <a:stretch/>
        </p:blipFill>
        <p:spPr>
          <a:prstGeom prst="rect">
            <a:avLst/>
          </a:prstGeom>
          <a:solidFill>
            <a:srgbClr val="282928"/>
          </a:solidFill>
        </p:spPr>
      </p:pic>
      <p:sp>
        <p:nvSpPr>
          <p:cNvPr id="11" name="TextBox 10">
            <a:extLst>
              <a:ext uri="{FF2B5EF4-FFF2-40B4-BE49-F238E27FC236}">
                <a16:creationId xmlns:a16="http://schemas.microsoft.com/office/drawing/2014/main" id="{D7BACA04-7EE5-DE0C-1C1A-083ABC5A5482}"/>
              </a:ext>
            </a:extLst>
          </p:cNvPr>
          <p:cNvSpPr txBox="1"/>
          <p:nvPr/>
        </p:nvSpPr>
        <p:spPr>
          <a:xfrm>
            <a:off x="3394670" y="5254556"/>
            <a:ext cx="1828800" cy="1477328"/>
          </a:xfrm>
          <a:prstGeom prst="rect">
            <a:avLst/>
          </a:prstGeom>
          <a:noFill/>
        </p:spPr>
        <p:txBody>
          <a:bodyPr wrap="square" rtlCol="0">
            <a:spAutoFit/>
          </a:bodyPr>
          <a:lstStyle/>
          <a:p>
            <a:pPr algn="l"/>
            <a:r>
              <a:rPr lang="en-GB" dirty="0">
                <a:solidFill>
                  <a:schemeClr val="bg1"/>
                </a:solidFill>
              </a:rPr>
              <a:t>(</a:t>
            </a:r>
            <a:r>
              <a:rPr lang="en-GB" i="1" dirty="0">
                <a:solidFill>
                  <a:schemeClr val="bg1"/>
                </a:solidFill>
              </a:rPr>
              <a:t>UIG Print: Gold Bowl from Ugarit, 2nd millennium B.C</a:t>
            </a:r>
            <a:r>
              <a:rPr lang="en-GB" dirty="0">
                <a:solidFill>
                  <a:schemeClr val="bg1"/>
                </a:solidFill>
              </a:rPr>
              <a:t>, no date)</a:t>
            </a:r>
            <a:endParaRPr lang="en-US" dirty="0">
              <a:solidFill>
                <a:schemeClr val="bg1"/>
              </a:solidFill>
            </a:endParaRPr>
          </a:p>
        </p:txBody>
      </p:sp>
      <p:sp>
        <p:nvSpPr>
          <p:cNvPr id="13" name="TextBox 12">
            <a:extLst>
              <a:ext uri="{FF2B5EF4-FFF2-40B4-BE49-F238E27FC236}">
                <a16:creationId xmlns:a16="http://schemas.microsoft.com/office/drawing/2014/main" id="{1D8FE7DB-13C8-4948-AAE3-2EEB1FAA9012}"/>
              </a:ext>
            </a:extLst>
          </p:cNvPr>
          <p:cNvSpPr txBox="1"/>
          <p:nvPr/>
        </p:nvSpPr>
        <p:spPr>
          <a:xfrm>
            <a:off x="8289227" y="3476108"/>
            <a:ext cx="1828800" cy="923330"/>
          </a:xfrm>
          <a:prstGeom prst="rect">
            <a:avLst/>
          </a:prstGeom>
          <a:noFill/>
        </p:spPr>
        <p:txBody>
          <a:bodyPr wrap="square" rtlCol="0">
            <a:spAutoFit/>
          </a:bodyPr>
          <a:lstStyle/>
          <a:p>
            <a:pPr algn="l"/>
            <a:r>
              <a:rPr lang="en-GB" dirty="0">
                <a:solidFill>
                  <a:schemeClr val="bg1"/>
                </a:solidFill>
              </a:rPr>
              <a:t>(</a:t>
            </a:r>
            <a:r>
              <a:rPr lang="en-GB" i="1" dirty="0">
                <a:solidFill>
                  <a:schemeClr val="bg1"/>
                </a:solidFill>
              </a:rPr>
              <a:t>Golden Bowl from Ugarit</a:t>
            </a:r>
            <a:r>
              <a:rPr lang="en-GB" dirty="0">
                <a:solidFill>
                  <a:schemeClr val="bg1"/>
                </a:solidFill>
              </a:rPr>
              <a:t>, no date)</a:t>
            </a:r>
            <a:endParaRPr lang="en-US" dirty="0">
              <a:solidFill>
                <a:schemeClr val="bg1"/>
              </a:solidFill>
            </a:endParaRPr>
          </a:p>
        </p:txBody>
      </p:sp>
    </p:spTree>
    <p:extLst>
      <p:ext uri="{BB962C8B-B14F-4D97-AF65-F5344CB8AC3E}">
        <p14:creationId xmlns:p14="http://schemas.microsoft.com/office/powerpoint/2010/main" val="260731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188822" y="499145"/>
            <a:ext cx="8003177" cy="1060704"/>
          </a:xfrm>
        </p:spPr>
        <p:txBody>
          <a:bodyPr rtlCol="0">
            <a:normAutofit/>
          </a:bodyPr>
          <a:lstStyle/>
          <a:p>
            <a:pPr rtl="0"/>
            <a:r>
              <a:rPr lang="en-GB" sz="2800" dirty="0">
                <a:latin typeface="Aptos" panose="020B0004020202020204" pitchFamily="34" charset="0"/>
                <a:ea typeface="Times New Roman" panose="02020603050405020304" pitchFamily="18" charset="0"/>
                <a:cs typeface="Times New Roman" panose="02020603050405020304" pitchFamily="18" charset="0"/>
              </a:rPr>
              <a:t>B</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owl from </a:t>
            </a:r>
            <a:r>
              <a:rPr lang="en-GB" sz="2800" dirty="0" err="1">
                <a:effectLst/>
                <a:latin typeface="Aptos" panose="020B0004020202020204" pitchFamily="34" charset="0"/>
                <a:ea typeface="Times New Roman" panose="02020603050405020304" pitchFamily="18" charset="0"/>
                <a:cs typeface="Times New Roman" panose="02020603050405020304" pitchFamily="18" charset="0"/>
              </a:rPr>
              <a:t>Enkomi</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2800" dirty="0"/>
          </a:p>
        </p:txBody>
      </p:sp>
      <p:sp>
        <p:nvSpPr>
          <p:cNvPr id="5" name="Text Placeholder 4">
            <a:extLst>
              <a:ext uri="{FF2B5EF4-FFF2-40B4-BE49-F238E27FC236}">
                <a16:creationId xmlns:a16="http://schemas.microsoft.com/office/drawing/2014/main" id="{11DFEE5A-9641-8641-A302-F931CF7C1B83}"/>
              </a:ext>
            </a:extLst>
          </p:cNvPr>
          <p:cNvSpPr>
            <a:spLocks noGrp="1"/>
          </p:cNvSpPr>
          <p:nvPr>
            <p:ph type="body" sz="quarter" idx="16"/>
          </p:nvPr>
        </p:nvSpPr>
        <p:spPr>
          <a:xfrm>
            <a:off x="0" y="5482982"/>
            <a:ext cx="8040687" cy="1063625"/>
          </a:xfrm>
        </p:spPr>
        <p:txBody>
          <a:bodyPr rtlCol="0"/>
          <a:lstStyle/>
          <a:p>
            <a:pPr rtl="0"/>
            <a:r>
              <a:rPr lang="en-GB" dirty="0"/>
              <a:t>Comparison objects</a:t>
            </a:r>
          </a:p>
        </p:txBody>
      </p:sp>
      <p:pic>
        <p:nvPicPr>
          <p:cNvPr id="9" name="Picture Placeholder 8">
            <a:extLst>
              <a:ext uri="{FF2B5EF4-FFF2-40B4-BE49-F238E27FC236}">
                <a16:creationId xmlns:a16="http://schemas.microsoft.com/office/drawing/2014/main" id="{CEE72B89-B9C5-1997-88DA-F24FA780F0B6}"/>
              </a:ext>
            </a:extLst>
          </p:cNvPr>
          <p:cNvPicPr>
            <a:picLocks noGrp="1" noChangeAspect="1"/>
          </p:cNvPicPr>
          <p:nvPr>
            <p:ph type="pic" sz="quarter" idx="13"/>
          </p:nvPr>
        </p:nvPicPr>
        <p:blipFill>
          <a:blip r:embed="rId3"/>
          <a:srcRect l="13234" r="13234"/>
          <a:stretch/>
        </p:blipFill>
        <p:spPr>
          <a:prstGeom prst="rect">
            <a:avLst/>
          </a:prstGeom>
          <a:solidFill>
            <a:srgbClr val="282928"/>
          </a:solidFill>
        </p:spPr>
      </p:pic>
      <p:pic>
        <p:nvPicPr>
          <p:cNvPr id="12" name="Picture Placeholder 11">
            <a:extLst>
              <a:ext uri="{FF2B5EF4-FFF2-40B4-BE49-F238E27FC236}">
                <a16:creationId xmlns:a16="http://schemas.microsoft.com/office/drawing/2014/main" id="{4D827134-83EE-D848-B0B2-A09DAABCEC53}"/>
              </a:ext>
            </a:extLst>
          </p:cNvPr>
          <p:cNvPicPr>
            <a:picLocks noGrp="1" noChangeAspect="1"/>
          </p:cNvPicPr>
          <p:nvPr>
            <p:ph type="pic" sz="quarter" idx="14"/>
          </p:nvPr>
        </p:nvPicPr>
        <p:blipFill>
          <a:blip r:embed="rId4"/>
          <a:srcRect t="10139" b="10139"/>
          <a:stretch/>
        </p:blipFill>
        <p:spPr>
          <a:prstGeom prst="rect">
            <a:avLst/>
          </a:prstGeom>
          <a:solidFill>
            <a:srgbClr val="282928"/>
          </a:solidFill>
        </p:spPr>
      </p:pic>
      <p:sp>
        <p:nvSpPr>
          <p:cNvPr id="14" name="TextBox 13">
            <a:extLst>
              <a:ext uri="{FF2B5EF4-FFF2-40B4-BE49-F238E27FC236}">
                <a16:creationId xmlns:a16="http://schemas.microsoft.com/office/drawing/2014/main" id="{AC3FB144-4AAF-B0A5-0083-8DB1DEB1D8DA}"/>
              </a:ext>
            </a:extLst>
          </p:cNvPr>
          <p:cNvSpPr txBox="1"/>
          <p:nvPr/>
        </p:nvSpPr>
        <p:spPr>
          <a:xfrm>
            <a:off x="1198076" y="4051302"/>
            <a:ext cx="1828800" cy="646331"/>
          </a:xfrm>
          <a:prstGeom prst="rect">
            <a:avLst/>
          </a:prstGeom>
          <a:noFill/>
        </p:spPr>
        <p:txBody>
          <a:bodyPr wrap="square" rtlCol="0">
            <a:spAutoFit/>
          </a:bodyPr>
          <a:lstStyle/>
          <a:p>
            <a:pPr algn="l"/>
            <a:r>
              <a:rPr lang="en-GB" dirty="0">
                <a:solidFill>
                  <a:schemeClr val="bg1"/>
                </a:solidFill>
              </a:rPr>
              <a:t>(</a:t>
            </a:r>
            <a:r>
              <a:rPr lang="en-GB" i="1" dirty="0" err="1">
                <a:solidFill>
                  <a:schemeClr val="bg1"/>
                </a:solidFill>
              </a:rPr>
              <a:t>Enkomi</a:t>
            </a:r>
            <a:r>
              <a:rPr lang="en-GB" i="1" dirty="0">
                <a:solidFill>
                  <a:schemeClr val="bg1"/>
                </a:solidFill>
              </a:rPr>
              <a:t> Bowl</a:t>
            </a:r>
            <a:r>
              <a:rPr lang="en-GB" dirty="0">
                <a:solidFill>
                  <a:schemeClr val="bg1"/>
                </a:solidFill>
              </a:rPr>
              <a:t>, no date)</a:t>
            </a:r>
            <a:endParaRPr lang="en-US" dirty="0">
              <a:solidFill>
                <a:schemeClr val="bg1"/>
              </a:solidFill>
            </a:endParaRPr>
          </a:p>
        </p:txBody>
      </p:sp>
      <p:sp>
        <p:nvSpPr>
          <p:cNvPr id="16" name="TextBox 15">
            <a:extLst>
              <a:ext uri="{FF2B5EF4-FFF2-40B4-BE49-F238E27FC236}">
                <a16:creationId xmlns:a16="http://schemas.microsoft.com/office/drawing/2014/main" id="{C5EE7347-078D-FD45-5770-A370DA3CDDD7}"/>
              </a:ext>
            </a:extLst>
          </p:cNvPr>
          <p:cNvSpPr txBox="1"/>
          <p:nvPr/>
        </p:nvSpPr>
        <p:spPr>
          <a:xfrm>
            <a:off x="7126287" y="5276130"/>
            <a:ext cx="1828800" cy="1477328"/>
          </a:xfrm>
          <a:prstGeom prst="rect">
            <a:avLst/>
          </a:prstGeom>
          <a:noFill/>
        </p:spPr>
        <p:txBody>
          <a:bodyPr wrap="square" rtlCol="0">
            <a:spAutoFit/>
          </a:bodyPr>
          <a:lstStyle/>
          <a:p>
            <a:pPr algn="l"/>
            <a:r>
              <a:rPr lang="en-GB" dirty="0">
                <a:solidFill>
                  <a:schemeClr val="bg1"/>
                </a:solidFill>
              </a:rPr>
              <a:t>(</a:t>
            </a:r>
            <a:r>
              <a:rPr lang="en-GB" i="1" dirty="0">
                <a:solidFill>
                  <a:schemeClr val="bg1"/>
                </a:solidFill>
              </a:rPr>
              <a:t>UIG Print: Gold Bowl from Ugarit, 2nd millennium B.C</a:t>
            </a:r>
            <a:r>
              <a:rPr lang="en-GB" dirty="0">
                <a:solidFill>
                  <a:schemeClr val="bg1"/>
                </a:solidFill>
              </a:rPr>
              <a:t>, no date)</a:t>
            </a:r>
            <a:endParaRPr lang="en-US" dirty="0">
              <a:solidFill>
                <a:schemeClr val="bg1"/>
              </a:solidFill>
            </a:endParaRPr>
          </a:p>
        </p:txBody>
      </p:sp>
    </p:spTree>
    <p:extLst>
      <p:ext uri="{BB962C8B-B14F-4D97-AF65-F5344CB8AC3E}">
        <p14:creationId xmlns:p14="http://schemas.microsoft.com/office/powerpoint/2010/main" val="160651620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9D94-89A0-FA4B-B99F-DD7F5C577793}"/>
              </a:ext>
            </a:extLst>
          </p:cNvPr>
          <p:cNvSpPr>
            <a:spLocks noGrp="1"/>
          </p:cNvSpPr>
          <p:nvPr>
            <p:ph type="title"/>
          </p:nvPr>
        </p:nvSpPr>
        <p:spPr/>
        <p:txBody>
          <a:bodyPr rtlCol="0"/>
          <a:lstStyle/>
          <a:p>
            <a:pPr rtl="0"/>
            <a:r>
              <a:rPr lang="en-GB" dirty="0"/>
              <a:t>Theory </a:t>
            </a:r>
          </a:p>
        </p:txBody>
      </p:sp>
      <p:sp>
        <p:nvSpPr>
          <p:cNvPr id="20" name="TextBox 19">
            <a:extLst>
              <a:ext uri="{FF2B5EF4-FFF2-40B4-BE49-F238E27FC236}">
                <a16:creationId xmlns:a16="http://schemas.microsoft.com/office/drawing/2014/main" id="{3364C047-7FB7-C22C-5968-0520F4007CDC}"/>
              </a:ext>
            </a:extLst>
          </p:cNvPr>
          <p:cNvSpPr txBox="1"/>
          <p:nvPr/>
        </p:nvSpPr>
        <p:spPr>
          <a:xfrm>
            <a:off x="949473" y="1570313"/>
            <a:ext cx="3049141" cy="4524315"/>
          </a:xfrm>
          <a:prstGeom prst="rect">
            <a:avLst/>
          </a:prstGeom>
          <a:noFill/>
        </p:spPr>
        <p:txBody>
          <a:bodyPr wrap="square">
            <a:spAutoFit/>
          </a:bodyPr>
          <a:lstStyle/>
          <a:p>
            <a:pPr>
              <a:buNone/>
            </a:pPr>
            <a:br>
              <a:rPr lang="en-GB" dirty="0"/>
            </a:br>
            <a:endParaRPr lang="en-GB" dirty="0"/>
          </a:p>
          <a:p>
            <a:pPr>
              <a:buNone/>
            </a:pPr>
            <a:r>
              <a:rPr lang="en-GB" dirty="0">
                <a:solidFill>
                  <a:srgbClr val="FFFFFF"/>
                </a:solidFill>
                <a:effectLst/>
                <a:latin typeface=".AppleSystemUIFont"/>
              </a:rPr>
              <a:t>“A world-system is a social system, one that has boundaries, structures, member groups, rules of legitimation, and coherence. Its life is made up of the conflicting forces which hold it together by tension and tear it apart as each group seeks eternally to </a:t>
            </a:r>
            <a:r>
              <a:rPr lang="en-GB" dirty="0" err="1">
                <a:solidFill>
                  <a:srgbClr val="FFFFFF"/>
                </a:solidFill>
                <a:effectLst/>
                <a:latin typeface=".AppleSystemUIFont"/>
              </a:rPr>
              <a:t>remold</a:t>
            </a:r>
            <a:r>
              <a:rPr lang="en-GB" dirty="0">
                <a:solidFill>
                  <a:srgbClr val="FFFFFF"/>
                </a:solidFill>
                <a:effectLst/>
                <a:latin typeface=".AppleSystemUIFont"/>
              </a:rPr>
              <a:t> it to its advantage.”</a:t>
            </a:r>
          </a:p>
          <a:p>
            <a:pPr>
              <a:buNone/>
            </a:pPr>
            <a:r>
              <a:rPr lang="en-GB" dirty="0">
                <a:solidFill>
                  <a:srgbClr val="FFFFFF"/>
                </a:solidFill>
                <a:effectLst/>
                <a:latin typeface=".AppleSystemUIFont"/>
              </a:rPr>
              <a:t>— Immanuel </a:t>
            </a:r>
            <a:r>
              <a:rPr lang="en-GB" dirty="0" err="1">
                <a:solidFill>
                  <a:srgbClr val="FFFFFF"/>
                </a:solidFill>
                <a:effectLst/>
                <a:latin typeface=".AppleSystemUIFont"/>
              </a:rPr>
              <a:t>Wallerstein</a:t>
            </a:r>
            <a:r>
              <a:rPr lang="en-GB" dirty="0">
                <a:solidFill>
                  <a:srgbClr val="FFFFFF"/>
                </a:solidFill>
                <a:effectLst/>
                <a:latin typeface=".AppleSystemUIFont"/>
              </a:rPr>
              <a:t>, The Modern World-System I (1974), p. 347.</a:t>
            </a:r>
          </a:p>
        </p:txBody>
      </p:sp>
      <p:sp>
        <p:nvSpPr>
          <p:cNvPr id="22" name="TextBox 21">
            <a:extLst>
              <a:ext uri="{FF2B5EF4-FFF2-40B4-BE49-F238E27FC236}">
                <a16:creationId xmlns:a16="http://schemas.microsoft.com/office/drawing/2014/main" id="{81C06FE8-93CA-658E-40C3-7AC6B7A7944B}"/>
              </a:ext>
            </a:extLst>
          </p:cNvPr>
          <p:cNvSpPr txBox="1"/>
          <p:nvPr/>
        </p:nvSpPr>
        <p:spPr>
          <a:xfrm>
            <a:off x="8399605" y="2262811"/>
            <a:ext cx="2842922" cy="3139321"/>
          </a:xfrm>
          <a:prstGeom prst="rect">
            <a:avLst/>
          </a:prstGeom>
          <a:noFill/>
        </p:spPr>
        <p:txBody>
          <a:bodyPr wrap="square">
            <a:spAutoFit/>
          </a:bodyPr>
          <a:lstStyle/>
          <a:p>
            <a:pPr>
              <a:buNone/>
            </a:pPr>
            <a:r>
              <a:rPr lang="en-GB" dirty="0">
                <a:solidFill>
                  <a:srgbClr val="FFFFFF"/>
                </a:solidFill>
                <a:effectLst/>
                <a:latin typeface=".AppleSystemUIFont"/>
              </a:rPr>
              <a:t>“The world-economy is built on a hierarchy of strong core states and weaker peripheral areas, linked through a network of economic exchange that ensures the continued dominance of the core.”</a:t>
            </a:r>
          </a:p>
          <a:p>
            <a:pPr>
              <a:buNone/>
            </a:pPr>
            <a:r>
              <a:rPr lang="en-GB" dirty="0">
                <a:solidFill>
                  <a:srgbClr val="FFFFFF"/>
                </a:solidFill>
                <a:effectLst/>
                <a:latin typeface=".AppleSystemUIFont"/>
              </a:rPr>
              <a:t>— Immanuel </a:t>
            </a:r>
            <a:r>
              <a:rPr lang="en-GB" dirty="0" err="1">
                <a:solidFill>
                  <a:srgbClr val="FFFFFF"/>
                </a:solidFill>
                <a:effectLst/>
                <a:latin typeface=".AppleSystemUIFont"/>
              </a:rPr>
              <a:t>Wallerstein</a:t>
            </a:r>
            <a:r>
              <a:rPr lang="en-GB" dirty="0">
                <a:solidFill>
                  <a:srgbClr val="FFFFFF"/>
                </a:solidFill>
                <a:effectLst/>
                <a:latin typeface=".AppleSystemUIFont"/>
              </a:rPr>
              <a:t>, World-Systems Analysis: An Introduction (2004), p. 28.</a:t>
            </a:r>
          </a:p>
        </p:txBody>
      </p:sp>
    </p:spTree>
    <p:extLst>
      <p:ext uri="{BB962C8B-B14F-4D97-AF65-F5344CB8AC3E}">
        <p14:creationId xmlns:p14="http://schemas.microsoft.com/office/powerpoint/2010/main" val="428846443"/>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2CB014-0C05-194C-856A-4B11DFC8948D}"/>
              </a:ext>
            </a:extLst>
          </p:cNvPr>
          <p:cNvSpPr>
            <a:spLocks noGrp="1"/>
          </p:cNvSpPr>
          <p:nvPr>
            <p:ph type="title"/>
          </p:nvPr>
        </p:nvSpPr>
        <p:spPr>
          <a:xfrm>
            <a:off x="4633358" y="111377"/>
            <a:ext cx="7558642" cy="1510076"/>
          </a:xfrm>
        </p:spPr>
        <p:txBody>
          <a:bodyPr rtlCol="0"/>
          <a:lstStyle/>
          <a:p>
            <a:pPr rtl="0"/>
            <a:r>
              <a:rPr lang="en-GB" dirty="0"/>
              <a:t>Bibliography </a:t>
            </a:r>
          </a:p>
        </p:txBody>
      </p:sp>
      <p:sp>
        <p:nvSpPr>
          <p:cNvPr id="9" name="TextBox 8">
            <a:extLst>
              <a:ext uri="{FF2B5EF4-FFF2-40B4-BE49-F238E27FC236}">
                <a16:creationId xmlns:a16="http://schemas.microsoft.com/office/drawing/2014/main" id="{FE66B0FB-1475-C3CE-380A-82745F656FF3}"/>
              </a:ext>
            </a:extLst>
          </p:cNvPr>
          <p:cNvSpPr txBox="1"/>
          <p:nvPr/>
        </p:nvSpPr>
        <p:spPr>
          <a:xfrm>
            <a:off x="1923860" y="1231069"/>
            <a:ext cx="9782773" cy="5047536"/>
          </a:xfrm>
          <a:prstGeom prst="rect">
            <a:avLst/>
          </a:prstGeom>
          <a:solidFill>
            <a:schemeClr val="tx1"/>
          </a:solidFill>
        </p:spPr>
        <p:txBody>
          <a:bodyPr wrap="square" rtlCol="0">
            <a:spAutoFit/>
          </a:bodyPr>
          <a:lstStyle/>
          <a:p>
            <a:r>
              <a:rPr lang="en-GB" sz="1600" dirty="0" err="1">
                <a:solidFill>
                  <a:schemeClr val="bg1"/>
                </a:solidFill>
                <a:effectLst/>
              </a:rPr>
              <a:t>Chirot</a:t>
            </a:r>
            <a:r>
              <a:rPr lang="en-GB" sz="1600" dirty="0">
                <a:solidFill>
                  <a:schemeClr val="bg1"/>
                </a:solidFill>
                <a:effectLst/>
              </a:rPr>
              <a:t>, D. and Hall, T.D. (1982) ‘World-System Theory’.</a:t>
            </a:r>
          </a:p>
          <a:p>
            <a:r>
              <a:rPr lang="en-GB" sz="1600" i="1" dirty="0" err="1">
                <a:solidFill>
                  <a:schemeClr val="bg1"/>
                </a:solidFill>
                <a:effectLst/>
              </a:rPr>
              <a:t>Enkomi</a:t>
            </a:r>
            <a:r>
              <a:rPr lang="en-GB" sz="1600" i="1" dirty="0">
                <a:solidFill>
                  <a:schemeClr val="bg1"/>
                </a:solidFill>
                <a:effectLst/>
              </a:rPr>
              <a:t> Bowl</a:t>
            </a:r>
            <a:r>
              <a:rPr lang="en-GB" sz="1600" dirty="0">
                <a:solidFill>
                  <a:schemeClr val="bg1"/>
                </a:solidFill>
                <a:effectLst/>
              </a:rPr>
              <a:t> (no date). Available at: https://therosettelady.wordpress.com/these-are-a-few-of-my-favourite-things/</a:t>
            </a:r>
            <a:r>
              <a:rPr lang="en-GB" sz="1600" dirty="0" err="1">
                <a:solidFill>
                  <a:schemeClr val="bg1"/>
                </a:solidFill>
                <a:effectLst/>
              </a:rPr>
              <a:t>enkomi-bowl</a:t>
            </a:r>
            <a:r>
              <a:rPr lang="en-GB" sz="1600" dirty="0">
                <a:solidFill>
                  <a:schemeClr val="bg1"/>
                </a:solidFill>
                <a:effectLst/>
              </a:rPr>
              <a:t>/.</a:t>
            </a:r>
          </a:p>
          <a:p>
            <a:r>
              <a:rPr lang="en-GB" sz="1600" dirty="0">
                <a:solidFill>
                  <a:schemeClr val="bg1"/>
                </a:solidFill>
                <a:effectLst/>
              </a:rPr>
              <a:t>Feldman, M.H. (2014) ‘Luxurious Forms: Redefining a Mediterranean "International Style," 1400-1200 B.e.E.’</a:t>
            </a:r>
          </a:p>
          <a:p>
            <a:r>
              <a:rPr lang="en-GB" sz="1600" i="1" dirty="0">
                <a:solidFill>
                  <a:schemeClr val="bg1"/>
                </a:solidFill>
                <a:effectLst/>
              </a:rPr>
              <a:t>Golden Bowl from Ugarit</a:t>
            </a:r>
            <a:r>
              <a:rPr lang="en-GB" sz="1600" dirty="0">
                <a:solidFill>
                  <a:schemeClr val="bg1"/>
                </a:solidFill>
                <a:effectLst/>
              </a:rPr>
              <a:t> (no date a). Available at: https://</a:t>
            </a:r>
            <a:r>
              <a:rPr lang="en-GB" sz="1600" dirty="0" err="1">
                <a:solidFill>
                  <a:schemeClr val="bg1"/>
                </a:solidFill>
                <a:effectLst/>
              </a:rPr>
              <a:t>virtual-museum-syria.org</a:t>
            </a:r>
            <a:r>
              <a:rPr lang="en-GB" sz="1600" dirty="0">
                <a:solidFill>
                  <a:schemeClr val="bg1"/>
                </a:solidFill>
                <a:effectLst/>
              </a:rPr>
              <a:t>/</a:t>
            </a:r>
            <a:r>
              <a:rPr lang="en-GB" sz="1600" dirty="0" err="1">
                <a:solidFill>
                  <a:schemeClr val="bg1"/>
                </a:solidFill>
                <a:effectLst/>
              </a:rPr>
              <a:t>aleppo</a:t>
            </a:r>
            <a:r>
              <a:rPr lang="en-GB" sz="1600" dirty="0">
                <a:solidFill>
                  <a:schemeClr val="bg1"/>
                </a:solidFill>
                <a:effectLst/>
              </a:rPr>
              <a:t>/</a:t>
            </a:r>
            <a:r>
              <a:rPr lang="en-GB" sz="1600" dirty="0" err="1">
                <a:solidFill>
                  <a:schemeClr val="bg1"/>
                </a:solidFill>
                <a:effectLst/>
              </a:rPr>
              <a:t>golden-bowl-from-ugarit</a:t>
            </a:r>
            <a:r>
              <a:rPr lang="en-GB" sz="1600" dirty="0">
                <a:solidFill>
                  <a:schemeClr val="bg1"/>
                </a:solidFill>
                <a:effectLst/>
              </a:rPr>
              <a:t>/.</a:t>
            </a:r>
          </a:p>
          <a:p>
            <a:r>
              <a:rPr lang="en-GB" sz="1600" i="1" dirty="0">
                <a:solidFill>
                  <a:schemeClr val="bg1"/>
                </a:solidFill>
                <a:effectLst/>
              </a:rPr>
              <a:t>Golden Bowl from Ugarit</a:t>
            </a:r>
            <a:r>
              <a:rPr lang="en-GB" sz="1600" dirty="0">
                <a:solidFill>
                  <a:schemeClr val="bg1"/>
                </a:solidFill>
                <a:effectLst/>
              </a:rPr>
              <a:t> (no date b). Available at: https://</a:t>
            </a:r>
            <a:r>
              <a:rPr lang="en-GB" sz="1600" dirty="0" err="1">
                <a:solidFill>
                  <a:schemeClr val="bg1"/>
                </a:solidFill>
                <a:effectLst/>
              </a:rPr>
              <a:t>virtual-museum-syria.org</a:t>
            </a:r>
            <a:r>
              <a:rPr lang="en-GB" sz="1600" dirty="0">
                <a:solidFill>
                  <a:schemeClr val="bg1"/>
                </a:solidFill>
                <a:effectLst/>
              </a:rPr>
              <a:t>/</a:t>
            </a:r>
            <a:r>
              <a:rPr lang="en-GB" sz="1600" dirty="0" err="1">
                <a:solidFill>
                  <a:schemeClr val="bg1"/>
                </a:solidFill>
                <a:effectLst/>
              </a:rPr>
              <a:t>aleppo</a:t>
            </a:r>
            <a:r>
              <a:rPr lang="en-GB" sz="1600" dirty="0">
                <a:solidFill>
                  <a:schemeClr val="bg1"/>
                </a:solidFill>
                <a:effectLst/>
              </a:rPr>
              <a:t>/</a:t>
            </a:r>
            <a:r>
              <a:rPr lang="en-GB" sz="1600" dirty="0" err="1">
                <a:solidFill>
                  <a:schemeClr val="bg1"/>
                </a:solidFill>
                <a:effectLst/>
              </a:rPr>
              <a:t>golden-bowl-from-ugarit</a:t>
            </a:r>
            <a:r>
              <a:rPr lang="en-GB" sz="1600" dirty="0">
                <a:solidFill>
                  <a:schemeClr val="bg1"/>
                </a:solidFill>
                <a:effectLst/>
              </a:rPr>
              <a:t>/.</a:t>
            </a:r>
          </a:p>
          <a:p>
            <a:r>
              <a:rPr lang="en-GB" sz="1600" dirty="0" err="1">
                <a:solidFill>
                  <a:schemeClr val="bg1"/>
                </a:solidFill>
                <a:effectLst/>
              </a:rPr>
              <a:t>Graziadio</a:t>
            </a:r>
            <a:r>
              <a:rPr lang="en-GB" sz="1600" dirty="0">
                <a:solidFill>
                  <a:schemeClr val="bg1"/>
                </a:solidFill>
                <a:effectLst/>
              </a:rPr>
              <a:t>, G. and </a:t>
            </a:r>
            <a:r>
              <a:rPr lang="en-GB" sz="1600" dirty="0" err="1">
                <a:solidFill>
                  <a:schemeClr val="bg1"/>
                </a:solidFill>
                <a:effectLst/>
              </a:rPr>
              <a:t>Pezzi</a:t>
            </a:r>
            <a:r>
              <a:rPr lang="en-GB" sz="1600" dirty="0">
                <a:solidFill>
                  <a:schemeClr val="bg1"/>
                </a:solidFill>
                <a:effectLst/>
              </a:rPr>
              <a:t>, E. (2009) ‘The Late Bronze Age Tombs at </a:t>
            </a:r>
            <a:r>
              <a:rPr lang="en-GB" sz="1600" dirty="0" err="1">
                <a:solidFill>
                  <a:schemeClr val="bg1"/>
                </a:solidFill>
                <a:effectLst/>
              </a:rPr>
              <a:t>Enkomi</a:t>
            </a:r>
            <a:r>
              <a:rPr lang="en-GB" sz="1600" dirty="0">
                <a:solidFill>
                  <a:schemeClr val="bg1"/>
                </a:solidFill>
                <a:effectLst/>
              </a:rPr>
              <a:t> (Cyprus): a Case Study’.</a:t>
            </a:r>
          </a:p>
          <a:p>
            <a:r>
              <a:rPr lang="en-GB" sz="1600" dirty="0">
                <a:solidFill>
                  <a:schemeClr val="bg1"/>
                </a:solidFill>
                <a:effectLst/>
              </a:rPr>
              <a:t>Knapp, A.B. (2009) ‘Migration, Hybridisation and Collapse: Bronze Age Cyprus and the Eastern Mediterranean’, in </a:t>
            </a:r>
            <a:r>
              <a:rPr lang="en-GB" sz="1600" i="1" dirty="0" err="1">
                <a:solidFill>
                  <a:schemeClr val="bg1"/>
                </a:solidFill>
                <a:effectLst/>
              </a:rPr>
              <a:t>Scienze</a:t>
            </a:r>
            <a:r>
              <a:rPr lang="en-GB" sz="1600" i="1" dirty="0">
                <a:solidFill>
                  <a:schemeClr val="bg1"/>
                </a:solidFill>
                <a:effectLst/>
              </a:rPr>
              <a:t> </a:t>
            </a:r>
            <a:r>
              <a:rPr lang="en-GB" sz="1600" i="1" dirty="0" err="1">
                <a:solidFill>
                  <a:schemeClr val="bg1"/>
                </a:solidFill>
                <a:effectLst/>
              </a:rPr>
              <a:t>dell’Antichità</a:t>
            </a:r>
            <a:r>
              <a:rPr lang="en-GB" sz="1600" dirty="0">
                <a:solidFill>
                  <a:schemeClr val="bg1"/>
                </a:solidFill>
                <a:effectLst/>
              </a:rPr>
              <a:t>, pp. 219–239.</a:t>
            </a:r>
          </a:p>
          <a:p>
            <a:r>
              <a:rPr lang="en-GB" sz="1600" dirty="0">
                <a:solidFill>
                  <a:schemeClr val="bg1"/>
                </a:solidFill>
                <a:effectLst/>
              </a:rPr>
              <a:t>Murray, S.C. (2023) ‘Eastern Mediterranean Bronze Age Trade in Archaeological Perspective: A Review of Interpretative and Empirical’, in </a:t>
            </a:r>
            <a:r>
              <a:rPr lang="en-GB" sz="1600" i="1" dirty="0">
                <a:solidFill>
                  <a:schemeClr val="bg1"/>
                </a:solidFill>
                <a:effectLst/>
              </a:rPr>
              <a:t>Journal of Archaeological Research</a:t>
            </a:r>
            <a:r>
              <a:rPr lang="en-GB" sz="1600" dirty="0">
                <a:solidFill>
                  <a:schemeClr val="bg1"/>
                </a:solidFill>
                <a:effectLst/>
              </a:rPr>
              <a:t>, pp. 395–430.</a:t>
            </a:r>
          </a:p>
          <a:p>
            <a:r>
              <a:rPr lang="en-GB" sz="1600" dirty="0">
                <a:solidFill>
                  <a:schemeClr val="bg1"/>
                </a:solidFill>
                <a:effectLst/>
              </a:rPr>
              <a:t>Netchev, S. (no date) </a:t>
            </a:r>
            <a:r>
              <a:rPr lang="en-GB" sz="1600" i="1" dirty="0">
                <a:solidFill>
                  <a:schemeClr val="bg1"/>
                </a:solidFill>
                <a:effectLst/>
              </a:rPr>
              <a:t>Late Bronze Age Mediterranean Trade, c. 1400-1200 BCE</a:t>
            </a:r>
            <a:r>
              <a:rPr lang="en-GB" sz="1600" dirty="0">
                <a:solidFill>
                  <a:schemeClr val="bg1"/>
                </a:solidFill>
                <a:effectLst/>
              </a:rPr>
              <a:t>. Available at: https://</a:t>
            </a:r>
            <a:r>
              <a:rPr lang="en-GB" sz="1600" dirty="0" err="1">
                <a:solidFill>
                  <a:schemeClr val="bg1"/>
                </a:solidFill>
                <a:effectLst/>
              </a:rPr>
              <a:t>www.worldhistory.org</a:t>
            </a:r>
            <a:r>
              <a:rPr lang="en-GB" sz="1600" dirty="0">
                <a:solidFill>
                  <a:schemeClr val="bg1"/>
                </a:solidFill>
                <a:effectLst/>
              </a:rPr>
              <a:t>/image/14880/late-bronze-age-mediterranean-trade-c-1400-1200-bc/.</a:t>
            </a:r>
          </a:p>
          <a:p>
            <a:r>
              <a:rPr lang="en-GB" sz="1600" i="1" dirty="0">
                <a:solidFill>
                  <a:schemeClr val="bg1"/>
                </a:solidFill>
                <a:effectLst/>
              </a:rPr>
              <a:t>UIG Print: Gold Bowl from Ugarit, 2nd millennium B.C</a:t>
            </a:r>
            <a:r>
              <a:rPr lang="en-GB" sz="1600" dirty="0">
                <a:solidFill>
                  <a:schemeClr val="bg1"/>
                </a:solidFill>
                <a:effectLst/>
              </a:rPr>
              <a:t> (no date). Available at: https://www.mediastorehouse.co.uk/</a:t>
            </a:r>
            <a:r>
              <a:rPr lang="en-GB" sz="1600" dirty="0" err="1">
                <a:solidFill>
                  <a:schemeClr val="bg1"/>
                </a:solidFill>
                <a:effectLst/>
              </a:rPr>
              <a:t>uig</a:t>
            </a:r>
            <a:r>
              <a:rPr lang="en-GB" sz="1600" dirty="0">
                <a:solidFill>
                  <a:schemeClr val="bg1"/>
                </a:solidFill>
                <a:effectLst/>
              </a:rPr>
              <a:t>/art/archeology/gold-bowl-decorations-influenced-egyptian-9454109.html.</a:t>
            </a:r>
          </a:p>
          <a:p>
            <a:r>
              <a:rPr lang="en-GB" sz="1600" dirty="0" err="1">
                <a:solidFill>
                  <a:schemeClr val="bg1"/>
                </a:solidFill>
                <a:effectLst/>
              </a:rPr>
              <a:t>Wallerstein</a:t>
            </a:r>
            <a:r>
              <a:rPr lang="en-GB" sz="1600" dirty="0">
                <a:solidFill>
                  <a:schemeClr val="bg1"/>
                </a:solidFill>
                <a:effectLst/>
              </a:rPr>
              <a:t>, I. (1974) </a:t>
            </a:r>
            <a:r>
              <a:rPr lang="en-GB" sz="1600" i="1" dirty="0">
                <a:solidFill>
                  <a:schemeClr val="bg1"/>
                </a:solidFill>
                <a:effectLst/>
              </a:rPr>
              <a:t>The Modern World-System I</a:t>
            </a:r>
            <a:r>
              <a:rPr lang="en-GB" sz="1600" dirty="0">
                <a:solidFill>
                  <a:schemeClr val="bg1"/>
                </a:solidFill>
                <a:effectLst/>
              </a:rPr>
              <a:t>.</a:t>
            </a:r>
          </a:p>
          <a:p>
            <a:r>
              <a:rPr lang="en-GB" sz="1600" dirty="0" err="1">
                <a:solidFill>
                  <a:schemeClr val="bg1"/>
                </a:solidFill>
                <a:effectLst/>
              </a:rPr>
              <a:t>Wallerstein</a:t>
            </a:r>
            <a:r>
              <a:rPr lang="en-GB" sz="1600" dirty="0">
                <a:solidFill>
                  <a:schemeClr val="bg1"/>
                </a:solidFill>
                <a:effectLst/>
              </a:rPr>
              <a:t>, I. (2004) </a:t>
            </a:r>
            <a:r>
              <a:rPr lang="en-GB" sz="1600" i="1" dirty="0">
                <a:solidFill>
                  <a:schemeClr val="bg1"/>
                </a:solidFill>
                <a:effectLst/>
              </a:rPr>
              <a:t>World-systems Analysis: An Introduction</a:t>
            </a:r>
            <a:r>
              <a:rPr lang="en-GB" sz="1600" dirty="0">
                <a:solidFill>
                  <a:schemeClr val="bg1"/>
                </a:solidFill>
                <a:effectLst/>
              </a:rPr>
              <a:t>.</a:t>
            </a:r>
          </a:p>
          <a:p>
            <a:pPr algn="l"/>
            <a:endParaRPr lang="en-US" dirty="0"/>
          </a:p>
        </p:txBody>
      </p:sp>
    </p:spTree>
    <p:extLst>
      <p:ext uri="{BB962C8B-B14F-4D97-AF65-F5344CB8AC3E}">
        <p14:creationId xmlns:p14="http://schemas.microsoft.com/office/powerpoint/2010/main" val="23604409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7762524_TF12214491.potx" id="{2EE3D01B-745B-47F1-93B0-352BC4645730}" vid="{DE58AFEC-4755-4C28-B369-18D19A9284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52</Words>
  <Application>Microsoft Office PowerPoint</Application>
  <PresentationFormat>Widescreen</PresentationFormat>
  <Paragraphs>27</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How the Golden Bowl from Ugarit shows international trade within Eastern Mediterranean Bronze Age.</vt:lpstr>
      <vt:lpstr>How does the Golden Bowl from Ugarit show international trade within Eastern Mediterranean Bronze Age?  </vt:lpstr>
      <vt:lpstr>What is international trade?</vt:lpstr>
      <vt:lpstr>Presence of hybrid objects</vt:lpstr>
      <vt:lpstr>How does the Golden Bowl from Ugarit demonstrate international style?</vt:lpstr>
      <vt:lpstr>Bowl from Enkomi </vt:lpstr>
      <vt:lpstr>Theory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the Golden Bowl from Ugarit shows international trade within Eastern Mediterranean Bronze Age.</dc:title>
  <dc:creator>Lilly York (2317170)</dc:creator>
  <cp:lastModifiedBy>Lilly York (2317170)</cp:lastModifiedBy>
  <cp:revision>2</cp:revision>
  <dcterms:created xsi:type="dcterms:W3CDTF">2025-11-20T11:43:38Z</dcterms:created>
  <dcterms:modified xsi:type="dcterms:W3CDTF">2025-11-30T15:37:00Z</dcterms:modified>
</cp:coreProperties>
</file>