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74" r:id="rId5"/>
    <p:sldId id="266" r:id="rId6"/>
    <p:sldId id="267" r:id="rId7"/>
    <p:sldId id="270" r:id="rId8"/>
    <p:sldId id="276" r:id="rId9"/>
    <p:sldId id="269" r:id="rId10"/>
    <p:sldId id="279" r:id="rId11"/>
    <p:sldId id="280" r:id="rId12"/>
    <p:sldId id="281" r:id="rId13"/>
    <p:sldId id="282" r:id="rId14"/>
    <p:sldId id="283" r:id="rId15"/>
    <p:sldId id="284" r:id="rId16"/>
    <p:sldId id="277" r:id="rId17"/>
    <p:sldId id="271" r:id="rId18"/>
    <p:sldId id="278" r:id="rId19"/>
    <p:sldId id="272" r:id="rId20"/>
    <p:sldId id="275"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1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6" autoAdjust="0"/>
    <p:restoredTop sz="51586" autoAdjust="0"/>
  </p:normalViewPr>
  <p:slideViewPr>
    <p:cSldViewPr snapToGrid="0">
      <p:cViewPr>
        <p:scale>
          <a:sx n="66" d="100"/>
          <a:sy n="66" d="100"/>
        </p:scale>
        <p:origin x="15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B38F7-5EC1-4644-82D8-6ABBCBBCF698}" type="datetimeFigureOut">
              <a:rPr lang="en-GB" smtClean="0"/>
              <a:t>28/12/2020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2E8830-1612-4EB7-A3DC-18276D65B208}" type="slidenum">
              <a:rPr lang="en-GB" smtClean="0"/>
              <a:t>‹#›</a:t>
            </a:fld>
            <a:endParaRPr lang="en-GB"/>
          </a:p>
        </p:txBody>
      </p:sp>
    </p:spTree>
    <p:extLst>
      <p:ext uri="{BB962C8B-B14F-4D97-AF65-F5344CB8AC3E}">
        <p14:creationId xmlns:p14="http://schemas.microsoft.com/office/powerpoint/2010/main" val="3223278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video presentation assignment for engineering application and study skills</a:t>
            </a:r>
          </a:p>
        </p:txBody>
      </p:sp>
      <p:sp>
        <p:nvSpPr>
          <p:cNvPr id="4" name="Slide Number Placeholder 3"/>
          <p:cNvSpPr>
            <a:spLocks noGrp="1"/>
          </p:cNvSpPr>
          <p:nvPr>
            <p:ph type="sldNum" sz="quarter" idx="5"/>
          </p:nvPr>
        </p:nvSpPr>
        <p:spPr/>
        <p:txBody>
          <a:bodyPr/>
          <a:lstStyle/>
          <a:p>
            <a:fld id="{662E8830-1612-4EB7-A3DC-18276D65B208}" type="slidenum">
              <a:rPr lang="en-GB" smtClean="0"/>
              <a:t>1</a:t>
            </a:fld>
            <a:endParaRPr lang="en-GB"/>
          </a:p>
        </p:txBody>
      </p:sp>
    </p:spTree>
    <p:extLst>
      <p:ext uri="{BB962C8B-B14F-4D97-AF65-F5344CB8AC3E}">
        <p14:creationId xmlns:p14="http://schemas.microsoft.com/office/powerpoint/2010/main" val="4068894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Faith Over. I have over 5 years of manufacturing industry experience and started my studies in 2019. I am currently completing an AHEP accredited BEng and today we will discuss 4 learning outcomes from the AHEP criteria</a:t>
            </a:r>
          </a:p>
        </p:txBody>
      </p:sp>
      <p:sp>
        <p:nvSpPr>
          <p:cNvPr id="4" name="Slide Number Placeholder 3"/>
          <p:cNvSpPr>
            <a:spLocks noGrp="1"/>
          </p:cNvSpPr>
          <p:nvPr>
            <p:ph type="sldNum" sz="quarter" idx="5"/>
          </p:nvPr>
        </p:nvSpPr>
        <p:spPr/>
        <p:txBody>
          <a:bodyPr/>
          <a:lstStyle/>
          <a:p>
            <a:fld id="{662E8830-1612-4EB7-A3DC-18276D65B208}" type="slidenum">
              <a:rPr lang="en-GB" smtClean="0"/>
              <a:t>2</a:t>
            </a:fld>
            <a:endParaRPr lang="en-GB"/>
          </a:p>
        </p:txBody>
      </p:sp>
    </p:spTree>
    <p:extLst>
      <p:ext uri="{BB962C8B-B14F-4D97-AF65-F5344CB8AC3E}">
        <p14:creationId xmlns:p14="http://schemas.microsoft.com/office/powerpoint/2010/main" val="738091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I will discuss communication </a:t>
            </a:r>
          </a:p>
          <a:p>
            <a:endParaRPr lang="en-GB" dirty="0"/>
          </a:p>
          <a:p>
            <a:r>
              <a:rPr lang="en-GB" dirty="0"/>
              <a:t>Then I will discuss legal requirements</a:t>
            </a:r>
          </a:p>
          <a:p>
            <a:endParaRPr lang="en-GB" dirty="0"/>
          </a:p>
          <a:p>
            <a:r>
              <a:rPr lang="en-GB" dirty="0"/>
              <a:t>Thirdly I will discuss my application of skills learnt</a:t>
            </a:r>
          </a:p>
          <a:p>
            <a:endParaRPr lang="en-GB" dirty="0"/>
          </a:p>
          <a:p>
            <a:r>
              <a:rPr lang="en-GB" dirty="0"/>
              <a:t>And finally will conclude with my plan for further learning</a:t>
            </a:r>
          </a:p>
        </p:txBody>
      </p:sp>
      <p:sp>
        <p:nvSpPr>
          <p:cNvPr id="4" name="Slide Number Placeholder 3"/>
          <p:cNvSpPr>
            <a:spLocks noGrp="1"/>
          </p:cNvSpPr>
          <p:nvPr>
            <p:ph type="sldNum" sz="quarter" idx="5"/>
          </p:nvPr>
        </p:nvSpPr>
        <p:spPr/>
        <p:txBody>
          <a:bodyPr/>
          <a:lstStyle/>
          <a:p>
            <a:fld id="{662E8830-1612-4EB7-A3DC-18276D65B208}" type="slidenum">
              <a:rPr lang="en-GB" smtClean="0"/>
              <a:t>3</a:t>
            </a:fld>
            <a:endParaRPr lang="en-GB"/>
          </a:p>
        </p:txBody>
      </p:sp>
    </p:spTree>
    <p:extLst>
      <p:ext uri="{BB962C8B-B14F-4D97-AF65-F5344CB8AC3E}">
        <p14:creationId xmlns:p14="http://schemas.microsoft.com/office/powerpoint/2010/main" val="3463670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of work to technical and non technical audiences</a:t>
            </a:r>
          </a:p>
        </p:txBody>
      </p:sp>
      <p:sp>
        <p:nvSpPr>
          <p:cNvPr id="4" name="Slide Number Placeholder 3"/>
          <p:cNvSpPr>
            <a:spLocks noGrp="1"/>
          </p:cNvSpPr>
          <p:nvPr>
            <p:ph type="sldNum" sz="quarter" idx="5"/>
          </p:nvPr>
        </p:nvSpPr>
        <p:spPr/>
        <p:txBody>
          <a:bodyPr/>
          <a:lstStyle/>
          <a:p>
            <a:fld id="{662E8830-1612-4EB7-A3DC-18276D65B208}" type="slidenum">
              <a:rPr lang="en-GB" smtClean="0"/>
              <a:t>4</a:t>
            </a:fld>
            <a:endParaRPr lang="en-GB"/>
          </a:p>
        </p:txBody>
      </p:sp>
    </p:spTree>
    <p:extLst>
      <p:ext uri="{BB962C8B-B14F-4D97-AF65-F5344CB8AC3E}">
        <p14:creationId xmlns:p14="http://schemas.microsoft.com/office/powerpoint/2010/main" val="384627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one is unable to explain or document things in a clear and concise manner that the target audience understands, there could be catastrophic consequences.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health and safety risks involved in product assembly, to design specifications, the field of engineering covers a wide scope of topics in which effective communication skills are critical. </a:t>
            </a:r>
            <a:r>
              <a:rPr lang="en-GB" dirty="0">
                <a:latin typeface="Calibri" panose="020F0502020204030204" pitchFamily="34" charset="0"/>
                <a:ea typeface="Calibri" panose="020F0502020204030204" pitchFamily="34" charset="0"/>
                <a:cs typeface="Times New Roman" panose="02020603050405020304" pitchFamily="18" charset="0"/>
              </a:rPr>
              <a:t>(Crawford, 2012)</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next 2 slides I will explain both formal and informal communication methods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2E8830-1612-4EB7-A3DC-18276D65B208}" type="slidenum">
              <a:rPr lang="en-GB" smtClean="0"/>
              <a:t>5</a:t>
            </a:fld>
            <a:endParaRPr lang="en-GB"/>
          </a:p>
        </p:txBody>
      </p:sp>
    </p:spTree>
    <p:extLst>
      <p:ext uri="{BB962C8B-B14F-4D97-AF65-F5344CB8AC3E}">
        <p14:creationId xmlns:p14="http://schemas.microsoft.com/office/powerpoint/2010/main" val="2873636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Communication is the main form of communication to present legal and regulatory requirements</a:t>
            </a:r>
          </a:p>
          <a:p>
            <a:endParaRPr lang="en-GB" dirty="0"/>
          </a:p>
          <a:p>
            <a:r>
              <a:rPr lang="en-GB" dirty="0"/>
              <a:t>Records are often kept of formal communication which enables traceability. An example of this could be training transcripts.  </a:t>
            </a:r>
          </a:p>
          <a:p>
            <a:endParaRPr lang="en-GB" dirty="0"/>
          </a:p>
          <a:p>
            <a:r>
              <a:rPr lang="en-GB" dirty="0"/>
              <a:t>Therefore a benefit to this form of communication could be that it is easier for business leaders to coordinate their resources, or even use these records to discipline employees</a:t>
            </a: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6</a:t>
            </a:fld>
            <a:endParaRPr lang="en-GB"/>
          </a:p>
        </p:txBody>
      </p:sp>
    </p:spTree>
    <p:extLst>
      <p:ext uri="{BB962C8B-B14F-4D97-AF65-F5344CB8AC3E}">
        <p14:creationId xmlns:p14="http://schemas.microsoft.com/office/powerpoint/2010/main" val="4074295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Informal communication, on the other had is much faster and can also encourage instant feedback.</a:t>
            </a:r>
          </a:p>
          <a:p>
            <a:endParaRPr lang="en-GB" dirty="0"/>
          </a:p>
          <a:p>
            <a:r>
              <a:rPr lang="en-GB" dirty="0"/>
              <a:t> This form of communication is also flexible and thus language can be adapted depending on whom the target audience is. </a:t>
            </a:r>
          </a:p>
          <a:p>
            <a:endParaRPr lang="en-GB" dirty="0"/>
          </a:p>
          <a:p>
            <a:r>
              <a:rPr lang="en-GB" dirty="0"/>
              <a:t>The disadvantages of this of course is that there is no record that an individual received and understood the message</a:t>
            </a:r>
          </a:p>
        </p:txBody>
      </p:sp>
      <p:sp>
        <p:nvSpPr>
          <p:cNvPr id="4" name="Slide Number Placeholder 3"/>
          <p:cNvSpPr>
            <a:spLocks noGrp="1"/>
          </p:cNvSpPr>
          <p:nvPr>
            <p:ph type="sldNum" sz="quarter" idx="5"/>
          </p:nvPr>
        </p:nvSpPr>
        <p:spPr/>
        <p:txBody>
          <a:bodyPr/>
          <a:lstStyle/>
          <a:p>
            <a:fld id="{662E8830-1612-4EB7-A3DC-18276D65B208}" type="slidenum">
              <a:rPr lang="en-GB" smtClean="0"/>
              <a:t>7</a:t>
            </a:fld>
            <a:endParaRPr lang="en-GB"/>
          </a:p>
        </p:txBody>
      </p:sp>
    </p:spTree>
    <p:extLst>
      <p:ext uri="{BB962C8B-B14F-4D97-AF65-F5344CB8AC3E}">
        <p14:creationId xmlns:p14="http://schemas.microsoft.com/office/powerpoint/2010/main" val="2403974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will move onto legal requirements</a:t>
            </a:r>
          </a:p>
        </p:txBody>
      </p:sp>
      <p:sp>
        <p:nvSpPr>
          <p:cNvPr id="4" name="Slide Number Placeholder 3"/>
          <p:cNvSpPr>
            <a:spLocks noGrp="1"/>
          </p:cNvSpPr>
          <p:nvPr>
            <p:ph type="sldNum" sz="quarter" idx="5"/>
          </p:nvPr>
        </p:nvSpPr>
        <p:spPr/>
        <p:txBody>
          <a:bodyPr/>
          <a:lstStyle/>
          <a:p>
            <a:fld id="{662E8830-1612-4EB7-A3DC-18276D65B208}" type="slidenum">
              <a:rPr lang="en-GB" smtClean="0"/>
              <a:t>8</a:t>
            </a:fld>
            <a:endParaRPr lang="en-GB"/>
          </a:p>
        </p:txBody>
      </p:sp>
    </p:spTree>
    <p:extLst>
      <p:ext uri="{BB962C8B-B14F-4D97-AF65-F5344CB8AC3E}">
        <p14:creationId xmlns:p14="http://schemas.microsoft.com/office/powerpoint/2010/main" val="447763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Legislative requirements govern how we conduct business and engineering activities. </a:t>
            </a:r>
          </a:p>
          <a:p>
            <a:endParaRPr lang="en-GB" dirty="0"/>
          </a:p>
          <a:p>
            <a:r>
              <a:rPr lang="en-GB" dirty="0"/>
              <a:t>Today we will focus on only 5 areas and briefly discuss some examples of the legal requirements within each area</a:t>
            </a:r>
          </a:p>
          <a:p>
            <a:endParaRPr lang="en-GB" dirty="0"/>
          </a:p>
          <a:p>
            <a:r>
              <a:rPr lang="en-GB" dirty="0"/>
              <a:t>Please note that this is not a definitive list and that all legislation is subject to change at any time. </a:t>
            </a:r>
          </a:p>
          <a:p>
            <a:endParaRPr lang="en-GB" dirty="0"/>
          </a:p>
          <a:p>
            <a:r>
              <a:rPr lang="en-GB" dirty="0"/>
              <a:t>For the purpose of this presentation we will only discuss legislation relevant to the UK. </a:t>
            </a:r>
          </a:p>
          <a:p>
            <a:endParaRPr lang="en-GB" dirty="0"/>
          </a:p>
          <a:p>
            <a:endParaRPr lang="en-GB" dirty="0"/>
          </a:p>
          <a:p>
            <a:r>
              <a:rPr lang="en-GB" dirty="0"/>
              <a:t>The full comprehensive list of all UK legislation can be found at www.legislation.gov.uk</a:t>
            </a:r>
          </a:p>
        </p:txBody>
      </p:sp>
      <p:sp>
        <p:nvSpPr>
          <p:cNvPr id="4" name="Slide Number Placeholder 3"/>
          <p:cNvSpPr>
            <a:spLocks noGrp="1"/>
          </p:cNvSpPr>
          <p:nvPr>
            <p:ph type="sldNum" sz="quarter" idx="5"/>
          </p:nvPr>
        </p:nvSpPr>
        <p:spPr/>
        <p:txBody>
          <a:bodyPr/>
          <a:lstStyle/>
          <a:p>
            <a:fld id="{662E8830-1612-4EB7-A3DC-18276D65B208}" type="slidenum">
              <a:rPr lang="en-GB" smtClean="0"/>
              <a:t>9</a:t>
            </a:fld>
            <a:endParaRPr lang="en-GB"/>
          </a:p>
        </p:txBody>
      </p:sp>
    </p:spTree>
    <p:extLst>
      <p:ext uri="{BB962C8B-B14F-4D97-AF65-F5344CB8AC3E}">
        <p14:creationId xmlns:p14="http://schemas.microsoft.com/office/powerpoint/2010/main" val="4168324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Personnel: Some areas of engineering work are reserved to licenced personnel only, dictated by statute, regulation or industry standards </a:t>
            </a:r>
            <a:r>
              <a:rPr lang="en-GB" sz="1200" kern="1200" dirty="0">
                <a:solidFill>
                  <a:schemeClr val="tx1"/>
                </a:solidFill>
                <a:effectLst/>
                <a:latin typeface="+mn-lt"/>
                <a:ea typeface="+mn-ea"/>
                <a:cs typeface="+mn-cs"/>
              </a:rPr>
              <a:t>(Council, 2020)</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Displayed is a list from the Engineering Council which highlights these regulated areas of work. </a:t>
            </a:r>
            <a:r>
              <a:rPr lang="en-GB" sz="1200" kern="1200" dirty="0">
                <a:solidFill>
                  <a:schemeClr val="tx1"/>
                </a:solidFill>
                <a:effectLst/>
                <a:latin typeface="+mn-lt"/>
                <a:ea typeface="+mn-ea"/>
                <a:cs typeface="+mn-cs"/>
              </a:rPr>
              <a:t>(Council, 2020)</a:t>
            </a:r>
          </a:p>
          <a:p>
            <a:endParaRPr lang="en-GB" dirty="0"/>
          </a:p>
          <a:p>
            <a:endParaRPr lang="en-GB" dirty="0"/>
          </a:p>
          <a:p>
            <a:r>
              <a:rPr lang="en-GB" dirty="0"/>
              <a:t>If we take Electrical Safety in Buildings for example:</a:t>
            </a:r>
          </a:p>
        </p:txBody>
      </p:sp>
      <p:sp>
        <p:nvSpPr>
          <p:cNvPr id="4" name="Slide Number Placeholder 3"/>
          <p:cNvSpPr>
            <a:spLocks noGrp="1"/>
          </p:cNvSpPr>
          <p:nvPr>
            <p:ph type="sldNum" sz="quarter" idx="5"/>
          </p:nvPr>
        </p:nvSpPr>
        <p:spPr/>
        <p:txBody>
          <a:bodyPr/>
          <a:lstStyle/>
          <a:p>
            <a:fld id="{662E8830-1612-4EB7-A3DC-18276D65B208}" type="slidenum">
              <a:rPr lang="en-GB" smtClean="0"/>
              <a:t>10</a:t>
            </a:fld>
            <a:endParaRPr lang="en-GB"/>
          </a:p>
        </p:txBody>
      </p:sp>
    </p:spTree>
    <p:extLst>
      <p:ext uri="{BB962C8B-B14F-4D97-AF65-F5344CB8AC3E}">
        <p14:creationId xmlns:p14="http://schemas.microsoft.com/office/powerpoint/2010/main" val="3857109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Regulation -</a:t>
            </a:r>
            <a:r>
              <a:rPr lang="en-GB" sz="1200" b="0" i="0" kern="1200" dirty="0">
                <a:solidFill>
                  <a:schemeClr val="tx1"/>
                </a:solidFill>
                <a:effectLst/>
                <a:latin typeface="+mn-lt"/>
                <a:ea typeface="+mn-ea"/>
                <a:cs typeface="+mn-cs"/>
              </a:rPr>
              <a:t>states one must be a certified “competent person” to be able to self certify electrical works within buildings, </a:t>
            </a:r>
            <a:r>
              <a:rPr lang="en-GB" sz="1200" kern="1200" dirty="0">
                <a:solidFill>
                  <a:schemeClr val="tx1"/>
                </a:solidFill>
                <a:effectLst/>
                <a:latin typeface="+mn-lt"/>
                <a:ea typeface="+mn-ea"/>
                <a:cs typeface="+mn-cs"/>
              </a:rPr>
              <a:t>(Technology, 2020)</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full list of current competent person schemes can be found on gov.uk. </a:t>
            </a:r>
            <a:r>
              <a:rPr lang="en-GB" sz="1200" kern="1200" dirty="0">
                <a:solidFill>
                  <a:schemeClr val="tx1"/>
                </a:solidFill>
                <a:effectLst/>
                <a:latin typeface="+mn-lt"/>
                <a:ea typeface="+mn-ea"/>
                <a:cs typeface="+mn-cs"/>
              </a:rPr>
              <a:t>(GOV.UK, 2020)</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2E8830-1612-4EB7-A3DC-18276D65B208}" type="slidenum">
              <a:rPr lang="en-GB" smtClean="0"/>
              <a:t>11</a:t>
            </a:fld>
            <a:endParaRPr lang="en-GB"/>
          </a:p>
        </p:txBody>
      </p:sp>
    </p:spTree>
    <p:extLst>
      <p:ext uri="{BB962C8B-B14F-4D97-AF65-F5344CB8AC3E}">
        <p14:creationId xmlns:p14="http://schemas.microsoft.com/office/powerpoint/2010/main" val="3469562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appropriate personnel in place, Health and Safety legislation guides companies on how to keep them safe. </a:t>
            </a:r>
          </a:p>
          <a:p>
            <a:endParaRPr lang="en-GB" dirty="0"/>
          </a:p>
          <a:p>
            <a:r>
              <a:rPr lang="en-GB" dirty="0"/>
              <a:t>All health and safely regulations can be found at www.hse.gov.uk</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basis of British health and safety law is the Health and Safety at Work etc  Act 1974. In addition to this the following 13 laws relate to all workplaces. This all can be found in the health and safety regulation short guide found in the references. </a:t>
            </a:r>
            <a:r>
              <a:rPr lang="en-GB" sz="1200" kern="1200" dirty="0">
                <a:solidFill>
                  <a:schemeClr val="tx1"/>
                </a:solidFill>
                <a:effectLst/>
                <a:latin typeface="+mn-lt"/>
                <a:ea typeface="+mn-ea"/>
                <a:cs typeface="+mn-cs"/>
              </a:rPr>
              <a:t>(Executive, 2020)</a:t>
            </a: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12</a:t>
            </a:fld>
            <a:endParaRPr lang="en-GB"/>
          </a:p>
        </p:txBody>
      </p:sp>
    </p:spTree>
    <p:extLst>
      <p:ext uri="{BB962C8B-B14F-4D97-AF65-F5344CB8AC3E}">
        <p14:creationId xmlns:p14="http://schemas.microsoft.com/office/powerpoint/2010/main" val="83264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contract is a legally binding agreement between at least two parties.  To make a legally binding contract, 5 elements are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Firstly, one party makes an offer, secondly the other part accepts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Each party provides consideration to the other for example a promise to pay money or a promise to do something.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Both parties then have an intention to be legally bound by the agreement and all parties have contractual capacity either as individuals over 18 or entities recognised by law</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(Solicitors, 2020)</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13</a:t>
            </a:fld>
            <a:endParaRPr lang="en-GB"/>
          </a:p>
        </p:txBody>
      </p:sp>
    </p:spTree>
    <p:extLst>
      <p:ext uri="{BB962C8B-B14F-4D97-AF65-F5344CB8AC3E}">
        <p14:creationId xmlns:p14="http://schemas.microsoft.com/office/powerpoint/2010/main" val="2006427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According to Gov.co.uk – </a:t>
            </a:r>
          </a:p>
          <a:p>
            <a:r>
              <a:rPr lang="en-GB" sz="1200" b="0" i="0" kern="1200" dirty="0">
                <a:solidFill>
                  <a:schemeClr val="tx1"/>
                </a:solidFill>
                <a:effectLst/>
                <a:latin typeface="+mn-lt"/>
                <a:ea typeface="+mn-ea"/>
                <a:cs typeface="+mn-cs"/>
              </a:rPr>
              <a:t>Intellectual property is something that you create using your mind.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(click)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Intellectual property protection helps you to stop people stealing or copying:</a:t>
            </a:r>
          </a:p>
          <a:p>
            <a:r>
              <a:rPr lang="en-GB" sz="1200" b="0" i="0" kern="1200" dirty="0">
                <a:solidFill>
                  <a:schemeClr val="tx1"/>
                </a:solidFill>
                <a:effectLst/>
                <a:latin typeface="+mn-lt"/>
                <a:ea typeface="+mn-ea"/>
                <a:cs typeface="+mn-cs"/>
              </a:rPr>
              <a:t>Your product names/brands, your inventions or designs or items you have written or produced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You own intellectual property if you have a copyright, patent, trademark or registered design. The differences between these are shown on the screen </a:t>
            </a:r>
            <a:r>
              <a:rPr lang="en-GB" sz="1200" i="0" kern="1200" dirty="0">
                <a:solidFill>
                  <a:schemeClr val="tx1"/>
                </a:solidFill>
                <a:effectLst/>
                <a:latin typeface="+mn-lt"/>
                <a:ea typeface="+mn-ea"/>
                <a:cs typeface="+mn-cs"/>
              </a:rPr>
              <a:t>(Blog, 2020)</a:t>
            </a:r>
          </a:p>
          <a:p>
            <a:endParaRPr lang="en-GB" sz="1200" b="0" i="1"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2E8830-1612-4EB7-A3DC-18276D65B208}" type="slidenum">
              <a:rPr lang="en-GB" smtClean="0"/>
              <a:t>14</a:t>
            </a:fld>
            <a:endParaRPr lang="en-GB"/>
          </a:p>
        </p:txBody>
      </p:sp>
    </p:spTree>
    <p:extLst>
      <p:ext uri="{BB962C8B-B14F-4D97-AF65-F5344CB8AC3E}">
        <p14:creationId xmlns:p14="http://schemas.microsoft.com/office/powerpoint/2010/main" val="1806528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the last legislative topic of discussion is product safety and liability. </a:t>
            </a:r>
          </a:p>
          <a:p>
            <a:endParaRPr lang="en-GB" dirty="0"/>
          </a:p>
          <a:p>
            <a:endParaRPr lang="en-GB" dirty="0"/>
          </a:p>
          <a:p>
            <a:br>
              <a:rPr lang="en-GB" dirty="0"/>
            </a:br>
            <a:r>
              <a:rPr lang="en-GB" dirty="0"/>
              <a:t>According to Gov.UK:</a:t>
            </a:r>
          </a:p>
          <a:p>
            <a:r>
              <a:rPr lang="en-GB" sz="1200" b="0" i="0" kern="1200" dirty="0">
                <a:solidFill>
                  <a:schemeClr val="tx1"/>
                </a:solidFill>
                <a:effectLst/>
                <a:latin typeface="+mn-lt"/>
                <a:ea typeface="+mn-ea"/>
                <a:cs typeface="+mn-cs"/>
              </a:rPr>
              <a:t>If you make, import, distribute or sell consumer products in the UK, you are responsible for making sure they are safe for consumers to use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General Product Safety Regulations 2005 (GPSR) require all products to be safe in their normal or reasonably foreseeable usage</a:t>
            </a:r>
          </a:p>
          <a:p>
            <a:endParaRPr lang="en-GB" sz="1200" b="0" i="0" kern="1200" dirty="0">
              <a:solidFill>
                <a:schemeClr val="tx1"/>
              </a:solidFill>
              <a:effectLst/>
              <a:latin typeface="+mn-lt"/>
              <a:ea typeface="+mn-ea"/>
              <a:cs typeface="+mn-cs"/>
            </a:endParaRPr>
          </a:p>
          <a:p>
            <a:endParaRPr lang="en-GB" dirty="0"/>
          </a:p>
          <a:p>
            <a:r>
              <a:rPr lang="en-GB" sz="1200" b="0" i="0" kern="1200" dirty="0">
                <a:solidFill>
                  <a:schemeClr val="tx1"/>
                </a:solidFill>
                <a:effectLst/>
                <a:latin typeface="+mn-lt"/>
                <a:ea typeface="+mn-ea"/>
                <a:cs typeface="+mn-cs"/>
              </a:rPr>
              <a:t>Product providers are liable for their products under the Consumer Protection Act 1987.</a:t>
            </a:r>
          </a:p>
          <a:p>
            <a:r>
              <a:rPr lang="en-GB" sz="1200" b="0" i="0" kern="1200" dirty="0">
                <a:solidFill>
                  <a:schemeClr val="tx1"/>
                </a:solidFill>
                <a:effectLst/>
                <a:latin typeface="+mn-lt"/>
                <a:ea typeface="+mn-ea"/>
                <a:cs typeface="+mn-cs"/>
              </a:rPr>
              <a:t>This means that if the product is unsafe and causes personal injury or death to any person, or damage to private property, you could be sued for compensation.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(GOV.UK, 2020)</a:t>
            </a: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15</a:t>
            </a:fld>
            <a:endParaRPr lang="en-GB"/>
          </a:p>
        </p:txBody>
      </p:sp>
    </p:spTree>
    <p:extLst>
      <p:ext uri="{BB962C8B-B14F-4D97-AF65-F5344CB8AC3E}">
        <p14:creationId xmlns:p14="http://schemas.microsoft.com/office/powerpoint/2010/main" val="532933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learning outcome to be demonstrated today is G1; my application of skills learnt</a:t>
            </a:r>
          </a:p>
        </p:txBody>
      </p:sp>
      <p:sp>
        <p:nvSpPr>
          <p:cNvPr id="4" name="Slide Number Placeholder 3"/>
          <p:cNvSpPr>
            <a:spLocks noGrp="1"/>
          </p:cNvSpPr>
          <p:nvPr>
            <p:ph type="sldNum" sz="quarter" idx="5"/>
          </p:nvPr>
        </p:nvSpPr>
        <p:spPr/>
        <p:txBody>
          <a:bodyPr/>
          <a:lstStyle/>
          <a:p>
            <a:fld id="{662E8830-1612-4EB7-A3DC-18276D65B208}" type="slidenum">
              <a:rPr lang="en-GB" smtClean="0"/>
              <a:t>16</a:t>
            </a:fld>
            <a:endParaRPr lang="en-GB"/>
          </a:p>
        </p:txBody>
      </p:sp>
    </p:spTree>
    <p:extLst>
      <p:ext uri="{BB962C8B-B14F-4D97-AF65-F5344CB8AC3E}">
        <p14:creationId xmlns:p14="http://schemas.microsoft.com/office/powerpoint/2010/main" val="1224587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starting at UWTSD my analytical skills have grown immensely. From understanding complex mathematical equations to better understanding programs such as </a:t>
            </a:r>
            <a:r>
              <a:rPr lang="en-GB" dirty="0" err="1"/>
              <a:t>matlab</a:t>
            </a:r>
            <a:r>
              <a:rPr lang="en-GB" dirty="0"/>
              <a:t> and excel which help with statistical analysis. </a:t>
            </a:r>
          </a:p>
          <a:p>
            <a:endParaRPr lang="en-GB" dirty="0"/>
          </a:p>
          <a:p>
            <a:r>
              <a:rPr lang="en-GB" dirty="0"/>
              <a:t>I now feel better equipped to make data driven decisions and am no longer confined to qualitative problem solving methodologies such as the 5 whys or </a:t>
            </a:r>
            <a:r>
              <a:rPr lang="en-GB" dirty="0" err="1"/>
              <a:t>ishikawa</a:t>
            </a:r>
            <a:r>
              <a:rPr lang="en-GB" dirty="0"/>
              <a:t> diagrams.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am now also able to adequately reference, and write an reports to a respectable standard and I am also now far more apt in utilising journal articles and textbooks, these kills are demonstrated by previous assignment submissions. </a:t>
            </a:r>
          </a:p>
          <a:p>
            <a:endParaRPr lang="en-GB" dirty="0"/>
          </a:p>
          <a:p>
            <a:r>
              <a:rPr lang="en-GB" dirty="0"/>
              <a:t>We were also able to work effectively as a team in our Physics Assignment to collect data from our experiment.  </a:t>
            </a:r>
          </a:p>
          <a:p>
            <a:endParaRPr lang="en-GB" dirty="0"/>
          </a:p>
          <a:p>
            <a:r>
              <a:rPr lang="en-GB" dirty="0"/>
              <a:t>As well as learning </a:t>
            </a:r>
            <a:r>
              <a:rPr lang="en-GB" dirty="0" err="1"/>
              <a:t>MatLab</a:t>
            </a:r>
            <a:r>
              <a:rPr lang="en-GB" dirty="0"/>
              <a:t> and Excel, I have also learnt to use and compute in </a:t>
            </a:r>
            <a:r>
              <a:rPr lang="en-GB" dirty="0" err="1"/>
              <a:t>Solidworks</a:t>
            </a:r>
            <a:r>
              <a:rPr lang="en-GB" dirty="0"/>
              <a:t>. </a:t>
            </a:r>
          </a:p>
        </p:txBody>
      </p:sp>
      <p:sp>
        <p:nvSpPr>
          <p:cNvPr id="4" name="Slide Number Placeholder 3"/>
          <p:cNvSpPr>
            <a:spLocks noGrp="1"/>
          </p:cNvSpPr>
          <p:nvPr>
            <p:ph type="sldNum" sz="quarter" idx="5"/>
          </p:nvPr>
        </p:nvSpPr>
        <p:spPr/>
        <p:txBody>
          <a:bodyPr/>
          <a:lstStyle/>
          <a:p>
            <a:fld id="{662E8830-1612-4EB7-A3DC-18276D65B208}" type="slidenum">
              <a:rPr lang="en-GB" smtClean="0"/>
              <a:t>17</a:t>
            </a:fld>
            <a:endParaRPr lang="en-GB"/>
          </a:p>
        </p:txBody>
      </p:sp>
    </p:spTree>
    <p:extLst>
      <p:ext uri="{BB962C8B-B14F-4D97-AF65-F5344CB8AC3E}">
        <p14:creationId xmlns:p14="http://schemas.microsoft.com/office/powerpoint/2010/main" val="3535552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will discuss my plan for self learning</a:t>
            </a:r>
          </a:p>
        </p:txBody>
      </p:sp>
      <p:sp>
        <p:nvSpPr>
          <p:cNvPr id="4" name="Slide Number Placeholder 3"/>
          <p:cNvSpPr>
            <a:spLocks noGrp="1"/>
          </p:cNvSpPr>
          <p:nvPr>
            <p:ph type="sldNum" sz="quarter" idx="5"/>
          </p:nvPr>
        </p:nvSpPr>
        <p:spPr/>
        <p:txBody>
          <a:bodyPr/>
          <a:lstStyle/>
          <a:p>
            <a:fld id="{662E8830-1612-4EB7-A3DC-18276D65B208}" type="slidenum">
              <a:rPr lang="en-GB" smtClean="0"/>
              <a:t>18</a:t>
            </a:fld>
            <a:endParaRPr lang="en-GB"/>
          </a:p>
        </p:txBody>
      </p:sp>
    </p:spTree>
    <p:extLst>
      <p:ext uri="{BB962C8B-B14F-4D97-AF65-F5344CB8AC3E}">
        <p14:creationId xmlns:p14="http://schemas.microsoft.com/office/powerpoint/2010/main" val="3326507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As well as completing my degree, I wish to further my professional qualifications and plan to complete my internal auditor certification by 2021 and further my studies in lean six sigma by completing my blackbelt certification by 2022.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 also plan furthering my studies on; leadership, personality types, managing change and emotional intelligence through uncertified online learning courses such as Coursera and EdX to assist my success in a leadership role.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19</a:t>
            </a:fld>
            <a:endParaRPr lang="en-GB"/>
          </a:p>
        </p:txBody>
      </p:sp>
    </p:spTree>
    <p:extLst>
      <p:ext uri="{BB962C8B-B14F-4D97-AF65-F5344CB8AC3E}">
        <p14:creationId xmlns:p14="http://schemas.microsoft.com/office/powerpoint/2010/main" val="14929539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The full list of references used today can be found in slide 20 of the slide deck submitted</a:t>
            </a:r>
          </a:p>
          <a:p>
            <a:endParaRPr lang="en-GB" dirty="0"/>
          </a:p>
        </p:txBody>
      </p:sp>
      <p:sp>
        <p:nvSpPr>
          <p:cNvPr id="4" name="Slide Number Placeholder 3"/>
          <p:cNvSpPr>
            <a:spLocks noGrp="1"/>
          </p:cNvSpPr>
          <p:nvPr>
            <p:ph type="sldNum" sz="quarter" idx="5"/>
          </p:nvPr>
        </p:nvSpPr>
        <p:spPr/>
        <p:txBody>
          <a:bodyPr/>
          <a:lstStyle/>
          <a:p>
            <a:fld id="{662E8830-1612-4EB7-A3DC-18276D65B208}" type="slidenum">
              <a:rPr lang="en-GB" smtClean="0"/>
              <a:t>20</a:t>
            </a:fld>
            <a:endParaRPr lang="en-GB"/>
          </a:p>
        </p:txBody>
      </p:sp>
    </p:spTree>
    <p:extLst>
      <p:ext uri="{BB962C8B-B14F-4D97-AF65-F5344CB8AC3E}">
        <p14:creationId xmlns:p14="http://schemas.microsoft.com/office/powerpoint/2010/main" val="2756600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662E8830-1612-4EB7-A3DC-18276D65B208}" type="slidenum">
              <a:rPr lang="en-GB" smtClean="0"/>
              <a:t>21</a:t>
            </a:fld>
            <a:endParaRPr lang="en-GB"/>
          </a:p>
        </p:txBody>
      </p:sp>
    </p:spTree>
    <p:extLst>
      <p:ext uri="{BB962C8B-B14F-4D97-AF65-F5344CB8AC3E}">
        <p14:creationId xmlns:p14="http://schemas.microsoft.com/office/powerpoint/2010/main" val="316186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803FC-9766-4587-B571-2CF8F2939B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E5A023-7514-4686-BABE-4A1610ADA4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AF08E0-D53B-4617-9318-40001C6FA2CD}"/>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CCAEE758-B0B7-4E0A-8A12-9CCCA99C9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5FC42-7AB9-4E93-83D9-8F6A5A377048}"/>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2660480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3F69-E954-430E-9521-D51176957C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591099-4D12-467E-8B13-7F7227F2E4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1B5CE-E3C2-4D5D-AE94-000BF7759D8A}"/>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FAA1A8A7-BB3D-491E-9761-AFA16E697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38200-2291-4ACE-906F-370E1B54F15A}"/>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285791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EE49-F495-4C5A-9C0F-0A583FC7CE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F2ACE2-5D22-4CB4-B5ED-6592AD8C33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9918B4-EA1A-4874-985E-827356E59B13}"/>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DE42DF12-B997-446A-9725-4155C017C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2121F-F4C0-4285-9EBA-D62DB7700AD6}"/>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148342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951C-83A3-4EAF-ABCA-3C99556EBA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39F94C-416D-4B6F-981F-1ECC23F778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121C69-CECE-4FCF-B65E-BA3C6A4D8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34DFD8-D8DD-4BCC-94C2-6ED086C0B9E3}"/>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6" name="Footer Placeholder 5">
            <a:extLst>
              <a:ext uri="{FF2B5EF4-FFF2-40B4-BE49-F238E27FC236}">
                <a16:creationId xmlns:a16="http://schemas.microsoft.com/office/drawing/2014/main" id="{F0238E8B-5B0A-4CAA-9D30-7E22D0A3B2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07E96-8792-4E93-8DC0-98D6774AFB4D}"/>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189444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08528-E6B8-446E-B6E4-61EE22C7DE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C6DB5-B6D5-44C1-8751-70509CF1C1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7ABD14-5DF1-48A9-9469-D0707C74C6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F8355A-E326-4F70-90DA-5D4B3021CC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CCADCD-E5EF-4369-B965-116BAD4348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B96DEA-2AA1-4913-BF33-C92540235EE8}"/>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8" name="Footer Placeholder 7">
            <a:extLst>
              <a:ext uri="{FF2B5EF4-FFF2-40B4-BE49-F238E27FC236}">
                <a16:creationId xmlns:a16="http://schemas.microsoft.com/office/drawing/2014/main" id="{748E0148-7702-465A-93D0-7F32EE5AF8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ACDFE7-9D98-4479-9A36-28916B3363DB}"/>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3468523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548D-0DBE-43EF-AC0A-0A636DBA0C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38361C-EAF6-4128-9635-444A0693AB6D}"/>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4" name="Footer Placeholder 3">
            <a:extLst>
              <a:ext uri="{FF2B5EF4-FFF2-40B4-BE49-F238E27FC236}">
                <a16:creationId xmlns:a16="http://schemas.microsoft.com/office/drawing/2014/main" id="{3C2D5F98-7B7A-4139-9A90-C218976945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CEBA0F-CAEB-48FF-9B81-BBF6600BE14B}"/>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273848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04CEA-8D8D-4F74-A8C5-68A8A6E5129F}"/>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3" name="Footer Placeholder 2">
            <a:extLst>
              <a:ext uri="{FF2B5EF4-FFF2-40B4-BE49-F238E27FC236}">
                <a16:creationId xmlns:a16="http://schemas.microsoft.com/office/drawing/2014/main" id="{1EE67A12-6D26-4264-9116-E8956D87CB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E6CDF0-8D1B-4551-85F5-FC4DB6B14475}"/>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3487819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92317-DD9F-4568-9A41-62A42468B7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459C9C-4240-408E-984B-00106CA9AA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5F7EAC-CB14-4B0B-93FF-D4020CB434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2001F1-7FA1-4DC8-8ED4-2A88061A0401}"/>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6" name="Footer Placeholder 5">
            <a:extLst>
              <a:ext uri="{FF2B5EF4-FFF2-40B4-BE49-F238E27FC236}">
                <a16:creationId xmlns:a16="http://schemas.microsoft.com/office/drawing/2014/main" id="{76C6753D-C820-4924-9C8D-B3ACD3F2C7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FA2550-DDE0-45C9-A524-CDE1E57F4A13}"/>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638879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45B4-FEA1-4730-8BDB-6F8F1FF7D1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E56290-2D23-4073-B102-C48FA3A268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75A37A-16DC-4938-BADF-F32B89470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84EE9C-95AB-4B09-AEA2-0C5CFCC1117F}"/>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6" name="Footer Placeholder 5">
            <a:extLst>
              <a:ext uri="{FF2B5EF4-FFF2-40B4-BE49-F238E27FC236}">
                <a16:creationId xmlns:a16="http://schemas.microsoft.com/office/drawing/2014/main" id="{A6802780-B8C4-464C-B1CE-34322FA742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2BEBF-D46A-4363-8A19-CBB1634F76C5}"/>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348031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6ADC9-8A9F-4ECF-9B76-D9656D892F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4D7E16-006D-404C-97EB-2271F2A4FA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06C63-FC8F-4838-88DB-4510D43AD512}"/>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EE3AD7B7-8067-4518-B2E1-FAA2C925A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6306D-8B77-4DA5-A6B4-1EDDA863F08D}"/>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2493686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E93242-240F-4E39-97F8-9FCF1DAB1D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4B6864-2AE1-4332-8A14-DFCBA36B62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7D4787-3450-4125-AD85-33DF6115AB04}"/>
              </a:ext>
            </a:extLst>
          </p:cNvPr>
          <p:cNvSpPr>
            <a:spLocks noGrp="1"/>
          </p:cNvSpPr>
          <p:nvPr>
            <p:ph type="dt" sz="half" idx="10"/>
          </p:nvPr>
        </p:nvSpPr>
        <p:spPr/>
        <p:txBody>
          <a:body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7024A721-051D-495C-8083-BF5B68D6D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F8D84-AA03-4DA0-A471-3D8EE7CC971F}"/>
              </a:ext>
            </a:extLst>
          </p:cNvPr>
          <p:cNvSpPr>
            <a:spLocks noGrp="1"/>
          </p:cNvSpPr>
          <p:nvPr>
            <p:ph type="sldNum" sz="quarter" idx="12"/>
          </p:nvPr>
        </p:nvSpPr>
        <p:spPr/>
        <p:txBody>
          <a:bodyPr/>
          <a:lstStyle/>
          <a:p>
            <a:fld id="{D877A80F-06B2-46A5-849B-FABE957A6A73}" type="slidenum">
              <a:rPr lang="en-GB" smtClean="0"/>
              <a:t>‹#›</a:t>
            </a:fld>
            <a:endParaRPr lang="en-GB"/>
          </a:p>
        </p:txBody>
      </p:sp>
    </p:spTree>
    <p:extLst>
      <p:ext uri="{BB962C8B-B14F-4D97-AF65-F5344CB8AC3E}">
        <p14:creationId xmlns:p14="http://schemas.microsoft.com/office/powerpoint/2010/main" val="1949556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319D29-C805-463E-ABA0-D2FE91D66C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283C01-722D-4D5B-83B2-AA7863AA53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055A73-D405-42DD-B8C6-E6001A5796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1BB897-4268-4E1B-AD01-7E20937CE817}" type="datetimeFigureOut">
              <a:rPr lang="en-GB" smtClean="0"/>
              <a:t>28/12/2020</a:t>
            </a:fld>
            <a:endParaRPr lang="en-GB"/>
          </a:p>
        </p:txBody>
      </p:sp>
      <p:sp>
        <p:nvSpPr>
          <p:cNvPr id="5" name="Footer Placeholder 4">
            <a:extLst>
              <a:ext uri="{FF2B5EF4-FFF2-40B4-BE49-F238E27FC236}">
                <a16:creationId xmlns:a16="http://schemas.microsoft.com/office/drawing/2014/main" id="{5AB195C6-6743-4771-97D8-F902036AC2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7A74C6-8BBC-4B72-BAB9-ACE134B907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7A80F-06B2-46A5-849B-FABE957A6A73}" type="slidenum">
              <a:rPr lang="en-GB" smtClean="0"/>
              <a:t>‹#›</a:t>
            </a:fld>
            <a:endParaRPr lang="en-GB"/>
          </a:p>
        </p:txBody>
      </p:sp>
    </p:spTree>
    <p:extLst>
      <p:ext uri="{BB962C8B-B14F-4D97-AF65-F5344CB8AC3E}">
        <p14:creationId xmlns:p14="http://schemas.microsoft.com/office/powerpoint/2010/main" val="3316104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www.engab.org.uk/media/186359/EAB%20form%20ACC2%20Appendix%20A%20Bachelors%20and%20Integrated%20Masters%20degree%20Learning%20Outcomes%20(AHEP%203rd%20edition).pdf" TargetMode="External"/><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11" Type="http://schemas.openxmlformats.org/officeDocument/2006/relationships/image" Target="../media/image2.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notesSlide" Target="../notesSlides/notesSlide5.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audio" Target="../media/media6.m4a"/><Relationship Id="rId7" Type="http://schemas.openxmlformats.org/officeDocument/2006/relationships/image" Target="../media/image6.png"/><Relationship Id="rId12" Type="http://schemas.openxmlformats.org/officeDocument/2006/relationships/image" Target="../media/image5.png"/><Relationship Id="rId17" Type="http://schemas.openxmlformats.org/officeDocument/2006/relationships/image" Target="../media/image2.png"/><Relationship Id="rId2" Type="http://schemas.microsoft.com/office/2007/relationships/media" Target="../media/media6.m4a"/><Relationship Id="rId16" Type="http://schemas.openxmlformats.org/officeDocument/2006/relationships/image" Target="../media/image15.svg"/><Relationship Id="rId1" Type="http://schemas.openxmlformats.org/officeDocument/2006/relationships/tags" Target="../tags/tag1.xml"/><Relationship Id="rId6" Type="http://schemas.openxmlformats.org/officeDocument/2006/relationships/image" Target="../media/image4.png"/><Relationship Id="rId11" Type="http://schemas.openxmlformats.org/officeDocument/2006/relationships/image" Target="../media/image11.svg"/><Relationship Id="rId5" Type="http://schemas.openxmlformats.org/officeDocument/2006/relationships/notesSlide" Target="../notesSlides/notesSlide6.xml"/><Relationship Id="rId15" Type="http://schemas.openxmlformats.org/officeDocument/2006/relationships/image" Target="../media/image14.png"/><Relationship Id="rId10" Type="http://schemas.openxmlformats.org/officeDocument/2006/relationships/image" Target="../media/image10.png"/><Relationship Id="rId4" Type="http://schemas.openxmlformats.org/officeDocument/2006/relationships/slideLayout" Target="../slideLayouts/slideLayout2.xml"/><Relationship Id="rId9" Type="http://schemas.openxmlformats.org/officeDocument/2006/relationships/image" Target="../media/image8.svg"/><Relationship Id="rId14" Type="http://schemas.openxmlformats.org/officeDocument/2006/relationships/image" Target="../media/image13.sv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audio" Target="../media/media7.m4a"/><Relationship Id="rId7" Type="http://schemas.openxmlformats.org/officeDocument/2006/relationships/image" Target="../media/image6.png"/><Relationship Id="rId12" Type="http://schemas.openxmlformats.org/officeDocument/2006/relationships/image" Target="../media/image5.png"/><Relationship Id="rId17" Type="http://schemas.openxmlformats.org/officeDocument/2006/relationships/image" Target="../media/image2.png"/><Relationship Id="rId2" Type="http://schemas.microsoft.com/office/2007/relationships/media" Target="../media/media7.m4a"/><Relationship Id="rId16" Type="http://schemas.openxmlformats.org/officeDocument/2006/relationships/image" Target="../media/image15.svg"/><Relationship Id="rId1" Type="http://schemas.openxmlformats.org/officeDocument/2006/relationships/tags" Target="../tags/tag2.xml"/><Relationship Id="rId6" Type="http://schemas.openxmlformats.org/officeDocument/2006/relationships/image" Target="../media/image4.png"/><Relationship Id="rId11" Type="http://schemas.openxmlformats.org/officeDocument/2006/relationships/image" Target="../media/image17.svg"/><Relationship Id="rId5" Type="http://schemas.openxmlformats.org/officeDocument/2006/relationships/notesSlide" Target="../notesSlides/notesSlide7.xml"/><Relationship Id="rId15" Type="http://schemas.openxmlformats.org/officeDocument/2006/relationships/image" Target="../media/image14.png"/><Relationship Id="rId10" Type="http://schemas.openxmlformats.org/officeDocument/2006/relationships/image" Target="../media/image16.png"/><Relationship Id="rId4" Type="http://schemas.openxmlformats.org/officeDocument/2006/relationships/slideLayout" Target="../slideLayouts/slideLayout2.xml"/><Relationship Id="rId9" Type="http://schemas.openxmlformats.org/officeDocument/2006/relationships/image" Target="../media/image8.svg"/><Relationship Id="rId14" Type="http://schemas.openxmlformats.org/officeDocument/2006/relationships/image" Target="../media/image13.sv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18" Type="http://schemas.openxmlformats.org/officeDocument/2006/relationships/image" Target="../media/image29.svg"/><Relationship Id="rId3" Type="http://schemas.openxmlformats.org/officeDocument/2006/relationships/slideLayout" Target="../slideLayouts/slideLayout2.xml"/><Relationship Id="rId21" Type="http://schemas.openxmlformats.org/officeDocument/2006/relationships/image" Target="../media/image2.png"/><Relationship Id="rId7" Type="http://schemas.openxmlformats.org/officeDocument/2006/relationships/image" Target="../media/image18.png"/><Relationship Id="rId12" Type="http://schemas.openxmlformats.org/officeDocument/2006/relationships/image" Target="../media/image23.svg"/><Relationship Id="rId17" Type="http://schemas.openxmlformats.org/officeDocument/2006/relationships/image" Target="../media/image28.png"/><Relationship Id="rId2" Type="http://schemas.openxmlformats.org/officeDocument/2006/relationships/audio" Target="../media/media9.m4a"/><Relationship Id="rId16" Type="http://schemas.openxmlformats.org/officeDocument/2006/relationships/image" Target="../media/image27.svg"/><Relationship Id="rId20" Type="http://schemas.openxmlformats.org/officeDocument/2006/relationships/image" Target="../media/image30.png"/><Relationship Id="rId1" Type="http://schemas.microsoft.com/office/2007/relationships/media" Target="../media/media9.m4a"/><Relationship Id="rId6" Type="http://schemas.openxmlformats.org/officeDocument/2006/relationships/image" Target="../media/image6.png"/><Relationship Id="rId11" Type="http://schemas.openxmlformats.org/officeDocument/2006/relationships/image" Target="../media/image22.png"/><Relationship Id="rId5" Type="http://schemas.openxmlformats.org/officeDocument/2006/relationships/image" Target="../media/image4.png"/><Relationship Id="rId15" Type="http://schemas.openxmlformats.org/officeDocument/2006/relationships/image" Target="../media/image26.png"/><Relationship Id="rId10" Type="http://schemas.openxmlformats.org/officeDocument/2006/relationships/image" Target="../media/image21.svg"/><Relationship Id="rId19" Type="http://schemas.openxmlformats.org/officeDocument/2006/relationships/image" Target="../media/image5.png"/><Relationship Id="rId4" Type="http://schemas.openxmlformats.org/officeDocument/2006/relationships/notesSlide" Target="../notesSlides/notesSlide9.xml"/><Relationship Id="rId9" Type="http://schemas.openxmlformats.org/officeDocument/2006/relationships/image" Target="../media/image20.png"/><Relationship Id="rId14" Type="http://schemas.openxmlformats.org/officeDocument/2006/relationships/image" Target="../media/image25.sv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2.svg"/><Relationship Id="rId18" Type="http://schemas.openxmlformats.org/officeDocument/2006/relationships/image" Target="../media/image37.png"/><Relationship Id="rId3" Type="http://schemas.openxmlformats.org/officeDocument/2006/relationships/audio" Target="../media/media10.m4a"/><Relationship Id="rId21" Type="http://schemas.openxmlformats.org/officeDocument/2006/relationships/image" Target="../media/image5.png"/><Relationship Id="rId7" Type="http://schemas.openxmlformats.org/officeDocument/2006/relationships/image" Target="../media/image6.png"/><Relationship Id="rId12" Type="http://schemas.openxmlformats.org/officeDocument/2006/relationships/image" Target="../media/image31.png"/><Relationship Id="rId17" Type="http://schemas.openxmlformats.org/officeDocument/2006/relationships/image" Target="../media/image36.svg"/><Relationship Id="rId2" Type="http://schemas.microsoft.com/office/2007/relationships/media" Target="../media/media10.m4a"/><Relationship Id="rId16" Type="http://schemas.openxmlformats.org/officeDocument/2006/relationships/image" Target="../media/image35.png"/><Relationship Id="rId20" Type="http://schemas.openxmlformats.org/officeDocument/2006/relationships/image" Target="../media/image39.png"/><Relationship Id="rId1" Type="http://schemas.openxmlformats.org/officeDocument/2006/relationships/tags" Target="../tags/tag3.xml"/><Relationship Id="rId6" Type="http://schemas.openxmlformats.org/officeDocument/2006/relationships/image" Target="../media/image4.png"/><Relationship Id="rId11" Type="http://schemas.openxmlformats.org/officeDocument/2006/relationships/image" Target="../media/image21.svg"/><Relationship Id="rId5" Type="http://schemas.openxmlformats.org/officeDocument/2006/relationships/notesSlide" Target="../notesSlides/notesSlide10.xml"/><Relationship Id="rId15" Type="http://schemas.openxmlformats.org/officeDocument/2006/relationships/image" Target="../media/image34.svg"/><Relationship Id="rId10" Type="http://schemas.openxmlformats.org/officeDocument/2006/relationships/image" Target="../media/image20.png"/><Relationship Id="rId19" Type="http://schemas.openxmlformats.org/officeDocument/2006/relationships/image" Target="../media/image38.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33.png"/><Relationship Id="rId22"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2.svg"/><Relationship Id="rId18" Type="http://schemas.openxmlformats.org/officeDocument/2006/relationships/image" Target="../media/image37.png"/><Relationship Id="rId3" Type="http://schemas.openxmlformats.org/officeDocument/2006/relationships/audio" Target="../media/media11.m4a"/><Relationship Id="rId21" Type="http://schemas.openxmlformats.org/officeDocument/2006/relationships/image" Target="../media/image40.png"/><Relationship Id="rId7" Type="http://schemas.openxmlformats.org/officeDocument/2006/relationships/image" Target="../media/image6.png"/><Relationship Id="rId12" Type="http://schemas.openxmlformats.org/officeDocument/2006/relationships/image" Target="../media/image31.png"/><Relationship Id="rId17" Type="http://schemas.openxmlformats.org/officeDocument/2006/relationships/image" Target="../media/image36.svg"/><Relationship Id="rId2" Type="http://schemas.microsoft.com/office/2007/relationships/media" Target="../media/media11.m4a"/><Relationship Id="rId16" Type="http://schemas.openxmlformats.org/officeDocument/2006/relationships/image" Target="../media/image35.png"/><Relationship Id="rId20" Type="http://schemas.openxmlformats.org/officeDocument/2006/relationships/image" Target="../media/image5.png"/><Relationship Id="rId1" Type="http://schemas.openxmlformats.org/officeDocument/2006/relationships/tags" Target="../tags/tag4.xml"/><Relationship Id="rId6" Type="http://schemas.openxmlformats.org/officeDocument/2006/relationships/image" Target="../media/image4.png"/><Relationship Id="rId11" Type="http://schemas.openxmlformats.org/officeDocument/2006/relationships/image" Target="../media/image21.svg"/><Relationship Id="rId5" Type="http://schemas.openxmlformats.org/officeDocument/2006/relationships/notesSlide" Target="../notesSlides/notesSlide11.xml"/><Relationship Id="rId15" Type="http://schemas.openxmlformats.org/officeDocument/2006/relationships/image" Target="../media/image34.svg"/><Relationship Id="rId23" Type="http://schemas.openxmlformats.org/officeDocument/2006/relationships/image" Target="../media/image2.png"/><Relationship Id="rId10" Type="http://schemas.openxmlformats.org/officeDocument/2006/relationships/image" Target="../media/image20.png"/><Relationship Id="rId19" Type="http://schemas.openxmlformats.org/officeDocument/2006/relationships/image" Target="../media/image38.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33.png"/><Relationship Id="rId22" Type="http://schemas.openxmlformats.org/officeDocument/2006/relationships/image" Target="../media/image41.pn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2.svg"/><Relationship Id="rId18" Type="http://schemas.openxmlformats.org/officeDocument/2006/relationships/image" Target="../media/image37.png"/><Relationship Id="rId3" Type="http://schemas.openxmlformats.org/officeDocument/2006/relationships/audio" Target="../media/media12.m4a"/><Relationship Id="rId21" Type="http://schemas.openxmlformats.org/officeDocument/2006/relationships/image" Target="../media/image44.png"/><Relationship Id="rId7" Type="http://schemas.openxmlformats.org/officeDocument/2006/relationships/image" Target="../media/image6.png"/><Relationship Id="rId12" Type="http://schemas.openxmlformats.org/officeDocument/2006/relationships/image" Target="../media/image31.png"/><Relationship Id="rId17" Type="http://schemas.openxmlformats.org/officeDocument/2006/relationships/image" Target="../media/image36.svg"/><Relationship Id="rId2" Type="http://schemas.microsoft.com/office/2007/relationships/media" Target="../media/media12.m4a"/><Relationship Id="rId16" Type="http://schemas.openxmlformats.org/officeDocument/2006/relationships/image" Target="../media/image35.png"/><Relationship Id="rId20" Type="http://schemas.openxmlformats.org/officeDocument/2006/relationships/image" Target="../media/image5.png"/><Relationship Id="rId1" Type="http://schemas.openxmlformats.org/officeDocument/2006/relationships/tags" Target="../tags/tag5.xml"/><Relationship Id="rId6" Type="http://schemas.openxmlformats.org/officeDocument/2006/relationships/image" Target="../media/image4.png"/><Relationship Id="rId11" Type="http://schemas.openxmlformats.org/officeDocument/2006/relationships/image" Target="../media/image43.svg"/><Relationship Id="rId5" Type="http://schemas.openxmlformats.org/officeDocument/2006/relationships/notesSlide" Target="../notesSlides/notesSlide12.xml"/><Relationship Id="rId15" Type="http://schemas.openxmlformats.org/officeDocument/2006/relationships/image" Target="../media/image25.svg"/><Relationship Id="rId23" Type="http://schemas.openxmlformats.org/officeDocument/2006/relationships/image" Target="../media/image2.png"/><Relationship Id="rId10" Type="http://schemas.openxmlformats.org/officeDocument/2006/relationships/image" Target="../media/image42.png"/><Relationship Id="rId19" Type="http://schemas.openxmlformats.org/officeDocument/2006/relationships/image" Target="../media/image38.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24.png"/><Relationship Id="rId22" Type="http://schemas.openxmlformats.org/officeDocument/2006/relationships/image" Target="../media/image45.png"/></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2.svg"/><Relationship Id="rId18" Type="http://schemas.openxmlformats.org/officeDocument/2006/relationships/image" Target="../media/image37.png"/><Relationship Id="rId3" Type="http://schemas.openxmlformats.org/officeDocument/2006/relationships/audio" Target="../media/media13.m4a"/><Relationship Id="rId21"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31.png"/><Relationship Id="rId17" Type="http://schemas.openxmlformats.org/officeDocument/2006/relationships/image" Target="../media/image27.svg"/><Relationship Id="rId2" Type="http://schemas.microsoft.com/office/2007/relationships/media" Target="../media/media13.m4a"/><Relationship Id="rId16" Type="http://schemas.openxmlformats.org/officeDocument/2006/relationships/image" Target="../media/image26.png"/><Relationship Id="rId20" Type="http://schemas.openxmlformats.org/officeDocument/2006/relationships/image" Target="../media/image5.png"/><Relationship Id="rId1" Type="http://schemas.openxmlformats.org/officeDocument/2006/relationships/tags" Target="../tags/tag6.xml"/><Relationship Id="rId6" Type="http://schemas.openxmlformats.org/officeDocument/2006/relationships/image" Target="../media/image4.png"/><Relationship Id="rId11" Type="http://schemas.openxmlformats.org/officeDocument/2006/relationships/image" Target="../media/image43.svg"/><Relationship Id="rId5" Type="http://schemas.openxmlformats.org/officeDocument/2006/relationships/notesSlide" Target="../notesSlides/notesSlide13.xml"/><Relationship Id="rId15" Type="http://schemas.openxmlformats.org/officeDocument/2006/relationships/image" Target="../media/image34.svg"/><Relationship Id="rId10" Type="http://schemas.openxmlformats.org/officeDocument/2006/relationships/image" Target="../media/image42.png"/><Relationship Id="rId19" Type="http://schemas.openxmlformats.org/officeDocument/2006/relationships/image" Target="../media/image38.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18" Type="http://schemas.openxmlformats.org/officeDocument/2006/relationships/image" Target="../media/image37.png"/><Relationship Id="rId26" Type="http://schemas.openxmlformats.org/officeDocument/2006/relationships/image" Target="../media/image2.png"/><Relationship Id="rId3" Type="http://schemas.openxmlformats.org/officeDocument/2006/relationships/audio" Target="../media/media14.m4a"/><Relationship Id="rId21" Type="http://schemas.openxmlformats.org/officeDocument/2006/relationships/image" Target="../media/image46.png"/><Relationship Id="rId7" Type="http://schemas.openxmlformats.org/officeDocument/2006/relationships/image" Target="../media/image6.png"/><Relationship Id="rId12" Type="http://schemas.openxmlformats.org/officeDocument/2006/relationships/image" Target="../media/image22.png"/><Relationship Id="rId17" Type="http://schemas.openxmlformats.org/officeDocument/2006/relationships/image" Target="../media/image36.svg"/><Relationship Id="rId25" Type="http://schemas.openxmlformats.org/officeDocument/2006/relationships/image" Target="../media/image50.png"/><Relationship Id="rId2" Type="http://schemas.microsoft.com/office/2007/relationships/media" Target="../media/media14.m4a"/><Relationship Id="rId16" Type="http://schemas.openxmlformats.org/officeDocument/2006/relationships/image" Target="../media/image35.png"/><Relationship Id="rId20" Type="http://schemas.openxmlformats.org/officeDocument/2006/relationships/image" Target="../media/image5.png"/><Relationship Id="rId1" Type="http://schemas.openxmlformats.org/officeDocument/2006/relationships/tags" Target="../tags/tag7.xml"/><Relationship Id="rId6" Type="http://schemas.openxmlformats.org/officeDocument/2006/relationships/image" Target="../media/image4.png"/><Relationship Id="rId11" Type="http://schemas.openxmlformats.org/officeDocument/2006/relationships/image" Target="../media/image43.svg"/><Relationship Id="rId24" Type="http://schemas.openxmlformats.org/officeDocument/2006/relationships/image" Target="../media/image49.png"/><Relationship Id="rId5" Type="http://schemas.openxmlformats.org/officeDocument/2006/relationships/notesSlide" Target="../notesSlides/notesSlide14.xml"/><Relationship Id="rId15" Type="http://schemas.openxmlformats.org/officeDocument/2006/relationships/image" Target="../media/image34.svg"/><Relationship Id="rId23" Type="http://schemas.openxmlformats.org/officeDocument/2006/relationships/image" Target="../media/image48.png"/><Relationship Id="rId10" Type="http://schemas.openxmlformats.org/officeDocument/2006/relationships/image" Target="../media/image42.png"/><Relationship Id="rId19" Type="http://schemas.openxmlformats.org/officeDocument/2006/relationships/image" Target="../media/image38.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33.png"/><Relationship Id="rId22" Type="http://schemas.openxmlformats.org/officeDocument/2006/relationships/image" Target="../media/image47.png"/></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2.svg"/><Relationship Id="rId18" Type="http://schemas.openxmlformats.org/officeDocument/2006/relationships/image" Target="../media/image28.png"/><Relationship Id="rId3" Type="http://schemas.openxmlformats.org/officeDocument/2006/relationships/audio" Target="../media/media15.m4a"/><Relationship Id="rId21"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31.png"/><Relationship Id="rId17" Type="http://schemas.openxmlformats.org/officeDocument/2006/relationships/image" Target="../media/image36.svg"/><Relationship Id="rId2" Type="http://schemas.microsoft.com/office/2007/relationships/media" Target="../media/media15.m4a"/><Relationship Id="rId16" Type="http://schemas.openxmlformats.org/officeDocument/2006/relationships/image" Target="../media/image35.png"/><Relationship Id="rId20" Type="http://schemas.openxmlformats.org/officeDocument/2006/relationships/image" Target="../media/image5.png"/><Relationship Id="rId1" Type="http://schemas.openxmlformats.org/officeDocument/2006/relationships/tags" Target="../tags/tag8.xml"/><Relationship Id="rId6" Type="http://schemas.openxmlformats.org/officeDocument/2006/relationships/image" Target="../media/image4.png"/><Relationship Id="rId11" Type="http://schemas.openxmlformats.org/officeDocument/2006/relationships/image" Target="../media/image43.svg"/><Relationship Id="rId5" Type="http://schemas.openxmlformats.org/officeDocument/2006/relationships/notesSlide" Target="../notesSlides/notesSlide15.xml"/><Relationship Id="rId15" Type="http://schemas.openxmlformats.org/officeDocument/2006/relationships/image" Target="../media/image34.svg"/><Relationship Id="rId10" Type="http://schemas.openxmlformats.org/officeDocument/2006/relationships/image" Target="../media/image42.png"/><Relationship Id="rId19" Type="http://schemas.openxmlformats.org/officeDocument/2006/relationships/image" Target="../media/image29.svg"/><Relationship Id="rId4" Type="http://schemas.openxmlformats.org/officeDocument/2006/relationships/slideLayout" Target="../slideLayouts/slideLayout2.xml"/><Relationship Id="rId9" Type="http://schemas.openxmlformats.org/officeDocument/2006/relationships/image" Target="../media/image19.svg"/><Relationship Id="rId14" Type="http://schemas.openxmlformats.org/officeDocument/2006/relationships/image" Target="../media/image33.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52.svg"/><Relationship Id="rId13" Type="http://schemas.openxmlformats.org/officeDocument/2006/relationships/image" Target="../media/image57.png"/><Relationship Id="rId18" Type="http://schemas.openxmlformats.org/officeDocument/2006/relationships/image" Target="../media/image62.svg"/><Relationship Id="rId3" Type="http://schemas.openxmlformats.org/officeDocument/2006/relationships/slideLayout" Target="../slideLayouts/slideLayout2.xml"/><Relationship Id="rId7" Type="http://schemas.openxmlformats.org/officeDocument/2006/relationships/image" Target="../media/image51.png"/><Relationship Id="rId12" Type="http://schemas.openxmlformats.org/officeDocument/2006/relationships/image" Target="../media/image56.svg"/><Relationship Id="rId17" Type="http://schemas.openxmlformats.org/officeDocument/2006/relationships/image" Target="../media/image61.png"/><Relationship Id="rId2" Type="http://schemas.openxmlformats.org/officeDocument/2006/relationships/audio" Target="../media/media17.m4a"/><Relationship Id="rId16" Type="http://schemas.openxmlformats.org/officeDocument/2006/relationships/image" Target="../media/image60.svg"/><Relationship Id="rId20" Type="http://schemas.openxmlformats.org/officeDocument/2006/relationships/image" Target="../media/image2.png"/><Relationship Id="rId1" Type="http://schemas.microsoft.com/office/2007/relationships/media" Target="../media/media17.m4a"/><Relationship Id="rId6" Type="http://schemas.openxmlformats.org/officeDocument/2006/relationships/image" Target="../media/image6.png"/><Relationship Id="rId11" Type="http://schemas.openxmlformats.org/officeDocument/2006/relationships/image" Target="../media/image55.png"/><Relationship Id="rId5" Type="http://schemas.openxmlformats.org/officeDocument/2006/relationships/image" Target="../media/image4.png"/><Relationship Id="rId15" Type="http://schemas.openxmlformats.org/officeDocument/2006/relationships/image" Target="../media/image59.png"/><Relationship Id="rId10" Type="http://schemas.openxmlformats.org/officeDocument/2006/relationships/image" Target="../media/image54.svg"/><Relationship Id="rId19" Type="http://schemas.openxmlformats.org/officeDocument/2006/relationships/image" Target="../media/image5.png"/><Relationship Id="rId4" Type="http://schemas.openxmlformats.org/officeDocument/2006/relationships/notesSlide" Target="../notesSlides/notesSlide17.xml"/><Relationship Id="rId9" Type="http://schemas.openxmlformats.org/officeDocument/2006/relationships/image" Target="../media/image53.png"/><Relationship Id="rId14" Type="http://schemas.openxmlformats.org/officeDocument/2006/relationships/image" Target="../media/image58.svg"/></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slideLayout" Target="../slideLayouts/slideLayout2.xml"/><Relationship Id="rId7" Type="http://schemas.openxmlformats.org/officeDocument/2006/relationships/image" Target="../media/image63.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6.png"/><Relationship Id="rId5" Type="http://schemas.openxmlformats.org/officeDocument/2006/relationships/image" Target="../media/image4.png"/><Relationship Id="rId10" Type="http://schemas.openxmlformats.org/officeDocument/2006/relationships/image" Target="../media/image2.png"/><Relationship Id="rId4" Type="http://schemas.openxmlformats.org/officeDocument/2006/relationships/notesSlide" Target="../notesSlides/notesSlide19.xml"/><Relationship Id="rId9"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6.png"/><Relationship Id="rId5" Type="http://schemas.openxmlformats.org/officeDocument/2006/relationships/image" Target="../media/image4.png"/><Relationship Id="rId10" Type="http://schemas.openxmlformats.org/officeDocument/2006/relationships/image" Target="../media/image2.png"/><Relationship Id="rId4" Type="http://schemas.openxmlformats.org/officeDocument/2006/relationships/notesSlide" Target="../notesSlides/notesSlide20.xml"/><Relationship Id="rId9" Type="http://schemas.openxmlformats.org/officeDocument/2006/relationships/image" Target="../media/image66.svg"/></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12191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1A5E7A7-7724-4C25-B3C8-E131E33D64E2}"/>
              </a:ext>
            </a:extLst>
          </p:cNvPr>
          <p:cNvSpPr/>
          <p:nvPr/>
        </p:nvSpPr>
        <p:spPr>
          <a:xfrm>
            <a:off x="0" y="4239483"/>
            <a:ext cx="12192000" cy="2618517"/>
          </a:xfrm>
          <a:prstGeom prst="rect">
            <a:avLst/>
          </a:prstGeom>
          <a:solidFill>
            <a:srgbClr val="0061A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7B1AED-750E-44EA-BCBA-A8FE6F7B4FDD}"/>
              </a:ext>
            </a:extLst>
          </p:cNvPr>
          <p:cNvSpPr>
            <a:spLocks noGrp="1"/>
          </p:cNvSpPr>
          <p:nvPr>
            <p:ph type="ctrTitle"/>
          </p:nvPr>
        </p:nvSpPr>
        <p:spPr>
          <a:xfrm>
            <a:off x="650449" y="4559523"/>
            <a:ext cx="10901471" cy="1236440"/>
          </a:xfrm>
          <a:noFill/>
        </p:spPr>
        <p:txBody>
          <a:bodyPr>
            <a:normAutofit/>
          </a:bodyPr>
          <a:lstStyle/>
          <a:p>
            <a:r>
              <a:rPr lang="en-GB" sz="3800" b="1" dirty="0">
                <a:solidFill>
                  <a:schemeClr val="bg1"/>
                </a:solidFill>
              </a:rPr>
              <a:t>ACMA4007 Engineering applications and study skills </a:t>
            </a:r>
            <a:br>
              <a:rPr lang="en-GB" sz="3800" b="1" dirty="0">
                <a:solidFill>
                  <a:schemeClr val="bg1"/>
                </a:solidFill>
              </a:rPr>
            </a:br>
            <a:r>
              <a:rPr lang="en-GB" sz="3800" b="1" dirty="0">
                <a:solidFill>
                  <a:schemeClr val="bg1"/>
                </a:solidFill>
              </a:rPr>
              <a:t>- Video presentation</a:t>
            </a:r>
          </a:p>
        </p:txBody>
      </p:sp>
      <p:sp>
        <p:nvSpPr>
          <p:cNvPr id="3" name="Subtitle 2">
            <a:extLst>
              <a:ext uri="{FF2B5EF4-FFF2-40B4-BE49-F238E27FC236}">
                <a16:creationId xmlns:a16="http://schemas.microsoft.com/office/drawing/2014/main" id="{2E7FFD2B-AB6D-45F6-9501-EB35A73E3462}"/>
              </a:ext>
            </a:extLst>
          </p:cNvPr>
          <p:cNvSpPr>
            <a:spLocks noGrp="1"/>
          </p:cNvSpPr>
          <p:nvPr>
            <p:ph type="subTitle" idx="1"/>
          </p:nvPr>
        </p:nvSpPr>
        <p:spPr>
          <a:xfrm>
            <a:off x="650449" y="5795962"/>
            <a:ext cx="10901471" cy="691923"/>
          </a:xfrm>
          <a:noFill/>
        </p:spPr>
        <p:txBody>
          <a:bodyPr>
            <a:normAutofit/>
          </a:bodyPr>
          <a:lstStyle/>
          <a:p>
            <a:r>
              <a:rPr lang="en-GB" sz="1400" dirty="0">
                <a:solidFill>
                  <a:schemeClr val="bg1"/>
                </a:solidFill>
              </a:rPr>
              <a:t>Faith Over 1904483</a:t>
            </a:r>
          </a:p>
          <a:p>
            <a:r>
              <a:rPr lang="en-GB" sz="1400" dirty="0">
                <a:solidFill>
                  <a:schemeClr val="bg1"/>
                </a:solidFill>
              </a:rPr>
              <a:t>11/01/2021</a:t>
            </a:r>
          </a:p>
        </p:txBody>
      </p:sp>
      <p:pic>
        <p:nvPicPr>
          <p:cNvPr id="4" name="Picture 3" descr="Text&#10;&#10;Description automatically generated">
            <a:extLst>
              <a:ext uri="{FF2B5EF4-FFF2-40B4-BE49-F238E27FC236}">
                <a16:creationId xmlns:a16="http://schemas.microsoft.com/office/drawing/2014/main" id="{A5D801ED-E7B7-49E6-A5B6-188FB69AFB49}"/>
              </a:ext>
            </a:extLst>
          </p:cNvPr>
          <p:cNvPicPr>
            <a:picLocks noChangeAspect="1"/>
          </p:cNvPicPr>
          <p:nvPr/>
        </p:nvPicPr>
        <p:blipFill rotWithShape="1">
          <a:blip r:embed="rId5"/>
          <a:srcRect t="913" b="5738"/>
          <a:stretch/>
        </p:blipFill>
        <p:spPr>
          <a:xfrm>
            <a:off x="20" y="1"/>
            <a:ext cx="12191979" cy="4239482"/>
          </a:xfrm>
          <a:prstGeom prst="rect">
            <a:avLst/>
          </a:prstGeom>
        </p:spPr>
      </p:pic>
      <p:pic>
        <p:nvPicPr>
          <p:cNvPr id="6" name="Audio 5">
            <a:hlinkClick r:id="" action="ppaction://media"/>
            <a:extLst>
              <a:ext uri="{FF2B5EF4-FFF2-40B4-BE49-F238E27FC236}">
                <a16:creationId xmlns:a16="http://schemas.microsoft.com/office/drawing/2014/main" id="{F7578CE3-6174-4E53-B776-AB95D2D8BB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0829797"/>
      </p:ext>
    </p:extLst>
  </p:cSld>
  <p:clrMapOvr>
    <a:masterClrMapping/>
  </p:clrMapOvr>
  <mc:AlternateContent xmlns:mc="http://schemas.openxmlformats.org/markup-compatibility/2006">
    <mc:Choice xmlns:p14="http://schemas.microsoft.com/office/powerpoint/2010/main" Requires="p14">
      <p:transition spd="slow" p14:dur="2000" advTm="5744"/>
    </mc:Choice>
    <mc:Fallback>
      <p:transition spd="slow" advTm="5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E9B5F-979B-439C-8A08-C87EC4D42797}"/>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dirty="0">
                <a:solidFill>
                  <a:srgbClr val="0061AD"/>
                </a:solidFill>
                <a:latin typeface="Arial" panose="020B0604020202020204" pitchFamily="34" charset="0"/>
                <a:cs typeface="Arial" panose="020B0604020202020204" pitchFamily="34" charset="0"/>
              </a:rPr>
              <a:t>Introduction</a:t>
            </a:r>
          </a:p>
        </p:txBody>
      </p:sp>
      <p:pic>
        <p:nvPicPr>
          <p:cNvPr id="5" name="Content Placeholder 4">
            <a:extLst>
              <a:ext uri="{FF2B5EF4-FFF2-40B4-BE49-F238E27FC236}">
                <a16:creationId xmlns:a16="http://schemas.microsoft.com/office/drawing/2014/main" id="{C30ACC78-49B0-486B-B94E-F9299C5D41FC}"/>
              </a:ext>
            </a:extLst>
          </p:cNvPr>
          <p:cNvPicPr>
            <a:picLocks noChangeAspect="1"/>
          </p:cNvPicPr>
          <p:nvPr/>
        </p:nvPicPr>
        <p:blipFill rotWithShape="1">
          <a:blip r:embed="rId5">
            <a:extLst>
              <a:ext uri="{28A0092B-C50C-407E-A947-70E740481C1C}">
                <a14:useLocalDpi xmlns:a14="http://schemas.microsoft.com/office/drawing/2010/main" val="0"/>
              </a:ext>
            </a:extLst>
          </a:blip>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43958A-1DB2-4611-873B-7D877E1BE5A5}"/>
              </a:ext>
            </a:extLst>
          </p:cNvPr>
          <p:cNvSpPr txBox="1"/>
          <p:nvPr/>
        </p:nvSpPr>
        <p:spPr>
          <a:xfrm>
            <a:off x="4775200" y="2706624"/>
            <a:ext cx="5682031" cy="348386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900" dirty="0">
                <a:solidFill>
                  <a:srgbClr val="0061AD"/>
                </a:solidFill>
              </a:rPr>
              <a:t>5 years industry experience</a:t>
            </a:r>
          </a:p>
          <a:p>
            <a:pPr marL="285750" indent="-228600">
              <a:lnSpc>
                <a:spcPct val="90000"/>
              </a:lnSpc>
              <a:spcAft>
                <a:spcPts val="600"/>
              </a:spcAft>
              <a:buFont typeface="Arial" panose="020B0604020202020204" pitchFamily="34" charset="0"/>
              <a:buChar char="•"/>
            </a:pPr>
            <a:r>
              <a:rPr lang="en-US" sz="1900" dirty="0">
                <a:solidFill>
                  <a:srgbClr val="0061AD"/>
                </a:solidFill>
              </a:rPr>
              <a:t>Started at UWTSD Sept 2019</a:t>
            </a:r>
          </a:p>
          <a:p>
            <a:pPr marL="285750" indent="-228600">
              <a:lnSpc>
                <a:spcPct val="90000"/>
              </a:lnSpc>
              <a:spcAft>
                <a:spcPts val="600"/>
              </a:spcAft>
              <a:buFont typeface="Arial" panose="020B0604020202020204" pitchFamily="34" charset="0"/>
              <a:buChar char="•"/>
            </a:pPr>
            <a:r>
              <a:rPr lang="en-US" sz="1900" dirty="0">
                <a:solidFill>
                  <a:srgbClr val="0061AD"/>
                </a:solidFill>
              </a:rPr>
              <a:t>Studying BEng in Manufacturing Systems Engineering</a:t>
            </a:r>
          </a:p>
          <a:p>
            <a:pPr marL="285750" indent="-228600">
              <a:lnSpc>
                <a:spcPct val="90000"/>
              </a:lnSpc>
              <a:spcAft>
                <a:spcPts val="600"/>
              </a:spcAft>
              <a:buFont typeface="Arial" panose="020B0604020202020204" pitchFamily="34" charset="0"/>
              <a:buChar char="•"/>
            </a:pPr>
            <a:r>
              <a:rPr lang="en-US" sz="1900" dirty="0">
                <a:solidFill>
                  <a:srgbClr val="0061AD"/>
                </a:solidFill>
              </a:rPr>
              <a:t>AHEP Accredited course</a:t>
            </a:r>
          </a:p>
          <a:p>
            <a:pPr marL="285750" indent="-228600">
              <a:lnSpc>
                <a:spcPct val="90000"/>
              </a:lnSpc>
              <a:spcAft>
                <a:spcPts val="600"/>
              </a:spcAft>
              <a:buFont typeface="Arial" panose="020B0604020202020204" pitchFamily="34" charset="0"/>
              <a:buChar char="•"/>
            </a:pPr>
            <a:r>
              <a:rPr lang="en-US" sz="1900" dirty="0">
                <a:solidFill>
                  <a:srgbClr val="0061AD"/>
                </a:solidFill>
              </a:rPr>
              <a:t>Today we will discuss Learning outcomes specified in AHEP for Bachelors Degrees</a:t>
            </a:r>
          </a:p>
          <a:p>
            <a:pPr marL="742950" lvl="1" indent="-228600">
              <a:lnSpc>
                <a:spcPct val="90000"/>
              </a:lnSpc>
              <a:spcAft>
                <a:spcPts val="600"/>
              </a:spcAft>
              <a:buFont typeface="Arial" panose="020B0604020202020204" pitchFamily="34" charset="0"/>
              <a:buChar char="•"/>
            </a:pPr>
            <a:r>
              <a:rPr lang="en-US" sz="1900" b="1" dirty="0">
                <a:solidFill>
                  <a:srgbClr val="0061AD"/>
                </a:solidFill>
              </a:rPr>
              <a:t>We will only discuss 4 learning outcomes</a:t>
            </a:r>
            <a:r>
              <a:rPr lang="en-US" sz="1900" dirty="0">
                <a:solidFill>
                  <a:srgbClr val="0061AD"/>
                </a:solidFill>
              </a:rPr>
              <a:t>,  the complete definitive list of learning outcomes specified in AHEP can be found on the link below</a:t>
            </a:r>
          </a:p>
          <a:p>
            <a:pPr marL="57150">
              <a:lnSpc>
                <a:spcPct val="90000"/>
              </a:lnSpc>
              <a:spcAft>
                <a:spcPts val="600"/>
              </a:spcAft>
            </a:pPr>
            <a:r>
              <a:rPr lang="en-US" sz="1900" i="1" dirty="0">
                <a:solidFill>
                  <a:srgbClr val="0061AD"/>
                </a:solidFill>
                <a:hlinkClick r:id="rId6">
                  <a:extLst>
                    <a:ext uri="{A12FA001-AC4F-418D-AE19-62706E023703}">
                      <ahyp:hlinkClr xmlns:ahyp="http://schemas.microsoft.com/office/drawing/2018/hyperlinkcolor" val="tx"/>
                    </a:ext>
                  </a:extLst>
                </a:hlinkClick>
              </a:rPr>
              <a:t>EAB Full Submission AHEP 3 (engab.org.uk)</a:t>
            </a:r>
            <a:endParaRPr lang="en-US" sz="1900" i="1" dirty="0">
              <a:solidFill>
                <a:srgbClr val="0061AD"/>
              </a:solidFill>
            </a:endParaRPr>
          </a:p>
        </p:txBody>
      </p:sp>
      <p:pic>
        <p:nvPicPr>
          <p:cNvPr id="29" name="Picture 28">
            <a:extLst>
              <a:ext uri="{FF2B5EF4-FFF2-40B4-BE49-F238E27FC236}">
                <a16:creationId xmlns:a16="http://schemas.microsoft.com/office/drawing/2014/main" id="{441513B7-0668-4F0B-9C3F-A00EF47F1B5A}"/>
              </a:ext>
            </a:extLst>
          </p:cNvPr>
          <p:cNvPicPr>
            <a:picLocks noChangeAspect="1"/>
          </p:cNvPicPr>
          <p:nvPr/>
        </p:nvPicPr>
        <p:blipFill rotWithShape="1">
          <a:blip r:embed="rId7"/>
          <a:srcRect l="82038"/>
          <a:stretch/>
        </p:blipFill>
        <p:spPr>
          <a:xfrm>
            <a:off x="10460279" y="0"/>
            <a:ext cx="1731721" cy="6858000"/>
          </a:xfrm>
          <a:prstGeom prst="rect">
            <a:avLst/>
          </a:prstGeom>
        </p:spPr>
      </p:pic>
      <p:pic>
        <p:nvPicPr>
          <p:cNvPr id="7" name="Audio 6">
            <a:hlinkClick r:id="" action="ppaction://media"/>
            <a:extLst>
              <a:ext uri="{FF2B5EF4-FFF2-40B4-BE49-F238E27FC236}">
                <a16:creationId xmlns:a16="http://schemas.microsoft.com/office/drawing/2014/main" id="{A279A933-D72B-4A0F-A537-79A77D88C49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75895"/>
      </p:ext>
    </p:extLst>
  </p:cSld>
  <p:clrMapOvr>
    <a:masterClrMapping/>
  </p:clrMapOvr>
  <mc:AlternateContent xmlns:mc="http://schemas.openxmlformats.org/markup-compatibility/2006">
    <mc:Choice xmlns:p14="http://schemas.microsoft.com/office/powerpoint/2010/main" Requires="p14">
      <p:transition spd="slow" p14:dur="2000" advTm="16829"/>
    </mc:Choice>
    <mc:Fallback>
      <p:transition spd="slow" advTm="16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85146" y="74499"/>
            <a:ext cx="2048139" cy="1370888"/>
          </a:xfrm>
          <a:prstGeom prst="rect">
            <a:avLst/>
          </a:prstGeom>
        </p:spPr>
      </p:pic>
      <p:sp>
        <p:nvSpPr>
          <p:cNvPr id="3" name="Content Placeholder 2">
            <a:extLst>
              <a:ext uri="{FF2B5EF4-FFF2-40B4-BE49-F238E27FC236}">
                <a16:creationId xmlns:a16="http://schemas.microsoft.com/office/drawing/2014/main" id="{7CDBD2D9-5D00-4B07-B2E2-BB32FF0735B9}"/>
              </a:ext>
            </a:extLst>
          </p:cNvPr>
          <p:cNvSpPr>
            <a:spLocks noGrp="1"/>
          </p:cNvSpPr>
          <p:nvPr>
            <p:ph idx="1"/>
          </p:nvPr>
        </p:nvSpPr>
        <p:spPr>
          <a:xfrm>
            <a:off x="327348" y="1949709"/>
            <a:ext cx="6198141" cy="4393982"/>
          </a:xfrm>
        </p:spPr>
        <p:txBody>
          <a:bodyPr>
            <a:normAutofit/>
          </a:bodyPr>
          <a:lstStyle/>
          <a:p>
            <a:endParaRPr lang="en-GB" sz="1700" b="1" dirty="0">
              <a:solidFill>
                <a:srgbClr val="0061AD"/>
              </a:solidFill>
            </a:endParaRPr>
          </a:p>
          <a:p>
            <a:r>
              <a:rPr lang="en-GB" sz="1700" b="1" dirty="0">
                <a:solidFill>
                  <a:srgbClr val="0061AD"/>
                </a:solidFill>
              </a:rPr>
              <a:t>D6 –Communication of work to technical and non-technical audiences. </a:t>
            </a:r>
          </a:p>
          <a:p>
            <a:r>
              <a:rPr lang="en-GB" sz="1700" b="1" dirty="0">
                <a:solidFill>
                  <a:srgbClr val="0061AD"/>
                </a:solidFill>
              </a:rPr>
              <a:t>EL5 –Awareness of relevant legal requirements governing engineering activities including personnel, health and safety, contracts, intellectual property rights, product safety and liability issues </a:t>
            </a:r>
          </a:p>
          <a:p>
            <a:r>
              <a:rPr lang="en-GB" sz="1700" b="1" dirty="0">
                <a:solidFill>
                  <a:srgbClr val="0061AD"/>
                </a:solidFill>
              </a:rPr>
              <a:t>G1 –Applications of skills in problem solving, communication, information retrieval working with others and the effective use of general IT facilities </a:t>
            </a:r>
          </a:p>
          <a:p>
            <a:r>
              <a:rPr lang="en-GB" sz="1700" b="1" dirty="0">
                <a:solidFill>
                  <a:srgbClr val="0061AD"/>
                </a:solidFill>
              </a:rPr>
              <a:t>G2 –Plan self-learning and improve performance as a foundation for lifelong learning and continuous professional development</a:t>
            </a:r>
          </a:p>
          <a:p>
            <a:endParaRPr lang="en-GB" sz="1700" b="1" dirty="0">
              <a:solidFill>
                <a:srgbClr val="0061AD"/>
              </a:solidFill>
            </a:endParaRPr>
          </a:p>
        </p:txBody>
      </p:sp>
      <p:grpSp>
        <p:nvGrpSpPr>
          <p:cNvPr id="82" name="Group 7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78" name="Rectangle 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1" name="Isosceles Triangle 8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41224"/>
          <a:stretch/>
        </p:blipFill>
        <p:spPr>
          <a:xfrm>
            <a:off x="6525491" y="0"/>
            <a:ext cx="5666510"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 y="145259"/>
            <a:ext cx="12191999" cy="1135737"/>
          </a:xfrm>
          <a:noFill/>
        </p:spPr>
        <p:txBody>
          <a:bodyPr>
            <a:normAutofit/>
          </a:bodyPr>
          <a:lstStyle/>
          <a:p>
            <a:pPr algn="ctr"/>
            <a:r>
              <a:rPr lang="en-GB" sz="4800" b="1" dirty="0">
                <a:solidFill>
                  <a:srgbClr val="0061AD"/>
                </a:solidFill>
                <a:latin typeface="Arial" panose="020B0604020202020204" pitchFamily="34" charset="0"/>
                <a:cs typeface="Arial" panose="020B0604020202020204" pitchFamily="34" charset="0"/>
              </a:rPr>
              <a:t>Content</a:t>
            </a: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571998" y="1049391"/>
            <a:ext cx="3048000" cy="209550"/>
          </a:xfrm>
          <a:prstGeom prst="rect">
            <a:avLst/>
          </a:prstGeom>
        </p:spPr>
      </p:pic>
      <p:pic>
        <p:nvPicPr>
          <p:cNvPr id="31" name="Audio 30">
            <a:hlinkClick r:id="" action="ppaction://media"/>
            <a:extLst>
              <a:ext uri="{FF2B5EF4-FFF2-40B4-BE49-F238E27FC236}">
                <a16:creationId xmlns:a16="http://schemas.microsoft.com/office/drawing/2014/main" id="{E3BF9536-DA94-4540-A7ED-8B8B4281685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66111430"/>
      </p:ext>
    </p:extLst>
  </p:cSld>
  <p:clrMapOvr>
    <a:masterClrMapping/>
  </p:clrMapOvr>
  <mc:AlternateContent xmlns:mc="http://schemas.openxmlformats.org/markup-compatibility/2006">
    <mc:Choice xmlns:p14="http://schemas.microsoft.com/office/powerpoint/2010/main" Requires="p14">
      <p:transition spd="slow" p14:dur="2000" advTm="12802"/>
    </mc:Choice>
    <mc:Fallback>
      <p:transition spd="slow" advTm="12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85146" y="74499"/>
            <a:ext cx="2048139" cy="1370888"/>
          </a:xfrm>
          <a:prstGeom prst="rect">
            <a:avLst/>
          </a:prstGeom>
        </p:spPr>
      </p:pic>
      <p:sp>
        <p:nvSpPr>
          <p:cNvPr id="3" name="Content Placeholder 2">
            <a:extLst>
              <a:ext uri="{FF2B5EF4-FFF2-40B4-BE49-F238E27FC236}">
                <a16:creationId xmlns:a16="http://schemas.microsoft.com/office/drawing/2014/main" id="{7CDBD2D9-5D00-4B07-B2E2-BB32FF0735B9}"/>
              </a:ext>
            </a:extLst>
          </p:cNvPr>
          <p:cNvSpPr>
            <a:spLocks noGrp="1"/>
          </p:cNvSpPr>
          <p:nvPr>
            <p:ph idx="1"/>
          </p:nvPr>
        </p:nvSpPr>
        <p:spPr>
          <a:xfrm>
            <a:off x="327348" y="1949709"/>
            <a:ext cx="6198141" cy="4393982"/>
          </a:xfrm>
        </p:spPr>
        <p:txBody>
          <a:bodyPr>
            <a:normAutofit/>
          </a:bodyPr>
          <a:lstStyle/>
          <a:p>
            <a:endParaRPr lang="en-GB" sz="1700" b="1" dirty="0">
              <a:solidFill>
                <a:srgbClr val="0061AD"/>
              </a:solidFill>
            </a:endParaRPr>
          </a:p>
          <a:p>
            <a:r>
              <a:rPr lang="en-GB" sz="1700" b="1" dirty="0">
                <a:solidFill>
                  <a:srgbClr val="0061AD"/>
                </a:solidFill>
                <a:highlight>
                  <a:srgbClr val="FFFF00"/>
                </a:highlight>
              </a:rPr>
              <a:t>D6 –Communication of work to technical and non-technical audiences. </a:t>
            </a:r>
          </a:p>
          <a:p>
            <a:r>
              <a:rPr lang="en-GB" sz="1700" b="1" dirty="0">
                <a:solidFill>
                  <a:srgbClr val="0061AD"/>
                </a:solidFill>
              </a:rPr>
              <a:t>EL5 –Awareness of relevant legal requirements governing engineering activities including personnel, health and safety, contracts, intellectual property rights, product safety and liability issues </a:t>
            </a:r>
          </a:p>
          <a:p>
            <a:r>
              <a:rPr lang="en-GB" sz="1700" b="1" dirty="0">
                <a:solidFill>
                  <a:srgbClr val="0061AD"/>
                </a:solidFill>
              </a:rPr>
              <a:t>G1 –Applications of skills in problem solving, communication, information retrieval working with others and the effective use of general IT facilities </a:t>
            </a:r>
          </a:p>
          <a:p>
            <a:r>
              <a:rPr lang="en-GB" sz="1700" b="1" dirty="0">
                <a:solidFill>
                  <a:srgbClr val="0061AD"/>
                </a:solidFill>
              </a:rPr>
              <a:t>G2 –Plan self-learning and improve performance as a foundation for lifelong learning and continuous professional development</a:t>
            </a:r>
          </a:p>
          <a:p>
            <a:endParaRPr lang="en-GB" sz="1700" b="1" dirty="0">
              <a:solidFill>
                <a:srgbClr val="0061AD"/>
              </a:solidFill>
            </a:endParaRPr>
          </a:p>
        </p:txBody>
      </p:sp>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41224"/>
          <a:stretch/>
        </p:blipFill>
        <p:spPr>
          <a:xfrm>
            <a:off x="6525491" y="0"/>
            <a:ext cx="5666510"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 y="145259"/>
            <a:ext cx="12191999" cy="1135737"/>
          </a:xfrm>
          <a:noFill/>
        </p:spPr>
        <p:txBody>
          <a:bodyPr>
            <a:normAutofit/>
          </a:bodyPr>
          <a:lstStyle/>
          <a:p>
            <a:pPr algn="ctr"/>
            <a:r>
              <a:rPr lang="en-GB" sz="4800" b="1" dirty="0">
                <a:solidFill>
                  <a:srgbClr val="0061AD"/>
                </a:solidFill>
                <a:latin typeface="Arial" panose="020B0604020202020204" pitchFamily="34" charset="0"/>
                <a:cs typeface="Arial" panose="020B0604020202020204" pitchFamily="34" charset="0"/>
              </a:rPr>
              <a:t>Content</a:t>
            </a: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571998" y="1049391"/>
            <a:ext cx="3048000" cy="209550"/>
          </a:xfrm>
          <a:prstGeom prst="rect">
            <a:avLst/>
          </a:prstGeom>
        </p:spPr>
      </p:pic>
      <p:pic>
        <p:nvPicPr>
          <p:cNvPr id="4" name="Audio 3">
            <a:hlinkClick r:id="" action="ppaction://media"/>
            <a:extLst>
              <a:ext uri="{FF2B5EF4-FFF2-40B4-BE49-F238E27FC236}">
                <a16:creationId xmlns:a16="http://schemas.microsoft.com/office/drawing/2014/main" id="{516ECE42-B9F8-434D-8492-9038BD93294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2318981"/>
      </p:ext>
    </p:extLst>
  </p:cSld>
  <p:clrMapOvr>
    <a:masterClrMapping/>
  </p:clrMapOvr>
  <mc:AlternateContent xmlns:mc="http://schemas.openxmlformats.org/markup-compatibility/2006">
    <mc:Choice xmlns:p14="http://schemas.microsoft.com/office/powerpoint/2010/main" Requires="p14">
      <p:transition spd="slow" p14:dur="2000" advTm="5256"/>
    </mc:Choice>
    <mc:Fallback>
      <p:transition spd="slow" advTm="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5"/>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04724" y="86700"/>
            <a:ext cx="8229601" cy="1290141"/>
          </a:xfrm>
          <a:noFill/>
        </p:spPr>
        <p:txBody>
          <a:bodyPr>
            <a:normAutofit/>
          </a:bodyPr>
          <a:lstStyle/>
          <a:p>
            <a:pPr algn="ctr"/>
            <a:r>
              <a:rPr lang="en-GB" sz="3200" b="1" dirty="0">
                <a:solidFill>
                  <a:srgbClr val="0061AD"/>
                </a:solidFill>
              </a:rPr>
              <a:t>D6 –Communication of work to technical and non-technical audiences</a:t>
            </a:r>
            <a:endParaRPr lang="en-GB" sz="3200" b="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6"/>
          <a:stretch>
            <a:fillRect/>
          </a:stretch>
        </p:blipFill>
        <p:spPr>
          <a:xfrm>
            <a:off x="4571998" y="1505111"/>
            <a:ext cx="3048000" cy="209550"/>
          </a:xfrm>
          <a:prstGeom prst="rect">
            <a:avLst/>
          </a:prstGeom>
        </p:spPr>
      </p:pic>
      <p:pic>
        <p:nvPicPr>
          <p:cNvPr id="13" name="Content Placeholder 5" descr="Marketing">
            <a:extLst>
              <a:ext uri="{FF2B5EF4-FFF2-40B4-BE49-F238E27FC236}">
                <a16:creationId xmlns:a16="http://schemas.microsoft.com/office/drawing/2014/main" id="{7C2F065D-73B0-4B4A-AED0-57766096F7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8246" y="0"/>
            <a:ext cx="1731721" cy="1731721"/>
          </a:xfrm>
          <a:prstGeom prst="rect">
            <a:avLst/>
          </a:prstGeom>
        </p:spPr>
      </p:pic>
      <p:pic>
        <p:nvPicPr>
          <p:cNvPr id="15" name="Picture 14">
            <a:extLst>
              <a:ext uri="{FF2B5EF4-FFF2-40B4-BE49-F238E27FC236}">
                <a16:creationId xmlns:a16="http://schemas.microsoft.com/office/drawing/2014/main" id="{C3483A30-C7A7-4196-8C5F-A3173444EB21}"/>
              </a:ext>
            </a:extLst>
          </p:cNvPr>
          <p:cNvPicPr>
            <a:picLocks noChangeAspect="1"/>
          </p:cNvPicPr>
          <p:nvPr/>
        </p:nvPicPr>
        <p:blipFill>
          <a:blip r:embed="rId9">
            <a:alphaModFix amt="35000"/>
          </a:blip>
          <a:stretch>
            <a:fillRect/>
          </a:stretch>
        </p:blipFill>
        <p:spPr>
          <a:xfrm>
            <a:off x="8412140" y="5459417"/>
            <a:ext cx="2048139" cy="1370888"/>
          </a:xfrm>
          <a:prstGeom prst="rect">
            <a:avLst/>
          </a:prstGeom>
        </p:spPr>
      </p:pic>
      <p:pic>
        <p:nvPicPr>
          <p:cNvPr id="6" name="Picture 5">
            <a:extLst>
              <a:ext uri="{FF2B5EF4-FFF2-40B4-BE49-F238E27FC236}">
                <a16:creationId xmlns:a16="http://schemas.microsoft.com/office/drawing/2014/main" id="{27E12838-991F-4A70-9F1C-384540E9E116}"/>
              </a:ext>
            </a:extLst>
          </p:cNvPr>
          <p:cNvPicPr>
            <a:picLocks noChangeAspect="1"/>
          </p:cNvPicPr>
          <p:nvPr/>
        </p:nvPicPr>
        <p:blipFill>
          <a:blip r:embed="rId10"/>
          <a:stretch>
            <a:fillRect/>
          </a:stretch>
        </p:blipFill>
        <p:spPr>
          <a:xfrm>
            <a:off x="914106" y="3030059"/>
            <a:ext cx="8972550" cy="1485900"/>
          </a:xfrm>
          <a:prstGeom prst="rect">
            <a:avLst/>
          </a:prstGeom>
        </p:spPr>
      </p:pic>
      <p:sp>
        <p:nvSpPr>
          <p:cNvPr id="7" name="Rectangle 6">
            <a:extLst>
              <a:ext uri="{FF2B5EF4-FFF2-40B4-BE49-F238E27FC236}">
                <a16:creationId xmlns:a16="http://schemas.microsoft.com/office/drawing/2014/main" id="{5331D019-307C-4EAF-B67A-7583FE7CFE13}"/>
              </a:ext>
            </a:extLst>
          </p:cNvPr>
          <p:cNvSpPr/>
          <p:nvPr/>
        </p:nvSpPr>
        <p:spPr>
          <a:xfrm>
            <a:off x="6219524" y="4498385"/>
            <a:ext cx="1764394"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(Crawford, 2012)</a:t>
            </a:r>
          </a:p>
        </p:txBody>
      </p:sp>
      <p:pic>
        <p:nvPicPr>
          <p:cNvPr id="8" name="Audio 7">
            <a:hlinkClick r:id="" action="ppaction://media"/>
            <a:extLst>
              <a:ext uri="{FF2B5EF4-FFF2-40B4-BE49-F238E27FC236}">
                <a16:creationId xmlns:a16="http://schemas.microsoft.com/office/drawing/2014/main" id="{E24F7D8E-0DB1-4782-B0D4-2534023D5D4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64533724"/>
      </p:ext>
    </p:extLst>
  </p:cSld>
  <p:clrMapOvr>
    <a:masterClrMapping/>
  </p:clrMapOvr>
  <mc:AlternateContent xmlns:mc="http://schemas.openxmlformats.org/markup-compatibility/2006">
    <mc:Choice xmlns:p14="http://schemas.microsoft.com/office/powerpoint/2010/main" Requires="p14">
      <p:transition spd="slow" p14:dur="2000" advTm="28572"/>
    </mc:Choice>
    <mc:Fallback>
      <p:transition spd="slow" advTm="28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04724" y="86701"/>
            <a:ext cx="8229601" cy="1437300"/>
          </a:xfrm>
          <a:noFill/>
        </p:spPr>
        <p:txBody>
          <a:bodyPr>
            <a:normAutofit/>
          </a:bodyPr>
          <a:lstStyle/>
          <a:p>
            <a:pPr algn="ctr"/>
            <a:r>
              <a:rPr lang="en-GB" sz="3200" b="1" dirty="0">
                <a:solidFill>
                  <a:srgbClr val="0061AD"/>
                </a:solidFill>
              </a:rPr>
              <a:t>D6 –Communication of work to technical and non-technical audiences</a:t>
            </a:r>
            <a:br>
              <a:rPr lang="en-GB" sz="3200" b="1" dirty="0">
                <a:solidFill>
                  <a:srgbClr val="0061AD"/>
                </a:solidFill>
              </a:rPr>
            </a:br>
            <a:r>
              <a:rPr lang="en-GB" sz="3200" b="1" i="1" dirty="0">
                <a:solidFill>
                  <a:srgbClr val="0061AD"/>
                </a:solidFill>
              </a:rPr>
              <a:t> </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pic>
        <p:nvPicPr>
          <p:cNvPr id="13" name="Content Placeholder 5" descr="Marketing">
            <a:extLst>
              <a:ext uri="{FF2B5EF4-FFF2-40B4-BE49-F238E27FC236}">
                <a16:creationId xmlns:a16="http://schemas.microsoft.com/office/drawing/2014/main" id="{7C2F065D-73B0-4B4A-AED0-57766096F7E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8246" y="0"/>
            <a:ext cx="1731721" cy="1731721"/>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06383" y="2032892"/>
            <a:ext cx="8447314" cy="457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rgbClr val="0061AD"/>
                </a:solidFill>
              </a:rPr>
              <a:t>Formal Communication </a:t>
            </a:r>
            <a:endParaRPr lang="en-GB" sz="2000" b="1" dirty="0">
              <a:solidFill>
                <a:srgbClr val="0061AD"/>
              </a:solidFill>
            </a:endParaRPr>
          </a:p>
        </p:txBody>
      </p:sp>
      <p:pic>
        <p:nvPicPr>
          <p:cNvPr id="70" name="Graphic 69" descr="Office worker">
            <a:extLst>
              <a:ext uri="{FF2B5EF4-FFF2-40B4-BE49-F238E27FC236}">
                <a16:creationId xmlns:a16="http://schemas.microsoft.com/office/drawing/2014/main" id="{14524BAC-6BED-4D57-B523-F57940E0FAB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1200" y="1575692"/>
            <a:ext cx="914400" cy="914400"/>
          </a:xfrm>
          <a:prstGeom prst="rect">
            <a:avLst/>
          </a:prstGeom>
        </p:spPr>
      </p:pic>
      <p:pic>
        <p:nvPicPr>
          <p:cNvPr id="71" name="Picture 70">
            <a:extLst>
              <a:ext uri="{FF2B5EF4-FFF2-40B4-BE49-F238E27FC236}">
                <a16:creationId xmlns:a16="http://schemas.microsoft.com/office/drawing/2014/main" id="{BAB27790-0F7A-4D8C-9D17-6CFEE8CDCD31}"/>
              </a:ext>
            </a:extLst>
          </p:cNvPr>
          <p:cNvPicPr>
            <a:picLocks noChangeAspect="1"/>
          </p:cNvPicPr>
          <p:nvPr/>
        </p:nvPicPr>
        <p:blipFill>
          <a:blip r:embed="rId12">
            <a:alphaModFix amt="35000"/>
          </a:blip>
          <a:stretch>
            <a:fillRect/>
          </a:stretch>
        </p:blipFill>
        <p:spPr>
          <a:xfrm>
            <a:off x="8412140" y="5459417"/>
            <a:ext cx="2048139" cy="1370888"/>
          </a:xfrm>
          <a:prstGeom prst="rect">
            <a:avLst/>
          </a:prstGeom>
        </p:spPr>
      </p:pic>
      <p:sp>
        <p:nvSpPr>
          <p:cNvPr id="72" name="Content Placeholder 2">
            <a:extLst>
              <a:ext uri="{FF2B5EF4-FFF2-40B4-BE49-F238E27FC236}">
                <a16:creationId xmlns:a16="http://schemas.microsoft.com/office/drawing/2014/main" id="{6E0588B8-54C1-4731-9F74-8405E1FB4199}"/>
              </a:ext>
            </a:extLst>
          </p:cNvPr>
          <p:cNvSpPr txBox="1">
            <a:spLocks/>
          </p:cNvSpPr>
          <p:nvPr/>
        </p:nvSpPr>
        <p:spPr>
          <a:xfrm>
            <a:off x="2104724" y="2791263"/>
            <a:ext cx="3495750" cy="39800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rgbClr val="0061AD"/>
                </a:solidFill>
              </a:rPr>
              <a:t>Advantages</a:t>
            </a:r>
          </a:p>
          <a:p>
            <a:r>
              <a:rPr lang="en-GB" sz="1600" dirty="0">
                <a:solidFill>
                  <a:srgbClr val="0061AD"/>
                </a:solidFill>
              </a:rPr>
              <a:t>Traceability</a:t>
            </a:r>
          </a:p>
          <a:p>
            <a:r>
              <a:rPr lang="en-GB" sz="1600" dirty="0">
                <a:solidFill>
                  <a:srgbClr val="0061AD"/>
                </a:solidFill>
              </a:rPr>
              <a:t>Records</a:t>
            </a:r>
          </a:p>
          <a:p>
            <a:r>
              <a:rPr lang="en-GB" sz="1600" dirty="0">
                <a:solidFill>
                  <a:srgbClr val="0061AD"/>
                </a:solidFill>
              </a:rPr>
              <a:t>Can be referenced</a:t>
            </a:r>
          </a:p>
          <a:p>
            <a:r>
              <a:rPr lang="en-GB" sz="1600" dirty="0">
                <a:solidFill>
                  <a:srgbClr val="0061AD"/>
                </a:solidFill>
              </a:rPr>
              <a:t>Easier to coordinate and plan</a:t>
            </a:r>
          </a:p>
          <a:p>
            <a:r>
              <a:rPr lang="en-GB" sz="1600" dirty="0">
                <a:solidFill>
                  <a:srgbClr val="0061AD"/>
                </a:solidFill>
              </a:rPr>
              <a:t>Easier to enforce practices</a:t>
            </a:r>
          </a:p>
          <a:p>
            <a:r>
              <a:rPr lang="en-GB" sz="1600" dirty="0">
                <a:solidFill>
                  <a:srgbClr val="0061AD"/>
                </a:solidFill>
              </a:rPr>
              <a:t>Standardised</a:t>
            </a:r>
          </a:p>
        </p:txBody>
      </p:sp>
      <p:sp>
        <p:nvSpPr>
          <p:cNvPr id="73" name="Content Placeholder 2">
            <a:extLst>
              <a:ext uri="{FF2B5EF4-FFF2-40B4-BE49-F238E27FC236}">
                <a16:creationId xmlns:a16="http://schemas.microsoft.com/office/drawing/2014/main" id="{4333531B-5CD6-4DAA-BAFF-BA6943A19EA1}"/>
              </a:ext>
            </a:extLst>
          </p:cNvPr>
          <p:cNvSpPr txBox="1">
            <a:spLocks/>
          </p:cNvSpPr>
          <p:nvPr/>
        </p:nvSpPr>
        <p:spPr>
          <a:xfrm>
            <a:off x="6925971" y="2791263"/>
            <a:ext cx="2631788" cy="31015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rgbClr val="0061AD"/>
                </a:solidFill>
              </a:rPr>
              <a:t>Disadvantages</a:t>
            </a:r>
          </a:p>
          <a:p>
            <a:r>
              <a:rPr lang="en-GB" sz="1600" dirty="0">
                <a:solidFill>
                  <a:srgbClr val="0061AD"/>
                </a:solidFill>
              </a:rPr>
              <a:t>Inflexible</a:t>
            </a:r>
          </a:p>
          <a:p>
            <a:r>
              <a:rPr lang="en-GB" sz="1600" dirty="0">
                <a:solidFill>
                  <a:srgbClr val="0061AD"/>
                </a:solidFill>
              </a:rPr>
              <a:t>Time consuming</a:t>
            </a:r>
          </a:p>
          <a:p>
            <a:r>
              <a:rPr lang="en-GB" sz="1600" dirty="0">
                <a:solidFill>
                  <a:srgbClr val="0061AD"/>
                </a:solidFill>
              </a:rPr>
              <a:t>Third party approval needed if certified</a:t>
            </a:r>
          </a:p>
          <a:p>
            <a:r>
              <a:rPr lang="en-GB" sz="1600" dirty="0">
                <a:solidFill>
                  <a:srgbClr val="0061AD"/>
                </a:solidFill>
              </a:rPr>
              <a:t>Costly </a:t>
            </a:r>
          </a:p>
          <a:p>
            <a:r>
              <a:rPr lang="en-GB" sz="1600" dirty="0">
                <a:solidFill>
                  <a:srgbClr val="0061AD"/>
                </a:solidFill>
              </a:rPr>
              <a:t>Sometimes hard to understand</a:t>
            </a:r>
          </a:p>
          <a:p>
            <a:r>
              <a:rPr lang="en-GB" sz="1600" dirty="0">
                <a:solidFill>
                  <a:srgbClr val="0061AD"/>
                </a:solidFill>
              </a:rPr>
              <a:t>Authoritarian</a:t>
            </a:r>
            <a:endParaRPr lang="en-GB" sz="1400" dirty="0">
              <a:solidFill>
                <a:srgbClr val="0061AD"/>
              </a:solidFill>
            </a:endParaRPr>
          </a:p>
        </p:txBody>
      </p:sp>
      <p:pic>
        <p:nvPicPr>
          <p:cNvPr id="75" name="Graphic 74" descr="Checkmark">
            <a:extLst>
              <a:ext uri="{FF2B5EF4-FFF2-40B4-BE49-F238E27FC236}">
                <a16:creationId xmlns:a16="http://schemas.microsoft.com/office/drawing/2014/main" id="{AFCC546A-1140-445A-9CB0-B272DBC56894}"/>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721433" y="2765628"/>
            <a:ext cx="360000" cy="360000"/>
          </a:xfrm>
          <a:prstGeom prst="rect">
            <a:avLst/>
          </a:prstGeom>
        </p:spPr>
      </p:pic>
      <p:pic>
        <p:nvPicPr>
          <p:cNvPr id="77" name="Graphic 76" descr="Close">
            <a:extLst>
              <a:ext uri="{FF2B5EF4-FFF2-40B4-BE49-F238E27FC236}">
                <a16:creationId xmlns:a16="http://schemas.microsoft.com/office/drawing/2014/main" id="{5B5199CC-3C5C-483F-ADDE-0762B1583ED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6502994" y="2764005"/>
            <a:ext cx="360000" cy="360000"/>
          </a:xfrm>
          <a:prstGeom prst="rect">
            <a:avLst/>
          </a:prstGeom>
        </p:spPr>
      </p:pic>
      <p:pic>
        <p:nvPicPr>
          <p:cNvPr id="78" name="Audio 77">
            <a:hlinkClick r:id="" action="ppaction://media"/>
            <a:extLst>
              <a:ext uri="{FF2B5EF4-FFF2-40B4-BE49-F238E27FC236}">
                <a16:creationId xmlns:a16="http://schemas.microsoft.com/office/drawing/2014/main" id="{C7D1A66C-5A7A-4F03-8683-7AF318F00AFC}"/>
              </a:ext>
            </a:extLst>
          </p:cNvPr>
          <p:cNvPicPr>
            <a:picLocks noChangeAspect="1"/>
          </p:cNvPicPr>
          <p:nvPr>
            <a:audioFile r:link="rId3"/>
            <p:extLst>
              <p:ext uri="{DAA4B4D4-6D71-4841-9C94-3DE7FCFB9230}">
                <p14:media xmlns:p14="http://schemas.microsoft.com/office/powerpoint/2010/main" r:embed="rId2"/>
              </p:ext>
            </p:extLst>
          </p:nvPr>
        </p:nvPicPr>
        <p:blipFill>
          <a:blip r:embed="rId1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01753391"/>
      </p:ext>
    </p:extLst>
  </p:cSld>
  <p:clrMapOvr>
    <a:masterClrMapping/>
  </p:clrMapOvr>
  <mc:AlternateContent xmlns:mc="http://schemas.openxmlformats.org/markup-compatibility/2006">
    <mc:Choice xmlns:p14="http://schemas.microsoft.com/office/powerpoint/2010/main" Requires="p14">
      <p:transition spd="slow" p14:dur="2000" advTm="26987"/>
    </mc:Choice>
    <mc:Fallback>
      <p:transition spd="slow" advTm="26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70"/>
                                        </p:tgtEl>
                                      </p:cBhvr>
                                    </p:animEffect>
                                    <p:animScale>
                                      <p:cBhvr>
                                        <p:cTn id="11" dur="250" autoRev="1" fill="hold"/>
                                        <p:tgtEl>
                                          <p:spTgt spid="7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7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04724" y="86701"/>
            <a:ext cx="8229601" cy="1437300"/>
          </a:xfrm>
          <a:noFill/>
        </p:spPr>
        <p:txBody>
          <a:bodyPr>
            <a:normAutofit/>
          </a:bodyPr>
          <a:lstStyle/>
          <a:p>
            <a:pPr algn="ctr"/>
            <a:r>
              <a:rPr lang="en-GB" sz="3200" b="1" dirty="0">
                <a:solidFill>
                  <a:srgbClr val="0061AD"/>
                </a:solidFill>
              </a:rPr>
              <a:t>D6 –Communication of work to technical and non-technical audiences</a:t>
            </a:r>
            <a:br>
              <a:rPr lang="en-GB" sz="3200" b="1" dirty="0">
                <a:solidFill>
                  <a:srgbClr val="0061AD"/>
                </a:solidFill>
              </a:rPr>
            </a:br>
            <a:r>
              <a:rPr lang="en-GB" sz="3200" b="1" i="1" dirty="0">
                <a:solidFill>
                  <a:srgbClr val="0061AD"/>
                </a:solidFill>
              </a:rPr>
              <a:t> </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pic>
        <p:nvPicPr>
          <p:cNvPr id="13" name="Content Placeholder 5" descr="Marketing">
            <a:extLst>
              <a:ext uri="{FF2B5EF4-FFF2-40B4-BE49-F238E27FC236}">
                <a16:creationId xmlns:a16="http://schemas.microsoft.com/office/drawing/2014/main" id="{7C2F065D-73B0-4B4A-AED0-57766096F7E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8246" y="0"/>
            <a:ext cx="1731721" cy="1731721"/>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rgbClr val="0061AD"/>
                </a:solidFill>
              </a:rPr>
              <a:t>Informal Communication </a:t>
            </a:r>
            <a:endParaRPr lang="en-GB" sz="2000" b="1" dirty="0">
              <a:solidFill>
                <a:srgbClr val="0061AD"/>
              </a:solidFill>
            </a:endParaRPr>
          </a:p>
        </p:txBody>
      </p:sp>
      <p:pic>
        <p:nvPicPr>
          <p:cNvPr id="8" name="Graphic 7" descr="Chat">
            <a:extLst>
              <a:ext uri="{FF2B5EF4-FFF2-40B4-BE49-F238E27FC236}">
                <a16:creationId xmlns:a16="http://schemas.microsoft.com/office/drawing/2014/main" id="{AA042CE3-E72B-46EF-8D56-048BB096489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48223" y="2012191"/>
            <a:ext cx="914400" cy="914400"/>
          </a:xfrm>
          <a:prstGeom prst="rect">
            <a:avLst/>
          </a:prstGeom>
        </p:spPr>
      </p:pic>
      <p:pic>
        <p:nvPicPr>
          <p:cNvPr id="10" name="Picture 9">
            <a:extLst>
              <a:ext uri="{FF2B5EF4-FFF2-40B4-BE49-F238E27FC236}">
                <a16:creationId xmlns:a16="http://schemas.microsoft.com/office/drawing/2014/main" id="{90882AA0-D623-4298-A6C2-6EEC268FB4B3}"/>
              </a:ext>
            </a:extLst>
          </p:cNvPr>
          <p:cNvPicPr>
            <a:picLocks noChangeAspect="1"/>
          </p:cNvPicPr>
          <p:nvPr/>
        </p:nvPicPr>
        <p:blipFill>
          <a:blip r:embed="rId12">
            <a:alphaModFix amt="35000"/>
          </a:blip>
          <a:stretch>
            <a:fillRect/>
          </a:stretch>
        </p:blipFill>
        <p:spPr>
          <a:xfrm>
            <a:off x="8412140" y="5459417"/>
            <a:ext cx="2048139" cy="1370888"/>
          </a:xfrm>
          <a:prstGeom prst="rect">
            <a:avLst/>
          </a:prstGeom>
        </p:spPr>
      </p:pic>
      <p:pic>
        <p:nvPicPr>
          <p:cNvPr id="11" name="Picture 10">
            <a:extLst>
              <a:ext uri="{FF2B5EF4-FFF2-40B4-BE49-F238E27FC236}">
                <a16:creationId xmlns:a16="http://schemas.microsoft.com/office/drawing/2014/main" id="{5E9995B9-0612-4812-88E3-5F0DF03064CC}"/>
              </a:ext>
            </a:extLst>
          </p:cNvPr>
          <p:cNvPicPr>
            <a:picLocks noChangeAspect="1"/>
          </p:cNvPicPr>
          <p:nvPr/>
        </p:nvPicPr>
        <p:blipFill>
          <a:blip r:embed="rId12">
            <a:alphaModFix amt="35000"/>
          </a:blip>
          <a:stretch>
            <a:fillRect/>
          </a:stretch>
        </p:blipFill>
        <p:spPr>
          <a:xfrm>
            <a:off x="8412140" y="5459417"/>
            <a:ext cx="2048139" cy="1370888"/>
          </a:xfrm>
          <a:prstGeom prst="rect">
            <a:avLst/>
          </a:prstGeom>
        </p:spPr>
      </p:pic>
      <p:sp>
        <p:nvSpPr>
          <p:cNvPr id="12" name="Content Placeholder 2">
            <a:extLst>
              <a:ext uri="{FF2B5EF4-FFF2-40B4-BE49-F238E27FC236}">
                <a16:creationId xmlns:a16="http://schemas.microsoft.com/office/drawing/2014/main" id="{F70C39CA-E16F-4D62-86D6-8D892DD1BB79}"/>
              </a:ext>
            </a:extLst>
          </p:cNvPr>
          <p:cNvSpPr txBox="1">
            <a:spLocks/>
          </p:cNvSpPr>
          <p:nvPr/>
        </p:nvSpPr>
        <p:spPr>
          <a:xfrm>
            <a:off x="2104724" y="2791263"/>
            <a:ext cx="3495750" cy="39800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rgbClr val="0061AD"/>
                </a:solidFill>
              </a:rPr>
              <a:t>Advantages</a:t>
            </a:r>
          </a:p>
          <a:p>
            <a:r>
              <a:rPr lang="en-GB" sz="1600" dirty="0">
                <a:solidFill>
                  <a:srgbClr val="0061AD"/>
                </a:solidFill>
              </a:rPr>
              <a:t>Encourages instant feedback</a:t>
            </a:r>
          </a:p>
          <a:p>
            <a:r>
              <a:rPr lang="en-GB" sz="1600" dirty="0">
                <a:solidFill>
                  <a:srgbClr val="0061AD"/>
                </a:solidFill>
              </a:rPr>
              <a:t>Speed</a:t>
            </a:r>
          </a:p>
          <a:p>
            <a:r>
              <a:rPr lang="en-GB" sz="1600" dirty="0">
                <a:solidFill>
                  <a:srgbClr val="0061AD"/>
                </a:solidFill>
              </a:rPr>
              <a:t>Flexibility</a:t>
            </a:r>
          </a:p>
          <a:p>
            <a:r>
              <a:rPr lang="en-GB" sz="1600" dirty="0">
                <a:solidFill>
                  <a:srgbClr val="0061AD"/>
                </a:solidFill>
              </a:rPr>
              <a:t>Can adapt based on audience</a:t>
            </a:r>
          </a:p>
        </p:txBody>
      </p:sp>
      <p:sp>
        <p:nvSpPr>
          <p:cNvPr id="14" name="Content Placeholder 2">
            <a:extLst>
              <a:ext uri="{FF2B5EF4-FFF2-40B4-BE49-F238E27FC236}">
                <a16:creationId xmlns:a16="http://schemas.microsoft.com/office/drawing/2014/main" id="{28C3EC30-1AE3-4325-B0D9-55CD887855D3}"/>
              </a:ext>
            </a:extLst>
          </p:cNvPr>
          <p:cNvSpPr txBox="1">
            <a:spLocks/>
          </p:cNvSpPr>
          <p:nvPr/>
        </p:nvSpPr>
        <p:spPr>
          <a:xfrm>
            <a:off x="6925971" y="2791263"/>
            <a:ext cx="2631788" cy="31015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rgbClr val="0061AD"/>
                </a:solidFill>
              </a:rPr>
              <a:t>Disadvantages</a:t>
            </a:r>
          </a:p>
          <a:p>
            <a:r>
              <a:rPr lang="en-GB" sz="1600" dirty="0">
                <a:solidFill>
                  <a:srgbClr val="0061AD"/>
                </a:solidFill>
              </a:rPr>
              <a:t>No Records</a:t>
            </a:r>
          </a:p>
          <a:p>
            <a:r>
              <a:rPr lang="en-GB" sz="1600" dirty="0">
                <a:solidFill>
                  <a:srgbClr val="0061AD"/>
                </a:solidFill>
              </a:rPr>
              <a:t>Hard to quantify and base decisions</a:t>
            </a:r>
            <a:endParaRPr lang="en-GB" sz="1400" dirty="0">
              <a:solidFill>
                <a:srgbClr val="0061AD"/>
              </a:solidFill>
            </a:endParaRPr>
          </a:p>
        </p:txBody>
      </p:sp>
      <p:pic>
        <p:nvPicPr>
          <p:cNvPr id="15" name="Graphic 14" descr="Checkmark">
            <a:extLst>
              <a:ext uri="{FF2B5EF4-FFF2-40B4-BE49-F238E27FC236}">
                <a16:creationId xmlns:a16="http://schemas.microsoft.com/office/drawing/2014/main" id="{88AB8BA1-02C5-4225-A95C-A2CBED435ADF}"/>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721433" y="2765628"/>
            <a:ext cx="360000" cy="360000"/>
          </a:xfrm>
          <a:prstGeom prst="rect">
            <a:avLst/>
          </a:prstGeom>
        </p:spPr>
      </p:pic>
      <p:pic>
        <p:nvPicPr>
          <p:cNvPr id="16" name="Graphic 15" descr="Close">
            <a:extLst>
              <a:ext uri="{FF2B5EF4-FFF2-40B4-BE49-F238E27FC236}">
                <a16:creationId xmlns:a16="http://schemas.microsoft.com/office/drawing/2014/main" id="{C5716F06-CEDF-4246-B249-D2772B9ED38F}"/>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6502994" y="2764005"/>
            <a:ext cx="360000" cy="360000"/>
          </a:xfrm>
          <a:prstGeom prst="rect">
            <a:avLst/>
          </a:prstGeom>
        </p:spPr>
      </p:pic>
      <p:pic>
        <p:nvPicPr>
          <p:cNvPr id="3" name="Audio 2">
            <a:hlinkClick r:id="" action="ppaction://media"/>
            <a:extLst>
              <a:ext uri="{FF2B5EF4-FFF2-40B4-BE49-F238E27FC236}">
                <a16:creationId xmlns:a16="http://schemas.microsoft.com/office/drawing/2014/main" id="{9C490841-4A5B-4789-A127-CD1F58CFA79D}"/>
              </a:ext>
            </a:extLst>
          </p:cNvPr>
          <p:cNvPicPr>
            <a:picLocks noChangeAspect="1"/>
          </p:cNvPicPr>
          <p:nvPr>
            <a:audioFile r:link="rId3"/>
            <p:extLst>
              <p:ext uri="{DAA4B4D4-6D71-4841-9C94-3DE7FCFB9230}">
                <p14:media xmlns:p14="http://schemas.microsoft.com/office/powerpoint/2010/main" r:embed="rId2"/>
              </p:ext>
            </p:extLst>
          </p:nvPr>
        </p:nvPicPr>
        <p:blipFill>
          <a:blip r:embed="rId1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80536011"/>
      </p:ext>
    </p:extLst>
  </p:cSld>
  <p:clrMapOvr>
    <a:masterClrMapping/>
  </p:clrMapOvr>
  <mc:AlternateContent xmlns:mc="http://schemas.openxmlformats.org/markup-compatibility/2006">
    <mc:Choice xmlns:p14="http://schemas.microsoft.com/office/powerpoint/2010/main" Requires="p14">
      <p:transition spd="slow" p14:dur="2000" advTm="22408"/>
    </mc:Choice>
    <mc:Fallback>
      <p:transition spd="slow" advTm="2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8"/>
                                        </p:tgtEl>
                                      </p:cBhvr>
                                    </p:animEffect>
                                    <p:animScale>
                                      <p:cBhvr>
                                        <p:cTn id="11"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85146" y="74499"/>
            <a:ext cx="2048139" cy="1370888"/>
          </a:xfrm>
          <a:prstGeom prst="rect">
            <a:avLst/>
          </a:prstGeom>
        </p:spPr>
      </p:pic>
      <p:sp>
        <p:nvSpPr>
          <p:cNvPr id="3" name="Content Placeholder 2">
            <a:extLst>
              <a:ext uri="{FF2B5EF4-FFF2-40B4-BE49-F238E27FC236}">
                <a16:creationId xmlns:a16="http://schemas.microsoft.com/office/drawing/2014/main" id="{7CDBD2D9-5D00-4B07-B2E2-BB32FF0735B9}"/>
              </a:ext>
            </a:extLst>
          </p:cNvPr>
          <p:cNvSpPr>
            <a:spLocks noGrp="1"/>
          </p:cNvSpPr>
          <p:nvPr>
            <p:ph idx="1"/>
          </p:nvPr>
        </p:nvSpPr>
        <p:spPr>
          <a:xfrm>
            <a:off x="327348" y="1949709"/>
            <a:ext cx="6198141" cy="4393982"/>
          </a:xfrm>
        </p:spPr>
        <p:txBody>
          <a:bodyPr>
            <a:normAutofit/>
          </a:bodyPr>
          <a:lstStyle/>
          <a:p>
            <a:endParaRPr lang="en-GB" sz="1700" b="1" dirty="0">
              <a:solidFill>
                <a:srgbClr val="0061AD"/>
              </a:solidFill>
            </a:endParaRPr>
          </a:p>
          <a:p>
            <a:r>
              <a:rPr lang="en-GB" sz="1700" b="1" dirty="0">
                <a:solidFill>
                  <a:srgbClr val="0061AD"/>
                </a:solidFill>
              </a:rPr>
              <a:t>D6 –Communication of work to technical and non-technical audiences. </a:t>
            </a:r>
          </a:p>
          <a:p>
            <a:r>
              <a:rPr lang="en-GB" sz="1700" b="1" dirty="0">
                <a:solidFill>
                  <a:srgbClr val="0061AD"/>
                </a:solidFill>
                <a:highlight>
                  <a:srgbClr val="FFFF00"/>
                </a:highlight>
              </a:rPr>
              <a:t>EL5 –Awareness of relevant legal requirements governing engineering activities including personnel, health and safety, contracts, intellectual property rights, product safety and liability issues </a:t>
            </a:r>
          </a:p>
          <a:p>
            <a:r>
              <a:rPr lang="en-GB" sz="1700" b="1" dirty="0">
                <a:solidFill>
                  <a:srgbClr val="0061AD"/>
                </a:solidFill>
              </a:rPr>
              <a:t>G1 –Applications of skills in problem solving, communication, information retrieval working with others and the effective use of general IT facilities </a:t>
            </a:r>
          </a:p>
          <a:p>
            <a:r>
              <a:rPr lang="en-GB" sz="1700" b="1" dirty="0">
                <a:solidFill>
                  <a:srgbClr val="0061AD"/>
                </a:solidFill>
              </a:rPr>
              <a:t>G2 –Plan self-learning and improve performance as a foundation for lifelong learning and continuous professional development</a:t>
            </a:r>
          </a:p>
          <a:p>
            <a:endParaRPr lang="en-GB" sz="1700" b="1" dirty="0">
              <a:solidFill>
                <a:srgbClr val="0061AD"/>
              </a:solidFill>
            </a:endParaRPr>
          </a:p>
        </p:txBody>
      </p:sp>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41224"/>
          <a:stretch/>
        </p:blipFill>
        <p:spPr>
          <a:xfrm>
            <a:off x="6525491" y="0"/>
            <a:ext cx="5666510"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 y="145259"/>
            <a:ext cx="12191999" cy="1135737"/>
          </a:xfrm>
          <a:noFill/>
        </p:spPr>
        <p:txBody>
          <a:bodyPr>
            <a:normAutofit/>
          </a:bodyPr>
          <a:lstStyle/>
          <a:p>
            <a:pPr algn="ctr"/>
            <a:r>
              <a:rPr lang="en-GB" sz="4800" b="1" dirty="0">
                <a:solidFill>
                  <a:srgbClr val="0061AD"/>
                </a:solidFill>
                <a:latin typeface="Arial" panose="020B0604020202020204" pitchFamily="34" charset="0"/>
                <a:cs typeface="Arial" panose="020B0604020202020204" pitchFamily="34" charset="0"/>
              </a:rPr>
              <a:t>Content</a:t>
            </a: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571998" y="1049391"/>
            <a:ext cx="3048000" cy="209550"/>
          </a:xfrm>
          <a:prstGeom prst="rect">
            <a:avLst/>
          </a:prstGeom>
        </p:spPr>
      </p:pic>
      <p:pic>
        <p:nvPicPr>
          <p:cNvPr id="5" name="Audio 4">
            <a:hlinkClick r:id="" action="ppaction://media"/>
            <a:extLst>
              <a:ext uri="{FF2B5EF4-FFF2-40B4-BE49-F238E27FC236}">
                <a16:creationId xmlns:a16="http://schemas.microsoft.com/office/drawing/2014/main" id="{6D9F18EE-BFBB-4AB6-994F-E64053BD150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41693401"/>
      </p:ext>
    </p:extLst>
  </p:cSld>
  <p:clrMapOvr>
    <a:masterClrMapping/>
  </p:clrMapOvr>
  <mc:AlternateContent xmlns:mc="http://schemas.openxmlformats.org/markup-compatibility/2006">
    <mc:Choice xmlns:p14="http://schemas.microsoft.com/office/powerpoint/2010/main" Requires="p14">
      <p:transition spd="slow" p14:dur="2000" advTm="5176"/>
    </mc:Choice>
    <mc:Fallback>
      <p:transition spd="slow" advTm="5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5"/>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6"/>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rgbClr val="0061AD"/>
                </a:solidFill>
              </a:rPr>
              <a:t>Personnel </a:t>
            </a:r>
          </a:p>
          <a:p>
            <a:pPr marL="0" indent="0">
              <a:buNone/>
            </a:pPr>
            <a:endParaRPr lang="en-GB" sz="1700" b="1" dirty="0">
              <a:solidFill>
                <a:srgbClr val="0061AD"/>
              </a:solidFill>
            </a:endParaRPr>
          </a:p>
          <a:p>
            <a:pPr marL="0" indent="0">
              <a:buNone/>
            </a:pPr>
            <a:r>
              <a:rPr lang="en-GB" sz="1700" b="1" dirty="0">
                <a:solidFill>
                  <a:srgbClr val="0061AD"/>
                </a:solidFill>
              </a:rPr>
              <a:t>Health and Safety</a:t>
            </a:r>
          </a:p>
          <a:p>
            <a:pPr marL="0" indent="0">
              <a:buNone/>
            </a:pPr>
            <a:endParaRPr lang="en-GB" sz="1700" b="1" dirty="0">
              <a:solidFill>
                <a:srgbClr val="0061AD"/>
              </a:solidFill>
            </a:endParaRPr>
          </a:p>
          <a:p>
            <a:pPr marL="0" indent="0">
              <a:buNone/>
            </a:pPr>
            <a:r>
              <a:rPr lang="en-GB" sz="1700" b="1" dirty="0">
                <a:solidFill>
                  <a:srgbClr val="0061AD"/>
                </a:solidFill>
              </a:rPr>
              <a:t>Contracts</a:t>
            </a:r>
          </a:p>
          <a:p>
            <a:pPr marL="0" indent="0">
              <a:buNone/>
            </a:pPr>
            <a:endParaRPr lang="en-GB" sz="1700" b="1" dirty="0">
              <a:solidFill>
                <a:srgbClr val="0061AD"/>
              </a:solidFill>
            </a:endParaRPr>
          </a:p>
          <a:p>
            <a:pPr marL="0" indent="0">
              <a:buNone/>
            </a:pPr>
            <a:r>
              <a:rPr lang="en-GB" sz="1700" b="1" dirty="0">
                <a:solidFill>
                  <a:srgbClr val="0061AD"/>
                </a:solidFill>
              </a:rPr>
              <a:t>Intellectual Property Rights</a:t>
            </a:r>
          </a:p>
          <a:p>
            <a:pPr marL="0" indent="0">
              <a:buNone/>
            </a:pPr>
            <a:endParaRPr lang="en-GB" sz="1700" b="1" dirty="0">
              <a:solidFill>
                <a:srgbClr val="0061AD"/>
              </a:solidFill>
            </a:endParaRPr>
          </a:p>
          <a:p>
            <a:pPr marL="0" indent="0">
              <a:buNone/>
            </a:pPr>
            <a:r>
              <a:rPr lang="en-GB" sz="1700" b="1" dirty="0">
                <a:solidFill>
                  <a:srgbClr val="0061AD"/>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79526" y="2277021"/>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19">
            <a:alphaModFix amt="35000"/>
          </a:blip>
          <a:stretch>
            <a:fillRect/>
          </a:stretch>
        </p:blipFill>
        <p:spPr>
          <a:xfrm>
            <a:off x="8412140" y="5459417"/>
            <a:ext cx="2048139" cy="1370888"/>
          </a:xfrm>
          <a:prstGeom prst="rect">
            <a:avLst/>
          </a:prstGeom>
        </p:spPr>
      </p:pic>
      <p:pic>
        <p:nvPicPr>
          <p:cNvPr id="7" name="Picture 6">
            <a:extLst>
              <a:ext uri="{FF2B5EF4-FFF2-40B4-BE49-F238E27FC236}">
                <a16:creationId xmlns:a16="http://schemas.microsoft.com/office/drawing/2014/main" id="{9EC8D476-C553-43B1-9FA3-A2ACEFE45B71}"/>
              </a:ext>
            </a:extLst>
          </p:cNvPr>
          <p:cNvPicPr>
            <a:picLocks noChangeAspect="1"/>
          </p:cNvPicPr>
          <p:nvPr/>
        </p:nvPicPr>
        <p:blipFill>
          <a:blip r:embed="rId20"/>
          <a:stretch>
            <a:fillRect/>
          </a:stretch>
        </p:blipFill>
        <p:spPr>
          <a:xfrm>
            <a:off x="6282132" y="3052762"/>
            <a:ext cx="3228975" cy="752475"/>
          </a:xfrm>
          <a:prstGeom prst="rect">
            <a:avLst/>
          </a:prstGeom>
        </p:spPr>
      </p:pic>
      <p:pic>
        <p:nvPicPr>
          <p:cNvPr id="14" name="Audio 13">
            <a:hlinkClick r:id="" action="ppaction://media"/>
            <a:extLst>
              <a:ext uri="{FF2B5EF4-FFF2-40B4-BE49-F238E27FC236}">
                <a16:creationId xmlns:a16="http://schemas.microsoft.com/office/drawing/2014/main" id="{78B8AEDD-F83F-416A-81F8-60C66719752F}"/>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48240237"/>
      </p:ext>
    </p:extLst>
  </p:cSld>
  <p:clrMapOvr>
    <a:masterClrMapping/>
  </p:clrMapOvr>
  <mc:AlternateContent xmlns:mc="http://schemas.openxmlformats.org/markup-compatibility/2006">
    <mc:Choice xmlns:p14="http://schemas.microsoft.com/office/powerpoint/2010/main" Requires="p14">
      <p:transition spd="slow" p14:dur="2000" advTm="31926"/>
    </mc:Choice>
    <mc:Fallback>
      <p:transition spd="slow" advTm="31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rgbClr val="0061AD"/>
                </a:solidFill>
              </a:rPr>
              <a:t>Personnel </a:t>
            </a:r>
          </a:p>
          <a:p>
            <a:pPr marL="0" indent="0">
              <a:buNone/>
            </a:pPr>
            <a:endParaRPr lang="en-GB" sz="1700" b="1" dirty="0">
              <a:solidFill>
                <a:srgbClr val="0061AD"/>
              </a:solidFill>
            </a:endParaRPr>
          </a:p>
          <a:p>
            <a:pPr marL="0" indent="0">
              <a:buNone/>
            </a:pPr>
            <a:r>
              <a:rPr lang="en-GB" sz="1700" b="1" dirty="0">
                <a:solidFill>
                  <a:schemeClr val="accent1">
                    <a:lumMod val="20000"/>
                    <a:lumOff val="80000"/>
                  </a:schemeClr>
                </a:solidFill>
              </a:rPr>
              <a:t>Health and Safety</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Contracts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Intellectual Property Rights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5812" y="2262010"/>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3" name="Picture 2">
            <a:extLst>
              <a:ext uri="{FF2B5EF4-FFF2-40B4-BE49-F238E27FC236}">
                <a16:creationId xmlns:a16="http://schemas.microsoft.com/office/drawing/2014/main" id="{198530BE-D6F6-40B0-BA14-ABDEC866005D}"/>
              </a:ext>
            </a:extLst>
          </p:cNvPr>
          <p:cNvPicPr>
            <a:picLocks noChangeAspect="1"/>
          </p:cNvPicPr>
          <p:nvPr/>
        </p:nvPicPr>
        <p:blipFill>
          <a:blip r:embed="rId20"/>
          <a:stretch>
            <a:fillRect/>
          </a:stretch>
        </p:blipFill>
        <p:spPr>
          <a:xfrm>
            <a:off x="477815" y="2868617"/>
            <a:ext cx="9750510" cy="318384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1">
            <a:alphaModFix amt="35000"/>
          </a:blip>
          <a:stretch>
            <a:fillRect/>
          </a:stretch>
        </p:blipFill>
        <p:spPr>
          <a:xfrm>
            <a:off x="8412140" y="5459417"/>
            <a:ext cx="2048139" cy="1370888"/>
          </a:xfrm>
          <a:prstGeom prst="rect">
            <a:avLst/>
          </a:prstGeom>
        </p:spPr>
      </p:pic>
      <p:sp>
        <p:nvSpPr>
          <p:cNvPr id="14" name="Rectangle 13">
            <a:extLst>
              <a:ext uri="{FF2B5EF4-FFF2-40B4-BE49-F238E27FC236}">
                <a16:creationId xmlns:a16="http://schemas.microsoft.com/office/drawing/2014/main" id="{D45ED86D-7718-4680-BB20-4082861B60BF}"/>
              </a:ext>
            </a:extLst>
          </p:cNvPr>
          <p:cNvSpPr/>
          <p:nvPr/>
        </p:nvSpPr>
        <p:spPr>
          <a:xfrm>
            <a:off x="594811" y="3159000"/>
            <a:ext cx="4332667" cy="133873"/>
          </a:xfrm>
          <a:custGeom>
            <a:avLst/>
            <a:gdLst>
              <a:gd name="connsiteX0" fmla="*/ 0 w 4332667"/>
              <a:gd name="connsiteY0" fmla="*/ 0 h 133873"/>
              <a:gd name="connsiteX1" fmla="*/ 4332667 w 4332667"/>
              <a:gd name="connsiteY1" fmla="*/ 0 h 133873"/>
              <a:gd name="connsiteX2" fmla="*/ 4332667 w 4332667"/>
              <a:gd name="connsiteY2" fmla="*/ 133873 h 133873"/>
              <a:gd name="connsiteX3" fmla="*/ 0 w 4332667"/>
              <a:gd name="connsiteY3" fmla="*/ 133873 h 133873"/>
              <a:gd name="connsiteX4" fmla="*/ 0 w 4332667"/>
              <a:gd name="connsiteY4" fmla="*/ 0 h 133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667" h="133873" fill="none" extrusionOk="0">
                <a:moveTo>
                  <a:pt x="0" y="0"/>
                </a:moveTo>
                <a:cubicBezTo>
                  <a:pt x="1508664" y="-55575"/>
                  <a:pt x="2900054" y="9679"/>
                  <a:pt x="4332667" y="0"/>
                </a:cubicBezTo>
                <a:cubicBezTo>
                  <a:pt x="4325273" y="43373"/>
                  <a:pt x="4324044" y="96322"/>
                  <a:pt x="4332667" y="133873"/>
                </a:cubicBezTo>
                <a:cubicBezTo>
                  <a:pt x="2830279" y="40073"/>
                  <a:pt x="1961574" y="206608"/>
                  <a:pt x="0" y="133873"/>
                </a:cubicBezTo>
                <a:cubicBezTo>
                  <a:pt x="8266" y="98966"/>
                  <a:pt x="-2811" y="46615"/>
                  <a:pt x="0" y="0"/>
                </a:cubicBezTo>
                <a:close/>
              </a:path>
              <a:path w="4332667" h="133873" stroke="0" extrusionOk="0">
                <a:moveTo>
                  <a:pt x="0" y="0"/>
                </a:moveTo>
                <a:cubicBezTo>
                  <a:pt x="1104112" y="-109222"/>
                  <a:pt x="2370925" y="98277"/>
                  <a:pt x="4332667" y="0"/>
                </a:cubicBezTo>
                <a:cubicBezTo>
                  <a:pt x="4325109" y="59301"/>
                  <a:pt x="4333350" y="120362"/>
                  <a:pt x="4332667" y="133873"/>
                </a:cubicBezTo>
                <a:cubicBezTo>
                  <a:pt x="3079784" y="3979"/>
                  <a:pt x="1904929" y="32458"/>
                  <a:pt x="0" y="133873"/>
                </a:cubicBezTo>
                <a:cubicBezTo>
                  <a:pt x="-11866" y="100782"/>
                  <a:pt x="-11922" y="44995"/>
                  <a:pt x="0" y="0"/>
                </a:cubicBezTo>
                <a:close/>
              </a:path>
            </a:pathLst>
          </a:custGeom>
          <a:solidFill>
            <a:srgbClr val="FFFF00">
              <a:alpha val="32000"/>
            </a:srgbClr>
          </a:solidFill>
          <a:ln>
            <a:noFill/>
            <a:extLst>
              <a:ext uri="{C807C97D-BFC1-408E-A445-0C87EB9F89A2}">
                <ask:lineSketchStyleProps xmlns:ask="http://schemas.microsoft.com/office/drawing/2018/sketchyshapes" sd="1101349027">
                  <a:prstGeom prst="rect">
                    <a:avLst/>
                  </a:prstGeom>
                  <ask:type>
                    <ask:lineSketchCurved/>
                  </ask:type>
                </ask:lineSketchStyleProps>
              </a:ext>
            </a:extLst>
          </a:ln>
          <a:effectLst>
            <a:glow rad="635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D53D3D0B-D8D4-4DCA-84DE-B58413FFB35F}"/>
              </a:ext>
            </a:extLst>
          </p:cNvPr>
          <p:cNvPicPr>
            <a:picLocks noChangeAspect="1"/>
          </p:cNvPicPr>
          <p:nvPr>
            <a:audioFile r:link="rId3"/>
            <p:extLst>
              <p:ext uri="{DAA4B4D4-6D71-4841-9C94-3DE7FCFB9230}">
                <p14:media xmlns:p14="http://schemas.microsoft.com/office/powerpoint/2010/main" r:embed="rId2"/>
              </p:ext>
            </p:extLst>
          </p:nvPr>
        </p:nvPicPr>
        <p:blipFill>
          <a:blip r:embed="rId22"/>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171921056"/>
      </p:ext>
    </p:extLst>
  </p:cSld>
  <p:clrMapOvr>
    <a:masterClrMapping/>
  </p:clrMapOvr>
  <mc:AlternateContent xmlns:mc="http://schemas.openxmlformats.org/markup-compatibility/2006">
    <mc:Choice xmlns:p14="http://schemas.microsoft.com/office/powerpoint/2010/main" Requires="p14">
      <p:transition spd="slow" p14:dur="2000" advTm="23386"/>
    </mc:Choice>
    <mc:Fallback>
      <p:transition spd="slow" advTm="23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11"/>
                                        </p:tgtEl>
                                      </p:cBhvr>
                                    </p:animEffect>
                                    <p:animScale>
                                      <p:cBhvr>
                                        <p:cTn id="11" dur="250" autoRev="1" fill="hold"/>
                                        <p:tgtEl>
                                          <p:spTgt spid="11"/>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8"/>
                </p:tgtEl>
              </p:cMediaNode>
            </p:audio>
          </p:childTnLst>
        </p:cTn>
      </p:par>
    </p:tnLst>
    <p:bldLst>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rgbClr val="0061AD"/>
                </a:solidFill>
              </a:rPr>
              <a:t>Personnel </a:t>
            </a:r>
          </a:p>
          <a:p>
            <a:pPr marL="0" indent="0">
              <a:buNone/>
            </a:pPr>
            <a:endParaRPr lang="en-GB" sz="1700" b="1" dirty="0">
              <a:solidFill>
                <a:srgbClr val="0061AD"/>
              </a:solidFill>
            </a:endParaRPr>
          </a:p>
          <a:p>
            <a:pPr marL="0" indent="0">
              <a:buNone/>
            </a:pPr>
            <a:r>
              <a:rPr lang="en-GB" sz="1700" b="1" dirty="0">
                <a:solidFill>
                  <a:schemeClr val="accent1">
                    <a:lumMod val="20000"/>
                    <a:lumOff val="80000"/>
                  </a:schemeClr>
                </a:solidFill>
              </a:rPr>
              <a:t>Health and Safety</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Contracts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Intellectual Property Rights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5812" y="2262010"/>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0">
            <a:alphaModFix amt="35000"/>
          </a:blip>
          <a:stretch>
            <a:fillRect/>
          </a:stretch>
        </p:blipFill>
        <p:spPr>
          <a:xfrm>
            <a:off x="8412140" y="5459417"/>
            <a:ext cx="2048139" cy="1370888"/>
          </a:xfrm>
          <a:prstGeom prst="rect">
            <a:avLst/>
          </a:prstGeom>
        </p:spPr>
      </p:pic>
      <p:pic>
        <p:nvPicPr>
          <p:cNvPr id="7" name="Picture 6">
            <a:extLst>
              <a:ext uri="{FF2B5EF4-FFF2-40B4-BE49-F238E27FC236}">
                <a16:creationId xmlns:a16="http://schemas.microsoft.com/office/drawing/2014/main" id="{EAE54EC5-62BE-49FD-A542-6F2BACAAFBFE}"/>
              </a:ext>
            </a:extLst>
          </p:cNvPr>
          <p:cNvPicPr>
            <a:picLocks noChangeAspect="1"/>
          </p:cNvPicPr>
          <p:nvPr/>
        </p:nvPicPr>
        <p:blipFill>
          <a:blip r:embed="rId21"/>
          <a:stretch>
            <a:fillRect/>
          </a:stretch>
        </p:blipFill>
        <p:spPr>
          <a:xfrm>
            <a:off x="417799" y="2836152"/>
            <a:ext cx="9979133" cy="2734716"/>
          </a:xfrm>
          <a:prstGeom prst="rect">
            <a:avLst/>
          </a:prstGeom>
        </p:spPr>
      </p:pic>
      <p:pic>
        <p:nvPicPr>
          <p:cNvPr id="5" name="Picture 4">
            <a:extLst>
              <a:ext uri="{FF2B5EF4-FFF2-40B4-BE49-F238E27FC236}">
                <a16:creationId xmlns:a16="http://schemas.microsoft.com/office/drawing/2014/main" id="{7FEDDF2B-F197-4E6A-B990-B9AC0B3223A0}"/>
              </a:ext>
            </a:extLst>
          </p:cNvPr>
          <p:cNvPicPr>
            <a:picLocks noChangeAspect="1"/>
          </p:cNvPicPr>
          <p:nvPr/>
        </p:nvPicPr>
        <p:blipFill>
          <a:blip r:embed="rId22"/>
          <a:stretch>
            <a:fillRect/>
          </a:stretch>
        </p:blipFill>
        <p:spPr>
          <a:xfrm>
            <a:off x="3272277" y="-27754"/>
            <a:ext cx="5456281" cy="6916155"/>
          </a:xfrm>
          <a:prstGeom prst="rect">
            <a:avLst/>
          </a:prstGeom>
        </p:spPr>
      </p:pic>
      <p:pic>
        <p:nvPicPr>
          <p:cNvPr id="8" name="Audio 7">
            <a:hlinkClick r:id="" action="ppaction://media"/>
            <a:extLst>
              <a:ext uri="{FF2B5EF4-FFF2-40B4-BE49-F238E27FC236}">
                <a16:creationId xmlns:a16="http://schemas.microsoft.com/office/drawing/2014/main" id="{266180D8-8672-40C1-BA5C-B2A566F197E3}"/>
              </a:ext>
            </a:extLst>
          </p:cNvPr>
          <p:cNvPicPr>
            <a:picLocks noChangeAspect="1"/>
          </p:cNvPicPr>
          <p:nvPr>
            <a:audioFile r:link="rId3"/>
            <p:extLst>
              <p:ext uri="{DAA4B4D4-6D71-4841-9C94-3DE7FCFB9230}">
                <p14:media xmlns:p14="http://schemas.microsoft.com/office/powerpoint/2010/main" r:embed="rId2"/>
              </p:ext>
            </p:extLst>
          </p:nvPr>
        </p:nvPicPr>
        <p:blipFill>
          <a:blip r:embed="rId23"/>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630296424"/>
      </p:ext>
    </p:extLst>
  </p:cSld>
  <p:clrMapOvr>
    <a:masterClrMapping/>
  </p:clrMapOvr>
  <mc:AlternateContent xmlns:mc="http://schemas.openxmlformats.org/markup-compatibility/2006">
    <mc:Choice xmlns:p14="http://schemas.microsoft.com/office/powerpoint/2010/main" Requires="p14">
      <p:transition spd="slow" p14:dur="2000" advTm="16507"/>
    </mc:Choice>
    <mc:Fallback>
      <p:transition spd="slow" advTm="16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chemeClr val="accent1">
                    <a:lumMod val="20000"/>
                    <a:lumOff val="80000"/>
                  </a:schemeClr>
                </a:solidFill>
              </a:rPr>
              <a:t>Personnel </a:t>
            </a:r>
          </a:p>
          <a:p>
            <a:pPr marL="0" indent="0">
              <a:buNone/>
            </a:pPr>
            <a:endParaRPr lang="en-GB" sz="1700" b="1" dirty="0">
              <a:solidFill>
                <a:srgbClr val="0061AD"/>
              </a:solidFill>
            </a:endParaRPr>
          </a:p>
          <a:p>
            <a:pPr marL="0" indent="0">
              <a:buNone/>
            </a:pPr>
            <a:r>
              <a:rPr lang="en-GB" sz="1700" b="1" dirty="0">
                <a:solidFill>
                  <a:srgbClr val="0061AD"/>
                </a:solidFill>
              </a:rPr>
              <a:t>Health and Safety</a:t>
            </a:r>
          </a:p>
          <a:p>
            <a:pPr marL="0" indent="0">
              <a:buNone/>
            </a:pPr>
            <a:endParaRPr lang="en-GB" sz="1700" b="1" dirty="0">
              <a:solidFill>
                <a:srgbClr val="0061AD"/>
              </a:solidFill>
            </a:endParaRPr>
          </a:p>
          <a:p>
            <a:pPr marL="0" indent="0">
              <a:buNone/>
            </a:pPr>
            <a:r>
              <a:rPr lang="en-GB" sz="1700" b="1" dirty="0">
                <a:solidFill>
                  <a:schemeClr val="accent1">
                    <a:lumMod val="20000"/>
                    <a:lumOff val="80000"/>
                  </a:schemeClr>
                </a:solidFill>
              </a:rPr>
              <a:t>Contracts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Intellectual Property Rights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79526" y="2277021"/>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0">
            <a:alphaModFix amt="35000"/>
          </a:blip>
          <a:stretch>
            <a:fillRect/>
          </a:stretch>
        </p:blipFill>
        <p:spPr>
          <a:xfrm>
            <a:off x="8412140" y="5459417"/>
            <a:ext cx="2048139" cy="1370888"/>
          </a:xfrm>
          <a:prstGeom prst="rect">
            <a:avLst/>
          </a:prstGeom>
        </p:spPr>
      </p:pic>
      <p:pic>
        <p:nvPicPr>
          <p:cNvPr id="3" name="Picture 2">
            <a:extLst>
              <a:ext uri="{FF2B5EF4-FFF2-40B4-BE49-F238E27FC236}">
                <a16:creationId xmlns:a16="http://schemas.microsoft.com/office/drawing/2014/main" id="{25BD23CD-9833-4597-98A1-24B31EC2A675}"/>
              </a:ext>
            </a:extLst>
          </p:cNvPr>
          <p:cNvPicPr>
            <a:picLocks noChangeAspect="1"/>
          </p:cNvPicPr>
          <p:nvPr/>
        </p:nvPicPr>
        <p:blipFill>
          <a:blip r:embed="rId21"/>
          <a:stretch>
            <a:fillRect/>
          </a:stretch>
        </p:blipFill>
        <p:spPr>
          <a:xfrm>
            <a:off x="6219524" y="2024500"/>
            <a:ext cx="1885950" cy="619125"/>
          </a:xfrm>
          <a:prstGeom prst="rect">
            <a:avLst/>
          </a:prstGeom>
        </p:spPr>
      </p:pic>
      <p:pic>
        <p:nvPicPr>
          <p:cNvPr id="5" name="Picture 4">
            <a:extLst>
              <a:ext uri="{FF2B5EF4-FFF2-40B4-BE49-F238E27FC236}">
                <a16:creationId xmlns:a16="http://schemas.microsoft.com/office/drawing/2014/main" id="{7CD2D27A-C89C-4338-BC0C-7DD7D87EF728}"/>
              </a:ext>
            </a:extLst>
          </p:cNvPr>
          <p:cNvPicPr>
            <a:picLocks noChangeAspect="1"/>
          </p:cNvPicPr>
          <p:nvPr/>
        </p:nvPicPr>
        <p:blipFill>
          <a:blip r:embed="rId22"/>
          <a:stretch>
            <a:fillRect/>
          </a:stretch>
        </p:blipFill>
        <p:spPr>
          <a:xfrm>
            <a:off x="4161812" y="1361432"/>
            <a:ext cx="4914900" cy="5572125"/>
          </a:xfrm>
          <a:prstGeom prst="rect">
            <a:avLst/>
          </a:prstGeom>
        </p:spPr>
      </p:pic>
      <p:pic>
        <p:nvPicPr>
          <p:cNvPr id="8" name="Audio 7">
            <a:hlinkClick r:id="" action="ppaction://media"/>
            <a:extLst>
              <a:ext uri="{FF2B5EF4-FFF2-40B4-BE49-F238E27FC236}">
                <a16:creationId xmlns:a16="http://schemas.microsoft.com/office/drawing/2014/main" id="{7BAFF084-5AB2-4DD8-BF0C-7A038B5EBD9F}"/>
              </a:ext>
            </a:extLst>
          </p:cNvPr>
          <p:cNvPicPr>
            <a:picLocks noChangeAspect="1"/>
          </p:cNvPicPr>
          <p:nvPr>
            <a:audioFile r:link="rId3"/>
            <p:extLst>
              <p:ext uri="{DAA4B4D4-6D71-4841-9C94-3DE7FCFB9230}">
                <p14:media xmlns:p14="http://schemas.microsoft.com/office/powerpoint/2010/main" r:embed="rId2"/>
              </p:ext>
            </p:extLst>
          </p:nvPr>
        </p:nvPicPr>
        <p:blipFill>
          <a:blip r:embed="rId23"/>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594593777"/>
      </p:ext>
    </p:extLst>
  </p:cSld>
  <p:clrMapOvr>
    <a:masterClrMapping/>
  </p:clrMapOvr>
  <mc:AlternateContent xmlns:mc="http://schemas.openxmlformats.org/markup-compatibility/2006">
    <mc:Choice xmlns:p14="http://schemas.microsoft.com/office/powerpoint/2010/main" Requires="p14">
      <p:transition spd="slow" p14:dur="2000" advTm="32832"/>
    </mc:Choice>
    <mc:Fallback>
      <p:transition spd="slow" advTm="32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4"/>
                                        </p:tgtEl>
                                      </p:cBhvr>
                                    </p:animEffect>
                                    <p:animScale>
                                      <p:cBhvr>
                                        <p:cTn id="11" dur="250" autoRev="1" fill="hold"/>
                                        <p:tgtEl>
                                          <p:spTgt spid="4"/>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3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fltVal val="0"/>
                                          </p:val>
                                        </p:tav>
                                        <p:tav tm="100000">
                                          <p:val>
                                            <p:strVal val="#ppt_w"/>
                                          </p:val>
                                        </p:tav>
                                      </p:tavLst>
                                    </p:anim>
                                    <p:anim calcmode="lin" valueType="num">
                                      <p:cBhvr>
                                        <p:cTn id="17" dur="1000" fill="hold"/>
                                        <p:tgtEl>
                                          <p:spTgt spid="3"/>
                                        </p:tgtEl>
                                        <p:attrNameLst>
                                          <p:attrName>ppt_h</p:attrName>
                                        </p:attrNameLst>
                                      </p:cBhvr>
                                      <p:tavLst>
                                        <p:tav tm="0">
                                          <p:val>
                                            <p:fltVal val="0"/>
                                          </p:val>
                                        </p:tav>
                                        <p:tav tm="100000">
                                          <p:val>
                                            <p:strVal val="#ppt_h"/>
                                          </p:val>
                                        </p:tav>
                                      </p:tavLst>
                                    </p:anim>
                                    <p:anim calcmode="lin" valueType="num">
                                      <p:cBhvr>
                                        <p:cTn id="18" dur="1000" fill="hold"/>
                                        <p:tgtEl>
                                          <p:spTgt spid="3"/>
                                        </p:tgtEl>
                                        <p:attrNameLst>
                                          <p:attrName>style.rotation</p:attrName>
                                        </p:attrNameLst>
                                      </p:cBhvr>
                                      <p:tavLst>
                                        <p:tav tm="0">
                                          <p:val>
                                            <p:fltVal val="90"/>
                                          </p:val>
                                        </p:tav>
                                        <p:tav tm="100000">
                                          <p:val>
                                            <p:fltVal val="0"/>
                                          </p:val>
                                        </p:tav>
                                      </p:tavLst>
                                    </p:anim>
                                    <p:animEffect transition="in" filter="fade">
                                      <p:cBhvr>
                                        <p:cTn id="19" dur="1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chemeClr val="accent1">
                    <a:lumMod val="20000"/>
                    <a:lumOff val="80000"/>
                  </a:schemeClr>
                </a:solidFill>
              </a:rPr>
              <a:t>Personnel </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Health and Safety</a:t>
            </a:r>
          </a:p>
          <a:p>
            <a:pPr marL="0" indent="0">
              <a:buNone/>
            </a:pPr>
            <a:endParaRPr lang="en-GB" sz="1700" b="1" dirty="0">
              <a:solidFill>
                <a:srgbClr val="0061AD"/>
              </a:solidFill>
            </a:endParaRPr>
          </a:p>
          <a:p>
            <a:pPr marL="0" indent="0">
              <a:buNone/>
            </a:pPr>
            <a:r>
              <a:rPr lang="en-GB" sz="1700" b="1" dirty="0">
                <a:solidFill>
                  <a:srgbClr val="0061AD"/>
                </a:solidFill>
              </a:rPr>
              <a:t>Contracts</a:t>
            </a:r>
          </a:p>
          <a:p>
            <a:pPr marL="0" indent="0">
              <a:buNone/>
            </a:pPr>
            <a:endParaRPr lang="en-GB" sz="1700" b="1" dirty="0">
              <a:solidFill>
                <a:srgbClr val="0061AD"/>
              </a:solidFill>
            </a:endParaRPr>
          </a:p>
          <a:p>
            <a:pPr marL="0" indent="0">
              <a:buNone/>
            </a:pPr>
            <a:r>
              <a:rPr lang="en-GB" sz="1700" b="1" dirty="0">
                <a:solidFill>
                  <a:schemeClr val="accent1">
                    <a:lumMod val="20000"/>
                    <a:lumOff val="80000"/>
                  </a:schemeClr>
                </a:solidFill>
              </a:rPr>
              <a:t>Intellectual Property Rights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79526" y="2277021"/>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0">
            <a:alphaModFix amt="35000"/>
          </a:blip>
          <a:stretch>
            <a:fillRect/>
          </a:stretch>
        </p:blipFill>
        <p:spPr>
          <a:xfrm>
            <a:off x="8412140" y="5459417"/>
            <a:ext cx="2048139" cy="1370888"/>
          </a:xfrm>
          <a:prstGeom prst="rect">
            <a:avLst/>
          </a:prstGeom>
        </p:spPr>
      </p:pic>
      <p:sp>
        <p:nvSpPr>
          <p:cNvPr id="3" name="TextBox 2">
            <a:extLst>
              <a:ext uri="{FF2B5EF4-FFF2-40B4-BE49-F238E27FC236}">
                <a16:creationId xmlns:a16="http://schemas.microsoft.com/office/drawing/2014/main" id="{D293FC1A-A4D3-4E8E-ACA0-834BD2BE66D5}"/>
              </a:ext>
            </a:extLst>
          </p:cNvPr>
          <p:cNvSpPr txBox="1"/>
          <p:nvPr/>
        </p:nvSpPr>
        <p:spPr>
          <a:xfrm>
            <a:off x="6312605" y="1946247"/>
            <a:ext cx="3403447" cy="2800767"/>
          </a:xfrm>
          <a:prstGeom prst="rect">
            <a:avLst/>
          </a:prstGeom>
          <a:noFill/>
        </p:spPr>
        <p:txBody>
          <a:bodyPr wrap="square" rtlCol="0">
            <a:spAutoFit/>
          </a:bodyPr>
          <a:lstStyle/>
          <a:p>
            <a:pPr marL="228600" indent="-228600">
              <a:buFont typeface="+mj-lt"/>
              <a:buAutoNum type="arabicPeriod"/>
            </a:pPr>
            <a:endParaRPr lang="en-GB" sz="1600" dirty="0">
              <a:solidFill>
                <a:srgbClr val="0061AD"/>
              </a:solidFill>
            </a:endParaRPr>
          </a:p>
          <a:p>
            <a:pPr marL="228600" indent="-228600">
              <a:buFont typeface="+mj-lt"/>
              <a:buAutoNum type="arabicPeriod"/>
            </a:pPr>
            <a:r>
              <a:rPr lang="en-GB" sz="1600" b="1" dirty="0">
                <a:solidFill>
                  <a:srgbClr val="0061AD"/>
                </a:solidFill>
              </a:rPr>
              <a:t>Offer</a:t>
            </a:r>
          </a:p>
          <a:p>
            <a:pPr marL="342900" indent="-342900">
              <a:buFont typeface="+mj-lt"/>
              <a:buAutoNum type="arabicPeriod"/>
            </a:pPr>
            <a:endParaRPr lang="en-GB" sz="1600" dirty="0">
              <a:solidFill>
                <a:srgbClr val="0061AD"/>
              </a:solidFill>
            </a:endParaRPr>
          </a:p>
          <a:p>
            <a:pPr marL="228600" indent="-228600">
              <a:buFont typeface="+mj-lt"/>
              <a:buAutoNum type="arabicPeriod"/>
            </a:pPr>
            <a:r>
              <a:rPr lang="en-GB" sz="1600" b="1" dirty="0">
                <a:solidFill>
                  <a:srgbClr val="0061AD"/>
                </a:solidFill>
              </a:rPr>
              <a:t>Acceptance</a:t>
            </a:r>
          </a:p>
          <a:p>
            <a:pPr marL="342900" indent="-342900">
              <a:buFont typeface="+mj-lt"/>
              <a:buAutoNum type="arabicPeriod"/>
            </a:pPr>
            <a:endParaRPr lang="en-GB" sz="1600" b="1" dirty="0">
              <a:solidFill>
                <a:srgbClr val="0061AD"/>
              </a:solidFill>
            </a:endParaRPr>
          </a:p>
          <a:p>
            <a:pPr marL="228600" indent="-228600">
              <a:buFont typeface="+mj-lt"/>
              <a:buAutoNum type="arabicPeriod"/>
            </a:pPr>
            <a:r>
              <a:rPr lang="en-GB" sz="1600" b="1" dirty="0">
                <a:solidFill>
                  <a:srgbClr val="0061AD"/>
                </a:solidFill>
              </a:rPr>
              <a:t>Consideration</a:t>
            </a:r>
          </a:p>
          <a:p>
            <a:pPr marL="342900" indent="-342900">
              <a:buFont typeface="+mj-lt"/>
              <a:buAutoNum type="arabicPeriod"/>
            </a:pPr>
            <a:endParaRPr lang="en-GB" sz="1600" b="1" dirty="0">
              <a:solidFill>
                <a:srgbClr val="0061AD"/>
              </a:solidFill>
            </a:endParaRPr>
          </a:p>
          <a:p>
            <a:pPr marL="228600" indent="-228600">
              <a:buFont typeface="+mj-lt"/>
              <a:buAutoNum type="arabicPeriod"/>
            </a:pPr>
            <a:r>
              <a:rPr lang="en-GB" sz="1600" b="1" dirty="0">
                <a:solidFill>
                  <a:srgbClr val="0061AD"/>
                </a:solidFill>
              </a:rPr>
              <a:t>Intention to be legally bound</a:t>
            </a:r>
          </a:p>
          <a:p>
            <a:pPr marL="342900" indent="-342900">
              <a:buFont typeface="+mj-lt"/>
              <a:buAutoNum type="arabicPeriod"/>
            </a:pPr>
            <a:endParaRPr lang="en-GB" sz="1600" dirty="0">
              <a:solidFill>
                <a:srgbClr val="0061AD"/>
              </a:solidFill>
            </a:endParaRPr>
          </a:p>
          <a:p>
            <a:pPr marL="228600" indent="-228600">
              <a:buFont typeface="+mj-lt"/>
              <a:buAutoNum type="arabicPeriod"/>
            </a:pPr>
            <a:r>
              <a:rPr lang="en-GB" sz="1600" b="1" dirty="0">
                <a:solidFill>
                  <a:srgbClr val="0061AD"/>
                </a:solidFill>
              </a:rPr>
              <a:t>The parties have contractual capacity</a:t>
            </a:r>
            <a:endParaRPr lang="en-GB" sz="2400" dirty="0">
              <a:solidFill>
                <a:srgbClr val="0061AD"/>
              </a:solidFill>
            </a:endParaRPr>
          </a:p>
        </p:txBody>
      </p:sp>
      <p:pic>
        <p:nvPicPr>
          <p:cNvPr id="5" name="Audio 4">
            <a:hlinkClick r:id="" action="ppaction://media"/>
            <a:extLst>
              <a:ext uri="{FF2B5EF4-FFF2-40B4-BE49-F238E27FC236}">
                <a16:creationId xmlns:a16="http://schemas.microsoft.com/office/drawing/2014/main" id="{451378A3-2B51-4374-8ADA-E55FD9561D22}"/>
              </a:ext>
            </a:extLst>
          </p:cNvPr>
          <p:cNvPicPr>
            <a:picLocks noChangeAspect="1"/>
          </p:cNvPicPr>
          <p:nvPr>
            <a:audioFile r:link="rId3"/>
            <p:extLst>
              <p:ext uri="{DAA4B4D4-6D71-4841-9C94-3DE7FCFB9230}">
                <p14:media xmlns:p14="http://schemas.microsoft.com/office/powerpoint/2010/main" r:embed="rId2"/>
              </p:ext>
            </p:extLst>
          </p:nvPr>
        </p:nvPicPr>
        <p:blipFill>
          <a:blip r:embed="rId21"/>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48488104"/>
      </p:ext>
    </p:extLst>
  </p:cSld>
  <p:clrMapOvr>
    <a:masterClrMapping/>
  </p:clrMapOvr>
  <mc:AlternateContent xmlns:mc="http://schemas.openxmlformats.org/markup-compatibility/2006">
    <mc:Choice xmlns:p14="http://schemas.microsoft.com/office/powerpoint/2010/main" Requires="p14">
      <p:transition spd="slow" p14:dur="2000" advTm="37627"/>
    </mc:Choice>
    <mc:Fallback>
      <p:transition spd="slow" advTm="37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6"/>
                                        </p:tgtEl>
                                      </p:cBhvr>
                                    </p:animEffect>
                                    <p:animScale>
                                      <p:cBhvr>
                                        <p:cTn id="11" dur="250" autoRev="1" fill="hold"/>
                                        <p:tgtEl>
                                          <p:spTgt spid="6"/>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down)">
                                      <p:cBhvr>
                                        <p:cTn id="16" dur="580">
                                          <p:stCondLst>
                                            <p:cond delay="0"/>
                                          </p:stCondLst>
                                        </p:cTn>
                                        <p:tgtEl>
                                          <p:spTgt spid="3"/>
                                        </p:tgtEl>
                                      </p:cBhvr>
                                    </p:animEffect>
                                    <p:anim calcmode="lin" valueType="num">
                                      <p:cBhvr>
                                        <p:cTn id="17"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22" dur="26">
                                          <p:stCondLst>
                                            <p:cond delay="650"/>
                                          </p:stCondLst>
                                        </p:cTn>
                                        <p:tgtEl>
                                          <p:spTgt spid="3"/>
                                        </p:tgtEl>
                                      </p:cBhvr>
                                      <p:to x="100000" y="60000"/>
                                    </p:animScale>
                                    <p:animScale>
                                      <p:cBhvr>
                                        <p:cTn id="23" dur="166" decel="50000">
                                          <p:stCondLst>
                                            <p:cond delay="676"/>
                                          </p:stCondLst>
                                        </p:cTn>
                                        <p:tgtEl>
                                          <p:spTgt spid="3"/>
                                        </p:tgtEl>
                                      </p:cBhvr>
                                      <p:to x="100000" y="100000"/>
                                    </p:animScale>
                                    <p:animScale>
                                      <p:cBhvr>
                                        <p:cTn id="24" dur="26">
                                          <p:stCondLst>
                                            <p:cond delay="1312"/>
                                          </p:stCondLst>
                                        </p:cTn>
                                        <p:tgtEl>
                                          <p:spTgt spid="3"/>
                                        </p:tgtEl>
                                      </p:cBhvr>
                                      <p:to x="100000" y="80000"/>
                                    </p:animScale>
                                    <p:animScale>
                                      <p:cBhvr>
                                        <p:cTn id="25" dur="166" decel="50000">
                                          <p:stCondLst>
                                            <p:cond delay="1338"/>
                                          </p:stCondLst>
                                        </p:cTn>
                                        <p:tgtEl>
                                          <p:spTgt spid="3"/>
                                        </p:tgtEl>
                                      </p:cBhvr>
                                      <p:to x="100000" y="100000"/>
                                    </p:animScale>
                                    <p:animScale>
                                      <p:cBhvr>
                                        <p:cTn id="26" dur="26">
                                          <p:stCondLst>
                                            <p:cond delay="1642"/>
                                          </p:stCondLst>
                                        </p:cTn>
                                        <p:tgtEl>
                                          <p:spTgt spid="3"/>
                                        </p:tgtEl>
                                      </p:cBhvr>
                                      <p:to x="100000" y="90000"/>
                                    </p:animScale>
                                    <p:animScale>
                                      <p:cBhvr>
                                        <p:cTn id="27" dur="166" decel="50000">
                                          <p:stCondLst>
                                            <p:cond delay="1668"/>
                                          </p:stCondLst>
                                        </p:cTn>
                                        <p:tgtEl>
                                          <p:spTgt spid="3"/>
                                        </p:tgtEl>
                                      </p:cBhvr>
                                      <p:to x="100000" y="100000"/>
                                    </p:animScale>
                                    <p:animScale>
                                      <p:cBhvr>
                                        <p:cTn id="28" dur="26">
                                          <p:stCondLst>
                                            <p:cond delay="1808"/>
                                          </p:stCondLst>
                                        </p:cTn>
                                        <p:tgtEl>
                                          <p:spTgt spid="3"/>
                                        </p:tgtEl>
                                      </p:cBhvr>
                                      <p:to x="100000" y="95000"/>
                                    </p:animScale>
                                    <p:animScale>
                                      <p:cBhvr>
                                        <p:cTn id="29"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5"/>
                </p:tgtEl>
              </p:cMediaNode>
            </p:audio>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chemeClr val="accent1">
                    <a:lumMod val="20000"/>
                    <a:lumOff val="80000"/>
                  </a:schemeClr>
                </a:solidFill>
              </a:rPr>
              <a:t>Personnel </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Health and Safety</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Contracts</a:t>
            </a:r>
          </a:p>
          <a:p>
            <a:pPr marL="0" indent="0">
              <a:buNone/>
            </a:pPr>
            <a:endParaRPr lang="en-GB" sz="1700" b="1" dirty="0">
              <a:solidFill>
                <a:srgbClr val="0061AD"/>
              </a:solidFill>
            </a:endParaRPr>
          </a:p>
          <a:p>
            <a:pPr marL="0" indent="0">
              <a:buNone/>
            </a:pPr>
            <a:r>
              <a:rPr lang="en-GB" sz="1700" b="1" dirty="0">
                <a:solidFill>
                  <a:srgbClr val="0061AD"/>
                </a:solidFill>
              </a:rPr>
              <a:t>Intellectual Property Rights</a:t>
            </a:r>
          </a:p>
          <a:p>
            <a:pPr marL="0" indent="0">
              <a:buNone/>
            </a:pPr>
            <a:endParaRPr lang="en-GB" sz="1700" b="1" dirty="0">
              <a:solidFill>
                <a:srgbClr val="0061AD"/>
              </a:solidFill>
            </a:endParaRPr>
          </a:p>
          <a:p>
            <a:pPr marL="0" indent="0">
              <a:buNone/>
            </a:pPr>
            <a:r>
              <a:rPr lang="en-GB" sz="1700" b="1" dirty="0">
                <a:solidFill>
                  <a:schemeClr val="accent1">
                    <a:lumMod val="20000"/>
                    <a:lumOff val="80000"/>
                  </a:schemeClr>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79526" y="2277021"/>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0">
            <a:alphaModFix amt="35000"/>
          </a:blip>
          <a:stretch>
            <a:fillRect/>
          </a:stretch>
        </p:blipFill>
        <p:spPr>
          <a:xfrm>
            <a:off x="8412140" y="5459417"/>
            <a:ext cx="2048139" cy="1370888"/>
          </a:xfrm>
          <a:prstGeom prst="rect">
            <a:avLst/>
          </a:prstGeom>
        </p:spPr>
      </p:pic>
      <p:pic>
        <p:nvPicPr>
          <p:cNvPr id="3" name="Picture 2">
            <a:extLst>
              <a:ext uri="{FF2B5EF4-FFF2-40B4-BE49-F238E27FC236}">
                <a16:creationId xmlns:a16="http://schemas.microsoft.com/office/drawing/2014/main" id="{1EDB900F-5255-4BF1-AA3E-7FED1F54174C}"/>
              </a:ext>
            </a:extLst>
          </p:cNvPr>
          <p:cNvPicPr>
            <a:picLocks noChangeAspect="1"/>
          </p:cNvPicPr>
          <p:nvPr/>
        </p:nvPicPr>
        <p:blipFill>
          <a:blip r:embed="rId21"/>
          <a:stretch>
            <a:fillRect/>
          </a:stretch>
        </p:blipFill>
        <p:spPr>
          <a:xfrm>
            <a:off x="6096000" y="1729566"/>
            <a:ext cx="1214058" cy="1065908"/>
          </a:xfrm>
          <a:prstGeom prst="rect">
            <a:avLst/>
          </a:prstGeom>
        </p:spPr>
      </p:pic>
      <p:pic>
        <p:nvPicPr>
          <p:cNvPr id="5" name="Picture 4">
            <a:extLst>
              <a:ext uri="{FF2B5EF4-FFF2-40B4-BE49-F238E27FC236}">
                <a16:creationId xmlns:a16="http://schemas.microsoft.com/office/drawing/2014/main" id="{963F7928-C7F4-442E-A692-4B47C25A3633}"/>
              </a:ext>
            </a:extLst>
          </p:cNvPr>
          <p:cNvPicPr>
            <a:picLocks noChangeAspect="1"/>
          </p:cNvPicPr>
          <p:nvPr/>
        </p:nvPicPr>
        <p:blipFill>
          <a:blip r:embed="rId22"/>
          <a:stretch>
            <a:fillRect/>
          </a:stretch>
        </p:blipFill>
        <p:spPr>
          <a:xfrm>
            <a:off x="8412140" y="1673231"/>
            <a:ext cx="1043706" cy="901799"/>
          </a:xfrm>
          <a:prstGeom prst="rect">
            <a:avLst/>
          </a:prstGeom>
        </p:spPr>
      </p:pic>
      <p:pic>
        <p:nvPicPr>
          <p:cNvPr id="8" name="Picture 7">
            <a:extLst>
              <a:ext uri="{FF2B5EF4-FFF2-40B4-BE49-F238E27FC236}">
                <a16:creationId xmlns:a16="http://schemas.microsoft.com/office/drawing/2014/main" id="{1203FA62-209F-4D45-8327-5AE89C306195}"/>
              </a:ext>
            </a:extLst>
          </p:cNvPr>
          <p:cNvPicPr>
            <a:picLocks noChangeAspect="1"/>
          </p:cNvPicPr>
          <p:nvPr/>
        </p:nvPicPr>
        <p:blipFill>
          <a:blip r:embed="rId23"/>
          <a:stretch>
            <a:fillRect/>
          </a:stretch>
        </p:blipFill>
        <p:spPr>
          <a:xfrm>
            <a:off x="8234115" y="3764151"/>
            <a:ext cx="1354988" cy="1247824"/>
          </a:xfrm>
          <a:prstGeom prst="rect">
            <a:avLst/>
          </a:prstGeom>
        </p:spPr>
      </p:pic>
      <p:pic>
        <p:nvPicPr>
          <p:cNvPr id="13" name="Picture 12">
            <a:extLst>
              <a:ext uri="{FF2B5EF4-FFF2-40B4-BE49-F238E27FC236}">
                <a16:creationId xmlns:a16="http://schemas.microsoft.com/office/drawing/2014/main" id="{630EC51D-C488-45A8-B2E0-A5D7D1F69C79}"/>
              </a:ext>
            </a:extLst>
          </p:cNvPr>
          <p:cNvPicPr>
            <a:picLocks noChangeAspect="1"/>
          </p:cNvPicPr>
          <p:nvPr/>
        </p:nvPicPr>
        <p:blipFill>
          <a:blip r:embed="rId24"/>
          <a:stretch>
            <a:fillRect/>
          </a:stretch>
        </p:blipFill>
        <p:spPr>
          <a:xfrm>
            <a:off x="6102039" y="3795917"/>
            <a:ext cx="1095748" cy="964769"/>
          </a:xfrm>
          <a:prstGeom prst="rect">
            <a:avLst/>
          </a:prstGeom>
        </p:spPr>
      </p:pic>
      <p:pic>
        <p:nvPicPr>
          <p:cNvPr id="14" name="Picture 13">
            <a:extLst>
              <a:ext uri="{FF2B5EF4-FFF2-40B4-BE49-F238E27FC236}">
                <a16:creationId xmlns:a16="http://schemas.microsoft.com/office/drawing/2014/main" id="{7A2B2646-8D6D-459A-9476-6791F6B2BAC6}"/>
              </a:ext>
            </a:extLst>
          </p:cNvPr>
          <p:cNvPicPr>
            <a:picLocks noChangeAspect="1"/>
          </p:cNvPicPr>
          <p:nvPr/>
        </p:nvPicPr>
        <p:blipFill>
          <a:blip r:embed="rId25"/>
          <a:stretch>
            <a:fillRect/>
          </a:stretch>
        </p:blipFill>
        <p:spPr>
          <a:xfrm>
            <a:off x="213349" y="0"/>
            <a:ext cx="11872228" cy="6902712"/>
          </a:xfrm>
          <a:prstGeom prst="rect">
            <a:avLst/>
          </a:prstGeom>
        </p:spPr>
      </p:pic>
      <p:pic>
        <p:nvPicPr>
          <p:cNvPr id="15" name="Audio 14">
            <a:hlinkClick r:id="" action="ppaction://media"/>
            <a:extLst>
              <a:ext uri="{FF2B5EF4-FFF2-40B4-BE49-F238E27FC236}">
                <a16:creationId xmlns:a16="http://schemas.microsoft.com/office/drawing/2014/main" id="{ED2ECE14-4999-4C7E-A048-3B3366A2F21F}"/>
              </a:ext>
            </a:extLst>
          </p:cNvPr>
          <p:cNvPicPr>
            <a:picLocks noChangeAspect="1"/>
          </p:cNvPicPr>
          <p:nvPr>
            <a:audioFile r:link="rId3"/>
            <p:extLst>
              <p:ext uri="{DAA4B4D4-6D71-4841-9C94-3DE7FCFB9230}">
                <p14:media xmlns:p14="http://schemas.microsoft.com/office/powerpoint/2010/main" r:embed="rId2"/>
              </p:ext>
            </p:extLst>
          </p:nvPr>
        </p:nvPicPr>
        <p:blipFill>
          <a:blip r:embed="rId2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664802072"/>
      </p:ext>
    </p:extLst>
  </p:cSld>
  <p:clrMapOvr>
    <a:masterClrMapping/>
  </p:clrMapOvr>
  <mc:AlternateContent xmlns:mc="http://schemas.openxmlformats.org/markup-compatibility/2006">
    <mc:Choice xmlns:p14="http://schemas.microsoft.com/office/powerpoint/2010/main" Requires="p14">
      <p:transition spd="slow" p14:dur="2000" advTm="32097"/>
    </mc:Choice>
    <mc:Fallback>
      <p:transition spd="slow" advTm="32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500" tmFilter="0, 0; .2, .5; .8, .5; 1, 0"/>
                                        <p:tgtEl>
                                          <p:spTgt spid="12"/>
                                        </p:tgtEl>
                                      </p:cBhvr>
                                    </p:animEffect>
                                    <p:animScale>
                                      <p:cBhvr>
                                        <p:cTn id="11" dur="250" autoRev="1" fill="hold"/>
                                        <p:tgtEl>
                                          <p:spTgt spid="12"/>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167332" y="-83005"/>
            <a:ext cx="8229601" cy="1407887"/>
          </a:xfrm>
          <a:noFill/>
        </p:spPr>
        <p:txBody>
          <a:bodyPr>
            <a:noAutofit/>
          </a:bodyPr>
          <a:lstStyle/>
          <a:p>
            <a:pPr algn="ctr"/>
            <a:r>
              <a:rPr lang="en-GB" sz="3200" b="1" dirty="0">
                <a:solidFill>
                  <a:srgbClr val="0061AD"/>
                </a:solidFill>
              </a:rPr>
              <a:t>EL5 –Awareness of relevant legal requirements governing engineering activities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695524" y="1115332"/>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chemeClr val="accent1">
                    <a:lumMod val="20000"/>
                    <a:lumOff val="80000"/>
                  </a:schemeClr>
                </a:solidFill>
              </a:rPr>
              <a:t>Personnel </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Health and Safety</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Contracts</a:t>
            </a:r>
          </a:p>
          <a:p>
            <a:pPr marL="0" indent="0">
              <a:buNone/>
            </a:pPr>
            <a:endParaRPr lang="en-GB" sz="1700" b="1" dirty="0">
              <a:solidFill>
                <a:schemeClr val="accent1">
                  <a:lumMod val="20000"/>
                  <a:lumOff val="80000"/>
                </a:schemeClr>
              </a:solidFill>
            </a:endParaRPr>
          </a:p>
          <a:p>
            <a:pPr marL="0" indent="0">
              <a:buNone/>
            </a:pPr>
            <a:r>
              <a:rPr lang="en-GB" sz="1700" b="1" dirty="0">
                <a:solidFill>
                  <a:schemeClr val="accent1">
                    <a:lumMod val="20000"/>
                    <a:lumOff val="80000"/>
                  </a:schemeClr>
                </a:solidFill>
              </a:rPr>
              <a:t>Intellectual Property Rights</a:t>
            </a:r>
          </a:p>
          <a:p>
            <a:pPr marL="0" indent="0">
              <a:buNone/>
            </a:pPr>
            <a:endParaRPr lang="en-GB" sz="1700" b="1" dirty="0">
              <a:solidFill>
                <a:srgbClr val="0061AD"/>
              </a:solidFill>
            </a:endParaRPr>
          </a:p>
          <a:p>
            <a:pPr marL="0" indent="0">
              <a:buNone/>
            </a:pPr>
            <a:r>
              <a:rPr lang="en-GB" sz="1700" b="1" dirty="0">
                <a:solidFill>
                  <a:srgbClr val="0061AD"/>
                </a:solidFill>
              </a:rPr>
              <a:t>Product Safety and liability issues</a:t>
            </a:r>
          </a:p>
        </p:txBody>
      </p:sp>
      <p:pic>
        <p:nvPicPr>
          <p:cNvPr id="10" name="Graphic 9" descr="Gavel">
            <a:extLst>
              <a:ext uri="{FF2B5EF4-FFF2-40B4-BE49-F238E27FC236}">
                <a16:creationId xmlns:a16="http://schemas.microsoft.com/office/drawing/2014/main" id="{C81723A7-1E9F-400D-954B-3F4C0A9D76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47" y="37167"/>
            <a:ext cx="1731600" cy="1731600"/>
          </a:xfrm>
          <a:prstGeom prst="rect">
            <a:avLst/>
          </a:prstGeom>
        </p:spPr>
      </p:pic>
      <p:pic>
        <p:nvPicPr>
          <p:cNvPr id="11" name="Graphic 10" descr="Users">
            <a:extLst>
              <a:ext uri="{FF2B5EF4-FFF2-40B4-BE49-F238E27FC236}">
                <a16:creationId xmlns:a16="http://schemas.microsoft.com/office/drawing/2014/main" id="{38FD66C8-6045-4A60-ABF6-64B5A15BE67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79526" y="2277021"/>
            <a:ext cx="540000" cy="540000"/>
          </a:xfrm>
          <a:prstGeom prst="rect">
            <a:avLst/>
          </a:prstGeom>
        </p:spPr>
      </p:pic>
      <p:pic>
        <p:nvPicPr>
          <p:cNvPr id="12" name="Graphic 11" descr="Lightbulb and pencil">
            <a:extLst>
              <a:ext uri="{FF2B5EF4-FFF2-40B4-BE49-F238E27FC236}">
                <a16:creationId xmlns:a16="http://schemas.microsoft.com/office/drawing/2014/main" id="{6723F1AF-5569-40BB-9D11-ED6DCC1EBB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4138" y="4325990"/>
            <a:ext cx="540000" cy="540000"/>
          </a:xfrm>
          <a:prstGeom prst="rect">
            <a:avLst/>
          </a:prstGeom>
        </p:spPr>
      </p:pic>
      <p:pic>
        <p:nvPicPr>
          <p:cNvPr id="4" name="Graphic 3" descr="Life jacket">
            <a:extLst>
              <a:ext uri="{FF2B5EF4-FFF2-40B4-BE49-F238E27FC236}">
                <a16:creationId xmlns:a16="http://schemas.microsoft.com/office/drawing/2014/main" id="{0A88DC76-E1D4-43AF-8E4C-F455FFEAB0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15812" y="2889000"/>
            <a:ext cx="540000" cy="540000"/>
          </a:xfrm>
          <a:prstGeom prst="rect">
            <a:avLst/>
          </a:prstGeom>
        </p:spPr>
      </p:pic>
      <p:pic>
        <p:nvPicPr>
          <p:cNvPr id="6" name="Graphic 5" descr="Contract">
            <a:extLst>
              <a:ext uri="{FF2B5EF4-FFF2-40B4-BE49-F238E27FC236}">
                <a16:creationId xmlns:a16="http://schemas.microsoft.com/office/drawing/2014/main" id="{D5BF3E0C-1905-4F94-A599-221237672EF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02847" y="3607495"/>
            <a:ext cx="540000" cy="540000"/>
          </a:xfrm>
          <a:prstGeom prst="rect">
            <a:avLst/>
          </a:prstGeom>
        </p:spPr>
      </p:pic>
      <p:pic>
        <p:nvPicPr>
          <p:cNvPr id="16" name="Graphic 15" descr="Call center">
            <a:extLst>
              <a:ext uri="{FF2B5EF4-FFF2-40B4-BE49-F238E27FC236}">
                <a16:creationId xmlns:a16="http://schemas.microsoft.com/office/drawing/2014/main" id="{8C4D2F69-46D7-4371-B55C-52DC06FE023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84138" y="5044485"/>
            <a:ext cx="540000" cy="540000"/>
          </a:xfrm>
          <a:prstGeom prst="rect">
            <a:avLst/>
          </a:prstGeom>
        </p:spPr>
      </p:pic>
      <p:pic>
        <p:nvPicPr>
          <p:cNvPr id="17" name="Picture 16">
            <a:extLst>
              <a:ext uri="{FF2B5EF4-FFF2-40B4-BE49-F238E27FC236}">
                <a16:creationId xmlns:a16="http://schemas.microsoft.com/office/drawing/2014/main" id="{EC5A892C-985F-4532-9EF4-7ACA35C7E91D}"/>
              </a:ext>
            </a:extLst>
          </p:cNvPr>
          <p:cNvPicPr>
            <a:picLocks noChangeAspect="1"/>
          </p:cNvPicPr>
          <p:nvPr/>
        </p:nvPicPr>
        <p:blipFill>
          <a:blip r:embed="rId20">
            <a:alphaModFix amt="35000"/>
          </a:blip>
          <a:stretch>
            <a:fillRect/>
          </a:stretch>
        </p:blipFill>
        <p:spPr>
          <a:xfrm>
            <a:off x="8412140" y="5459417"/>
            <a:ext cx="2048139" cy="1370888"/>
          </a:xfrm>
          <a:prstGeom prst="rect">
            <a:avLst/>
          </a:prstGeom>
        </p:spPr>
      </p:pic>
      <p:sp>
        <p:nvSpPr>
          <p:cNvPr id="14" name="TextBox 13">
            <a:extLst>
              <a:ext uri="{FF2B5EF4-FFF2-40B4-BE49-F238E27FC236}">
                <a16:creationId xmlns:a16="http://schemas.microsoft.com/office/drawing/2014/main" id="{2B42BF95-695E-4CA4-8D31-448203474883}"/>
              </a:ext>
            </a:extLst>
          </p:cNvPr>
          <p:cNvSpPr txBox="1"/>
          <p:nvPr/>
        </p:nvSpPr>
        <p:spPr>
          <a:xfrm>
            <a:off x="6282132" y="2705725"/>
            <a:ext cx="3403447" cy="1692771"/>
          </a:xfrm>
          <a:prstGeom prst="rect">
            <a:avLst/>
          </a:prstGeom>
          <a:noFill/>
        </p:spPr>
        <p:txBody>
          <a:bodyPr wrap="square" rtlCol="0">
            <a:spAutoFit/>
          </a:bodyPr>
          <a:lstStyle/>
          <a:p>
            <a:r>
              <a:rPr lang="en-GB" sz="1600" b="1" dirty="0">
                <a:solidFill>
                  <a:srgbClr val="0061AD"/>
                </a:solidFill>
              </a:rPr>
              <a:t>The General Product Safety Regulations 2005 (GPSR)</a:t>
            </a:r>
          </a:p>
          <a:p>
            <a:endParaRPr lang="en-GB" sz="1600" b="1" dirty="0">
              <a:solidFill>
                <a:srgbClr val="0061AD"/>
              </a:solidFill>
            </a:endParaRPr>
          </a:p>
          <a:p>
            <a:endParaRPr lang="en-GB" sz="1600" b="1" dirty="0">
              <a:solidFill>
                <a:srgbClr val="0061AD"/>
              </a:solidFill>
            </a:endParaRPr>
          </a:p>
          <a:p>
            <a:r>
              <a:rPr lang="en-GB" sz="1600" b="1" dirty="0">
                <a:solidFill>
                  <a:srgbClr val="0061AD"/>
                </a:solidFill>
              </a:rPr>
              <a:t> The Consumer Protection Act 1987.</a:t>
            </a:r>
          </a:p>
          <a:p>
            <a:endParaRPr lang="en-GB" sz="2400" dirty="0">
              <a:solidFill>
                <a:srgbClr val="0061AD"/>
              </a:solidFill>
            </a:endParaRPr>
          </a:p>
        </p:txBody>
      </p:sp>
      <p:pic>
        <p:nvPicPr>
          <p:cNvPr id="5" name="Audio 4">
            <a:hlinkClick r:id="" action="ppaction://media"/>
            <a:extLst>
              <a:ext uri="{FF2B5EF4-FFF2-40B4-BE49-F238E27FC236}">
                <a16:creationId xmlns:a16="http://schemas.microsoft.com/office/drawing/2014/main" id="{62D1C926-F619-4C40-BE75-082A1BC23BFB}"/>
              </a:ext>
            </a:extLst>
          </p:cNvPr>
          <p:cNvPicPr>
            <a:picLocks noChangeAspect="1"/>
          </p:cNvPicPr>
          <p:nvPr>
            <a:audioFile r:link="rId3"/>
            <p:extLst>
              <p:ext uri="{DAA4B4D4-6D71-4841-9C94-3DE7FCFB9230}">
                <p14:media xmlns:p14="http://schemas.microsoft.com/office/powerpoint/2010/main" r:embed="rId2"/>
              </p:ext>
            </p:extLst>
          </p:nvPr>
        </p:nvPicPr>
        <p:blipFill>
          <a:blip r:embed="rId21"/>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954505258"/>
      </p:ext>
    </p:extLst>
  </p:cSld>
  <p:clrMapOvr>
    <a:masterClrMapping/>
  </p:clrMapOvr>
  <mc:AlternateContent xmlns:mc="http://schemas.openxmlformats.org/markup-compatibility/2006">
    <mc:Choice xmlns:p14="http://schemas.microsoft.com/office/powerpoint/2010/main" Requires="p14">
      <p:transition spd="slow" p14:dur="2000" advTm="46514"/>
    </mc:Choice>
    <mc:Fallback>
      <p:transition spd="slow" advTm="46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bldLst>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85146" y="74499"/>
            <a:ext cx="2048139" cy="1370888"/>
          </a:xfrm>
          <a:prstGeom prst="rect">
            <a:avLst/>
          </a:prstGeom>
        </p:spPr>
      </p:pic>
      <p:sp>
        <p:nvSpPr>
          <p:cNvPr id="3" name="Content Placeholder 2">
            <a:extLst>
              <a:ext uri="{FF2B5EF4-FFF2-40B4-BE49-F238E27FC236}">
                <a16:creationId xmlns:a16="http://schemas.microsoft.com/office/drawing/2014/main" id="{7CDBD2D9-5D00-4B07-B2E2-BB32FF0735B9}"/>
              </a:ext>
            </a:extLst>
          </p:cNvPr>
          <p:cNvSpPr>
            <a:spLocks noGrp="1"/>
          </p:cNvSpPr>
          <p:nvPr>
            <p:ph idx="1"/>
          </p:nvPr>
        </p:nvSpPr>
        <p:spPr>
          <a:xfrm>
            <a:off x="327348" y="1949709"/>
            <a:ext cx="6198141" cy="4393982"/>
          </a:xfrm>
        </p:spPr>
        <p:txBody>
          <a:bodyPr>
            <a:normAutofit/>
          </a:bodyPr>
          <a:lstStyle/>
          <a:p>
            <a:endParaRPr lang="en-GB" sz="1700" b="1" dirty="0">
              <a:solidFill>
                <a:srgbClr val="0061AD"/>
              </a:solidFill>
            </a:endParaRPr>
          </a:p>
          <a:p>
            <a:r>
              <a:rPr lang="en-GB" sz="1700" b="1" dirty="0">
                <a:solidFill>
                  <a:srgbClr val="0061AD"/>
                </a:solidFill>
              </a:rPr>
              <a:t>D6 –Communication of work to technical and non-technical audiences. </a:t>
            </a:r>
          </a:p>
          <a:p>
            <a:r>
              <a:rPr lang="en-GB" sz="1700" b="1" dirty="0">
                <a:solidFill>
                  <a:srgbClr val="0061AD"/>
                </a:solidFill>
              </a:rPr>
              <a:t>EL5 –Awareness of relevant legal requirements governing engineering activities including personnel, health and safety, contracts, intellectual property rights, product safety and liability issues </a:t>
            </a:r>
          </a:p>
          <a:p>
            <a:r>
              <a:rPr lang="en-GB" sz="1700" b="1" dirty="0">
                <a:solidFill>
                  <a:srgbClr val="0061AD"/>
                </a:solidFill>
                <a:highlight>
                  <a:srgbClr val="FFFF00"/>
                </a:highlight>
              </a:rPr>
              <a:t>G1 –Applications of skills in problem solving, communication, information retrieval working with others and the effective use of general IT facilities </a:t>
            </a:r>
          </a:p>
          <a:p>
            <a:r>
              <a:rPr lang="en-GB" sz="1700" b="1" dirty="0">
                <a:solidFill>
                  <a:srgbClr val="0061AD"/>
                </a:solidFill>
              </a:rPr>
              <a:t>G2 –Plan self-learning and improve performance as a foundation for lifelong learning and continuous professional development</a:t>
            </a:r>
          </a:p>
          <a:p>
            <a:endParaRPr lang="en-GB" sz="1700" b="1" dirty="0">
              <a:solidFill>
                <a:srgbClr val="0061AD"/>
              </a:solidFill>
            </a:endParaRPr>
          </a:p>
        </p:txBody>
      </p:sp>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41224"/>
          <a:stretch/>
        </p:blipFill>
        <p:spPr>
          <a:xfrm>
            <a:off x="6525491" y="0"/>
            <a:ext cx="5666510"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 y="145259"/>
            <a:ext cx="12191999" cy="1135737"/>
          </a:xfrm>
          <a:noFill/>
        </p:spPr>
        <p:txBody>
          <a:bodyPr>
            <a:normAutofit/>
          </a:bodyPr>
          <a:lstStyle/>
          <a:p>
            <a:pPr algn="ctr"/>
            <a:r>
              <a:rPr lang="en-GB" sz="4800" b="1" dirty="0">
                <a:solidFill>
                  <a:srgbClr val="0061AD"/>
                </a:solidFill>
                <a:latin typeface="Arial" panose="020B0604020202020204" pitchFamily="34" charset="0"/>
                <a:cs typeface="Arial" panose="020B0604020202020204" pitchFamily="34" charset="0"/>
              </a:rPr>
              <a:t>Content</a:t>
            </a: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571998" y="1049391"/>
            <a:ext cx="3048000" cy="209550"/>
          </a:xfrm>
          <a:prstGeom prst="rect">
            <a:avLst/>
          </a:prstGeom>
        </p:spPr>
      </p:pic>
      <p:pic>
        <p:nvPicPr>
          <p:cNvPr id="5" name="Audio 4">
            <a:hlinkClick r:id="" action="ppaction://media"/>
            <a:extLst>
              <a:ext uri="{FF2B5EF4-FFF2-40B4-BE49-F238E27FC236}">
                <a16:creationId xmlns:a16="http://schemas.microsoft.com/office/drawing/2014/main" id="{27ACA2A1-3D95-4A1B-9211-62882E142C3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926955"/>
      </p:ext>
    </p:extLst>
  </p:cSld>
  <p:clrMapOvr>
    <a:masterClrMapping/>
  </p:clrMapOvr>
  <mc:AlternateContent xmlns:mc="http://schemas.openxmlformats.org/markup-compatibility/2006">
    <mc:Choice xmlns:p14="http://schemas.microsoft.com/office/powerpoint/2010/main" Requires="p14">
      <p:transition spd="slow" p14:dur="2000" advTm="7264"/>
    </mc:Choice>
    <mc:Fallback>
      <p:transition spd="slow" advTm="7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5"/>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046559" y="400938"/>
            <a:ext cx="8229601" cy="1407887"/>
          </a:xfrm>
          <a:noFill/>
        </p:spPr>
        <p:txBody>
          <a:bodyPr>
            <a:noAutofit/>
          </a:bodyPr>
          <a:lstStyle/>
          <a:p>
            <a:pPr algn="ctr"/>
            <a:r>
              <a:rPr lang="en-GB" sz="3200" b="1" dirty="0">
                <a:solidFill>
                  <a:srgbClr val="0061AD"/>
                </a:solidFill>
              </a:rPr>
              <a:t>G1 –Applications of skills in problem solving, communication, information retrieval working with others and the effective use of general IT facilities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6"/>
          <a:stretch>
            <a:fillRect/>
          </a:stretch>
        </p:blipFill>
        <p:spPr>
          <a:xfrm>
            <a:off x="4637360" y="1966669"/>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1625600" y="2334063"/>
            <a:ext cx="8447314" cy="39367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b="1" dirty="0">
                <a:solidFill>
                  <a:srgbClr val="0061AD"/>
                </a:solidFill>
              </a:rPr>
              <a:t>Problem Solving</a:t>
            </a:r>
          </a:p>
          <a:p>
            <a:pPr marL="0" indent="0">
              <a:buNone/>
            </a:pPr>
            <a:endParaRPr lang="en-GB" sz="1700" b="1" dirty="0">
              <a:solidFill>
                <a:srgbClr val="0061AD"/>
              </a:solidFill>
            </a:endParaRPr>
          </a:p>
          <a:p>
            <a:pPr marL="0" indent="0">
              <a:buNone/>
            </a:pPr>
            <a:r>
              <a:rPr lang="en-GB" sz="1700" b="1" dirty="0">
                <a:solidFill>
                  <a:srgbClr val="0061AD"/>
                </a:solidFill>
              </a:rPr>
              <a:t>Communication - referencing</a:t>
            </a:r>
          </a:p>
          <a:p>
            <a:pPr marL="0" indent="0">
              <a:buNone/>
            </a:pPr>
            <a:endParaRPr lang="en-GB" sz="1700" b="1" dirty="0">
              <a:solidFill>
                <a:srgbClr val="0061AD"/>
              </a:solidFill>
            </a:endParaRPr>
          </a:p>
          <a:p>
            <a:pPr marL="0" indent="0">
              <a:buNone/>
            </a:pPr>
            <a:r>
              <a:rPr lang="en-GB" sz="1700" b="1" dirty="0">
                <a:solidFill>
                  <a:srgbClr val="0061AD"/>
                </a:solidFill>
              </a:rPr>
              <a:t>Information Retrieval</a:t>
            </a:r>
          </a:p>
          <a:p>
            <a:pPr marL="0" indent="0">
              <a:buNone/>
            </a:pPr>
            <a:endParaRPr lang="en-GB" sz="1700" b="1" dirty="0">
              <a:solidFill>
                <a:srgbClr val="0061AD"/>
              </a:solidFill>
            </a:endParaRPr>
          </a:p>
          <a:p>
            <a:pPr marL="0" indent="0">
              <a:buNone/>
            </a:pPr>
            <a:r>
              <a:rPr lang="en-GB" sz="1700" b="1" dirty="0">
                <a:solidFill>
                  <a:srgbClr val="0061AD"/>
                </a:solidFill>
              </a:rPr>
              <a:t>Team Working</a:t>
            </a:r>
          </a:p>
          <a:p>
            <a:pPr marL="0" indent="0">
              <a:buNone/>
            </a:pPr>
            <a:endParaRPr lang="en-GB" sz="1700" b="1" dirty="0">
              <a:solidFill>
                <a:srgbClr val="0061AD"/>
              </a:solidFill>
            </a:endParaRPr>
          </a:p>
          <a:p>
            <a:pPr marL="0" indent="0">
              <a:buNone/>
            </a:pPr>
            <a:r>
              <a:rPr lang="en-GB" sz="1700" b="1" dirty="0">
                <a:solidFill>
                  <a:srgbClr val="0061AD"/>
                </a:solidFill>
              </a:rPr>
              <a:t>IT Facilities</a:t>
            </a:r>
          </a:p>
        </p:txBody>
      </p:sp>
      <p:pic>
        <p:nvPicPr>
          <p:cNvPr id="14" name="Graphic 13" descr="Puzzle pieces">
            <a:extLst>
              <a:ext uri="{FF2B5EF4-FFF2-40B4-BE49-F238E27FC236}">
                <a16:creationId xmlns:a16="http://schemas.microsoft.com/office/drawing/2014/main" id="{359D9234-DCD3-4F2F-B080-B7EF242B0C6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68235" y="2176219"/>
            <a:ext cx="540000" cy="540000"/>
          </a:xfrm>
          <a:prstGeom prst="rect">
            <a:avLst/>
          </a:prstGeom>
        </p:spPr>
      </p:pic>
      <p:pic>
        <p:nvPicPr>
          <p:cNvPr id="15" name="Graphic 14" descr="Internet">
            <a:extLst>
              <a:ext uri="{FF2B5EF4-FFF2-40B4-BE49-F238E27FC236}">
                <a16:creationId xmlns:a16="http://schemas.microsoft.com/office/drawing/2014/main" id="{97A43F34-F0F2-41EA-8874-F42D202AB07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68235" y="3590129"/>
            <a:ext cx="540000" cy="540000"/>
          </a:xfrm>
          <a:prstGeom prst="rect">
            <a:avLst/>
          </a:prstGeom>
        </p:spPr>
      </p:pic>
      <p:pic>
        <p:nvPicPr>
          <p:cNvPr id="17" name="Graphic 16" descr="Classroom">
            <a:extLst>
              <a:ext uri="{FF2B5EF4-FFF2-40B4-BE49-F238E27FC236}">
                <a16:creationId xmlns:a16="http://schemas.microsoft.com/office/drawing/2014/main" id="{702C9C88-5D5D-448B-B1CA-68FEF55152B8}"/>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68235" y="4297084"/>
            <a:ext cx="540000" cy="540000"/>
          </a:xfrm>
          <a:prstGeom prst="rect">
            <a:avLst/>
          </a:prstGeom>
        </p:spPr>
      </p:pic>
      <p:pic>
        <p:nvPicPr>
          <p:cNvPr id="18" name="Graphic 17" descr="Typewriter">
            <a:extLst>
              <a:ext uri="{FF2B5EF4-FFF2-40B4-BE49-F238E27FC236}">
                <a16:creationId xmlns:a16="http://schemas.microsoft.com/office/drawing/2014/main" id="{26C985F6-1E12-4A7D-905A-9A8DEE6FC34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68235" y="2883174"/>
            <a:ext cx="540000" cy="540000"/>
          </a:xfrm>
          <a:prstGeom prst="rect">
            <a:avLst/>
          </a:prstGeom>
        </p:spPr>
      </p:pic>
      <p:pic>
        <p:nvPicPr>
          <p:cNvPr id="8" name="Graphic 7" descr="Bar graph with upward trend">
            <a:extLst>
              <a:ext uri="{FF2B5EF4-FFF2-40B4-BE49-F238E27FC236}">
                <a16:creationId xmlns:a16="http://schemas.microsoft.com/office/drawing/2014/main" id="{3260B5FB-D1AB-4AD2-AF34-29D62AD00F6F}"/>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968235" y="5004039"/>
            <a:ext cx="540000" cy="540000"/>
          </a:xfrm>
          <a:prstGeom prst="rect">
            <a:avLst/>
          </a:prstGeom>
        </p:spPr>
      </p:pic>
      <p:pic>
        <p:nvPicPr>
          <p:cNvPr id="21" name="Graphic 20" descr="Diploma roll">
            <a:extLst>
              <a:ext uri="{FF2B5EF4-FFF2-40B4-BE49-F238E27FC236}">
                <a16:creationId xmlns:a16="http://schemas.microsoft.com/office/drawing/2014/main" id="{89F4C4BE-A336-423D-A9F4-51D0C0678BC6}"/>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30840" y="182000"/>
            <a:ext cx="1731600" cy="1731600"/>
          </a:xfrm>
          <a:prstGeom prst="rect">
            <a:avLst/>
          </a:prstGeom>
        </p:spPr>
      </p:pic>
      <p:pic>
        <p:nvPicPr>
          <p:cNvPr id="22" name="Picture 21">
            <a:extLst>
              <a:ext uri="{FF2B5EF4-FFF2-40B4-BE49-F238E27FC236}">
                <a16:creationId xmlns:a16="http://schemas.microsoft.com/office/drawing/2014/main" id="{6D1661AE-758B-45F4-A4FF-07F0951299BD}"/>
              </a:ext>
            </a:extLst>
          </p:cNvPr>
          <p:cNvPicPr>
            <a:picLocks noChangeAspect="1"/>
          </p:cNvPicPr>
          <p:nvPr/>
        </p:nvPicPr>
        <p:blipFill>
          <a:blip r:embed="rId19">
            <a:alphaModFix amt="35000"/>
          </a:blip>
          <a:stretch>
            <a:fillRect/>
          </a:stretch>
        </p:blipFill>
        <p:spPr>
          <a:xfrm>
            <a:off x="8412140" y="5459417"/>
            <a:ext cx="2048139" cy="1370888"/>
          </a:xfrm>
          <a:prstGeom prst="rect">
            <a:avLst/>
          </a:prstGeom>
        </p:spPr>
      </p:pic>
      <p:pic>
        <p:nvPicPr>
          <p:cNvPr id="24" name="Audio 23">
            <a:hlinkClick r:id="" action="ppaction://media"/>
            <a:extLst>
              <a:ext uri="{FF2B5EF4-FFF2-40B4-BE49-F238E27FC236}">
                <a16:creationId xmlns:a16="http://schemas.microsoft.com/office/drawing/2014/main" id="{8037A97F-EF4E-4589-B207-CC09F0EFD629}"/>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924167"/>
      </p:ext>
    </p:extLst>
  </p:cSld>
  <p:clrMapOvr>
    <a:masterClrMapping/>
  </p:clrMapOvr>
  <mc:AlternateContent xmlns:mc="http://schemas.openxmlformats.org/markup-compatibility/2006">
    <mc:Choice xmlns:p14="http://schemas.microsoft.com/office/powerpoint/2010/main" Requires="p14">
      <p:transition spd="slow" p14:dur="2000" advTm="41713"/>
    </mc:Choice>
    <mc:Fallback>
      <p:transition spd="slow" advTm="41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85146" y="74499"/>
            <a:ext cx="2048139" cy="1370888"/>
          </a:xfrm>
          <a:prstGeom prst="rect">
            <a:avLst/>
          </a:prstGeom>
        </p:spPr>
      </p:pic>
      <p:sp>
        <p:nvSpPr>
          <p:cNvPr id="3" name="Content Placeholder 2">
            <a:extLst>
              <a:ext uri="{FF2B5EF4-FFF2-40B4-BE49-F238E27FC236}">
                <a16:creationId xmlns:a16="http://schemas.microsoft.com/office/drawing/2014/main" id="{7CDBD2D9-5D00-4B07-B2E2-BB32FF0735B9}"/>
              </a:ext>
            </a:extLst>
          </p:cNvPr>
          <p:cNvSpPr>
            <a:spLocks noGrp="1"/>
          </p:cNvSpPr>
          <p:nvPr>
            <p:ph idx="1"/>
          </p:nvPr>
        </p:nvSpPr>
        <p:spPr>
          <a:xfrm>
            <a:off x="327348" y="1949709"/>
            <a:ext cx="6198141" cy="4393982"/>
          </a:xfrm>
        </p:spPr>
        <p:txBody>
          <a:bodyPr>
            <a:normAutofit/>
          </a:bodyPr>
          <a:lstStyle/>
          <a:p>
            <a:endParaRPr lang="en-GB" sz="1700" b="1" dirty="0">
              <a:solidFill>
                <a:srgbClr val="0061AD"/>
              </a:solidFill>
            </a:endParaRPr>
          </a:p>
          <a:p>
            <a:r>
              <a:rPr lang="en-GB" sz="1700" b="1" dirty="0">
                <a:solidFill>
                  <a:srgbClr val="0061AD"/>
                </a:solidFill>
              </a:rPr>
              <a:t>D6 –Communication of work to technical and non-technical audiences. </a:t>
            </a:r>
          </a:p>
          <a:p>
            <a:r>
              <a:rPr lang="en-GB" sz="1700" b="1" dirty="0">
                <a:solidFill>
                  <a:srgbClr val="0061AD"/>
                </a:solidFill>
              </a:rPr>
              <a:t>EL5 –Awareness of relevant legal requirements governing engineering activities including personnel, health and safety, contracts, intellectual property rights, product safety and liability issues </a:t>
            </a:r>
          </a:p>
          <a:p>
            <a:r>
              <a:rPr lang="en-GB" sz="1700" b="1" dirty="0">
                <a:solidFill>
                  <a:srgbClr val="0061AD"/>
                </a:solidFill>
              </a:rPr>
              <a:t>G1 –Applications of skills in problem solving, communication, information retrieval working with others and the effective use of general IT facilities </a:t>
            </a:r>
          </a:p>
          <a:p>
            <a:r>
              <a:rPr lang="en-GB" sz="1700" b="1" dirty="0">
                <a:solidFill>
                  <a:srgbClr val="0061AD"/>
                </a:solidFill>
                <a:highlight>
                  <a:srgbClr val="FFFF00"/>
                </a:highlight>
              </a:rPr>
              <a:t>G2 –Plan self-learning and improve performance as a foundation for lifelong learning and continuous professional development</a:t>
            </a:r>
          </a:p>
          <a:p>
            <a:endParaRPr lang="en-GB" sz="1700" b="1" dirty="0">
              <a:solidFill>
                <a:srgbClr val="0061AD"/>
              </a:solidFill>
            </a:endParaRPr>
          </a:p>
        </p:txBody>
      </p:sp>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41224"/>
          <a:stretch/>
        </p:blipFill>
        <p:spPr>
          <a:xfrm>
            <a:off x="6525491" y="0"/>
            <a:ext cx="5666510"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 y="145259"/>
            <a:ext cx="12191999" cy="1135737"/>
          </a:xfrm>
          <a:noFill/>
        </p:spPr>
        <p:txBody>
          <a:bodyPr>
            <a:normAutofit/>
          </a:bodyPr>
          <a:lstStyle/>
          <a:p>
            <a:pPr algn="ctr"/>
            <a:r>
              <a:rPr lang="en-GB" sz="4800" b="1" dirty="0">
                <a:solidFill>
                  <a:srgbClr val="0061AD"/>
                </a:solidFill>
                <a:latin typeface="Arial" panose="020B0604020202020204" pitchFamily="34" charset="0"/>
                <a:cs typeface="Arial" panose="020B0604020202020204" pitchFamily="34" charset="0"/>
              </a:rPr>
              <a:t>Content</a:t>
            </a: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7"/>
          <a:stretch>
            <a:fillRect/>
          </a:stretch>
        </p:blipFill>
        <p:spPr>
          <a:xfrm>
            <a:off x="4571998" y="1049391"/>
            <a:ext cx="3048000" cy="209550"/>
          </a:xfrm>
          <a:prstGeom prst="rect">
            <a:avLst/>
          </a:prstGeom>
        </p:spPr>
      </p:pic>
      <p:pic>
        <p:nvPicPr>
          <p:cNvPr id="4" name="Audio 3">
            <a:hlinkClick r:id="" action="ppaction://media"/>
            <a:extLst>
              <a:ext uri="{FF2B5EF4-FFF2-40B4-BE49-F238E27FC236}">
                <a16:creationId xmlns:a16="http://schemas.microsoft.com/office/drawing/2014/main" id="{3D6B6AF9-013F-4972-AECD-E6B0D78000D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99404987"/>
      </p:ext>
    </p:extLst>
  </p:cSld>
  <p:clrMapOvr>
    <a:masterClrMapping/>
  </p:clrMapOvr>
  <mc:AlternateContent xmlns:mc="http://schemas.openxmlformats.org/markup-compatibility/2006">
    <mc:Choice xmlns:p14="http://schemas.microsoft.com/office/powerpoint/2010/main" Requires="p14">
      <p:transition spd="slow" p14:dur="2000" advTm="4226"/>
    </mc:Choice>
    <mc:Fallback>
      <p:transition spd="slow" advTm="4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5"/>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2046559" y="400938"/>
            <a:ext cx="8229601" cy="1407887"/>
          </a:xfrm>
          <a:noFill/>
        </p:spPr>
        <p:txBody>
          <a:bodyPr>
            <a:noAutofit/>
          </a:bodyPr>
          <a:lstStyle/>
          <a:p>
            <a:pPr algn="ctr"/>
            <a:r>
              <a:rPr lang="en-GB" sz="3200" b="1" dirty="0">
                <a:solidFill>
                  <a:srgbClr val="0061AD"/>
                </a:solidFill>
              </a:rPr>
              <a:t>G2 –Plan self-learning and improve performance as a foundation for lifelong learning and continuous professional development</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6"/>
          <a:stretch>
            <a:fillRect/>
          </a:stretch>
        </p:blipFill>
        <p:spPr>
          <a:xfrm>
            <a:off x="4637360" y="1966669"/>
            <a:ext cx="3048000" cy="209550"/>
          </a:xfrm>
          <a:prstGeom prst="rect">
            <a:avLst/>
          </a:prstGeom>
        </p:spPr>
      </p:pic>
      <p:pic>
        <p:nvPicPr>
          <p:cNvPr id="12" name="Graphic 11" descr="Graduation cap">
            <a:extLst>
              <a:ext uri="{FF2B5EF4-FFF2-40B4-BE49-F238E27FC236}">
                <a16:creationId xmlns:a16="http://schemas.microsoft.com/office/drawing/2014/main" id="{D6FFC540-477C-46A9-81C1-BE61B2E4172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2900" y="239081"/>
            <a:ext cx="1731600" cy="1731600"/>
          </a:xfrm>
          <a:prstGeom prst="rect">
            <a:avLst/>
          </a:prstGeom>
        </p:spPr>
      </p:pic>
      <p:pic>
        <p:nvPicPr>
          <p:cNvPr id="13" name="Picture 12">
            <a:extLst>
              <a:ext uri="{FF2B5EF4-FFF2-40B4-BE49-F238E27FC236}">
                <a16:creationId xmlns:a16="http://schemas.microsoft.com/office/drawing/2014/main" id="{48B6D419-A57C-409F-9AD1-A759D9768898}"/>
              </a:ext>
            </a:extLst>
          </p:cNvPr>
          <p:cNvPicPr>
            <a:picLocks noChangeAspect="1"/>
          </p:cNvPicPr>
          <p:nvPr/>
        </p:nvPicPr>
        <p:blipFill>
          <a:blip r:embed="rId9">
            <a:alphaModFix amt="35000"/>
          </a:blip>
          <a:stretch>
            <a:fillRect/>
          </a:stretch>
        </p:blipFill>
        <p:spPr>
          <a:xfrm>
            <a:off x="8412140" y="5459417"/>
            <a:ext cx="2048139" cy="1370888"/>
          </a:xfrm>
          <a:prstGeom prst="rect">
            <a:avLst/>
          </a:prstGeom>
        </p:spPr>
      </p:pic>
      <p:sp>
        <p:nvSpPr>
          <p:cNvPr id="16" name="Content Placeholder 2">
            <a:extLst>
              <a:ext uri="{FF2B5EF4-FFF2-40B4-BE49-F238E27FC236}">
                <a16:creationId xmlns:a16="http://schemas.microsoft.com/office/drawing/2014/main" id="{9C8C1BE0-4558-4B15-BEFB-D358AA166EC6}"/>
              </a:ext>
            </a:extLst>
          </p:cNvPr>
          <p:cNvSpPr>
            <a:spLocks noGrp="1"/>
          </p:cNvSpPr>
          <p:nvPr>
            <p:ph idx="1"/>
          </p:nvPr>
        </p:nvSpPr>
        <p:spPr>
          <a:xfrm>
            <a:off x="327348" y="2334063"/>
            <a:ext cx="6198141" cy="4009628"/>
          </a:xfrm>
        </p:spPr>
        <p:txBody>
          <a:bodyPr>
            <a:normAutofit/>
          </a:bodyPr>
          <a:lstStyle/>
          <a:p>
            <a:pPr marL="0" indent="0">
              <a:buNone/>
            </a:pPr>
            <a:r>
              <a:rPr lang="en-GB" sz="1800" b="1" u="sng" dirty="0">
                <a:solidFill>
                  <a:srgbClr val="0061AD"/>
                </a:solidFill>
              </a:rPr>
              <a:t>Personal Development Plan</a:t>
            </a:r>
          </a:p>
          <a:p>
            <a:r>
              <a:rPr lang="en-GB" sz="1700" b="1" dirty="0">
                <a:solidFill>
                  <a:srgbClr val="0061AD"/>
                </a:solidFill>
              </a:rPr>
              <a:t>Improve quality standards through becoming a certified internal auditor</a:t>
            </a:r>
          </a:p>
          <a:p>
            <a:r>
              <a:rPr lang="en-GB" sz="1700" b="1" dirty="0">
                <a:solidFill>
                  <a:srgbClr val="0061AD"/>
                </a:solidFill>
              </a:rPr>
              <a:t>Further six sigma skills by completing six sigma black belt</a:t>
            </a:r>
          </a:p>
          <a:p>
            <a:r>
              <a:rPr lang="en-GB" sz="1700" b="1" dirty="0">
                <a:solidFill>
                  <a:srgbClr val="0061AD"/>
                </a:solidFill>
              </a:rPr>
              <a:t>Informal online learning (</a:t>
            </a:r>
            <a:r>
              <a:rPr lang="en-GB" sz="1700" b="1" dirty="0" err="1">
                <a:solidFill>
                  <a:srgbClr val="0061AD"/>
                </a:solidFill>
              </a:rPr>
              <a:t>Corsera</a:t>
            </a:r>
            <a:r>
              <a:rPr lang="en-GB" sz="1700" b="1" dirty="0">
                <a:solidFill>
                  <a:srgbClr val="0061AD"/>
                </a:solidFill>
              </a:rPr>
              <a:t>, edX etc)</a:t>
            </a:r>
          </a:p>
          <a:p>
            <a:pPr lvl="1"/>
            <a:r>
              <a:rPr lang="en-GB" sz="1600" b="1" dirty="0">
                <a:solidFill>
                  <a:srgbClr val="0061AD"/>
                </a:solidFill>
              </a:rPr>
              <a:t>Leadership</a:t>
            </a:r>
          </a:p>
          <a:p>
            <a:pPr lvl="1"/>
            <a:r>
              <a:rPr lang="en-GB" sz="1600" b="1" dirty="0">
                <a:solidFill>
                  <a:srgbClr val="0061AD"/>
                </a:solidFill>
              </a:rPr>
              <a:t>Personality types</a:t>
            </a:r>
          </a:p>
          <a:p>
            <a:pPr lvl="1"/>
            <a:r>
              <a:rPr lang="en-GB" sz="1600" b="1" dirty="0">
                <a:solidFill>
                  <a:srgbClr val="0061AD"/>
                </a:solidFill>
              </a:rPr>
              <a:t>Managing change</a:t>
            </a:r>
          </a:p>
          <a:p>
            <a:pPr lvl="1"/>
            <a:r>
              <a:rPr lang="en-GB" sz="1600" b="1" dirty="0">
                <a:solidFill>
                  <a:srgbClr val="0061AD"/>
                </a:solidFill>
              </a:rPr>
              <a:t>Emotional intelligence</a:t>
            </a:r>
          </a:p>
          <a:p>
            <a:pPr marL="0" indent="0">
              <a:buNone/>
            </a:pPr>
            <a:endParaRPr lang="en-GB" sz="1700" b="1" dirty="0">
              <a:solidFill>
                <a:srgbClr val="0061AD"/>
              </a:solidFill>
            </a:endParaRPr>
          </a:p>
        </p:txBody>
      </p:sp>
      <p:pic>
        <p:nvPicPr>
          <p:cNvPr id="20" name="Audio 19">
            <a:hlinkClick r:id="" action="ppaction://media"/>
            <a:extLst>
              <a:ext uri="{FF2B5EF4-FFF2-40B4-BE49-F238E27FC236}">
                <a16:creationId xmlns:a16="http://schemas.microsoft.com/office/drawing/2014/main" id="{9F915FD4-44BD-469B-96BC-B6D32F6BCB3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01687544"/>
      </p:ext>
    </p:extLst>
  </p:cSld>
  <p:clrMapOvr>
    <a:masterClrMapping/>
  </p:clrMapOvr>
  <mc:AlternateContent xmlns:mc="http://schemas.openxmlformats.org/markup-compatibility/2006">
    <mc:Choice xmlns:p14="http://schemas.microsoft.com/office/powerpoint/2010/main" Requires="p14">
      <p:transition spd="slow" p14:dur="2000" advTm="13931"/>
    </mc:Choice>
    <mc:Fallback>
      <p:transition spd="slow" advTm="13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5"/>
          <a:srcRect l="82038"/>
          <a:stretch/>
        </p:blipFill>
        <p:spPr>
          <a:xfrm>
            <a:off x="10460279" y="0"/>
            <a:ext cx="1731721" cy="6858000"/>
          </a:xfrm>
          <a:prstGeom prst="rect">
            <a:avLst/>
          </a:prstGeom>
        </p:spPr>
      </p:pic>
      <p:sp>
        <p:nvSpPr>
          <p:cNvPr id="2" name="Title 1">
            <a:extLst>
              <a:ext uri="{FF2B5EF4-FFF2-40B4-BE49-F238E27FC236}">
                <a16:creationId xmlns:a16="http://schemas.microsoft.com/office/drawing/2014/main" id="{9CDD152F-38BA-41D6-A5F6-FE7195082240}"/>
              </a:ext>
            </a:extLst>
          </p:cNvPr>
          <p:cNvSpPr>
            <a:spLocks noGrp="1"/>
          </p:cNvSpPr>
          <p:nvPr>
            <p:ph type="title"/>
          </p:nvPr>
        </p:nvSpPr>
        <p:spPr>
          <a:xfrm>
            <a:off x="1869323" y="603010"/>
            <a:ext cx="8229601" cy="658271"/>
          </a:xfrm>
          <a:noFill/>
        </p:spPr>
        <p:txBody>
          <a:bodyPr>
            <a:noAutofit/>
          </a:bodyPr>
          <a:lstStyle/>
          <a:p>
            <a:pPr algn="ctr"/>
            <a:r>
              <a:rPr lang="en-GB" sz="3200" b="1" dirty="0">
                <a:solidFill>
                  <a:srgbClr val="0061AD"/>
                </a:solidFill>
              </a:rPr>
              <a:t>References</a:t>
            </a:r>
            <a:endParaRPr lang="en-GB" sz="3200" b="1" i="1" dirty="0">
              <a:solidFill>
                <a:srgbClr val="0061AD"/>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B5B5959-C4C7-4B69-8E3B-188A9F13F6B8}"/>
              </a:ext>
            </a:extLst>
          </p:cNvPr>
          <p:cNvPicPr>
            <a:picLocks noChangeAspect="1"/>
          </p:cNvPicPr>
          <p:nvPr/>
        </p:nvPicPr>
        <p:blipFill>
          <a:blip r:embed="rId6"/>
          <a:stretch>
            <a:fillRect/>
          </a:stretch>
        </p:blipFill>
        <p:spPr>
          <a:xfrm>
            <a:off x="4558934" y="1420196"/>
            <a:ext cx="3048000" cy="209550"/>
          </a:xfrm>
          <a:prstGeom prst="rect">
            <a:avLst/>
          </a:prstGeom>
        </p:spPr>
      </p:pic>
      <p:sp>
        <p:nvSpPr>
          <p:cNvPr id="9" name="Content Placeholder 2">
            <a:extLst>
              <a:ext uri="{FF2B5EF4-FFF2-40B4-BE49-F238E27FC236}">
                <a16:creationId xmlns:a16="http://schemas.microsoft.com/office/drawing/2014/main" id="{BFACB4AA-91F6-4C87-BDF3-B3052DF4806C}"/>
              </a:ext>
            </a:extLst>
          </p:cNvPr>
          <p:cNvSpPr txBox="1">
            <a:spLocks/>
          </p:cNvSpPr>
          <p:nvPr/>
        </p:nvSpPr>
        <p:spPr>
          <a:xfrm>
            <a:off x="222900" y="1190171"/>
            <a:ext cx="9850014" cy="50806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dirty="0"/>
          </a:p>
        </p:txBody>
      </p:sp>
      <p:pic>
        <p:nvPicPr>
          <p:cNvPr id="13" name="Picture 12">
            <a:extLst>
              <a:ext uri="{FF2B5EF4-FFF2-40B4-BE49-F238E27FC236}">
                <a16:creationId xmlns:a16="http://schemas.microsoft.com/office/drawing/2014/main" id="{48B6D419-A57C-409F-9AD1-A759D9768898}"/>
              </a:ext>
            </a:extLst>
          </p:cNvPr>
          <p:cNvPicPr>
            <a:picLocks noChangeAspect="1"/>
          </p:cNvPicPr>
          <p:nvPr/>
        </p:nvPicPr>
        <p:blipFill>
          <a:blip r:embed="rId7">
            <a:alphaModFix amt="35000"/>
          </a:blip>
          <a:stretch>
            <a:fillRect/>
          </a:stretch>
        </p:blipFill>
        <p:spPr>
          <a:xfrm>
            <a:off x="8412140" y="5459417"/>
            <a:ext cx="2048139" cy="1370888"/>
          </a:xfrm>
          <a:prstGeom prst="rect">
            <a:avLst/>
          </a:prstGeom>
        </p:spPr>
      </p:pic>
      <p:pic>
        <p:nvPicPr>
          <p:cNvPr id="4" name="Graphic 3" descr="Research">
            <a:extLst>
              <a:ext uri="{FF2B5EF4-FFF2-40B4-BE49-F238E27FC236}">
                <a16:creationId xmlns:a16="http://schemas.microsoft.com/office/drawing/2014/main" id="{69F44771-3AF2-4815-B70C-2D89E3F1C05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61355" y="173511"/>
            <a:ext cx="1731600" cy="1731600"/>
          </a:xfrm>
          <a:prstGeom prst="rect">
            <a:avLst/>
          </a:prstGeom>
        </p:spPr>
      </p:pic>
      <p:sp>
        <p:nvSpPr>
          <p:cNvPr id="10" name="Rectangle 4">
            <a:extLst>
              <a:ext uri="{FF2B5EF4-FFF2-40B4-BE49-F238E27FC236}">
                <a16:creationId xmlns:a16="http://schemas.microsoft.com/office/drawing/2014/main" id="{F93F4B1A-DB4A-40D6-8A2F-9D858D1CDB87}"/>
              </a:ext>
            </a:extLst>
          </p:cNvPr>
          <p:cNvSpPr>
            <a:spLocks noChangeArrowheads="1"/>
          </p:cNvSpPr>
          <p:nvPr/>
        </p:nvSpPr>
        <p:spPr bwMode="auto">
          <a:xfrm>
            <a:off x="361355" y="426528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Blog, T., 2020.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Whats</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the difference between copyright, trade marks, patents and registered designs?.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http://blog.thetrademarkhub.com/infographic/whats-the-difference-between-copyright-trade-marks-patents-and-registered-designs/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Council, E.,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 to practice in the UK.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https://www.engc.org.uk/international-activity/access-to-practise-in-the-uk/</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Crawford, M., 2012.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Engineers Can Improve Technical Writing.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https://www.asme.org/topics-resources/content/how-engineers-can-improve-technical-writing</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28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Executive, H. a. S.,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Health and Safety Regulation......a short guide.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https://www.hse.gov.uk/pubns/hsc13.pdf</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Executive, H. a. S.,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Regulations.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https://www.hse.gov.uk/pubns/regindex.htm</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GOV.CO.UK,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Guidance - Competent person scheme - current schemes and how schemes are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authorised</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https://www.gov.uk/guidance/competent-person-scheme-current-schemes-and-how-schemes-are-authorised#current-schemes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Gov.co.uk,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Intellectual property and your work.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https://www.gov.uk/intellectual-property-an-overview</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Solicitors, H. E.,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Contract Law Basics: Making a Legally Binding Contract (and when it’s not).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https://hallellis.co.uk/contract-law-basics-formation/</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Technology, T. I. o. E. a.,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Part P Building Regulations.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https://electrical.theiet.org/bs-7671/building-regulations/part-p-england-and-wales/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December 2020].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82823C86-07B7-4AB8-A84E-4E27D6B951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86005962"/>
      </p:ext>
    </p:extLst>
  </p:cSld>
  <p:clrMapOvr>
    <a:masterClrMapping/>
  </p:clrMapOvr>
  <mc:AlternateContent xmlns:mc="http://schemas.openxmlformats.org/markup-compatibility/2006">
    <mc:Choice xmlns:p14="http://schemas.microsoft.com/office/powerpoint/2010/main" Requires="p14">
      <p:transition spd="slow" p14:dur="2000" advTm="5632"/>
    </mc:Choice>
    <mc:Fallback>
      <p:transition spd="slow" advTm="5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8EB0AC3-5AEB-4216-A9A9-0D7598D4C9CA}"/>
              </a:ext>
            </a:extLst>
          </p:cNvPr>
          <p:cNvPicPr>
            <a:picLocks noChangeAspect="1"/>
          </p:cNvPicPr>
          <p:nvPr/>
        </p:nvPicPr>
        <p:blipFill>
          <a:blip r:embed="rId5"/>
          <a:stretch>
            <a:fillRect/>
          </a:stretch>
        </p:blipFill>
        <p:spPr>
          <a:xfrm>
            <a:off x="4730687" y="4754531"/>
            <a:ext cx="2730626" cy="1827699"/>
          </a:xfrm>
          <a:prstGeom prst="rect">
            <a:avLst/>
          </a:prstGeom>
        </p:spPr>
      </p:pic>
      <p:pic>
        <p:nvPicPr>
          <p:cNvPr id="26" name="Picture 25">
            <a:extLst>
              <a:ext uri="{FF2B5EF4-FFF2-40B4-BE49-F238E27FC236}">
                <a16:creationId xmlns:a16="http://schemas.microsoft.com/office/drawing/2014/main" id="{E851DB09-0834-47B1-97AD-83269C901188}"/>
              </a:ext>
            </a:extLst>
          </p:cNvPr>
          <p:cNvPicPr>
            <a:picLocks noChangeAspect="1"/>
          </p:cNvPicPr>
          <p:nvPr/>
        </p:nvPicPr>
        <p:blipFill rotWithShape="1">
          <a:blip r:embed="rId6"/>
          <a:srcRect l="82537" r="-1"/>
          <a:stretch/>
        </p:blipFill>
        <p:spPr>
          <a:xfrm>
            <a:off x="10508343" y="0"/>
            <a:ext cx="1683658" cy="6858000"/>
          </a:xfrm>
          <a:prstGeom prst="rect">
            <a:avLst/>
          </a:prstGeom>
        </p:spPr>
      </p:pic>
      <p:pic>
        <p:nvPicPr>
          <p:cNvPr id="17" name="Picture 16">
            <a:extLst>
              <a:ext uri="{FF2B5EF4-FFF2-40B4-BE49-F238E27FC236}">
                <a16:creationId xmlns:a16="http://schemas.microsoft.com/office/drawing/2014/main" id="{10822568-7C14-440C-A1CC-8FDF8D860229}"/>
              </a:ext>
            </a:extLst>
          </p:cNvPr>
          <p:cNvPicPr>
            <a:picLocks noChangeAspect="1"/>
          </p:cNvPicPr>
          <p:nvPr/>
        </p:nvPicPr>
        <p:blipFill rotWithShape="1">
          <a:blip r:embed="rId7"/>
          <a:srcRect r="-2" b="2839"/>
          <a:stretch/>
        </p:blipFill>
        <p:spPr>
          <a:xfrm>
            <a:off x="1870395" y="1219199"/>
            <a:ext cx="8451209" cy="3058665"/>
          </a:xfrm>
          <a:prstGeom prst="rect">
            <a:avLst/>
          </a:prstGeom>
        </p:spPr>
      </p:pic>
      <p:pic>
        <p:nvPicPr>
          <p:cNvPr id="18" name="Picture 17">
            <a:extLst>
              <a:ext uri="{FF2B5EF4-FFF2-40B4-BE49-F238E27FC236}">
                <a16:creationId xmlns:a16="http://schemas.microsoft.com/office/drawing/2014/main" id="{68B06E21-952C-4F65-8EFA-3BBEB6E9461D}"/>
              </a:ext>
            </a:extLst>
          </p:cNvPr>
          <p:cNvPicPr>
            <a:picLocks noChangeAspect="1"/>
          </p:cNvPicPr>
          <p:nvPr/>
        </p:nvPicPr>
        <p:blipFill rotWithShape="1">
          <a:blip r:embed="rId6"/>
          <a:srcRect l="82537" r="-1"/>
          <a:stretch/>
        </p:blipFill>
        <p:spPr>
          <a:xfrm>
            <a:off x="0" y="0"/>
            <a:ext cx="1683658" cy="6858000"/>
          </a:xfrm>
          <a:prstGeom prst="rect">
            <a:avLst/>
          </a:prstGeom>
        </p:spPr>
      </p:pic>
      <p:pic>
        <p:nvPicPr>
          <p:cNvPr id="8" name="Audio 7">
            <a:hlinkClick r:id="" action="ppaction://media"/>
            <a:extLst>
              <a:ext uri="{FF2B5EF4-FFF2-40B4-BE49-F238E27FC236}">
                <a16:creationId xmlns:a16="http://schemas.microsoft.com/office/drawing/2014/main" id="{4082C9BF-40F4-4583-B1F0-24BC8D6536B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97221690"/>
      </p:ext>
    </p:extLst>
  </p:cSld>
  <p:clrMapOvr>
    <a:masterClrMapping/>
  </p:clrMapOvr>
  <mc:AlternateContent xmlns:mc="http://schemas.openxmlformats.org/markup-compatibility/2006">
    <mc:Choice xmlns:p14="http://schemas.microsoft.com/office/powerpoint/2010/main" Requires="p14">
      <p:transition spd="slow" p14:dur="2000" advTm="2326"/>
    </mc:Choice>
    <mc:Fallback>
      <p:transition spd="slow" advTm="2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ags/tag2.xml><?xml version="1.0" encoding="utf-8"?>
<p:tagLst xmlns:a="http://schemas.openxmlformats.org/drawingml/2006/main" xmlns:r="http://schemas.openxmlformats.org/officeDocument/2006/relationships" xmlns:p="http://schemas.openxmlformats.org/presentationml/2006/main">
  <p:tag name="TIMING" val="|0.4"/>
</p:tagLst>
</file>

<file path=ppt/tags/tag3.xml><?xml version="1.0" encoding="utf-8"?>
<p:tagLst xmlns:a="http://schemas.openxmlformats.org/drawingml/2006/main" xmlns:r="http://schemas.openxmlformats.org/officeDocument/2006/relationships" xmlns:p="http://schemas.openxmlformats.org/presentationml/2006/main">
  <p:tag name="TIMING" val="|0.7|10|7.3"/>
</p:tagLst>
</file>

<file path=ppt/tags/tag4.xml><?xml version="1.0" encoding="utf-8"?>
<p:tagLst xmlns:a="http://schemas.openxmlformats.org/drawingml/2006/main" xmlns:r="http://schemas.openxmlformats.org/officeDocument/2006/relationships" xmlns:p="http://schemas.openxmlformats.org/presentationml/2006/main">
  <p:tag name="TIMING" val="|9.9"/>
</p:tagLst>
</file>

<file path=ppt/tags/tag5.xml><?xml version="1.0" encoding="utf-8"?>
<p:tagLst xmlns:a="http://schemas.openxmlformats.org/drawingml/2006/main" xmlns:r="http://schemas.openxmlformats.org/officeDocument/2006/relationships" xmlns:p="http://schemas.openxmlformats.org/presentationml/2006/main">
  <p:tag name="TIMING" val="|7.5|1.4|12"/>
</p:tagLst>
</file>

<file path=ppt/tags/tag6.xml><?xml version="1.0" encoding="utf-8"?>
<p:tagLst xmlns:a="http://schemas.openxmlformats.org/drawingml/2006/main" xmlns:r="http://schemas.openxmlformats.org/officeDocument/2006/relationships" xmlns:p="http://schemas.openxmlformats.org/presentationml/2006/main">
  <p:tag name="TIMING" val="|5.8|3.2"/>
</p:tagLst>
</file>

<file path=ppt/tags/tag7.xml><?xml version="1.0" encoding="utf-8"?>
<p:tagLst xmlns:a="http://schemas.openxmlformats.org/drawingml/2006/main" xmlns:r="http://schemas.openxmlformats.org/officeDocument/2006/relationships" xmlns:p="http://schemas.openxmlformats.org/presentationml/2006/main">
  <p:tag name="TIMING" val="|6.9|1.9"/>
</p:tagLst>
</file>

<file path=ppt/tags/tag8.xml><?xml version="1.0" encoding="utf-8"?>
<p:tagLst xmlns:a="http://schemas.openxmlformats.org/drawingml/2006/main" xmlns:r="http://schemas.openxmlformats.org/officeDocument/2006/relationships" xmlns:p="http://schemas.openxmlformats.org/presentationml/2006/main">
  <p:tag name="TIMING" val="|19.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1390</TotalTime>
  <Words>2433</Words>
  <Application>Microsoft Office PowerPoint</Application>
  <PresentationFormat>Widescreen</PresentationFormat>
  <Paragraphs>305</Paragraphs>
  <Slides>21</Slides>
  <Notes>21</Notes>
  <HiddenSlides>0</HiddenSlides>
  <MMClips>21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ACMA4007 Engineering applications and study skills  - Video presentation</vt:lpstr>
      <vt:lpstr>Introduction</vt:lpstr>
      <vt:lpstr>Content</vt:lpstr>
      <vt:lpstr>Content</vt:lpstr>
      <vt:lpstr>D6 –Communication of work to technical and non-technical audiences</vt:lpstr>
      <vt:lpstr>D6 –Communication of work to technical and non-technical audiences  </vt:lpstr>
      <vt:lpstr>D6 –Communication of work to technical and non-technical audiences  </vt:lpstr>
      <vt:lpstr>Content</vt:lpstr>
      <vt:lpstr>EL5 –Awareness of relevant legal requirements governing engineering activities</vt:lpstr>
      <vt:lpstr>EL5 –Awareness of relevant legal requirements governing engineering activities</vt:lpstr>
      <vt:lpstr>EL5 –Awareness of relevant legal requirements governing engineering activities</vt:lpstr>
      <vt:lpstr>EL5 –Awareness of relevant legal requirements governing engineering activities</vt:lpstr>
      <vt:lpstr>EL5 –Awareness of relevant legal requirements governing engineering activities</vt:lpstr>
      <vt:lpstr>EL5 –Awareness of relevant legal requirements governing engineering activities</vt:lpstr>
      <vt:lpstr>EL5 –Awareness of relevant legal requirements governing engineering activities</vt:lpstr>
      <vt:lpstr>Content</vt:lpstr>
      <vt:lpstr>G1 –Applications of skills in problem solving, communication, information retrieval working with others and the effective use of general IT facilities</vt:lpstr>
      <vt:lpstr>Content</vt:lpstr>
      <vt:lpstr>G2 –Plan self-learning and improve performance as a foundation for lifelong learning and continuous professional development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ACMA4007 Engineering applications and study skills  - Video presentation</dc:title>
  <dc:creator>Over, Faith</dc:creator>
  <cp:lastModifiedBy>Over, Faith</cp:lastModifiedBy>
  <cp:revision>33</cp:revision>
  <dcterms:created xsi:type="dcterms:W3CDTF">2020-12-28T17:25:47Z</dcterms:created>
  <dcterms:modified xsi:type="dcterms:W3CDTF">2020-12-29T16:36:07Z</dcterms:modified>
</cp:coreProperties>
</file>