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22"/>
  </p:notesMasterIdLst>
  <p:sldIdLst>
    <p:sldId id="258" r:id="rId3"/>
    <p:sldId id="267" r:id="rId4"/>
    <p:sldId id="294" r:id="rId5"/>
    <p:sldId id="310" r:id="rId6"/>
    <p:sldId id="295" r:id="rId7"/>
    <p:sldId id="296" r:id="rId8"/>
    <p:sldId id="311" r:id="rId9"/>
    <p:sldId id="312" r:id="rId10"/>
    <p:sldId id="313" r:id="rId11"/>
    <p:sldId id="280" r:id="rId12"/>
    <p:sldId id="293" r:id="rId13"/>
    <p:sldId id="297" r:id="rId14"/>
    <p:sldId id="298" r:id="rId15"/>
    <p:sldId id="308" r:id="rId16"/>
    <p:sldId id="299" r:id="rId17"/>
    <p:sldId id="316" r:id="rId18"/>
    <p:sldId id="314" r:id="rId19"/>
    <p:sldId id="317" r:id="rId20"/>
    <p:sldId id="31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FDFD"/>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4532" autoAdjust="0"/>
  </p:normalViewPr>
  <p:slideViewPr>
    <p:cSldViewPr snapToGrid="0">
      <p:cViewPr>
        <p:scale>
          <a:sx n="84" d="100"/>
          <a:sy n="84" d="100"/>
        </p:scale>
        <p:origin x="1458" y="60"/>
      </p:cViewPr>
      <p:guideLst/>
    </p:cSldViewPr>
  </p:slideViewPr>
  <p:notesTextViewPr>
    <p:cViewPr>
      <p:scale>
        <a:sx n="1" d="1"/>
        <a:sy n="1" d="1"/>
      </p:scale>
      <p:origin x="0" y="-94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F013FF97-DE7B-4DF5-B249-B6AA9E279782}"/>
    <pc:docChg chg="custSel addSld delSld modSld sldOrd">
      <pc:chgData name="Christian Felices" userId="8e38ee09-c2ff-4103-943a-2518637016e9" providerId="ADAL" clId="{F013FF97-DE7B-4DF5-B249-B6AA9E279782}" dt="2025-01-29T11:33:56.916" v="1458"/>
      <pc:docMkLst>
        <pc:docMk/>
      </pc:docMkLst>
      <pc:sldChg chg="modNotesTx">
        <pc:chgData name="Christian Felices" userId="8e38ee09-c2ff-4103-943a-2518637016e9" providerId="ADAL" clId="{F013FF97-DE7B-4DF5-B249-B6AA9E279782}" dt="2025-01-29T10:26:20.844" v="414" actId="20577"/>
        <pc:sldMkLst>
          <pc:docMk/>
          <pc:sldMk cId="1283252363" sldId="280"/>
        </pc:sldMkLst>
      </pc:sldChg>
      <pc:sldChg chg="modNotesTx">
        <pc:chgData name="Christian Felices" userId="8e38ee09-c2ff-4103-943a-2518637016e9" providerId="ADAL" clId="{F013FF97-DE7B-4DF5-B249-B6AA9E279782}" dt="2025-01-29T10:28:24.269" v="415"/>
        <pc:sldMkLst>
          <pc:docMk/>
          <pc:sldMk cId="2031700545" sldId="297"/>
        </pc:sldMkLst>
      </pc:sldChg>
      <pc:sldChg chg="addSp delSp modSp mod delAnim modAnim modNotesTx">
        <pc:chgData name="Christian Felices" userId="8e38ee09-c2ff-4103-943a-2518637016e9" providerId="ADAL" clId="{F013FF97-DE7B-4DF5-B249-B6AA9E279782}" dt="2025-01-29T10:15:51.553" v="299" actId="20577"/>
        <pc:sldMkLst>
          <pc:docMk/>
          <pc:sldMk cId="804829072" sldId="298"/>
        </pc:sldMkLst>
        <pc:spChg chg="mod">
          <ac:chgData name="Christian Felices" userId="8e38ee09-c2ff-4103-943a-2518637016e9" providerId="ADAL" clId="{F013FF97-DE7B-4DF5-B249-B6AA9E279782}" dt="2025-01-29T10:12:22.865" v="2" actId="20577"/>
          <ac:spMkLst>
            <pc:docMk/>
            <pc:sldMk cId="804829072" sldId="298"/>
            <ac:spMk id="2" creationId="{EAF78844-7D74-3C86-7A64-53EFE67120E9}"/>
          </ac:spMkLst>
        </pc:spChg>
        <pc:spChg chg="add del mod">
          <ac:chgData name="Christian Felices" userId="8e38ee09-c2ff-4103-943a-2518637016e9" providerId="ADAL" clId="{F013FF97-DE7B-4DF5-B249-B6AA9E279782}" dt="2025-01-29T10:12:48.633" v="5"/>
          <ac:spMkLst>
            <pc:docMk/>
            <pc:sldMk cId="804829072" sldId="298"/>
            <ac:spMk id="6" creationId="{65D2A6C4-7774-947C-6B3F-AC11F768524D}"/>
          </ac:spMkLst>
        </pc:spChg>
        <pc:picChg chg="del">
          <ac:chgData name="Christian Felices" userId="8e38ee09-c2ff-4103-943a-2518637016e9" providerId="ADAL" clId="{F013FF97-DE7B-4DF5-B249-B6AA9E279782}" dt="2025-01-29T10:12:25.060" v="3" actId="478"/>
          <ac:picMkLst>
            <pc:docMk/>
            <pc:sldMk cId="804829072" sldId="298"/>
            <ac:picMk id="4" creationId="{D73683F6-6B86-DB92-C078-49BE20A70118}"/>
          </ac:picMkLst>
        </pc:picChg>
        <pc:picChg chg="del">
          <ac:chgData name="Christian Felices" userId="8e38ee09-c2ff-4103-943a-2518637016e9" providerId="ADAL" clId="{F013FF97-DE7B-4DF5-B249-B6AA9E279782}" dt="2025-01-29T10:12:29.238" v="4" actId="478"/>
          <ac:picMkLst>
            <pc:docMk/>
            <pc:sldMk cId="804829072" sldId="298"/>
            <ac:picMk id="5" creationId="{99A1A1CC-A0A4-A87B-7642-BA2FBA3D588F}"/>
          </ac:picMkLst>
        </pc:picChg>
        <pc:picChg chg="add mod">
          <ac:chgData name="Christian Felices" userId="8e38ee09-c2ff-4103-943a-2518637016e9" providerId="ADAL" clId="{F013FF97-DE7B-4DF5-B249-B6AA9E279782}" dt="2025-01-29T10:12:55.457" v="7" actId="14100"/>
          <ac:picMkLst>
            <pc:docMk/>
            <pc:sldMk cId="804829072" sldId="298"/>
            <ac:picMk id="7" creationId="{2C63434F-D413-0B01-E179-F35862EAE0FD}"/>
          </ac:picMkLst>
        </pc:picChg>
      </pc:sldChg>
      <pc:sldChg chg="addSp delSp modSp mod delAnim modNotesTx">
        <pc:chgData name="Christian Felices" userId="8e38ee09-c2ff-4103-943a-2518637016e9" providerId="ADAL" clId="{F013FF97-DE7B-4DF5-B249-B6AA9E279782}" dt="2025-01-29T10:45:32.536" v="1082" actId="1076"/>
        <pc:sldMkLst>
          <pc:docMk/>
          <pc:sldMk cId="1459169101" sldId="299"/>
        </pc:sldMkLst>
        <pc:spChg chg="del">
          <ac:chgData name="Christian Felices" userId="8e38ee09-c2ff-4103-943a-2518637016e9" providerId="ADAL" clId="{F013FF97-DE7B-4DF5-B249-B6AA9E279782}" dt="2025-01-29T10:29:06.080" v="417" actId="478"/>
          <ac:spMkLst>
            <pc:docMk/>
            <pc:sldMk cId="1459169101" sldId="299"/>
            <ac:spMk id="3" creationId="{D34DBEE4-FF20-DF5F-2070-FA272FA77FA6}"/>
          </ac:spMkLst>
        </pc:spChg>
        <pc:spChg chg="del">
          <ac:chgData name="Christian Felices" userId="8e38ee09-c2ff-4103-943a-2518637016e9" providerId="ADAL" clId="{F013FF97-DE7B-4DF5-B249-B6AA9E279782}" dt="2025-01-29T10:29:02.913" v="416" actId="478"/>
          <ac:spMkLst>
            <pc:docMk/>
            <pc:sldMk cId="1459169101" sldId="299"/>
            <ac:spMk id="5" creationId="{C4309F5B-500D-CC74-408C-EBF5DD1B13D1}"/>
          </ac:spMkLst>
        </pc:spChg>
        <pc:spChg chg="add mod">
          <ac:chgData name="Christian Felices" userId="8e38ee09-c2ff-4103-943a-2518637016e9" providerId="ADAL" clId="{F013FF97-DE7B-4DF5-B249-B6AA9E279782}" dt="2025-01-29T10:29:06.080" v="417" actId="478"/>
          <ac:spMkLst>
            <pc:docMk/>
            <pc:sldMk cId="1459169101" sldId="299"/>
            <ac:spMk id="6" creationId="{15621AFD-7CF4-3F55-C11D-E10EF7A64007}"/>
          </ac:spMkLst>
        </pc:spChg>
        <pc:spChg chg="add mod">
          <ac:chgData name="Christian Felices" userId="8e38ee09-c2ff-4103-943a-2518637016e9" providerId="ADAL" clId="{F013FF97-DE7B-4DF5-B249-B6AA9E279782}" dt="2025-01-29T10:30:58.996" v="431" actId="2085"/>
          <ac:spMkLst>
            <pc:docMk/>
            <pc:sldMk cId="1459169101" sldId="299"/>
            <ac:spMk id="8" creationId="{B5F61B4C-BDD6-5DD2-A62E-6B8617F48648}"/>
          </ac:spMkLst>
        </pc:spChg>
        <pc:spChg chg="add mod">
          <ac:chgData name="Christian Felices" userId="8e38ee09-c2ff-4103-943a-2518637016e9" providerId="ADAL" clId="{F013FF97-DE7B-4DF5-B249-B6AA9E279782}" dt="2025-01-29T10:31:42.419" v="470" actId="1076"/>
          <ac:spMkLst>
            <pc:docMk/>
            <pc:sldMk cId="1459169101" sldId="299"/>
            <ac:spMk id="9" creationId="{916AAEED-9EED-5349-4810-AD3FD37FF2FB}"/>
          </ac:spMkLst>
        </pc:spChg>
        <pc:spChg chg="add mod">
          <ac:chgData name="Christian Felices" userId="8e38ee09-c2ff-4103-943a-2518637016e9" providerId="ADAL" clId="{F013FF97-DE7B-4DF5-B249-B6AA9E279782}" dt="2025-01-29T10:45:32.536" v="1082" actId="1076"/>
          <ac:spMkLst>
            <pc:docMk/>
            <pc:sldMk cId="1459169101" sldId="299"/>
            <ac:spMk id="10" creationId="{4E900876-F6F2-E00F-0929-22A620317028}"/>
          </ac:spMkLst>
        </pc:spChg>
        <pc:picChg chg="add mod modCrop">
          <ac:chgData name="Christian Felices" userId="8e38ee09-c2ff-4103-943a-2518637016e9" providerId="ADAL" clId="{F013FF97-DE7B-4DF5-B249-B6AA9E279782}" dt="2025-01-29T10:30:02.292" v="423" actId="1036"/>
          <ac:picMkLst>
            <pc:docMk/>
            <pc:sldMk cId="1459169101" sldId="299"/>
            <ac:picMk id="7" creationId="{D4F8113C-83CE-2952-3383-B50A00B1CCEE}"/>
          </ac:picMkLst>
        </pc:picChg>
      </pc:sldChg>
      <pc:sldChg chg="del">
        <pc:chgData name="Christian Felices" userId="8e38ee09-c2ff-4103-943a-2518637016e9" providerId="ADAL" clId="{F013FF97-DE7B-4DF5-B249-B6AA9E279782}" dt="2025-01-29T10:24:40.009" v="302" actId="47"/>
        <pc:sldMkLst>
          <pc:docMk/>
          <pc:sldMk cId="3387191861" sldId="300"/>
        </pc:sldMkLst>
      </pc:sldChg>
      <pc:sldChg chg="del">
        <pc:chgData name="Christian Felices" userId="8e38ee09-c2ff-4103-943a-2518637016e9" providerId="ADAL" clId="{F013FF97-DE7B-4DF5-B249-B6AA9E279782}" dt="2025-01-29T10:24:40.009" v="302" actId="47"/>
        <pc:sldMkLst>
          <pc:docMk/>
          <pc:sldMk cId="1754341682" sldId="301"/>
        </pc:sldMkLst>
      </pc:sldChg>
      <pc:sldChg chg="del">
        <pc:chgData name="Christian Felices" userId="8e38ee09-c2ff-4103-943a-2518637016e9" providerId="ADAL" clId="{F013FF97-DE7B-4DF5-B249-B6AA9E279782}" dt="2025-01-29T10:24:40.009" v="302" actId="47"/>
        <pc:sldMkLst>
          <pc:docMk/>
          <pc:sldMk cId="2515724045" sldId="302"/>
        </pc:sldMkLst>
      </pc:sldChg>
      <pc:sldChg chg="del">
        <pc:chgData name="Christian Felices" userId="8e38ee09-c2ff-4103-943a-2518637016e9" providerId="ADAL" clId="{F013FF97-DE7B-4DF5-B249-B6AA9E279782}" dt="2025-01-29T10:24:40.009" v="302" actId="47"/>
        <pc:sldMkLst>
          <pc:docMk/>
          <pc:sldMk cId="3358823021" sldId="303"/>
        </pc:sldMkLst>
      </pc:sldChg>
      <pc:sldChg chg="del">
        <pc:chgData name="Christian Felices" userId="8e38ee09-c2ff-4103-943a-2518637016e9" providerId="ADAL" clId="{F013FF97-DE7B-4DF5-B249-B6AA9E279782}" dt="2025-01-29T10:24:40.009" v="302" actId="47"/>
        <pc:sldMkLst>
          <pc:docMk/>
          <pc:sldMk cId="454409257" sldId="304"/>
        </pc:sldMkLst>
      </pc:sldChg>
      <pc:sldChg chg="del">
        <pc:chgData name="Christian Felices" userId="8e38ee09-c2ff-4103-943a-2518637016e9" providerId="ADAL" clId="{F013FF97-DE7B-4DF5-B249-B6AA9E279782}" dt="2025-01-29T10:24:40.009" v="302" actId="47"/>
        <pc:sldMkLst>
          <pc:docMk/>
          <pc:sldMk cId="2814947637" sldId="305"/>
        </pc:sldMkLst>
      </pc:sldChg>
      <pc:sldChg chg="del">
        <pc:chgData name="Christian Felices" userId="8e38ee09-c2ff-4103-943a-2518637016e9" providerId="ADAL" clId="{F013FF97-DE7B-4DF5-B249-B6AA9E279782}" dt="2025-01-29T10:24:40.009" v="302" actId="47"/>
        <pc:sldMkLst>
          <pc:docMk/>
          <pc:sldMk cId="341161429" sldId="306"/>
        </pc:sldMkLst>
      </pc:sldChg>
      <pc:sldChg chg="del">
        <pc:chgData name="Christian Felices" userId="8e38ee09-c2ff-4103-943a-2518637016e9" providerId="ADAL" clId="{F013FF97-DE7B-4DF5-B249-B6AA9E279782}" dt="2025-01-29T10:24:25.706" v="301" actId="47"/>
        <pc:sldMkLst>
          <pc:docMk/>
          <pc:sldMk cId="4286167354" sldId="307"/>
        </pc:sldMkLst>
      </pc:sldChg>
      <pc:sldChg chg="modSp mod ord">
        <pc:chgData name="Christian Felices" userId="8e38ee09-c2ff-4103-943a-2518637016e9" providerId="ADAL" clId="{F013FF97-DE7B-4DF5-B249-B6AA9E279782}" dt="2025-01-29T10:25:11.973" v="314" actId="20577"/>
        <pc:sldMkLst>
          <pc:docMk/>
          <pc:sldMk cId="3945690741" sldId="308"/>
        </pc:sldMkLst>
        <pc:spChg chg="mod">
          <ac:chgData name="Christian Felices" userId="8e38ee09-c2ff-4103-943a-2518637016e9" providerId="ADAL" clId="{F013FF97-DE7B-4DF5-B249-B6AA9E279782}" dt="2025-01-29T10:25:11.973" v="314" actId="20577"/>
          <ac:spMkLst>
            <pc:docMk/>
            <pc:sldMk cId="3945690741" sldId="308"/>
            <ac:spMk id="3" creationId="{800E5BB3-B950-CEBD-D779-6576EB5A6D71}"/>
          </ac:spMkLst>
        </pc:spChg>
      </pc:sldChg>
      <pc:sldChg chg="del">
        <pc:chgData name="Christian Felices" userId="8e38ee09-c2ff-4103-943a-2518637016e9" providerId="ADAL" clId="{F013FF97-DE7B-4DF5-B249-B6AA9E279782}" dt="2025-01-29T10:24:22.945" v="300" actId="47"/>
        <pc:sldMkLst>
          <pc:docMk/>
          <pc:sldMk cId="1453288650" sldId="309"/>
        </pc:sldMkLst>
      </pc:sldChg>
      <pc:sldChg chg="modSp add mod ord">
        <pc:chgData name="Christian Felices" userId="8e38ee09-c2ff-4103-943a-2518637016e9" providerId="ADAL" clId="{F013FF97-DE7B-4DF5-B249-B6AA9E279782}" dt="2025-01-29T10:41:50.270" v="714" actId="20577"/>
        <pc:sldMkLst>
          <pc:docMk/>
          <pc:sldMk cId="2381038559" sldId="314"/>
        </pc:sldMkLst>
        <pc:spChg chg="mod">
          <ac:chgData name="Christian Felices" userId="8e38ee09-c2ff-4103-943a-2518637016e9" providerId="ADAL" clId="{F013FF97-DE7B-4DF5-B249-B6AA9E279782}" dt="2025-01-29T10:41:50.270" v="714" actId="20577"/>
          <ac:spMkLst>
            <pc:docMk/>
            <pc:sldMk cId="2381038559" sldId="314"/>
            <ac:spMk id="3" creationId="{813452BD-3687-9C7D-52F7-DDBBBBF6D407}"/>
          </ac:spMkLst>
        </pc:spChg>
      </pc:sldChg>
      <pc:sldChg chg="modSp new mod">
        <pc:chgData name="Christian Felices" userId="8e38ee09-c2ff-4103-943a-2518637016e9" providerId="ADAL" clId="{F013FF97-DE7B-4DF5-B249-B6AA9E279782}" dt="2025-01-29T10:42:52.345" v="793" actId="20577"/>
        <pc:sldMkLst>
          <pc:docMk/>
          <pc:sldMk cId="354007900" sldId="315"/>
        </pc:sldMkLst>
        <pc:spChg chg="mod">
          <ac:chgData name="Christian Felices" userId="8e38ee09-c2ff-4103-943a-2518637016e9" providerId="ADAL" clId="{F013FF97-DE7B-4DF5-B249-B6AA9E279782}" dt="2025-01-29T10:42:17.979" v="722" actId="20577"/>
          <ac:spMkLst>
            <pc:docMk/>
            <pc:sldMk cId="354007900" sldId="315"/>
            <ac:spMk id="2" creationId="{5C825F46-A19C-470C-EB94-3E4B3BED839C}"/>
          </ac:spMkLst>
        </pc:spChg>
        <pc:spChg chg="mod">
          <ac:chgData name="Christian Felices" userId="8e38ee09-c2ff-4103-943a-2518637016e9" providerId="ADAL" clId="{F013FF97-DE7B-4DF5-B249-B6AA9E279782}" dt="2025-01-29T10:42:52.345" v="793" actId="20577"/>
          <ac:spMkLst>
            <pc:docMk/>
            <pc:sldMk cId="354007900" sldId="315"/>
            <ac:spMk id="3" creationId="{0ED3C58C-E358-2C02-14FA-06ED5D61BEA5}"/>
          </ac:spMkLst>
        </pc:spChg>
      </pc:sldChg>
      <pc:sldChg chg="addSp delSp modSp add mod modAnim">
        <pc:chgData name="Christian Felices" userId="8e38ee09-c2ff-4103-943a-2518637016e9" providerId="ADAL" clId="{F013FF97-DE7B-4DF5-B249-B6AA9E279782}" dt="2025-01-29T11:29:49.008" v="1425" actId="1076"/>
        <pc:sldMkLst>
          <pc:docMk/>
          <pc:sldMk cId="3680975722" sldId="316"/>
        </pc:sldMkLst>
        <pc:spChg chg="mod">
          <ac:chgData name="Christian Felices" userId="8e38ee09-c2ff-4103-943a-2518637016e9" providerId="ADAL" clId="{F013FF97-DE7B-4DF5-B249-B6AA9E279782}" dt="2025-01-29T11:25:53.172" v="1088" actId="207"/>
          <ac:spMkLst>
            <pc:docMk/>
            <pc:sldMk cId="3680975722" sldId="316"/>
            <ac:spMk id="8" creationId="{64752EBF-91AE-77D6-3F7A-60FD4E443AEA}"/>
          </ac:spMkLst>
        </pc:spChg>
        <pc:spChg chg="del ord">
          <ac:chgData name="Christian Felices" userId="8e38ee09-c2ff-4103-943a-2518637016e9" providerId="ADAL" clId="{F013FF97-DE7B-4DF5-B249-B6AA9E279782}" dt="2025-01-29T11:26:10.953" v="1090" actId="478"/>
          <ac:spMkLst>
            <pc:docMk/>
            <pc:sldMk cId="3680975722" sldId="316"/>
            <ac:spMk id="9" creationId="{55ADA593-4061-EA98-B74A-74ACAD695E8B}"/>
          </ac:spMkLst>
        </pc:spChg>
        <pc:spChg chg="mod">
          <ac:chgData name="Christian Felices" userId="8e38ee09-c2ff-4103-943a-2518637016e9" providerId="ADAL" clId="{F013FF97-DE7B-4DF5-B249-B6AA9E279782}" dt="2025-01-29T11:29:49.008" v="1425" actId="1076"/>
          <ac:spMkLst>
            <pc:docMk/>
            <pc:sldMk cId="3680975722" sldId="316"/>
            <ac:spMk id="10" creationId="{B829307F-5544-846C-6835-2B76EA783C15}"/>
          </ac:spMkLst>
        </pc:spChg>
        <pc:picChg chg="add mod">
          <ac:chgData name="Christian Felices" userId="8e38ee09-c2ff-4103-943a-2518637016e9" providerId="ADAL" clId="{F013FF97-DE7B-4DF5-B249-B6AA9E279782}" dt="2025-01-29T11:25:01.083" v="1086" actId="1076"/>
          <ac:picMkLst>
            <pc:docMk/>
            <pc:sldMk cId="3680975722" sldId="316"/>
            <ac:picMk id="3" creationId="{38CAE432-D2E6-A91A-1DDE-D023284BEB23}"/>
          </ac:picMkLst>
        </pc:picChg>
        <pc:picChg chg="del">
          <ac:chgData name="Christian Felices" userId="8e38ee09-c2ff-4103-943a-2518637016e9" providerId="ADAL" clId="{F013FF97-DE7B-4DF5-B249-B6AA9E279782}" dt="2025-01-29T11:24:54.597" v="1084" actId="478"/>
          <ac:picMkLst>
            <pc:docMk/>
            <pc:sldMk cId="3680975722" sldId="316"/>
            <ac:picMk id="7" creationId="{86F4E687-E779-E996-2731-8E4E5FA93C0B}"/>
          </ac:picMkLst>
        </pc:picChg>
      </pc:sldChg>
      <pc:sldChg chg="addSp delSp modSp add mod modAnim modNotesTx">
        <pc:chgData name="Christian Felices" userId="8e38ee09-c2ff-4103-943a-2518637016e9" providerId="ADAL" clId="{F013FF97-DE7B-4DF5-B249-B6AA9E279782}" dt="2025-01-29T11:33:56.916" v="1458"/>
        <pc:sldMkLst>
          <pc:docMk/>
          <pc:sldMk cId="1450563441" sldId="317"/>
        </pc:sldMkLst>
        <pc:spChg chg="mod">
          <ac:chgData name="Christian Felices" userId="8e38ee09-c2ff-4103-943a-2518637016e9" providerId="ADAL" clId="{F013FF97-DE7B-4DF5-B249-B6AA9E279782}" dt="2025-01-29T11:33:49.513" v="1457" actId="20577"/>
          <ac:spMkLst>
            <pc:docMk/>
            <pc:sldMk cId="1450563441" sldId="317"/>
            <ac:spMk id="2" creationId="{6BCB32B3-0C1B-8498-E055-96F0202D42F6}"/>
          </ac:spMkLst>
        </pc:spChg>
        <pc:spChg chg="del">
          <ac:chgData name="Christian Felices" userId="8e38ee09-c2ff-4103-943a-2518637016e9" providerId="ADAL" clId="{F013FF97-DE7B-4DF5-B249-B6AA9E279782}" dt="2025-01-29T11:33:19.407" v="1430" actId="478"/>
          <ac:spMkLst>
            <pc:docMk/>
            <pc:sldMk cId="1450563441" sldId="317"/>
            <ac:spMk id="3" creationId="{84735EA6-EFB5-3817-48EE-3D4DB6F6581F}"/>
          </ac:spMkLst>
        </pc:spChg>
        <pc:spChg chg="add mod">
          <ac:chgData name="Christian Felices" userId="8e38ee09-c2ff-4103-943a-2518637016e9" providerId="ADAL" clId="{F013FF97-DE7B-4DF5-B249-B6AA9E279782}" dt="2025-01-29T11:33:29.343" v="1432" actId="1076"/>
          <ac:spMkLst>
            <pc:docMk/>
            <pc:sldMk cId="1450563441" sldId="317"/>
            <ac:spMk id="4" creationId="{B662D600-EAAF-C1E9-531E-A6D43CA897B8}"/>
          </ac:spMkLst>
        </pc:spChg>
        <pc:spChg chg="add del mod">
          <ac:chgData name="Christian Felices" userId="8e38ee09-c2ff-4103-943a-2518637016e9" providerId="ADAL" clId="{F013FF97-DE7B-4DF5-B249-B6AA9E279782}" dt="2025-01-29T11:33:24.026" v="1431" actId="478"/>
          <ac:spMkLst>
            <pc:docMk/>
            <pc:sldMk cId="1450563441" sldId="317"/>
            <ac:spMk id="6" creationId="{2483B533-CC59-86A2-964F-572A712EA86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29/01/2025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a:t>
            </a:fld>
            <a:endParaRPr lang="en-GB"/>
          </a:p>
        </p:txBody>
      </p:sp>
    </p:spTree>
    <p:extLst>
      <p:ext uri="{BB962C8B-B14F-4D97-AF65-F5344CB8AC3E}">
        <p14:creationId xmlns:p14="http://schemas.microsoft.com/office/powerpoint/2010/main" val="3899567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2</a:t>
            </a:fld>
            <a:endParaRPr lang="en-GB"/>
          </a:p>
        </p:txBody>
      </p:sp>
    </p:spTree>
    <p:extLst>
      <p:ext uri="{BB962C8B-B14F-4D97-AF65-F5344CB8AC3E}">
        <p14:creationId xmlns:p14="http://schemas.microsoft.com/office/powerpoint/2010/main" val="2154685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 students a </a:t>
            </a:r>
            <a:r>
              <a:rPr lang="en-GB" dirty="0" err="1"/>
              <a:t>randm</a:t>
            </a:r>
            <a:r>
              <a:rPr lang="en-GB" dirty="0"/>
              <a:t> organisation, such as the university, a local farmer, major retailer etc</a:t>
            </a:r>
          </a:p>
          <a:p>
            <a:endParaRPr lang="en-GB" dirty="0"/>
          </a:p>
          <a:p>
            <a:r>
              <a:rPr lang="en-GB" dirty="0"/>
              <a:t>Some examples that we could expect to hear from the students:</a:t>
            </a:r>
          </a:p>
          <a:p>
            <a:pPr algn="l">
              <a:buFont typeface="+mj-lt"/>
              <a:buAutoNum type="arabicPeriod"/>
            </a:pPr>
            <a:r>
              <a:rPr lang="en-GB" b="1" i="0" dirty="0">
                <a:solidFill>
                  <a:srgbClr val="FFFFFF"/>
                </a:solidFill>
                <a:effectLst/>
                <a:latin typeface="Segoe UI" panose="020B0502040204020203" pitchFamily="34" charset="0"/>
              </a:rPr>
              <a:t>Employee Expertise</a:t>
            </a:r>
            <a:r>
              <a:rPr lang="en-GB" b="0" i="0" dirty="0">
                <a:solidFill>
                  <a:srgbClr val="FFFFFF"/>
                </a:solidFill>
                <a:effectLst/>
                <a:latin typeface="Segoe UI" panose="020B0502040204020203" pitchFamily="34" charset="0"/>
              </a:rPr>
              <a:t>:</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Skills, experience, and specialized knowledge of employees.</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Subject matter experts and thought leaders within the organization.</a:t>
            </a:r>
          </a:p>
          <a:p>
            <a:pPr algn="l">
              <a:buFont typeface="+mj-lt"/>
              <a:buAutoNum type="arabicPeriod"/>
            </a:pPr>
            <a:r>
              <a:rPr lang="en-GB" b="1" i="0" dirty="0">
                <a:solidFill>
                  <a:srgbClr val="FFFFFF"/>
                </a:solidFill>
                <a:effectLst/>
                <a:latin typeface="Segoe UI" panose="020B0502040204020203" pitchFamily="34" charset="0"/>
              </a:rPr>
              <a:t>Intellectual Property</a:t>
            </a:r>
            <a:r>
              <a:rPr lang="en-GB" b="0" i="0" dirty="0">
                <a:solidFill>
                  <a:srgbClr val="FFFFFF"/>
                </a:solidFill>
                <a:effectLst/>
                <a:latin typeface="Segoe UI" panose="020B0502040204020203" pitchFamily="34" charset="0"/>
              </a:rPr>
              <a:t>:</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Patents, trademarks, and copyrights.</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Proprietary technologies and algorithms.</a:t>
            </a:r>
          </a:p>
          <a:p>
            <a:pPr algn="l">
              <a:buFont typeface="+mj-lt"/>
              <a:buAutoNum type="arabicPeriod"/>
            </a:pPr>
            <a:r>
              <a:rPr lang="en-GB" b="1" i="0" dirty="0">
                <a:solidFill>
                  <a:srgbClr val="FFFFFF"/>
                </a:solidFill>
                <a:effectLst/>
                <a:latin typeface="Segoe UI" panose="020B0502040204020203" pitchFamily="34" charset="0"/>
              </a:rPr>
              <a:t>Organizational Processes</a:t>
            </a:r>
            <a:r>
              <a:rPr lang="en-GB" b="0" i="0" dirty="0">
                <a:solidFill>
                  <a:srgbClr val="FFFFFF"/>
                </a:solidFill>
                <a:effectLst/>
                <a:latin typeface="Segoe UI" panose="020B0502040204020203" pitchFamily="34" charset="0"/>
              </a:rPr>
              <a:t>:</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Standard operating procedures and best practices.</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Workflow and process documentation.</a:t>
            </a:r>
          </a:p>
          <a:p>
            <a:pPr algn="l">
              <a:buFont typeface="+mj-lt"/>
              <a:buAutoNum type="arabicPeriod"/>
            </a:pPr>
            <a:r>
              <a:rPr lang="en-GB" b="1" i="0" dirty="0">
                <a:solidFill>
                  <a:srgbClr val="FFFFFF"/>
                </a:solidFill>
                <a:effectLst/>
                <a:latin typeface="Segoe UI" panose="020B0502040204020203" pitchFamily="34" charset="0"/>
              </a:rPr>
              <a:t>Customer Insights</a:t>
            </a:r>
            <a:r>
              <a:rPr lang="en-GB" b="0" i="0" dirty="0">
                <a:solidFill>
                  <a:srgbClr val="FFFFFF"/>
                </a:solidFill>
                <a:effectLst/>
                <a:latin typeface="Segoe UI" panose="020B0502040204020203" pitchFamily="34" charset="0"/>
              </a:rPr>
              <a:t>:</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Customer feedback and satisfaction surveys.</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Market research and consumer </a:t>
            </a:r>
            <a:r>
              <a:rPr lang="en-GB" b="0" i="0" dirty="0" err="1">
                <a:solidFill>
                  <a:srgbClr val="FFFFFF"/>
                </a:solidFill>
                <a:effectLst/>
                <a:latin typeface="Segoe UI" panose="020B0502040204020203" pitchFamily="34" charset="0"/>
              </a:rPr>
              <a:t>behavior</a:t>
            </a:r>
            <a:r>
              <a:rPr lang="en-GB" b="0" i="0" dirty="0">
                <a:solidFill>
                  <a:srgbClr val="FFFFFF"/>
                </a:solidFill>
                <a:effectLst/>
                <a:latin typeface="Segoe UI" panose="020B0502040204020203" pitchFamily="34" charset="0"/>
              </a:rPr>
              <a:t> data.</a:t>
            </a:r>
          </a:p>
          <a:p>
            <a:pPr algn="l">
              <a:buFont typeface="+mj-lt"/>
              <a:buAutoNum type="arabicPeriod"/>
            </a:pPr>
            <a:r>
              <a:rPr lang="en-GB" b="1" i="0" dirty="0">
                <a:solidFill>
                  <a:srgbClr val="FFFFFF"/>
                </a:solidFill>
                <a:effectLst/>
                <a:latin typeface="Segoe UI" panose="020B0502040204020203" pitchFamily="34" charset="0"/>
              </a:rPr>
              <a:t>Research and Development</a:t>
            </a:r>
            <a:r>
              <a:rPr lang="en-GB" b="0" i="0" dirty="0">
                <a:solidFill>
                  <a:srgbClr val="FFFFFF"/>
                </a:solidFill>
                <a:effectLst/>
                <a:latin typeface="Segoe UI" panose="020B0502040204020203" pitchFamily="34" charset="0"/>
              </a:rPr>
              <a:t>:</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Findings from internal research projects.</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Innovations and new product development insights.</a:t>
            </a:r>
          </a:p>
          <a:p>
            <a:pPr algn="l">
              <a:buFont typeface="+mj-lt"/>
              <a:buAutoNum type="arabicPeriod"/>
            </a:pPr>
            <a:r>
              <a:rPr lang="en-GB" b="1" i="0" dirty="0">
                <a:solidFill>
                  <a:srgbClr val="FFFFFF"/>
                </a:solidFill>
                <a:effectLst/>
                <a:latin typeface="Segoe UI" panose="020B0502040204020203" pitchFamily="34" charset="0"/>
              </a:rPr>
              <a:t>Training and Development Programs</a:t>
            </a:r>
            <a:r>
              <a:rPr lang="en-GB" b="0" i="0" dirty="0">
                <a:solidFill>
                  <a:srgbClr val="FFFFFF"/>
                </a:solidFill>
                <a:effectLst/>
                <a:latin typeface="Segoe UI" panose="020B0502040204020203" pitchFamily="34" charset="0"/>
              </a:rPr>
              <a:t>:</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Training materials and e-learning modules.</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Mentorship and coaching programs.</a:t>
            </a:r>
          </a:p>
          <a:p>
            <a:pPr algn="l">
              <a:buFont typeface="+mj-lt"/>
              <a:buAutoNum type="arabicPeriod"/>
            </a:pPr>
            <a:r>
              <a:rPr lang="en-GB" b="1" i="0" dirty="0">
                <a:solidFill>
                  <a:srgbClr val="FFFFFF"/>
                </a:solidFill>
                <a:effectLst/>
                <a:latin typeface="Segoe UI" panose="020B0502040204020203" pitchFamily="34" charset="0"/>
              </a:rPr>
              <a:t>Knowledge Repositories</a:t>
            </a:r>
            <a:r>
              <a:rPr lang="en-GB" b="0" i="0" dirty="0">
                <a:solidFill>
                  <a:srgbClr val="FFFFFF"/>
                </a:solidFill>
                <a:effectLst/>
                <a:latin typeface="Segoe UI" panose="020B0502040204020203" pitchFamily="34" charset="0"/>
              </a:rPr>
              <a:t>:</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Internal wikis, databases, and document management systems.</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Code repositories and technical documentation.</a:t>
            </a:r>
          </a:p>
          <a:p>
            <a:pPr algn="l">
              <a:buFont typeface="+mj-lt"/>
              <a:buAutoNum type="arabicPeriod"/>
            </a:pPr>
            <a:r>
              <a:rPr lang="en-GB" b="1" i="0" dirty="0">
                <a:solidFill>
                  <a:srgbClr val="FFFFFF"/>
                </a:solidFill>
                <a:effectLst/>
                <a:latin typeface="Segoe UI" panose="020B0502040204020203" pitchFamily="34" charset="0"/>
              </a:rPr>
              <a:t>Collaborative Networks</a:t>
            </a:r>
            <a:r>
              <a:rPr lang="en-GB" b="0" i="0" dirty="0">
                <a:solidFill>
                  <a:srgbClr val="FFFFFF"/>
                </a:solidFill>
                <a:effectLst/>
                <a:latin typeface="Segoe UI" panose="020B0502040204020203" pitchFamily="34" charset="0"/>
              </a:rPr>
              <a:t>:</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Internal and external collaboration platforms.</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Communities of practice and professional networks.</a:t>
            </a:r>
          </a:p>
          <a:p>
            <a:pPr algn="l">
              <a:buFont typeface="+mj-lt"/>
              <a:buAutoNum type="arabicPeriod"/>
            </a:pPr>
            <a:r>
              <a:rPr lang="en-GB" b="1" i="0" dirty="0">
                <a:solidFill>
                  <a:srgbClr val="FFFFFF"/>
                </a:solidFill>
                <a:effectLst/>
                <a:latin typeface="Segoe UI" panose="020B0502040204020203" pitchFamily="34" charset="0"/>
              </a:rPr>
              <a:t>Organizational Culture</a:t>
            </a:r>
            <a:r>
              <a:rPr lang="en-GB" b="0" i="0" dirty="0">
                <a:solidFill>
                  <a:srgbClr val="FFFFFF"/>
                </a:solidFill>
                <a:effectLst/>
                <a:latin typeface="Segoe UI" panose="020B0502040204020203" pitchFamily="34" charset="0"/>
              </a:rPr>
              <a:t>:</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Shared values, norms, and practices that promote knowledge sharing.</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Leadership and management practices that encourage continuous learning.</a:t>
            </a:r>
          </a:p>
          <a:p>
            <a:pPr algn="l">
              <a:buFont typeface="+mj-lt"/>
              <a:buAutoNum type="arabicPeriod"/>
            </a:pPr>
            <a:r>
              <a:rPr lang="en-GB" b="1" i="0" dirty="0">
                <a:solidFill>
                  <a:srgbClr val="FFFFFF"/>
                </a:solidFill>
                <a:effectLst/>
                <a:latin typeface="Segoe UI" panose="020B0502040204020203" pitchFamily="34" charset="0"/>
              </a:rPr>
              <a:t>Customer Relationship Management (CRM) Systems</a:t>
            </a:r>
            <a:r>
              <a:rPr lang="en-GB" b="0" i="0" dirty="0">
                <a:solidFill>
                  <a:srgbClr val="FFFFFF"/>
                </a:solidFill>
                <a:effectLst/>
                <a:latin typeface="Segoe UI" panose="020B0502040204020203" pitchFamily="34" charset="0"/>
              </a:rPr>
              <a:t>:</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Data on customer interactions and preferences.</a:t>
            </a:r>
          </a:p>
          <a:p>
            <a:pPr marL="742950" lvl="1" indent="-285750" algn="l">
              <a:spcBef>
                <a:spcPts val="750"/>
              </a:spcBef>
              <a:spcAft>
                <a:spcPts val="750"/>
              </a:spcAft>
              <a:buFont typeface="+mj-lt"/>
              <a:buAutoNum type="arabicPeriod"/>
            </a:pPr>
            <a:r>
              <a:rPr lang="en-GB" b="0" i="0" dirty="0">
                <a:solidFill>
                  <a:srgbClr val="FFFFFF"/>
                </a:solidFill>
                <a:effectLst/>
                <a:latin typeface="Segoe UI" panose="020B0502040204020203" pitchFamily="34" charset="0"/>
              </a:rPr>
              <a:t>Sales and service histories.</a:t>
            </a:r>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10</a:t>
            </a:fld>
            <a:endParaRPr lang="en-GB"/>
          </a:p>
        </p:txBody>
      </p:sp>
    </p:spTree>
    <p:extLst>
      <p:ext uri="{BB962C8B-B14F-4D97-AF65-F5344CB8AC3E}">
        <p14:creationId xmlns:p14="http://schemas.microsoft.com/office/powerpoint/2010/main" val="31890218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Therefore, the Resource-based view of knowledge management relies on tangible/intangible resources that are heterogeneous (different) and immobile (cannot be easily replicated). However, the knowledge must be disseminated to establish the Value potential, and the organisations capacity to capitalise on that knowledge either now, or stored for future use.</a:t>
            </a:r>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12</a:t>
            </a:fld>
            <a:endParaRPr lang="en-GB"/>
          </a:p>
        </p:txBody>
      </p:sp>
    </p:spTree>
    <p:extLst>
      <p:ext uri="{BB962C8B-B14F-4D97-AF65-F5344CB8AC3E}">
        <p14:creationId xmlns:p14="http://schemas.microsoft.com/office/powerpoint/2010/main" val="121911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slight variation on terminology used within this video but, principle is the same.</a:t>
            </a:r>
          </a:p>
          <a:p>
            <a:endParaRPr lang="en-GB" dirty="0"/>
          </a:p>
          <a:p>
            <a:r>
              <a:rPr lang="en-GB" dirty="0"/>
              <a:t>The ‘Corn’ analogy is very similar that of what UK farmers face – it is the major stores such as Tesco, that determines the pricing structure – Making it a necessity for subsidies for farmers to survive</a:t>
            </a:r>
          </a:p>
        </p:txBody>
      </p:sp>
      <p:sp>
        <p:nvSpPr>
          <p:cNvPr id="4" name="Slide Number Placeholder 3"/>
          <p:cNvSpPr>
            <a:spLocks noGrp="1"/>
          </p:cNvSpPr>
          <p:nvPr>
            <p:ph type="sldNum" sz="quarter" idx="5"/>
          </p:nvPr>
        </p:nvSpPr>
        <p:spPr/>
        <p:txBody>
          <a:bodyPr/>
          <a:lstStyle/>
          <a:p>
            <a:fld id="{8A7EFB5D-60EE-4A6D-B7FF-16B258969A01}" type="slidenum">
              <a:rPr lang="en-GB" smtClean="0"/>
              <a:t>13</a:t>
            </a:fld>
            <a:endParaRPr lang="en-GB"/>
          </a:p>
        </p:txBody>
      </p:sp>
    </p:spTree>
    <p:extLst>
      <p:ext uri="{BB962C8B-B14F-4D97-AF65-F5344CB8AC3E}">
        <p14:creationId xmlns:p14="http://schemas.microsoft.com/office/powerpoint/2010/main" val="486597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In this model the value of knowledge increases as the knowledge moves from 1 to 5 in the model (to the right). </a:t>
            </a:r>
          </a:p>
          <a:p>
            <a:endParaRPr lang="en-GB" altLang="en-US" dirty="0"/>
          </a:p>
          <a:p>
            <a:r>
              <a:rPr lang="en-GB" altLang="en-US" b="1" dirty="0"/>
              <a:t>Knowledge Inventory</a:t>
            </a:r>
          </a:p>
          <a:p>
            <a:r>
              <a:rPr lang="en-GB" altLang="en-US" dirty="0"/>
              <a:t>Using strategic objectives, an organization determines what specific knowledge is required to achieve these objectives. A distinction is made between available knowledge and knowledge that needs to be developed. What (technical) skills are needed and what attitude (culture) should be present in the organization? The needed knowledge is then compared with the available knowledge so that the ‘knowledge gap’ is made clear.</a:t>
            </a:r>
          </a:p>
          <a:p>
            <a:endParaRPr lang="en-GB" altLang="en-US" dirty="0"/>
          </a:p>
          <a:p>
            <a:r>
              <a:rPr lang="en-GB" altLang="en-US" b="1" dirty="0"/>
              <a:t>Knowledge development</a:t>
            </a:r>
          </a:p>
          <a:p>
            <a:r>
              <a:rPr lang="en-GB" altLang="en-US" dirty="0"/>
              <a:t>The knowledge gap is used to identify what knowledge development is needed in the organization. This could be done in different ways: from training staff to purchasing knowledge from a third party.</a:t>
            </a:r>
          </a:p>
          <a:p>
            <a:endParaRPr lang="en-GB" altLang="en-US" dirty="0"/>
          </a:p>
          <a:p>
            <a:r>
              <a:rPr lang="en-GB" altLang="en-US" b="1" dirty="0"/>
              <a:t>Knowledge sharing</a:t>
            </a:r>
          </a:p>
          <a:p>
            <a:r>
              <a:rPr lang="en-GB" altLang="en-US" dirty="0"/>
              <a:t>After knowledge has been developed, it needs to be shared within the organization so that everyone can benefit from this and that a superb knowledge value is created. The most ideal situation would be one in which knowledge becomes an integral part of an organization’s strategy and culture.</a:t>
            </a:r>
          </a:p>
          <a:p>
            <a:endParaRPr lang="en-GB" altLang="en-US" dirty="0"/>
          </a:p>
          <a:p>
            <a:r>
              <a:rPr lang="en-GB" altLang="en-US" b="1" dirty="0"/>
              <a:t>Applying knowledge</a:t>
            </a:r>
          </a:p>
          <a:p>
            <a:r>
              <a:rPr lang="en-GB" altLang="en-US" dirty="0"/>
              <a:t>By applying knowledge, it will be integrated in the organization. A mere implementation of knowledge does not suffice. People should familiarize themselves with the available information, experiences and skills. Only then it will be possible to share knowledge within an organization.</a:t>
            </a:r>
          </a:p>
          <a:p>
            <a:endParaRPr lang="en-GB" altLang="en-US" dirty="0"/>
          </a:p>
          <a:p>
            <a:r>
              <a:rPr lang="en-GB" altLang="en-US" b="1" dirty="0"/>
              <a:t>Evaluating knowledge</a:t>
            </a:r>
          </a:p>
          <a:p>
            <a:r>
              <a:rPr lang="en-GB" altLang="en-US" dirty="0"/>
              <a:t>Evaluation is a continuous process and begins in the first stage. This enables knowledge development and possible adjustments.</a:t>
            </a:r>
          </a:p>
          <a:p>
            <a:endParaRPr lang="en-GB" altLang="en-US" dirty="0"/>
          </a:p>
          <a:p>
            <a:endParaRPr lang="en-GB" altLang="en-US" dirty="0"/>
          </a:p>
          <a:p>
            <a:endParaRPr lang="en-GB" altLang="en-US" dirty="0"/>
          </a:p>
          <a:p>
            <a:endParaRPr lang="en-GB" altLang="en-US" dirty="0"/>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15</a:t>
            </a:fld>
            <a:endParaRPr lang="en-GB"/>
          </a:p>
        </p:txBody>
      </p:sp>
    </p:spTree>
    <p:extLst>
      <p:ext uri="{BB962C8B-B14F-4D97-AF65-F5344CB8AC3E}">
        <p14:creationId xmlns:p14="http://schemas.microsoft.com/office/powerpoint/2010/main" val="2408724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994C0-C136-A786-5465-2923CBB590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DD9626-186C-A83E-061C-35775C0327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B65482-71E2-0D31-A112-1B1B2F19C652}"/>
              </a:ext>
            </a:extLst>
          </p:cNvPr>
          <p:cNvSpPr>
            <a:spLocks noGrp="1"/>
          </p:cNvSpPr>
          <p:nvPr>
            <p:ph type="body" idx="1"/>
          </p:nvPr>
        </p:nvSpPr>
        <p:spPr/>
        <p:txBody>
          <a:bodyPr/>
          <a:lstStyle/>
          <a:p>
            <a:r>
              <a:rPr lang="en-GB" altLang="en-US" dirty="0"/>
              <a:t>In this model the value of knowledge increases as the knowledge moves from 1 to 5 in the model (to the right). </a:t>
            </a:r>
          </a:p>
          <a:p>
            <a:endParaRPr lang="en-GB" altLang="en-US" dirty="0"/>
          </a:p>
          <a:p>
            <a:r>
              <a:rPr lang="en-GB" altLang="en-US" b="1" dirty="0"/>
              <a:t>Knowledge Inventory</a:t>
            </a:r>
          </a:p>
          <a:p>
            <a:r>
              <a:rPr lang="en-GB" altLang="en-US" dirty="0"/>
              <a:t>Using strategic objectives, an organization determines what specific knowledge is required to achieve these objectives. A distinction is made between available knowledge and knowledge that needs to be developed. What (technical) skills are needed and what attitude (culture) should be present in the organization? The needed knowledge is then compared with the available knowledge so that the ‘knowledge gap’ is made clear.</a:t>
            </a:r>
          </a:p>
          <a:p>
            <a:endParaRPr lang="en-GB" altLang="en-US" dirty="0"/>
          </a:p>
          <a:p>
            <a:r>
              <a:rPr lang="en-GB" altLang="en-US" b="1" dirty="0"/>
              <a:t>Knowledge development</a:t>
            </a:r>
          </a:p>
          <a:p>
            <a:r>
              <a:rPr lang="en-GB" altLang="en-US" dirty="0"/>
              <a:t>The knowledge gap is used to identify what knowledge development is needed in the organization. This could be done in different ways: from training staff to purchasing knowledge from a third party.</a:t>
            </a:r>
          </a:p>
          <a:p>
            <a:endParaRPr lang="en-GB" altLang="en-US" dirty="0"/>
          </a:p>
          <a:p>
            <a:r>
              <a:rPr lang="en-GB" altLang="en-US" b="1" dirty="0"/>
              <a:t>Knowledge sharing</a:t>
            </a:r>
          </a:p>
          <a:p>
            <a:r>
              <a:rPr lang="en-GB" altLang="en-US" dirty="0"/>
              <a:t>After knowledge has been developed, it needs to be shared within the organization so that everyone can benefit from this and that a superb knowledge value is created. The most ideal situation would be one in which knowledge becomes an integral part of an organization’s strategy and culture.</a:t>
            </a:r>
          </a:p>
          <a:p>
            <a:endParaRPr lang="en-GB" altLang="en-US" dirty="0"/>
          </a:p>
          <a:p>
            <a:r>
              <a:rPr lang="en-GB" altLang="en-US" b="1" dirty="0"/>
              <a:t>Applying knowledge</a:t>
            </a:r>
          </a:p>
          <a:p>
            <a:r>
              <a:rPr lang="en-GB" altLang="en-US" dirty="0"/>
              <a:t>By applying knowledge, it will be integrated in the organization. A mere implementation of knowledge does not suffice. People should familiarize themselves with the available information, experiences and skills. Only then it will be possible to share knowledge within an organization.</a:t>
            </a:r>
          </a:p>
          <a:p>
            <a:endParaRPr lang="en-GB" altLang="en-US" dirty="0"/>
          </a:p>
          <a:p>
            <a:r>
              <a:rPr lang="en-GB" altLang="en-US" b="1" dirty="0"/>
              <a:t>Evaluating knowledge</a:t>
            </a:r>
          </a:p>
          <a:p>
            <a:r>
              <a:rPr lang="en-GB" altLang="en-US" dirty="0"/>
              <a:t>Evaluation is a continuous process and begins in the first stage. This enables knowledge development and possible adjustments.</a:t>
            </a:r>
          </a:p>
          <a:p>
            <a:endParaRPr lang="en-GB" altLang="en-US" dirty="0"/>
          </a:p>
          <a:p>
            <a:endParaRPr lang="en-GB" altLang="en-US" dirty="0"/>
          </a:p>
          <a:p>
            <a:endParaRPr lang="en-GB" altLang="en-US" dirty="0"/>
          </a:p>
          <a:p>
            <a:endParaRPr lang="en-GB" altLang="en-US" dirty="0"/>
          </a:p>
          <a:p>
            <a:endParaRPr lang="en-GB" dirty="0"/>
          </a:p>
        </p:txBody>
      </p:sp>
      <p:sp>
        <p:nvSpPr>
          <p:cNvPr id="4" name="Slide Number Placeholder 3">
            <a:extLst>
              <a:ext uri="{FF2B5EF4-FFF2-40B4-BE49-F238E27FC236}">
                <a16:creationId xmlns:a16="http://schemas.microsoft.com/office/drawing/2014/main" id="{DAE8D3F4-B272-5C17-7948-5D7D4D74DA14}"/>
              </a:ext>
            </a:extLst>
          </p:cNvPr>
          <p:cNvSpPr>
            <a:spLocks noGrp="1"/>
          </p:cNvSpPr>
          <p:nvPr>
            <p:ph type="sldNum" sz="quarter" idx="5"/>
          </p:nvPr>
        </p:nvSpPr>
        <p:spPr/>
        <p:txBody>
          <a:bodyPr/>
          <a:lstStyle/>
          <a:p>
            <a:fld id="{8A7EFB5D-60EE-4A6D-B7FF-16B258969A01}" type="slidenum">
              <a:rPr lang="en-GB" smtClean="0"/>
              <a:t>16</a:t>
            </a:fld>
            <a:endParaRPr lang="en-GB"/>
          </a:p>
        </p:txBody>
      </p:sp>
    </p:spTree>
    <p:extLst>
      <p:ext uri="{BB962C8B-B14F-4D97-AF65-F5344CB8AC3E}">
        <p14:creationId xmlns:p14="http://schemas.microsoft.com/office/powerpoint/2010/main" val="442063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ltLang="en-US" u="sng" dirty="0"/>
              <a:t>Financial barriers: </a:t>
            </a:r>
            <a:r>
              <a:rPr lang="en-GB" altLang="en-US" dirty="0"/>
              <a:t>The bottom line of most decisions in organisations is ‘how much will it cost?’. Knowledge management systems or frameworks are not different. The financial feasibility and benefit of knowledge management must be understood by the organisations for sufficient investment of resources into it. </a:t>
            </a:r>
          </a:p>
          <a:p>
            <a:pPr algn="just"/>
            <a:endParaRPr lang="en-GB" altLang="en-US" dirty="0"/>
          </a:p>
          <a:p>
            <a:pPr algn="just"/>
            <a:r>
              <a:rPr lang="en-GB" altLang="en-US" u="sng" dirty="0"/>
              <a:t>Type of knowledge: </a:t>
            </a:r>
            <a:r>
              <a:rPr lang="en-GB" altLang="en-US" dirty="0"/>
              <a:t>One must consider what type of knowledge is being managed. Operational, how things work ‘on the ground’, particularly relevant to manufacturing or a production-orientated organisation, or strategic knowledge, the larger scale knowledge, the direction of the organisation, etc. Different knowledge will need to be disseminated and managed in different ways. </a:t>
            </a:r>
          </a:p>
          <a:p>
            <a:pPr algn="just"/>
            <a:endParaRPr lang="en-GB" altLang="en-US" dirty="0"/>
          </a:p>
          <a:p>
            <a:pPr algn="just"/>
            <a:r>
              <a:rPr lang="en-GB" altLang="en-US" u="sng" dirty="0"/>
              <a:t>Opportunity for Learning: </a:t>
            </a:r>
            <a:r>
              <a:rPr lang="en-GB" altLang="en-US" dirty="0"/>
              <a:t>Is the framework just going to provide people with knowledge, effectively saying ‘here is what we now know, have a go yourself’, sort of thing? Or will it actively help individuals with learning the knowledge – provide simulations/’tests’, etc. where they can check the knowledge given to them? And check that they have a proper understanding of it before putting it into practice. </a:t>
            </a:r>
          </a:p>
          <a:p>
            <a:endParaRPr lang="en-GB" altLang="en-US" dirty="0"/>
          </a:p>
          <a:p>
            <a:pPr algn="just"/>
            <a:r>
              <a:rPr lang="en-GB" altLang="en-US" u="sng" dirty="0"/>
              <a:t>Focus: </a:t>
            </a:r>
            <a:r>
              <a:rPr lang="en-GB" altLang="en-US" dirty="0"/>
              <a:t>What is the goal of the knowledge framework? What does managing this knowledge hope to achieve? Is it to improve efficiency in production or the effectiveness of a service by giving people knowledge to do their jobs better? Is it to influencing the beliefs or culture in the organisation? Is it to share meaning of the organisation’s strategy, aim/objectives,? A knowledge framework/management system must have a clear and precise focuses. </a:t>
            </a:r>
          </a:p>
          <a:p>
            <a:endParaRPr lang="en-GB" altLang="en-US" dirty="0"/>
          </a:p>
          <a:p>
            <a:pPr algn="just"/>
            <a:r>
              <a:rPr lang="en-GB" altLang="en-US" u="sng" dirty="0"/>
              <a:t>Community of practice: </a:t>
            </a:r>
            <a:r>
              <a:rPr lang="en-GB" altLang="en-US" dirty="0"/>
              <a:t>Another term for your glossary. Lave and Wenger first introduced the concept of a Community of Practice (CoP) in 1991. They saw the acquisition of knowledge as a social process where people can participate in communal learning at different levels, the degree to which they could participate would depend on their level of authority or seniority in the group, i.e. whether they are a newcomer or have been a member for a long time. </a:t>
            </a:r>
          </a:p>
          <a:p>
            <a:pPr algn="just"/>
            <a:endParaRPr lang="en-GB" altLang="en-US"/>
          </a:p>
          <a:p>
            <a:endParaRPr lang="en-GB"/>
          </a:p>
        </p:txBody>
      </p:sp>
      <p:sp>
        <p:nvSpPr>
          <p:cNvPr id="4" name="Slide Number Placeholder 3"/>
          <p:cNvSpPr>
            <a:spLocks noGrp="1"/>
          </p:cNvSpPr>
          <p:nvPr>
            <p:ph type="sldNum" sz="quarter" idx="5"/>
          </p:nvPr>
        </p:nvSpPr>
        <p:spPr/>
        <p:txBody>
          <a:bodyPr/>
          <a:lstStyle/>
          <a:p>
            <a:fld id="{8A7EFB5D-60EE-4A6D-B7FF-16B258969A01}" type="slidenum">
              <a:rPr lang="en-GB" smtClean="0"/>
              <a:t>18</a:t>
            </a:fld>
            <a:endParaRPr lang="en-GB"/>
          </a:p>
        </p:txBody>
      </p:sp>
    </p:spTree>
    <p:extLst>
      <p:ext uri="{BB962C8B-B14F-4D97-AF65-F5344CB8AC3E}">
        <p14:creationId xmlns:p14="http://schemas.microsoft.com/office/powerpoint/2010/main" val="15875990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1/29/2025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video" Target="https://www.youtube.com/embed/3JKCiYZt8Qc?feature=oembed" TargetMode="Externa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BMSK5013 Knowledge &amp; information Management</a:t>
            </a:r>
            <a:br>
              <a:rPr lang="en-GB" sz="2400" dirty="0"/>
            </a:br>
            <a:br>
              <a:rPr lang="en-GB" sz="2400" dirty="0"/>
            </a:br>
            <a:r>
              <a:rPr lang="en-GB" sz="2400" dirty="0"/>
              <a:t>Session: 2</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a:t>
            </a:r>
          </a:p>
        </p:txBody>
      </p:sp>
      <p:sp>
        <p:nvSpPr>
          <p:cNvPr id="6" name="Content Placeholder 2">
            <a:extLst>
              <a:ext uri="{FF2B5EF4-FFF2-40B4-BE49-F238E27FC236}">
                <a16:creationId xmlns:a16="http://schemas.microsoft.com/office/drawing/2014/main" id="{B7F9F88E-7521-99CE-4420-0AC7B61C8B24}"/>
              </a:ext>
            </a:extLst>
          </p:cNvPr>
          <p:cNvSpPr txBox="1">
            <a:spLocks/>
          </p:cNvSpPr>
          <p:nvPr/>
        </p:nvSpPr>
        <p:spPr>
          <a:xfrm>
            <a:off x="597031" y="2746489"/>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2">
                    <a:lumMod val="50000"/>
                  </a:schemeClr>
                </a:solidFill>
              </a:rPr>
              <a:t>Typologies: -</a:t>
            </a:r>
          </a:p>
          <a:p>
            <a:pPr lvl="1"/>
            <a:r>
              <a:rPr lang="en-GB" dirty="0">
                <a:solidFill>
                  <a:schemeClr val="tx2">
                    <a:lumMod val="50000"/>
                  </a:schemeClr>
                </a:solidFill>
              </a:rPr>
              <a:t>Quinn</a:t>
            </a:r>
          </a:p>
          <a:p>
            <a:pPr lvl="1"/>
            <a:r>
              <a:rPr lang="en-GB" dirty="0">
                <a:solidFill>
                  <a:schemeClr val="tx2">
                    <a:lumMod val="50000"/>
                  </a:schemeClr>
                </a:solidFill>
              </a:rPr>
              <a:t>Nevis</a:t>
            </a:r>
          </a:p>
          <a:p>
            <a:pPr lvl="1"/>
            <a:r>
              <a:rPr lang="en-GB" dirty="0">
                <a:solidFill>
                  <a:schemeClr val="tx2">
                    <a:lumMod val="50000"/>
                  </a:schemeClr>
                </a:solidFill>
              </a:rPr>
              <a:t>Amidon &amp; </a:t>
            </a:r>
            <a:r>
              <a:rPr lang="en-GB" dirty="0" err="1">
                <a:solidFill>
                  <a:schemeClr val="tx2">
                    <a:lumMod val="50000"/>
                  </a:schemeClr>
                </a:solidFill>
              </a:rPr>
              <a:t>Skyrme</a:t>
            </a:r>
            <a:endParaRPr lang="en-GB" dirty="0">
              <a:solidFill>
                <a:schemeClr val="tx2">
                  <a:lumMod val="50000"/>
                </a:schemeClr>
              </a:solidFill>
            </a:endParaRPr>
          </a:p>
          <a:p>
            <a:pPr lvl="1"/>
            <a:r>
              <a:rPr lang="en-GB" dirty="0">
                <a:solidFill>
                  <a:schemeClr val="tx2">
                    <a:lumMod val="50000"/>
                  </a:schemeClr>
                </a:solidFill>
              </a:rPr>
              <a:t>Wiig</a:t>
            </a:r>
          </a:p>
          <a:p>
            <a:r>
              <a:rPr lang="en-GB" dirty="0">
                <a:solidFill>
                  <a:schemeClr val="tx2">
                    <a:lumMod val="50000"/>
                  </a:schemeClr>
                </a:solidFill>
              </a:rPr>
              <a:t>RBV &amp; VRIO</a:t>
            </a:r>
          </a:p>
          <a:p>
            <a:r>
              <a:rPr lang="en-GB" dirty="0">
                <a:solidFill>
                  <a:schemeClr val="tx2">
                    <a:lumMod val="50000"/>
                  </a:schemeClr>
                </a:solidFill>
              </a:rPr>
              <a:t>KM Value Chain</a:t>
            </a:r>
          </a:p>
          <a:p>
            <a:endParaRPr lang="en-GB" dirty="0">
              <a:solidFill>
                <a:schemeClr val="tx2">
                  <a:lumMod val="50000"/>
                </a:schemeClr>
              </a:solidFill>
            </a:endParaRP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EB9A0-C1C4-A8EE-F5A7-8BD377D4116A}"/>
              </a:ext>
            </a:extLst>
          </p:cNvPr>
          <p:cNvSpPr>
            <a:spLocks noGrp="1"/>
          </p:cNvSpPr>
          <p:nvPr>
            <p:ph type="title"/>
          </p:nvPr>
        </p:nvSpPr>
        <p:spPr/>
        <p:txBody>
          <a:bodyPr/>
          <a:lstStyle/>
          <a:p>
            <a:r>
              <a:rPr lang="en-GB" dirty="0"/>
              <a:t>Types of knowledge:</a:t>
            </a:r>
          </a:p>
        </p:txBody>
      </p:sp>
      <p:sp>
        <p:nvSpPr>
          <p:cNvPr id="6" name="Content Placeholder 2">
            <a:extLst>
              <a:ext uri="{FF2B5EF4-FFF2-40B4-BE49-F238E27FC236}">
                <a16:creationId xmlns:a16="http://schemas.microsoft.com/office/drawing/2014/main" id="{B6C738A3-5FF7-691A-875C-AFE3BFA2CF16}"/>
              </a:ext>
            </a:extLst>
          </p:cNvPr>
          <p:cNvSpPr txBox="1">
            <a:spLocks noChangeArrowheads="1"/>
          </p:cNvSpPr>
          <p:nvPr/>
        </p:nvSpPr>
        <p:spPr>
          <a:xfrm>
            <a:off x="2360612" y="2881426"/>
            <a:ext cx="7470775" cy="43513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GB" altLang="en-US" sz="4000">
                <a:solidFill>
                  <a:schemeClr val="accent1">
                    <a:lumMod val="75000"/>
                  </a:schemeClr>
                </a:solidFill>
              </a:rPr>
              <a:t>Procedural knowledge</a:t>
            </a:r>
          </a:p>
          <a:p>
            <a:pPr>
              <a:defRPr/>
            </a:pPr>
            <a:r>
              <a:rPr lang="en-GB" altLang="en-US" sz="4000">
                <a:solidFill>
                  <a:schemeClr val="accent1">
                    <a:lumMod val="75000"/>
                  </a:schemeClr>
                </a:solidFill>
              </a:rPr>
              <a:t>Declarative knowledge</a:t>
            </a:r>
          </a:p>
          <a:p>
            <a:pPr>
              <a:defRPr/>
            </a:pPr>
            <a:r>
              <a:rPr lang="en-GB" altLang="en-US" sz="4000">
                <a:solidFill>
                  <a:schemeClr val="accent1">
                    <a:lumMod val="75000"/>
                  </a:schemeClr>
                </a:solidFill>
              </a:rPr>
              <a:t>Semantic knowledge</a:t>
            </a:r>
          </a:p>
          <a:p>
            <a:pPr>
              <a:defRPr/>
            </a:pPr>
            <a:r>
              <a:rPr lang="en-GB" altLang="en-US" sz="4000">
                <a:solidFill>
                  <a:schemeClr val="accent1">
                    <a:lumMod val="75000"/>
                  </a:schemeClr>
                </a:solidFill>
              </a:rPr>
              <a:t>Episodic knowledge</a:t>
            </a:r>
          </a:p>
          <a:p>
            <a:pPr marL="0" indent="0">
              <a:buFont typeface="Arial" panose="020B0604020202020204" pitchFamily="34" charset="0"/>
              <a:buNone/>
              <a:defRPr/>
            </a:pPr>
            <a:endParaRPr lang="en-GB" altLang="en-US" dirty="0">
              <a:solidFill>
                <a:schemeClr val="accent1">
                  <a:lumMod val="75000"/>
                </a:schemeClr>
              </a:solidFill>
            </a:endParaRPr>
          </a:p>
        </p:txBody>
      </p:sp>
    </p:spTree>
    <p:extLst>
      <p:ext uri="{BB962C8B-B14F-4D97-AF65-F5344CB8AC3E}">
        <p14:creationId xmlns:p14="http://schemas.microsoft.com/office/powerpoint/2010/main" val="2148580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D0F9E6-E0B2-CBF9-203B-C6E32A027F9C}"/>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67AFD428-8B34-6D81-1D0F-DC75072BD3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726" t="30426" r="16139" b="11275"/>
          <a:stretch/>
        </p:blipFill>
        <p:spPr bwMode="auto">
          <a:xfrm>
            <a:off x="3048000" y="1150519"/>
            <a:ext cx="9144000" cy="5727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3855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4ED5C-DFEA-43A2-19E6-32736D0A733A}"/>
              </a:ext>
            </a:extLst>
          </p:cNvPr>
          <p:cNvSpPr>
            <a:spLocks noGrp="1"/>
          </p:cNvSpPr>
          <p:nvPr>
            <p:ph type="title"/>
          </p:nvPr>
        </p:nvSpPr>
        <p:spPr/>
        <p:txBody>
          <a:bodyPr/>
          <a:lstStyle/>
          <a:p>
            <a:r>
              <a:rPr lang="en-GB" dirty="0"/>
              <a:t>What is ‘Typology?</a:t>
            </a:r>
          </a:p>
        </p:txBody>
      </p:sp>
      <p:sp>
        <p:nvSpPr>
          <p:cNvPr id="3" name="Content Placeholder 2">
            <a:extLst>
              <a:ext uri="{FF2B5EF4-FFF2-40B4-BE49-F238E27FC236}">
                <a16:creationId xmlns:a16="http://schemas.microsoft.com/office/drawing/2014/main" id="{387643FC-68FA-D2E0-9BD4-23467CE3FE7E}"/>
              </a:ext>
            </a:extLst>
          </p:cNvPr>
          <p:cNvSpPr>
            <a:spLocks noGrp="1"/>
          </p:cNvSpPr>
          <p:nvPr>
            <p:ph idx="1"/>
          </p:nvPr>
        </p:nvSpPr>
        <p:spPr>
          <a:xfrm>
            <a:off x="298515" y="2752612"/>
            <a:ext cx="11594969" cy="2717800"/>
          </a:xfrm>
        </p:spPr>
        <p:txBody>
          <a:bodyPr>
            <a:normAutofit/>
          </a:bodyPr>
          <a:lstStyle/>
          <a:p>
            <a:pPr algn="just"/>
            <a:r>
              <a:rPr lang="en-GB" sz="2000" b="1" dirty="0">
                <a:solidFill>
                  <a:schemeClr val="accent1">
                    <a:lumMod val="75000"/>
                  </a:schemeClr>
                </a:solidFill>
                <a:effectLst/>
                <a:latin typeface="Arial" panose="020B0604020202020204" pitchFamily="34" charset="0"/>
                <a:ea typeface="Times New Roman" panose="02020603050405020304" pitchFamily="18" charset="0"/>
              </a:rPr>
              <a:t>A typology is “a hierarchical system of categories used to organise objects according to their similarities and dissimilarities”																	(Mandara, 2003)</a:t>
            </a:r>
          </a:p>
          <a:p>
            <a:pPr algn="just"/>
            <a:endParaRPr lang="en-GB" sz="2000" b="1" dirty="0">
              <a:solidFill>
                <a:schemeClr val="accent1">
                  <a:lumMod val="75000"/>
                </a:schemeClr>
              </a:solidFill>
              <a:latin typeface="Arial" panose="020B0604020202020204" pitchFamily="34" charset="0"/>
              <a:cs typeface="Arial" panose="020B0604020202020204" pitchFamily="34" charset="0"/>
            </a:endParaRPr>
          </a:p>
          <a:p>
            <a:pPr marL="0" indent="0" algn="just">
              <a:buNone/>
            </a:pPr>
            <a:endParaRPr lang="en-GB" sz="2000" b="1" dirty="0">
              <a:solidFill>
                <a:schemeClr val="accent1">
                  <a:lumMod val="75000"/>
                </a:schemeClr>
              </a:solidFill>
              <a:latin typeface="Arial" panose="020B0604020202020204" pitchFamily="34" charset="0"/>
              <a:cs typeface="Arial" panose="020B0604020202020204" pitchFamily="34" charset="0"/>
            </a:endParaRPr>
          </a:p>
          <a:p>
            <a:pPr algn="just"/>
            <a:r>
              <a:rPr lang="en-GB" sz="2000" b="1" dirty="0">
                <a:solidFill>
                  <a:schemeClr val="accent1">
                    <a:lumMod val="75000"/>
                  </a:schemeClr>
                </a:solidFill>
                <a:latin typeface="Arial" panose="020B0604020202020204" pitchFamily="34" charset="0"/>
                <a:cs typeface="Arial" panose="020B0604020202020204" pitchFamily="34" charset="0"/>
              </a:rPr>
              <a:t>The study of types, or a system of dividing things into types.</a:t>
            </a:r>
          </a:p>
          <a:p>
            <a:pPr marL="3657600" lvl="8" indent="0" algn="just">
              <a:buNone/>
            </a:pPr>
            <a:r>
              <a:rPr lang="en-GB" sz="1000" b="1" dirty="0">
                <a:solidFill>
                  <a:schemeClr val="accent1">
                    <a:lumMod val="75000"/>
                  </a:schemeClr>
                </a:solidFill>
                <a:latin typeface="Arial" panose="020B0604020202020204" pitchFamily="34" charset="0"/>
                <a:cs typeface="Arial" panose="020B0604020202020204" pitchFamily="34" charset="0"/>
              </a:rPr>
              <a:t>				        </a:t>
            </a:r>
            <a:r>
              <a:rPr lang="en-GB" sz="2000" b="1" dirty="0">
                <a:solidFill>
                  <a:schemeClr val="accent1">
                    <a:lumMod val="75000"/>
                  </a:schemeClr>
                </a:solidFill>
                <a:latin typeface="Arial" panose="020B0604020202020204" pitchFamily="34" charset="0"/>
                <a:cs typeface="Arial" panose="020B0604020202020204" pitchFamily="34" charset="0"/>
              </a:rPr>
              <a:t>(Cambridge Dictionary, 2025)</a:t>
            </a:r>
            <a:endParaRPr lang="en-GB" sz="1000"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921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4F76EB-57FA-D592-6400-638B217BCA2D}"/>
              </a:ext>
            </a:extLst>
          </p:cNvPr>
          <p:cNvSpPr txBox="1"/>
          <p:nvPr/>
        </p:nvSpPr>
        <p:spPr>
          <a:xfrm>
            <a:off x="2070100" y="2329795"/>
            <a:ext cx="8826500" cy="2677656"/>
          </a:xfrm>
          <a:prstGeom prst="rect">
            <a:avLst/>
          </a:prstGeom>
          <a:noFill/>
        </p:spPr>
        <p:txBody>
          <a:bodyPr wrap="square">
            <a:spAutoFit/>
          </a:bodyPr>
          <a:lstStyle/>
          <a:p>
            <a:pPr marL="0" indent="0">
              <a:buNone/>
            </a:pPr>
            <a:r>
              <a:rPr lang="en-GB" sz="2800" b="1" dirty="0">
                <a:solidFill>
                  <a:schemeClr val="accent1">
                    <a:lumMod val="75000"/>
                  </a:schemeClr>
                </a:solidFill>
                <a:latin typeface="Arial" panose="020B0604020202020204" pitchFamily="34" charset="0"/>
                <a:cs typeface="Arial" panose="020B0604020202020204" pitchFamily="34" charset="0"/>
              </a:rPr>
              <a:t>Quinn Typology, 1993:  Four Levels of Knowledge</a:t>
            </a:r>
          </a:p>
          <a:p>
            <a:pPr marL="0" indent="0">
              <a:buNone/>
            </a:pPr>
            <a:endParaRPr lang="en-GB" sz="2800" b="1" dirty="0">
              <a:solidFill>
                <a:schemeClr val="accent1">
                  <a:lumMod val="75000"/>
                </a:schemeClr>
              </a:solidFill>
              <a:latin typeface="Arial" panose="020B0604020202020204" pitchFamily="34" charset="0"/>
              <a:cs typeface="Arial" panose="020B0604020202020204" pitchFamily="34" charset="0"/>
            </a:endParaRPr>
          </a:p>
          <a:p>
            <a:pPr marL="514350" indent="-514350">
              <a:buFont typeface="+mj-lt"/>
              <a:buAutoNum type="arabicPeriod"/>
            </a:pPr>
            <a:r>
              <a:rPr lang="en-GB" sz="2800" dirty="0">
                <a:solidFill>
                  <a:schemeClr val="accent1">
                    <a:lumMod val="75000"/>
                  </a:schemeClr>
                </a:solidFill>
                <a:latin typeface="Arial" panose="020B0604020202020204" pitchFamily="34" charset="0"/>
                <a:cs typeface="Arial" panose="020B0604020202020204" pitchFamily="34" charset="0"/>
              </a:rPr>
              <a:t>Cognitive Knowledge (know-what)</a:t>
            </a:r>
          </a:p>
          <a:p>
            <a:pPr marL="514350" indent="-514350">
              <a:buFont typeface="+mj-lt"/>
              <a:buAutoNum type="arabicPeriod"/>
            </a:pPr>
            <a:r>
              <a:rPr lang="en-GB" sz="2800" dirty="0">
                <a:solidFill>
                  <a:schemeClr val="accent1">
                    <a:lumMod val="75000"/>
                  </a:schemeClr>
                </a:solidFill>
                <a:latin typeface="Arial" panose="020B0604020202020204" pitchFamily="34" charset="0"/>
                <a:cs typeface="Arial" panose="020B0604020202020204" pitchFamily="34" charset="0"/>
              </a:rPr>
              <a:t>Advanced Skills (know-how)</a:t>
            </a:r>
          </a:p>
          <a:p>
            <a:pPr marL="514350" indent="-514350">
              <a:buFont typeface="+mj-lt"/>
              <a:buAutoNum type="arabicPeriod"/>
            </a:pPr>
            <a:r>
              <a:rPr lang="en-GB" sz="2800" dirty="0">
                <a:solidFill>
                  <a:schemeClr val="accent1">
                    <a:lumMod val="75000"/>
                  </a:schemeClr>
                </a:solidFill>
                <a:latin typeface="Arial" panose="020B0604020202020204" pitchFamily="34" charset="0"/>
                <a:cs typeface="Arial" panose="020B0604020202020204" pitchFamily="34" charset="0"/>
              </a:rPr>
              <a:t>Systems Understanding (know-why</a:t>
            </a:r>
          </a:p>
          <a:p>
            <a:pPr marL="514350" indent="-514350">
              <a:buFont typeface="+mj-lt"/>
              <a:buAutoNum type="arabicPeriod"/>
            </a:pPr>
            <a:r>
              <a:rPr lang="en-GB" sz="2800" dirty="0">
                <a:solidFill>
                  <a:schemeClr val="accent1">
                    <a:lumMod val="75000"/>
                  </a:schemeClr>
                </a:solidFill>
                <a:latin typeface="Arial" panose="020B0604020202020204" pitchFamily="34" charset="0"/>
                <a:cs typeface="Arial" panose="020B0604020202020204" pitchFamily="34" charset="0"/>
              </a:rPr>
              <a:t>Self-Motivated creativity (care-why)</a:t>
            </a:r>
          </a:p>
        </p:txBody>
      </p:sp>
    </p:spTree>
    <p:extLst>
      <p:ext uri="{BB962C8B-B14F-4D97-AF65-F5344CB8AC3E}">
        <p14:creationId xmlns:p14="http://schemas.microsoft.com/office/powerpoint/2010/main" val="319589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F592C-C640-4475-E2B7-25075BC62FA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6762721-968E-1E10-DF39-3D39A55C1E7E}"/>
              </a:ext>
            </a:extLst>
          </p:cNvPr>
          <p:cNvSpPr txBox="1"/>
          <p:nvPr/>
        </p:nvSpPr>
        <p:spPr>
          <a:xfrm>
            <a:off x="1682750" y="1770995"/>
            <a:ext cx="8826500" cy="4401205"/>
          </a:xfrm>
          <a:prstGeom prst="rect">
            <a:avLst/>
          </a:prstGeom>
          <a:noFill/>
        </p:spPr>
        <p:txBody>
          <a:bodyPr wrap="square">
            <a:spAutoFit/>
          </a:bodyPr>
          <a:lstStyle/>
          <a:p>
            <a:pPr marL="0" indent="0">
              <a:buNone/>
            </a:pPr>
            <a:r>
              <a:rPr lang="en-GB" sz="2800" b="1" dirty="0">
                <a:solidFill>
                  <a:schemeClr val="accent1">
                    <a:lumMod val="75000"/>
                  </a:schemeClr>
                </a:solidFill>
                <a:latin typeface="Arial" panose="020B0604020202020204" pitchFamily="34" charset="0"/>
                <a:cs typeface="Arial" panose="020B0604020202020204" pitchFamily="34" charset="0"/>
              </a:rPr>
              <a:t>Nevis Knowledge Typology, 1995:</a:t>
            </a:r>
          </a:p>
          <a:p>
            <a:pPr marL="0" indent="0">
              <a:buNone/>
            </a:pPr>
            <a:endParaRPr lang="en-GB" sz="2800" b="1" dirty="0">
              <a:solidFill>
                <a:schemeClr val="accent1">
                  <a:lumMod val="75000"/>
                </a:schemeClr>
              </a:solidFill>
              <a:latin typeface="Arial" panose="020B0604020202020204" pitchFamily="34" charset="0"/>
              <a:cs typeface="Arial" panose="020B0604020202020204" pitchFamily="34" charset="0"/>
            </a:endParaRPr>
          </a:p>
          <a:p>
            <a:pPr marL="514350" indent="-514350">
              <a:buFont typeface="+mj-lt"/>
              <a:buAutoNum type="arabicPeriod"/>
            </a:pPr>
            <a:r>
              <a:rPr lang="en-GB" altLang="en-US" sz="2800" dirty="0">
                <a:solidFill>
                  <a:schemeClr val="accent1">
                    <a:lumMod val="75000"/>
                  </a:schemeClr>
                </a:solidFill>
              </a:rPr>
              <a:t>Knowledge acquisition: the development or creation of skills, insights, relationships</a:t>
            </a:r>
          </a:p>
          <a:p>
            <a:pPr marL="514350" indent="-514350">
              <a:buFont typeface="+mj-lt"/>
              <a:buAutoNum type="arabicPeriod"/>
            </a:pPr>
            <a:r>
              <a:rPr lang="en-GB" altLang="en-US" sz="2800" dirty="0">
                <a:solidFill>
                  <a:schemeClr val="accent1">
                    <a:lumMod val="75000"/>
                  </a:schemeClr>
                </a:solidFill>
              </a:rPr>
              <a:t>Knowledge sharing: the dissemination of what has been learned</a:t>
            </a:r>
          </a:p>
          <a:p>
            <a:pPr marL="514350" indent="-514350">
              <a:buFont typeface="+mj-lt"/>
              <a:buAutoNum type="arabicPeriod"/>
            </a:pPr>
            <a:r>
              <a:rPr lang="en-GB" altLang="en-US" sz="2800" dirty="0">
                <a:solidFill>
                  <a:schemeClr val="accent1">
                    <a:lumMod val="75000"/>
                  </a:schemeClr>
                </a:solidFill>
              </a:rPr>
              <a:t>Knowledge utilization: the integration of learning, so it is broadly available and can also be generalized to new situations</a:t>
            </a:r>
          </a:p>
          <a:p>
            <a:pPr marL="514350" indent="-514350">
              <a:buFont typeface="+mj-lt"/>
              <a:buAutoNum type="arabicPeriod"/>
            </a:pPr>
            <a:endParaRPr lang="en-GB" sz="28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3925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C7390B-2DC6-186E-FB15-3872A71921D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47083B3-C53D-1A44-A5F7-06FD97C6E653}"/>
              </a:ext>
            </a:extLst>
          </p:cNvPr>
          <p:cNvSpPr txBox="1"/>
          <p:nvPr/>
        </p:nvSpPr>
        <p:spPr>
          <a:xfrm>
            <a:off x="1682750" y="1770995"/>
            <a:ext cx="8826500" cy="4401205"/>
          </a:xfrm>
          <a:prstGeom prst="rect">
            <a:avLst/>
          </a:prstGeom>
          <a:noFill/>
        </p:spPr>
        <p:txBody>
          <a:bodyPr wrap="square">
            <a:spAutoFit/>
          </a:bodyPr>
          <a:lstStyle/>
          <a:p>
            <a:pPr marL="0" indent="0">
              <a:buNone/>
            </a:pPr>
            <a:r>
              <a:rPr lang="en-GB" sz="2800" b="1" dirty="0">
                <a:solidFill>
                  <a:schemeClr val="accent1">
                    <a:lumMod val="75000"/>
                  </a:schemeClr>
                </a:solidFill>
                <a:latin typeface="Arial" panose="020B0604020202020204" pitchFamily="34" charset="0"/>
                <a:cs typeface="Arial" panose="020B0604020202020204" pitchFamily="34" charset="0"/>
              </a:rPr>
              <a:t>The Six Knows. Amidon &amp; </a:t>
            </a:r>
            <a:r>
              <a:rPr lang="en-GB" sz="2800" b="1" dirty="0" err="1">
                <a:solidFill>
                  <a:schemeClr val="accent1">
                    <a:lumMod val="75000"/>
                  </a:schemeClr>
                </a:solidFill>
                <a:latin typeface="Arial" panose="020B0604020202020204" pitchFamily="34" charset="0"/>
                <a:cs typeface="Arial" panose="020B0604020202020204" pitchFamily="34" charset="0"/>
              </a:rPr>
              <a:t>Skyrme</a:t>
            </a:r>
            <a:r>
              <a:rPr lang="en-GB" sz="2800" b="1" dirty="0">
                <a:solidFill>
                  <a:schemeClr val="accent1">
                    <a:lumMod val="75000"/>
                  </a:schemeClr>
                </a:solidFill>
                <a:latin typeface="Arial" panose="020B0604020202020204" pitchFamily="34" charset="0"/>
                <a:cs typeface="Arial" panose="020B0604020202020204" pitchFamily="34" charset="0"/>
              </a:rPr>
              <a:t>, 1997:</a:t>
            </a:r>
          </a:p>
          <a:p>
            <a:pPr marL="0" indent="0">
              <a:buNone/>
            </a:pPr>
            <a:endParaRPr lang="en-GB" sz="2800" b="1" dirty="0">
              <a:solidFill>
                <a:schemeClr val="accent1">
                  <a:lumMod val="75000"/>
                </a:schemeClr>
              </a:solidFill>
              <a:latin typeface="Arial" panose="020B0604020202020204" pitchFamily="34" charset="0"/>
              <a:cs typeface="Arial" panose="020B0604020202020204" pitchFamily="34" charset="0"/>
            </a:endParaRPr>
          </a:p>
          <a:p>
            <a:pPr marL="514350" indent="-514350" eaLnBrk="1" hangingPunct="1">
              <a:buFont typeface="+mj-lt"/>
              <a:buAutoNum type="arabicPeriod"/>
            </a:pPr>
            <a:r>
              <a:rPr lang="en-GB" altLang="en-US" sz="2800" dirty="0">
                <a:solidFill>
                  <a:schemeClr val="accent1">
                    <a:lumMod val="75000"/>
                  </a:schemeClr>
                </a:solidFill>
              </a:rPr>
              <a:t>Know-that: A scientific view of knowledge </a:t>
            </a:r>
          </a:p>
          <a:p>
            <a:pPr marL="514350" indent="-514350" eaLnBrk="1" hangingPunct="1">
              <a:buFont typeface="+mj-lt"/>
              <a:buAutoNum type="arabicPeriod"/>
            </a:pPr>
            <a:r>
              <a:rPr lang="en-GB" altLang="en-US" sz="2800" dirty="0">
                <a:solidFill>
                  <a:schemeClr val="accent1">
                    <a:lumMod val="75000"/>
                  </a:schemeClr>
                </a:solidFill>
              </a:rPr>
              <a:t>Know-how: How to get things done</a:t>
            </a:r>
          </a:p>
          <a:p>
            <a:pPr marL="514350" indent="-514350" eaLnBrk="1" hangingPunct="1">
              <a:buFont typeface="+mj-lt"/>
              <a:buAutoNum type="arabicPeriod"/>
            </a:pPr>
            <a:r>
              <a:rPr lang="en-GB" altLang="en-US" sz="2800" dirty="0">
                <a:solidFill>
                  <a:schemeClr val="accent1">
                    <a:lumMod val="75000"/>
                  </a:schemeClr>
                </a:solidFill>
              </a:rPr>
              <a:t>Know-who: Identification of the people who have the knowledge</a:t>
            </a:r>
          </a:p>
          <a:p>
            <a:pPr marL="514350" indent="-514350" eaLnBrk="1" hangingPunct="1">
              <a:buFont typeface="+mj-lt"/>
              <a:buAutoNum type="arabicPeriod"/>
            </a:pPr>
            <a:r>
              <a:rPr lang="en-GB" altLang="en-US" sz="2800" dirty="0">
                <a:solidFill>
                  <a:schemeClr val="accent1">
                    <a:lumMod val="75000"/>
                  </a:schemeClr>
                </a:solidFill>
              </a:rPr>
              <a:t>Know-when: Knowledge associated with timing</a:t>
            </a:r>
          </a:p>
          <a:p>
            <a:pPr marL="514350" indent="-514350" eaLnBrk="1" hangingPunct="1">
              <a:buFont typeface="+mj-lt"/>
              <a:buAutoNum type="arabicPeriod"/>
            </a:pPr>
            <a:r>
              <a:rPr lang="en-GB" altLang="en-US" sz="2800" dirty="0">
                <a:solidFill>
                  <a:schemeClr val="accent1">
                    <a:lumMod val="75000"/>
                  </a:schemeClr>
                </a:solidFill>
              </a:rPr>
              <a:t>Know-where: Location knowledge</a:t>
            </a:r>
          </a:p>
          <a:p>
            <a:pPr marL="514350" indent="-514350" eaLnBrk="1" hangingPunct="1">
              <a:buFont typeface="+mj-lt"/>
              <a:buAutoNum type="arabicPeriod"/>
            </a:pPr>
            <a:r>
              <a:rPr lang="en-GB" altLang="en-US" sz="2800" dirty="0">
                <a:solidFill>
                  <a:schemeClr val="accent1">
                    <a:lumMod val="75000"/>
                  </a:schemeClr>
                </a:solidFill>
              </a:rPr>
              <a:t>Know-why: Contextual knowledge and vision</a:t>
            </a:r>
          </a:p>
          <a:p>
            <a:endParaRPr lang="en-GB" sz="28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6592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A09EB-2929-7D4E-14B8-16150A85F99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F875374-D6FF-EA5C-49D4-D96D49BAA740}"/>
              </a:ext>
            </a:extLst>
          </p:cNvPr>
          <p:cNvSpPr txBox="1"/>
          <p:nvPr/>
        </p:nvSpPr>
        <p:spPr>
          <a:xfrm>
            <a:off x="1682750" y="1770995"/>
            <a:ext cx="8826500" cy="3108543"/>
          </a:xfrm>
          <a:prstGeom prst="rect">
            <a:avLst/>
          </a:prstGeom>
          <a:noFill/>
        </p:spPr>
        <p:txBody>
          <a:bodyPr wrap="square">
            <a:spAutoFit/>
          </a:bodyPr>
          <a:lstStyle/>
          <a:p>
            <a:pPr marL="0" indent="0">
              <a:buNone/>
            </a:pPr>
            <a:r>
              <a:rPr lang="en-GB" sz="2800" b="1" dirty="0">
                <a:solidFill>
                  <a:schemeClr val="accent1">
                    <a:lumMod val="75000"/>
                  </a:schemeClr>
                </a:solidFill>
                <a:latin typeface="Arial" panose="020B0604020202020204" pitchFamily="34" charset="0"/>
                <a:cs typeface="Arial" panose="020B0604020202020204" pitchFamily="34" charset="0"/>
              </a:rPr>
              <a:t>Wiig, 1994 Knowledge Classification:</a:t>
            </a:r>
          </a:p>
          <a:p>
            <a:pPr marL="0" indent="0">
              <a:buNone/>
            </a:pPr>
            <a:endParaRPr lang="en-GB" sz="2800" b="1" dirty="0">
              <a:solidFill>
                <a:schemeClr val="accent1">
                  <a:lumMod val="75000"/>
                </a:schemeClr>
              </a:solidFill>
              <a:latin typeface="Arial" panose="020B0604020202020204" pitchFamily="34" charset="0"/>
              <a:cs typeface="Arial" panose="020B0604020202020204" pitchFamily="34" charset="0"/>
            </a:endParaRPr>
          </a:p>
          <a:p>
            <a:pPr marL="514350" indent="-514350" eaLnBrk="1" hangingPunct="1">
              <a:buFont typeface="+mj-lt"/>
              <a:buAutoNum type="arabicPeriod"/>
            </a:pPr>
            <a:r>
              <a:rPr lang="en-GB" altLang="en-US" sz="2800" dirty="0">
                <a:solidFill>
                  <a:schemeClr val="accent1">
                    <a:lumMod val="75000"/>
                  </a:schemeClr>
                </a:solidFill>
              </a:rPr>
              <a:t>Factual Knowledge – Facts  </a:t>
            </a:r>
          </a:p>
          <a:p>
            <a:pPr marL="514350" indent="-514350" eaLnBrk="1" hangingPunct="1">
              <a:buFont typeface="+mj-lt"/>
              <a:buAutoNum type="arabicPeriod"/>
            </a:pPr>
            <a:r>
              <a:rPr lang="en-GB" altLang="en-US" sz="2800" dirty="0">
                <a:solidFill>
                  <a:schemeClr val="accent1">
                    <a:lumMod val="75000"/>
                  </a:schemeClr>
                </a:solidFill>
              </a:rPr>
              <a:t>Conceptual Knowledge – Concepts, intuitions</a:t>
            </a:r>
          </a:p>
          <a:p>
            <a:pPr marL="514350" indent="-514350" eaLnBrk="1" hangingPunct="1">
              <a:buFont typeface="+mj-lt"/>
              <a:buAutoNum type="arabicPeriod"/>
            </a:pPr>
            <a:r>
              <a:rPr lang="en-GB" altLang="en-US" sz="2800" dirty="0">
                <a:solidFill>
                  <a:schemeClr val="accent1">
                    <a:lumMod val="75000"/>
                  </a:schemeClr>
                </a:solidFill>
              </a:rPr>
              <a:t>Expectational Knowledge – Judgement, hypothesis</a:t>
            </a:r>
          </a:p>
          <a:p>
            <a:pPr marL="514350" indent="-514350" eaLnBrk="1" hangingPunct="1">
              <a:buFont typeface="+mj-lt"/>
              <a:buAutoNum type="arabicPeriod"/>
            </a:pPr>
            <a:r>
              <a:rPr lang="en-GB" altLang="en-US" sz="2800" dirty="0">
                <a:solidFill>
                  <a:schemeClr val="accent1">
                    <a:lumMod val="75000"/>
                  </a:schemeClr>
                </a:solidFill>
              </a:rPr>
              <a:t>Methodological Knowledge – Procedural knowledge</a:t>
            </a:r>
          </a:p>
          <a:p>
            <a:endParaRPr lang="en-GB" sz="28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0342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F0C1F-64CE-0138-07F6-BDBDB5E7CC4A}"/>
              </a:ext>
            </a:extLst>
          </p:cNvPr>
          <p:cNvSpPr>
            <a:spLocks noGrp="1"/>
          </p:cNvSpPr>
          <p:nvPr>
            <p:ph type="title"/>
          </p:nvPr>
        </p:nvSpPr>
        <p:spPr>
          <a:xfrm>
            <a:off x="1012857" y="3429000"/>
            <a:ext cx="11594969" cy="1325563"/>
          </a:xfrm>
        </p:spPr>
        <p:txBody>
          <a:bodyPr>
            <a:normAutofit fontScale="90000"/>
          </a:bodyPr>
          <a:lstStyle/>
          <a:p>
            <a:br>
              <a:rPr lang="en-GB" b="1" dirty="0">
                <a:solidFill>
                  <a:schemeClr val="accent1">
                    <a:lumMod val="75000"/>
                  </a:schemeClr>
                </a:solidFill>
              </a:rPr>
            </a:br>
            <a:br>
              <a:rPr lang="en-GB" b="1" dirty="0">
                <a:solidFill>
                  <a:schemeClr val="accent1">
                    <a:lumMod val="75000"/>
                  </a:schemeClr>
                </a:solidFill>
              </a:rPr>
            </a:br>
            <a:r>
              <a:rPr lang="en-GB" dirty="0">
                <a:solidFill>
                  <a:schemeClr val="accent1">
                    <a:lumMod val="75000"/>
                  </a:schemeClr>
                </a:solidFill>
              </a:rPr>
              <a:t>Identify the knowledge-based resources of the organisation assigned to you by your lecturer</a:t>
            </a:r>
          </a:p>
        </p:txBody>
      </p:sp>
      <p:sp>
        <p:nvSpPr>
          <p:cNvPr id="8" name="TextBox 7">
            <a:extLst>
              <a:ext uri="{FF2B5EF4-FFF2-40B4-BE49-F238E27FC236}">
                <a16:creationId xmlns:a16="http://schemas.microsoft.com/office/drawing/2014/main" id="{DA835FCF-92FB-B521-811F-E985B490ED1C}"/>
              </a:ext>
            </a:extLst>
          </p:cNvPr>
          <p:cNvSpPr txBox="1"/>
          <p:nvPr/>
        </p:nvSpPr>
        <p:spPr>
          <a:xfrm>
            <a:off x="1012857" y="2360414"/>
            <a:ext cx="6304280" cy="707886"/>
          </a:xfrm>
          <a:prstGeom prst="rect">
            <a:avLst/>
          </a:prstGeom>
          <a:noFill/>
        </p:spPr>
        <p:txBody>
          <a:bodyPr wrap="square">
            <a:spAutoFit/>
          </a:bodyPr>
          <a:lstStyle/>
          <a:p>
            <a:r>
              <a:rPr lang="en-GB" sz="4000" b="1" dirty="0">
                <a:solidFill>
                  <a:schemeClr val="accent1">
                    <a:lumMod val="75000"/>
                  </a:schemeClr>
                </a:solidFill>
              </a:rPr>
              <a:t>Knowledge as a resource?</a:t>
            </a:r>
            <a:endParaRPr lang="en-GB" sz="4000" dirty="0"/>
          </a:p>
        </p:txBody>
      </p:sp>
    </p:spTree>
    <p:extLst>
      <p:ext uri="{BB962C8B-B14F-4D97-AF65-F5344CB8AC3E}">
        <p14:creationId xmlns:p14="http://schemas.microsoft.com/office/powerpoint/2010/main" val="1283252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5C52F-D696-BF51-EB2B-9F9981D4D39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BF5808-1DB7-39D2-866E-340965293A1C}"/>
              </a:ext>
            </a:extLst>
          </p:cNvPr>
          <p:cNvSpPr>
            <a:spLocks noGrp="1"/>
          </p:cNvSpPr>
          <p:nvPr>
            <p:ph idx="1"/>
          </p:nvPr>
        </p:nvSpPr>
        <p:spPr>
          <a:xfrm>
            <a:off x="702489" y="2907988"/>
            <a:ext cx="5139511" cy="3340411"/>
          </a:xfrm>
        </p:spPr>
        <p:txBody>
          <a:bodyPr>
            <a:normAutofit/>
          </a:bodyPr>
          <a:lstStyle/>
          <a:p>
            <a:pPr marL="0" indent="0">
              <a:buNone/>
            </a:pPr>
            <a:r>
              <a:rPr lang="en-GB" sz="2800" dirty="0">
                <a:solidFill>
                  <a:schemeClr val="accent1">
                    <a:lumMod val="75000"/>
                  </a:schemeClr>
                </a:solidFill>
                <a:latin typeface="Arial" panose="020B0604020202020204" pitchFamily="34" charset="0"/>
                <a:cs typeface="Arial" panose="020B0604020202020204" pitchFamily="34" charset="0"/>
              </a:rPr>
              <a:t>A strategic Management Framework that focuses on internal resources as a key to sustaining competitive advantage</a:t>
            </a:r>
          </a:p>
        </p:txBody>
      </p:sp>
      <p:sp>
        <p:nvSpPr>
          <p:cNvPr id="4" name="Title 3">
            <a:extLst>
              <a:ext uri="{FF2B5EF4-FFF2-40B4-BE49-F238E27FC236}">
                <a16:creationId xmlns:a16="http://schemas.microsoft.com/office/drawing/2014/main" id="{C7BA96BC-00A7-BFF7-02CD-E4F771A99BF2}"/>
              </a:ext>
            </a:extLst>
          </p:cNvPr>
          <p:cNvSpPr>
            <a:spLocks noGrp="1"/>
          </p:cNvSpPr>
          <p:nvPr>
            <p:ph type="title"/>
          </p:nvPr>
        </p:nvSpPr>
        <p:spPr/>
        <p:txBody>
          <a:bodyPr/>
          <a:lstStyle/>
          <a:p>
            <a:r>
              <a:rPr lang="en-GB" dirty="0"/>
              <a:t>RBV</a:t>
            </a:r>
          </a:p>
        </p:txBody>
      </p:sp>
      <p:pic>
        <p:nvPicPr>
          <p:cNvPr id="5" name="Picture 4">
            <a:extLst>
              <a:ext uri="{FF2B5EF4-FFF2-40B4-BE49-F238E27FC236}">
                <a16:creationId xmlns:a16="http://schemas.microsoft.com/office/drawing/2014/main" id="{29CC86FD-8E50-32FA-FC40-38FA5C0752F6}"/>
              </a:ext>
            </a:extLst>
          </p:cNvPr>
          <p:cNvPicPr>
            <a:picLocks noChangeAspect="1"/>
          </p:cNvPicPr>
          <p:nvPr/>
        </p:nvPicPr>
        <p:blipFill rotWithShape="1">
          <a:blip r:embed="rId2"/>
          <a:srcRect l="7660" t="23387" r="58661" b="24788"/>
          <a:stretch/>
        </p:blipFill>
        <p:spPr>
          <a:xfrm>
            <a:off x="5608530" y="1162224"/>
            <a:ext cx="6583470" cy="5695776"/>
          </a:xfrm>
          <a:prstGeom prst="rect">
            <a:avLst/>
          </a:prstGeom>
        </p:spPr>
      </p:pic>
    </p:spTree>
    <p:extLst>
      <p:ext uri="{BB962C8B-B14F-4D97-AF65-F5344CB8AC3E}">
        <p14:creationId xmlns:p14="http://schemas.microsoft.com/office/powerpoint/2010/main" val="207756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VRIO Framework EXPLAINED with EXAMPLES | B2U">
            <a:extLst>
              <a:ext uri="{FF2B5EF4-FFF2-40B4-BE49-F238E27FC236}">
                <a16:creationId xmlns:a16="http://schemas.microsoft.com/office/drawing/2014/main" id="{655E5774-FCC2-D803-225B-55F42FEFC2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60915"/>
            <a:ext cx="10099040" cy="57986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8B8CCBB-4624-A7F5-31C9-8B256B71EDEE}"/>
              </a:ext>
            </a:extLst>
          </p:cNvPr>
          <p:cNvSpPr txBox="1"/>
          <p:nvPr/>
        </p:nvSpPr>
        <p:spPr>
          <a:xfrm>
            <a:off x="8391442" y="4753435"/>
            <a:ext cx="3596640" cy="923330"/>
          </a:xfrm>
          <a:prstGeom prst="rect">
            <a:avLst/>
          </a:prstGeom>
          <a:noFill/>
        </p:spPr>
        <p:txBody>
          <a:bodyPr wrap="square" rtlCol="0">
            <a:spAutoFit/>
          </a:bodyPr>
          <a:lstStyle/>
          <a:p>
            <a:r>
              <a:rPr lang="en-GB" dirty="0"/>
              <a:t>Assess the workplace resources you have identified, against the VRIO framework</a:t>
            </a:r>
          </a:p>
        </p:txBody>
      </p:sp>
    </p:spTree>
    <p:extLst>
      <p:ext uri="{BB962C8B-B14F-4D97-AF65-F5344CB8AC3E}">
        <p14:creationId xmlns:p14="http://schemas.microsoft.com/office/powerpoint/2010/main" val="2031700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78844-7D74-3C86-7A64-53EFE67120E9}"/>
              </a:ext>
            </a:extLst>
          </p:cNvPr>
          <p:cNvSpPr>
            <a:spLocks noGrp="1"/>
          </p:cNvSpPr>
          <p:nvPr>
            <p:ph type="title"/>
          </p:nvPr>
        </p:nvSpPr>
        <p:spPr/>
        <p:txBody>
          <a:bodyPr/>
          <a:lstStyle/>
          <a:p>
            <a:r>
              <a:rPr lang="en-GB" b="1" dirty="0"/>
              <a:t>RBV</a:t>
            </a:r>
          </a:p>
        </p:txBody>
      </p:sp>
      <p:pic>
        <p:nvPicPr>
          <p:cNvPr id="7" name="Online Media 6" title="Resource Based View (RBV): The Ultimate Summary">
            <a:hlinkClick r:id="" action="ppaction://media"/>
            <a:extLst>
              <a:ext uri="{FF2B5EF4-FFF2-40B4-BE49-F238E27FC236}">
                <a16:creationId xmlns:a16="http://schemas.microsoft.com/office/drawing/2014/main" id="{2C63434F-D413-0B01-E179-F35862EAE0FD}"/>
              </a:ext>
            </a:extLst>
          </p:cNvPr>
          <p:cNvPicPr>
            <a:picLocks noGrp="1" noRot="1" noChangeAspect="1"/>
          </p:cNvPicPr>
          <p:nvPr>
            <p:ph idx="1"/>
            <a:videoFile r:link="rId1"/>
          </p:nvPr>
        </p:nvPicPr>
        <p:blipFill>
          <a:blip r:embed="rId4"/>
          <a:stretch>
            <a:fillRect/>
          </a:stretch>
        </p:blipFill>
        <p:spPr>
          <a:xfrm>
            <a:off x="2236405" y="1785824"/>
            <a:ext cx="8137305" cy="4597347"/>
          </a:xfrm>
          <a:prstGeom prst="rect">
            <a:avLst/>
          </a:prstGeom>
        </p:spPr>
      </p:pic>
    </p:spTree>
    <p:extLst>
      <p:ext uri="{BB962C8B-B14F-4D97-AF65-F5344CB8AC3E}">
        <p14:creationId xmlns:p14="http://schemas.microsoft.com/office/powerpoint/2010/main" val="80482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09193-A6DB-9BD1-DCB6-6BC0B2E962A6}"/>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00E5BB3-B950-CEBD-D779-6576EB5A6D71}"/>
              </a:ext>
            </a:extLst>
          </p:cNvPr>
          <p:cNvSpPr>
            <a:spLocks noGrp="1"/>
          </p:cNvSpPr>
          <p:nvPr>
            <p:ph idx="1"/>
          </p:nvPr>
        </p:nvSpPr>
        <p:spPr/>
        <p:txBody>
          <a:bodyPr/>
          <a:lstStyle/>
          <a:p>
            <a:r>
              <a:rPr lang="en-GB" dirty="0" err="1"/>
              <a:t>GreenTech</a:t>
            </a:r>
            <a:r>
              <a:rPr lang="en-GB" dirty="0"/>
              <a:t> Case Study.</a:t>
            </a:r>
          </a:p>
          <a:p>
            <a:endParaRPr lang="en-GB" dirty="0"/>
          </a:p>
          <a:p>
            <a:r>
              <a:rPr lang="en-GB" dirty="0"/>
              <a:t>Read the short case study, and in groups, answer the series of questions.</a:t>
            </a:r>
          </a:p>
          <a:p>
            <a:endParaRPr lang="en-GB" dirty="0"/>
          </a:p>
        </p:txBody>
      </p:sp>
    </p:spTree>
    <p:extLst>
      <p:ext uri="{BB962C8B-B14F-4D97-AF65-F5344CB8AC3E}">
        <p14:creationId xmlns:p14="http://schemas.microsoft.com/office/powerpoint/2010/main" val="3945690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7E3CB-4689-59A7-FE69-721908DA497B}"/>
              </a:ext>
            </a:extLst>
          </p:cNvPr>
          <p:cNvSpPr>
            <a:spLocks noGrp="1"/>
          </p:cNvSpPr>
          <p:nvPr>
            <p:ph type="title"/>
          </p:nvPr>
        </p:nvSpPr>
        <p:spPr/>
        <p:txBody>
          <a:bodyPr/>
          <a:lstStyle/>
          <a:p>
            <a:r>
              <a:rPr lang="en-GB" dirty="0"/>
              <a:t>Discuss:</a:t>
            </a:r>
          </a:p>
        </p:txBody>
      </p:sp>
      <p:sp>
        <p:nvSpPr>
          <p:cNvPr id="6" name="Content Placeholder 5">
            <a:extLst>
              <a:ext uri="{FF2B5EF4-FFF2-40B4-BE49-F238E27FC236}">
                <a16:creationId xmlns:a16="http://schemas.microsoft.com/office/drawing/2014/main" id="{15621AFD-7CF4-3F55-C11D-E10EF7A64007}"/>
              </a:ext>
            </a:extLst>
          </p:cNvPr>
          <p:cNvSpPr>
            <a:spLocks noGrp="1"/>
          </p:cNvSpPr>
          <p:nvPr>
            <p:ph idx="1"/>
          </p:nvPr>
        </p:nvSpPr>
        <p:spPr/>
        <p:txBody>
          <a:bodyPr/>
          <a:lstStyle/>
          <a:p>
            <a:endParaRPr lang="en-GB"/>
          </a:p>
        </p:txBody>
      </p:sp>
      <p:pic>
        <p:nvPicPr>
          <p:cNvPr id="7" name="Picture 2" descr="Knowledge Value Chain model - toolshero">
            <a:extLst>
              <a:ext uri="{FF2B5EF4-FFF2-40B4-BE49-F238E27FC236}">
                <a16:creationId xmlns:a16="http://schemas.microsoft.com/office/drawing/2014/main" id="{D4F8113C-83CE-2952-3383-B50A00B1CC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802" b="7184"/>
          <a:stretch/>
        </p:blipFill>
        <p:spPr>
          <a:xfrm>
            <a:off x="0" y="1156975"/>
            <a:ext cx="9763398" cy="5711535"/>
          </a:xfrm>
          <a:prstGeom prst="rect">
            <a:avLst/>
          </a:prstGeom>
          <a:noFill/>
        </p:spPr>
      </p:pic>
      <p:sp>
        <p:nvSpPr>
          <p:cNvPr id="8" name="Rectangle 7">
            <a:extLst>
              <a:ext uri="{FF2B5EF4-FFF2-40B4-BE49-F238E27FC236}">
                <a16:creationId xmlns:a16="http://schemas.microsoft.com/office/drawing/2014/main" id="{B5F61B4C-BDD6-5DD2-A62E-6B8617F48648}"/>
              </a:ext>
            </a:extLst>
          </p:cNvPr>
          <p:cNvSpPr/>
          <p:nvPr/>
        </p:nvSpPr>
        <p:spPr>
          <a:xfrm>
            <a:off x="9648497" y="1156138"/>
            <a:ext cx="2869324" cy="5843752"/>
          </a:xfrm>
          <a:prstGeom prst="rect">
            <a:avLst/>
          </a:prstGeom>
          <a:solidFill>
            <a:srgbClr val="F8F8F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16AAEED-9EED-5349-4810-AD3FD37FF2FB}"/>
              </a:ext>
            </a:extLst>
          </p:cNvPr>
          <p:cNvSpPr txBox="1"/>
          <p:nvPr/>
        </p:nvSpPr>
        <p:spPr>
          <a:xfrm>
            <a:off x="4299651" y="1212641"/>
            <a:ext cx="8218170" cy="646331"/>
          </a:xfrm>
          <a:prstGeom prst="rect">
            <a:avLst/>
          </a:prstGeom>
          <a:noFill/>
        </p:spPr>
        <p:txBody>
          <a:bodyPr wrap="square" rtlCol="0">
            <a:spAutoFit/>
          </a:bodyPr>
          <a:lstStyle/>
          <a:p>
            <a:r>
              <a:rPr lang="en-GB" sz="3600" dirty="0"/>
              <a:t>Knowledge Management Value Chain</a:t>
            </a:r>
          </a:p>
        </p:txBody>
      </p:sp>
      <p:sp>
        <p:nvSpPr>
          <p:cNvPr id="10" name="TextBox 9">
            <a:extLst>
              <a:ext uri="{FF2B5EF4-FFF2-40B4-BE49-F238E27FC236}">
                <a16:creationId xmlns:a16="http://schemas.microsoft.com/office/drawing/2014/main" id="{4E900876-F6F2-E00F-0929-22A620317028}"/>
              </a:ext>
            </a:extLst>
          </p:cNvPr>
          <p:cNvSpPr txBox="1"/>
          <p:nvPr/>
        </p:nvSpPr>
        <p:spPr>
          <a:xfrm>
            <a:off x="9224010" y="2264852"/>
            <a:ext cx="2434590" cy="3693319"/>
          </a:xfrm>
          <a:prstGeom prst="rect">
            <a:avLst/>
          </a:prstGeom>
          <a:noFill/>
        </p:spPr>
        <p:txBody>
          <a:bodyPr wrap="square" rtlCol="0">
            <a:spAutoFit/>
          </a:bodyPr>
          <a:lstStyle/>
          <a:p>
            <a:pPr marL="342900" indent="-342900">
              <a:buAutoNum type="arabicPeriod"/>
            </a:pPr>
            <a:r>
              <a:rPr lang="en-GB" dirty="0"/>
              <a:t>What Knowledge do we have?</a:t>
            </a:r>
          </a:p>
          <a:p>
            <a:pPr marL="342900" indent="-342900">
              <a:buAutoNum type="arabicPeriod"/>
            </a:pPr>
            <a:r>
              <a:rPr lang="en-GB" dirty="0"/>
              <a:t>What Knowledge needs developing?</a:t>
            </a:r>
          </a:p>
          <a:p>
            <a:pPr marL="342900" indent="-342900">
              <a:buAutoNum type="arabicPeriod"/>
            </a:pPr>
            <a:r>
              <a:rPr lang="en-GB" dirty="0"/>
              <a:t>How can we share this knowledge?</a:t>
            </a:r>
          </a:p>
          <a:p>
            <a:pPr marL="342900" indent="-342900">
              <a:buAutoNum type="arabicPeriod"/>
            </a:pPr>
            <a:r>
              <a:rPr lang="en-GB" dirty="0"/>
              <a:t>How can we ensure the knowledge is applied?</a:t>
            </a:r>
          </a:p>
          <a:p>
            <a:pPr marL="342900" indent="-342900">
              <a:buAutoNum type="arabicPeriod"/>
            </a:pPr>
            <a:r>
              <a:rPr lang="en-GB" dirty="0"/>
              <a:t>Evaluate the knowledge, and begin the cycle again</a:t>
            </a:r>
          </a:p>
        </p:txBody>
      </p:sp>
    </p:spTree>
    <p:extLst>
      <p:ext uri="{BB962C8B-B14F-4D97-AF65-F5344CB8AC3E}">
        <p14:creationId xmlns:p14="http://schemas.microsoft.com/office/powerpoint/2010/main" val="1459169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19230-9D21-BC09-4B60-4DD2133862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DADA3D-0270-D6C4-42B4-FE0AE71234DB}"/>
              </a:ext>
            </a:extLst>
          </p:cNvPr>
          <p:cNvSpPr>
            <a:spLocks noGrp="1"/>
          </p:cNvSpPr>
          <p:nvPr>
            <p:ph type="title"/>
          </p:nvPr>
        </p:nvSpPr>
        <p:spPr/>
        <p:txBody>
          <a:bodyPr/>
          <a:lstStyle/>
          <a:p>
            <a:r>
              <a:rPr lang="en-GB" dirty="0"/>
              <a:t>Discuss:</a:t>
            </a:r>
          </a:p>
        </p:txBody>
      </p:sp>
      <p:sp>
        <p:nvSpPr>
          <p:cNvPr id="6" name="Content Placeholder 5">
            <a:extLst>
              <a:ext uri="{FF2B5EF4-FFF2-40B4-BE49-F238E27FC236}">
                <a16:creationId xmlns:a16="http://schemas.microsoft.com/office/drawing/2014/main" id="{4093FC51-86F1-8A3E-06C2-E019A56D4817}"/>
              </a:ext>
            </a:extLst>
          </p:cNvPr>
          <p:cNvSpPr>
            <a:spLocks noGrp="1"/>
          </p:cNvSpPr>
          <p:nvPr>
            <p:ph idx="1"/>
          </p:nvPr>
        </p:nvSpPr>
        <p:spPr/>
        <p:txBody>
          <a:bodyPr/>
          <a:lstStyle/>
          <a:p>
            <a:endParaRPr lang="en-GB"/>
          </a:p>
        </p:txBody>
      </p:sp>
      <p:sp>
        <p:nvSpPr>
          <p:cNvPr id="8" name="Rectangle 7">
            <a:extLst>
              <a:ext uri="{FF2B5EF4-FFF2-40B4-BE49-F238E27FC236}">
                <a16:creationId xmlns:a16="http://schemas.microsoft.com/office/drawing/2014/main" id="{64752EBF-91AE-77D6-3F7A-60FD4E443AEA}"/>
              </a:ext>
            </a:extLst>
          </p:cNvPr>
          <p:cNvSpPr/>
          <p:nvPr/>
        </p:nvSpPr>
        <p:spPr>
          <a:xfrm>
            <a:off x="8716962" y="1156138"/>
            <a:ext cx="3800859" cy="5907602"/>
          </a:xfrm>
          <a:prstGeom prst="rect">
            <a:avLst/>
          </a:prstGeom>
          <a:solidFill>
            <a:srgbClr val="FDFD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829307F-5544-846C-6835-2B76EA783C15}"/>
              </a:ext>
            </a:extLst>
          </p:cNvPr>
          <p:cNvSpPr txBox="1"/>
          <p:nvPr/>
        </p:nvSpPr>
        <p:spPr>
          <a:xfrm>
            <a:off x="8823960" y="1979266"/>
            <a:ext cx="3234690" cy="3970318"/>
          </a:xfrm>
          <a:prstGeom prst="rect">
            <a:avLst/>
          </a:prstGeom>
          <a:noFill/>
        </p:spPr>
        <p:txBody>
          <a:bodyPr wrap="square" rtlCol="0">
            <a:spAutoFit/>
          </a:bodyPr>
          <a:lstStyle/>
          <a:p>
            <a:r>
              <a:rPr lang="en-GB" dirty="0"/>
              <a:t>KM enablers &amp; processes relate to:</a:t>
            </a:r>
          </a:p>
          <a:p>
            <a:pPr marL="342900" indent="-342900">
              <a:buAutoNum type="arabicPeriod"/>
            </a:pPr>
            <a:r>
              <a:rPr lang="en-GB" dirty="0"/>
              <a:t>Knowledge Inventory</a:t>
            </a:r>
          </a:p>
          <a:p>
            <a:pPr marL="342900" indent="-342900">
              <a:buAutoNum type="arabicPeriod"/>
            </a:pPr>
            <a:r>
              <a:rPr lang="en-GB" dirty="0"/>
              <a:t>Knowledge Development</a:t>
            </a:r>
          </a:p>
          <a:p>
            <a:pPr marL="342900" indent="-342900">
              <a:buAutoNum type="arabicPeriod"/>
            </a:pPr>
            <a:r>
              <a:rPr lang="en-GB" dirty="0"/>
              <a:t>Knowledge Sharing</a:t>
            </a:r>
          </a:p>
          <a:p>
            <a:endParaRPr lang="en-GB" dirty="0"/>
          </a:p>
          <a:p>
            <a:r>
              <a:rPr lang="en-GB" dirty="0"/>
              <a:t>Organisational capabilities is about the organisations ability to apply the knowledge</a:t>
            </a:r>
          </a:p>
          <a:p>
            <a:endParaRPr lang="en-GB" dirty="0"/>
          </a:p>
          <a:p>
            <a:r>
              <a:rPr lang="en-GB" dirty="0"/>
              <a:t>Performance margin comes within the evaluation, and the creation of the next steps/ iteration.</a:t>
            </a:r>
          </a:p>
        </p:txBody>
      </p:sp>
      <p:pic>
        <p:nvPicPr>
          <p:cNvPr id="3" name="Content Placeholder 6">
            <a:extLst>
              <a:ext uri="{FF2B5EF4-FFF2-40B4-BE49-F238E27FC236}">
                <a16:creationId xmlns:a16="http://schemas.microsoft.com/office/drawing/2014/main" id="{38CAE432-D2E6-A91A-1DDE-D023284BEB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0" y="1156138"/>
            <a:ext cx="8716962" cy="5616575"/>
          </a:xfrm>
          <a:prstGeom prst="rect">
            <a:avLst/>
          </a:prstGeom>
          <a:noFill/>
        </p:spPr>
      </p:pic>
    </p:spTree>
    <p:extLst>
      <p:ext uri="{BB962C8B-B14F-4D97-AF65-F5344CB8AC3E}">
        <p14:creationId xmlns:p14="http://schemas.microsoft.com/office/powerpoint/2010/main" val="3680975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FF41E4-2138-69FB-2421-DBCB5DD4AB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D2913B-A166-85CC-E9E7-92970C43E3C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13452BD-3687-9C7D-52F7-DDBBBBF6D407}"/>
              </a:ext>
            </a:extLst>
          </p:cNvPr>
          <p:cNvSpPr>
            <a:spLocks noGrp="1"/>
          </p:cNvSpPr>
          <p:nvPr>
            <p:ph idx="1"/>
          </p:nvPr>
        </p:nvSpPr>
        <p:spPr/>
        <p:txBody>
          <a:bodyPr/>
          <a:lstStyle/>
          <a:p>
            <a:r>
              <a:rPr lang="en-GB" dirty="0"/>
              <a:t>Using assumptions of the </a:t>
            </a:r>
            <a:r>
              <a:rPr lang="en-GB" dirty="0" err="1"/>
              <a:t>GreenTech</a:t>
            </a:r>
            <a:r>
              <a:rPr lang="en-GB" dirty="0"/>
              <a:t> Case Study.</a:t>
            </a:r>
          </a:p>
          <a:p>
            <a:endParaRPr lang="en-GB" dirty="0"/>
          </a:p>
          <a:p>
            <a:r>
              <a:rPr lang="en-GB" dirty="0"/>
              <a:t>Apply the KM value chain:</a:t>
            </a:r>
          </a:p>
          <a:p>
            <a:pPr lvl="1"/>
            <a:r>
              <a:rPr lang="en-GB" dirty="0"/>
              <a:t>What knowledge do they currently have?</a:t>
            </a:r>
          </a:p>
          <a:p>
            <a:pPr lvl="1"/>
            <a:r>
              <a:rPr lang="en-GB" dirty="0"/>
              <a:t>What knowledge can they develop, and why?</a:t>
            </a:r>
          </a:p>
          <a:p>
            <a:pPr lvl="1"/>
            <a:r>
              <a:rPr lang="en-GB" dirty="0"/>
              <a:t>How can they share knowledge internally?</a:t>
            </a:r>
          </a:p>
          <a:p>
            <a:pPr lvl="1"/>
            <a:r>
              <a:rPr lang="en-GB" dirty="0"/>
              <a:t>How can they ensure the knowledge is applied?</a:t>
            </a:r>
          </a:p>
          <a:p>
            <a:pPr lvl="1"/>
            <a:endParaRPr lang="en-GB" dirty="0"/>
          </a:p>
          <a:p>
            <a:pPr lvl="1"/>
            <a:endParaRPr lang="en-GB" dirty="0"/>
          </a:p>
          <a:p>
            <a:endParaRPr lang="en-GB" dirty="0"/>
          </a:p>
          <a:p>
            <a:endParaRPr lang="en-GB" dirty="0"/>
          </a:p>
        </p:txBody>
      </p:sp>
    </p:spTree>
    <p:extLst>
      <p:ext uri="{BB962C8B-B14F-4D97-AF65-F5344CB8AC3E}">
        <p14:creationId xmlns:p14="http://schemas.microsoft.com/office/powerpoint/2010/main" val="23810385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94DA9-39CB-022A-28D7-0B5BDF9F68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CB32B3-0C1B-8498-E055-96F0202D42F6}"/>
              </a:ext>
            </a:extLst>
          </p:cNvPr>
          <p:cNvSpPr>
            <a:spLocks noGrp="1"/>
          </p:cNvSpPr>
          <p:nvPr>
            <p:ph type="title"/>
          </p:nvPr>
        </p:nvSpPr>
        <p:spPr/>
        <p:txBody>
          <a:bodyPr/>
          <a:lstStyle/>
          <a:p>
            <a:r>
              <a:rPr lang="en-GB" dirty="0"/>
              <a:t>KM System Considerations:</a:t>
            </a:r>
          </a:p>
        </p:txBody>
      </p:sp>
      <p:sp>
        <p:nvSpPr>
          <p:cNvPr id="4" name="Content Placeholder 2">
            <a:extLst>
              <a:ext uri="{FF2B5EF4-FFF2-40B4-BE49-F238E27FC236}">
                <a16:creationId xmlns:a16="http://schemas.microsoft.com/office/drawing/2014/main" id="{B662D600-EAAF-C1E9-531E-A6D43CA897B8}"/>
              </a:ext>
            </a:extLst>
          </p:cNvPr>
          <p:cNvSpPr txBox="1">
            <a:spLocks noChangeArrowheads="1"/>
          </p:cNvSpPr>
          <p:nvPr/>
        </p:nvSpPr>
        <p:spPr>
          <a:xfrm>
            <a:off x="1474788" y="3147060"/>
            <a:ext cx="8640762" cy="53340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altLang="en-US" sz="2400" dirty="0">
                <a:solidFill>
                  <a:schemeClr val="accent1">
                    <a:lumMod val="75000"/>
                  </a:schemeClr>
                </a:solidFill>
              </a:rPr>
              <a:t>Financial barriers </a:t>
            </a:r>
          </a:p>
          <a:p>
            <a:pPr algn="just"/>
            <a:r>
              <a:rPr lang="en-GB" altLang="en-US" sz="2400" dirty="0">
                <a:solidFill>
                  <a:schemeClr val="accent1">
                    <a:lumMod val="75000"/>
                  </a:schemeClr>
                </a:solidFill>
              </a:rPr>
              <a:t>Operational vs strategic knowledge</a:t>
            </a:r>
          </a:p>
          <a:p>
            <a:pPr algn="just"/>
            <a:r>
              <a:rPr lang="en-GB" altLang="en-US" sz="2400" dirty="0">
                <a:solidFill>
                  <a:schemeClr val="accent1">
                    <a:lumMod val="75000"/>
                  </a:schemeClr>
                </a:solidFill>
              </a:rPr>
              <a:t>Opportunity for learning</a:t>
            </a:r>
          </a:p>
          <a:p>
            <a:pPr algn="just"/>
            <a:r>
              <a:rPr lang="en-GB" altLang="en-US" sz="2400" dirty="0">
                <a:solidFill>
                  <a:schemeClr val="accent1">
                    <a:lumMod val="75000"/>
                  </a:schemeClr>
                </a:solidFill>
              </a:rPr>
              <a:t>Focus of the framework</a:t>
            </a:r>
          </a:p>
          <a:p>
            <a:pPr algn="just"/>
            <a:r>
              <a:rPr lang="en-GB" altLang="en-US" sz="2400" dirty="0">
                <a:solidFill>
                  <a:schemeClr val="accent1">
                    <a:lumMod val="75000"/>
                  </a:schemeClr>
                </a:solidFill>
              </a:rPr>
              <a:t>Community of practice (CoP)</a:t>
            </a:r>
          </a:p>
          <a:p>
            <a:endParaRPr lang="en-GB" altLang="en-US" sz="2400" dirty="0">
              <a:solidFill>
                <a:schemeClr val="accent1">
                  <a:lumMod val="75000"/>
                </a:schemeClr>
              </a:solidFill>
            </a:endParaRPr>
          </a:p>
          <a:p>
            <a:endParaRPr lang="en-GB" altLang="en-US" sz="2400" dirty="0">
              <a:solidFill>
                <a:schemeClr val="accent1">
                  <a:lumMod val="75000"/>
                </a:schemeClr>
              </a:solidFill>
            </a:endParaRPr>
          </a:p>
        </p:txBody>
      </p:sp>
    </p:spTree>
    <p:extLst>
      <p:ext uri="{BB962C8B-B14F-4D97-AF65-F5344CB8AC3E}">
        <p14:creationId xmlns:p14="http://schemas.microsoft.com/office/powerpoint/2010/main" val="1450563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25F46-A19C-470C-EB94-3E4B3BED839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ED3C58C-E358-2C02-14FA-06ED5D61BEA5}"/>
              </a:ext>
            </a:extLst>
          </p:cNvPr>
          <p:cNvSpPr>
            <a:spLocks noGrp="1"/>
          </p:cNvSpPr>
          <p:nvPr>
            <p:ph idx="1"/>
          </p:nvPr>
        </p:nvSpPr>
        <p:spPr/>
        <p:txBody>
          <a:bodyPr/>
          <a:lstStyle/>
          <a:p>
            <a:r>
              <a:rPr lang="en-GB" dirty="0"/>
              <a:t>Typologies</a:t>
            </a:r>
          </a:p>
          <a:p>
            <a:r>
              <a:rPr lang="en-GB" dirty="0"/>
              <a:t>Resource-Based View (RBV)</a:t>
            </a:r>
          </a:p>
          <a:p>
            <a:r>
              <a:rPr lang="en-GB" dirty="0"/>
              <a:t>Knowledge Management Value Chain</a:t>
            </a:r>
          </a:p>
        </p:txBody>
      </p:sp>
    </p:spTree>
    <p:extLst>
      <p:ext uri="{BB962C8B-B14F-4D97-AF65-F5344CB8AC3E}">
        <p14:creationId xmlns:p14="http://schemas.microsoft.com/office/powerpoint/2010/main" val="35400790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1728</Words>
  <Application>Microsoft Office PowerPoint</Application>
  <PresentationFormat>Widescreen</PresentationFormat>
  <Paragraphs>183</Paragraphs>
  <Slides>19</Slides>
  <Notes>8</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Aptos</vt:lpstr>
      <vt:lpstr>Arial</vt:lpstr>
      <vt:lpstr>Calibri</vt:lpstr>
      <vt:lpstr>Calibri Light</vt:lpstr>
      <vt:lpstr>Segoe UI</vt:lpstr>
      <vt:lpstr>UWTSD Text 2</vt:lpstr>
      <vt:lpstr>3_Title Slide 1</vt:lpstr>
      <vt:lpstr>   BMSK5013 Knowledge &amp; information Management  Session: 2  </vt:lpstr>
      <vt:lpstr>Agenda:</vt:lpstr>
      <vt:lpstr>Types of knowledge:</vt:lpstr>
      <vt:lpstr>PowerPoint Presentation</vt:lpstr>
      <vt:lpstr>What is ‘Typology?</vt:lpstr>
      <vt:lpstr>PowerPoint Presentation</vt:lpstr>
      <vt:lpstr>PowerPoint Presentation</vt:lpstr>
      <vt:lpstr>PowerPoint Presentation</vt:lpstr>
      <vt:lpstr>PowerPoint Presentation</vt:lpstr>
      <vt:lpstr>  Identify the knowledge-based resources of the organisation assigned to you by your lecturer</vt:lpstr>
      <vt:lpstr>RBV</vt:lpstr>
      <vt:lpstr>PowerPoint Presentation</vt:lpstr>
      <vt:lpstr>RBV</vt:lpstr>
      <vt:lpstr>Activity:</vt:lpstr>
      <vt:lpstr>Discuss:</vt:lpstr>
      <vt:lpstr>Discuss:</vt:lpstr>
      <vt:lpstr>Activity:</vt:lpstr>
      <vt:lpstr>KM System Considerations: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132</cp:revision>
  <dcterms:created xsi:type="dcterms:W3CDTF">2024-11-04T09:28:33Z</dcterms:created>
  <dcterms:modified xsi:type="dcterms:W3CDTF">2025-01-29T11:34:00Z</dcterms:modified>
</cp:coreProperties>
</file>