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69" r:id="rId5"/>
    <p:sldId id="259" r:id="rId6"/>
    <p:sldId id="260" r:id="rId7"/>
    <p:sldId id="261"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447" autoAdjust="0"/>
  </p:normalViewPr>
  <p:slideViewPr>
    <p:cSldViewPr snapToGrid="0">
      <p:cViewPr varScale="1">
        <p:scale>
          <a:sx n="59" d="100"/>
          <a:sy n="59" d="100"/>
        </p:scale>
        <p:origin x="96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6CA224-5965-475F-B843-091975F62F25}" type="datetimeFigureOut">
              <a:rPr lang="en-US" smtClean="0"/>
              <a:t>10/9/2025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6585F8-8C1C-4BEE-B840-7F2206B070AF}" type="slidenum">
              <a:rPr lang="en-US" smtClean="0"/>
              <a:t>‹#›</a:t>
            </a:fld>
            <a:endParaRPr lang="en-US"/>
          </a:p>
        </p:txBody>
      </p:sp>
    </p:spTree>
    <p:extLst>
      <p:ext uri="{BB962C8B-B14F-4D97-AF65-F5344CB8AC3E}">
        <p14:creationId xmlns:p14="http://schemas.microsoft.com/office/powerpoint/2010/main" val="3521827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assets.publishing.service.gov.uk/media/5a7c551ae5274a2041cf34cc/DH_wellbeing_health.PDF" TargetMode="External"/><Relationship Id="rId13" Type="http://schemas.openxmlformats.org/officeDocument/2006/relationships/hyperlink" Target="https://sustainabledevelopment.un.org/content/documents/5987our-common-future.pdf" TargetMode="External"/><Relationship Id="rId3" Type="http://schemas.openxmlformats.org/officeDocument/2006/relationships/hyperlink" Target="https://doi.org/10.1377/hlthaff.2020.00691" TargetMode="External"/><Relationship Id="rId7" Type="http://schemas.openxmlformats.org/officeDocument/2006/relationships/hyperlink" Target="https://www.ons.gov.uk/peoplepopulationandcommunity/healthandsocialcare/healthinequalities" TargetMode="External"/><Relationship Id="rId12" Type="http://schemas.openxmlformats.org/officeDocument/2006/relationships/hyperlink" Target="https://www.un.org/sustainabledevelopment/health/"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longtermplan.nhs.uk/" TargetMode="External"/><Relationship Id="rId11" Type="http://schemas.openxmlformats.org/officeDocument/2006/relationships/hyperlink" Target="https://researchbriefings.files.parliament.uk/documents/POST-PN-0695/POST-PN-0695.pdf" TargetMode="External"/><Relationship Id="rId5" Type="http://schemas.openxmlformats.org/officeDocument/2006/relationships/hyperlink" Target="https://www.england.nhs.uk/long-read/progress-report-delivering-a-greener-nhs-five-years-on/" TargetMode="External"/><Relationship Id="rId10" Type="http://schemas.openxmlformats.org/officeDocument/2006/relationships/hyperlink" Target="https://www.kingsfund.org.uk/insight-and-analysis/long-reads/mental-health-360-funding-costs" TargetMode="External"/><Relationship Id="rId4" Type="http://schemas.openxmlformats.org/officeDocument/2006/relationships/hyperlink" Target="https://www.legislation.gov.uk/ukpga/2014/23/contents" TargetMode="External"/><Relationship Id="rId9" Type="http://schemas.openxmlformats.org/officeDocument/2006/relationships/hyperlink" Target="https://www.rcp.ac.uk/media/jzul5jgn/every-breath-we-take-the-lifelong-impact-of-air-pollution-full-report.pdf" TargetMode="External"/><Relationship Id="rId14" Type="http://schemas.openxmlformats.org/officeDocument/2006/relationships/hyperlink" Target="https://www.who.int/news-room/fact-sheets/detail/noncommunicable-diseas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Introduction</a:t>
            </a:r>
            <a:endParaRPr lang="en-US"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Health, wellbeing, and sustainability are related concepts that are needed in order to enhance population outcomes and ensure long-term healthcare resilience. Health not only means physical, mental, and social wellbeing but also the absence of disease (WHO, 2024). Wellbeing adds to this by including life satisfaction, belonging within a community, and fair access to resources (Public Health England, 2023). Sustainability guarantees that healthcare services address current needs without harming future generations (NHS England, 2025). The UK's health system increasingly supports the United Nations' Sustainable Development Goal 3 (SDG 3), aimed at ensuring healthy living and well-being for all ages (United Nations, 2024). This calls for tackling long-standing inequalities, with men in deprived areas living almost a decade shorter than those in richer areas (ONS, 2024). This presentation discusses the ways in which the UK incorporates health, wellbeing, and environmental sustainability into healthcare policy and practice to move towards achievement of SDG 3 through equitable and sustainable delivery.</a:t>
            </a:r>
          </a:p>
        </p:txBody>
      </p:sp>
      <p:sp>
        <p:nvSpPr>
          <p:cNvPr id="4" name="Slide Number Placeholder 3"/>
          <p:cNvSpPr>
            <a:spLocks noGrp="1"/>
          </p:cNvSpPr>
          <p:nvPr>
            <p:ph type="sldNum" sz="quarter" idx="10"/>
          </p:nvPr>
        </p:nvSpPr>
        <p:spPr/>
        <p:txBody>
          <a:bodyPr/>
          <a:lstStyle/>
          <a:p>
            <a:fld id="{EC6585F8-8C1C-4BEE-B840-7F2206B070AF}" type="slidenum">
              <a:rPr lang="en-US" smtClean="0"/>
              <a:t>2</a:t>
            </a:fld>
            <a:endParaRPr lang="en-US"/>
          </a:p>
        </p:txBody>
      </p:sp>
    </p:spTree>
    <p:extLst>
      <p:ext uri="{BB962C8B-B14F-4D97-AF65-F5344CB8AC3E}">
        <p14:creationId xmlns:p14="http://schemas.microsoft.com/office/powerpoint/2010/main" val="894493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err="1">
                <a:solidFill>
                  <a:schemeClr val="tx1"/>
                </a:solidFill>
                <a:effectLst/>
                <a:latin typeface="+mn-lt"/>
                <a:ea typeface="+mn-ea"/>
                <a:cs typeface="+mn-cs"/>
              </a:rPr>
              <a:t>Salutogenic</a:t>
            </a:r>
            <a:r>
              <a:rPr lang="en-AU" sz="1200" b="1" i="1" kern="1200" dirty="0">
                <a:solidFill>
                  <a:schemeClr val="tx1"/>
                </a:solidFill>
                <a:effectLst/>
                <a:latin typeface="+mn-lt"/>
                <a:ea typeface="+mn-ea"/>
                <a:cs typeface="+mn-cs"/>
              </a:rPr>
              <a:t> Model</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a:t>
            </a:r>
            <a:r>
              <a:rPr lang="en-AU" sz="1200" kern="1200" dirty="0" err="1">
                <a:solidFill>
                  <a:schemeClr val="tx1"/>
                </a:solidFill>
                <a:effectLst/>
                <a:latin typeface="+mn-lt"/>
                <a:ea typeface="+mn-ea"/>
                <a:cs typeface="+mn-cs"/>
              </a:rPr>
              <a:t>Salutogenic</a:t>
            </a:r>
            <a:r>
              <a:rPr lang="en-AU" sz="1200" kern="1200" dirty="0">
                <a:solidFill>
                  <a:schemeClr val="tx1"/>
                </a:solidFill>
                <a:effectLst/>
                <a:latin typeface="+mn-lt"/>
                <a:ea typeface="+mn-ea"/>
                <a:cs typeface="+mn-cs"/>
              </a:rPr>
              <a:t> Model, which was conceptualised by Aaron </a:t>
            </a:r>
            <a:r>
              <a:rPr lang="en-AU" sz="1200" kern="1200" dirty="0" err="1">
                <a:solidFill>
                  <a:schemeClr val="tx1"/>
                </a:solidFill>
                <a:effectLst/>
                <a:latin typeface="+mn-lt"/>
                <a:ea typeface="+mn-ea"/>
                <a:cs typeface="+mn-cs"/>
              </a:rPr>
              <a:t>Antonovsky</a:t>
            </a:r>
            <a:r>
              <a:rPr lang="en-AU" sz="1200" kern="1200" dirty="0">
                <a:solidFill>
                  <a:schemeClr val="tx1"/>
                </a:solidFill>
                <a:effectLst/>
                <a:latin typeface="+mn-lt"/>
                <a:ea typeface="+mn-ea"/>
                <a:cs typeface="+mn-cs"/>
              </a:rPr>
              <a:t>, emphasises factors that contribute to health and wellbeing instead of only disease prevention (</a:t>
            </a:r>
            <a:r>
              <a:rPr lang="en-AU" sz="1200" kern="1200" dirty="0" err="1">
                <a:solidFill>
                  <a:schemeClr val="tx1"/>
                </a:solidFill>
                <a:effectLst/>
                <a:latin typeface="+mn-lt"/>
                <a:ea typeface="+mn-ea"/>
                <a:cs typeface="+mn-cs"/>
              </a:rPr>
              <a:t>Hewis</a:t>
            </a:r>
            <a:r>
              <a:rPr lang="en-AU" sz="1200" kern="1200" dirty="0">
                <a:solidFill>
                  <a:schemeClr val="tx1"/>
                </a:solidFill>
                <a:effectLst/>
                <a:latin typeface="+mn-lt"/>
                <a:ea typeface="+mn-ea"/>
                <a:cs typeface="+mn-cs"/>
              </a:rPr>
              <a:t>, 2023). It changes the focus from the pathogenic approach to determining what enables people to stay well, even under stressful situations. At the centre of this model is the Sense of Coherence (SOC), consisting of comprehensibility, manageability, and meaningfulness — psychological assets that enable individuals to deal with difficulties successfully (</a:t>
            </a:r>
            <a:r>
              <a:rPr lang="en-AU" sz="1200" kern="1200" dirty="0" err="1">
                <a:solidFill>
                  <a:schemeClr val="tx1"/>
                </a:solidFill>
                <a:effectLst/>
                <a:latin typeface="+mn-lt"/>
                <a:ea typeface="+mn-ea"/>
                <a:cs typeface="+mn-cs"/>
              </a:rPr>
              <a:t>Mittelmark</a:t>
            </a:r>
            <a:r>
              <a:rPr lang="en-AU" sz="1200" kern="1200" dirty="0">
                <a:solidFill>
                  <a:schemeClr val="tx1"/>
                </a:solidFill>
                <a:effectLst/>
                <a:latin typeface="+mn-lt"/>
                <a:ea typeface="+mn-ea"/>
                <a:cs typeface="+mn-cs"/>
              </a:rPr>
              <a:t> and Bauer, 2022). The model supports health promotion approaches in UK public health structures by focusing on resilience, empowerment, and resource use (Public Health England, 2025). One of the greatest strengths of the </a:t>
            </a:r>
            <a:r>
              <a:rPr lang="en-AU" sz="1200" kern="1200" dirty="0" err="1">
                <a:solidFill>
                  <a:schemeClr val="tx1"/>
                </a:solidFill>
                <a:effectLst/>
                <a:latin typeface="+mn-lt"/>
                <a:ea typeface="+mn-ea"/>
                <a:cs typeface="+mn-cs"/>
              </a:rPr>
              <a:t>salutogenic</a:t>
            </a:r>
            <a:r>
              <a:rPr lang="en-AU" sz="1200" kern="1200" dirty="0">
                <a:solidFill>
                  <a:schemeClr val="tx1"/>
                </a:solidFill>
                <a:effectLst/>
                <a:latin typeface="+mn-lt"/>
                <a:ea typeface="+mn-ea"/>
                <a:cs typeface="+mn-cs"/>
              </a:rPr>
              <a:t> strategy is its comprehensive emphasis on positive health determinants in social and environmental settings. However, Fernández (2022) argued that operationalising and quantifying SOC across different populations is still challenging and culturally bound. While not without limitation, it gives a very useful theoretical basis for bringing wellbeing and sustainability together in UK health and social care.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6585F8-8C1C-4BEE-B840-7F2206B070AF}" type="slidenum">
              <a:rPr lang="en-US" smtClean="0"/>
              <a:t>3</a:t>
            </a:fld>
            <a:endParaRPr lang="en-US"/>
          </a:p>
        </p:txBody>
      </p:sp>
    </p:spTree>
    <p:extLst>
      <p:ext uri="{BB962C8B-B14F-4D97-AF65-F5344CB8AC3E}">
        <p14:creationId xmlns:p14="http://schemas.microsoft.com/office/powerpoint/2010/main" val="3383589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Ecological Model</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Ecological Model of Health, introduced by Bronfenbrenner, describes how personal health is affected by various interacting environmental systems (</a:t>
            </a:r>
            <a:r>
              <a:rPr lang="en-AU" sz="1200" kern="1200" dirty="0" err="1">
                <a:solidFill>
                  <a:schemeClr val="tx1"/>
                </a:solidFill>
                <a:effectLst/>
                <a:latin typeface="+mn-lt"/>
                <a:ea typeface="+mn-ea"/>
                <a:cs typeface="+mn-cs"/>
              </a:rPr>
              <a:t>Burakgazi</a:t>
            </a:r>
            <a:r>
              <a:rPr lang="en-AU" sz="1200" kern="1200" dirty="0">
                <a:solidFill>
                  <a:schemeClr val="tx1"/>
                </a:solidFill>
                <a:effectLst/>
                <a:latin typeface="+mn-lt"/>
                <a:ea typeface="+mn-ea"/>
                <a:cs typeface="+mn-cs"/>
              </a:rPr>
              <a:t>, 2025). It identifies five interconnected levels: individual, interpersonal, organisational, community, and policy that collectively determine health behaviour and results (Eriksson et al., 2025). This model underlines that to enhance population health, interventions on social, economic, and environmental determinants are needed instead of targeting individual responsibility. In the UK, it informs public health approaches such as the Healthy Lives, Healthy People policy, encouraging multi-agency working to tackle inequalities through education, housing, and social care (Legislation.gov.uk, 2024). The ecological model's strength is its ability to encompass intricate, cross-sectoral determinants of wellbeing. However, it’s very range can render it challenging to operationalise consistently and measure outcomes quantitatively (</a:t>
            </a:r>
            <a:r>
              <a:rPr lang="en-AU" sz="1200" kern="1200" dirty="0" err="1">
                <a:solidFill>
                  <a:schemeClr val="tx1"/>
                </a:solidFill>
                <a:effectLst/>
                <a:latin typeface="+mn-lt"/>
                <a:ea typeface="+mn-ea"/>
                <a:cs typeface="+mn-cs"/>
              </a:rPr>
              <a:t>Preker</a:t>
            </a:r>
            <a:r>
              <a:rPr lang="en-AU" sz="1200" kern="1200" dirty="0">
                <a:solidFill>
                  <a:schemeClr val="tx1"/>
                </a:solidFill>
                <a:effectLst/>
                <a:latin typeface="+mn-lt"/>
                <a:ea typeface="+mn-ea"/>
                <a:cs typeface="+mn-cs"/>
              </a:rPr>
              <a:t> et al., 2021). In general, it promotes sustainable, whole-system strategies for health and wellbeing within today's UK health and social care practice.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6585F8-8C1C-4BEE-B840-7F2206B070AF}" type="slidenum">
              <a:rPr lang="en-US" smtClean="0"/>
              <a:t>4</a:t>
            </a:fld>
            <a:endParaRPr lang="en-US"/>
          </a:p>
        </p:txBody>
      </p:sp>
    </p:spTree>
    <p:extLst>
      <p:ext uri="{BB962C8B-B14F-4D97-AF65-F5344CB8AC3E}">
        <p14:creationId xmlns:p14="http://schemas.microsoft.com/office/powerpoint/2010/main" val="2531209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Global Policy Context: Sustainable Development Goals</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United Nations Sustainable Development Goal 3 (SDG 3) — Good Health and Well-being — is to ensure good health and wellbeing for all ages by 2030 (United Nations, 2025). In the UK, a range of national policies and legislative frameworks help directly contribute to the achievement of SDG 3 through better health outcomes, equity, and access to care. The Health and Social Care Act 2012 supports the integration of health and social care systems, enhancing local authority control over public health and inequalities (WCED, 2025). The NHS Long Term Plan (2024) also supports the SDG 3 targets by focusing on prevention, early diagnosis, and control of major non-communicable diseases like cancer, diabetes, and cardiovascular disease — responsible for 89% of premature deaths in England (ONS, 2024). Also, the UK Tobacco and Vapes Bill (2024) supports SDG 3.4 through the goal of producing a "</a:t>
            </a:r>
            <a:r>
              <a:rPr lang="en-AU" sz="1200" kern="1200" dirty="0" err="1">
                <a:solidFill>
                  <a:schemeClr val="tx1"/>
                </a:solidFill>
                <a:effectLst/>
                <a:latin typeface="+mn-lt"/>
                <a:ea typeface="+mn-ea"/>
                <a:cs typeface="+mn-cs"/>
              </a:rPr>
              <a:t>smokefree</a:t>
            </a:r>
            <a:r>
              <a:rPr lang="en-AU" sz="1200" kern="1200" dirty="0">
                <a:solidFill>
                  <a:schemeClr val="tx1"/>
                </a:solidFill>
                <a:effectLst/>
                <a:latin typeface="+mn-lt"/>
                <a:ea typeface="+mn-ea"/>
                <a:cs typeface="+mn-cs"/>
              </a:rPr>
              <a:t> generation," estimated to save as many as 115,000 smoking-related lives by 2050 (NHS England, 2025). Mental Health Act Reform supports SDG 3.4.2 through increasing access to community-based mental health care and decreasing detentions by 35% (WHO, 2024). In addition, the Health Protection (Coronavirus) Regulations 2020 consolidated SDG 3.d by enhancing pandemic readiness and public health resilience (UK Parliament, 2023). Overall, these measures advance the UK's pledge to SDG 3 via prevention-oriented, equitable, and integrative approaches to health, prioritising innovation, sustainability, and universal access to quality care for all populations.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6585F8-8C1C-4BEE-B840-7F2206B070AF}" type="slidenum">
              <a:rPr lang="en-US" smtClean="0"/>
              <a:t>5</a:t>
            </a:fld>
            <a:endParaRPr lang="en-US"/>
          </a:p>
        </p:txBody>
      </p:sp>
    </p:spTree>
    <p:extLst>
      <p:ext uri="{BB962C8B-B14F-4D97-AF65-F5344CB8AC3E}">
        <p14:creationId xmlns:p14="http://schemas.microsoft.com/office/powerpoint/2010/main" val="1270422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Integration of Health &amp; Wellbeing Approaches</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Integration of health and well-being demands a space from fragmented, illness-based care towards holistic approaches. The </a:t>
            </a:r>
            <a:r>
              <a:rPr lang="en-AU" sz="1200" kern="1200" dirty="0" err="1">
                <a:solidFill>
                  <a:schemeClr val="tx1"/>
                </a:solidFill>
                <a:effectLst/>
                <a:latin typeface="+mn-lt"/>
                <a:ea typeface="+mn-ea"/>
                <a:cs typeface="+mn-cs"/>
              </a:rPr>
              <a:t>salutogenic</a:t>
            </a:r>
            <a:r>
              <a:rPr lang="en-AU" sz="1200" kern="1200" dirty="0">
                <a:solidFill>
                  <a:schemeClr val="tx1"/>
                </a:solidFill>
                <a:effectLst/>
                <a:latin typeface="+mn-lt"/>
                <a:ea typeface="+mn-ea"/>
                <a:cs typeface="+mn-cs"/>
              </a:rPr>
              <a:t> model highlights those factors which enhance resilience and wellbeing over a focus on illness treatment (</a:t>
            </a:r>
            <a:r>
              <a:rPr lang="en-AU" sz="1200" kern="1200" dirty="0" err="1">
                <a:solidFill>
                  <a:schemeClr val="tx1"/>
                </a:solidFill>
                <a:effectLst/>
                <a:latin typeface="+mn-lt"/>
                <a:ea typeface="+mn-ea"/>
                <a:cs typeface="+mn-cs"/>
              </a:rPr>
              <a:t>Hewis</a:t>
            </a:r>
            <a:r>
              <a:rPr lang="en-AU" sz="1200" kern="1200" dirty="0">
                <a:solidFill>
                  <a:schemeClr val="tx1"/>
                </a:solidFill>
                <a:effectLst/>
                <a:latin typeface="+mn-lt"/>
                <a:ea typeface="+mn-ea"/>
                <a:cs typeface="+mn-cs"/>
              </a:rPr>
              <a:t>, 2023).</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A preventive as opposed to curative orientation is increasingly prioritised. For example, chronic conditions like diabetes and cardiovascular disease absorb approximately 70% of NHS expenditure, highlighting the necessity of preventive measures targeting lifestyle, diet, and mental wellbeing (The King's Fund, 2024). NHS England (2025) argued that just 5% of NHS budgets are used for prevention, fuelling increasing chronic disease incidence rates. Contrarily, Mark et al. (2022) indicated that preventive programs such as the Diabetes Prevention Program (DPP) and the NHS Diabetes Prevention Programme (NHS DPP) lowered diabetes incidence by 23%, achieving cost-saving population health impacts (McManus, 2024). Therefore, investing more in prevention is important to lower disease burden and the cost of healthcare.</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Physical, mental, and social care integration is at the heart of bettering outcomes. The NHS Long Term Plan (2024) pledged to scale up community-based multidisciplinary teams and personalised care designs with mental health and social care integrated into and alongside medical treatment. However, the report of the United Nations (2025) claimed that staffing shortages denied 1.2 million patients timely access to integrated community-based care. On the other hand, Mark et al. (2022) suggested that combined care pilots enhanced patient satisfaction by 35% and, importantly, cut emergency hospital admissions significantly (</a:t>
            </a:r>
            <a:r>
              <a:rPr lang="en-AU" sz="1200" kern="1200" dirty="0" err="1">
                <a:solidFill>
                  <a:schemeClr val="tx1"/>
                </a:solidFill>
                <a:effectLst/>
                <a:latin typeface="+mn-lt"/>
                <a:ea typeface="+mn-ea"/>
                <a:cs typeface="+mn-cs"/>
              </a:rPr>
              <a:t>Bhojak</a:t>
            </a:r>
            <a:r>
              <a:rPr lang="en-AU" sz="1200" kern="1200" dirty="0">
                <a:solidFill>
                  <a:schemeClr val="tx1"/>
                </a:solidFill>
                <a:effectLst/>
                <a:latin typeface="+mn-lt"/>
                <a:ea typeface="+mn-ea"/>
                <a:cs typeface="+mn-cs"/>
              </a:rPr>
              <a:t> et al., 2023). Therefore, investment in workforce capacity and combined models is imperative for sustainable health improvement.</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Community services are vital in minimising hospital admissions and inequality. For instance, social prescribing programs in England connect patients with activities and support networks locally, enhancing well-being and lowering General Practitioner (GP) workload (NHS England, 2025). However, WHO (2024) criticises that 40% of social prescribing referrals did not get follow-up, reducing sustained patient health gain. Contrarily, Kiely et al. (2022) indicated that successful social prescribing initiatives cut GP consultations by 28%, which improved community health outcomes substantially. Therefore, improving follow-up on social prescribing can maximise gains and mitigate healthcare system strain.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6585F8-8C1C-4BEE-B840-7F2206B070AF}" type="slidenum">
              <a:rPr lang="en-US" smtClean="0"/>
              <a:t>6</a:t>
            </a:fld>
            <a:endParaRPr lang="en-US"/>
          </a:p>
        </p:txBody>
      </p:sp>
    </p:spTree>
    <p:extLst>
      <p:ext uri="{BB962C8B-B14F-4D97-AF65-F5344CB8AC3E}">
        <p14:creationId xmlns:p14="http://schemas.microsoft.com/office/powerpoint/2010/main" val="3232296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Sustainable Development in Health Policies</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WHO "Health in All Policies" approach highlights the importance of mainstreaming health considerations in decision-making in various sectors such as housing, transport, and environment to enhance the well-being of populations and close health inequalities (WHO, 2024). This emphasises that sustainable development calls for an inter-sectoral collaboration that goes beyond the healthcare sector.</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In the UK, the NHS Net Zero strategy plans to lower direct carbon emissions to net zero by 2040 and wider supply chain emissions by 2045. The NHS, accounting for around 5.4% of the UK's overall carbon footprint, is focusing on green estates, renewable energy, and low-emission travel to meet this goal (NHS England, 2025).</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Sustainable procurement is also essential, with efforts ensuring pharmaceuticals and medical supplies are environmentally and ethically sound. Digital health technologies, including telemedicine, aid in sustainability by decreasing patient mobility and related emissions (The King's Fund, 2024).</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Lastly, policies must strike a balance between being resource-efficient while ensuring high-quality patient outcomes to ensure sustainability reinforces rather than dilutes care delivery.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6585F8-8C1C-4BEE-B840-7F2206B070AF}" type="slidenum">
              <a:rPr lang="en-US" smtClean="0"/>
              <a:t>7</a:t>
            </a:fld>
            <a:endParaRPr lang="en-US"/>
          </a:p>
        </p:txBody>
      </p:sp>
    </p:spTree>
    <p:extLst>
      <p:ext uri="{BB962C8B-B14F-4D97-AF65-F5344CB8AC3E}">
        <p14:creationId xmlns:p14="http://schemas.microsoft.com/office/powerpoint/2010/main" val="1126102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Policy and Governance</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Policy and governance have a key part to play in establishing the provision of health and social care. The NHS Long Term Plan (2024) introduced priorities for preventive care, mental health development, and service integration, with the aim of saving up to 500,000 lives through early diagnosis and prevention. The Mental Health Act (1983, revised 2007) is the framework for compulsory care and treatment, with continued reforms aiming to enhance patient rights (UK Parliament, 2023). The Care Act 2014 supports adult social care on the basis of wellbeing, safeguarding, and fair access (Legislation.gov.uk, 2024).</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Preventive public health efforts, including vaccination programs and lifestyle modification like obesity reduction programs, continue to be at the heart of optimising population outcomes (Public Health England, 2025). However, governance is challenged by measures such as funding squeezes, an estimated 50,000 shortage of nurses by 2025, and regulatory burdens (NHS England, 2025). Balances between national targets and local-level action also complicate uniformity of provision across areas.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6585F8-8C1C-4BEE-B840-7F2206B070AF}" type="slidenum">
              <a:rPr lang="en-US" smtClean="0"/>
              <a:t>8</a:t>
            </a:fld>
            <a:endParaRPr lang="en-US"/>
          </a:p>
        </p:txBody>
      </p:sp>
    </p:spTree>
    <p:extLst>
      <p:ext uri="{BB962C8B-B14F-4D97-AF65-F5344CB8AC3E}">
        <p14:creationId xmlns:p14="http://schemas.microsoft.com/office/powerpoint/2010/main" val="5364863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Service Delivery Innovations</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Service delivery innovations are revolutionising healthcare accessibility, efficiency, and patient experience. Telehealth and e-health platforms grew exponentially during the COVID-19 pandemic, with virtual GP consultations rising from 15% in 2019 to more than 70% in April 2020, illustrating scalability and patient uptake (NHS England, 2025). Digital monitoring tools now facilitate long-term condition management, minimising hospital attendance and enhancing continuity of care.</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Community health programs and multidisciplinary care teams build up local service provision. For instance, integrated care systems (ICSs) in England consolidate the NHS providers, local authorities, and voluntary organisations to provide more coordinated care (The King’s Fund, 2024).</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There are also changing hospital models. NHS Virtual Wards provide hospital-standard care in the home via remote monitoring and clinician management, enhancing recovery and cutting admissions. These innovations bring measurable value: improved accessibility, decreased pressure on acute services, and better cost value, while enabling holistic and patient-centred care.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6585F8-8C1C-4BEE-B840-7F2206B070AF}" type="slidenum">
              <a:rPr lang="en-US" smtClean="0"/>
              <a:t>9</a:t>
            </a:fld>
            <a:endParaRPr lang="en-US"/>
          </a:p>
        </p:txBody>
      </p:sp>
    </p:spTree>
    <p:extLst>
      <p:ext uri="{BB962C8B-B14F-4D97-AF65-F5344CB8AC3E}">
        <p14:creationId xmlns:p14="http://schemas.microsoft.com/office/powerpoint/2010/main" val="2187093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Public Health Initiatives</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Public health campaigns are critical for encouraging healthier living and preventing avoidable disease. Change4Life has aimed at childhood obesity, with findings indicating enhanced parental knowledge and decreased sugar intake (Public Health England, 2025). Stoptober has been successful in reaching over 2.3 million smokers since 2012, with quitting for 28 days increasing the likelihood of long-term cessation fivefold (NHS England, 2025). NHS Health Checks, provided to adults between 40 and 74 years of age, have saved an estimated 2,500 heart attacks and strokes each year by finding risks early (NHS Long Term Plan, 2024).</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Environmental health interventions also tackle more overarching determinants. Improving air quality can avoid as many as 40,000 premature deaths each year in the UK (Royal College of Physicians, 2023). Local authorities, education, and mass media campaigns have critical roles to play in reinforcing these interventions, generating community-wide action. These programmes collectively produce quantifiable enhancements in population health alongside pressures eased on health systems.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6585F8-8C1C-4BEE-B840-7F2206B070AF}" type="slidenum">
              <a:rPr lang="en-US" smtClean="0"/>
              <a:t>10</a:t>
            </a:fld>
            <a:endParaRPr lang="en-US"/>
          </a:p>
        </p:txBody>
      </p:sp>
    </p:spTree>
    <p:extLst>
      <p:ext uri="{BB962C8B-B14F-4D97-AF65-F5344CB8AC3E}">
        <p14:creationId xmlns:p14="http://schemas.microsoft.com/office/powerpoint/2010/main" val="12156890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Equity and Access</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Health inequalities are systematic, avoidable, and unjust disparities in health status and access to healthcare between population groups (</a:t>
            </a:r>
            <a:r>
              <a:rPr lang="en-AU" sz="1200" kern="1200" dirty="0" err="1">
                <a:solidFill>
                  <a:schemeClr val="tx1"/>
                </a:solidFill>
                <a:effectLst/>
                <a:latin typeface="+mn-lt"/>
                <a:ea typeface="+mn-ea"/>
                <a:cs typeface="+mn-cs"/>
              </a:rPr>
              <a:t>Schlotheuber</a:t>
            </a:r>
            <a:r>
              <a:rPr lang="en-AU" sz="1200" kern="1200" dirty="0">
                <a:solidFill>
                  <a:schemeClr val="tx1"/>
                </a:solidFill>
                <a:effectLst/>
                <a:latin typeface="+mn-lt"/>
                <a:ea typeface="+mn-ea"/>
                <a:cs typeface="+mn-cs"/>
              </a:rPr>
              <a:t> and </a:t>
            </a:r>
            <a:r>
              <a:rPr lang="en-AU" sz="1200" kern="1200" dirty="0" err="1">
                <a:solidFill>
                  <a:schemeClr val="tx1"/>
                </a:solidFill>
                <a:effectLst/>
                <a:latin typeface="+mn-lt"/>
                <a:ea typeface="+mn-ea"/>
                <a:cs typeface="+mn-cs"/>
              </a:rPr>
              <a:t>Hosseinpoor</a:t>
            </a:r>
            <a:r>
              <a:rPr lang="en-AU" sz="1200" kern="1200" dirty="0">
                <a:solidFill>
                  <a:schemeClr val="tx1"/>
                </a:solidFill>
                <a:effectLst/>
                <a:latin typeface="+mn-lt"/>
                <a:ea typeface="+mn-ea"/>
                <a:cs typeface="+mn-cs"/>
              </a:rPr>
              <a:t>, 2022). These inequalities develop from social, economic, and environmental determinants like income, education, ethnicity, and geography, creating unequal chances to gain optimal health and wellbeing within various communities (Mamun and </a:t>
            </a:r>
            <a:r>
              <a:rPr lang="en-AU" sz="1200" kern="1200" dirty="0" err="1">
                <a:solidFill>
                  <a:schemeClr val="tx1"/>
                </a:solidFill>
                <a:effectLst/>
                <a:latin typeface="+mn-lt"/>
                <a:ea typeface="+mn-ea"/>
                <a:cs typeface="+mn-cs"/>
              </a:rPr>
              <a:t>Alam</a:t>
            </a:r>
            <a:r>
              <a:rPr lang="en-AU" sz="1200" kern="1200" dirty="0">
                <a:solidFill>
                  <a:schemeClr val="tx1"/>
                </a:solidFill>
                <a:effectLst/>
                <a:latin typeface="+mn-lt"/>
                <a:ea typeface="+mn-ea"/>
                <a:cs typeface="+mn-cs"/>
              </a:rPr>
              <a:t>, 2025).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Health inequities in access and outcomes remain by ethnicity, gender, socio-economic status, and geography. In the most disadvantaged areas of England, life expectancy is 9.4 years lower for men and 7.6 years lower for women than in the least disadvantaged (Health Affairs, 2025). Ethnic inequalities also exist, as Black women in the UK are four times more likely to die during childbirth than White women (The King’s Fund, 2024).</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social determinants, including housing, education, and income, are responsible for much of this inequality, validating the call for systemic policy transformation (</a:t>
            </a:r>
            <a:r>
              <a:rPr lang="en-AU" sz="1200" kern="1200" dirty="0" err="1">
                <a:solidFill>
                  <a:schemeClr val="tx1"/>
                </a:solidFill>
                <a:effectLst/>
                <a:latin typeface="+mn-lt"/>
                <a:ea typeface="+mn-ea"/>
                <a:cs typeface="+mn-cs"/>
              </a:rPr>
              <a:t>Jiakponna</a:t>
            </a:r>
            <a:r>
              <a:rPr lang="en-AU" sz="1200" kern="1200" dirty="0">
                <a:solidFill>
                  <a:schemeClr val="tx1"/>
                </a:solidFill>
                <a:effectLst/>
                <a:latin typeface="+mn-lt"/>
                <a:ea typeface="+mn-ea"/>
                <a:cs typeface="+mn-cs"/>
              </a:rPr>
              <a:t> et al., 2024). Locally, access to universal healthcare and specific programmes in disadvantaged areas are designed to close gaps. At a national level, the Core20PLUS5 strategy targets better outcomes in the most deprived 20% of the population and priority clinical areas (NHS England, 2025). Economic development and equity-oriented governance are needed for sustained investment for equitable and inclusive healthcare delivery.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6585F8-8C1C-4BEE-B840-7F2206B070AF}" type="slidenum">
              <a:rPr lang="en-US" smtClean="0"/>
              <a:t>11</a:t>
            </a:fld>
            <a:endParaRPr lang="en-US"/>
          </a:p>
        </p:txBody>
      </p:sp>
    </p:spTree>
    <p:extLst>
      <p:ext uri="{BB962C8B-B14F-4D97-AF65-F5344CB8AC3E}">
        <p14:creationId xmlns:p14="http://schemas.microsoft.com/office/powerpoint/2010/main" val="1479189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Conclusion</a:t>
            </a:r>
            <a:endParaRPr lang="en-US" sz="1200" b="1" i="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In conclusion, health, well-being, and sustainable development are at the heart of future health and social care. Health needs to be defined as more than the lack of disease, across mental, physical, and social aspects. Wellbeing underlines this by emphasising community-based and holistic methods, with sustainable development guaranteeing that existing frameworks continue to work for generations to come. All three of these principles offer a basis for fair, effective, and forward-thinking service provision.</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Increasing pressures of long-term illness, increasing health inequalities, and environmental issues place an emphasis on the necessity for innovative, inclusive, and sustainable solutions. Priority should be placed on preventive policies, including lifestyle interventions and health promotion campaigns aimed at lowering avoidable burdens of disease. Sustainability should be incorporated into healthcare practice, including green estates and digital innovation, to enhance resilience and efficiency. Lastly, tackling inequalities using focused policies and community-based interventions is necessary for creating a more equitable and healthier society.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C6585F8-8C1C-4BEE-B840-7F2206B070AF}" type="slidenum">
              <a:rPr lang="en-US" smtClean="0"/>
              <a:t>12</a:t>
            </a:fld>
            <a:endParaRPr lang="en-US"/>
          </a:p>
        </p:txBody>
      </p:sp>
    </p:spTree>
    <p:extLst>
      <p:ext uri="{BB962C8B-B14F-4D97-AF65-F5344CB8AC3E}">
        <p14:creationId xmlns:p14="http://schemas.microsoft.com/office/powerpoint/2010/main" val="3359708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1" i="1" kern="1200" dirty="0">
                <a:solidFill>
                  <a:schemeClr val="tx1"/>
                </a:solidFill>
                <a:effectLst/>
                <a:latin typeface="+mn-lt"/>
                <a:ea typeface="+mn-ea"/>
                <a:cs typeface="+mn-cs"/>
              </a:rPr>
              <a:t>References</a:t>
            </a:r>
            <a:endParaRPr lang="en-US" sz="1200" b="1" i="1" kern="1200" dirty="0">
              <a:solidFill>
                <a:schemeClr val="tx1"/>
              </a:solidFill>
              <a:effectLst/>
              <a:latin typeface="+mn-lt"/>
              <a:ea typeface="+mn-ea"/>
              <a:cs typeface="+mn-cs"/>
            </a:endParaRPr>
          </a:p>
          <a:p>
            <a:r>
              <a:rPr lang="en-AU" sz="1200" kern="1200" dirty="0" err="1">
                <a:solidFill>
                  <a:schemeClr val="tx1"/>
                </a:solidFill>
                <a:effectLst/>
                <a:latin typeface="+mn-lt"/>
                <a:ea typeface="+mn-ea"/>
                <a:cs typeface="+mn-cs"/>
              </a:rPr>
              <a:t>Banzon</a:t>
            </a:r>
            <a:r>
              <a:rPr lang="en-AU" sz="1200" kern="1200" dirty="0">
                <a:solidFill>
                  <a:schemeClr val="tx1"/>
                </a:solidFill>
                <a:effectLst/>
                <a:latin typeface="+mn-lt"/>
                <a:ea typeface="+mn-ea"/>
                <a:cs typeface="+mn-cs"/>
              </a:rPr>
              <a:t>, E., Arora, D., Riley, B., Coghlan, B., </a:t>
            </a:r>
            <a:r>
              <a:rPr lang="en-AU" sz="1200" kern="1200" dirty="0" err="1">
                <a:solidFill>
                  <a:schemeClr val="tx1"/>
                </a:solidFill>
                <a:effectLst/>
                <a:latin typeface="+mn-lt"/>
                <a:ea typeface="+mn-ea"/>
                <a:cs typeface="+mn-cs"/>
              </a:rPr>
              <a:t>Manyari</a:t>
            </a:r>
            <a:r>
              <a:rPr lang="en-AU" sz="1200" kern="1200" dirty="0">
                <a:solidFill>
                  <a:schemeClr val="tx1"/>
                </a:solidFill>
                <a:effectLst/>
                <a:latin typeface="+mn-lt"/>
                <a:ea typeface="+mn-ea"/>
                <a:cs typeface="+mn-cs"/>
              </a:rPr>
              <a:t>, D. P., Ghosh, U., ... and Hurtado Epstein, A. (2025). Sustainable and Low-Carbon Health Systems. </a:t>
            </a:r>
            <a:endParaRPr lang="en-US" sz="1200" kern="1200" dirty="0">
              <a:solidFill>
                <a:schemeClr val="tx1"/>
              </a:solidFill>
              <a:effectLst/>
              <a:latin typeface="+mn-lt"/>
              <a:ea typeface="+mn-ea"/>
              <a:cs typeface="+mn-cs"/>
            </a:endParaRPr>
          </a:p>
          <a:p>
            <a:r>
              <a:rPr lang="en-AU" sz="1200" kern="1200" dirty="0" err="1">
                <a:solidFill>
                  <a:schemeClr val="tx1"/>
                </a:solidFill>
                <a:effectLst/>
                <a:latin typeface="+mn-lt"/>
                <a:ea typeface="+mn-ea"/>
                <a:cs typeface="+mn-cs"/>
              </a:rPr>
              <a:t>Bhojak</a:t>
            </a:r>
            <a:r>
              <a:rPr lang="en-AU" sz="1200" kern="1200" dirty="0">
                <a:solidFill>
                  <a:schemeClr val="tx1"/>
                </a:solidFill>
                <a:effectLst/>
                <a:latin typeface="+mn-lt"/>
                <a:ea typeface="+mn-ea"/>
                <a:cs typeface="+mn-cs"/>
              </a:rPr>
              <a:t>, N. P., Modi, A., Patel, J. D., and Patel, M. (2023). Measuring patient satisfaction in the emergency department: An empirical test using structural equation </a:t>
            </a:r>
            <a:r>
              <a:rPr lang="en-AU" sz="1200" kern="1200" dirty="0" err="1">
                <a:solidFill>
                  <a:schemeClr val="tx1"/>
                </a:solidFill>
                <a:effectLst/>
                <a:latin typeface="+mn-lt"/>
                <a:ea typeface="+mn-ea"/>
                <a:cs typeface="+mn-cs"/>
              </a:rPr>
              <a:t>modeling</a:t>
            </a:r>
            <a:r>
              <a:rPr lang="en-AU" sz="1200" kern="1200" dirty="0">
                <a:solidFill>
                  <a:schemeClr val="tx1"/>
                </a:solidFill>
                <a:effectLst/>
                <a:latin typeface="+mn-lt"/>
                <a:ea typeface="+mn-ea"/>
                <a:cs typeface="+mn-cs"/>
              </a:rPr>
              <a:t>. International Journal of Healthcare Management, 16(3), 412-426. </a:t>
            </a:r>
            <a:endParaRPr lang="en-US" sz="1200" kern="1200" dirty="0">
              <a:solidFill>
                <a:schemeClr val="tx1"/>
              </a:solidFill>
              <a:effectLst/>
              <a:latin typeface="+mn-lt"/>
              <a:ea typeface="+mn-ea"/>
              <a:cs typeface="+mn-cs"/>
            </a:endParaRPr>
          </a:p>
          <a:p>
            <a:r>
              <a:rPr lang="en-AU" sz="1200" kern="1200" dirty="0" err="1">
                <a:solidFill>
                  <a:schemeClr val="tx1"/>
                </a:solidFill>
                <a:effectLst/>
                <a:latin typeface="+mn-lt"/>
                <a:ea typeface="+mn-ea"/>
                <a:cs typeface="+mn-cs"/>
              </a:rPr>
              <a:t>Burakgazi</a:t>
            </a:r>
            <a:r>
              <a:rPr lang="en-AU" sz="1200" kern="1200" dirty="0">
                <a:solidFill>
                  <a:schemeClr val="tx1"/>
                </a:solidFill>
                <a:effectLst/>
                <a:latin typeface="+mn-lt"/>
                <a:ea typeface="+mn-ea"/>
                <a:cs typeface="+mn-cs"/>
              </a:rPr>
              <a:t>, S. G. (2025). The ecological model of human development. In Exploring Adult Education Through Learning Theory (pp. 325-342). IGI Global. </a:t>
            </a:r>
            <a:endParaRPr lang="en-US" sz="1200" kern="1200" dirty="0">
              <a:solidFill>
                <a:schemeClr val="tx1"/>
              </a:solidFill>
              <a:effectLst/>
              <a:latin typeface="+mn-lt"/>
              <a:ea typeface="+mn-ea"/>
              <a:cs typeface="+mn-cs"/>
            </a:endParaRPr>
          </a:p>
          <a:p>
            <a:r>
              <a:rPr lang="en-AU" sz="1200" kern="1200" dirty="0" err="1">
                <a:solidFill>
                  <a:schemeClr val="tx1"/>
                </a:solidFill>
                <a:effectLst/>
                <a:latin typeface="+mn-lt"/>
                <a:ea typeface="+mn-ea"/>
                <a:cs typeface="+mn-cs"/>
              </a:rPr>
              <a:t>Dalgıç</a:t>
            </a:r>
            <a:r>
              <a:rPr lang="en-AU" sz="1200" kern="1200" dirty="0">
                <a:solidFill>
                  <a:schemeClr val="tx1"/>
                </a:solidFill>
                <a:effectLst/>
                <a:latin typeface="+mn-lt"/>
                <a:ea typeface="+mn-ea"/>
                <a:cs typeface="+mn-cs"/>
              </a:rPr>
              <a:t>, P. N. (2025). The Role of Sustainable Development Goals (SDGs) in Reducing Health Inequalities. In Sustainable Development Goals (SDG) and Its Intersection With Health and Well-Being (pp. 491-520). IGI Global Scientific Publishing.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Eriksson, M., Sundberg, L. R., </a:t>
            </a:r>
            <a:r>
              <a:rPr lang="en-AU" sz="1200" kern="1200" dirty="0" err="1">
                <a:solidFill>
                  <a:schemeClr val="tx1"/>
                </a:solidFill>
                <a:effectLst/>
                <a:latin typeface="+mn-lt"/>
                <a:ea typeface="+mn-ea"/>
                <a:cs typeface="+mn-cs"/>
              </a:rPr>
              <a:t>Santosa</a:t>
            </a:r>
            <a:r>
              <a:rPr lang="en-AU" sz="1200" kern="1200" dirty="0">
                <a:solidFill>
                  <a:schemeClr val="tx1"/>
                </a:solidFill>
                <a:effectLst/>
                <a:latin typeface="+mn-lt"/>
                <a:ea typeface="+mn-ea"/>
                <a:cs typeface="+mn-cs"/>
              </a:rPr>
              <a:t>, A., Lindgren, H., Ng, N., and </a:t>
            </a:r>
            <a:r>
              <a:rPr lang="en-AU" sz="1200" kern="1200" dirty="0" err="1">
                <a:solidFill>
                  <a:schemeClr val="tx1"/>
                </a:solidFill>
                <a:effectLst/>
                <a:latin typeface="+mn-lt"/>
                <a:ea typeface="+mn-ea"/>
                <a:cs typeface="+mn-cs"/>
              </a:rPr>
              <a:t>Lindvall</a:t>
            </a:r>
            <a:r>
              <a:rPr lang="en-AU" sz="1200" kern="1200" dirty="0">
                <a:solidFill>
                  <a:schemeClr val="tx1"/>
                </a:solidFill>
                <a:effectLst/>
                <a:latin typeface="+mn-lt"/>
                <a:ea typeface="+mn-ea"/>
                <a:cs typeface="+mn-cs"/>
              </a:rPr>
              <a:t>, K. (2025). Health behavioural change–the influence of social-ecological factors and health identity. International journal of qualitative studies on health and well-being, 20(1), 2458309.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Fernández, A. L. (2022). Operationalizing the concept of culture. In Understanding Cross-Cultural Neuropsychology (pp. 19-28). Routledge.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Health Affairs (2025). Tackling Social Determinants Of Health Around The Globe. Health Affairs, 39(7), pp.1118–1121. </a:t>
            </a:r>
            <a:r>
              <a:rPr lang="en-AU" sz="1200" kern="1200" dirty="0" err="1">
                <a:solidFill>
                  <a:schemeClr val="tx1"/>
                </a:solidFill>
                <a:effectLst/>
                <a:latin typeface="+mn-lt"/>
                <a:ea typeface="+mn-ea"/>
                <a:cs typeface="+mn-cs"/>
              </a:rPr>
              <a:t>doi</a:t>
            </a:r>
            <a:r>
              <a:rPr lang="en-AU" sz="1200" kern="1200" dirty="0">
                <a:solidFill>
                  <a:schemeClr val="tx1"/>
                </a:solidFill>
                <a:effectLst/>
                <a:latin typeface="+mn-lt"/>
                <a:ea typeface="+mn-ea"/>
                <a:cs typeface="+mn-cs"/>
              </a:rPr>
              <a:t>: </a:t>
            </a:r>
            <a:r>
              <a:rPr lang="en-AU" sz="1200" u="sng" kern="1200" dirty="0">
                <a:solidFill>
                  <a:schemeClr val="tx1"/>
                </a:solidFill>
                <a:effectLst/>
                <a:latin typeface="+mn-lt"/>
                <a:ea typeface="+mn-ea"/>
                <a:cs typeface="+mn-cs"/>
                <a:hlinkClick r:id="rId3"/>
              </a:rPr>
              <a:t>https://doi.org/10.1377/hlthaff.2020.00691</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err="1">
                <a:solidFill>
                  <a:schemeClr val="tx1"/>
                </a:solidFill>
                <a:effectLst/>
                <a:latin typeface="+mn-lt"/>
                <a:ea typeface="+mn-ea"/>
                <a:cs typeface="+mn-cs"/>
              </a:rPr>
              <a:t>Hewis</a:t>
            </a:r>
            <a:r>
              <a:rPr lang="en-AU" sz="1200" kern="1200" dirty="0">
                <a:solidFill>
                  <a:schemeClr val="tx1"/>
                </a:solidFill>
                <a:effectLst/>
                <a:latin typeface="+mn-lt"/>
                <a:ea typeface="+mn-ea"/>
                <a:cs typeface="+mn-cs"/>
              </a:rPr>
              <a:t>, J. (2023). A </a:t>
            </a:r>
            <a:r>
              <a:rPr lang="en-AU" sz="1200" kern="1200" dirty="0" err="1">
                <a:solidFill>
                  <a:schemeClr val="tx1"/>
                </a:solidFill>
                <a:effectLst/>
                <a:latin typeface="+mn-lt"/>
                <a:ea typeface="+mn-ea"/>
                <a:cs typeface="+mn-cs"/>
              </a:rPr>
              <a:t>salutogenic</a:t>
            </a:r>
            <a:r>
              <a:rPr lang="en-AU" sz="1200" kern="1200" dirty="0">
                <a:solidFill>
                  <a:schemeClr val="tx1"/>
                </a:solidFill>
                <a:effectLst/>
                <a:latin typeface="+mn-lt"/>
                <a:ea typeface="+mn-ea"/>
                <a:cs typeface="+mn-cs"/>
              </a:rPr>
              <a:t> approach: Changing the paradigm. Journal of Medical Imaging and radiation sciences, 54(2), S17-S21. </a:t>
            </a:r>
            <a:endParaRPr lang="en-US" sz="1200" kern="1200" dirty="0">
              <a:solidFill>
                <a:schemeClr val="tx1"/>
              </a:solidFill>
              <a:effectLst/>
              <a:latin typeface="+mn-lt"/>
              <a:ea typeface="+mn-ea"/>
              <a:cs typeface="+mn-cs"/>
            </a:endParaRPr>
          </a:p>
          <a:p>
            <a:r>
              <a:rPr lang="en-AU" sz="1200" kern="1200" dirty="0" err="1">
                <a:solidFill>
                  <a:schemeClr val="tx1"/>
                </a:solidFill>
                <a:effectLst/>
                <a:latin typeface="+mn-lt"/>
                <a:ea typeface="+mn-ea"/>
                <a:cs typeface="+mn-cs"/>
              </a:rPr>
              <a:t>Jiakponna</a:t>
            </a:r>
            <a:r>
              <a:rPr lang="en-AU" sz="1200" kern="1200" dirty="0">
                <a:solidFill>
                  <a:schemeClr val="tx1"/>
                </a:solidFill>
                <a:effectLst/>
                <a:latin typeface="+mn-lt"/>
                <a:ea typeface="+mn-ea"/>
                <a:cs typeface="+mn-cs"/>
              </a:rPr>
              <a:t>, E. C., </a:t>
            </a:r>
            <a:r>
              <a:rPr lang="en-AU" sz="1200" kern="1200" dirty="0" err="1">
                <a:solidFill>
                  <a:schemeClr val="tx1"/>
                </a:solidFill>
                <a:effectLst/>
                <a:latin typeface="+mn-lt"/>
                <a:ea typeface="+mn-ea"/>
                <a:cs typeface="+mn-cs"/>
              </a:rPr>
              <a:t>Agbomola</a:t>
            </a:r>
            <a:r>
              <a:rPr lang="en-AU" sz="1200" kern="1200" dirty="0">
                <a:solidFill>
                  <a:schemeClr val="tx1"/>
                </a:solidFill>
                <a:effectLst/>
                <a:latin typeface="+mn-lt"/>
                <a:ea typeface="+mn-ea"/>
                <a:cs typeface="+mn-cs"/>
              </a:rPr>
              <a:t>, J. O., </a:t>
            </a:r>
            <a:r>
              <a:rPr lang="en-AU" sz="1200" kern="1200" dirty="0" err="1">
                <a:solidFill>
                  <a:schemeClr val="tx1"/>
                </a:solidFill>
                <a:effectLst/>
                <a:latin typeface="+mn-lt"/>
                <a:ea typeface="+mn-ea"/>
                <a:cs typeface="+mn-cs"/>
              </a:rPr>
              <a:t>Ipede</a:t>
            </a:r>
            <a:r>
              <a:rPr lang="en-AU" sz="1200" kern="1200" dirty="0">
                <a:solidFill>
                  <a:schemeClr val="tx1"/>
                </a:solidFill>
                <a:effectLst/>
                <a:latin typeface="+mn-lt"/>
                <a:ea typeface="+mn-ea"/>
                <a:cs typeface="+mn-cs"/>
              </a:rPr>
              <a:t>, O., </a:t>
            </a:r>
            <a:r>
              <a:rPr lang="en-AU" sz="1200" kern="1200" dirty="0" err="1">
                <a:solidFill>
                  <a:schemeClr val="tx1"/>
                </a:solidFill>
                <a:effectLst/>
                <a:latin typeface="+mn-lt"/>
                <a:ea typeface="+mn-ea"/>
                <a:cs typeface="+mn-cs"/>
              </a:rPr>
              <a:t>Karakitie</a:t>
            </a:r>
            <a:r>
              <a:rPr lang="en-AU" sz="1200" kern="1200" dirty="0">
                <a:solidFill>
                  <a:schemeClr val="tx1"/>
                </a:solidFill>
                <a:effectLst/>
                <a:latin typeface="+mn-lt"/>
                <a:ea typeface="+mn-ea"/>
                <a:cs typeface="+mn-cs"/>
              </a:rPr>
              <a:t>, L., </a:t>
            </a:r>
            <a:r>
              <a:rPr lang="en-AU" sz="1200" kern="1200" dirty="0" err="1">
                <a:solidFill>
                  <a:schemeClr val="tx1"/>
                </a:solidFill>
                <a:effectLst/>
                <a:latin typeface="+mn-lt"/>
                <a:ea typeface="+mn-ea"/>
                <a:cs typeface="+mn-cs"/>
              </a:rPr>
              <a:t>Ogunsina</a:t>
            </a:r>
            <a:r>
              <a:rPr lang="en-AU" sz="1200" kern="1200" dirty="0">
                <a:solidFill>
                  <a:schemeClr val="tx1"/>
                </a:solidFill>
                <a:effectLst/>
                <a:latin typeface="+mn-lt"/>
                <a:ea typeface="+mn-ea"/>
                <a:cs typeface="+mn-cs"/>
              </a:rPr>
              <a:t>, A. J., Adebayo, K. T., and </a:t>
            </a:r>
            <a:r>
              <a:rPr lang="en-AU" sz="1200" kern="1200" dirty="0" err="1">
                <a:solidFill>
                  <a:schemeClr val="tx1"/>
                </a:solidFill>
                <a:effectLst/>
                <a:latin typeface="+mn-lt"/>
                <a:ea typeface="+mn-ea"/>
                <a:cs typeface="+mn-cs"/>
              </a:rPr>
              <a:t>Tinuoye</a:t>
            </a:r>
            <a:r>
              <a:rPr lang="en-AU" sz="1200" kern="1200" dirty="0">
                <a:solidFill>
                  <a:schemeClr val="tx1"/>
                </a:solidFill>
                <a:effectLst/>
                <a:latin typeface="+mn-lt"/>
                <a:ea typeface="+mn-ea"/>
                <a:cs typeface="+mn-cs"/>
              </a:rPr>
              <a:t>, M. O. (2024). Psychosocial factors in chronic disease management: implications for health psychology. Int J Sci Res Arch, 12(2), 117-128.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Kiely, B., Croke, A., O'Shea, M., Boland, F., O'Shea, E., Connolly, D., and Smith, S. M. (2022). Effect of social prescribing link workers on health outcomes and costs for adults in primary care and community settings: a systematic review. BMJ open, 12(10), e062951. </a:t>
            </a:r>
            <a:endParaRPr lang="en-US" sz="1200" kern="1200" dirty="0">
              <a:solidFill>
                <a:schemeClr val="tx1"/>
              </a:solidFill>
              <a:effectLst/>
              <a:latin typeface="+mn-lt"/>
              <a:ea typeface="+mn-ea"/>
              <a:cs typeface="+mn-cs"/>
            </a:endParaRPr>
          </a:p>
          <a:p>
            <a:r>
              <a:rPr lang="en-AU" sz="1200" kern="1200" dirty="0" err="1">
                <a:solidFill>
                  <a:schemeClr val="tx1"/>
                </a:solidFill>
                <a:effectLst/>
                <a:latin typeface="+mn-lt"/>
                <a:ea typeface="+mn-ea"/>
                <a:cs typeface="+mn-cs"/>
              </a:rPr>
              <a:t>Lakioti</a:t>
            </a:r>
            <a:r>
              <a:rPr lang="en-AU" sz="1200" kern="1200" dirty="0">
                <a:solidFill>
                  <a:schemeClr val="tx1"/>
                </a:solidFill>
                <a:effectLst/>
                <a:latin typeface="+mn-lt"/>
                <a:ea typeface="+mn-ea"/>
                <a:cs typeface="+mn-cs"/>
              </a:rPr>
              <a:t>, E., Pagonis, N., </a:t>
            </a:r>
            <a:r>
              <a:rPr lang="en-AU" sz="1200" kern="1200" dirty="0" err="1">
                <a:solidFill>
                  <a:schemeClr val="tx1"/>
                </a:solidFill>
                <a:effectLst/>
                <a:latin typeface="+mn-lt"/>
                <a:ea typeface="+mn-ea"/>
                <a:cs typeface="+mn-cs"/>
              </a:rPr>
              <a:t>Flegkas</a:t>
            </a:r>
            <a:r>
              <a:rPr lang="en-AU" sz="1200" kern="1200" dirty="0">
                <a:solidFill>
                  <a:schemeClr val="tx1"/>
                </a:solidFill>
                <a:effectLst/>
                <a:latin typeface="+mn-lt"/>
                <a:ea typeface="+mn-ea"/>
                <a:cs typeface="+mn-cs"/>
              </a:rPr>
              <a:t>, D., </a:t>
            </a:r>
            <a:r>
              <a:rPr lang="en-AU" sz="1200" kern="1200" dirty="0" err="1">
                <a:solidFill>
                  <a:schemeClr val="tx1"/>
                </a:solidFill>
                <a:effectLst/>
                <a:latin typeface="+mn-lt"/>
                <a:ea typeface="+mn-ea"/>
                <a:cs typeface="+mn-cs"/>
              </a:rPr>
              <a:t>Itziou</a:t>
            </a:r>
            <a:r>
              <a:rPr lang="en-AU" sz="1200" kern="1200" dirty="0">
                <a:solidFill>
                  <a:schemeClr val="tx1"/>
                </a:solidFill>
                <a:effectLst/>
                <a:latin typeface="+mn-lt"/>
                <a:ea typeface="+mn-ea"/>
                <a:cs typeface="+mn-cs"/>
              </a:rPr>
              <a:t>, A., Moustakas, K., and </a:t>
            </a:r>
            <a:r>
              <a:rPr lang="en-AU" sz="1200" kern="1200" dirty="0" err="1">
                <a:solidFill>
                  <a:schemeClr val="tx1"/>
                </a:solidFill>
                <a:effectLst/>
                <a:latin typeface="+mn-lt"/>
                <a:ea typeface="+mn-ea"/>
                <a:cs typeface="+mn-cs"/>
              </a:rPr>
              <a:t>Karayannis</a:t>
            </a:r>
            <a:r>
              <a:rPr lang="en-AU" sz="1200" kern="1200" dirty="0">
                <a:solidFill>
                  <a:schemeClr val="tx1"/>
                </a:solidFill>
                <a:effectLst/>
                <a:latin typeface="+mn-lt"/>
                <a:ea typeface="+mn-ea"/>
                <a:cs typeface="+mn-cs"/>
              </a:rPr>
              <a:t>, V. (2025). Social Factors and Policies Promoting Good Health and Well-Being as a Sustainable Development Goal: Current Achievements and Future Pathways. Sustainability, 17(11), 5063.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Legislation.gov.uk (2024). Care Act 2014. [online] Legislation.gov.uk. Available at: </a:t>
            </a:r>
            <a:r>
              <a:rPr lang="en-AU" sz="1200" u="sng" kern="1200" dirty="0">
                <a:solidFill>
                  <a:schemeClr val="tx1"/>
                </a:solidFill>
                <a:effectLst/>
                <a:latin typeface="+mn-lt"/>
                <a:ea typeface="+mn-ea"/>
                <a:cs typeface="+mn-cs"/>
                <a:hlinkClick r:id="rId4"/>
              </a:rPr>
              <a:t>https://www.legislation.gov.uk/ukpga/2014/23/contents</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a:solidFill>
                  <a:schemeClr val="tx1"/>
                </a:solidFill>
                <a:effectLst/>
                <a:latin typeface="+mn-lt"/>
                <a:ea typeface="+mn-ea"/>
                <a:cs typeface="+mn-cs"/>
              </a:rPr>
              <a:t>Mamun, A. A., and </a:t>
            </a:r>
            <a:r>
              <a:rPr lang="en-AU" sz="1200" kern="1200" dirty="0" err="1">
                <a:solidFill>
                  <a:schemeClr val="tx1"/>
                </a:solidFill>
                <a:effectLst/>
                <a:latin typeface="+mn-lt"/>
                <a:ea typeface="+mn-ea"/>
                <a:cs typeface="+mn-cs"/>
              </a:rPr>
              <a:t>Alam</a:t>
            </a:r>
            <a:r>
              <a:rPr lang="en-AU" sz="1200" kern="1200" dirty="0">
                <a:solidFill>
                  <a:schemeClr val="tx1"/>
                </a:solidFill>
                <a:effectLst/>
                <a:latin typeface="+mn-lt"/>
                <a:ea typeface="+mn-ea"/>
                <a:cs typeface="+mn-cs"/>
              </a:rPr>
              <a:t>, M. (2025). Promoting Equity in Public Health: Addressing Inequality and Social Disparities. Health Science Reports, 8(5), e70821.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Maslin, M., Ramnath, R. D., Welsh, G. I., and </a:t>
            </a:r>
            <a:r>
              <a:rPr lang="en-AU" sz="1200" kern="1200" dirty="0" err="1">
                <a:solidFill>
                  <a:schemeClr val="tx1"/>
                </a:solidFill>
                <a:effectLst/>
                <a:latin typeface="+mn-lt"/>
                <a:ea typeface="+mn-ea"/>
                <a:cs typeface="+mn-cs"/>
              </a:rPr>
              <a:t>Sisodiya</a:t>
            </a:r>
            <a:r>
              <a:rPr lang="en-AU" sz="1200" kern="1200" dirty="0">
                <a:solidFill>
                  <a:schemeClr val="tx1"/>
                </a:solidFill>
                <a:effectLst/>
                <a:latin typeface="+mn-lt"/>
                <a:ea typeface="+mn-ea"/>
                <a:cs typeface="+mn-cs"/>
              </a:rPr>
              <a:t>, S. M. (2025). Understanding the health impacts of the climate crisis. Future Healthcare Journal, 12(1), 100240.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McManus, E. (2024). Evaluating the long-term cost-effectiveness of the English NHS Diabetes Prevention Programme using a Markov Model. </a:t>
            </a:r>
            <a:r>
              <a:rPr lang="en-AU" sz="1200" kern="1200" dirty="0" err="1">
                <a:solidFill>
                  <a:schemeClr val="tx1"/>
                </a:solidFill>
                <a:effectLst/>
                <a:latin typeface="+mn-lt"/>
                <a:ea typeface="+mn-ea"/>
                <a:cs typeface="+mn-cs"/>
              </a:rPr>
              <a:t>PharmacoEconomics</a:t>
            </a:r>
            <a:r>
              <a:rPr lang="en-AU" sz="1200" kern="1200" dirty="0">
                <a:solidFill>
                  <a:schemeClr val="tx1"/>
                </a:solidFill>
                <a:effectLst/>
                <a:latin typeface="+mn-lt"/>
                <a:ea typeface="+mn-ea"/>
                <a:cs typeface="+mn-cs"/>
              </a:rPr>
              <a:t>-Open, 8(4), 569-583. </a:t>
            </a:r>
            <a:endParaRPr lang="en-US" sz="1200" kern="1200" dirty="0">
              <a:solidFill>
                <a:schemeClr val="tx1"/>
              </a:solidFill>
              <a:effectLst/>
              <a:latin typeface="+mn-lt"/>
              <a:ea typeface="+mn-ea"/>
              <a:cs typeface="+mn-cs"/>
            </a:endParaRPr>
          </a:p>
          <a:p>
            <a:r>
              <a:rPr lang="en-AU" sz="1200" kern="1200" dirty="0" err="1">
                <a:solidFill>
                  <a:schemeClr val="tx1"/>
                </a:solidFill>
                <a:effectLst/>
                <a:latin typeface="+mn-lt"/>
                <a:ea typeface="+mn-ea"/>
                <a:cs typeface="+mn-cs"/>
              </a:rPr>
              <a:t>Mittelmark</a:t>
            </a:r>
            <a:r>
              <a:rPr lang="en-AU" sz="1200" kern="1200" dirty="0">
                <a:solidFill>
                  <a:schemeClr val="tx1"/>
                </a:solidFill>
                <a:effectLst/>
                <a:latin typeface="+mn-lt"/>
                <a:ea typeface="+mn-ea"/>
                <a:cs typeface="+mn-cs"/>
              </a:rPr>
              <a:t>, M. B., &amp; Bauer, G. F. (2022). </a:t>
            </a:r>
            <a:r>
              <a:rPr lang="en-AU" sz="1200" kern="1200" dirty="0" err="1">
                <a:solidFill>
                  <a:schemeClr val="tx1"/>
                </a:solidFill>
                <a:effectLst/>
                <a:latin typeface="+mn-lt"/>
                <a:ea typeface="+mn-ea"/>
                <a:cs typeface="+mn-cs"/>
              </a:rPr>
              <a:t>Salutogenesis</a:t>
            </a:r>
            <a:r>
              <a:rPr lang="en-AU" sz="1200" kern="1200" dirty="0">
                <a:solidFill>
                  <a:schemeClr val="tx1"/>
                </a:solidFill>
                <a:effectLst/>
                <a:latin typeface="+mn-lt"/>
                <a:ea typeface="+mn-ea"/>
                <a:cs typeface="+mn-cs"/>
              </a:rPr>
              <a:t> as a theory, as an orientation and as the sense of coherence. The handbook of </a:t>
            </a:r>
            <a:r>
              <a:rPr lang="en-AU" sz="1200" kern="1200" dirty="0" err="1">
                <a:solidFill>
                  <a:schemeClr val="tx1"/>
                </a:solidFill>
                <a:effectLst/>
                <a:latin typeface="+mn-lt"/>
                <a:ea typeface="+mn-ea"/>
                <a:cs typeface="+mn-cs"/>
              </a:rPr>
              <a:t>salutogenesis</a:t>
            </a:r>
            <a:r>
              <a:rPr lang="en-AU" sz="1200" kern="1200" dirty="0">
                <a:solidFill>
                  <a:schemeClr val="tx1"/>
                </a:solidFill>
                <a:effectLst/>
                <a:latin typeface="+mn-lt"/>
                <a:ea typeface="+mn-ea"/>
                <a:cs typeface="+mn-cs"/>
              </a:rPr>
              <a:t>, 11-17.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NHS England (2025). NHS England» Progress report – delivering a greener NHS: five years on. [online] England.nhs.uk. Available at: </a:t>
            </a:r>
            <a:r>
              <a:rPr lang="en-AU" sz="1200" u="sng" kern="1200" dirty="0">
                <a:solidFill>
                  <a:schemeClr val="tx1"/>
                </a:solidFill>
                <a:effectLst/>
                <a:latin typeface="+mn-lt"/>
                <a:ea typeface="+mn-ea"/>
                <a:cs typeface="+mn-cs"/>
                <a:hlinkClick r:id="rId5"/>
              </a:rPr>
              <a:t>https://www.england.nhs.uk/long-read/progress-report-delivering-a-greener-nhs-five-years-on/</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a:solidFill>
                  <a:schemeClr val="tx1"/>
                </a:solidFill>
                <a:effectLst/>
                <a:latin typeface="+mn-lt"/>
                <a:ea typeface="+mn-ea"/>
                <a:cs typeface="+mn-cs"/>
              </a:rPr>
              <a:t>NHS Long Term Plan (2024). NHS Long Term Plan. [online] NHS England. Available at: </a:t>
            </a:r>
            <a:r>
              <a:rPr lang="en-AU" sz="1200" u="sng" kern="1200" dirty="0">
                <a:solidFill>
                  <a:schemeClr val="tx1"/>
                </a:solidFill>
                <a:effectLst/>
                <a:latin typeface="+mn-lt"/>
                <a:ea typeface="+mn-ea"/>
                <a:cs typeface="+mn-cs"/>
                <a:hlinkClick r:id="rId6"/>
              </a:rPr>
              <a:t>https://www.longtermplan.nhs.uk/</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a:solidFill>
                  <a:schemeClr val="tx1"/>
                </a:solidFill>
                <a:effectLst/>
                <a:latin typeface="+mn-lt"/>
                <a:ea typeface="+mn-ea"/>
                <a:cs typeface="+mn-cs"/>
              </a:rPr>
              <a:t>ONS (2024). Health inequalities - Office for National Statistics. [online] Ons.gov.uk. Available at: </a:t>
            </a:r>
            <a:r>
              <a:rPr lang="en-AU" sz="1200" u="sng" kern="1200" dirty="0">
                <a:solidFill>
                  <a:schemeClr val="tx1"/>
                </a:solidFill>
                <a:effectLst/>
                <a:latin typeface="+mn-lt"/>
                <a:ea typeface="+mn-ea"/>
                <a:cs typeface="+mn-cs"/>
                <a:hlinkClick r:id="rId7"/>
              </a:rPr>
              <a:t>https://www.ons.gov.uk/peoplepopulationandcommunity/healthandsocialcare/healthinequalities</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err="1">
                <a:solidFill>
                  <a:schemeClr val="tx1"/>
                </a:solidFill>
                <a:effectLst/>
                <a:latin typeface="+mn-lt"/>
                <a:ea typeface="+mn-ea"/>
                <a:cs typeface="+mn-cs"/>
              </a:rPr>
              <a:t>Preker</a:t>
            </a:r>
            <a:r>
              <a:rPr lang="en-AU" sz="1200" kern="1200" dirty="0">
                <a:solidFill>
                  <a:schemeClr val="tx1"/>
                </a:solidFill>
                <a:effectLst/>
                <a:latin typeface="+mn-lt"/>
                <a:ea typeface="+mn-ea"/>
                <a:cs typeface="+mn-cs"/>
              </a:rPr>
              <a:t>, A. S., </a:t>
            </a:r>
            <a:r>
              <a:rPr lang="en-AU" sz="1200" kern="1200" dirty="0" err="1">
                <a:solidFill>
                  <a:schemeClr val="tx1"/>
                </a:solidFill>
                <a:effectLst/>
                <a:latin typeface="+mn-lt"/>
                <a:ea typeface="+mn-ea"/>
                <a:cs typeface="+mn-cs"/>
              </a:rPr>
              <a:t>Cotlear</a:t>
            </a:r>
            <a:r>
              <a:rPr lang="en-AU" sz="1200" kern="1200" dirty="0">
                <a:solidFill>
                  <a:schemeClr val="tx1"/>
                </a:solidFill>
                <a:effectLst/>
                <a:latin typeface="+mn-lt"/>
                <a:ea typeface="+mn-ea"/>
                <a:cs typeface="+mn-cs"/>
              </a:rPr>
              <a:t>, D., Kwon, S., </a:t>
            </a:r>
            <a:r>
              <a:rPr lang="en-AU" sz="1200" kern="1200" dirty="0" err="1">
                <a:solidFill>
                  <a:schemeClr val="tx1"/>
                </a:solidFill>
                <a:effectLst/>
                <a:latin typeface="+mn-lt"/>
                <a:ea typeface="+mn-ea"/>
                <a:cs typeface="+mn-cs"/>
              </a:rPr>
              <a:t>Atun</a:t>
            </a:r>
            <a:r>
              <a:rPr lang="en-AU" sz="1200" kern="1200" dirty="0">
                <a:solidFill>
                  <a:schemeClr val="tx1"/>
                </a:solidFill>
                <a:effectLst/>
                <a:latin typeface="+mn-lt"/>
                <a:ea typeface="+mn-ea"/>
                <a:cs typeface="+mn-cs"/>
              </a:rPr>
              <a:t>, R., and Avila, C. (2021). Universal health care in middle-income countries: Lessons from four countries. Journal of global health, 11, 16004.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Public Health England (2025). Wellbeing and Health Department of Health How does DH measure wellbeing? [online] Available at: </a:t>
            </a:r>
            <a:r>
              <a:rPr lang="en-AU" sz="1200" u="sng" kern="1200" dirty="0">
                <a:solidFill>
                  <a:schemeClr val="tx1"/>
                </a:solidFill>
                <a:effectLst/>
                <a:latin typeface="+mn-lt"/>
                <a:ea typeface="+mn-ea"/>
                <a:cs typeface="+mn-cs"/>
                <a:hlinkClick r:id="rId8"/>
              </a:rPr>
              <a:t>https://assets.publishing.service.gov.uk/media/5a7c551ae5274a2041cf34cc/DH_wellbeing_health.PDF</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a:solidFill>
                  <a:schemeClr val="tx1"/>
                </a:solidFill>
                <a:effectLst/>
                <a:latin typeface="+mn-lt"/>
                <a:ea typeface="+mn-ea"/>
                <a:cs typeface="+mn-cs"/>
              </a:rPr>
              <a:t>Royal College of Physicians (2023). The lifelong impact of air pollution Every breath we take. [online] Available at: </a:t>
            </a:r>
            <a:r>
              <a:rPr lang="en-AU" sz="1200" u="sng" kern="1200" dirty="0">
                <a:solidFill>
                  <a:schemeClr val="tx1"/>
                </a:solidFill>
                <a:effectLst/>
                <a:latin typeface="+mn-lt"/>
                <a:ea typeface="+mn-ea"/>
                <a:cs typeface="+mn-cs"/>
                <a:hlinkClick r:id="rId9"/>
              </a:rPr>
              <a:t>https://www.rcp.ac.uk/media/jzul5jgn/every-breath-we-take-the-lifelong-impact-of-air-pollution-full-report.pdf</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err="1">
                <a:solidFill>
                  <a:schemeClr val="tx1"/>
                </a:solidFill>
                <a:effectLst/>
                <a:latin typeface="+mn-lt"/>
                <a:ea typeface="+mn-ea"/>
                <a:cs typeface="+mn-cs"/>
              </a:rPr>
              <a:t>Schlotheuber</a:t>
            </a:r>
            <a:r>
              <a:rPr lang="en-AU" sz="1200" kern="1200" dirty="0">
                <a:solidFill>
                  <a:schemeClr val="tx1"/>
                </a:solidFill>
                <a:effectLst/>
                <a:latin typeface="+mn-lt"/>
                <a:ea typeface="+mn-ea"/>
                <a:cs typeface="+mn-cs"/>
              </a:rPr>
              <a:t>, A., and </a:t>
            </a:r>
            <a:r>
              <a:rPr lang="en-AU" sz="1200" kern="1200" dirty="0" err="1">
                <a:solidFill>
                  <a:schemeClr val="tx1"/>
                </a:solidFill>
                <a:effectLst/>
                <a:latin typeface="+mn-lt"/>
                <a:ea typeface="+mn-ea"/>
                <a:cs typeface="+mn-cs"/>
              </a:rPr>
              <a:t>Hosseinpoor</a:t>
            </a:r>
            <a:r>
              <a:rPr lang="en-AU" sz="1200" kern="1200" dirty="0">
                <a:solidFill>
                  <a:schemeClr val="tx1"/>
                </a:solidFill>
                <a:effectLst/>
                <a:latin typeface="+mn-lt"/>
                <a:ea typeface="+mn-ea"/>
                <a:cs typeface="+mn-cs"/>
              </a:rPr>
              <a:t>, A. R. (2022). Summary measures of health inequality: a review of existing measures and their application. International journal of environmental research and public health, 19(6), 3697. </a:t>
            </a:r>
            <a:endParaRPr lang="en-US"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The King’s Fund (2024). Mental Health 360: Funding and Costs. [online] The King’s Fund. Available at: </a:t>
            </a:r>
            <a:r>
              <a:rPr lang="en-AU" sz="1200" u="sng" kern="1200" dirty="0">
                <a:solidFill>
                  <a:schemeClr val="tx1"/>
                </a:solidFill>
                <a:effectLst/>
                <a:latin typeface="+mn-lt"/>
                <a:ea typeface="+mn-ea"/>
                <a:cs typeface="+mn-cs"/>
                <a:hlinkClick r:id="rId10"/>
              </a:rPr>
              <a:t>https://www.kingsfund.org.uk/insight-and-analysis/long-reads/mental-health-360-funding-costs</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a:solidFill>
                  <a:schemeClr val="tx1"/>
                </a:solidFill>
                <a:effectLst/>
                <a:latin typeface="+mn-lt"/>
                <a:ea typeface="+mn-ea"/>
                <a:cs typeface="+mn-cs"/>
              </a:rPr>
              <a:t>UK Parliament (2023). </a:t>
            </a:r>
            <a:r>
              <a:rPr lang="en-AU" sz="1200" kern="1200" dirty="0" err="1">
                <a:solidFill>
                  <a:schemeClr val="tx1"/>
                </a:solidFill>
                <a:effectLst/>
                <a:latin typeface="+mn-lt"/>
                <a:ea typeface="+mn-ea"/>
                <a:cs typeface="+mn-cs"/>
              </a:rPr>
              <a:t>POSTnote</a:t>
            </a:r>
            <a:r>
              <a:rPr lang="en-AU" sz="1200" kern="1200" dirty="0">
                <a:solidFill>
                  <a:schemeClr val="tx1"/>
                </a:solidFill>
                <a:effectLst/>
                <a:latin typeface="+mn-lt"/>
                <a:ea typeface="+mn-ea"/>
                <a:cs typeface="+mn-cs"/>
              </a:rPr>
              <a:t> 695 Reforming the Mental Health Act -Approaches to Improve Patient Choice. [online] Available at: </a:t>
            </a:r>
            <a:r>
              <a:rPr lang="en-AU" sz="1200" u="sng" kern="1200" dirty="0">
                <a:solidFill>
                  <a:schemeClr val="tx1"/>
                </a:solidFill>
                <a:effectLst/>
                <a:latin typeface="+mn-lt"/>
                <a:ea typeface="+mn-ea"/>
                <a:cs typeface="+mn-cs"/>
                <a:hlinkClick r:id="rId11"/>
              </a:rPr>
              <a:t>https://researchbriefings.files.parliament.uk/documents/POST-PN-0695/POST-PN-0695.pdf</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a:solidFill>
                  <a:schemeClr val="tx1"/>
                </a:solidFill>
                <a:effectLst/>
                <a:latin typeface="+mn-lt"/>
                <a:ea typeface="+mn-ea"/>
                <a:cs typeface="+mn-cs"/>
              </a:rPr>
              <a:t>United Nations (2025). Goal 3: Ensure healthy lives and promote well-being for all at all ages. [online] United Nations Sustainable Development Goals. Available at: </a:t>
            </a:r>
            <a:r>
              <a:rPr lang="en-AU" sz="1200" u="sng" kern="1200" dirty="0">
                <a:solidFill>
                  <a:schemeClr val="tx1"/>
                </a:solidFill>
                <a:effectLst/>
                <a:latin typeface="+mn-lt"/>
                <a:ea typeface="+mn-ea"/>
                <a:cs typeface="+mn-cs"/>
                <a:hlinkClick r:id="rId12"/>
              </a:rPr>
              <a:t>https://www.un.org/sustainabledevelopment/health/</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a:solidFill>
                  <a:schemeClr val="tx1"/>
                </a:solidFill>
                <a:effectLst/>
                <a:latin typeface="+mn-lt"/>
                <a:ea typeface="+mn-ea"/>
                <a:cs typeface="+mn-cs"/>
              </a:rPr>
              <a:t>WCED (2025). Report of the World Commission on Environment and Development: Our Common Future. [online] United Nations. Available at: </a:t>
            </a:r>
            <a:r>
              <a:rPr lang="en-AU" sz="1200" u="sng" kern="1200" dirty="0">
                <a:solidFill>
                  <a:schemeClr val="tx1"/>
                </a:solidFill>
                <a:effectLst/>
                <a:latin typeface="+mn-lt"/>
                <a:ea typeface="+mn-ea"/>
                <a:cs typeface="+mn-cs"/>
                <a:hlinkClick r:id="rId13"/>
              </a:rPr>
              <a:t>https://sustainabledevelopment.un.org/content/documents/5987our-common-future.pdf</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r>
              <a:rPr lang="en-AU" sz="1200" kern="1200" dirty="0">
                <a:solidFill>
                  <a:schemeClr val="tx1"/>
                </a:solidFill>
                <a:effectLst/>
                <a:latin typeface="+mn-lt"/>
                <a:ea typeface="+mn-ea"/>
                <a:cs typeface="+mn-cs"/>
              </a:rPr>
              <a:t>WHO (2024). Noncommunicable diseases. [online] World Health Organization. Available at: </a:t>
            </a:r>
            <a:r>
              <a:rPr lang="en-AU" sz="1200" u="sng" kern="1200" dirty="0">
                <a:solidFill>
                  <a:schemeClr val="tx1"/>
                </a:solidFill>
                <a:effectLst/>
                <a:latin typeface="+mn-lt"/>
                <a:ea typeface="+mn-ea"/>
                <a:cs typeface="+mn-cs"/>
                <a:hlinkClick r:id="rId14"/>
              </a:rPr>
              <a:t>https://www.who.int/news-room/fact-sheets/detail/noncommunicable-diseases</a:t>
            </a:r>
            <a:r>
              <a:rPr lang="en-AU"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[Accessed 1 Oct. 2025].</a:t>
            </a:r>
          </a:p>
          <a:p>
            <a:endParaRPr lang="en-US" dirty="0"/>
          </a:p>
        </p:txBody>
      </p:sp>
      <p:sp>
        <p:nvSpPr>
          <p:cNvPr id="4" name="Slide Number Placeholder 3"/>
          <p:cNvSpPr>
            <a:spLocks noGrp="1"/>
          </p:cNvSpPr>
          <p:nvPr>
            <p:ph type="sldNum" sz="quarter" idx="5"/>
          </p:nvPr>
        </p:nvSpPr>
        <p:spPr/>
        <p:txBody>
          <a:bodyPr/>
          <a:lstStyle/>
          <a:p>
            <a:fld id="{EC6585F8-8C1C-4BEE-B840-7F2206B070AF}" type="slidenum">
              <a:rPr lang="en-US" smtClean="0"/>
              <a:t>13</a:t>
            </a:fld>
            <a:endParaRPr lang="en-US"/>
          </a:p>
        </p:txBody>
      </p:sp>
    </p:spTree>
    <p:extLst>
      <p:ext uri="{BB962C8B-B14F-4D97-AF65-F5344CB8AC3E}">
        <p14:creationId xmlns:p14="http://schemas.microsoft.com/office/powerpoint/2010/main" val="506790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08976A0-3F74-44DD-BCDB-2772E56FBDD0}"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3890860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8976A0-3F74-44DD-BCDB-2772E56FBDD0}"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2358162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08976A0-3F74-44DD-BCDB-2772E56FBDD0}"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1304434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08976A0-3F74-44DD-BCDB-2772E56FBDD0}"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188284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08976A0-3F74-44DD-BCDB-2772E56FBDD0}" type="datetimeFigureOut">
              <a:rPr lang="en-US" smtClean="0"/>
              <a:t>10/9/2025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3396992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8976A0-3F74-44DD-BCDB-2772E56FBDD0}" type="datetimeFigureOut">
              <a:rPr lang="en-US" smtClean="0"/>
              <a:t>10/9/2025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4151786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8976A0-3F74-44DD-BCDB-2772E56FBDD0}" type="datetimeFigureOut">
              <a:rPr lang="en-US" smtClean="0"/>
              <a:t>10/9/2025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2725627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08976A0-3F74-44DD-BCDB-2772E56FBDD0}"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2047326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08976A0-3F74-44DD-BCDB-2772E56FBDD0}" type="datetimeFigureOut">
              <a:rPr lang="en-US" smtClean="0"/>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3927577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8976A0-3F74-44DD-BCDB-2772E56FBDD0}"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4266869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8976A0-3F74-44DD-BCDB-2772E56FBDD0}" type="datetimeFigureOut">
              <a:rPr lang="en-US" smtClean="0"/>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FA275-C82B-4200-9635-98BF5AC80221}" type="slidenum">
              <a:rPr lang="en-US" smtClean="0"/>
              <a:t>‹#›</a:t>
            </a:fld>
            <a:endParaRPr lang="en-US"/>
          </a:p>
        </p:txBody>
      </p:sp>
    </p:spTree>
    <p:extLst>
      <p:ext uri="{BB962C8B-B14F-4D97-AF65-F5344CB8AC3E}">
        <p14:creationId xmlns:p14="http://schemas.microsoft.com/office/powerpoint/2010/main" val="2120917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8976A0-3F74-44DD-BCDB-2772E56FBDD0}" type="datetimeFigureOut">
              <a:rPr lang="en-US" smtClean="0"/>
              <a:t>10/9/2025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DFA275-C82B-4200-9635-98BF5AC80221}" type="slidenum">
              <a:rPr lang="en-US" smtClean="0"/>
              <a:t>‹#›</a:t>
            </a:fld>
            <a:endParaRPr lang="en-US"/>
          </a:p>
        </p:txBody>
      </p:sp>
    </p:spTree>
    <p:extLst>
      <p:ext uri="{BB962C8B-B14F-4D97-AF65-F5344CB8AC3E}">
        <p14:creationId xmlns:p14="http://schemas.microsoft.com/office/powerpoint/2010/main" val="3615716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microsoft.com/office/2007/relationships/hdphoto" Target="../media/hdphoto4.wdp"/></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microsoft.com/office/2007/relationships/hdphoto" Target="../media/hdphoto5.wdp"/></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microsoft.com/office/2007/relationships/hdphoto" Target="../media/hdphoto6.wdp"/></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microsoft.com/office/2007/relationships/hdphoto" Target="../media/hdphoto7.wdp"/></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microsoft.com/office/2007/relationships/hdphoto" Target="../media/hdphoto8.wdp"/></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026" name="Picture 2" descr="SDG 3 - Good Health and Well-being | Sustainable Development Goa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961208" y="1120676"/>
            <a:ext cx="9966960" cy="2308324"/>
          </a:xfrm>
          <a:prstGeom prst="rect">
            <a:avLst/>
          </a:prstGeom>
          <a:solidFill>
            <a:schemeClr val="accent6">
              <a:lumMod val="40000"/>
              <a:lumOff val="60000"/>
            </a:schemeClr>
          </a:solidFill>
        </p:spPr>
        <p:txBody>
          <a:bodyPr wrap="square" rtlCol="0">
            <a:spAutoFit/>
          </a:bodyPr>
          <a:lstStyle/>
          <a:p>
            <a:pPr algn="ctr"/>
            <a:r>
              <a:rPr lang="en-AU" sz="4800" b="1" dirty="0">
                <a:latin typeface="Times New Roman" panose="02020603050405020304" pitchFamily="18" charset="0"/>
                <a:cs typeface="Times New Roman" panose="02020603050405020304" pitchFamily="18" charset="0"/>
              </a:rPr>
              <a:t>HEALTH, WELLBEING AND SUSTAINABLE DEVELOPMENT IN HEALTH AND SOCIAL CARE</a:t>
            </a:r>
            <a:endParaRPr lang="en-US" sz="480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4554004" y="3862402"/>
            <a:ext cx="2375263" cy="1200329"/>
          </a:xfrm>
          <a:prstGeom prst="rect">
            <a:avLst/>
          </a:prstGeom>
          <a:solidFill>
            <a:schemeClr val="accent6"/>
          </a:solidFill>
        </p:spPr>
        <p:txBody>
          <a:bodyPr wrap="square" rtlCol="0">
            <a:spAutoFit/>
          </a:bodyPr>
          <a:lstStyle/>
          <a:p>
            <a:pPr algn="ctr"/>
            <a:r>
              <a:rPr lang="en-AU" b="1" dirty="0">
                <a:latin typeface="Times New Roman" panose="02020603050405020304" pitchFamily="18" charset="0"/>
                <a:cs typeface="Times New Roman" panose="02020603050405020304" pitchFamily="18" charset="0"/>
              </a:rPr>
              <a:t>BMHP6030</a:t>
            </a:r>
          </a:p>
          <a:p>
            <a:pPr algn="ctr"/>
            <a:r>
              <a:rPr lang="en-AU" b="1" dirty="0">
                <a:latin typeface="Times New Roman" panose="02020603050405020304" pitchFamily="18" charset="0"/>
                <a:cs typeface="Times New Roman" panose="02020603050405020304" pitchFamily="18" charset="0"/>
              </a:rPr>
              <a:t>Shabana Ghafoor</a:t>
            </a:r>
          </a:p>
          <a:p>
            <a:pPr algn="ctr"/>
            <a:r>
              <a:rPr lang="en-AU" b="1" dirty="0">
                <a:latin typeface="Times New Roman" panose="02020603050405020304" pitchFamily="18" charset="0"/>
                <a:cs typeface="Times New Roman" panose="02020603050405020304" pitchFamily="18" charset="0"/>
              </a:rPr>
              <a:t>2232216</a:t>
            </a:r>
          </a:p>
          <a:p>
            <a:pPr algn="ctr"/>
            <a:r>
              <a:rPr lang="en-AU" b="1" dirty="0">
                <a:latin typeface="Times New Roman" panose="02020603050405020304" pitchFamily="18" charset="0"/>
                <a:cs typeface="Times New Roman" panose="02020603050405020304" pitchFamily="18" charset="0"/>
              </a:rPr>
              <a:t>Parese Ahmed</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6145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3762103" y="0"/>
            <a:ext cx="4689565" cy="769441"/>
          </a:xfrm>
          <a:prstGeom prst="rect">
            <a:avLst/>
          </a:prstGeom>
          <a:noFill/>
        </p:spPr>
        <p:txBody>
          <a:bodyPr wrap="square" rtlCol="0">
            <a:spAutoFit/>
          </a:bodyPr>
          <a:lstStyle/>
          <a:p>
            <a:r>
              <a:rPr lang="en-US" sz="4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TextBox 2"/>
          <p:cNvSpPr txBox="1"/>
          <p:nvPr/>
        </p:nvSpPr>
        <p:spPr>
          <a:xfrm>
            <a:off x="130629" y="1031966"/>
            <a:ext cx="6466114" cy="5847755"/>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Health encompasses complete physical, mental, and social wellbeing, not merely the absence of disease (WHO, 2024).</a:t>
            </a:r>
          </a:p>
          <a:p>
            <a:pPr marL="285750" indent="-285750">
              <a:buFont typeface="Wingdings" panose="05000000000000000000" pitchFamily="2" charset="2"/>
              <a:buChar char="q"/>
            </a:pPr>
            <a:endParaRPr lang="en-US" sz="22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Wellbeing involves life satisfaction, a sense of community belonging, and equal access to essential resources (Public Health England, 2023).</a:t>
            </a:r>
          </a:p>
          <a:p>
            <a:pPr marL="285750" indent="-285750">
              <a:buFont typeface="Wingdings" panose="05000000000000000000" pitchFamily="2" charset="2"/>
              <a:buChar char="q"/>
            </a:pPr>
            <a:endParaRPr lang="en-US" sz="22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Sustainability ensures healthcare systems meet current population needs while protecting future generations’ capacity to thrive (NHS England, 2025).</a:t>
            </a:r>
          </a:p>
          <a:p>
            <a:pPr marL="285750" indent="-285750">
              <a:buFont typeface="Wingdings" panose="05000000000000000000" pitchFamily="2" charset="2"/>
              <a:buChar char="q"/>
            </a:pPr>
            <a:endParaRPr lang="en-US" sz="22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The UK advances Sustainable Development Goal 3 by reducing health inequalities, including the ten-year life expectancy gap between deprived and affluent communities (United Nations, 2024; ONS, 2024).</a:t>
            </a:r>
          </a:p>
        </p:txBody>
      </p:sp>
      <p:pic>
        <p:nvPicPr>
          <p:cNvPr id="2052" name="Picture 4" descr="Sustainable Development Goal #3: Good Health and Well-bein… | Flick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2318" y="1031965"/>
            <a:ext cx="5318034" cy="5632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4473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663349" y="0"/>
            <a:ext cx="11323863" cy="769441"/>
          </a:xfrm>
          <a:prstGeom prst="rect">
            <a:avLst/>
          </a:prstGeom>
          <a:noFill/>
        </p:spPr>
        <p:txBody>
          <a:bodyPr wrap="square" rtlCol="0">
            <a:spAutoFit/>
          </a:bodyPr>
          <a:lstStyle/>
          <a:p>
            <a:r>
              <a:rPr lang="en-US" sz="4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MODELS OF HEALTH AND WELL-BEING</a:t>
            </a:r>
          </a:p>
        </p:txBody>
      </p:sp>
      <p:sp>
        <p:nvSpPr>
          <p:cNvPr id="3" name="TextBox 2"/>
          <p:cNvSpPr txBox="1"/>
          <p:nvPr/>
        </p:nvSpPr>
        <p:spPr>
          <a:xfrm>
            <a:off x="124503" y="1287775"/>
            <a:ext cx="7805059" cy="5509200"/>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The </a:t>
            </a:r>
            <a:r>
              <a:rPr lang="en-US" sz="2200" dirty="0" err="1">
                <a:latin typeface="Times New Roman" panose="02020603050405020304" pitchFamily="18" charset="0"/>
                <a:cs typeface="Times New Roman" panose="02020603050405020304" pitchFamily="18" charset="0"/>
              </a:rPr>
              <a:t>Salutogenic</a:t>
            </a:r>
            <a:r>
              <a:rPr lang="en-US" sz="2200" dirty="0">
                <a:latin typeface="Times New Roman" panose="02020603050405020304" pitchFamily="18" charset="0"/>
                <a:cs typeface="Times New Roman" panose="02020603050405020304" pitchFamily="18" charset="0"/>
              </a:rPr>
              <a:t> Model, developed by Aaron </a:t>
            </a:r>
            <a:r>
              <a:rPr lang="en-US" sz="2200" dirty="0" err="1">
                <a:latin typeface="Times New Roman" panose="02020603050405020304" pitchFamily="18" charset="0"/>
                <a:cs typeface="Times New Roman" panose="02020603050405020304" pitchFamily="18" charset="0"/>
              </a:rPr>
              <a:t>Antonovsky</a:t>
            </a:r>
            <a:r>
              <a:rPr lang="en-US" sz="2200" dirty="0">
                <a:latin typeface="Times New Roman" panose="02020603050405020304" pitchFamily="18" charset="0"/>
                <a:cs typeface="Times New Roman" panose="02020603050405020304" pitchFamily="18" charset="0"/>
              </a:rPr>
              <a:t>, focuses on the factors that promote health and wellbeing rather than solely preventing disease (</a:t>
            </a:r>
            <a:r>
              <a:rPr lang="en-US" sz="2200" dirty="0" err="1">
                <a:latin typeface="Times New Roman" panose="02020603050405020304" pitchFamily="18" charset="0"/>
                <a:cs typeface="Times New Roman" panose="02020603050405020304" pitchFamily="18" charset="0"/>
              </a:rPr>
              <a:t>Hewis</a:t>
            </a:r>
            <a:r>
              <a:rPr lang="en-US" sz="2200" dirty="0">
                <a:latin typeface="Times New Roman" panose="02020603050405020304" pitchFamily="18" charset="0"/>
                <a:cs typeface="Times New Roman" panose="02020603050405020304" pitchFamily="18" charset="0"/>
              </a:rPr>
              <a:t>, 2023).</a:t>
            </a:r>
          </a:p>
          <a:p>
            <a:pPr marL="285750" indent="-285750">
              <a:buFont typeface="Wingdings" panose="05000000000000000000" pitchFamily="2" charset="2"/>
              <a:buChar char="q"/>
            </a:pPr>
            <a:endParaRPr lang="en-US" sz="22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It highlights the Sense of Coherence (SOC), made up of comprehensibility, manageability, and meaningfulness, which help individuals cope effectively with stress (</a:t>
            </a:r>
            <a:r>
              <a:rPr lang="en-US" sz="2200" dirty="0" err="1">
                <a:latin typeface="Times New Roman" panose="02020603050405020304" pitchFamily="18" charset="0"/>
                <a:cs typeface="Times New Roman" panose="02020603050405020304" pitchFamily="18" charset="0"/>
              </a:rPr>
              <a:t>Mittelmark</a:t>
            </a:r>
            <a:r>
              <a:rPr lang="en-US" sz="2200" dirty="0">
                <a:latin typeface="Times New Roman" panose="02020603050405020304" pitchFamily="18" charset="0"/>
                <a:cs typeface="Times New Roman" panose="02020603050405020304" pitchFamily="18" charset="0"/>
              </a:rPr>
              <a:t> and Bauer, 2022).</a:t>
            </a:r>
          </a:p>
          <a:p>
            <a:pPr marL="285750" indent="-285750">
              <a:buFont typeface="Wingdings" panose="05000000000000000000" pitchFamily="2" charset="2"/>
              <a:buChar char="q"/>
            </a:pPr>
            <a:endParaRPr lang="en-US" sz="22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The model aligns with UK public health strategies by promoting resilience, empowerment, and effective use of community and environmental resources (Public Health England, 2025).</a:t>
            </a:r>
          </a:p>
          <a:p>
            <a:pPr marL="285750" indent="-285750">
              <a:buFont typeface="Wingdings" panose="05000000000000000000" pitchFamily="2" charset="2"/>
              <a:buChar char="q"/>
            </a:pPr>
            <a:endParaRPr lang="en-US" sz="22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Despite its strengths, measuring and applying SOC consistently across diverse cultural groups remains a challenge (</a:t>
            </a:r>
            <a:r>
              <a:rPr lang="en-US" sz="2200" dirty="0" err="1">
                <a:latin typeface="Times New Roman" panose="02020603050405020304" pitchFamily="18" charset="0"/>
                <a:cs typeface="Times New Roman" panose="02020603050405020304" pitchFamily="18" charset="0"/>
              </a:rPr>
              <a:t>Fernández</a:t>
            </a:r>
            <a:r>
              <a:rPr lang="en-US" sz="2200" dirty="0">
                <a:latin typeface="Times New Roman" panose="02020603050405020304" pitchFamily="18" charset="0"/>
                <a:cs typeface="Times New Roman" panose="02020603050405020304" pitchFamily="18" charset="0"/>
              </a:rPr>
              <a:t>, 2022).</a:t>
            </a:r>
          </a:p>
        </p:txBody>
      </p:sp>
      <p:sp>
        <p:nvSpPr>
          <p:cNvPr id="5" name="TextBox 4"/>
          <p:cNvSpPr txBox="1"/>
          <p:nvPr/>
        </p:nvSpPr>
        <p:spPr>
          <a:xfrm>
            <a:off x="663348" y="769441"/>
            <a:ext cx="11323863" cy="461665"/>
          </a:xfrm>
          <a:prstGeom prst="rect">
            <a:avLst/>
          </a:prstGeom>
          <a:noFill/>
        </p:spPr>
        <p:txBody>
          <a:bodyPr wrap="square" rtlCol="0">
            <a:spAutoFit/>
          </a:bodyPr>
          <a:lstStyle/>
          <a:p>
            <a:pPr marL="342900" indent="-342900">
              <a:buFont typeface="Wingdings" panose="05000000000000000000" pitchFamily="2" charset="2"/>
              <a:buChar char="Ø"/>
            </a:pPr>
            <a:r>
              <a:rPr lang="en-US" sz="2400" b="1" i="1" u="sng"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Salutogenic</a:t>
            </a:r>
            <a:r>
              <a:rPr lang="en-US" sz="24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Model</a:t>
            </a:r>
          </a:p>
        </p:txBody>
      </p:sp>
      <p:pic>
        <p:nvPicPr>
          <p:cNvPr id="4" name="Picture 3"/>
          <p:cNvPicPr>
            <a:picLocks noChangeAspect="1"/>
          </p:cNvPicPr>
          <p:nvPr/>
        </p:nvPicPr>
        <p:blipFill>
          <a:blip r:embed="rId3">
            <a:clrChange>
              <a:clrFrom>
                <a:srgbClr val="FFFFFF"/>
              </a:clrFrom>
              <a:clrTo>
                <a:srgbClr val="FFFFFF">
                  <a:alpha val="0"/>
                </a:srgbClr>
              </a:clrTo>
            </a:clrChange>
            <a:extLst>
              <a:ext uri="{BEBA8EAE-BF5A-486C-A8C5-ECC9F3942E4B}">
                <a14:imgProps xmlns:a14="http://schemas.microsoft.com/office/drawing/2010/main">
                  <a14:imgLayer r:embed="rId4">
                    <a14:imgEffect>
                      <a14:sharpenSoften amount="25000"/>
                    </a14:imgEffect>
                    <a14:imgEffect>
                      <a14:saturation sat="200000"/>
                    </a14:imgEffect>
                  </a14:imgLayer>
                </a14:imgProps>
              </a:ext>
            </a:extLst>
          </a:blip>
          <a:stretch>
            <a:fillRect/>
          </a:stretch>
        </p:blipFill>
        <p:spPr>
          <a:xfrm>
            <a:off x="8062549" y="2000547"/>
            <a:ext cx="4129451" cy="3776069"/>
          </a:xfrm>
          <a:prstGeom prst="rect">
            <a:avLst/>
          </a:prstGeom>
        </p:spPr>
      </p:pic>
    </p:spTree>
    <p:extLst>
      <p:ext uri="{BB962C8B-B14F-4D97-AF65-F5344CB8AC3E}">
        <p14:creationId xmlns:p14="http://schemas.microsoft.com/office/powerpoint/2010/main" val="3564703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663349" y="0"/>
            <a:ext cx="11323863" cy="769441"/>
          </a:xfrm>
          <a:prstGeom prst="rect">
            <a:avLst/>
          </a:prstGeom>
          <a:noFill/>
        </p:spPr>
        <p:txBody>
          <a:bodyPr wrap="square" rtlCol="0">
            <a:spAutoFit/>
          </a:bodyPr>
          <a:lstStyle/>
          <a:p>
            <a:r>
              <a:rPr lang="en-US" sz="4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MODELS OF HEALTH AND WELL-BEING</a:t>
            </a:r>
          </a:p>
        </p:txBody>
      </p:sp>
      <p:sp>
        <p:nvSpPr>
          <p:cNvPr id="3" name="TextBox 2"/>
          <p:cNvSpPr txBox="1"/>
          <p:nvPr/>
        </p:nvSpPr>
        <p:spPr>
          <a:xfrm>
            <a:off x="138792" y="1439166"/>
            <a:ext cx="7862209" cy="5170646"/>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The Ecological Model of Health explains how individual health is shaped by interactions across multiple environmental systems (</a:t>
            </a:r>
            <a:r>
              <a:rPr lang="en-US" sz="2200" dirty="0" err="1">
                <a:latin typeface="Times New Roman" panose="02020603050405020304" pitchFamily="18" charset="0"/>
                <a:cs typeface="Times New Roman" panose="02020603050405020304" pitchFamily="18" charset="0"/>
              </a:rPr>
              <a:t>Burakgazi</a:t>
            </a:r>
            <a:r>
              <a:rPr lang="en-US" sz="2200" dirty="0">
                <a:latin typeface="Times New Roman" panose="02020603050405020304" pitchFamily="18" charset="0"/>
                <a:cs typeface="Times New Roman" panose="02020603050405020304" pitchFamily="18" charset="0"/>
              </a:rPr>
              <a:t>, 2025).</a:t>
            </a:r>
          </a:p>
          <a:p>
            <a:pPr marL="285750" indent="-285750">
              <a:buFont typeface="Wingdings" panose="05000000000000000000" pitchFamily="2" charset="2"/>
              <a:buChar char="q"/>
            </a:pPr>
            <a:endParaRPr lang="en-US" sz="22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It outlines five interconnected levels—individual, interpersonal, </a:t>
            </a:r>
            <a:r>
              <a:rPr lang="en-US" sz="2200" dirty="0" err="1">
                <a:latin typeface="Times New Roman" panose="02020603050405020304" pitchFamily="18" charset="0"/>
                <a:cs typeface="Times New Roman" panose="02020603050405020304" pitchFamily="18" charset="0"/>
              </a:rPr>
              <a:t>organisational</a:t>
            </a:r>
            <a:r>
              <a:rPr lang="en-US" sz="2200" dirty="0">
                <a:latin typeface="Times New Roman" panose="02020603050405020304" pitchFamily="18" charset="0"/>
                <a:cs typeface="Times New Roman" panose="02020603050405020304" pitchFamily="18" charset="0"/>
              </a:rPr>
              <a:t>, community, and policy—that together influence health </a:t>
            </a:r>
            <a:r>
              <a:rPr lang="en-US" sz="2200" dirty="0" err="1">
                <a:latin typeface="Times New Roman" panose="02020603050405020304" pitchFamily="18" charset="0"/>
                <a:cs typeface="Times New Roman" panose="02020603050405020304" pitchFamily="18" charset="0"/>
              </a:rPr>
              <a:t>behaviours</a:t>
            </a:r>
            <a:r>
              <a:rPr lang="en-US" sz="2200" dirty="0">
                <a:latin typeface="Times New Roman" panose="02020603050405020304" pitchFamily="18" charset="0"/>
                <a:cs typeface="Times New Roman" panose="02020603050405020304" pitchFamily="18" charset="0"/>
              </a:rPr>
              <a:t> and outcomes (Eriksson et al., 2025).</a:t>
            </a:r>
          </a:p>
          <a:p>
            <a:pPr marL="285750" indent="-285750">
              <a:buFont typeface="Wingdings" panose="05000000000000000000" pitchFamily="2" charset="2"/>
              <a:buChar char="q"/>
            </a:pPr>
            <a:endParaRPr lang="en-US" sz="22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In the UK, it guides initiatives like the Healthy Lives, Healthy People policy, promoting collaboration across education, housing, and social care to reduce inequalities (Legislation.gov.uk, 2024).</a:t>
            </a:r>
          </a:p>
          <a:p>
            <a:pPr marL="285750" indent="-285750">
              <a:buFont typeface="Wingdings" panose="05000000000000000000" pitchFamily="2" charset="2"/>
              <a:buChar char="q"/>
            </a:pPr>
            <a:endParaRPr lang="en-US" sz="22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Although comprehensive, the model’s broad scope makes consistent implementation and quantitative measurement difficult (</a:t>
            </a:r>
            <a:r>
              <a:rPr lang="en-US" sz="2200" dirty="0" err="1">
                <a:latin typeface="Times New Roman" panose="02020603050405020304" pitchFamily="18" charset="0"/>
                <a:cs typeface="Times New Roman" panose="02020603050405020304" pitchFamily="18" charset="0"/>
              </a:rPr>
              <a:t>Preker</a:t>
            </a:r>
            <a:r>
              <a:rPr lang="en-US" sz="2200" dirty="0">
                <a:latin typeface="Times New Roman" panose="02020603050405020304" pitchFamily="18" charset="0"/>
                <a:cs typeface="Times New Roman" panose="02020603050405020304" pitchFamily="18" charset="0"/>
              </a:rPr>
              <a:t> et al., 2021).</a:t>
            </a:r>
          </a:p>
        </p:txBody>
      </p:sp>
      <p:sp>
        <p:nvSpPr>
          <p:cNvPr id="5" name="TextBox 4"/>
          <p:cNvSpPr txBox="1"/>
          <p:nvPr/>
        </p:nvSpPr>
        <p:spPr>
          <a:xfrm>
            <a:off x="663348" y="769441"/>
            <a:ext cx="11323863" cy="461665"/>
          </a:xfrm>
          <a:prstGeom prst="rect">
            <a:avLst/>
          </a:prstGeom>
          <a:noFill/>
        </p:spPr>
        <p:txBody>
          <a:bodyPr wrap="square" rtlCol="0">
            <a:spAutoFit/>
          </a:bodyPr>
          <a:lstStyle/>
          <a:p>
            <a:pPr marL="342900" indent="-342900">
              <a:buFont typeface="Wingdings" panose="05000000000000000000" pitchFamily="2" charset="2"/>
              <a:buChar char="Ø"/>
            </a:pPr>
            <a:r>
              <a:rPr lang="en-US" sz="24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Ecological Model</a:t>
            </a:r>
          </a:p>
        </p:txBody>
      </p:sp>
      <p:pic>
        <p:nvPicPr>
          <p:cNvPr id="1026" name="Picture 2" descr="e Social-Ecological Model Adapted for Physical Activity 24 "/>
          <p:cNvPicPr>
            <a:picLocks noChangeAspect="1" noChangeArrowheads="1"/>
          </p:cNvPicPr>
          <p:nvPr/>
        </p:nvPicPr>
        <p:blipFill>
          <a:blip r:embed="rId3">
            <a:clrChange>
              <a:clrFrom>
                <a:srgbClr val="FFFFFF"/>
              </a:clrFrom>
              <a:clrTo>
                <a:srgbClr val="FFFFFF">
                  <a:alpha val="0"/>
                </a:srgbClr>
              </a:clrTo>
            </a:clrChange>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8056696" y="1638898"/>
            <a:ext cx="4078152" cy="4490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4999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770709" y="0"/>
            <a:ext cx="13755189" cy="523220"/>
          </a:xfrm>
          <a:prstGeom prst="rect">
            <a:avLst/>
          </a:prstGeom>
          <a:noFill/>
        </p:spPr>
        <p:txBody>
          <a:bodyPr wrap="square" rtlCol="0">
            <a:spAutoFit/>
          </a:bodyPr>
          <a:lstStyle/>
          <a:p>
            <a:pPr algn="ctr"/>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GLOBAL POLICY CONTEXT: SUSTAINABLE DEVELOPMENT GOALS</a:t>
            </a:r>
          </a:p>
        </p:txBody>
      </p:sp>
      <p:sp>
        <p:nvSpPr>
          <p:cNvPr id="3" name="TextBox 2"/>
          <p:cNvSpPr txBox="1"/>
          <p:nvPr/>
        </p:nvSpPr>
        <p:spPr>
          <a:xfrm>
            <a:off x="222067" y="744582"/>
            <a:ext cx="6850245" cy="5940088"/>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1900" dirty="0">
                <a:latin typeface="Times New Roman" panose="02020603050405020304" pitchFamily="18" charset="0"/>
                <a:cs typeface="Times New Roman" panose="02020603050405020304" pitchFamily="18" charset="0"/>
              </a:rPr>
              <a:t>The United Nations Sustainable Development Goal 3 seeks to achieve good health and wellbeing for all individuals by 2030 (United Nations, 2025).</a:t>
            </a:r>
          </a:p>
          <a:p>
            <a:pPr marL="285750" indent="-285750">
              <a:buFont typeface="Wingdings" panose="05000000000000000000" pitchFamily="2" charset="2"/>
              <a:buChar char="q"/>
            </a:pPr>
            <a:endParaRPr lang="en-US" sz="19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1900" dirty="0">
                <a:latin typeface="Times New Roman" panose="02020603050405020304" pitchFamily="18" charset="0"/>
                <a:cs typeface="Times New Roman" panose="02020603050405020304" pitchFamily="18" charset="0"/>
              </a:rPr>
              <a:t>The Health and Social Care Act 2012 enhances collaboration between health and social care services, giving local authorities greater control over reducing health inequalities (WCED, 2025).</a:t>
            </a:r>
          </a:p>
          <a:p>
            <a:pPr marL="285750" indent="-285750">
              <a:buFont typeface="Wingdings" panose="05000000000000000000" pitchFamily="2" charset="2"/>
              <a:buChar char="q"/>
            </a:pPr>
            <a:endParaRPr lang="en-US" sz="19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1900" dirty="0">
                <a:latin typeface="Times New Roman" panose="02020603050405020304" pitchFamily="18" charset="0"/>
                <a:cs typeface="Times New Roman" panose="02020603050405020304" pitchFamily="18" charset="0"/>
              </a:rPr>
              <a:t>The NHS Long Term Plan focuses on prevention, early diagnosis, and management of major non-communicable diseases, which account for 89% of premature deaths in England (ONS, 2024).</a:t>
            </a:r>
          </a:p>
          <a:p>
            <a:pPr marL="285750" indent="-285750">
              <a:buFont typeface="Wingdings" panose="05000000000000000000" pitchFamily="2" charset="2"/>
              <a:buChar char="q"/>
            </a:pPr>
            <a:endParaRPr lang="en-US" sz="19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1900" dirty="0">
                <a:latin typeface="Times New Roman" panose="02020603050405020304" pitchFamily="18" charset="0"/>
                <a:cs typeface="Times New Roman" panose="02020603050405020304" pitchFamily="18" charset="0"/>
              </a:rPr>
              <a:t>The UK Tobacco and Vapes Bill aims to create a "</a:t>
            </a:r>
            <a:r>
              <a:rPr lang="en-US" sz="1900" dirty="0" err="1">
                <a:latin typeface="Times New Roman" panose="02020603050405020304" pitchFamily="18" charset="0"/>
                <a:cs typeface="Times New Roman" panose="02020603050405020304" pitchFamily="18" charset="0"/>
              </a:rPr>
              <a:t>smokefree</a:t>
            </a:r>
            <a:r>
              <a:rPr lang="en-US" sz="1900" dirty="0">
                <a:latin typeface="Times New Roman" panose="02020603050405020304" pitchFamily="18" charset="0"/>
                <a:cs typeface="Times New Roman" panose="02020603050405020304" pitchFamily="18" charset="0"/>
              </a:rPr>
              <a:t> generation," projected to save up to 115,000 lives by 2050 (NHS England, 2025).</a:t>
            </a:r>
          </a:p>
          <a:p>
            <a:pPr marL="285750" indent="-285750">
              <a:buFont typeface="Wingdings" panose="05000000000000000000" pitchFamily="2" charset="2"/>
              <a:buChar char="q"/>
            </a:pPr>
            <a:endParaRPr lang="en-US" sz="19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1900" dirty="0">
                <a:latin typeface="Times New Roman" panose="02020603050405020304" pitchFamily="18" charset="0"/>
                <a:cs typeface="Times New Roman" panose="02020603050405020304" pitchFamily="18" charset="0"/>
              </a:rPr>
              <a:t>The Mental Health Act Reform and Health Protection Regulations strengthen access to community mental health care and improve national resilience against pandemics (WHO, 2024; UK Parliament, 2023).</a:t>
            </a:r>
          </a:p>
        </p:txBody>
      </p:sp>
      <p:pic>
        <p:nvPicPr>
          <p:cNvPr id="4" name="Picture 3"/>
          <p:cNvPicPr>
            <a:picLocks noChangeAspect="1"/>
          </p:cNvPicPr>
          <p:nvPr/>
        </p:nvPicPr>
        <p:blipFill>
          <a:blip r:embed="rId3">
            <a:clrChange>
              <a:clrFrom>
                <a:srgbClr val="FFFFFF"/>
              </a:clrFrom>
              <a:clrTo>
                <a:srgbClr val="FFFFFF">
                  <a:alpha val="0"/>
                </a:srgbClr>
              </a:clrTo>
            </a:clrChange>
            <a:extLst>
              <a:ext uri="{BEBA8EAE-BF5A-486C-A8C5-ECC9F3942E4B}">
                <a14:imgProps xmlns:a14="http://schemas.microsoft.com/office/drawing/2010/main">
                  <a14:imgLayer r:embed="rId4">
                    <a14:imgEffect>
                      <a14:sharpenSoften amount="25000"/>
                    </a14:imgEffect>
                    <a14:imgEffect>
                      <a14:saturation sat="200000"/>
                    </a14:imgEffect>
                  </a14:imgLayer>
                </a14:imgProps>
              </a:ext>
            </a:extLst>
          </a:blip>
          <a:stretch>
            <a:fillRect/>
          </a:stretch>
        </p:blipFill>
        <p:spPr>
          <a:xfrm>
            <a:off x="7072312" y="614665"/>
            <a:ext cx="5119688" cy="6199923"/>
          </a:xfrm>
          <a:prstGeom prst="rect">
            <a:avLst/>
          </a:prstGeom>
        </p:spPr>
      </p:pic>
    </p:spTree>
    <p:extLst>
      <p:ext uri="{BB962C8B-B14F-4D97-AF65-F5344CB8AC3E}">
        <p14:creationId xmlns:p14="http://schemas.microsoft.com/office/powerpoint/2010/main" val="3646535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770709" y="0"/>
            <a:ext cx="13755189" cy="523220"/>
          </a:xfrm>
          <a:prstGeom prst="rect">
            <a:avLst/>
          </a:prstGeom>
          <a:noFill/>
        </p:spPr>
        <p:txBody>
          <a:bodyPr wrap="square" rtlCol="0">
            <a:spAutoFit/>
          </a:bodyPr>
          <a:lstStyle/>
          <a:p>
            <a:pPr algn="ctr"/>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INTEGRATION OF HEALTH &amp; WELLBEING APPROACHES</a:t>
            </a:r>
          </a:p>
        </p:txBody>
      </p:sp>
      <p:sp>
        <p:nvSpPr>
          <p:cNvPr id="3" name="TextBox 2"/>
          <p:cNvSpPr txBox="1"/>
          <p:nvPr/>
        </p:nvSpPr>
        <p:spPr>
          <a:xfrm>
            <a:off x="222068" y="744583"/>
            <a:ext cx="6858002" cy="5909310"/>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2100" dirty="0">
                <a:latin typeface="Times New Roman" panose="02020603050405020304" pitchFamily="18" charset="0"/>
                <a:cs typeface="Times New Roman" panose="02020603050405020304" pitchFamily="18" charset="0"/>
              </a:rPr>
              <a:t>Biopsychosocial and </a:t>
            </a:r>
            <a:r>
              <a:rPr lang="en-US" sz="2100" dirty="0" err="1">
                <a:latin typeface="Times New Roman" panose="02020603050405020304" pitchFamily="18" charset="0"/>
                <a:cs typeface="Times New Roman" panose="02020603050405020304" pitchFamily="18" charset="0"/>
              </a:rPr>
              <a:t>salutogenic</a:t>
            </a:r>
            <a:r>
              <a:rPr lang="en-US" sz="2100" dirty="0">
                <a:latin typeface="Times New Roman" panose="02020603050405020304" pitchFamily="18" charset="0"/>
                <a:cs typeface="Times New Roman" panose="02020603050405020304" pitchFamily="18" charset="0"/>
              </a:rPr>
              <a:t> models </a:t>
            </a:r>
            <a:r>
              <a:rPr lang="en-US" sz="2100" dirty="0" err="1">
                <a:latin typeface="Times New Roman" panose="02020603050405020304" pitchFamily="18" charset="0"/>
                <a:cs typeface="Times New Roman" panose="02020603050405020304" pitchFamily="18" charset="0"/>
              </a:rPr>
              <a:t>emphasise</a:t>
            </a:r>
            <a:r>
              <a:rPr lang="en-US" sz="2100" dirty="0">
                <a:latin typeface="Times New Roman" panose="02020603050405020304" pitchFamily="18" charset="0"/>
                <a:cs typeface="Times New Roman" panose="02020603050405020304" pitchFamily="18" charset="0"/>
              </a:rPr>
              <a:t> holistic care and resilience beyond illness treatment (Su, 2021).</a:t>
            </a:r>
          </a:p>
          <a:p>
            <a:pPr marL="285750" indent="-285750">
              <a:buFont typeface="Wingdings" panose="05000000000000000000" pitchFamily="2" charset="2"/>
              <a:buChar char="q"/>
            </a:pPr>
            <a:endParaRPr lang="en-US" sz="21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100" dirty="0">
                <a:latin typeface="Times New Roman" panose="02020603050405020304" pitchFamily="18" charset="0"/>
                <a:cs typeface="Times New Roman" panose="02020603050405020304" pitchFamily="18" charset="0"/>
              </a:rPr>
              <a:t>Chronic diseases consume 70% of NHS spending, yet only 5% of budgets go to prevention (The King’s Fund, 2024; NHS England, 2025).</a:t>
            </a:r>
          </a:p>
          <a:p>
            <a:pPr marL="285750" indent="-285750">
              <a:buFont typeface="Wingdings" panose="05000000000000000000" pitchFamily="2" charset="2"/>
              <a:buChar char="q"/>
            </a:pPr>
            <a:endParaRPr lang="en-US" sz="21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100" dirty="0">
                <a:latin typeface="Times New Roman" panose="02020603050405020304" pitchFamily="18" charset="0"/>
                <a:cs typeface="Times New Roman" panose="02020603050405020304" pitchFamily="18" charset="0"/>
              </a:rPr>
              <a:t>Preventive programmes like DPP and NHS DPP reduced diabetes incidence by 23% with cost-saving benefits (Mark et al., 2022; McManus, 2024).</a:t>
            </a:r>
          </a:p>
          <a:p>
            <a:pPr marL="285750" indent="-285750">
              <a:buFont typeface="Wingdings" panose="05000000000000000000" pitchFamily="2" charset="2"/>
              <a:buChar char="q"/>
            </a:pPr>
            <a:endParaRPr lang="en-US" sz="21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100" dirty="0">
                <a:latin typeface="Times New Roman" panose="02020603050405020304" pitchFamily="18" charset="0"/>
                <a:cs typeface="Times New Roman" panose="02020603050405020304" pitchFamily="18" charset="0"/>
              </a:rPr>
              <a:t>NHS Long Term Plan expanded integrated care, but 1.2 million lacked timely access due to staffing shortages (United Nations, 2025).</a:t>
            </a:r>
          </a:p>
          <a:p>
            <a:pPr marL="285750" indent="-285750">
              <a:buFont typeface="Wingdings" panose="05000000000000000000" pitchFamily="2" charset="2"/>
              <a:buChar char="q"/>
            </a:pPr>
            <a:endParaRPr lang="en-US" sz="21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100" dirty="0">
                <a:latin typeface="Times New Roman" panose="02020603050405020304" pitchFamily="18" charset="0"/>
                <a:cs typeface="Times New Roman" panose="02020603050405020304" pitchFamily="18" charset="0"/>
              </a:rPr>
              <a:t>Social prescribing reduced GP consultations by 28% when effectively followed up, improving outcomes (Kiely et al., 2022).</a:t>
            </a:r>
          </a:p>
        </p:txBody>
      </p:sp>
      <p:pic>
        <p:nvPicPr>
          <p:cNvPr id="11266" name="Picture 2" descr="Biopsychosocial Model | Definition &amp; Example Video"/>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200000"/>
                    </a14:imgEffect>
                  </a14:imgLayer>
                </a14:imgProps>
              </a:ext>
              <a:ext uri="{28A0092B-C50C-407E-A947-70E740481C1C}">
                <a14:useLocalDpi xmlns:a14="http://schemas.microsoft.com/office/drawing/2010/main" val="0"/>
              </a:ext>
            </a:extLst>
          </a:blip>
          <a:srcRect t="9193" r="-1100" b="9613"/>
          <a:stretch/>
        </p:blipFill>
        <p:spPr bwMode="auto">
          <a:xfrm>
            <a:off x="7223761" y="1097278"/>
            <a:ext cx="4872445" cy="466344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97220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1031966" y="0"/>
            <a:ext cx="10110652" cy="1323439"/>
          </a:xfrm>
          <a:prstGeom prst="rect">
            <a:avLst/>
          </a:prstGeom>
          <a:noFill/>
        </p:spPr>
        <p:txBody>
          <a:bodyPr wrap="square" rtlCol="0">
            <a:spAutoFit/>
          </a:bodyPr>
          <a:lstStyle/>
          <a:p>
            <a:pPr algn="ctr"/>
            <a:r>
              <a:rPr lang="en-US" sz="40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SUSTAINABLE DEVELOPMENT IN HEALTH POLICIES</a:t>
            </a:r>
          </a:p>
        </p:txBody>
      </p:sp>
      <p:sp>
        <p:nvSpPr>
          <p:cNvPr id="3" name="TextBox 2"/>
          <p:cNvSpPr txBox="1"/>
          <p:nvPr/>
        </p:nvSpPr>
        <p:spPr>
          <a:xfrm>
            <a:off x="195943" y="1463040"/>
            <a:ext cx="6858002" cy="5262979"/>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WHO’s Health in All Policies stresses cross-sectoral action to tackle health inequalities (WHO, 2024).</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NHS Net Zero aims for carbon neutrality by 2040 (direct) and 2045 (supply chain) (NHS England, 2025).</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Sustainable procurement ensures ethical and environmentally sound medical supply chains (The King’s Fund, 2024).</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Telemedicine reduces patient travel, lowering emissions while improving accessibility (The King’s Fund, 2024).</a:t>
            </a:r>
          </a:p>
        </p:txBody>
      </p:sp>
      <p:pic>
        <p:nvPicPr>
          <p:cNvPr id="10242" name="Picture 2" descr="Sustainable Development Goals"/>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7139784" y="1606732"/>
            <a:ext cx="4944823" cy="4846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821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1031966" y="0"/>
            <a:ext cx="10110652" cy="830997"/>
          </a:xfrm>
          <a:prstGeom prst="rect">
            <a:avLst/>
          </a:prstGeom>
          <a:noFill/>
        </p:spPr>
        <p:txBody>
          <a:bodyPr wrap="square" rtlCol="0">
            <a:spAutoFit/>
          </a:bodyPr>
          <a:lstStyle/>
          <a:p>
            <a:pPr algn="ctr"/>
            <a:r>
              <a:rPr lang="en-US" sz="4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GOVERNANCE</a:t>
            </a:r>
          </a:p>
        </p:txBody>
      </p:sp>
      <p:sp>
        <p:nvSpPr>
          <p:cNvPr id="3" name="TextBox 2"/>
          <p:cNvSpPr txBox="1"/>
          <p:nvPr/>
        </p:nvSpPr>
        <p:spPr>
          <a:xfrm>
            <a:off x="156754" y="1005840"/>
            <a:ext cx="6858002" cy="5632311"/>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NHS Long Term Plan focuses on prevention, mental health, and integration to save 500,000 lives (NHS England, 2025).</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Mental Health Act governs compulsory treatment, with reforms enhancing patient rights (UK Parliament, 2023).</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Care Act 2014 underpins adult social care on wellbeing and fair access (Legislation.gov.uk, 2024).</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Challenges include 50,000 nurse shortages and financial pressures limiting governance effectiveness (NHS England, 2025).</a:t>
            </a:r>
          </a:p>
        </p:txBody>
      </p:sp>
      <p:pic>
        <p:nvPicPr>
          <p:cNvPr id="8194" name="Picture 2" descr="Community mental health transformation: opportunities and challen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7636" y="1320458"/>
            <a:ext cx="4890332" cy="5003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7444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587829" y="0"/>
            <a:ext cx="11142618" cy="830997"/>
          </a:xfrm>
          <a:prstGeom prst="rect">
            <a:avLst/>
          </a:prstGeom>
          <a:noFill/>
        </p:spPr>
        <p:txBody>
          <a:bodyPr wrap="square" rtlCol="0">
            <a:spAutoFit/>
          </a:bodyPr>
          <a:lstStyle/>
          <a:p>
            <a:pPr algn="ctr"/>
            <a:r>
              <a:rPr lang="en-US" sz="4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SERVICE DELIVERY INNOVATIONS</a:t>
            </a:r>
          </a:p>
        </p:txBody>
      </p:sp>
      <p:sp>
        <p:nvSpPr>
          <p:cNvPr id="3" name="TextBox 2"/>
          <p:cNvSpPr txBox="1"/>
          <p:nvPr/>
        </p:nvSpPr>
        <p:spPr>
          <a:xfrm>
            <a:off x="156754" y="1005840"/>
            <a:ext cx="6858002" cy="5632311"/>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Telehealth expanded rapidly, with GP virtual consultations rising to over 70% in April 2020 (NHS England, 2025).</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Digital monitoring tools enhance management of long-term conditions and reduce hospital visits (The King’s Fund, 2024).</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Integrated Care Systems unite NHS, local authorities, and voluntary groups for coordinated local delivery (The King’s Fund, 2024).</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NHS Virtual Wards provide home-based hospital-level care, reducing admissions and improving recovery (NHS England, 2025).</a:t>
            </a:r>
          </a:p>
        </p:txBody>
      </p:sp>
      <p:pic>
        <p:nvPicPr>
          <p:cNvPr id="7172" name="Picture 4" descr="Page 14 | Tele medicine Photos - Download Free High-Quality Pictures |  Freepik"/>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7157267" y="1248068"/>
            <a:ext cx="4925875" cy="5147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320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391886" y="0"/>
            <a:ext cx="11142618" cy="830997"/>
          </a:xfrm>
          <a:prstGeom prst="rect">
            <a:avLst/>
          </a:prstGeom>
          <a:noFill/>
        </p:spPr>
        <p:txBody>
          <a:bodyPr wrap="square" rtlCol="0">
            <a:spAutoFit/>
          </a:bodyPr>
          <a:lstStyle/>
          <a:p>
            <a:pPr algn="ctr"/>
            <a:r>
              <a:rPr lang="en-US" sz="4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PUBLIC HEALTH INITIATIVES</a:t>
            </a:r>
          </a:p>
        </p:txBody>
      </p:sp>
      <p:sp>
        <p:nvSpPr>
          <p:cNvPr id="3" name="TextBox 2"/>
          <p:cNvSpPr txBox="1"/>
          <p:nvPr/>
        </p:nvSpPr>
        <p:spPr>
          <a:xfrm>
            <a:off x="156754" y="1005840"/>
            <a:ext cx="6858002" cy="5632311"/>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Change4Life reduced childhood sugar intake and improved parental awareness (Public Health England, 2025).</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Stoptober engaged 2.3 million smokers, with a fivefold increase in long-term quitting success (NHS England, 2025).</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NHS Health Checks prevent 2,500 heart attacks and strokes annually through early risk detection (NHS Long Term Plan, 2024).</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Improving UK air quality could prevent up to 40,000 premature deaths annually (Royal College of Physicians, 2023).</a:t>
            </a:r>
          </a:p>
        </p:txBody>
      </p:sp>
      <p:pic>
        <p:nvPicPr>
          <p:cNvPr id="6146" name="Picture 2" descr="New PHE Change4Life campaign – “Make a swap when you next shop” - IHV"/>
          <p:cNvPicPr>
            <a:picLocks noChangeAspect="1" noChangeArrowheads="1"/>
          </p:cNvPicPr>
          <p:nvPr/>
        </p:nvPicPr>
        <p:blipFill rotWithShape="1">
          <a:blip r:embed="rId3">
            <a:extLst>
              <a:ext uri="{28A0092B-C50C-407E-A947-70E740481C1C}">
                <a14:useLocalDpi xmlns:a14="http://schemas.microsoft.com/office/drawing/2010/main" val="0"/>
              </a:ext>
            </a:extLst>
          </a:blip>
          <a:srcRect l="6261" r="7153"/>
          <a:stretch/>
        </p:blipFill>
        <p:spPr bwMode="auto">
          <a:xfrm>
            <a:off x="7067008" y="1214845"/>
            <a:ext cx="5072842" cy="5225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3974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391886" y="0"/>
            <a:ext cx="11142618" cy="830997"/>
          </a:xfrm>
          <a:prstGeom prst="rect">
            <a:avLst/>
          </a:prstGeom>
          <a:noFill/>
        </p:spPr>
        <p:txBody>
          <a:bodyPr wrap="square" rtlCol="0">
            <a:spAutoFit/>
          </a:bodyPr>
          <a:lstStyle/>
          <a:p>
            <a:pPr algn="ctr"/>
            <a:r>
              <a:rPr lang="en-US" sz="4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EQUITY AND ACCESS</a:t>
            </a:r>
          </a:p>
        </p:txBody>
      </p:sp>
      <p:sp>
        <p:nvSpPr>
          <p:cNvPr id="3" name="TextBox 2"/>
          <p:cNvSpPr txBox="1"/>
          <p:nvPr/>
        </p:nvSpPr>
        <p:spPr>
          <a:xfrm>
            <a:off x="156754" y="1005840"/>
            <a:ext cx="7132320" cy="5693866"/>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2600" dirty="0">
                <a:latin typeface="Times New Roman" panose="02020603050405020304" pitchFamily="18" charset="0"/>
                <a:cs typeface="Times New Roman" panose="02020603050405020304" pitchFamily="18" charset="0"/>
              </a:rPr>
              <a:t>Men in deprived English areas live 9.4 years less; women live 7.6 years less (Health Affairs, 2025).</a:t>
            </a:r>
          </a:p>
          <a:p>
            <a:pPr marL="285750" indent="-285750">
              <a:buFont typeface="Wingdings" panose="05000000000000000000" pitchFamily="2" charset="2"/>
              <a:buChar char="q"/>
            </a:pPr>
            <a:endParaRPr lang="en-US" sz="2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600" dirty="0">
                <a:latin typeface="Times New Roman" panose="02020603050405020304" pitchFamily="18" charset="0"/>
                <a:cs typeface="Times New Roman" panose="02020603050405020304" pitchFamily="18" charset="0"/>
              </a:rPr>
              <a:t>Black women are four times more likely to die in childbirth than White women (The King’s Fund, 2024).</a:t>
            </a:r>
          </a:p>
          <a:p>
            <a:pPr marL="285750" indent="-285750">
              <a:buFont typeface="Wingdings" panose="05000000000000000000" pitchFamily="2" charset="2"/>
              <a:buChar char="q"/>
            </a:pPr>
            <a:endParaRPr lang="en-US" sz="2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600" dirty="0">
                <a:latin typeface="Times New Roman" panose="02020603050405020304" pitchFamily="18" charset="0"/>
                <a:cs typeface="Times New Roman" panose="02020603050405020304" pitchFamily="18" charset="0"/>
              </a:rPr>
              <a:t>Social determinants like housing, education, and income drive persistent inequalities (</a:t>
            </a:r>
            <a:r>
              <a:rPr lang="en-US" sz="2600" dirty="0" err="1">
                <a:latin typeface="Times New Roman" panose="02020603050405020304" pitchFamily="18" charset="0"/>
                <a:cs typeface="Times New Roman" panose="02020603050405020304" pitchFamily="18" charset="0"/>
              </a:rPr>
              <a:t>Jiakponna</a:t>
            </a:r>
            <a:r>
              <a:rPr lang="en-US" sz="2600" dirty="0">
                <a:latin typeface="Times New Roman" panose="02020603050405020304" pitchFamily="18" charset="0"/>
                <a:cs typeface="Times New Roman" panose="02020603050405020304" pitchFamily="18" charset="0"/>
              </a:rPr>
              <a:t> et al., 2024).</a:t>
            </a:r>
          </a:p>
          <a:p>
            <a:pPr marL="285750" indent="-285750">
              <a:buFont typeface="Wingdings" panose="05000000000000000000" pitchFamily="2" charset="2"/>
              <a:buChar char="q"/>
            </a:pPr>
            <a:endParaRPr lang="en-US" sz="2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600" dirty="0">
                <a:latin typeface="Times New Roman" panose="02020603050405020304" pitchFamily="18" charset="0"/>
                <a:cs typeface="Times New Roman" panose="02020603050405020304" pitchFamily="18" charset="0"/>
              </a:rPr>
              <a:t>Core20PLUS5 targets deprived populations and priority clinical areas to reduce inequities (NHS England, 2025).</a:t>
            </a:r>
          </a:p>
        </p:txBody>
      </p:sp>
      <p:pic>
        <p:nvPicPr>
          <p:cNvPr id="5122" name="Picture 2" descr="Finding Equity in Mental Health Reform » Dome | Blog Archive | Boston  University"/>
          <p:cNvPicPr>
            <a:picLocks noChangeAspect="1" noChangeArrowheads="1"/>
          </p:cNvPicPr>
          <p:nvPr/>
        </p:nvPicPr>
        <p:blipFill>
          <a:blip r:embed="rId3">
            <a:clrChange>
              <a:clrFrom>
                <a:srgbClr val="FFFFFF"/>
              </a:clrFrom>
              <a:clrTo>
                <a:srgbClr val="FFFFFF">
                  <a:alpha val="0"/>
                </a:srgbClr>
              </a:clrTo>
            </a:clrChange>
            <a:extLst>
              <a:ext uri="{BEBA8EAE-BF5A-486C-A8C5-ECC9F3942E4B}">
                <a14:imgProps xmlns:a14="http://schemas.microsoft.com/office/drawing/2010/main">
                  <a14:imgLayer r:embed="rId4">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7289074" y="800202"/>
            <a:ext cx="4807132" cy="5899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73961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391886" y="0"/>
            <a:ext cx="11142618" cy="769441"/>
          </a:xfrm>
          <a:prstGeom prst="rect">
            <a:avLst/>
          </a:prstGeom>
          <a:noFill/>
        </p:spPr>
        <p:txBody>
          <a:bodyPr wrap="square" rtlCol="0">
            <a:spAutoFit/>
          </a:bodyPr>
          <a:lstStyle/>
          <a:p>
            <a:pPr algn="ctr"/>
            <a:r>
              <a:rPr lang="en-US" sz="44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 AND RECOMMENDATION</a:t>
            </a:r>
          </a:p>
        </p:txBody>
      </p:sp>
      <p:sp>
        <p:nvSpPr>
          <p:cNvPr id="3" name="TextBox 2"/>
          <p:cNvSpPr txBox="1"/>
          <p:nvPr/>
        </p:nvSpPr>
        <p:spPr>
          <a:xfrm>
            <a:off x="222068" y="1071154"/>
            <a:ext cx="6387738" cy="5632311"/>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Health, wellbeing, and sustainability must be integrated into future healthcare delivery frameworks.</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Long-term conditions, inequalities, and environmental issues necessitate innovative and inclusive approaches.</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Preventive strategies like lifestyle interventions and health promotion can reduce avoidable disease burdens.</a:t>
            </a:r>
          </a:p>
          <a:p>
            <a:pPr marL="285750" indent="-285750">
              <a:buFont typeface="Wingdings" panose="05000000000000000000" pitchFamily="2" charset="2"/>
              <a:buChar char="q"/>
            </a:pPr>
            <a:endParaRPr lang="en-US"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Embedding green practices and addressing inequalities ensures equitable, sustainable, and resilient healthcare.</a:t>
            </a:r>
          </a:p>
        </p:txBody>
      </p:sp>
      <p:pic>
        <p:nvPicPr>
          <p:cNvPr id="4098" name="Picture 2" descr="BSG for SDG | SDG No. 3 | Good Health &amp; Well Being"/>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6745878" y="1300863"/>
            <a:ext cx="5313703" cy="5172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6568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p:cNvSpPr txBox="1"/>
          <p:nvPr/>
        </p:nvSpPr>
        <p:spPr>
          <a:xfrm>
            <a:off x="391886" y="0"/>
            <a:ext cx="11142618" cy="646331"/>
          </a:xfrm>
          <a:prstGeom prst="rect">
            <a:avLst/>
          </a:prstGeom>
          <a:noFill/>
        </p:spPr>
        <p:txBody>
          <a:bodyPr wrap="square" rtlCol="0">
            <a:spAutoFit/>
          </a:bodyPr>
          <a:lstStyle/>
          <a:p>
            <a:pPr algn="ctr"/>
            <a:r>
              <a:rPr lang="en-US" sz="36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TextBox 2"/>
          <p:cNvSpPr txBox="1"/>
          <p:nvPr/>
        </p:nvSpPr>
        <p:spPr>
          <a:xfrm>
            <a:off x="130627" y="789895"/>
            <a:ext cx="12061373" cy="6093976"/>
          </a:xfrm>
          <a:prstGeom prst="rect">
            <a:avLst/>
          </a:prstGeom>
          <a:noFill/>
          <a:ln w="28575">
            <a:solidFill>
              <a:schemeClr val="accent6"/>
            </a:solidFill>
          </a:ln>
        </p:spPr>
        <p:txBody>
          <a:bodyPr wrap="square" rtlCol="0">
            <a:spAutoFit/>
          </a:bodyPr>
          <a:lstStyle/>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Banzon</a:t>
            </a:r>
            <a:r>
              <a:rPr lang="en-US" sz="1000" dirty="0">
                <a:latin typeface="Times New Roman" panose="02020603050405020304" pitchFamily="18" charset="0"/>
                <a:cs typeface="Times New Roman" panose="02020603050405020304" pitchFamily="18" charset="0"/>
              </a:rPr>
              <a:t>, E., Arora, D., Riley, B., </a:t>
            </a:r>
            <a:r>
              <a:rPr lang="en-US" sz="1000" dirty="0" err="1">
                <a:latin typeface="Times New Roman" panose="02020603050405020304" pitchFamily="18" charset="0"/>
                <a:cs typeface="Times New Roman" panose="02020603050405020304" pitchFamily="18" charset="0"/>
              </a:rPr>
              <a:t>Coghlan</a:t>
            </a:r>
            <a:r>
              <a:rPr lang="en-US" sz="1000" dirty="0">
                <a:latin typeface="Times New Roman" panose="02020603050405020304" pitchFamily="18" charset="0"/>
                <a:cs typeface="Times New Roman" panose="02020603050405020304" pitchFamily="18" charset="0"/>
              </a:rPr>
              <a:t>, B., </a:t>
            </a:r>
            <a:r>
              <a:rPr lang="en-US" sz="1000" dirty="0" err="1">
                <a:latin typeface="Times New Roman" panose="02020603050405020304" pitchFamily="18" charset="0"/>
                <a:cs typeface="Times New Roman" panose="02020603050405020304" pitchFamily="18" charset="0"/>
              </a:rPr>
              <a:t>Manyari</a:t>
            </a:r>
            <a:r>
              <a:rPr lang="en-US" sz="1000" dirty="0">
                <a:latin typeface="Times New Roman" panose="02020603050405020304" pitchFamily="18" charset="0"/>
                <a:cs typeface="Times New Roman" panose="02020603050405020304" pitchFamily="18" charset="0"/>
              </a:rPr>
              <a:t>, D. P., Ghosh, U., ... and Hurtado Epstein, A. (2025). Sustainable and Low-Carbon Health Systems.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Bhojak</a:t>
            </a:r>
            <a:r>
              <a:rPr lang="en-US" sz="1000" dirty="0">
                <a:latin typeface="Times New Roman" panose="02020603050405020304" pitchFamily="18" charset="0"/>
                <a:cs typeface="Times New Roman" panose="02020603050405020304" pitchFamily="18" charset="0"/>
              </a:rPr>
              <a:t>, N. P., Modi, A., Patel, J. D., and Patel, M. (2023). Measuring patient satisfaction in the emergency department: An empirical test using structural equation modeling. International Journal of Healthcare Management, 16(3), 412-426.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Burakgazi</a:t>
            </a:r>
            <a:r>
              <a:rPr lang="en-US" sz="1000" dirty="0">
                <a:latin typeface="Times New Roman" panose="02020603050405020304" pitchFamily="18" charset="0"/>
                <a:cs typeface="Times New Roman" panose="02020603050405020304" pitchFamily="18" charset="0"/>
              </a:rPr>
              <a:t>, S. G. (2025). The ecological model of human development. In Exploring Adult Education Through Learning Theory (pp. 325-342). IGI Global.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Dalgıç</a:t>
            </a:r>
            <a:r>
              <a:rPr lang="en-US" sz="1000" dirty="0">
                <a:latin typeface="Times New Roman" panose="02020603050405020304" pitchFamily="18" charset="0"/>
                <a:cs typeface="Times New Roman" panose="02020603050405020304" pitchFamily="18" charset="0"/>
              </a:rPr>
              <a:t>, P. N. (2025). The Role of Sustainable Development Goals (SDGs) in Reducing Health Inequalities. In Sustainable Development Goals (SDG) and Its Intersection With Health and Well-Being (pp. 491-520). IGI Global Scientific Publishing.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Eriksson, M., </a:t>
            </a:r>
            <a:r>
              <a:rPr lang="en-US" sz="1000" dirty="0" err="1">
                <a:latin typeface="Times New Roman" panose="02020603050405020304" pitchFamily="18" charset="0"/>
                <a:cs typeface="Times New Roman" panose="02020603050405020304" pitchFamily="18" charset="0"/>
              </a:rPr>
              <a:t>Sundberg</a:t>
            </a:r>
            <a:r>
              <a:rPr lang="en-US" sz="1000" dirty="0">
                <a:latin typeface="Times New Roman" panose="02020603050405020304" pitchFamily="18" charset="0"/>
                <a:cs typeface="Times New Roman" panose="02020603050405020304" pitchFamily="18" charset="0"/>
              </a:rPr>
              <a:t>, L. R., </a:t>
            </a:r>
            <a:r>
              <a:rPr lang="en-US" sz="1000" dirty="0" err="1">
                <a:latin typeface="Times New Roman" panose="02020603050405020304" pitchFamily="18" charset="0"/>
                <a:cs typeface="Times New Roman" panose="02020603050405020304" pitchFamily="18" charset="0"/>
              </a:rPr>
              <a:t>Santosa</a:t>
            </a:r>
            <a:r>
              <a:rPr lang="en-US" sz="1000" dirty="0">
                <a:latin typeface="Times New Roman" panose="02020603050405020304" pitchFamily="18" charset="0"/>
                <a:cs typeface="Times New Roman" panose="02020603050405020304" pitchFamily="18" charset="0"/>
              </a:rPr>
              <a:t>, A., Lindgren, H., Ng, N., and </a:t>
            </a:r>
            <a:r>
              <a:rPr lang="en-US" sz="1000" dirty="0" err="1">
                <a:latin typeface="Times New Roman" panose="02020603050405020304" pitchFamily="18" charset="0"/>
                <a:cs typeface="Times New Roman" panose="02020603050405020304" pitchFamily="18" charset="0"/>
              </a:rPr>
              <a:t>Lindvall</a:t>
            </a:r>
            <a:r>
              <a:rPr lang="en-US" sz="1000" dirty="0">
                <a:latin typeface="Times New Roman" panose="02020603050405020304" pitchFamily="18" charset="0"/>
                <a:cs typeface="Times New Roman" panose="02020603050405020304" pitchFamily="18" charset="0"/>
              </a:rPr>
              <a:t>, K. (2025). Health </a:t>
            </a:r>
            <a:r>
              <a:rPr lang="en-US" sz="1000" dirty="0" err="1">
                <a:latin typeface="Times New Roman" panose="02020603050405020304" pitchFamily="18" charset="0"/>
                <a:cs typeface="Times New Roman" panose="02020603050405020304" pitchFamily="18" charset="0"/>
              </a:rPr>
              <a:t>behavioural</a:t>
            </a:r>
            <a:r>
              <a:rPr lang="en-US" sz="1000" dirty="0">
                <a:latin typeface="Times New Roman" panose="02020603050405020304" pitchFamily="18" charset="0"/>
                <a:cs typeface="Times New Roman" panose="02020603050405020304" pitchFamily="18" charset="0"/>
              </a:rPr>
              <a:t> change–the influence of social-ecological factors and health identity. International journal of qualitative studies on health and well-being, 20(1), 2458309.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Fernández</a:t>
            </a:r>
            <a:r>
              <a:rPr lang="en-US" sz="1000" dirty="0">
                <a:latin typeface="Times New Roman" panose="02020603050405020304" pitchFamily="18" charset="0"/>
                <a:cs typeface="Times New Roman" panose="02020603050405020304" pitchFamily="18" charset="0"/>
              </a:rPr>
              <a:t>, A. L. (2022). Operationalizing the concept of culture. In Understanding Cross-Cultural Neuropsychology (pp. 19-28). Routledge.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Health Affairs (2025). Tackling Social Determinants Of Health Around The Globe. Health Affairs, 39(7), pp.1118–1121. </a:t>
            </a:r>
            <a:r>
              <a:rPr lang="en-US" sz="1000" dirty="0" err="1">
                <a:latin typeface="Times New Roman" panose="02020603050405020304" pitchFamily="18" charset="0"/>
                <a:cs typeface="Times New Roman" panose="02020603050405020304" pitchFamily="18" charset="0"/>
              </a:rPr>
              <a:t>doi</a:t>
            </a:r>
            <a:r>
              <a:rPr lang="en-US" sz="1000" dirty="0">
                <a:latin typeface="Times New Roman" panose="02020603050405020304" pitchFamily="18" charset="0"/>
                <a:cs typeface="Times New Roman" panose="02020603050405020304" pitchFamily="18" charset="0"/>
              </a:rPr>
              <a:t>: https://doi.org/10.1377/hlthaff.2020.00691.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Hewis</a:t>
            </a:r>
            <a:r>
              <a:rPr lang="en-US" sz="1000" dirty="0">
                <a:latin typeface="Times New Roman" panose="02020603050405020304" pitchFamily="18" charset="0"/>
                <a:cs typeface="Times New Roman" panose="02020603050405020304" pitchFamily="18" charset="0"/>
              </a:rPr>
              <a:t>, J. (2023). A </a:t>
            </a:r>
            <a:r>
              <a:rPr lang="en-US" sz="1000" dirty="0" err="1">
                <a:latin typeface="Times New Roman" panose="02020603050405020304" pitchFamily="18" charset="0"/>
                <a:cs typeface="Times New Roman" panose="02020603050405020304" pitchFamily="18" charset="0"/>
              </a:rPr>
              <a:t>salutogenic</a:t>
            </a:r>
            <a:r>
              <a:rPr lang="en-US" sz="1000" dirty="0">
                <a:latin typeface="Times New Roman" panose="02020603050405020304" pitchFamily="18" charset="0"/>
                <a:cs typeface="Times New Roman" panose="02020603050405020304" pitchFamily="18" charset="0"/>
              </a:rPr>
              <a:t> approach: Changing the paradigm. Journal of Medical Imaging and radiation sciences, 54(2), S17-S21.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Jiakponna</a:t>
            </a:r>
            <a:r>
              <a:rPr lang="en-US" sz="1000" dirty="0">
                <a:latin typeface="Times New Roman" panose="02020603050405020304" pitchFamily="18" charset="0"/>
                <a:cs typeface="Times New Roman" panose="02020603050405020304" pitchFamily="18" charset="0"/>
              </a:rPr>
              <a:t>, E. C., </a:t>
            </a:r>
            <a:r>
              <a:rPr lang="en-US" sz="1000" dirty="0" err="1">
                <a:latin typeface="Times New Roman" panose="02020603050405020304" pitchFamily="18" charset="0"/>
                <a:cs typeface="Times New Roman" panose="02020603050405020304" pitchFamily="18" charset="0"/>
              </a:rPr>
              <a:t>Agbomola</a:t>
            </a:r>
            <a:r>
              <a:rPr lang="en-US" sz="1000" dirty="0">
                <a:latin typeface="Times New Roman" panose="02020603050405020304" pitchFamily="18" charset="0"/>
                <a:cs typeface="Times New Roman" panose="02020603050405020304" pitchFamily="18" charset="0"/>
              </a:rPr>
              <a:t>, J. O., </a:t>
            </a:r>
            <a:r>
              <a:rPr lang="en-US" sz="1000" dirty="0" err="1">
                <a:latin typeface="Times New Roman" panose="02020603050405020304" pitchFamily="18" charset="0"/>
                <a:cs typeface="Times New Roman" panose="02020603050405020304" pitchFamily="18" charset="0"/>
              </a:rPr>
              <a:t>Ipede</a:t>
            </a:r>
            <a:r>
              <a:rPr lang="en-US" sz="1000" dirty="0">
                <a:latin typeface="Times New Roman" panose="02020603050405020304" pitchFamily="18" charset="0"/>
                <a:cs typeface="Times New Roman" panose="02020603050405020304" pitchFamily="18" charset="0"/>
              </a:rPr>
              <a:t>, O., </a:t>
            </a:r>
            <a:r>
              <a:rPr lang="en-US" sz="1000" dirty="0" err="1">
                <a:latin typeface="Times New Roman" panose="02020603050405020304" pitchFamily="18" charset="0"/>
                <a:cs typeface="Times New Roman" panose="02020603050405020304" pitchFamily="18" charset="0"/>
              </a:rPr>
              <a:t>Karakitie</a:t>
            </a:r>
            <a:r>
              <a:rPr lang="en-US" sz="1000" dirty="0">
                <a:latin typeface="Times New Roman" panose="02020603050405020304" pitchFamily="18" charset="0"/>
                <a:cs typeface="Times New Roman" panose="02020603050405020304" pitchFamily="18" charset="0"/>
              </a:rPr>
              <a:t>, L., </a:t>
            </a:r>
            <a:r>
              <a:rPr lang="en-US" sz="1000" dirty="0" err="1">
                <a:latin typeface="Times New Roman" panose="02020603050405020304" pitchFamily="18" charset="0"/>
                <a:cs typeface="Times New Roman" panose="02020603050405020304" pitchFamily="18" charset="0"/>
              </a:rPr>
              <a:t>Ogunsina</a:t>
            </a:r>
            <a:r>
              <a:rPr lang="en-US" sz="1000" dirty="0">
                <a:latin typeface="Times New Roman" panose="02020603050405020304" pitchFamily="18" charset="0"/>
                <a:cs typeface="Times New Roman" panose="02020603050405020304" pitchFamily="18" charset="0"/>
              </a:rPr>
              <a:t>, A. J., Adebayo, K. T., and </a:t>
            </a:r>
            <a:r>
              <a:rPr lang="en-US" sz="1000" dirty="0" err="1">
                <a:latin typeface="Times New Roman" panose="02020603050405020304" pitchFamily="18" charset="0"/>
                <a:cs typeface="Times New Roman" panose="02020603050405020304" pitchFamily="18" charset="0"/>
              </a:rPr>
              <a:t>Tinuoye</a:t>
            </a:r>
            <a:r>
              <a:rPr lang="en-US" sz="1000" dirty="0">
                <a:latin typeface="Times New Roman" panose="02020603050405020304" pitchFamily="18" charset="0"/>
                <a:cs typeface="Times New Roman" panose="02020603050405020304" pitchFamily="18" charset="0"/>
              </a:rPr>
              <a:t>, M. O. (2024). Psychosocial factors in chronic disease management: implications for health psychology. </a:t>
            </a:r>
            <a:r>
              <a:rPr lang="en-US" sz="1000" dirty="0" err="1">
                <a:latin typeface="Times New Roman" panose="02020603050405020304" pitchFamily="18" charset="0"/>
                <a:cs typeface="Times New Roman" panose="02020603050405020304" pitchFamily="18" charset="0"/>
              </a:rPr>
              <a:t>Int</a:t>
            </a:r>
            <a:r>
              <a:rPr lang="en-US" sz="1000" dirty="0">
                <a:latin typeface="Times New Roman" panose="02020603050405020304" pitchFamily="18" charset="0"/>
                <a:cs typeface="Times New Roman" panose="02020603050405020304" pitchFamily="18" charset="0"/>
              </a:rPr>
              <a:t> J </a:t>
            </a:r>
            <a:r>
              <a:rPr lang="en-US" sz="1000" dirty="0" err="1">
                <a:latin typeface="Times New Roman" panose="02020603050405020304" pitchFamily="18" charset="0"/>
                <a:cs typeface="Times New Roman" panose="02020603050405020304" pitchFamily="18" charset="0"/>
              </a:rPr>
              <a:t>Sci</a:t>
            </a:r>
            <a:r>
              <a:rPr lang="en-US" sz="1000" dirty="0">
                <a:latin typeface="Times New Roman" panose="02020603050405020304" pitchFamily="18" charset="0"/>
                <a:cs typeface="Times New Roman" panose="02020603050405020304" pitchFamily="18" charset="0"/>
              </a:rPr>
              <a:t> Res Arch, 12(2), 117-128.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Kiely, B., </a:t>
            </a:r>
            <a:r>
              <a:rPr lang="en-US" sz="1000" dirty="0" err="1">
                <a:latin typeface="Times New Roman" panose="02020603050405020304" pitchFamily="18" charset="0"/>
                <a:cs typeface="Times New Roman" panose="02020603050405020304" pitchFamily="18" charset="0"/>
              </a:rPr>
              <a:t>Croke</a:t>
            </a:r>
            <a:r>
              <a:rPr lang="en-US" sz="1000" dirty="0">
                <a:latin typeface="Times New Roman" panose="02020603050405020304" pitchFamily="18" charset="0"/>
                <a:cs typeface="Times New Roman" panose="02020603050405020304" pitchFamily="18" charset="0"/>
              </a:rPr>
              <a:t>, A., O'Shea, M., Boland, F., O'Shea, E., Connolly, D., and Smith, S. M. (2022). Effect of social prescribing link workers on health outcomes and costs for adults in primary care and community settings: a systematic review. BMJ open, 12(10), e062951.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Lakioti</a:t>
            </a:r>
            <a:r>
              <a:rPr lang="en-US" sz="1000" dirty="0">
                <a:latin typeface="Times New Roman" panose="02020603050405020304" pitchFamily="18" charset="0"/>
                <a:cs typeface="Times New Roman" panose="02020603050405020304" pitchFamily="18" charset="0"/>
              </a:rPr>
              <a:t>, E., Pagonis, N., </a:t>
            </a:r>
            <a:r>
              <a:rPr lang="en-US" sz="1000" dirty="0" err="1">
                <a:latin typeface="Times New Roman" panose="02020603050405020304" pitchFamily="18" charset="0"/>
                <a:cs typeface="Times New Roman" panose="02020603050405020304" pitchFamily="18" charset="0"/>
              </a:rPr>
              <a:t>Flegkas</a:t>
            </a:r>
            <a:r>
              <a:rPr lang="en-US" sz="1000" dirty="0">
                <a:latin typeface="Times New Roman" panose="02020603050405020304" pitchFamily="18" charset="0"/>
                <a:cs typeface="Times New Roman" panose="02020603050405020304" pitchFamily="18" charset="0"/>
              </a:rPr>
              <a:t>, D., </a:t>
            </a:r>
            <a:r>
              <a:rPr lang="en-US" sz="1000" dirty="0" err="1">
                <a:latin typeface="Times New Roman" panose="02020603050405020304" pitchFamily="18" charset="0"/>
                <a:cs typeface="Times New Roman" panose="02020603050405020304" pitchFamily="18" charset="0"/>
              </a:rPr>
              <a:t>Itziou</a:t>
            </a:r>
            <a:r>
              <a:rPr lang="en-US" sz="1000" dirty="0">
                <a:latin typeface="Times New Roman" panose="02020603050405020304" pitchFamily="18" charset="0"/>
                <a:cs typeface="Times New Roman" panose="02020603050405020304" pitchFamily="18" charset="0"/>
              </a:rPr>
              <a:t>, A., </a:t>
            </a:r>
            <a:r>
              <a:rPr lang="en-US" sz="1000" dirty="0" err="1">
                <a:latin typeface="Times New Roman" panose="02020603050405020304" pitchFamily="18" charset="0"/>
                <a:cs typeface="Times New Roman" panose="02020603050405020304" pitchFamily="18" charset="0"/>
              </a:rPr>
              <a:t>Moustakas</a:t>
            </a:r>
            <a:r>
              <a:rPr lang="en-US" sz="1000" dirty="0">
                <a:latin typeface="Times New Roman" panose="02020603050405020304" pitchFamily="18" charset="0"/>
                <a:cs typeface="Times New Roman" panose="02020603050405020304" pitchFamily="18" charset="0"/>
              </a:rPr>
              <a:t>, K., and </a:t>
            </a:r>
            <a:r>
              <a:rPr lang="en-US" sz="1000" dirty="0" err="1">
                <a:latin typeface="Times New Roman" panose="02020603050405020304" pitchFamily="18" charset="0"/>
                <a:cs typeface="Times New Roman" panose="02020603050405020304" pitchFamily="18" charset="0"/>
              </a:rPr>
              <a:t>Karayannis</a:t>
            </a:r>
            <a:r>
              <a:rPr lang="en-US" sz="1000" dirty="0">
                <a:latin typeface="Times New Roman" panose="02020603050405020304" pitchFamily="18" charset="0"/>
                <a:cs typeface="Times New Roman" panose="02020603050405020304" pitchFamily="18" charset="0"/>
              </a:rPr>
              <a:t>, V. (2025). Social Factors and Policies Promoting Good Health and Well-Being as a Sustainable Development Goal: Current Achievements and Future Pathways. Sustainability, 17(11), 5063.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Legislation.gov.uk (2024). Care Act 2014. [online] Legislation.gov.uk. Available at: https://www.legislation.gov.uk/ukpga/2014/23/contents.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Mamun</a:t>
            </a:r>
            <a:r>
              <a:rPr lang="en-US" sz="1000" dirty="0">
                <a:latin typeface="Times New Roman" panose="02020603050405020304" pitchFamily="18" charset="0"/>
                <a:cs typeface="Times New Roman" panose="02020603050405020304" pitchFamily="18" charset="0"/>
              </a:rPr>
              <a:t>, A. A., and </a:t>
            </a:r>
            <a:r>
              <a:rPr lang="en-US" sz="1000" dirty="0" err="1">
                <a:latin typeface="Times New Roman" panose="02020603050405020304" pitchFamily="18" charset="0"/>
                <a:cs typeface="Times New Roman" panose="02020603050405020304" pitchFamily="18" charset="0"/>
              </a:rPr>
              <a:t>Alam</a:t>
            </a:r>
            <a:r>
              <a:rPr lang="en-US" sz="1000" dirty="0">
                <a:latin typeface="Times New Roman" panose="02020603050405020304" pitchFamily="18" charset="0"/>
                <a:cs typeface="Times New Roman" panose="02020603050405020304" pitchFamily="18" charset="0"/>
              </a:rPr>
              <a:t>, M. (2025). Promoting Equity in Public Health: Addressing Inequality and Social Disparities. Health Science Reports, 8(5), e70821.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Maslin, M., </a:t>
            </a:r>
            <a:r>
              <a:rPr lang="en-US" sz="1000" dirty="0" err="1">
                <a:latin typeface="Times New Roman" panose="02020603050405020304" pitchFamily="18" charset="0"/>
                <a:cs typeface="Times New Roman" panose="02020603050405020304" pitchFamily="18" charset="0"/>
              </a:rPr>
              <a:t>Ramnath</a:t>
            </a:r>
            <a:r>
              <a:rPr lang="en-US" sz="1000" dirty="0">
                <a:latin typeface="Times New Roman" panose="02020603050405020304" pitchFamily="18" charset="0"/>
                <a:cs typeface="Times New Roman" panose="02020603050405020304" pitchFamily="18" charset="0"/>
              </a:rPr>
              <a:t>, R. D., Welsh, G. I., and </a:t>
            </a:r>
            <a:r>
              <a:rPr lang="en-US" sz="1000" dirty="0" err="1">
                <a:latin typeface="Times New Roman" panose="02020603050405020304" pitchFamily="18" charset="0"/>
                <a:cs typeface="Times New Roman" panose="02020603050405020304" pitchFamily="18" charset="0"/>
              </a:rPr>
              <a:t>Sisodiya</a:t>
            </a:r>
            <a:r>
              <a:rPr lang="en-US" sz="1000" dirty="0">
                <a:latin typeface="Times New Roman" panose="02020603050405020304" pitchFamily="18" charset="0"/>
                <a:cs typeface="Times New Roman" panose="02020603050405020304" pitchFamily="18" charset="0"/>
              </a:rPr>
              <a:t>, S. M. (2025). Understanding the health impacts of the climate crisis. Future Healthcare Journal, 12(1), 100240.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McManus, E. (2024). Evaluating the long-term cost-effectiveness of the English NHS Diabetes Prevention Programme using a Markov Model. </a:t>
            </a:r>
            <a:r>
              <a:rPr lang="en-US" sz="1000" dirty="0" err="1">
                <a:latin typeface="Times New Roman" panose="02020603050405020304" pitchFamily="18" charset="0"/>
                <a:cs typeface="Times New Roman" panose="02020603050405020304" pitchFamily="18" charset="0"/>
              </a:rPr>
              <a:t>PharmacoEconomics</a:t>
            </a:r>
            <a:r>
              <a:rPr lang="en-US" sz="1000" dirty="0">
                <a:latin typeface="Times New Roman" panose="02020603050405020304" pitchFamily="18" charset="0"/>
                <a:cs typeface="Times New Roman" panose="02020603050405020304" pitchFamily="18" charset="0"/>
              </a:rPr>
              <a:t>-Open, 8(4), 569-583.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Mittelmark</a:t>
            </a:r>
            <a:r>
              <a:rPr lang="en-US" sz="1000" dirty="0">
                <a:latin typeface="Times New Roman" panose="02020603050405020304" pitchFamily="18" charset="0"/>
                <a:cs typeface="Times New Roman" panose="02020603050405020304" pitchFamily="18" charset="0"/>
              </a:rPr>
              <a:t>, M. B., &amp; Bauer, G. F. (2022). </a:t>
            </a:r>
            <a:r>
              <a:rPr lang="en-US" sz="1000" dirty="0" err="1">
                <a:latin typeface="Times New Roman" panose="02020603050405020304" pitchFamily="18" charset="0"/>
                <a:cs typeface="Times New Roman" panose="02020603050405020304" pitchFamily="18" charset="0"/>
              </a:rPr>
              <a:t>Salutogenesis</a:t>
            </a:r>
            <a:r>
              <a:rPr lang="en-US" sz="1000" dirty="0">
                <a:latin typeface="Times New Roman" panose="02020603050405020304" pitchFamily="18" charset="0"/>
                <a:cs typeface="Times New Roman" panose="02020603050405020304" pitchFamily="18" charset="0"/>
              </a:rPr>
              <a:t> as a theory, as an orientation and as the sense of coherence. The handbook of </a:t>
            </a:r>
            <a:r>
              <a:rPr lang="en-US" sz="1000" dirty="0" err="1">
                <a:latin typeface="Times New Roman" panose="02020603050405020304" pitchFamily="18" charset="0"/>
                <a:cs typeface="Times New Roman" panose="02020603050405020304" pitchFamily="18" charset="0"/>
              </a:rPr>
              <a:t>salutogenesis</a:t>
            </a:r>
            <a:r>
              <a:rPr lang="en-US" sz="1000" dirty="0">
                <a:latin typeface="Times New Roman" panose="02020603050405020304" pitchFamily="18" charset="0"/>
                <a:cs typeface="Times New Roman" panose="02020603050405020304" pitchFamily="18" charset="0"/>
              </a:rPr>
              <a:t>, 11-17.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NHS England (2025). NHS England» Progress report – delivering a greener NHS: five years on. [online] England.nhs.uk. Available at: https://www.england.nhs.uk/long-read/progress-report-delivering-a-greener-nhs-five-years-on/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NHS Long Term Plan (2024). NHS Long Term Plan. [online] NHS England. Available at: https://www.longtermplan.nhs.uk/.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ONS (2024). Health inequalities - Office for National Statistics. [online] Ons.gov.uk. Available at: https://www.ons.gov.uk/peoplepopulationandcommunity/healthandsocialcare/healthinequalities.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Preker</a:t>
            </a:r>
            <a:r>
              <a:rPr lang="en-US" sz="1000" dirty="0">
                <a:latin typeface="Times New Roman" panose="02020603050405020304" pitchFamily="18" charset="0"/>
                <a:cs typeface="Times New Roman" panose="02020603050405020304" pitchFamily="18" charset="0"/>
              </a:rPr>
              <a:t>, A. S., </a:t>
            </a:r>
            <a:r>
              <a:rPr lang="en-US" sz="1000" dirty="0" err="1">
                <a:latin typeface="Times New Roman" panose="02020603050405020304" pitchFamily="18" charset="0"/>
                <a:cs typeface="Times New Roman" panose="02020603050405020304" pitchFamily="18" charset="0"/>
              </a:rPr>
              <a:t>Cotlear</a:t>
            </a:r>
            <a:r>
              <a:rPr lang="en-US" sz="1000" dirty="0">
                <a:latin typeface="Times New Roman" panose="02020603050405020304" pitchFamily="18" charset="0"/>
                <a:cs typeface="Times New Roman" panose="02020603050405020304" pitchFamily="18" charset="0"/>
              </a:rPr>
              <a:t>, D., Kwon, S., </a:t>
            </a:r>
            <a:r>
              <a:rPr lang="en-US" sz="1000" dirty="0" err="1">
                <a:latin typeface="Times New Roman" panose="02020603050405020304" pitchFamily="18" charset="0"/>
                <a:cs typeface="Times New Roman" panose="02020603050405020304" pitchFamily="18" charset="0"/>
              </a:rPr>
              <a:t>Atun</a:t>
            </a:r>
            <a:r>
              <a:rPr lang="en-US" sz="1000" dirty="0">
                <a:latin typeface="Times New Roman" panose="02020603050405020304" pitchFamily="18" charset="0"/>
                <a:cs typeface="Times New Roman" panose="02020603050405020304" pitchFamily="18" charset="0"/>
              </a:rPr>
              <a:t>, R., and Avila, C. (2021). Universal health care in middle-income countries: Lessons from four countries. Journal of global health, 11, 16004.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Public Health England (2025). Wellbeing and Health Department of Health How does DH measure wellbeing? [online] Available at: https://assets.publishing.service.gov.uk/media/5a7c551ae5274a2041cf34cc/DH_wellbeing_health.PDF.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Royal College of Physicians (2023). The lifelong impact of air pollution Every breath we take. [online] Available at: https://www.rcp.ac.uk/media/jzul5jgn/every-breath-we-take-the-lifelong-impact-of-air-pollution-full-report.pdf. </a:t>
            </a:r>
          </a:p>
          <a:p>
            <a:pPr marL="285750" indent="-285750">
              <a:buFont typeface="Wingdings" panose="05000000000000000000" pitchFamily="2" charset="2"/>
              <a:buChar char="q"/>
            </a:pPr>
            <a:r>
              <a:rPr lang="en-US" sz="1000" dirty="0" err="1">
                <a:latin typeface="Times New Roman" panose="02020603050405020304" pitchFamily="18" charset="0"/>
                <a:cs typeface="Times New Roman" panose="02020603050405020304" pitchFamily="18" charset="0"/>
              </a:rPr>
              <a:t>Schlotheuber</a:t>
            </a:r>
            <a:r>
              <a:rPr lang="en-US" sz="1000" dirty="0">
                <a:latin typeface="Times New Roman" panose="02020603050405020304" pitchFamily="18" charset="0"/>
                <a:cs typeface="Times New Roman" panose="02020603050405020304" pitchFamily="18" charset="0"/>
              </a:rPr>
              <a:t>, A., and </a:t>
            </a:r>
            <a:r>
              <a:rPr lang="en-US" sz="1000" dirty="0" err="1">
                <a:latin typeface="Times New Roman" panose="02020603050405020304" pitchFamily="18" charset="0"/>
                <a:cs typeface="Times New Roman" panose="02020603050405020304" pitchFamily="18" charset="0"/>
              </a:rPr>
              <a:t>Hosseinpoor</a:t>
            </a:r>
            <a:r>
              <a:rPr lang="en-US" sz="1000" dirty="0">
                <a:latin typeface="Times New Roman" panose="02020603050405020304" pitchFamily="18" charset="0"/>
                <a:cs typeface="Times New Roman" panose="02020603050405020304" pitchFamily="18" charset="0"/>
              </a:rPr>
              <a:t>, A. R. (2022). Summary measures of health inequality: a review of existing measures and their application. International journal of environmental research and public health, 19(6), 3697.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The King’s Fund (2024). Mental Health 360: Funding and Costs. [online] The King’s Fund. Available at: https://www.kingsfund.org.uk/insight-and-analysis/long-reads/mental-health-360-funding-costs.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UK Parliament (2023). </a:t>
            </a:r>
            <a:r>
              <a:rPr lang="en-US" sz="1000" dirty="0" err="1">
                <a:latin typeface="Times New Roman" panose="02020603050405020304" pitchFamily="18" charset="0"/>
                <a:cs typeface="Times New Roman" panose="02020603050405020304" pitchFamily="18" charset="0"/>
              </a:rPr>
              <a:t>POSTnote</a:t>
            </a:r>
            <a:r>
              <a:rPr lang="en-US" sz="1000" dirty="0">
                <a:latin typeface="Times New Roman" panose="02020603050405020304" pitchFamily="18" charset="0"/>
                <a:cs typeface="Times New Roman" panose="02020603050405020304" pitchFamily="18" charset="0"/>
              </a:rPr>
              <a:t> 695 Reforming the Mental Health Act -Approaches to Improve Patient Choice. [online] Available at: https://researchbriefings.files.parliament.uk/documents/POST-PN-0695/POST-PN-0695.pdf.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United Nations (2025). Goal 3: Ensure healthy lives and promote well-being for all at all ages. [online] United Nations Sustainable Development Goals. Available at: https://www.un.org/sustainabledevelopment/health/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WCED (2025). Report of the World Commission on Environment and Development: Our Common Future. [online] United Nations. Available at: https://sustainabledevelopment.un.org/content/documents/5987our-common-future.pdf. </a:t>
            </a:r>
          </a:p>
          <a:p>
            <a:pPr marL="285750" indent="-285750">
              <a:buFont typeface="Wingdings" panose="05000000000000000000" pitchFamily="2" charset="2"/>
              <a:buChar char="q"/>
            </a:pPr>
            <a:r>
              <a:rPr lang="en-US" sz="1000" dirty="0">
                <a:latin typeface="Times New Roman" panose="02020603050405020304" pitchFamily="18" charset="0"/>
                <a:cs typeface="Times New Roman" panose="02020603050405020304" pitchFamily="18" charset="0"/>
              </a:rPr>
              <a:t>WHO (2024). </a:t>
            </a:r>
            <a:r>
              <a:rPr lang="en-US" sz="1000" dirty="0" err="1">
                <a:latin typeface="Times New Roman" panose="02020603050405020304" pitchFamily="18" charset="0"/>
                <a:cs typeface="Times New Roman" panose="02020603050405020304" pitchFamily="18" charset="0"/>
              </a:rPr>
              <a:t>Noncommunicable</a:t>
            </a:r>
            <a:r>
              <a:rPr lang="en-US" sz="1000" dirty="0">
                <a:latin typeface="Times New Roman" panose="02020603050405020304" pitchFamily="18" charset="0"/>
                <a:cs typeface="Times New Roman" panose="02020603050405020304" pitchFamily="18" charset="0"/>
              </a:rPr>
              <a:t> diseases. [online] World Health Organization. Available at: https://www.who.int/news-room/fact-sheets/detail/noncommunicable-diseases. </a:t>
            </a:r>
          </a:p>
        </p:txBody>
      </p:sp>
    </p:spTree>
    <p:extLst>
      <p:ext uri="{BB962C8B-B14F-4D97-AF65-F5344CB8AC3E}">
        <p14:creationId xmlns:p14="http://schemas.microsoft.com/office/powerpoint/2010/main" val="3175477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6039</Words>
  <Application>Microsoft Office PowerPoint</Application>
  <PresentationFormat>Widescreen</PresentationFormat>
  <Paragraphs>204</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Aqila Khan (2224595)</cp:lastModifiedBy>
  <cp:revision>1</cp:revision>
  <dcterms:created xsi:type="dcterms:W3CDTF">2025-09-25T14:36:44Z</dcterms:created>
  <dcterms:modified xsi:type="dcterms:W3CDTF">2025-10-09T20:58:00Z</dcterms:modified>
</cp:coreProperties>
</file>