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71" r:id="rId9"/>
    <p:sldId id="267" r:id="rId10"/>
    <p:sldId id="273" r:id="rId11"/>
    <p:sldId id="269" r:id="rId12"/>
    <p:sldId id="274" r:id="rId13"/>
    <p:sldId id="268" r:id="rId14"/>
    <p:sldId id="275" r:id="rId15"/>
    <p:sldId id="270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547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3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89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22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628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395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23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6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756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918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0520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21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3519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94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202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75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FF670-BA79-436A-A880-08F9F8021F75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D215AF3-E71F-4324-A1DC-85DA9DCBF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449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729512839623020679/" TargetMode="External"/><Relationship Id="rId2" Type="http://schemas.openxmlformats.org/officeDocument/2006/relationships/hyperlink" Target="https://www.youtube.com/watch?v=Q-b6rdyIJs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8dmvNGxYPCU&amp;t=340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8A74F-6594-CBC6-2D0F-5FCCB4B974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SFDM Major Project Stage 1</a:t>
            </a:r>
            <a:br>
              <a:rPr lang="en-GB" dirty="0"/>
            </a:br>
            <a:r>
              <a:rPr lang="en-GB" dirty="0"/>
              <a:t>Proposal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8FDF8-E08E-AC1B-331E-BE7E421EAC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Thomas Cahill</a:t>
            </a:r>
          </a:p>
          <a:p>
            <a:r>
              <a:rPr lang="en-GB" dirty="0"/>
              <a:t>2004206</a:t>
            </a:r>
          </a:p>
        </p:txBody>
      </p:sp>
    </p:spTree>
    <p:extLst>
      <p:ext uri="{BB962C8B-B14F-4D97-AF65-F5344CB8AC3E}">
        <p14:creationId xmlns:p14="http://schemas.microsoft.com/office/powerpoint/2010/main" val="373124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445A0-420C-A3FD-45F4-ED80DB340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433F9-CF2C-FC2D-91A7-0BB06B104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Knew what I wanted to do long before reading the brief.</a:t>
            </a:r>
          </a:p>
          <a:p>
            <a:r>
              <a:rPr lang="en-GB" sz="2000" dirty="0"/>
              <a:t>Happy to learn skills I may have missed or want to improve.</a:t>
            </a:r>
          </a:p>
          <a:p>
            <a:r>
              <a:rPr lang="en-GB" sz="2000" dirty="0"/>
              <a:t>Wanted to do this project for a few years, which WAS the remake of first film sequence, which started career shift which led to studying animation.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0952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82A2-FB39-54DD-A2D2-4EBD93530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am I Doing?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D6EF2-91D6-29AE-DA22-0733C3BC7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Animated action short film with a focus on character animation and design, utilising some anime inspirations and no dialogue.</a:t>
            </a:r>
          </a:p>
          <a:p>
            <a:r>
              <a:rPr lang="en-GB" dirty="0"/>
              <a:t>Around 2 minutes in length</a:t>
            </a:r>
          </a:p>
          <a:p>
            <a:r>
              <a:rPr lang="en-GB" dirty="0"/>
              <a:t>Features 4 characters, a featureless humanoid entity, who is challenged by 3 warriors with elemental powers, lightning, ice and fire</a:t>
            </a:r>
          </a:p>
          <a:p>
            <a:r>
              <a:rPr lang="en-GB" dirty="0"/>
              <a:t>Set in a domain of ominous shapes made by the Entity</a:t>
            </a:r>
          </a:p>
        </p:txBody>
      </p:sp>
    </p:spTree>
    <p:extLst>
      <p:ext uri="{BB962C8B-B14F-4D97-AF65-F5344CB8AC3E}">
        <p14:creationId xmlns:p14="http://schemas.microsoft.com/office/powerpoint/2010/main" val="2015243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416AD-F5A7-83A2-335A-80A0D78E2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04E3C-0DEA-B7B8-34CE-4991E74D2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visual inspirations gathered from the </a:t>
            </a:r>
            <a:r>
              <a:rPr lang="en-GB" dirty="0" err="1"/>
              <a:t>Honkai</a:t>
            </a:r>
            <a:r>
              <a:rPr lang="en-GB" dirty="0"/>
              <a:t> Impact 3</a:t>
            </a:r>
            <a:r>
              <a:rPr lang="en-GB" baseline="30000" dirty="0"/>
              <a:t>rd</a:t>
            </a:r>
            <a:r>
              <a:rPr lang="en-GB" dirty="0"/>
              <a:t> short films</a:t>
            </a:r>
          </a:p>
          <a:p>
            <a:r>
              <a:rPr lang="en-GB" dirty="0"/>
              <a:t>Hybrid animation style also is inspired by HI3, 2D expressions drawn over 3D characters, use of 2D VFX.</a:t>
            </a:r>
          </a:p>
          <a:p>
            <a:r>
              <a:rPr lang="en-GB" dirty="0"/>
              <a:t>Still retains similarities to my original trailer through use of characters in an action-oriented set piece.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657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8756-A1E5-F463-C1D8-2E2F2E507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7D834-E7A4-9400-8F58-D293A8A02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9036009" cy="3880773"/>
          </a:xfrm>
        </p:spPr>
        <p:txBody>
          <a:bodyPr/>
          <a:lstStyle/>
          <a:p>
            <a:r>
              <a:rPr lang="en-GB" dirty="0"/>
              <a:t>Taking my old ideas and improving them into workable concepts that can be achieved within the timeframe with the skills I have developed over the years.</a:t>
            </a:r>
          </a:p>
          <a:p>
            <a:r>
              <a:rPr lang="en-GB" dirty="0"/>
              <a:t>“Wouldn’t it be cool if…?” How gaining media literacy and practical skills have given me a realistic outlook on what is possible for me.</a:t>
            </a:r>
          </a:p>
        </p:txBody>
      </p:sp>
    </p:spTree>
    <p:extLst>
      <p:ext uri="{BB962C8B-B14F-4D97-AF65-F5344CB8AC3E}">
        <p14:creationId xmlns:p14="http://schemas.microsoft.com/office/powerpoint/2010/main" val="272931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in garment&#10;&#10;Description automatically generated">
            <a:extLst>
              <a:ext uri="{FF2B5EF4-FFF2-40B4-BE49-F238E27FC236}">
                <a16:creationId xmlns:a16="http://schemas.microsoft.com/office/drawing/2014/main" id="{8C9E372C-E486-0A70-DAC7-8C743AC34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527" y="2315108"/>
            <a:ext cx="4967142" cy="2902766"/>
          </a:xfrm>
          <a:prstGeom prst="rect">
            <a:avLst/>
          </a:prstGeom>
        </p:spPr>
      </p:pic>
      <p:pic>
        <p:nvPicPr>
          <p:cNvPr id="6" name="Picture 5" descr="A collage of people standing in water&#10;&#10;Description automatically generated">
            <a:extLst>
              <a:ext uri="{FF2B5EF4-FFF2-40B4-BE49-F238E27FC236}">
                <a16:creationId xmlns:a16="http://schemas.microsoft.com/office/drawing/2014/main" id="{9AAF721F-16E7-8105-3EFA-2A55482E0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20" y="2336390"/>
            <a:ext cx="5175355" cy="2881484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147F7F47-C697-7337-DD59-CB8B0CD89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Original Work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784117-2E7B-4127-4315-F8AEC7C27035}"/>
              </a:ext>
            </a:extLst>
          </p:cNvPr>
          <p:cNvSpPr txBox="1"/>
          <p:nvPr/>
        </p:nvSpPr>
        <p:spPr>
          <a:xfrm>
            <a:off x="4841965" y="5119560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2250894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B3399-B2E2-1187-8332-142B12E98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Pre-Production</a:t>
            </a:r>
          </a:p>
        </p:txBody>
      </p:sp>
      <p:pic>
        <p:nvPicPr>
          <p:cNvPr id="9" name="Picture 8" descr="A close-up of a whiteboard&#10;&#10;Description automatically generated">
            <a:extLst>
              <a:ext uri="{FF2B5EF4-FFF2-40B4-BE49-F238E27FC236}">
                <a16:creationId xmlns:a16="http://schemas.microsoft.com/office/drawing/2014/main" id="{8CEE7825-BC82-E1A1-E1DF-8CA7068677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1247007" y="3334327"/>
            <a:ext cx="9697986" cy="3429000"/>
          </a:xfrm>
          <a:prstGeom prst="rect">
            <a:avLst/>
          </a:prstGeom>
        </p:spPr>
      </p:pic>
      <p:pic>
        <p:nvPicPr>
          <p:cNvPr id="4" name="Picture 3" descr="A 3d model of a person holding a bar&#10;&#10;Description automatically generated">
            <a:extLst>
              <a:ext uri="{FF2B5EF4-FFF2-40B4-BE49-F238E27FC236}">
                <a16:creationId xmlns:a16="http://schemas.microsoft.com/office/drawing/2014/main" id="{705F59A8-CEF8-E25F-3C74-EC2F34704B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4652" y="1140121"/>
            <a:ext cx="4111924" cy="2288879"/>
          </a:xfrm>
          <a:prstGeom prst="rect">
            <a:avLst/>
          </a:prstGeom>
        </p:spPr>
      </p:pic>
      <p:pic>
        <p:nvPicPr>
          <p:cNvPr id="7" name="Picture 6" descr="A cartoon of a person holding a hammer&#10;&#10;Description automatically generated">
            <a:extLst>
              <a:ext uri="{FF2B5EF4-FFF2-40B4-BE49-F238E27FC236}">
                <a16:creationId xmlns:a16="http://schemas.microsoft.com/office/drawing/2014/main" id="{E45C37CE-2C0B-4FCF-F62F-1CC79EEB9A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0654" y="1331638"/>
            <a:ext cx="3718258" cy="209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210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-up of a white board&#10;&#10;Description automatically generated">
            <a:extLst>
              <a:ext uri="{FF2B5EF4-FFF2-40B4-BE49-F238E27FC236}">
                <a16:creationId xmlns:a16="http://schemas.microsoft.com/office/drawing/2014/main" id="{D1CFA8C4-05A9-9F15-198A-0BCF72A93A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049" y="0"/>
            <a:ext cx="10105917" cy="7145257"/>
          </a:xfrm>
        </p:spPr>
      </p:pic>
    </p:spTree>
    <p:extLst>
      <p:ext uri="{BB962C8B-B14F-4D97-AF65-F5344CB8AC3E}">
        <p14:creationId xmlns:p14="http://schemas.microsoft.com/office/powerpoint/2010/main" val="2839848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4410AA33-5E3E-4BEF-61AF-0FECAB397912}"/>
              </a:ext>
            </a:extLst>
          </p:cNvPr>
          <p:cNvGrpSpPr/>
          <p:nvPr/>
        </p:nvGrpSpPr>
        <p:grpSpPr>
          <a:xfrm>
            <a:off x="1858150" y="1128031"/>
            <a:ext cx="6989758" cy="3810591"/>
            <a:chOff x="1858150" y="1128031"/>
            <a:chExt cx="6989758" cy="381059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72D7734-E67D-27BE-ED23-E121A5C09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58150" y="1433872"/>
              <a:ext cx="5607603" cy="3504750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A617912-E06F-ED35-CD1A-419F3659DB56}"/>
                </a:ext>
              </a:extLst>
            </p:cNvPr>
            <p:cNvSpPr txBox="1"/>
            <p:nvPr/>
          </p:nvSpPr>
          <p:spPr>
            <a:xfrm>
              <a:off x="6339839" y="1128031"/>
              <a:ext cx="25080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[2]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DE04E06-9CDA-6D35-FA04-6DDE3AFA6A02}"/>
              </a:ext>
            </a:extLst>
          </p:cNvPr>
          <p:cNvSpPr txBox="1"/>
          <p:nvPr/>
        </p:nvSpPr>
        <p:spPr>
          <a:xfrm>
            <a:off x="4367513" y="545191"/>
            <a:ext cx="2508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Entity:</a:t>
            </a:r>
            <a:br>
              <a:rPr lang="en-GB" dirty="0"/>
            </a:br>
            <a:r>
              <a:rPr lang="en-GB" dirty="0"/>
              <a:t>Inspirations</a:t>
            </a:r>
          </a:p>
        </p:txBody>
      </p:sp>
      <p:pic>
        <p:nvPicPr>
          <p:cNvPr id="2" name="Picture 1" descr="A group of people in garment&#10;&#10;Description automatically generated">
            <a:extLst>
              <a:ext uri="{FF2B5EF4-FFF2-40B4-BE49-F238E27FC236}">
                <a16:creationId xmlns:a16="http://schemas.microsoft.com/office/drawing/2014/main" id="{848C569E-8D20-F8CA-AFAD-F86A397C33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08" t="32282" r="43161" b="28788"/>
          <a:stretch/>
        </p:blipFill>
        <p:spPr>
          <a:xfrm>
            <a:off x="247297" y="330492"/>
            <a:ext cx="3165896" cy="460813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8C225F17-7CE2-85F2-061F-773272116EA4}"/>
              </a:ext>
            </a:extLst>
          </p:cNvPr>
          <p:cNvGrpSpPr/>
          <p:nvPr/>
        </p:nvGrpSpPr>
        <p:grpSpPr>
          <a:xfrm>
            <a:off x="4432662" y="3319476"/>
            <a:ext cx="7512041" cy="3441259"/>
            <a:chOff x="4432662" y="3319476"/>
            <a:chExt cx="7512041" cy="3441259"/>
          </a:xfrm>
        </p:grpSpPr>
        <p:pic>
          <p:nvPicPr>
            <p:cNvPr id="3" name="Picture 2" descr="A cartoon of a person with long white hair and a purple square box&#10;&#10;Description automatically generated">
              <a:extLst>
                <a:ext uri="{FF2B5EF4-FFF2-40B4-BE49-F238E27FC236}">
                  <a16:creationId xmlns:a16="http://schemas.microsoft.com/office/drawing/2014/main" id="{FD2119ED-A4A4-4857-5CDF-821F9395F8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10709" y="3319476"/>
              <a:ext cx="6033994" cy="3392607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9C46E43-A394-FFA4-421B-E01AF5BE4F64}"/>
                </a:ext>
              </a:extLst>
            </p:cNvPr>
            <p:cNvSpPr txBox="1"/>
            <p:nvPr/>
          </p:nvSpPr>
          <p:spPr>
            <a:xfrm>
              <a:off x="4432662" y="6391403"/>
              <a:ext cx="25080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[3]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944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math problem&#10;&#10;Description automatically generated with medium confidence">
            <a:extLst>
              <a:ext uri="{FF2B5EF4-FFF2-40B4-BE49-F238E27FC236}">
                <a16:creationId xmlns:a16="http://schemas.microsoft.com/office/drawing/2014/main" id="{E091AAF1-89EF-5FB7-525B-DFAA86994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792" y="465826"/>
            <a:ext cx="3932586" cy="6113789"/>
          </a:xfrm>
        </p:spPr>
      </p:pic>
      <p:pic>
        <p:nvPicPr>
          <p:cNvPr id="4" name="Picture 3" descr="A drawing of a person in a long coat&#10;&#10;Description automatically generated">
            <a:extLst>
              <a:ext uri="{FF2B5EF4-FFF2-40B4-BE49-F238E27FC236}">
                <a16:creationId xmlns:a16="http://schemas.microsoft.com/office/drawing/2014/main" id="{A6CF91CD-7BE3-8C49-0108-4F62CFC66D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22" y="1192661"/>
            <a:ext cx="6442046" cy="51161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5B2A2D-09A5-3A75-BFD0-F63A672855F8}"/>
              </a:ext>
            </a:extLst>
          </p:cNvPr>
          <p:cNvSpPr txBox="1"/>
          <p:nvPr/>
        </p:nvSpPr>
        <p:spPr>
          <a:xfrm>
            <a:off x="4307209" y="286434"/>
            <a:ext cx="2508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Entity:</a:t>
            </a:r>
            <a:br>
              <a:rPr lang="en-GB" dirty="0"/>
            </a:br>
            <a:r>
              <a:rPr lang="en-GB" dirty="0"/>
              <a:t>Concepts</a:t>
            </a:r>
          </a:p>
        </p:txBody>
      </p:sp>
    </p:spTree>
    <p:extLst>
      <p:ext uri="{BB962C8B-B14F-4D97-AF65-F5344CB8AC3E}">
        <p14:creationId xmlns:p14="http://schemas.microsoft.com/office/powerpoint/2010/main" val="3526825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DE04E06-9CDA-6D35-FA04-6DDE3AFA6A02}"/>
              </a:ext>
            </a:extLst>
          </p:cNvPr>
          <p:cNvSpPr txBox="1"/>
          <p:nvPr/>
        </p:nvSpPr>
        <p:spPr>
          <a:xfrm>
            <a:off x="4729493" y="631454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Ice - </a:t>
            </a:r>
            <a:r>
              <a:rPr lang="en-GB" b="1" dirty="0" err="1"/>
              <a:t>Lěng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53630D-48B3-3018-6174-39D8EDCD74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38" y="2185083"/>
            <a:ext cx="5483202" cy="2869995"/>
          </a:xfrm>
          <a:prstGeom prst="rect">
            <a:avLst/>
          </a:prstGeom>
        </p:spPr>
      </p:pic>
      <p:pic>
        <p:nvPicPr>
          <p:cNvPr id="6" name="Picture 5" descr="A cartoon of a person in a garment&#10;&#10;Description automatically generated with medium confidence">
            <a:extLst>
              <a:ext uri="{FF2B5EF4-FFF2-40B4-BE49-F238E27FC236}">
                <a16:creationId xmlns:a16="http://schemas.microsoft.com/office/drawing/2014/main" id="{96C9E119-4F95-6D79-54F4-32944928BE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122" y="2501660"/>
            <a:ext cx="5316509" cy="41734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80B3B6-E8EB-20F6-12E0-A1EEAC212E8B}"/>
              </a:ext>
            </a:extLst>
          </p:cNvPr>
          <p:cNvSpPr txBox="1"/>
          <p:nvPr/>
        </p:nvSpPr>
        <p:spPr>
          <a:xfrm>
            <a:off x="655607" y="1130060"/>
            <a:ext cx="265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Inspirations: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7E2288-5096-E1B2-7AEB-CA74CC1E3B13}"/>
              </a:ext>
            </a:extLst>
          </p:cNvPr>
          <p:cNvSpPr txBox="1"/>
          <p:nvPr/>
        </p:nvSpPr>
        <p:spPr>
          <a:xfrm>
            <a:off x="4841965" y="2000417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[3]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DEF1EF-7306-DD3A-A943-90471CF5151E}"/>
              </a:ext>
            </a:extLst>
          </p:cNvPr>
          <p:cNvSpPr txBox="1"/>
          <p:nvPr/>
        </p:nvSpPr>
        <p:spPr>
          <a:xfrm>
            <a:off x="5242559" y="6305787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4173417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artoon of a person with his arms crossed&#10;&#10;Description automatically generated">
            <a:extLst>
              <a:ext uri="{FF2B5EF4-FFF2-40B4-BE49-F238E27FC236}">
                <a16:creationId xmlns:a16="http://schemas.microsoft.com/office/drawing/2014/main" id="{3A71026B-D02B-ECC7-7087-0E1DC7EB7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0" t="5115" b="4680"/>
          <a:stretch/>
        </p:blipFill>
        <p:spPr>
          <a:xfrm>
            <a:off x="310551" y="682924"/>
            <a:ext cx="6952117" cy="5684807"/>
          </a:xfrm>
        </p:spPr>
      </p:pic>
      <p:pic>
        <p:nvPicPr>
          <p:cNvPr id="7" name="Picture 6" descr="A different types of swords&#10;&#10;Description automatically generated">
            <a:extLst>
              <a:ext uri="{FF2B5EF4-FFF2-40B4-BE49-F238E27FC236}">
                <a16:creationId xmlns:a16="http://schemas.microsoft.com/office/drawing/2014/main" id="{37F6CFF5-453A-B9E2-642C-26981DACEB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1" t="1212" r="3139" b="57980"/>
          <a:stretch/>
        </p:blipFill>
        <p:spPr>
          <a:xfrm rot="16200000">
            <a:off x="7143245" y="2466770"/>
            <a:ext cx="6498993" cy="19790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DCD89A-B597-2645-F26A-7BF4D0CF8121}"/>
              </a:ext>
            </a:extLst>
          </p:cNvPr>
          <p:cNvSpPr txBox="1"/>
          <p:nvPr/>
        </p:nvSpPr>
        <p:spPr>
          <a:xfrm>
            <a:off x="3390509" y="240268"/>
            <a:ext cx="2277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Concept work</a:t>
            </a:r>
          </a:p>
        </p:txBody>
      </p:sp>
    </p:spTree>
    <p:extLst>
      <p:ext uri="{BB962C8B-B14F-4D97-AF65-F5344CB8AC3E}">
        <p14:creationId xmlns:p14="http://schemas.microsoft.com/office/powerpoint/2010/main" val="3492049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DE04E06-9CDA-6D35-FA04-6DDE3AFA6A02}"/>
              </a:ext>
            </a:extLst>
          </p:cNvPr>
          <p:cNvSpPr txBox="1"/>
          <p:nvPr/>
        </p:nvSpPr>
        <p:spPr>
          <a:xfrm>
            <a:off x="4450074" y="566784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Lightning - Copper</a:t>
            </a:r>
          </a:p>
        </p:txBody>
      </p:sp>
      <p:pic>
        <p:nvPicPr>
          <p:cNvPr id="4" name="Picture 3" descr="A cartoon of a person with his hands up&#10;&#10;Description automatically generated">
            <a:extLst>
              <a:ext uri="{FF2B5EF4-FFF2-40B4-BE49-F238E27FC236}">
                <a16:creationId xmlns:a16="http://schemas.microsoft.com/office/drawing/2014/main" id="{E2D62E80-B501-4B99-5852-05DB054527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9" t="2672" b="5121"/>
          <a:stretch/>
        </p:blipFill>
        <p:spPr>
          <a:xfrm>
            <a:off x="243836" y="1446679"/>
            <a:ext cx="5974083" cy="51159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95505A-1B6A-5F70-32FE-C37A29E07368}"/>
              </a:ext>
            </a:extLst>
          </p:cNvPr>
          <p:cNvSpPr txBox="1"/>
          <p:nvPr/>
        </p:nvSpPr>
        <p:spPr>
          <a:xfrm>
            <a:off x="1673852" y="1307733"/>
            <a:ext cx="2277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Concept work</a:t>
            </a:r>
          </a:p>
        </p:txBody>
      </p:sp>
      <p:pic>
        <p:nvPicPr>
          <p:cNvPr id="2" name="Picture 1" descr="A different types of swords&#10;&#10;Description automatically generated">
            <a:extLst>
              <a:ext uri="{FF2B5EF4-FFF2-40B4-BE49-F238E27FC236}">
                <a16:creationId xmlns:a16="http://schemas.microsoft.com/office/drawing/2014/main" id="{E6B02760-D256-DFD6-1459-A49D5A5C5F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1" t="42220" r="11626" b="26905"/>
          <a:stretch/>
        </p:blipFill>
        <p:spPr>
          <a:xfrm>
            <a:off x="5704109" y="3791528"/>
            <a:ext cx="6383383" cy="164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9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full shot of a suit of armor&#10;&#10;Description automatically generated">
            <a:extLst>
              <a:ext uri="{FF2B5EF4-FFF2-40B4-BE49-F238E27FC236}">
                <a16:creationId xmlns:a16="http://schemas.microsoft.com/office/drawing/2014/main" id="{890948A4-D141-B60D-AD55-A1813D221B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730" y="298438"/>
            <a:ext cx="2704765" cy="3606353"/>
          </a:xfrm>
        </p:spPr>
      </p:pic>
      <p:pic>
        <p:nvPicPr>
          <p:cNvPr id="4" name="Picture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F6502651-8DE9-C155-8806-6000D0D3A9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" r="3483"/>
          <a:stretch/>
        </p:blipFill>
        <p:spPr>
          <a:xfrm>
            <a:off x="124200" y="4052160"/>
            <a:ext cx="3829736" cy="1985621"/>
          </a:xfrm>
          <a:prstGeom prst="rect">
            <a:avLst/>
          </a:prstGeom>
        </p:spPr>
      </p:pic>
      <p:pic>
        <p:nvPicPr>
          <p:cNvPr id="5" name="Picture 4" descr="A white light in a black background&#10;&#10;Description automatically generated with medium confidence">
            <a:extLst>
              <a:ext uri="{FF2B5EF4-FFF2-40B4-BE49-F238E27FC236}">
                <a16:creationId xmlns:a16="http://schemas.microsoft.com/office/drawing/2014/main" id="{8B61930F-26B7-5B4E-033B-6A5C05196C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7" r="1726"/>
          <a:stretch/>
        </p:blipFill>
        <p:spPr>
          <a:xfrm>
            <a:off x="4283906" y="4049486"/>
            <a:ext cx="3692985" cy="1985621"/>
          </a:xfrm>
          <a:prstGeom prst="rect">
            <a:avLst/>
          </a:prstGeom>
        </p:spPr>
      </p:pic>
      <p:pic>
        <p:nvPicPr>
          <p:cNvPr id="6" name="Picture 5" descr="A blurry image of a bicycle&#10;&#10;Description automatically generated">
            <a:extLst>
              <a:ext uri="{FF2B5EF4-FFF2-40B4-BE49-F238E27FC236}">
                <a16:creationId xmlns:a16="http://schemas.microsoft.com/office/drawing/2014/main" id="{D51D6D10-510F-2D9C-F30D-013D5280F4E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" r="3505"/>
          <a:stretch/>
        </p:blipFill>
        <p:spPr>
          <a:xfrm>
            <a:off x="8306863" y="4049394"/>
            <a:ext cx="3692984" cy="19883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26F0A2-B5D3-1FE8-52F4-21488C13E49C}"/>
              </a:ext>
            </a:extLst>
          </p:cNvPr>
          <p:cNvSpPr txBox="1"/>
          <p:nvPr/>
        </p:nvSpPr>
        <p:spPr>
          <a:xfrm>
            <a:off x="2475345" y="1388946"/>
            <a:ext cx="2277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Inspirations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947DB9-B82A-7075-D89C-06428BB9D8C1}"/>
              </a:ext>
            </a:extLst>
          </p:cNvPr>
          <p:cNvSpPr txBox="1"/>
          <p:nvPr/>
        </p:nvSpPr>
        <p:spPr>
          <a:xfrm>
            <a:off x="2359997" y="635553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Fire - </a:t>
            </a:r>
            <a:r>
              <a:rPr lang="en-GB" b="1" dirty="0" err="1"/>
              <a:t>Huǒyàn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FA3EE9-EB20-6E5B-9F81-559DCB885556}"/>
              </a:ext>
            </a:extLst>
          </p:cNvPr>
          <p:cNvSpPr txBox="1"/>
          <p:nvPr/>
        </p:nvSpPr>
        <p:spPr>
          <a:xfrm>
            <a:off x="10745812" y="5997719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[6]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A9AD05-38D6-4725-2406-F0DE7DA84627}"/>
              </a:ext>
            </a:extLst>
          </p:cNvPr>
          <p:cNvSpPr txBox="1"/>
          <p:nvPr/>
        </p:nvSpPr>
        <p:spPr>
          <a:xfrm>
            <a:off x="5103222" y="215055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4172291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BE8D9D1-8450-881B-BB5A-D5E295837F33}"/>
              </a:ext>
            </a:extLst>
          </p:cNvPr>
          <p:cNvSpPr txBox="1"/>
          <p:nvPr/>
        </p:nvSpPr>
        <p:spPr>
          <a:xfrm>
            <a:off x="4442168" y="804899"/>
            <a:ext cx="2277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Concept work</a:t>
            </a:r>
          </a:p>
        </p:txBody>
      </p:sp>
      <p:pic>
        <p:nvPicPr>
          <p:cNvPr id="5" name="Picture 4" descr="A cartoon of a person in armor&#10;&#10;Description automatically generated">
            <a:extLst>
              <a:ext uri="{FF2B5EF4-FFF2-40B4-BE49-F238E27FC236}">
                <a16:creationId xmlns:a16="http://schemas.microsoft.com/office/drawing/2014/main" id="{902B4B5D-BF03-2569-FE8A-16957C6B9A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1" b="4602"/>
          <a:stretch/>
        </p:blipFill>
        <p:spPr>
          <a:xfrm>
            <a:off x="588897" y="1236222"/>
            <a:ext cx="6761137" cy="5309355"/>
          </a:xfrm>
          <a:prstGeom prst="rect">
            <a:avLst/>
          </a:prstGeom>
        </p:spPr>
      </p:pic>
      <p:pic>
        <p:nvPicPr>
          <p:cNvPr id="2" name="Picture 1" descr="A different types of swords&#10;&#10;Description automatically generated">
            <a:extLst>
              <a:ext uri="{FF2B5EF4-FFF2-40B4-BE49-F238E27FC236}">
                <a16:creationId xmlns:a16="http://schemas.microsoft.com/office/drawing/2014/main" id="{7DB5A5BF-91D7-CB82-F3F6-547A681FAF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" t="70350" r="20175" b="6452"/>
          <a:stretch/>
        </p:blipFill>
        <p:spPr>
          <a:xfrm>
            <a:off x="6235336" y="2810691"/>
            <a:ext cx="5956664" cy="1236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27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0FD22-602F-9055-B1E0-595F4CD72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249FF-BDD0-2320-E4A3-368679484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  <a:p>
            <a:r>
              <a:rPr lang="en-GB" dirty="0"/>
              <a:t>Approach</a:t>
            </a:r>
          </a:p>
          <a:p>
            <a:r>
              <a:rPr lang="en-GB" dirty="0"/>
              <a:t>Where will I be in April/may?</a:t>
            </a:r>
          </a:p>
        </p:txBody>
      </p:sp>
      <p:pic>
        <p:nvPicPr>
          <p:cNvPr id="5" name="Picture 4" descr="A grid of green and white squares&#10;&#10;Description automatically generated">
            <a:extLst>
              <a:ext uri="{FF2B5EF4-FFF2-40B4-BE49-F238E27FC236}">
                <a16:creationId xmlns:a16="http://schemas.microsoft.com/office/drawing/2014/main" id="{4E99D95E-276B-7614-DD12-E6F825E4D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69" y="3663319"/>
            <a:ext cx="11763261" cy="251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103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65BD8-FB63-39F1-D2A8-1183C4B9F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6B388D-FF4C-1573-F5B6-BCDB3839A827}"/>
              </a:ext>
            </a:extLst>
          </p:cNvPr>
          <p:cNvSpPr txBox="1"/>
          <p:nvPr/>
        </p:nvSpPr>
        <p:spPr>
          <a:xfrm>
            <a:off x="480292" y="1496291"/>
            <a:ext cx="112314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 T. Cahill, Director: </a:t>
            </a:r>
            <a:r>
              <a:rPr lang="en-GB" i="1" dirty="0"/>
              <a:t>Clash of Silence</a:t>
            </a:r>
            <a:r>
              <a:rPr lang="en-GB" dirty="0"/>
              <a:t>, No Date.</a:t>
            </a:r>
          </a:p>
          <a:p>
            <a:r>
              <a:rPr lang="en-GB" dirty="0"/>
              <a:t>[2] Y. </a:t>
            </a:r>
            <a:r>
              <a:rPr lang="en-GB" dirty="0" err="1"/>
              <a:t>Irie</a:t>
            </a:r>
            <a:r>
              <a:rPr lang="en-GB" dirty="0"/>
              <a:t>, Director: </a:t>
            </a:r>
            <a:r>
              <a:rPr lang="en-GB" i="1" dirty="0" err="1"/>
              <a:t>Fullmetal</a:t>
            </a:r>
            <a:r>
              <a:rPr lang="en-GB" i="1" dirty="0"/>
              <a:t> Alchemist: Brotherhood</a:t>
            </a:r>
            <a:r>
              <a:rPr lang="en-GB" dirty="0"/>
              <a:t>, [Television Broadcast], Tokyo: Bones, Apr. 5, 2009</a:t>
            </a:r>
          </a:p>
          <a:p>
            <a:r>
              <a:rPr lang="en-GB" dirty="0"/>
              <a:t>[3] </a:t>
            </a:r>
            <a:r>
              <a:rPr lang="en-GB" dirty="0" err="1"/>
              <a:t>Honkai</a:t>
            </a:r>
            <a:r>
              <a:rPr lang="en-GB" dirty="0"/>
              <a:t> Impact 3</a:t>
            </a:r>
            <a:r>
              <a:rPr lang="en-GB" baseline="30000" dirty="0"/>
              <a:t>rd</a:t>
            </a:r>
            <a:r>
              <a:rPr lang="en-GB" dirty="0"/>
              <a:t>, “Will of the </a:t>
            </a:r>
            <a:r>
              <a:rPr lang="en-GB" dirty="0" err="1"/>
              <a:t>Herrscher</a:t>
            </a:r>
            <a:r>
              <a:rPr lang="en-GB" dirty="0"/>
              <a:t> - </a:t>
            </a:r>
            <a:r>
              <a:rPr lang="en-GB" dirty="0" err="1"/>
              <a:t>Honkai</a:t>
            </a:r>
            <a:r>
              <a:rPr lang="en-GB" dirty="0"/>
              <a:t> Impact 3rd Animations [Song: Befall],” </a:t>
            </a:r>
            <a:r>
              <a:rPr lang="en-GB" i="1" dirty="0"/>
              <a:t>YouTube, </a:t>
            </a:r>
            <a:r>
              <a:rPr lang="en-GB" dirty="0"/>
              <a:t>Jul. 7, 2018. [Online]. Available: </a:t>
            </a:r>
            <a:r>
              <a:rPr lang="en-GB" dirty="0">
                <a:hlinkClick r:id="rId2"/>
              </a:rPr>
              <a:t>https://www.youtube.com/watch?v=Q-b6rdyIJsY</a:t>
            </a:r>
            <a:r>
              <a:rPr lang="en-GB" dirty="0"/>
              <a:t>.</a:t>
            </a:r>
          </a:p>
          <a:p>
            <a:r>
              <a:rPr lang="en-GB" dirty="0"/>
              <a:t>[4] K. </a:t>
            </a:r>
            <a:r>
              <a:rPr lang="en-GB" dirty="0" err="1"/>
              <a:t>Gotouge</a:t>
            </a:r>
            <a:r>
              <a:rPr lang="en-GB" dirty="0"/>
              <a:t>, </a:t>
            </a:r>
            <a:r>
              <a:rPr lang="en-GB" i="1" dirty="0"/>
              <a:t>Demon Slayer: </a:t>
            </a:r>
            <a:r>
              <a:rPr lang="en-GB" i="1" dirty="0" err="1"/>
              <a:t>Kimetsu</a:t>
            </a:r>
            <a:r>
              <a:rPr lang="en-GB" i="1" dirty="0"/>
              <a:t> no </a:t>
            </a:r>
            <a:r>
              <a:rPr lang="en-GB" i="1" dirty="0" err="1"/>
              <a:t>Yaiba</a:t>
            </a:r>
            <a:r>
              <a:rPr lang="en-GB" dirty="0"/>
              <a:t>, 2016.</a:t>
            </a:r>
          </a:p>
          <a:p>
            <a:r>
              <a:rPr lang="en-GB" dirty="0"/>
              <a:t>[5] </a:t>
            </a:r>
            <a:r>
              <a:rPr lang="en-GB" dirty="0" err="1"/>
              <a:t>Armors</a:t>
            </a:r>
            <a:r>
              <a:rPr lang="en-GB" dirty="0"/>
              <a:t> and Clothing, “Ming dynasty heavy mountain scale </a:t>
            </a:r>
            <a:r>
              <a:rPr lang="en-GB" dirty="0" err="1"/>
              <a:t>armor</a:t>
            </a:r>
            <a:r>
              <a:rPr lang="en-GB" dirty="0"/>
              <a:t> </a:t>
            </a:r>
            <a:r>
              <a:rPr lang="ja-JP" altLang="en-US" dirty="0"/>
              <a:t>大汉将军甲</a:t>
            </a:r>
            <a:r>
              <a:rPr lang="en-GB" altLang="ja-JP" dirty="0"/>
              <a:t>,” </a:t>
            </a:r>
            <a:r>
              <a:rPr lang="en-GB" altLang="ja-JP" i="1" dirty="0"/>
              <a:t>Pinterest. </a:t>
            </a:r>
            <a:r>
              <a:rPr lang="en-GB" altLang="ja-JP" dirty="0"/>
              <a:t>[Online]. Available: </a:t>
            </a:r>
            <a:r>
              <a:rPr lang="en-GB" dirty="0">
                <a:hlinkClick r:id="rId3"/>
              </a:rPr>
              <a:t>https://www.pinterest.co.uk/pin/729512839623020679/</a:t>
            </a:r>
            <a:r>
              <a:rPr lang="en-GB" dirty="0"/>
              <a:t>.</a:t>
            </a:r>
          </a:p>
          <a:p>
            <a:r>
              <a:rPr lang="en-GB" dirty="0"/>
              <a:t>[6] </a:t>
            </a:r>
            <a:r>
              <a:rPr lang="en-GB" dirty="0" err="1"/>
              <a:t>Honkai</a:t>
            </a:r>
            <a:r>
              <a:rPr lang="en-GB" dirty="0"/>
              <a:t> Impact 3</a:t>
            </a:r>
            <a:r>
              <a:rPr lang="en-GB" baseline="30000" dirty="0"/>
              <a:t>rd</a:t>
            </a:r>
            <a:r>
              <a:rPr lang="en-GB" dirty="0"/>
              <a:t>, “</a:t>
            </a:r>
            <a:r>
              <a:rPr lang="en-GB" dirty="0" err="1"/>
              <a:t>Honkai</a:t>
            </a:r>
            <a:r>
              <a:rPr lang="en-GB" dirty="0"/>
              <a:t> Impact 3rd Animation - Final Lesson,” </a:t>
            </a:r>
            <a:r>
              <a:rPr lang="en-GB" i="1" dirty="0"/>
              <a:t>YouTube, Feb</a:t>
            </a:r>
            <a:r>
              <a:rPr lang="en-GB" dirty="0"/>
              <a:t>. 20, 2019. [Online]. Available: </a:t>
            </a:r>
            <a:r>
              <a:rPr lang="en-GB" dirty="0">
                <a:hlinkClick r:id="rId4"/>
              </a:rPr>
              <a:t>https://www.youtube.com/watch?v=8dmvNGxYPCU&amp;t=340s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14866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697</TotalTime>
  <Words>501</Words>
  <Application>Microsoft Office PowerPoint</Application>
  <PresentationFormat>Widescreen</PresentationFormat>
  <Paragraphs>49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SFDM Major Project Stage 1 Proposal Pitch</vt:lpstr>
      <vt:lpstr>First Thoughts</vt:lpstr>
      <vt:lpstr>What am I Doing?</vt:lpstr>
      <vt:lpstr>Criteria</vt:lpstr>
      <vt:lpstr>Decision Making</vt:lpstr>
      <vt:lpstr>My Original Work</vt:lpstr>
      <vt:lpstr>Pre-Production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Management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SFDM Major Project Stage 1 Proposal Pitch</dc:title>
  <dc:creator>tom cahill</dc:creator>
  <cp:lastModifiedBy>tom cahill</cp:lastModifiedBy>
  <cp:revision>37</cp:revision>
  <dcterms:created xsi:type="dcterms:W3CDTF">2023-10-25T14:10:36Z</dcterms:created>
  <dcterms:modified xsi:type="dcterms:W3CDTF">2023-11-14T23:29:14Z</dcterms:modified>
</cp:coreProperties>
</file>