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3/10/24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06245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3/10/24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49356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3/10/24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34931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3/10/24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3027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3/10/24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96030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3/10/24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5398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3/10/24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84184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3/10/24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00383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3/10/24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13478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3/10/24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5957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3/10/24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04406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3/10/24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54378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3/10/24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49763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3/10/24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08969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3/10/24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73241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3/10/24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65556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3/10/24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6323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3/10/24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38226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hyperlink" Target="https://www.england.nhs.uk/future-of-human-resources-and-organisational-development/the-future-of-nhs-human-resources-and-organisational-development-report/evolving-to-meet-a-changing-world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kingsfund.org.uk/insight-and-analysis/blogs/nhs-then-now-view-from-kings-funds-archive" TargetMode="External"/><Relationship Id="rId5" Type="http://schemas.openxmlformats.org/officeDocument/2006/relationships/hyperlink" Target="https://www.england.nhs.uk/blog/the-changing-face-of-general-practice/" TargetMode="External"/><Relationship Id="rId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EB8E3BF-F464-4900-8994-851061A9A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-up unopened pill packets">
            <a:extLst>
              <a:ext uri="{FF2B5EF4-FFF2-40B4-BE49-F238E27FC236}">
                <a16:creationId xmlns:a16="http://schemas.microsoft.com/office/drawing/2014/main" id="{01F86236-42C4-C999-CD9C-3A0F965C4B4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3260" b="11189"/>
          <a:stretch/>
        </p:blipFill>
        <p:spPr>
          <a:xfrm>
            <a:off x="20" y="-26951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63A5A10-13F3-5F20-D3F7-1FE00AD0B3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56726"/>
            <a:ext cx="9601196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ro-RO" sz="4100" b="1">
                <a:solidFill>
                  <a:srgbClr val="FFFFFF"/>
                </a:solidFill>
              </a:rPr>
              <a:t>LCHS4003 Introduction to Health and Social Care</a:t>
            </a:r>
            <a:endParaRPr lang="en-US" sz="4100" b="1">
              <a:solidFill>
                <a:srgbClr val="FFFFFF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E0602D6-3A81-42F8-AE67-1BAAFC967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2421466"/>
            <a:ext cx="9144000" cy="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Subtitle 2">
            <a:extLst>
              <a:ext uri="{FF2B5EF4-FFF2-40B4-BE49-F238E27FC236}">
                <a16:creationId xmlns:a16="http://schemas.microsoft.com/office/drawing/2014/main" id="{0F279DF9-BD6D-A85C-BFDF-59A6DB2A730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553476" y="4241806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384048" indent="-384048">
              <a:lnSpc>
                <a:spcPct val="90000"/>
              </a:lnSpc>
              <a:spcAft>
                <a:spcPts val="200"/>
              </a:spcAft>
            </a:pPr>
            <a:r>
              <a:rPr lang="ro-RO" sz="3100" dirty="0"/>
              <a:t>Name</a:t>
            </a:r>
            <a:r>
              <a:rPr lang="en-GB" sz="3100" dirty="0"/>
              <a:t>: </a:t>
            </a:r>
            <a:r>
              <a:rPr lang="en-US" sz="3100" dirty="0"/>
              <a:t>Teodora Ifrim </a:t>
            </a:r>
            <a:endParaRPr lang="en-GB" sz="3100" dirty="0"/>
          </a:p>
          <a:p>
            <a:pPr marL="384048" indent="-384048">
              <a:lnSpc>
                <a:spcPct val="90000"/>
              </a:lnSpc>
              <a:spcAft>
                <a:spcPts val="200"/>
              </a:spcAft>
            </a:pPr>
            <a:r>
              <a:rPr lang="en-GB" sz="3100" dirty="0"/>
              <a:t>Student ID</a:t>
            </a:r>
            <a:r>
              <a:rPr lang="ro-RO" sz="3100" dirty="0"/>
              <a:t>: </a:t>
            </a:r>
            <a:r>
              <a:rPr lang="en-US" sz="3100" dirty="0"/>
              <a:t>2310156</a:t>
            </a:r>
          </a:p>
          <a:p>
            <a:pPr marL="384048" indent="-384048">
              <a:lnSpc>
                <a:spcPct val="90000"/>
              </a:lnSpc>
              <a:spcAft>
                <a:spcPts val="200"/>
              </a:spcAft>
            </a:pPr>
            <a:r>
              <a:rPr lang="ro-RO" sz="3100" dirty="0" err="1"/>
              <a:t>Lecturer</a:t>
            </a:r>
            <a:r>
              <a:rPr lang="ro-RO" sz="3100" dirty="0"/>
              <a:t>: Dr </a:t>
            </a:r>
            <a:r>
              <a:rPr lang="en-US" sz="3100" dirty="0" err="1"/>
              <a:t>Diola</a:t>
            </a:r>
            <a:r>
              <a:rPr lang="en-US" sz="3100" dirty="0"/>
              <a:t> </a:t>
            </a:r>
            <a:r>
              <a:rPr lang="en-US" sz="3100" dirty="0" err="1"/>
              <a:t>Bijlhout</a:t>
            </a:r>
            <a:endParaRPr lang="en-US" sz="3100" dirty="0"/>
          </a:p>
          <a:p>
            <a:pPr marL="384048" indent="-384048">
              <a:lnSpc>
                <a:spcPct val="90000"/>
              </a:lnSpc>
              <a:spcAft>
                <a:spcPts val="200"/>
              </a:spcAft>
            </a:pPr>
            <a:endParaRPr lang="en-US" sz="5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0C8B4D-5C74-6E39-43F4-17D2166C1B7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510" y="4165406"/>
            <a:ext cx="4802588" cy="2135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87303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" name="Group 55">
            <a:extLst>
              <a:ext uri="{FF2B5EF4-FFF2-40B4-BE49-F238E27FC236}">
                <a16:creationId xmlns:a16="http://schemas.microsoft.com/office/drawing/2014/main" id="{614F7DB2-2747-44B1-8CCD-EA4CF6EABA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57" name="Picture 56">
              <a:extLst>
                <a:ext uri="{FF2B5EF4-FFF2-40B4-BE49-F238E27FC236}">
                  <a16:creationId xmlns:a16="http://schemas.microsoft.com/office/drawing/2014/main" id="{6B274392-2BAA-4EFD-A7A4-941ABF7B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58" name="Rectangle 57">
              <a:extLst>
                <a:ext uri="{FF2B5EF4-FFF2-40B4-BE49-F238E27FC236}">
                  <a16:creationId xmlns:a16="http://schemas.microsoft.com/office/drawing/2014/main" id="{54E9F97B-B428-4C46-8004-BC4A40DEF3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59" name="Picture 58">
              <a:extLst>
                <a:ext uri="{FF2B5EF4-FFF2-40B4-BE49-F238E27FC236}">
                  <a16:creationId xmlns:a16="http://schemas.microsoft.com/office/drawing/2014/main" id="{F6C42F04-DEA1-45C3-9F84-8B1652F9C9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60" name="Picture 59">
              <a:extLst>
                <a:ext uri="{FF2B5EF4-FFF2-40B4-BE49-F238E27FC236}">
                  <a16:creationId xmlns:a16="http://schemas.microsoft.com/office/drawing/2014/main" id="{DA860151-6D39-4EDD-99B8-908690A0DD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2C02D87C-1E23-4B24-AFE6-A85743C72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64" name="Rectangle 63">
            <a:extLst>
              <a:ext uri="{FF2B5EF4-FFF2-40B4-BE49-F238E27FC236}">
                <a16:creationId xmlns:a16="http://schemas.microsoft.com/office/drawing/2014/main" id="{278BC618-3289-4C64-902D-506AF437E6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5"/>
            <a:stretch/>
          </a:blipFill>
          <a:ln w="15875" cap="flat" cmpd="sng" algn="ctr">
            <a:solidFill>
              <a:srgbClr val="AB946B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pic>
        <p:nvPicPr>
          <p:cNvPr id="66" name="Picture 65">
            <a:extLst>
              <a:ext uri="{FF2B5EF4-FFF2-40B4-BE49-F238E27FC236}">
                <a16:creationId xmlns:a16="http://schemas.microsoft.com/office/drawing/2014/main" id="{133D31B1-9C37-4542-80D3-7B54026F2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EB63467-5832-8339-27D7-68D68ABDF1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5402" y="982132"/>
            <a:ext cx="9601196" cy="13038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/>
              <a:t>Overview </a:t>
            </a:r>
          </a:p>
        </p:txBody>
      </p:sp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10D273FA-71CB-4AEB-8F60-67AB3375E3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83042" y="2400639"/>
            <a:ext cx="927385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F8A67A73-88A0-2D69-DA2A-0995257061C8}"/>
              </a:ext>
            </a:extLst>
          </p:cNvPr>
          <p:cNvSpPr txBox="1"/>
          <p:nvPr/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GP Surgeries in 1948</a:t>
            </a:r>
            <a:endParaRPr lang="ro-RO" sz="2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ro-RO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How did GPs </a:t>
            </a:r>
            <a:r>
              <a:rPr lang="ro-RO" sz="28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develop</a:t>
            </a:r>
            <a:r>
              <a:rPr lang="ro-RO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over time?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GB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GPs in the present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GB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Conclusion and comparison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GB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References</a:t>
            </a:r>
            <a:endParaRPr lang="ro-RO" sz="2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04490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1" name="Rectangle 110">
            <a:extLst>
              <a:ext uri="{FF2B5EF4-FFF2-40B4-BE49-F238E27FC236}">
                <a16:creationId xmlns:a16="http://schemas.microsoft.com/office/drawing/2014/main" id="{572F6A24-139E-4EB5-86D2-431F42EF8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3" name="Group 112">
            <a:extLst>
              <a:ext uri="{FF2B5EF4-FFF2-40B4-BE49-F238E27FC236}">
                <a16:creationId xmlns:a16="http://schemas.microsoft.com/office/drawing/2014/main" id="{3963AE85-BE5D-4975-BACF-DDDCC9C2A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14" name="Picture 113">
              <a:extLst>
                <a:ext uri="{FF2B5EF4-FFF2-40B4-BE49-F238E27FC236}">
                  <a16:creationId xmlns:a16="http://schemas.microsoft.com/office/drawing/2014/main" id="{1E7751F0-16BF-4A9D-B778-5D46B92B44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15" name="Rectangle 114">
              <a:extLst>
                <a:ext uri="{FF2B5EF4-FFF2-40B4-BE49-F238E27FC236}">
                  <a16:creationId xmlns:a16="http://schemas.microsoft.com/office/drawing/2014/main" id="{1D755924-121A-47AA-8613-995D4108BC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16" name="Picture 115">
              <a:extLst>
                <a:ext uri="{FF2B5EF4-FFF2-40B4-BE49-F238E27FC236}">
                  <a16:creationId xmlns:a16="http://schemas.microsoft.com/office/drawing/2014/main" id="{B4D2AFDA-19BE-4455-830E-1541E5D7B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7" name="Picture 116">
              <a:extLst>
                <a:ext uri="{FF2B5EF4-FFF2-40B4-BE49-F238E27FC236}">
                  <a16:creationId xmlns:a16="http://schemas.microsoft.com/office/drawing/2014/main" id="{0FB15EBF-E414-4E00-87E7-700A78A60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9C8C6A-055F-674A-ECDF-00FEA6CAD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412" y="982132"/>
            <a:ext cx="4802185" cy="1303867"/>
          </a:xfrm>
        </p:spPr>
        <p:txBody>
          <a:bodyPr>
            <a:normAutofit/>
          </a:bodyPr>
          <a:lstStyle/>
          <a:p>
            <a:r>
              <a:rPr lang="ro-RO" sz="4100" b="1"/>
              <a:t>GP </a:t>
            </a:r>
            <a:r>
              <a:rPr lang="en-GB" sz="4100" b="1"/>
              <a:t>Surgeries</a:t>
            </a:r>
            <a:r>
              <a:rPr lang="ro-RO" sz="4100" b="1"/>
              <a:t> in 1948</a:t>
            </a:r>
            <a:endParaRPr lang="en-US" sz="4100" b="1"/>
          </a:p>
        </p:txBody>
      </p:sp>
      <p:sp>
        <p:nvSpPr>
          <p:cNvPr id="119" name="Rectangle 118">
            <a:extLst>
              <a:ext uri="{FF2B5EF4-FFF2-40B4-BE49-F238E27FC236}">
                <a16:creationId xmlns:a16="http://schemas.microsoft.com/office/drawing/2014/main" id="{C9DA5B05-DD14-4860-AC45-02A8D2EE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4517009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D607BFD-1718-DD14-3683-57FEF81BE45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46" r="13991" b="-2"/>
          <a:stretch/>
        </p:blipFill>
        <p:spPr>
          <a:xfrm>
            <a:off x="1412683" y="1410208"/>
            <a:ext cx="3876801" cy="3858780"/>
          </a:xfrm>
          <a:prstGeom prst="rect">
            <a:avLst/>
          </a:prstGeom>
        </p:spPr>
      </p:pic>
      <p:cxnSp>
        <p:nvCxnSpPr>
          <p:cNvPr id="121" name="Straight Connector 120">
            <a:extLst>
              <a:ext uri="{FF2B5EF4-FFF2-40B4-BE49-F238E27FC236}">
                <a16:creationId xmlns:a16="http://schemas.microsoft.com/office/drawing/2014/main" id="{36BE37AC-AD36-4C42-9B8C-C5500F4E7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4412" y="2400639"/>
            <a:ext cx="4802185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Content Placeholder 25">
            <a:extLst>
              <a:ext uri="{FF2B5EF4-FFF2-40B4-BE49-F238E27FC236}">
                <a16:creationId xmlns:a16="http://schemas.microsoft.com/office/drawing/2014/main" id="{5E34C210-255D-5859-7192-CC14AB23E7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412" y="2556932"/>
            <a:ext cx="4802184" cy="3318936"/>
          </a:xfrm>
        </p:spPr>
        <p:txBody>
          <a:bodyPr>
            <a:noAutofit/>
          </a:bodyPr>
          <a:lstStyle/>
          <a:p>
            <a:r>
              <a:rPr lang="en-US" sz="2300" dirty="0"/>
              <a:t>Almost all of the 18,000 general practitioners in 1948 were men, and half of them operated alone, frequently out of their homes.</a:t>
            </a:r>
            <a:r>
              <a:rPr lang="ro-RO" sz="2300" dirty="0"/>
              <a:t> (</a:t>
            </a:r>
            <a:r>
              <a:rPr lang="ro-RO" sz="2300" dirty="0" err="1"/>
              <a:t>england.nhs.uk</a:t>
            </a:r>
            <a:r>
              <a:rPr lang="ro-RO" sz="2300" dirty="0"/>
              <a:t>)</a:t>
            </a:r>
          </a:p>
          <a:p>
            <a:endParaRPr lang="ro-RO" sz="2300" dirty="0"/>
          </a:p>
          <a:p>
            <a:r>
              <a:rPr lang="ro-RO" sz="2300" dirty="0"/>
              <a:t>To book an </a:t>
            </a:r>
            <a:r>
              <a:rPr lang="ro-RO" sz="2300" dirty="0" err="1"/>
              <a:t>appointment</a:t>
            </a:r>
            <a:r>
              <a:rPr lang="ro-RO" sz="2300" dirty="0"/>
              <a:t>, </a:t>
            </a:r>
            <a:r>
              <a:rPr lang="ro-RO" sz="2300" dirty="0" err="1"/>
              <a:t>people</a:t>
            </a:r>
            <a:r>
              <a:rPr lang="ro-RO" sz="2300" dirty="0"/>
              <a:t> </a:t>
            </a:r>
            <a:r>
              <a:rPr lang="ro-RO" sz="2300" dirty="0" err="1"/>
              <a:t>had</a:t>
            </a:r>
            <a:r>
              <a:rPr lang="ro-RO" sz="2300" dirty="0"/>
              <a:t> to </a:t>
            </a:r>
            <a:r>
              <a:rPr lang="ro-RO" sz="2300" dirty="0" err="1"/>
              <a:t>write</a:t>
            </a:r>
            <a:r>
              <a:rPr lang="ro-RO" sz="2300" dirty="0"/>
              <a:t> a </a:t>
            </a:r>
            <a:r>
              <a:rPr lang="ro-RO" sz="2300" dirty="0" err="1"/>
              <a:t>letter</a:t>
            </a:r>
            <a:r>
              <a:rPr lang="ro-RO" sz="2300" dirty="0"/>
              <a:t> or send a </a:t>
            </a:r>
            <a:r>
              <a:rPr lang="ro-RO" sz="2300" dirty="0" err="1"/>
              <a:t>telegram</a:t>
            </a:r>
            <a:r>
              <a:rPr lang="ro-RO" sz="23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9071850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id="{572F6A24-139E-4EB5-86D2-431F42EF8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2" name="Group 61">
            <a:extLst>
              <a:ext uri="{FF2B5EF4-FFF2-40B4-BE49-F238E27FC236}">
                <a16:creationId xmlns:a16="http://schemas.microsoft.com/office/drawing/2014/main" id="{3963AE85-BE5D-4975-BACF-DDDCC9C2A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53" name="Picture 52">
              <a:extLst>
                <a:ext uri="{FF2B5EF4-FFF2-40B4-BE49-F238E27FC236}">
                  <a16:creationId xmlns:a16="http://schemas.microsoft.com/office/drawing/2014/main" id="{1E7751F0-16BF-4A9D-B778-5D46B92B44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54" name="Rectangle 53">
              <a:extLst>
                <a:ext uri="{FF2B5EF4-FFF2-40B4-BE49-F238E27FC236}">
                  <a16:creationId xmlns:a16="http://schemas.microsoft.com/office/drawing/2014/main" id="{1D755924-121A-47AA-8613-995D4108BC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55" name="Picture 54">
              <a:extLst>
                <a:ext uri="{FF2B5EF4-FFF2-40B4-BE49-F238E27FC236}">
                  <a16:creationId xmlns:a16="http://schemas.microsoft.com/office/drawing/2014/main" id="{B4D2AFDA-19BE-4455-830E-1541E5D7B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56" name="Picture 55">
              <a:extLst>
                <a:ext uri="{FF2B5EF4-FFF2-40B4-BE49-F238E27FC236}">
                  <a16:creationId xmlns:a16="http://schemas.microsoft.com/office/drawing/2014/main" id="{0FB15EBF-E414-4E00-87E7-700A78A60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4B08876-9963-11A3-E40F-84D84192C1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412" y="982132"/>
            <a:ext cx="4802185" cy="1303867"/>
          </a:xfrm>
        </p:spPr>
        <p:txBody>
          <a:bodyPr>
            <a:normAutofit/>
          </a:bodyPr>
          <a:lstStyle/>
          <a:p>
            <a:r>
              <a:rPr lang="en-GB" b="1"/>
              <a:t>Over time…</a:t>
            </a:r>
            <a:endParaRPr lang="en-US" b="1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C9DA5B05-DD14-4860-AC45-02A8D2EE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4517009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338EBCC-407E-1F73-355D-5382E30C59C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51" r="16338" b="2"/>
          <a:stretch/>
        </p:blipFill>
        <p:spPr>
          <a:xfrm>
            <a:off x="1412683" y="1410208"/>
            <a:ext cx="3876801" cy="3858780"/>
          </a:xfrm>
          <a:prstGeom prst="rect">
            <a:avLst/>
          </a:prstGeom>
        </p:spPr>
      </p:pic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36BE37AC-AD36-4C42-9B8C-C5500F4E7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4412" y="2400639"/>
            <a:ext cx="4802185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0FF91C-0D0F-E8D4-0B93-788B9891EB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412" y="2556932"/>
            <a:ext cx="4802184" cy="3318936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2300" dirty="0"/>
              <a:t>Appointment systems were implemented </a:t>
            </a:r>
            <a:r>
              <a:rPr lang="ro-RO" sz="2300" dirty="0"/>
              <a:t>in</a:t>
            </a:r>
            <a:r>
              <a:rPr lang="en-US" sz="2300" dirty="0"/>
              <a:t> the 1960s</a:t>
            </a:r>
            <a:r>
              <a:rPr lang="ro-RO" sz="2300" dirty="0"/>
              <a:t>.</a:t>
            </a:r>
          </a:p>
          <a:p>
            <a:pPr>
              <a:lnSpc>
                <a:spcPct val="90000"/>
              </a:lnSpc>
            </a:pPr>
            <a:r>
              <a:rPr lang="en-US" sz="2300" dirty="0"/>
              <a:t> NHS Plan</a:t>
            </a:r>
            <a:r>
              <a:rPr lang="ro-RO" sz="2300" dirty="0"/>
              <a:t> </a:t>
            </a:r>
            <a:r>
              <a:rPr lang="ro-RO" sz="2300" dirty="0" err="1"/>
              <a:t>took</a:t>
            </a:r>
            <a:r>
              <a:rPr lang="ro-RO" sz="2300" dirty="0"/>
              <a:t> place in </a:t>
            </a:r>
            <a:r>
              <a:rPr lang="ro-RO" sz="2300" dirty="0" err="1"/>
              <a:t>order</a:t>
            </a:r>
            <a:r>
              <a:rPr lang="en-US" sz="2300" dirty="0"/>
              <a:t> to see a general practitioner  within 48 hours and a health</a:t>
            </a:r>
            <a:r>
              <a:rPr lang="ro-RO" sz="2300" dirty="0"/>
              <a:t> </a:t>
            </a:r>
            <a:r>
              <a:rPr lang="en-US" sz="2300" dirty="0"/>
              <a:t>professional within 24 hour</a:t>
            </a:r>
            <a:r>
              <a:rPr lang="ro-RO" sz="2300" dirty="0"/>
              <a:t>s.</a:t>
            </a:r>
          </a:p>
          <a:p>
            <a:pPr>
              <a:lnSpc>
                <a:spcPct val="90000"/>
              </a:lnSpc>
            </a:pPr>
            <a:r>
              <a:rPr lang="ro-RO" sz="2300" dirty="0" err="1"/>
              <a:t>Patients</a:t>
            </a:r>
            <a:r>
              <a:rPr lang="ro-RO" sz="2300" dirty="0"/>
              <a:t> </a:t>
            </a:r>
            <a:r>
              <a:rPr lang="ro-RO" sz="2300" dirty="0" err="1"/>
              <a:t>had</a:t>
            </a:r>
            <a:r>
              <a:rPr lang="ro-RO" sz="2300" dirty="0"/>
              <a:t> no access to </a:t>
            </a:r>
            <a:r>
              <a:rPr lang="ro-RO" sz="2300" dirty="0" err="1"/>
              <a:t>viewing</a:t>
            </a:r>
            <a:r>
              <a:rPr lang="ro-RO" sz="2300" dirty="0"/>
              <a:t> </a:t>
            </a:r>
            <a:r>
              <a:rPr lang="ro-RO" sz="2300" dirty="0" err="1"/>
              <a:t>their</a:t>
            </a:r>
            <a:r>
              <a:rPr lang="ro-RO" sz="2300" dirty="0"/>
              <a:t> </a:t>
            </a:r>
            <a:r>
              <a:rPr lang="ro-RO" sz="2300" dirty="0" err="1"/>
              <a:t>records</a:t>
            </a:r>
            <a:r>
              <a:rPr lang="ro-RO" sz="2300" dirty="0"/>
              <a:t>. </a:t>
            </a:r>
            <a:endParaRPr lang="en-US" sz="2300" dirty="0"/>
          </a:p>
        </p:txBody>
      </p:sp>
    </p:spTree>
    <p:extLst>
      <p:ext uri="{BB962C8B-B14F-4D97-AF65-F5344CB8AC3E}">
        <p14:creationId xmlns:p14="http://schemas.microsoft.com/office/powerpoint/2010/main" val="23034633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8" name="Rectangle 87">
            <a:extLst>
              <a:ext uri="{FF2B5EF4-FFF2-40B4-BE49-F238E27FC236}">
                <a16:creationId xmlns:a16="http://schemas.microsoft.com/office/drawing/2014/main" id="{4A2AAA7B-DD5A-486B-B28F-F19588315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9" name="Group 88">
            <a:extLst>
              <a:ext uri="{FF2B5EF4-FFF2-40B4-BE49-F238E27FC236}">
                <a16:creationId xmlns:a16="http://schemas.microsoft.com/office/drawing/2014/main" id="{3DB99B21-A649-42D2-BB86-486C2E73A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76" name="Picture 75">
              <a:extLst>
                <a:ext uri="{FF2B5EF4-FFF2-40B4-BE49-F238E27FC236}">
                  <a16:creationId xmlns:a16="http://schemas.microsoft.com/office/drawing/2014/main" id="{4A631EEB-EF96-4032-8B47-62220C1316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77" name="Rectangle 76">
              <a:extLst>
                <a:ext uri="{FF2B5EF4-FFF2-40B4-BE49-F238E27FC236}">
                  <a16:creationId xmlns:a16="http://schemas.microsoft.com/office/drawing/2014/main" id="{90B37569-6E3D-4B34-AD3E-0FC79D7CB9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78" name="Picture 77">
              <a:extLst>
                <a:ext uri="{FF2B5EF4-FFF2-40B4-BE49-F238E27FC236}">
                  <a16:creationId xmlns:a16="http://schemas.microsoft.com/office/drawing/2014/main" id="{A3A0A741-DE46-43B7-A732-2C6D71E7B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79" name="Picture 78">
              <a:extLst>
                <a:ext uri="{FF2B5EF4-FFF2-40B4-BE49-F238E27FC236}">
                  <a16:creationId xmlns:a16="http://schemas.microsoft.com/office/drawing/2014/main" id="{3FB4AD13-112F-436E-9596-F7557110C0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39641CC-4C6F-CB45-E512-82E867ED51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0101" y="982132"/>
            <a:ext cx="6354633" cy="1303867"/>
          </a:xfrm>
        </p:spPr>
        <p:txBody>
          <a:bodyPr>
            <a:normAutofit/>
          </a:bodyPr>
          <a:lstStyle/>
          <a:p>
            <a:r>
              <a:rPr lang="en-GB" b="1"/>
              <a:t>At present..</a:t>
            </a:r>
            <a:endParaRPr lang="en-US" b="1"/>
          </a:p>
        </p:txBody>
      </p:sp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496D98D9-A8AD-432E-BD4E-FF8001244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77057" y="2400639"/>
            <a:ext cx="576072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8EA2DA0-A999-FD16-A322-5DDABF6F1C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385" y="2556932"/>
            <a:ext cx="6380065" cy="3318936"/>
          </a:xfrm>
        </p:spPr>
        <p:txBody>
          <a:bodyPr>
            <a:normAutofit/>
          </a:bodyPr>
          <a:lstStyle/>
          <a:p>
            <a:r>
              <a:rPr lang="ro-RO" dirty="0" err="1"/>
              <a:t>Majority</a:t>
            </a:r>
            <a:r>
              <a:rPr lang="en-US" dirty="0"/>
              <a:t> of patients receive care from contemporary, multidisciplinary practices that offer a variety of services, including minor surgery</a:t>
            </a:r>
            <a:r>
              <a:rPr lang="ro-RO" dirty="0"/>
              <a:t>.</a:t>
            </a:r>
          </a:p>
          <a:p>
            <a:endParaRPr lang="ro-RO" dirty="0"/>
          </a:p>
          <a:p>
            <a:r>
              <a:rPr lang="ro-RO" dirty="0"/>
              <a:t>Access to GP Online Services.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9FCD34E-FF43-E31A-DA12-F6996305D25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27214"/>
          <a:stretch/>
        </p:blipFill>
        <p:spPr>
          <a:xfrm>
            <a:off x="8137325" y="1158024"/>
            <a:ext cx="2839277" cy="2066544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05B106B-DF9E-D96B-C25D-B5BE7C5ADBE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40" r="5975" b="-2"/>
          <a:stretch/>
        </p:blipFill>
        <p:spPr>
          <a:xfrm>
            <a:off x="8135453" y="3631646"/>
            <a:ext cx="2843021" cy="2066544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2451672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75E66D3F-14EA-4BCD-819B-EEF581746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D49D3EDE-CC3B-4573-A04B-26F32F1B2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32" name="Picture 31">
              <a:extLst>
                <a:ext uri="{FF2B5EF4-FFF2-40B4-BE49-F238E27FC236}">
                  <a16:creationId xmlns:a16="http://schemas.microsoft.com/office/drawing/2014/main" id="{700D0D4B-CC81-434D-B595-71AA691923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B8047919-8C66-4EF3-9979-FB7112EB6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C00195C4-7BCF-469C-A003-AC2F0D2F91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CEE82425-33CD-4CF1-9623-91BECE687F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2CE6D9A-0025-7C0C-BE59-FF97F29A7A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412" y="982132"/>
            <a:ext cx="4802185" cy="1303867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262626"/>
                </a:solidFill>
              </a:rPr>
              <a:t>Conclusion</a:t>
            </a:r>
            <a:endParaRPr lang="en-US" b="1">
              <a:solidFill>
                <a:srgbClr val="262626"/>
              </a:solidFill>
            </a:endParaRP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DD5289D1-D3B7-4C53-823E-280A79C02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4517009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4D335FE-EB25-0E12-CD57-29094517F1E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2683" y="2128098"/>
            <a:ext cx="3876801" cy="2423000"/>
          </a:xfrm>
          <a:prstGeom prst="rect">
            <a:avLst/>
          </a:prstGeom>
        </p:spPr>
      </p:pic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A456CE10-0EE3-4503-ACF3-1D53A6FDBB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4412" y="2400639"/>
            <a:ext cx="4802185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735CDDF-0E3C-083F-4595-CAE62CCDCA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412" y="2556932"/>
            <a:ext cx="4802184" cy="3318936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ro-RO" sz="2200" dirty="0" err="1">
                <a:solidFill>
                  <a:srgbClr val="262626"/>
                </a:solidFill>
              </a:rPr>
              <a:t>Some</a:t>
            </a:r>
            <a:r>
              <a:rPr lang="ro-RO" sz="2200" dirty="0">
                <a:solidFill>
                  <a:srgbClr val="262626"/>
                </a:solidFill>
              </a:rPr>
              <a:t> </a:t>
            </a:r>
            <a:r>
              <a:rPr lang="en-US" sz="2200" dirty="0">
                <a:solidFill>
                  <a:srgbClr val="262626"/>
                </a:solidFill>
              </a:rPr>
              <a:t>present and historical concerns that are similar</a:t>
            </a:r>
            <a:r>
              <a:rPr lang="ro-RO" sz="2200" dirty="0">
                <a:solidFill>
                  <a:srgbClr val="262626"/>
                </a:solidFill>
              </a:rPr>
              <a:t> include </a:t>
            </a:r>
            <a:r>
              <a:rPr lang="en-US" sz="2200" dirty="0" err="1">
                <a:solidFill>
                  <a:srgbClr val="262626"/>
                </a:solidFill>
              </a:rPr>
              <a:t>staf</a:t>
            </a:r>
            <a:r>
              <a:rPr lang="ro-RO" sz="2200" dirty="0">
                <a:solidFill>
                  <a:srgbClr val="262626"/>
                </a:solidFill>
              </a:rPr>
              <a:t>f</a:t>
            </a:r>
            <a:r>
              <a:rPr lang="en-US" sz="2200" dirty="0">
                <a:solidFill>
                  <a:srgbClr val="262626"/>
                </a:solidFill>
              </a:rPr>
              <a:t> shortages, expanding waiting lists, and community-based care. </a:t>
            </a:r>
            <a:endParaRPr lang="ro-RO" sz="22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</a:pPr>
            <a:endParaRPr lang="ro-RO" sz="22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2200" dirty="0">
                <a:solidFill>
                  <a:srgbClr val="262626"/>
                </a:solidFill>
              </a:rPr>
              <a:t> </a:t>
            </a:r>
            <a:r>
              <a:rPr lang="en-GB" sz="2200" dirty="0">
                <a:solidFill>
                  <a:srgbClr val="262626"/>
                </a:solidFill>
              </a:rPr>
              <a:t>“</a:t>
            </a:r>
            <a:r>
              <a:rPr lang="ro-RO" sz="2200" dirty="0">
                <a:solidFill>
                  <a:srgbClr val="262626"/>
                </a:solidFill>
              </a:rPr>
              <a:t>GPs care for</a:t>
            </a:r>
            <a:r>
              <a:rPr lang="en-US" sz="2200" dirty="0">
                <a:solidFill>
                  <a:srgbClr val="262626"/>
                </a:solidFill>
              </a:rPr>
              <a:t> over a million patients daily and significantly contributing to the 10-year increase in life expectancy that has occurred since the 1940s.</a:t>
            </a:r>
            <a:r>
              <a:rPr lang="en-GB" sz="2200" dirty="0">
                <a:solidFill>
                  <a:srgbClr val="262626"/>
                </a:solidFill>
              </a:rPr>
              <a:t>” </a:t>
            </a:r>
            <a:r>
              <a:rPr lang="ro-RO" sz="2200" dirty="0">
                <a:solidFill>
                  <a:srgbClr val="262626"/>
                </a:solidFill>
              </a:rPr>
              <a:t>(The King’s Fund)</a:t>
            </a:r>
            <a:endParaRPr lang="en-US" sz="2200" dirty="0">
              <a:solidFill>
                <a:srgbClr val="2626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04028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5EB8E3BF-F464-4900-8994-851061A9A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7E74EB7-A750-7EF6-8994-7D2A4BEDCF5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4055ED-B4C7-1DA5-6502-D7A1B4CDD0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Thank you</a:t>
            </a:r>
            <a:endParaRPr lang="en-US" b="1">
              <a:solidFill>
                <a:srgbClr val="FFFFFF"/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E0602D6-3A81-42F8-AE67-1BAAFC967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2421466"/>
            <a:ext cx="9144000" cy="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3368A-1A6C-ADAD-6989-88FEB270C2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/>
          </a:bodyPr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11512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278BC618-3289-4C64-902D-506AF437E6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/>
          </a:blipFill>
          <a:ln w="15875" cap="flat" cmpd="sng" algn="ctr">
            <a:solidFill>
              <a:srgbClr val="AB946B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pic>
        <p:nvPicPr>
          <p:cNvPr id="49" name="Picture 48">
            <a:extLst>
              <a:ext uri="{FF2B5EF4-FFF2-40B4-BE49-F238E27FC236}">
                <a16:creationId xmlns:a16="http://schemas.microsoft.com/office/drawing/2014/main" id="{133D31B1-9C37-4542-80D3-7B54026F2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4E9AD2D-D577-5648-E8A2-6A7591783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 b="1"/>
              <a:t>References</a:t>
            </a:r>
            <a:endParaRPr lang="en-US" b="1"/>
          </a:p>
        </p:txBody>
      </p: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10D273FA-71CB-4AEB-8F60-67AB3375E3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83042" y="2400639"/>
            <a:ext cx="927385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C2054580-C71C-FB1D-23E3-E7D2B07C21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endParaRPr lang="en-GB" sz="2200" b="0" i="0" u="none" strike="noStrike" dirty="0">
              <a:effectLst/>
              <a:latin typeface="Aspira Webfont"/>
            </a:endParaRP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Choices 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</a:t>
            </a:r>
            <a:r>
              <a:rPr lang="en-GB" b="0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www.england.nhs.uk</a:t>
            </a:r>
            <a:r>
              <a:rPr lang="en-GB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/blog/the-changing-face-of-general-practice/</a:t>
            </a:r>
            <a:r>
              <a:rPr lang="ro-RO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Accessed 27</a:t>
            </a:r>
            <a:r>
              <a:rPr lang="en-GB" b="0" i="0" u="none" strike="noStrike" baseline="30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February 2024.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NHS Then And Now: A View From Our Archive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</a:t>
            </a:r>
            <a:r>
              <a:rPr lang="en-GB" b="0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www.kingsfund.org.uk</a:t>
            </a:r>
            <a:r>
              <a:rPr lang="en-GB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/insight-and-analysis/blogs/</a:t>
            </a:r>
            <a:r>
              <a:rPr lang="en-GB" b="0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nhs-then-now-view-from</a:t>
            </a:r>
            <a:r>
              <a:rPr lang="en-GB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-kings-funds-archive</a:t>
            </a:r>
            <a:r>
              <a:rPr lang="en-GB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The King</a:t>
            </a:r>
            <a:r>
              <a:rPr lang="en-GB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’s Fund – Accessed 27</a:t>
            </a:r>
            <a:r>
              <a:rPr lang="en-GB" b="0" i="0" u="none" strike="noStrike" baseline="30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February 2024.</a:t>
            </a:r>
          </a:p>
          <a:p>
            <a:pPr>
              <a:lnSpc>
                <a:spcPct val="90000"/>
              </a:lnSpc>
            </a:pP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NHS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Choices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b="0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</a:t>
            </a:r>
            <a:r>
              <a:rPr lang="en-GB" b="0" i="0" u="none" strike="noStrike" dirty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www.england.nhs.uk</a:t>
            </a:r>
            <a:r>
              <a:rPr lang="en-GB" b="0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/future-of-human-resources-and-organisational-development/</a:t>
            </a:r>
            <a:r>
              <a:rPr lang="en-GB" b="0" i="0" u="none" strike="noStrike" dirty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the-future-of-nhs-human</a:t>
            </a:r>
            <a:r>
              <a:rPr lang="en-GB" b="0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-resources-and-organisational-development-report/evolving-to-meet-a-changing-world/</a:t>
            </a:r>
            <a:r>
              <a:rPr lang="en-GB" b="0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ro-RO" dirty="0" err="1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ro-RO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28th</a:t>
            </a:r>
            <a:r>
              <a:rPr lang="ro-RO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February 2024.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2829712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Organic</vt:lpstr>
      <vt:lpstr>LCHS4003 Introduction to Health and Social Care</vt:lpstr>
      <vt:lpstr>Overview </vt:lpstr>
      <vt:lpstr>GP Surgeries in 1948</vt:lpstr>
      <vt:lpstr>Over time…</vt:lpstr>
      <vt:lpstr>At present..</vt:lpstr>
      <vt:lpstr>Conclusion</vt:lpstr>
      <vt:lpstr>Thank you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GP SURGERY  </dc:title>
  <dc:creator>Teodora Ana Maria Ifrim (2310156)</dc:creator>
  <cp:lastModifiedBy>Teodora Ana Maria Ifrim (2310156)</cp:lastModifiedBy>
  <cp:revision>8</cp:revision>
  <dcterms:created xsi:type="dcterms:W3CDTF">2024-02-25T17:32:09Z</dcterms:created>
  <dcterms:modified xsi:type="dcterms:W3CDTF">2024-03-10T10:00:13Z</dcterms:modified>
</cp:coreProperties>
</file>