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autoCompressPictures="0">
  <p:sldMasterIdLst>
    <p:sldMasterId id="2147483648" r:id="rId1"/>
  </p:sldMasterIdLst>
  <p:sldIdLst>
    <p:sldId id="256" r:id="rId2"/>
    <p:sldId id="257" r:id="rId3"/>
    <p:sldId id="258" r:id="rId4"/>
    <p:sldId id="259" r:id="rId5"/>
    <p:sldId id="260" r:id="rId6"/>
    <p:sldId id="261" r:id="rId7"/>
    <p:sldId id="262" r:id="rId8"/>
    <p:sldId id="263" r:id="rId9"/>
    <p:sldId id="264" r:id="rId10"/>
    <p:sldId id="265" r:id="rId11"/>
    <p:sldId id="266" r:id="rId12"/>
    <p:sldId id="267" r:id="rId13"/>
    <p:sldId id="268" r:id="rId14"/>
  </p:sldIdLst>
  <p:sldSz cx="12192000" cy="6858000"/>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1227"/>
    <p:restoredTop sz="95728"/>
  </p:normalViewPr>
  <p:slideViewPr>
    <p:cSldViewPr snapToGrid="0">
      <p:cViewPr>
        <p:scale>
          <a:sx n="108" d="100"/>
          <a:sy n="108" d="100"/>
        </p:scale>
        <p:origin x="992" y="600"/>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tableStyles" Target="tableStyles.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theme" Target="theme/theme1.xml"/><Relationship Id="rId2" Type="http://schemas.openxmlformats.org/officeDocument/2006/relationships/slide" Target="slides/slide1.xml"/><Relationship Id="rId16" Type="http://schemas.openxmlformats.org/officeDocument/2006/relationships/viewProps" Target="view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presProps" Target="presProps.xml"/><Relationship Id="rId10" Type="http://schemas.openxmlformats.org/officeDocument/2006/relationships/slide" Target="slides/slide9.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2417779" y="802298"/>
            <a:ext cx="8637073" cy="2541431"/>
          </a:xfrm>
        </p:spPr>
        <p:txBody>
          <a:bodyPr bIns="0" anchor="b">
            <a:normAutofit/>
          </a:bodyPr>
          <a:lstStyle>
            <a:lvl1pPr algn="l">
              <a:defRPr sz="6600"/>
            </a:lvl1pPr>
          </a:lstStyle>
          <a:p>
            <a:r>
              <a:rPr lang="en-GB"/>
              <a:t>Click to edit Master title style</a:t>
            </a:r>
            <a:endParaRPr lang="en-US" dirty="0"/>
          </a:p>
        </p:txBody>
      </p:sp>
      <p:sp>
        <p:nvSpPr>
          <p:cNvPr id="3" name="Subtitle 2"/>
          <p:cNvSpPr>
            <a:spLocks noGrp="1"/>
          </p:cNvSpPr>
          <p:nvPr>
            <p:ph type="subTitle" idx="1"/>
          </p:nvPr>
        </p:nvSpPr>
        <p:spPr>
          <a:xfrm>
            <a:off x="2417780" y="3531204"/>
            <a:ext cx="8637072" cy="977621"/>
          </a:xfrm>
        </p:spPr>
        <p:txBody>
          <a:bodyPr tIns="91440" bIns="91440">
            <a:normAutofit/>
          </a:bodyPr>
          <a:lstStyle>
            <a:lvl1pPr marL="0" indent="0" algn="l">
              <a:buNone/>
              <a:defRPr sz="1800" b="0" cap="all" baseline="0">
                <a:solidFill>
                  <a:schemeClr val="tx1"/>
                </a:solidFill>
              </a:defRPr>
            </a:lvl1pPr>
            <a:lvl2pPr marL="457200" indent="0" algn="ctr">
              <a:buNone/>
              <a:defRPr sz="18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GB"/>
              <a:t>Click to edit Master subtitle style</a:t>
            </a:r>
            <a:endParaRPr lang="en-US" dirty="0"/>
          </a:p>
        </p:txBody>
      </p:sp>
      <p:sp>
        <p:nvSpPr>
          <p:cNvPr id="4" name="Date Placeholder 3"/>
          <p:cNvSpPr>
            <a:spLocks noGrp="1"/>
          </p:cNvSpPr>
          <p:nvPr>
            <p:ph type="dt" sz="half" idx="10"/>
          </p:nvPr>
        </p:nvSpPr>
        <p:spPr/>
        <p:txBody>
          <a:bodyPr/>
          <a:lstStyle/>
          <a:p>
            <a:fld id="{48A87A34-81AB-432B-8DAE-1953F412C126}" type="datetimeFigureOut">
              <a:rPr lang="en-US" dirty="0"/>
              <a:t>12/1/25</a:t>
            </a:fld>
            <a:endParaRPr lang="en-US" dirty="0"/>
          </a:p>
        </p:txBody>
      </p:sp>
      <p:sp>
        <p:nvSpPr>
          <p:cNvPr id="5" name="Footer Placeholder 4"/>
          <p:cNvSpPr>
            <a:spLocks noGrp="1"/>
          </p:cNvSpPr>
          <p:nvPr>
            <p:ph type="ftr" sz="quarter" idx="11"/>
          </p:nvPr>
        </p:nvSpPr>
        <p:spPr>
          <a:xfrm>
            <a:off x="2416500" y="329307"/>
            <a:ext cx="4973915" cy="309201"/>
          </a:xfrm>
        </p:spPr>
        <p:txBody>
          <a:bodyPr/>
          <a:lstStyle/>
          <a:p>
            <a:endParaRPr lang="en-US" dirty="0"/>
          </a:p>
        </p:txBody>
      </p:sp>
      <p:sp>
        <p:nvSpPr>
          <p:cNvPr id="6" name="Slide Number Placeholder 5"/>
          <p:cNvSpPr>
            <a:spLocks noGrp="1"/>
          </p:cNvSpPr>
          <p:nvPr>
            <p:ph type="sldNum" sz="quarter" idx="12"/>
          </p:nvPr>
        </p:nvSpPr>
        <p:spPr>
          <a:xfrm>
            <a:off x="1437664" y="798973"/>
            <a:ext cx="811019" cy="503578"/>
          </a:xfrm>
        </p:spPr>
        <p:txBody>
          <a:bodyPr/>
          <a:lstStyle/>
          <a:p>
            <a:fld id="{6D22F896-40B5-4ADD-8801-0D06FADFA095}" type="slidenum">
              <a:rPr lang="en-US" dirty="0"/>
              <a:t>‹#›</a:t>
            </a:fld>
            <a:endParaRPr lang="en-US" dirty="0"/>
          </a:p>
        </p:txBody>
      </p:sp>
      <p:cxnSp>
        <p:nvCxnSpPr>
          <p:cNvPr id="15" name="Straight Connector 14"/>
          <p:cNvCxnSpPr/>
          <p:nvPr/>
        </p:nvCxnSpPr>
        <p:spPr>
          <a:xfrm>
            <a:off x="2417780" y="3528542"/>
            <a:ext cx="8637072" cy="0"/>
          </a:xfrm>
          <a:prstGeom prst="line">
            <a:avLst/>
          </a:prstGeom>
          <a:ln w="31750"/>
        </p:spPr>
        <p:style>
          <a:lnRef idx="3">
            <a:schemeClr val="accent1"/>
          </a:lnRef>
          <a:fillRef idx="0">
            <a:schemeClr val="accent1"/>
          </a:fillRef>
          <a:effectRef idx="2">
            <a:schemeClr val="accent1"/>
          </a:effectRef>
          <a:fontRef idx="minor">
            <a:schemeClr val="tx1"/>
          </a:fontRef>
        </p:style>
      </p:cxn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a:t>Click to edit Master title style</a:t>
            </a:r>
            <a:endParaRPr lang="en-US" dirty="0"/>
          </a:p>
        </p:txBody>
      </p:sp>
      <p:sp>
        <p:nvSpPr>
          <p:cNvPr id="3" name="Content Placeholder 2"/>
          <p:cNvSpPr>
            <a:spLocks noGrp="1"/>
          </p:cNvSpPr>
          <p:nvPr>
            <p:ph idx="1"/>
          </p:nvPr>
        </p:nvSpPr>
        <p:spPr/>
        <p:txBody>
          <a:bodyPr anchor="t"/>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4" name="Date Placeholder 3"/>
          <p:cNvSpPr>
            <a:spLocks noGrp="1"/>
          </p:cNvSpPr>
          <p:nvPr>
            <p:ph type="dt" sz="half" idx="10"/>
          </p:nvPr>
        </p:nvSpPr>
        <p:spPr/>
        <p:txBody>
          <a:bodyPr/>
          <a:lstStyle/>
          <a:p>
            <a:fld id="{48A87A34-81AB-432B-8DAE-1953F412C126}" type="datetimeFigureOut">
              <a:rPr lang="en-US" dirty="0"/>
              <a:t>12/1/25</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6D22F896-40B5-4ADD-8801-0D06FADFA095}" type="slidenum">
              <a:rPr lang="en-US" dirty="0"/>
              <a:t>‹#›</a:t>
            </a:fld>
            <a:endParaRPr lang="en-US" dirty="0"/>
          </a:p>
        </p:txBody>
      </p:sp>
      <p:cxnSp>
        <p:nvCxnSpPr>
          <p:cNvPr id="33" name="Straight Connector 32"/>
          <p:cNvCxnSpPr/>
          <p:nvPr/>
        </p:nvCxnSpPr>
        <p:spPr>
          <a:xfrm>
            <a:off x="1453896" y="1847088"/>
            <a:ext cx="9607522" cy="0"/>
          </a:xfrm>
          <a:prstGeom prst="line">
            <a:avLst/>
          </a:prstGeom>
          <a:ln w="31750"/>
        </p:spPr>
        <p:style>
          <a:lnRef idx="3">
            <a:schemeClr val="accent1"/>
          </a:lnRef>
          <a:fillRef idx="0">
            <a:schemeClr val="accent1"/>
          </a:fillRef>
          <a:effectRef idx="2">
            <a:schemeClr val="accent1"/>
          </a:effectRef>
          <a:fontRef idx="minor">
            <a:schemeClr val="tx1"/>
          </a:fontRef>
        </p:style>
      </p:cxn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1454239" y="1756130"/>
            <a:ext cx="8643154" cy="1887950"/>
          </a:xfrm>
        </p:spPr>
        <p:txBody>
          <a:bodyPr anchor="b">
            <a:normAutofit/>
          </a:bodyPr>
          <a:lstStyle>
            <a:lvl1pPr algn="l">
              <a:defRPr sz="3600"/>
            </a:lvl1pPr>
          </a:lstStyle>
          <a:p>
            <a:r>
              <a:rPr lang="en-GB"/>
              <a:t>Click to edit Master title style</a:t>
            </a:r>
            <a:endParaRPr lang="en-US" dirty="0"/>
          </a:p>
        </p:txBody>
      </p:sp>
      <p:sp>
        <p:nvSpPr>
          <p:cNvPr id="3" name="Text Placeholder 2"/>
          <p:cNvSpPr>
            <a:spLocks noGrp="1"/>
          </p:cNvSpPr>
          <p:nvPr>
            <p:ph type="body" idx="1"/>
          </p:nvPr>
        </p:nvSpPr>
        <p:spPr>
          <a:xfrm>
            <a:off x="1454239" y="3806195"/>
            <a:ext cx="8630446" cy="1012929"/>
          </a:xfrm>
        </p:spPr>
        <p:txBody>
          <a:bodyPr tIns="91440">
            <a:normAutofit/>
          </a:bodyPr>
          <a:lstStyle>
            <a:lvl1pPr marL="0" indent="0" algn="l">
              <a:buNone/>
              <a:defRPr sz="1800">
                <a:solidFill>
                  <a:schemeClr val="tx1"/>
                </a:solidFill>
              </a:defRPr>
            </a:lvl1pPr>
            <a:lvl2pPr marL="457200" indent="0">
              <a:buNone/>
              <a:defRPr sz="18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GB"/>
              <a:t>Click to edit Master text styles</a:t>
            </a:r>
          </a:p>
        </p:txBody>
      </p:sp>
      <p:sp>
        <p:nvSpPr>
          <p:cNvPr id="4" name="Date Placeholder 3"/>
          <p:cNvSpPr>
            <a:spLocks noGrp="1"/>
          </p:cNvSpPr>
          <p:nvPr>
            <p:ph type="dt" sz="half" idx="10"/>
          </p:nvPr>
        </p:nvSpPr>
        <p:spPr/>
        <p:txBody>
          <a:bodyPr/>
          <a:lstStyle/>
          <a:p>
            <a:fld id="{48A87A34-81AB-432B-8DAE-1953F412C126}" type="datetimeFigureOut">
              <a:rPr lang="en-US" dirty="0"/>
              <a:t>12/1/25</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6D22F896-40B5-4ADD-8801-0D06FADFA095}" type="slidenum">
              <a:rPr lang="en-US" dirty="0"/>
              <a:t>‹#›</a:t>
            </a:fld>
            <a:endParaRPr lang="en-US" dirty="0"/>
          </a:p>
        </p:txBody>
      </p:sp>
      <p:cxnSp>
        <p:nvCxnSpPr>
          <p:cNvPr id="15" name="Straight Connector 14"/>
          <p:cNvCxnSpPr/>
          <p:nvPr/>
        </p:nvCxnSpPr>
        <p:spPr>
          <a:xfrm>
            <a:off x="1454239" y="3804985"/>
            <a:ext cx="8630446" cy="0"/>
          </a:xfrm>
          <a:prstGeom prst="line">
            <a:avLst/>
          </a:prstGeom>
          <a:ln w="31750"/>
        </p:spPr>
        <p:style>
          <a:lnRef idx="3">
            <a:schemeClr val="accent1"/>
          </a:lnRef>
          <a:fillRef idx="0">
            <a:schemeClr val="accent1"/>
          </a:fillRef>
          <a:effectRef idx="2">
            <a:schemeClr val="accent1"/>
          </a:effectRef>
          <a:fontRef idx="minor">
            <a:schemeClr val="tx1"/>
          </a:fontRef>
        </p:style>
      </p:cxn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a:xfrm>
            <a:off x="1449217" y="804889"/>
            <a:ext cx="9605635" cy="1059305"/>
          </a:xfrm>
        </p:spPr>
        <p:txBody>
          <a:bodyPr/>
          <a:lstStyle/>
          <a:p>
            <a:r>
              <a:rPr lang="en-GB"/>
              <a:t>Click to edit Master title style</a:t>
            </a:r>
            <a:endParaRPr lang="en-US" dirty="0"/>
          </a:p>
        </p:txBody>
      </p:sp>
      <p:sp>
        <p:nvSpPr>
          <p:cNvPr id="3" name="Content Placeholder 2"/>
          <p:cNvSpPr>
            <a:spLocks noGrp="1"/>
          </p:cNvSpPr>
          <p:nvPr>
            <p:ph sz="half" idx="1"/>
          </p:nvPr>
        </p:nvSpPr>
        <p:spPr>
          <a:xfrm>
            <a:off x="1447331" y="2010878"/>
            <a:ext cx="4645152" cy="3448595"/>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4" name="Content Placeholder 3"/>
          <p:cNvSpPr>
            <a:spLocks noGrp="1"/>
          </p:cNvSpPr>
          <p:nvPr>
            <p:ph sz="half" idx="2"/>
          </p:nvPr>
        </p:nvSpPr>
        <p:spPr>
          <a:xfrm>
            <a:off x="6413771" y="2017343"/>
            <a:ext cx="4645152" cy="3441520"/>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5" name="Date Placeholder 4"/>
          <p:cNvSpPr>
            <a:spLocks noGrp="1"/>
          </p:cNvSpPr>
          <p:nvPr>
            <p:ph type="dt" sz="half" idx="10"/>
          </p:nvPr>
        </p:nvSpPr>
        <p:spPr/>
        <p:txBody>
          <a:bodyPr/>
          <a:lstStyle/>
          <a:p>
            <a:fld id="{48A87A34-81AB-432B-8DAE-1953F412C126}" type="datetimeFigureOut">
              <a:rPr lang="en-US" dirty="0"/>
              <a:t>12/1/25</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6D22F896-40B5-4ADD-8801-0D06FADFA095}" type="slidenum">
              <a:rPr lang="en-US" dirty="0"/>
              <a:t>‹#›</a:t>
            </a:fld>
            <a:endParaRPr lang="en-US" dirty="0"/>
          </a:p>
        </p:txBody>
      </p:sp>
      <p:cxnSp>
        <p:nvCxnSpPr>
          <p:cNvPr id="35" name="Straight Connector 34"/>
          <p:cNvCxnSpPr/>
          <p:nvPr/>
        </p:nvCxnSpPr>
        <p:spPr>
          <a:xfrm>
            <a:off x="1453896" y="1847088"/>
            <a:ext cx="9607522" cy="0"/>
          </a:xfrm>
          <a:prstGeom prst="line">
            <a:avLst/>
          </a:prstGeom>
          <a:ln w="31750"/>
        </p:spPr>
        <p:style>
          <a:lnRef idx="3">
            <a:schemeClr val="accent1"/>
          </a:lnRef>
          <a:fillRef idx="0">
            <a:schemeClr val="accent1"/>
          </a:fillRef>
          <a:effectRef idx="2">
            <a:schemeClr val="accent1"/>
          </a:effectRef>
          <a:fontRef idx="minor">
            <a:schemeClr val="tx1"/>
          </a:fontRef>
        </p:style>
      </p:cxn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1447191" y="804163"/>
            <a:ext cx="9607661" cy="1056319"/>
          </a:xfrm>
        </p:spPr>
        <p:txBody>
          <a:bodyPr/>
          <a:lstStyle/>
          <a:p>
            <a:r>
              <a:rPr lang="en-GB"/>
              <a:t>Click to edit Master title style</a:t>
            </a:r>
            <a:endParaRPr lang="en-US" dirty="0"/>
          </a:p>
        </p:txBody>
      </p:sp>
      <p:sp>
        <p:nvSpPr>
          <p:cNvPr id="3" name="Text Placeholder 2"/>
          <p:cNvSpPr>
            <a:spLocks noGrp="1"/>
          </p:cNvSpPr>
          <p:nvPr>
            <p:ph type="body" idx="1"/>
          </p:nvPr>
        </p:nvSpPr>
        <p:spPr>
          <a:xfrm>
            <a:off x="1447191" y="2019549"/>
            <a:ext cx="4645152" cy="801943"/>
          </a:xfrm>
        </p:spPr>
        <p:txBody>
          <a:bodyPr anchor="b">
            <a:normAutofit/>
          </a:bodyPr>
          <a:lstStyle>
            <a:lvl1pPr marL="0" indent="0">
              <a:lnSpc>
                <a:spcPct val="100000"/>
              </a:lnSpc>
              <a:buNone/>
              <a:defRPr sz="2200" b="0" cap="all" baseline="0">
                <a:solidFill>
                  <a:schemeClr val="accent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GB"/>
              <a:t>Click to edit Master text styles</a:t>
            </a:r>
          </a:p>
        </p:txBody>
      </p:sp>
      <p:sp>
        <p:nvSpPr>
          <p:cNvPr id="4" name="Content Placeholder 3"/>
          <p:cNvSpPr>
            <a:spLocks noGrp="1"/>
          </p:cNvSpPr>
          <p:nvPr>
            <p:ph sz="half" idx="2"/>
          </p:nvPr>
        </p:nvSpPr>
        <p:spPr>
          <a:xfrm>
            <a:off x="1447191" y="2824269"/>
            <a:ext cx="4645152" cy="2644457"/>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5" name="Text Placeholder 4"/>
          <p:cNvSpPr>
            <a:spLocks noGrp="1"/>
          </p:cNvSpPr>
          <p:nvPr>
            <p:ph type="body" sz="quarter" idx="3"/>
          </p:nvPr>
        </p:nvSpPr>
        <p:spPr>
          <a:xfrm>
            <a:off x="6412362" y="2023003"/>
            <a:ext cx="4645152" cy="802237"/>
          </a:xfrm>
        </p:spPr>
        <p:txBody>
          <a:bodyPr anchor="b">
            <a:normAutofit/>
          </a:bodyPr>
          <a:lstStyle>
            <a:lvl1pPr marL="0" indent="0">
              <a:lnSpc>
                <a:spcPct val="100000"/>
              </a:lnSpc>
              <a:buNone/>
              <a:defRPr sz="2200" b="0" cap="all" baseline="0">
                <a:solidFill>
                  <a:schemeClr val="accent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GB"/>
              <a:t>Click to edit Master text styles</a:t>
            </a:r>
          </a:p>
        </p:txBody>
      </p:sp>
      <p:sp>
        <p:nvSpPr>
          <p:cNvPr id="6" name="Content Placeholder 5"/>
          <p:cNvSpPr>
            <a:spLocks noGrp="1"/>
          </p:cNvSpPr>
          <p:nvPr>
            <p:ph sz="quarter" idx="4"/>
          </p:nvPr>
        </p:nvSpPr>
        <p:spPr>
          <a:xfrm>
            <a:off x="6412362" y="2821491"/>
            <a:ext cx="4645152" cy="2637371"/>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7" name="Date Placeholder 6"/>
          <p:cNvSpPr>
            <a:spLocks noGrp="1"/>
          </p:cNvSpPr>
          <p:nvPr>
            <p:ph type="dt" sz="half" idx="10"/>
          </p:nvPr>
        </p:nvSpPr>
        <p:spPr/>
        <p:txBody>
          <a:bodyPr/>
          <a:lstStyle/>
          <a:p>
            <a:fld id="{48A87A34-81AB-432B-8DAE-1953F412C126}" type="datetimeFigureOut">
              <a:rPr lang="en-US" dirty="0"/>
              <a:t>12/1/25</a:t>
            </a:fld>
            <a:endParaRPr lang="en-US" dirty="0"/>
          </a:p>
        </p:txBody>
      </p:sp>
      <p:sp>
        <p:nvSpPr>
          <p:cNvPr id="8" name="Footer Placeholder 7"/>
          <p:cNvSpPr>
            <a:spLocks noGrp="1"/>
          </p:cNvSpPr>
          <p:nvPr>
            <p:ph type="ftr" sz="quarter" idx="11"/>
          </p:nvPr>
        </p:nvSpPr>
        <p:spPr/>
        <p:txBody>
          <a:bodyPr/>
          <a:lstStyle/>
          <a:p>
            <a:endParaRPr lang="en-US" dirty="0"/>
          </a:p>
        </p:txBody>
      </p:sp>
      <p:sp>
        <p:nvSpPr>
          <p:cNvPr id="9" name="Slide Number Placeholder 8"/>
          <p:cNvSpPr>
            <a:spLocks noGrp="1"/>
          </p:cNvSpPr>
          <p:nvPr>
            <p:ph type="sldNum" sz="quarter" idx="12"/>
          </p:nvPr>
        </p:nvSpPr>
        <p:spPr/>
        <p:txBody>
          <a:bodyPr/>
          <a:lstStyle/>
          <a:p>
            <a:fld id="{6D22F896-40B5-4ADD-8801-0D06FADFA095}" type="slidenum">
              <a:rPr lang="en-US" dirty="0"/>
              <a:t>‹#›</a:t>
            </a:fld>
            <a:endParaRPr lang="en-US" dirty="0"/>
          </a:p>
        </p:txBody>
      </p:sp>
      <p:cxnSp>
        <p:nvCxnSpPr>
          <p:cNvPr id="29" name="Straight Connector 28"/>
          <p:cNvCxnSpPr/>
          <p:nvPr/>
        </p:nvCxnSpPr>
        <p:spPr>
          <a:xfrm>
            <a:off x="1453896" y="1847088"/>
            <a:ext cx="9607522" cy="0"/>
          </a:xfrm>
          <a:prstGeom prst="line">
            <a:avLst/>
          </a:prstGeom>
          <a:ln w="31750"/>
        </p:spPr>
        <p:style>
          <a:lnRef idx="3">
            <a:schemeClr val="accent1"/>
          </a:lnRef>
          <a:fillRef idx="0">
            <a:schemeClr val="accent1"/>
          </a:fillRef>
          <a:effectRef idx="2">
            <a:schemeClr val="accent1"/>
          </a:effectRef>
          <a:fontRef idx="minor">
            <a:schemeClr val="tx1"/>
          </a:fontRef>
        </p:style>
      </p:cxn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a:t>Click to edit Master title style</a:t>
            </a:r>
            <a:endParaRPr lang="en-US" dirty="0"/>
          </a:p>
        </p:txBody>
      </p:sp>
      <p:sp>
        <p:nvSpPr>
          <p:cNvPr id="3" name="Date Placeholder 2"/>
          <p:cNvSpPr>
            <a:spLocks noGrp="1"/>
          </p:cNvSpPr>
          <p:nvPr>
            <p:ph type="dt" sz="half" idx="10"/>
          </p:nvPr>
        </p:nvSpPr>
        <p:spPr/>
        <p:txBody>
          <a:bodyPr/>
          <a:lstStyle/>
          <a:p>
            <a:fld id="{48A87A34-81AB-432B-8DAE-1953F412C126}" type="datetimeFigureOut">
              <a:rPr lang="en-US" dirty="0"/>
              <a:t>12/1/25</a:t>
            </a:fld>
            <a:endParaRPr lang="en-US" dirty="0"/>
          </a:p>
        </p:txBody>
      </p:sp>
      <p:sp>
        <p:nvSpPr>
          <p:cNvPr id="4" name="Footer Placeholder 3"/>
          <p:cNvSpPr>
            <a:spLocks noGrp="1"/>
          </p:cNvSpPr>
          <p:nvPr>
            <p:ph type="ftr" sz="quarter" idx="11"/>
          </p:nvPr>
        </p:nvSpPr>
        <p:spPr/>
        <p:txBody>
          <a:bodyPr/>
          <a:lstStyle/>
          <a:p>
            <a:endParaRPr lang="en-US" dirty="0"/>
          </a:p>
        </p:txBody>
      </p:sp>
      <p:sp>
        <p:nvSpPr>
          <p:cNvPr id="5" name="Slide Number Placeholder 4"/>
          <p:cNvSpPr>
            <a:spLocks noGrp="1"/>
          </p:cNvSpPr>
          <p:nvPr>
            <p:ph type="sldNum" sz="quarter" idx="12"/>
          </p:nvPr>
        </p:nvSpPr>
        <p:spPr/>
        <p:txBody>
          <a:bodyPr/>
          <a:lstStyle/>
          <a:p>
            <a:fld id="{6D22F896-40B5-4ADD-8801-0D06FADFA095}" type="slidenum">
              <a:rPr lang="en-US" dirty="0"/>
              <a:t>‹#›</a:t>
            </a:fld>
            <a:endParaRPr lang="en-US" dirty="0"/>
          </a:p>
        </p:txBody>
      </p:sp>
      <p:cxnSp>
        <p:nvCxnSpPr>
          <p:cNvPr id="25" name="Straight Connector 24"/>
          <p:cNvCxnSpPr/>
          <p:nvPr/>
        </p:nvCxnSpPr>
        <p:spPr>
          <a:xfrm>
            <a:off x="1453896" y="1847088"/>
            <a:ext cx="9607522" cy="0"/>
          </a:xfrm>
          <a:prstGeom prst="line">
            <a:avLst/>
          </a:prstGeom>
          <a:ln w="31750"/>
        </p:spPr>
        <p:style>
          <a:lnRef idx="3">
            <a:schemeClr val="accent1"/>
          </a:lnRef>
          <a:fillRef idx="0">
            <a:schemeClr val="accent1"/>
          </a:fillRef>
          <a:effectRef idx="2">
            <a:schemeClr val="accent1"/>
          </a:effectRef>
          <a:fontRef idx="minor">
            <a:schemeClr val="tx1"/>
          </a:fontRef>
        </p:style>
      </p:cxn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48A87A34-81AB-432B-8DAE-1953F412C126}" type="datetimeFigureOut">
              <a:rPr lang="en-US" dirty="0"/>
              <a:t>12/1/25</a:t>
            </a:fld>
            <a:endParaRPr lang="en-US" dirty="0"/>
          </a:p>
        </p:txBody>
      </p:sp>
      <p:sp>
        <p:nvSpPr>
          <p:cNvPr id="3" name="Footer Placeholder 2"/>
          <p:cNvSpPr>
            <a:spLocks noGrp="1"/>
          </p:cNvSpPr>
          <p:nvPr>
            <p:ph type="ftr" sz="quarter" idx="11"/>
          </p:nvPr>
        </p:nvSpPr>
        <p:spPr/>
        <p:txBody>
          <a:bodyPr/>
          <a:lstStyle/>
          <a:p>
            <a:endParaRPr lang="en-US" dirty="0"/>
          </a:p>
        </p:txBody>
      </p:sp>
      <p:sp>
        <p:nvSpPr>
          <p:cNvPr id="4" name="Slide Number Placeholder 3"/>
          <p:cNvSpPr>
            <a:spLocks noGrp="1"/>
          </p:cNvSpPr>
          <p:nvPr>
            <p:ph type="sldNum" sz="quarter" idx="12"/>
          </p:nvPr>
        </p:nvSpPr>
        <p:spPr/>
        <p:txBody>
          <a:bodyPr/>
          <a:lstStyle/>
          <a:p>
            <a:fld id="{6D22F896-40B5-4ADD-8801-0D06FADFA095}" type="slidenum">
              <a:rPr lang="en-US" dirty="0"/>
              <a:t>‹#›</a:t>
            </a:fld>
            <a:endParaRPr lang="en-US" dirty="0"/>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444671" y="798973"/>
            <a:ext cx="3273099" cy="2247117"/>
          </a:xfrm>
        </p:spPr>
        <p:txBody>
          <a:bodyPr anchor="b">
            <a:normAutofit/>
          </a:bodyPr>
          <a:lstStyle>
            <a:lvl1pPr algn="l">
              <a:defRPr sz="2400"/>
            </a:lvl1pPr>
          </a:lstStyle>
          <a:p>
            <a:r>
              <a:rPr lang="en-GB"/>
              <a:t>Click to edit Master title style</a:t>
            </a:r>
            <a:endParaRPr lang="en-US" dirty="0"/>
          </a:p>
        </p:txBody>
      </p:sp>
      <p:sp>
        <p:nvSpPr>
          <p:cNvPr id="3" name="Content Placeholder 2"/>
          <p:cNvSpPr>
            <a:spLocks noGrp="1"/>
          </p:cNvSpPr>
          <p:nvPr>
            <p:ph idx="1"/>
          </p:nvPr>
        </p:nvSpPr>
        <p:spPr>
          <a:xfrm>
            <a:off x="5043714" y="798974"/>
            <a:ext cx="6012470" cy="4658826"/>
          </a:xfrm>
        </p:spPr>
        <p:txBody>
          <a:bodyPr anchor="ct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4" name="Text Placeholder 3"/>
          <p:cNvSpPr>
            <a:spLocks noGrp="1"/>
          </p:cNvSpPr>
          <p:nvPr>
            <p:ph type="body" sz="half" idx="2"/>
          </p:nvPr>
        </p:nvSpPr>
        <p:spPr>
          <a:xfrm>
            <a:off x="1444671" y="3205491"/>
            <a:ext cx="3275013" cy="2248181"/>
          </a:xfrm>
        </p:spPr>
        <p:txBody>
          <a:bodyPr/>
          <a:lstStyle>
            <a:lvl1pPr marL="0" indent="0" algn="l">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GB"/>
              <a:t>Click to edit Master text styles</a:t>
            </a:r>
          </a:p>
        </p:txBody>
      </p:sp>
      <p:sp>
        <p:nvSpPr>
          <p:cNvPr id="5" name="Date Placeholder 4"/>
          <p:cNvSpPr>
            <a:spLocks noGrp="1"/>
          </p:cNvSpPr>
          <p:nvPr>
            <p:ph type="dt" sz="half" idx="10"/>
          </p:nvPr>
        </p:nvSpPr>
        <p:spPr/>
        <p:txBody>
          <a:bodyPr/>
          <a:lstStyle/>
          <a:p>
            <a:fld id="{48A87A34-81AB-432B-8DAE-1953F412C126}" type="datetimeFigureOut">
              <a:rPr lang="en-US" dirty="0"/>
              <a:t>12/1/25</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6D22F896-40B5-4ADD-8801-0D06FADFA095}" type="slidenum">
              <a:rPr lang="en-US" dirty="0"/>
              <a:t>‹#›</a:t>
            </a:fld>
            <a:endParaRPr lang="en-US" dirty="0"/>
          </a:p>
        </p:txBody>
      </p:sp>
      <p:cxnSp>
        <p:nvCxnSpPr>
          <p:cNvPr id="17" name="Straight Connector 16"/>
          <p:cNvCxnSpPr/>
          <p:nvPr/>
        </p:nvCxnSpPr>
        <p:spPr>
          <a:xfrm>
            <a:off x="1448280" y="3205491"/>
            <a:ext cx="3269490" cy="0"/>
          </a:xfrm>
          <a:prstGeom prst="line">
            <a:avLst/>
          </a:prstGeom>
          <a:ln w="31750"/>
        </p:spPr>
        <p:style>
          <a:lnRef idx="3">
            <a:schemeClr val="accent1"/>
          </a:lnRef>
          <a:fillRef idx="0">
            <a:schemeClr val="accent1"/>
          </a:fillRef>
          <a:effectRef idx="2">
            <a:schemeClr val="accent1"/>
          </a:effectRef>
          <a:fontRef idx="minor">
            <a:schemeClr val="tx1"/>
          </a:fontRef>
        </p:style>
      </p:cxn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grpSp>
        <p:nvGrpSpPr>
          <p:cNvPr id="8" name="Group 7"/>
          <p:cNvGrpSpPr/>
          <p:nvPr/>
        </p:nvGrpSpPr>
        <p:grpSpPr>
          <a:xfrm>
            <a:off x="7477387" y="482170"/>
            <a:ext cx="4074533" cy="5149101"/>
            <a:chOff x="7477387" y="482170"/>
            <a:chExt cx="4074533" cy="5149101"/>
          </a:xfrm>
        </p:grpSpPr>
        <p:sp>
          <p:nvSpPr>
            <p:cNvPr id="18" name="Rectangle 17"/>
            <p:cNvSpPr/>
            <p:nvPr/>
          </p:nvSpPr>
          <p:spPr bwMode="black">
            <a:xfrm>
              <a:off x="7477387" y="482170"/>
              <a:ext cx="4074533" cy="5149101"/>
            </a:xfrm>
            <a:prstGeom prst="rect">
              <a:avLst/>
            </a:prstGeom>
            <a:gradFill>
              <a:gsLst>
                <a:gs pos="0">
                  <a:srgbClr val="000001"/>
                </a:gs>
                <a:gs pos="100000">
                  <a:srgbClr val="191919"/>
                </a:gs>
              </a:gsLst>
            </a:gradFill>
            <a:ln w="76200" cmpd="sng">
              <a:noFill/>
              <a:miter lim="800000"/>
            </a:ln>
            <a:effectLst>
              <a:outerShdw blurRad="127000" dist="228600" dir="4740000" sx="98000" sy="98000" algn="tl" rotWithShape="0">
                <a:srgbClr val="000000">
                  <a:alpha val="34000"/>
                </a:srgbClr>
              </a:outerShdw>
            </a:effectLst>
            <a:scene3d>
              <a:camera prst="orthographicFront"/>
              <a:lightRig rig="threePt" dir="t"/>
            </a:scene3d>
            <a:sp3d>
              <a:bevelT w="152400" h="50800" prst="softRound"/>
            </a:sp3d>
          </p:spPr>
          <p:style>
            <a:lnRef idx="1">
              <a:schemeClr val="accent1"/>
            </a:lnRef>
            <a:fillRef idx="3">
              <a:schemeClr val="accent1"/>
            </a:fillRef>
            <a:effectRef idx="2">
              <a:schemeClr val="accent1"/>
            </a:effectRef>
            <a:fontRef idx="minor">
              <a:schemeClr val="lt1"/>
            </a:fontRef>
          </p:style>
        </p:sp>
        <p:sp>
          <p:nvSpPr>
            <p:cNvPr id="19" name="Rectangle 18"/>
            <p:cNvSpPr/>
            <p:nvPr/>
          </p:nvSpPr>
          <p:spPr bwMode="blackWhite">
            <a:xfrm>
              <a:off x="7790446" y="812506"/>
              <a:ext cx="3450289" cy="4466452"/>
            </a:xfrm>
            <a:prstGeom prst="rect">
              <a:avLst/>
            </a:prstGeom>
            <a:gradFill>
              <a:gsLst>
                <a:gs pos="0">
                  <a:srgbClr val="DADADA"/>
                </a:gs>
                <a:gs pos="100000">
                  <a:srgbClr val="FFFFFE"/>
                </a:gs>
              </a:gsLst>
              <a:lin ang="16200000" scaled="0"/>
            </a:gradFill>
            <a:ln w="50800" cmpd="sng">
              <a:solidFill>
                <a:srgbClr val="191919"/>
              </a:solidFill>
              <a:miter lim="800000"/>
            </a:ln>
            <a:effectLst>
              <a:innerShdw blurRad="63500" dist="88900" dir="14100000">
                <a:srgbClr val="000000">
                  <a:alpha val="30000"/>
                </a:srgbClr>
              </a:innerShdw>
            </a:effectLst>
            <a:scene3d>
              <a:camera prst="orthographicFront"/>
              <a:lightRig rig="threePt" dir="t"/>
            </a:scene3d>
            <a:sp3d>
              <a:bevelT prst="relaxedInset"/>
            </a:sp3d>
          </p:spPr>
          <p:style>
            <a:lnRef idx="1">
              <a:schemeClr val="accent1"/>
            </a:lnRef>
            <a:fillRef idx="3">
              <a:schemeClr val="accent1"/>
            </a:fillRef>
            <a:effectRef idx="2">
              <a:schemeClr val="accent1"/>
            </a:effectRef>
            <a:fontRef idx="minor">
              <a:schemeClr val="lt1"/>
            </a:fontRef>
          </p:style>
        </p:sp>
      </p:grpSp>
      <p:sp>
        <p:nvSpPr>
          <p:cNvPr id="2" name="Title 1"/>
          <p:cNvSpPr>
            <a:spLocks noGrp="1"/>
          </p:cNvSpPr>
          <p:nvPr>
            <p:ph type="title"/>
          </p:nvPr>
        </p:nvSpPr>
        <p:spPr>
          <a:xfrm>
            <a:off x="1451206" y="1129513"/>
            <a:ext cx="5532328" cy="1830584"/>
          </a:xfrm>
        </p:spPr>
        <p:txBody>
          <a:bodyPr anchor="b">
            <a:normAutofit/>
          </a:bodyPr>
          <a:lstStyle>
            <a:lvl1pPr>
              <a:defRPr sz="3200"/>
            </a:lvl1pPr>
          </a:lstStyle>
          <a:p>
            <a:r>
              <a:rPr lang="en-GB"/>
              <a:t>Click to edit Master title style</a:t>
            </a:r>
            <a:endParaRPr lang="en-US" dirty="0"/>
          </a:p>
        </p:txBody>
      </p:sp>
      <p:sp>
        <p:nvSpPr>
          <p:cNvPr id="3" name="Picture Placeholder 2"/>
          <p:cNvSpPr>
            <a:spLocks noGrp="1" noChangeAspect="1"/>
          </p:cNvSpPr>
          <p:nvPr>
            <p:ph type="pic" idx="1"/>
          </p:nvPr>
        </p:nvSpPr>
        <p:spPr>
          <a:xfrm>
            <a:off x="8124389" y="1122542"/>
            <a:ext cx="2791171" cy="3866327"/>
          </a:xfrm>
          <a:solidFill>
            <a:schemeClr val="bg1">
              <a:lumMod val="85000"/>
            </a:schemeClr>
          </a:solidFill>
          <a:ln w="9525" cap="sq">
            <a:noFill/>
            <a:miter lim="800000"/>
          </a:ln>
          <a:effectLst/>
        </p:spPr>
        <p:txBody>
          <a:bodyPr anchor="t"/>
          <a:lstStyle>
            <a:lvl1pPr marL="0" indent="0" algn="ctr">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GB"/>
              <a:t>Click icon to add picture</a:t>
            </a:r>
            <a:endParaRPr lang="en-US" dirty="0"/>
          </a:p>
        </p:txBody>
      </p:sp>
      <p:sp>
        <p:nvSpPr>
          <p:cNvPr id="4" name="Text Placeholder 3"/>
          <p:cNvSpPr>
            <a:spLocks noGrp="1"/>
          </p:cNvSpPr>
          <p:nvPr>
            <p:ph type="body" sz="half" idx="2"/>
          </p:nvPr>
        </p:nvSpPr>
        <p:spPr>
          <a:xfrm>
            <a:off x="1450329" y="3145992"/>
            <a:ext cx="5524404" cy="2003742"/>
          </a:xfrm>
        </p:spPr>
        <p:txBody>
          <a:bodyPr>
            <a:normAutofit/>
          </a:bodyPr>
          <a:lstStyle>
            <a:lvl1pPr marL="0" indent="0" algn="l">
              <a:buNone/>
              <a:defRPr sz="18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GB"/>
              <a:t>Click to edit Master text styles</a:t>
            </a:r>
          </a:p>
        </p:txBody>
      </p:sp>
      <p:sp>
        <p:nvSpPr>
          <p:cNvPr id="5" name="Date Placeholder 4"/>
          <p:cNvSpPr>
            <a:spLocks noGrp="1"/>
          </p:cNvSpPr>
          <p:nvPr>
            <p:ph type="dt" sz="half" idx="10"/>
          </p:nvPr>
        </p:nvSpPr>
        <p:spPr>
          <a:xfrm>
            <a:off x="1447382" y="5469856"/>
            <a:ext cx="5527351" cy="320123"/>
          </a:xfrm>
        </p:spPr>
        <p:txBody>
          <a:bodyPr/>
          <a:lstStyle>
            <a:lvl1pPr algn="l">
              <a:defRPr/>
            </a:lvl1pPr>
          </a:lstStyle>
          <a:p>
            <a:fld id="{48A87A34-81AB-432B-8DAE-1953F412C126}" type="datetimeFigureOut">
              <a:rPr lang="en-US" dirty="0"/>
              <a:pPr/>
              <a:t>12/1/25</a:t>
            </a:fld>
            <a:endParaRPr lang="en-US" dirty="0"/>
          </a:p>
        </p:txBody>
      </p:sp>
      <p:sp>
        <p:nvSpPr>
          <p:cNvPr id="6" name="Footer Placeholder 5"/>
          <p:cNvSpPr>
            <a:spLocks noGrp="1"/>
          </p:cNvSpPr>
          <p:nvPr>
            <p:ph type="ftr" sz="quarter" idx="11"/>
          </p:nvPr>
        </p:nvSpPr>
        <p:spPr>
          <a:xfrm>
            <a:off x="1447382" y="318640"/>
            <a:ext cx="5541004" cy="320931"/>
          </a:xfrm>
        </p:spPr>
        <p:txBody>
          <a:bodyPr/>
          <a:lstStyle/>
          <a:p>
            <a:endParaRPr lang="en-US" dirty="0"/>
          </a:p>
        </p:txBody>
      </p:sp>
      <p:sp>
        <p:nvSpPr>
          <p:cNvPr id="7" name="Slide Number Placeholder 6"/>
          <p:cNvSpPr>
            <a:spLocks noGrp="1"/>
          </p:cNvSpPr>
          <p:nvPr>
            <p:ph type="sldNum" sz="quarter" idx="12"/>
          </p:nvPr>
        </p:nvSpPr>
        <p:spPr/>
        <p:txBody>
          <a:bodyPr/>
          <a:lstStyle/>
          <a:p>
            <a:fld id="{6D22F896-40B5-4ADD-8801-0D06FADFA095}" type="slidenum">
              <a:rPr lang="en-US" dirty="0"/>
              <a:t>‹#›</a:t>
            </a:fld>
            <a:endParaRPr lang="en-US" dirty="0"/>
          </a:p>
        </p:txBody>
      </p:sp>
      <p:cxnSp>
        <p:nvCxnSpPr>
          <p:cNvPr id="31" name="Straight Connector 30"/>
          <p:cNvCxnSpPr/>
          <p:nvPr/>
        </p:nvCxnSpPr>
        <p:spPr>
          <a:xfrm>
            <a:off x="1447382" y="3143605"/>
            <a:ext cx="5527351" cy="0"/>
          </a:xfrm>
          <a:prstGeom prst="line">
            <a:avLst/>
          </a:prstGeom>
          <a:ln w="31750"/>
        </p:spPr>
        <p:style>
          <a:lnRef idx="3">
            <a:schemeClr val="accent1"/>
          </a:lnRef>
          <a:fillRef idx="0">
            <a:schemeClr val="accent1"/>
          </a:fillRef>
          <a:effectRef idx="2">
            <a:schemeClr val="accent1"/>
          </a:effectRef>
          <a:fontRef idx="minor">
            <a:schemeClr val="tx1"/>
          </a:fontRef>
        </p:style>
      </p:cxn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a:t>Click to edit Master title style</a:t>
            </a:r>
            <a:endParaRPr lang="en-US" dirty="0"/>
          </a:p>
        </p:txBody>
      </p:sp>
      <p:sp>
        <p:nvSpPr>
          <p:cNvPr id="3" name="Vertical Text Placeholder 2"/>
          <p:cNvSpPr>
            <a:spLocks noGrp="1"/>
          </p:cNvSpPr>
          <p:nvPr>
            <p:ph type="body" orient="vert" idx="1"/>
          </p:nvPr>
        </p:nvSpPr>
        <p:spPr/>
        <p:txBody>
          <a:bodyPr vert="eaVert"/>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4" name="Date Placeholder 3"/>
          <p:cNvSpPr>
            <a:spLocks noGrp="1"/>
          </p:cNvSpPr>
          <p:nvPr>
            <p:ph type="dt" sz="half" idx="10"/>
          </p:nvPr>
        </p:nvSpPr>
        <p:spPr/>
        <p:txBody>
          <a:bodyPr/>
          <a:lstStyle/>
          <a:p>
            <a:fld id="{48A87A34-81AB-432B-8DAE-1953F412C126}" type="datetimeFigureOut">
              <a:rPr lang="en-US" dirty="0"/>
              <a:t>12/1/25</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6D22F896-40B5-4ADD-8801-0D06FADFA095}" type="slidenum">
              <a:rPr lang="en-US" dirty="0"/>
              <a:t>‹#›</a:t>
            </a:fld>
            <a:endParaRPr lang="en-US" dirty="0"/>
          </a:p>
        </p:txBody>
      </p:sp>
      <p:cxnSp>
        <p:nvCxnSpPr>
          <p:cNvPr id="26" name="Straight Connector 25"/>
          <p:cNvCxnSpPr/>
          <p:nvPr/>
        </p:nvCxnSpPr>
        <p:spPr>
          <a:xfrm>
            <a:off x="1453896" y="1847088"/>
            <a:ext cx="9607522" cy="0"/>
          </a:xfrm>
          <a:prstGeom prst="line">
            <a:avLst/>
          </a:prstGeom>
          <a:ln w="31750"/>
        </p:spPr>
        <p:style>
          <a:lnRef idx="3">
            <a:schemeClr val="accent1"/>
          </a:lnRef>
          <a:fillRef idx="0">
            <a:schemeClr val="accent1"/>
          </a:fillRef>
          <a:effectRef idx="2">
            <a:schemeClr val="accent1"/>
          </a:effectRef>
          <a:fontRef idx="minor">
            <a:schemeClr val="tx1"/>
          </a:fontRef>
        </p:style>
      </p:cxn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9439111" y="798973"/>
            <a:ext cx="1615742" cy="4659889"/>
          </a:xfrm>
        </p:spPr>
        <p:txBody>
          <a:bodyPr vert="eaVert"/>
          <a:lstStyle>
            <a:lvl1pPr algn="l">
              <a:defRPr/>
            </a:lvl1pPr>
          </a:lstStyle>
          <a:p>
            <a:r>
              <a:rPr lang="en-GB"/>
              <a:t>Click to edit Master title style</a:t>
            </a:r>
            <a:endParaRPr lang="en-US" dirty="0"/>
          </a:p>
        </p:txBody>
      </p:sp>
      <p:sp>
        <p:nvSpPr>
          <p:cNvPr id="3" name="Vertical Text Placeholder 2"/>
          <p:cNvSpPr>
            <a:spLocks noGrp="1"/>
          </p:cNvSpPr>
          <p:nvPr>
            <p:ph type="body" orient="vert" idx="1"/>
          </p:nvPr>
        </p:nvSpPr>
        <p:spPr>
          <a:xfrm>
            <a:off x="1444672" y="798973"/>
            <a:ext cx="7828830" cy="4659889"/>
          </a:xfrm>
        </p:spPr>
        <p:txBody>
          <a:bodyPr vert="eaVert"/>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4" name="Date Placeholder 3"/>
          <p:cNvSpPr>
            <a:spLocks noGrp="1"/>
          </p:cNvSpPr>
          <p:nvPr>
            <p:ph type="dt" sz="half" idx="10"/>
          </p:nvPr>
        </p:nvSpPr>
        <p:spPr/>
        <p:txBody>
          <a:bodyPr/>
          <a:lstStyle/>
          <a:p>
            <a:fld id="{48A87A34-81AB-432B-8DAE-1953F412C126}" type="datetimeFigureOut">
              <a:rPr lang="en-US" dirty="0"/>
              <a:t>12/1/25</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6D22F896-40B5-4ADD-8801-0D06FADFA095}" type="slidenum">
              <a:rPr lang="en-US" dirty="0"/>
              <a:t>‹#›</a:t>
            </a:fld>
            <a:endParaRPr lang="en-US" dirty="0"/>
          </a:p>
        </p:txBody>
      </p:sp>
      <p:cxnSp>
        <p:nvCxnSpPr>
          <p:cNvPr id="15" name="Straight Connector 14"/>
          <p:cNvCxnSpPr/>
          <p:nvPr/>
        </p:nvCxnSpPr>
        <p:spPr>
          <a:xfrm>
            <a:off x="9439111" y="798973"/>
            <a:ext cx="0" cy="4659889"/>
          </a:xfrm>
          <a:prstGeom prst="line">
            <a:avLst/>
          </a:prstGeom>
          <a:ln w="31750"/>
        </p:spPr>
        <p:style>
          <a:lnRef idx="3">
            <a:schemeClr val="accent1"/>
          </a:lnRef>
          <a:fillRef idx="0">
            <a:schemeClr val="accent1"/>
          </a:fillRef>
          <a:effectRef idx="2">
            <a:schemeClr val="accent1"/>
          </a:effectRef>
          <a:fontRef idx="minor">
            <a:schemeClr val="tx1"/>
          </a:fontRef>
        </p:style>
      </p:cxn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image" Target="../media/image1.jp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2"/>
      </p:bgRef>
    </p:bg>
    <p:spTree>
      <p:nvGrpSpPr>
        <p:cNvPr id="1" name=""/>
        <p:cNvGrpSpPr/>
        <p:nvPr/>
      </p:nvGrpSpPr>
      <p:grpSpPr>
        <a:xfrm>
          <a:off x="0" y="0"/>
          <a:ext cx="0" cy="0"/>
          <a:chOff x="0" y="0"/>
          <a:chExt cx="0" cy="0"/>
        </a:xfrm>
      </p:grpSpPr>
      <p:sp>
        <p:nvSpPr>
          <p:cNvPr id="8" name="Rectangle 7"/>
          <p:cNvSpPr/>
          <p:nvPr/>
        </p:nvSpPr>
        <p:spPr>
          <a:xfrm>
            <a:off x="0" y="2019476"/>
            <a:ext cx="12192000" cy="4105941"/>
          </a:xfrm>
          <a:prstGeom prst="rect">
            <a:avLst/>
          </a:prstGeom>
          <a:gradFill flip="none" rotWithShape="1">
            <a:gsLst>
              <a:gs pos="0">
                <a:schemeClr val="bg2">
                  <a:alpha val="0"/>
                </a:schemeClr>
              </a:gs>
              <a:gs pos="100000">
                <a:schemeClr val="bg2"/>
              </a:gs>
            </a:gsLst>
            <a:lin ang="5400000" scaled="0"/>
            <a:tileRect/>
          </a:gradFill>
          <a:ln>
            <a:noFill/>
          </a:ln>
        </p:spPr>
        <p:style>
          <a:lnRef idx="2">
            <a:schemeClr val="accent1">
              <a:shade val="50000"/>
            </a:schemeClr>
          </a:lnRef>
          <a:fillRef idx="1">
            <a:schemeClr val="accent1"/>
          </a:fillRef>
          <a:effectRef idx="0">
            <a:schemeClr val="accent1"/>
          </a:effectRef>
          <a:fontRef idx="minor">
            <a:schemeClr val="lt1"/>
          </a:fontRef>
        </p:style>
      </p:sp>
      <p:pic>
        <p:nvPicPr>
          <p:cNvPr id="7" name="Picture 6"/>
          <p:cNvPicPr>
            <a:picLocks noChangeAspect="1"/>
          </p:cNvPicPr>
          <p:nvPr/>
        </p:nvPicPr>
        <p:blipFill rotWithShape="1">
          <a:blip r:embed="rId13">
            <a:extLst>
              <a:ext uri="{28A0092B-C50C-407E-A947-70E740481C1C}">
                <a14:useLocalDpi xmlns:a14="http://schemas.microsoft.com/office/drawing/2010/main" val="0"/>
              </a:ext>
            </a:extLst>
          </a:blip>
          <a:srcRect t="1538" b="-1538"/>
          <a:stretch/>
        </p:blipFill>
        <p:spPr bwMode="black">
          <a:xfrm>
            <a:off x="0" y="6126480"/>
            <a:ext cx="12192000" cy="742950"/>
          </a:xfrm>
          <a:prstGeom prst="rect">
            <a:avLst/>
          </a:prstGeom>
        </p:spPr>
      </p:pic>
      <p:sp>
        <p:nvSpPr>
          <p:cNvPr id="2" name="Title Placeholder 1"/>
          <p:cNvSpPr>
            <a:spLocks noGrp="1"/>
          </p:cNvSpPr>
          <p:nvPr>
            <p:ph type="title"/>
          </p:nvPr>
        </p:nvSpPr>
        <p:spPr>
          <a:xfrm>
            <a:off x="1451579" y="804519"/>
            <a:ext cx="9603275" cy="1049235"/>
          </a:xfrm>
          <a:prstGeom prst="rect">
            <a:avLst/>
          </a:prstGeom>
        </p:spPr>
        <p:txBody>
          <a:bodyPr vert="horz" lIns="91440" tIns="45720" rIns="91440" bIns="45720" rtlCol="0" anchor="t">
            <a:normAutofit/>
          </a:bodyPr>
          <a:lstStyle/>
          <a:p>
            <a:r>
              <a:rPr lang="en-GB"/>
              <a:t>Click to edit Master title style</a:t>
            </a:r>
            <a:endParaRPr lang="en-US" dirty="0"/>
          </a:p>
        </p:txBody>
      </p:sp>
      <p:sp>
        <p:nvSpPr>
          <p:cNvPr id="3" name="Text Placeholder 2"/>
          <p:cNvSpPr>
            <a:spLocks noGrp="1"/>
          </p:cNvSpPr>
          <p:nvPr>
            <p:ph type="body" idx="1"/>
          </p:nvPr>
        </p:nvSpPr>
        <p:spPr>
          <a:xfrm>
            <a:off x="1451579" y="2015732"/>
            <a:ext cx="9603275" cy="3450613"/>
          </a:xfrm>
          <a:prstGeom prst="rect">
            <a:avLst/>
          </a:prstGeom>
        </p:spPr>
        <p:txBody>
          <a:bodyPr vert="horz" lIns="91440" tIns="45720" rIns="91440" bIns="45720" rtlCol="0">
            <a:normAutofit/>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4" name="Date Placeholder 3"/>
          <p:cNvSpPr>
            <a:spLocks noGrp="1"/>
          </p:cNvSpPr>
          <p:nvPr>
            <p:ph type="dt" sz="half" idx="2"/>
          </p:nvPr>
        </p:nvSpPr>
        <p:spPr>
          <a:xfrm>
            <a:off x="7554138" y="330370"/>
            <a:ext cx="3500715" cy="309201"/>
          </a:xfrm>
          <a:prstGeom prst="rect">
            <a:avLst/>
          </a:prstGeom>
        </p:spPr>
        <p:txBody>
          <a:bodyPr vert="horz" lIns="91440" tIns="45720" rIns="91440" bIns="45720" rtlCol="0" anchor="ctr"/>
          <a:lstStyle>
            <a:lvl1pPr algn="r">
              <a:defRPr sz="1000">
                <a:solidFill>
                  <a:schemeClr val="tx1">
                    <a:tint val="75000"/>
                  </a:schemeClr>
                </a:solidFill>
              </a:defRPr>
            </a:lvl1pPr>
          </a:lstStyle>
          <a:p>
            <a:fld id="{48A87A34-81AB-432B-8DAE-1953F412C126}" type="datetimeFigureOut">
              <a:rPr lang="en-US" dirty="0"/>
              <a:pPr/>
              <a:t>12/1/25</a:t>
            </a:fld>
            <a:endParaRPr lang="en-US" dirty="0"/>
          </a:p>
        </p:txBody>
      </p:sp>
      <p:sp>
        <p:nvSpPr>
          <p:cNvPr id="5" name="Footer Placeholder 4"/>
          <p:cNvSpPr>
            <a:spLocks noGrp="1"/>
          </p:cNvSpPr>
          <p:nvPr>
            <p:ph type="ftr" sz="quarter" idx="3"/>
          </p:nvPr>
        </p:nvSpPr>
        <p:spPr>
          <a:xfrm>
            <a:off x="1451579" y="329307"/>
            <a:ext cx="5938836" cy="309201"/>
          </a:xfrm>
          <a:prstGeom prst="rect">
            <a:avLst/>
          </a:prstGeom>
        </p:spPr>
        <p:txBody>
          <a:bodyPr vert="horz" lIns="91440" tIns="45720" rIns="91440" bIns="45720" rtlCol="0" anchor="ctr"/>
          <a:lstStyle>
            <a:lvl1pPr algn="l">
              <a:defRPr sz="1000">
                <a:solidFill>
                  <a:schemeClr val="tx1">
                    <a:tint val="75000"/>
                  </a:schemeClr>
                </a:solidFill>
              </a:defRPr>
            </a:lvl1pPr>
          </a:lstStyle>
          <a:p>
            <a:endParaRPr lang="en-US" dirty="0"/>
          </a:p>
        </p:txBody>
      </p:sp>
      <p:sp>
        <p:nvSpPr>
          <p:cNvPr id="6" name="Slide Number Placeholder 5"/>
          <p:cNvSpPr>
            <a:spLocks noGrp="1"/>
          </p:cNvSpPr>
          <p:nvPr>
            <p:ph type="sldNum" sz="quarter" idx="4"/>
          </p:nvPr>
        </p:nvSpPr>
        <p:spPr>
          <a:xfrm>
            <a:off x="480060" y="798973"/>
            <a:ext cx="811019" cy="503578"/>
          </a:xfrm>
          <a:prstGeom prst="rect">
            <a:avLst/>
          </a:prstGeom>
        </p:spPr>
        <p:txBody>
          <a:bodyPr vert="horz" lIns="91440" tIns="45720" rIns="91440" bIns="45720" rtlCol="0" anchor="t"/>
          <a:lstStyle>
            <a:lvl1pPr algn="r">
              <a:defRPr sz="2800">
                <a:solidFill>
                  <a:schemeClr val="accent1"/>
                </a:solidFill>
              </a:defRPr>
            </a:lvl1pPr>
          </a:lstStyle>
          <a:p>
            <a:fld id="{6D22F896-40B5-4ADD-8801-0D06FADFA095}" type="slidenum">
              <a:rPr lang="en-US" dirty="0"/>
              <a:pPr/>
              <a:t>‹#›</a:t>
            </a:fld>
            <a:endParaRPr lang="en-US" dirty="0"/>
          </a:p>
        </p:txBody>
      </p:sp>
      <p:cxnSp>
        <p:nvCxnSpPr>
          <p:cNvPr id="10" name="Straight Connector 9"/>
          <p:cNvCxnSpPr/>
          <p:nvPr/>
        </p:nvCxnSpPr>
        <p:spPr>
          <a:xfrm>
            <a:off x="0" y="6128413"/>
            <a:ext cx="12192000" cy="0"/>
          </a:xfrm>
          <a:prstGeom prst="line">
            <a:avLst/>
          </a:prstGeom>
          <a:ln w="12700">
            <a:solidFill>
              <a:srgbClr val="000001">
                <a:alpha val="20000"/>
              </a:srgbClr>
            </a:solidFill>
          </a:ln>
        </p:spPr>
        <p:style>
          <a:lnRef idx="1">
            <a:schemeClr val="accent1"/>
          </a:lnRef>
          <a:fillRef idx="0">
            <a:schemeClr val="accent1"/>
          </a:fillRef>
          <a:effectRef idx="0">
            <a:schemeClr val="accent1"/>
          </a:effectRef>
          <a:fontRef idx="minor">
            <a:schemeClr val="tx1"/>
          </a:fontRef>
        </p:style>
      </p:cxn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3200" b="0" i="0" kern="1200" cap="all">
          <a:solidFill>
            <a:schemeClr val="tx1"/>
          </a:solidFill>
          <a:effectLst/>
          <a:latin typeface="+mj-lt"/>
          <a:ea typeface="+mj-ea"/>
          <a:cs typeface="+mj-cs"/>
        </a:defRPr>
      </a:lvl1pPr>
    </p:titleStyle>
    <p:bodyStyle>
      <a:lvl1pPr marL="228600" indent="-228600" algn="l" defTabSz="914400" rtl="0" eaLnBrk="1" latinLnBrk="0" hangingPunct="1">
        <a:lnSpc>
          <a:spcPct val="120000"/>
        </a:lnSpc>
        <a:spcBef>
          <a:spcPts val="1000"/>
        </a:spcBef>
        <a:buClr>
          <a:schemeClr val="accent1"/>
        </a:buClr>
        <a:buSzPct val="100000"/>
        <a:buFont typeface="Arial" panose="020B0604020202020204" pitchFamily="34" charset="0"/>
        <a:buChar char="•"/>
        <a:defRPr sz="2000" kern="1200">
          <a:solidFill>
            <a:schemeClr val="tx1"/>
          </a:solidFill>
          <a:effectLst/>
          <a:latin typeface="+mn-lt"/>
          <a:ea typeface="+mn-ea"/>
          <a:cs typeface="+mn-cs"/>
        </a:defRPr>
      </a:lvl1pPr>
      <a:lvl2pPr marL="685800" indent="-228600" algn="l" defTabSz="914400" rtl="0" eaLnBrk="1" latinLnBrk="0" hangingPunct="1">
        <a:lnSpc>
          <a:spcPct val="120000"/>
        </a:lnSpc>
        <a:spcBef>
          <a:spcPts val="500"/>
        </a:spcBef>
        <a:buClr>
          <a:schemeClr val="accent1"/>
        </a:buClr>
        <a:buSzPct val="100000"/>
        <a:buFont typeface="Arial" panose="020B0604020202020204" pitchFamily="34" charset="0"/>
        <a:buChar char="•"/>
        <a:defRPr sz="1800" kern="1200" cap="none" baseline="0">
          <a:solidFill>
            <a:schemeClr val="tx1"/>
          </a:solidFill>
          <a:effectLst/>
          <a:latin typeface="+mn-lt"/>
          <a:ea typeface="+mn-ea"/>
          <a:cs typeface="+mn-cs"/>
        </a:defRPr>
      </a:lvl2pPr>
      <a:lvl3pPr marL="1143000" indent="-228600" algn="l" defTabSz="914400" rtl="0" eaLnBrk="1" latinLnBrk="0" hangingPunct="1">
        <a:lnSpc>
          <a:spcPct val="120000"/>
        </a:lnSpc>
        <a:spcBef>
          <a:spcPts val="500"/>
        </a:spcBef>
        <a:buClr>
          <a:schemeClr val="accent1"/>
        </a:buClr>
        <a:buSzPct val="100000"/>
        <a:buFont typeface="Arial" panose="020B0604020202020204" pitchFamily="34" charset="0"/>
        <a:buChar char="•"/>
        <a:defRPr sz="1600" kern="1200">
          <a:solidFill>
            <a:schemeClr val="tx1"/>
          </a:solidFill>
          <a:effectLst/>
          <a:latin typeface="+mn-lt"/>
          <a:ea typeface="+mn-ea"/>
          <a:cs typeface="+mn-cs"/>
        </a:defRPr>
      </a:lvl3pPr>
      <a:lvl4pPr marL="1600200" indent="-228600" algn="l" defTabSz="914400" rtl="0" eaLnBrk="1" latinLnBrk="0" hangingPunct="1">
        <a:lnSpc>
          <a:spcPct val="120000"/>
        </a:lnSpc>
        <a:spcBef>
          <a:spcPts val="500"/>
        </a:spcBef>
        <a:buClr>
          <a:schemeClr val="accent1"/>
        </a:buClr>
        <a:buSzPct val="100000"/>
        <a:buFont typeface="Arial" panose="020B0604020202020204" pitchFamily="34" charset="0"/>
        <a:buChar char="•"/>
        <a:defRPr sz="1400" kern="1200" cap="none" baseline="0">
          <a:solidFill>
            <a:schemeClr val="tx1"/>
          </a:solidFill>
          <a:effectLst/>
          <a:latin typeface="+mn-lt"/>
          <a:ea typeface="+mn-ea"/>
          <a:cs typeface="+mn-cs"/>
        </a:defRPr>
      </a:lvl4pPr>
      <a:lvl5pPr marL="2057400" indent="-228600" algn="l" defTabSz="914400" rtl="0" eaLnBrk="1" latinLnBrk="0" hangingPunct="1">
        <a:lnSpc>
          <a:spcPct val="120000"/>
        </a:lnSpc>
        <a:spcBef>
          <a:spcPts val="500"/>
        </a:spcBef>
        <a:buClr>
          <a:schemeClr val="accent1"/>
        </a:buClr>
        <a:buSzPct val="100000"/>
        <a:buFont typeface="Arial" panose="020B0604020202020204" pitchFamily="34" charset="0"/>
        <a:buChar char="•"/>
        <a:defRPr sz="1200" kern="1200">
          <a:solidFill>
            <a:schemeClr val="tx1"/>
          </a:solidFill>
          <a:effectLst/>
          <a:latin typeface="+mn-lt"/>
          <a:ea typeface="+mn-ea"/>
          <a:cs typeface="+mn-cs"/>
        </a:defRPr>
      </a:lvl5pPr>
      <a:lvl6pPr marL="2514600" indent="-228600" algn="l" defTabSz="914400" rtl="0" eaLnBrk="1" latinLnBrk="0" hangingPunct="1">
        <a:lnSpc>
          <a:spcPct val="120000"/>
        </a:lnSpc>
        <a:spcBef>
          <a:spcPts val="500"/>
        </a:spcBef>
        <a:buClr>
          <a:schemeClr val="accent1"/>
        </a:buClr>
        <a:buSzPct val="100000"/>
        <a:buFont typeface="Arial" panose="020B0604020202020204" pitchFamily="34" charset="0"/>
        <a:buChar char="•"/>
        <a:defRPr sz="1200" kern="1200">
          <a:solidFill>
            <a:schemeClr val="tx1"/>
          </a:solidFill>
          <a:effectLst/>
          <a:latin typeface="+mn-lt"/>
          <a:ea typeface="+mn-ea"/>
          <a:cs typeface="+mn-cs"/>
        </a:defRPr>
      </a:lvl6pPr>
      <a:lvl7pPr marL="2971800" indent="-228600" algn="l" defTabSz="914400" rtl="0" eaLnBrk="1" latinLnBrk="0" hangingPunct="1">
        <a:lnSpc>
          <a:spcPct val="120000"/>
        </a:lnSpc>
        <a:spcBef>
          <a:spcPts val="500"/>
        </a:spcBef>
        <a:buClr>
          <a:schemeClr val="accent1"/>
        </a:buClr>
        <a:buSzPct val="100000"/>
        <a:buFont typeface="Arial" panose="020B0604020202020204" pitchFamily="34" charset="0"/>
        <a:buChar char="•"/>
        <a:defRPr sz="1200" kern="1200">
          <a:solidFill>
            <a:schemeClr val="tx1"/>
          </a:solidFill>
          <a:effectLst/>
          <a:latin typeface="+mn-lt"/>
          <a:ea typeface="+mn-ea"/>
          <a:cs typeface="+mn-cs"/>
        </a:defRPr>
      </a:lvl7pPr>
      <a:lvl8pPr marL="3429000" indent="-228600" algn="l" defTabSz="914400" rtl="0" eaLnBrk="1" latinLnBrk="0" hangingPunct="1">
        <a:lnSpc>
          <a:spcPct val="120000"/>
        </a:lnSpc>
        <a:spcBef>
          <a:spcPts val="500"/>
        </a:spcBef>
        <a:buClr>
          <a:schemeClr val="accent1"/>
        </a:buClr>
        <a:buSzPct val="100000"/>
        <a:buFont typeface="Arial" panose="020B0604020202020204" pitchFamily="34" charset="0"/>
        <a:buChar char="•"/>
        <a:defRPr sz="1200" kern="1200" baseline="0">
          <a:solidFill>
            <a:schemeClr val="tx1"/>
          </a:solidFill>
          <a:effectLst/>
          <a:latin typeface="+mn-lt"/>
          <a:ea typeface="+mn-ea"/>
          <a:cs typeface="+mn-cs"/>
        </a:defRPr>
      </a:lvl8pPr>
      <a:lvl9pPr marL="3886200" indent="-228600" algn="l" defTabSz="914400" rtl="0" eaLnBrk="1" latinLnBrk="0" hangingPunct="1">
        <a:lnSpc>
          <a:spcPct val="120000"/>
        </a:lnSpc>
        <a:spcBef>
          <a:spcPts val="500"/>
        </a:spcBef>
        <a:buClr>
          <a:schemeClr val="accent1"/>
        </a:buClr>
        <a:buSzPct val="100000"/>
        <a:buFont typeface="Arial" panose="020B0604020202020204" pitchFamily="34" charset="0"/>
        <a:buChar char="•"/>
        <a:defRPr sz="1200" kern="1200" baseline="0">
          <a:solidFill>
            <a:schemeClr val="tx1"/>
          </a:solidFill>
          <a:effectLst/>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image" Target="../media/image4.jpe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image" Target="../media/image4.jpeg"/><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3" Type="http://schemas.openxmlformats.org/officeDocument/2006/relationships/image" Target="../media/image1.jpg"/><Relationship Id="rId2" Type="http://schemas.openxmlformats.org/officeDocument/2006/relationships/image" Target="../media/image7.jpeg"/><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image" Target="../media/image8.jpe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image" Target="../media/image9.jpeg"/><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3" Type="http://schemas.openxmlformats.org/officeDocument/2006/relationships/image" Target="../media/image1.jpg"/><Relationship Id="rId2" Type="http://schemas.openxmlformats.org/officeDocument/2006/relationships/image" Target="../media/image10.jpeg"/><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8" Type="http://schemas.openxmlformats.org/officeDocument/2006/relationships/hyperlink" Target="https://www.the-independent.com/life-style/food-and-drink/colin-the-caterpillar-m-s-aldi-twitter-b1832684.html?utm_source=chatgpt.com" TargetMode="External"/><Relationship Id="rId13" Type="http://schemas.openxmlformats.org/officeDocument/2006/relationships/hyperlink" Target="https://corporate.marksandspencer.com/newsroom/press-releases/over-300-ms-stores-now-offer-checkout-free-shopping-ms-triples-number" TargetMode="External"/><Relationship Id="rId3" Type="http://schemas.openxmlformats.org/officeDocument/2006/relationships/hyperlink" Target="https://www.researchgate.net/publication/372928173_Extending_Lauterborn's_4Cs_for_Social_Marketing" TargetMode="External"/><Relationship Id="rId7" Type="http://schemas.openxmlformats.org/officeDocument/2006/relationships/hyperlink" Target="https://www.rezaid.co.uk/post/marks-and-spencers-digital-revolution-a-success-story/?utm_source=chatgpt.com" TargetMode="External"/><Relationship Id="rId12" Type="http://schemas.openxmlformats.org/officeDocument/2006/relationships/hyperlink" Target="https://corporate.marksandspencer.com/newsroom/blog/how-were-turbocharging-online-growth-seven-key-changes-mscom-over-past-year" TargetMode="External"/><Relationship Id="rId2" Type="http://schemas.openxmlformats.org/officeDocument/2006/relationships/hyperlink" Target="https://cmr-journal.org/article/view/11095?utm_" TargetMode="External"/><Relationship Id="rId1" Type="http://schemas.openxmlformats.org/officeDocument/2006/relationships/slideLayout" Target="../slideLayouts/slideLayout2.xml"/><Relationship Id="rId6" Type="http://schemas.openxmlformats.org/officeDocument/2006/relationships/hyperlink" Target="https://link.springer.com/article/10.1007/s40685-016-0027-6?utm_source=chatgpt.com" TargetMode="External"/><Relationship Id="rId11" Type="http://schemas.openxmlformats.org/officeDocument/2006/relationships/hyperlink" Target="https://digiday.com/media/marks-spencer-uses-instagram-stories/" TargetMode="External"/><Relationship Id="rId5" Type="http://schemas.openxmlformats.org/officeDocument/2006/relationships/hyperlink" Target="https://digitalflavour.co/blog/disadvantages-of-digital-marketing/?utm_source=chatgpt.com" TargetMode="External"/><Relationship Id="rId10" Type="http://schemas.openxmlformats.org/officeDocument/2006/relationships/hyperlink" Target="https://econsultancy.com/marks-spencer-social-media-innovation/?utm_" TargetMode="External"/><Relationship Id="rId4" Type="http://schemas.openxmlformats.org/officeDocument/2006/relationships/hyperlink" Target="https://www.e-worx.co.uk/post/benefits-of-digital-marketing-for-businesses?utm_source=chatgpt.com" TargetMode="External"/><Relationship Id="rId9" Type="http://schemas.openxmlformats.org/officeDocument/2006/relationships/hyperlink" Target="https://www.retailgazette.co.uk/blog/2024/09/ms-digital-fashion/?utm_source=chatgpt.com" TargetMode="External"/></Relationships>
</file>

<file path=ppt/slides/slide1.xml><?xml version="1.0" encoding="utf-8"?>
<p:sld xmlns:a="http://schemas.openxmlformats.org/drawingml/2006/main" xmlns:r="http://schemas.openxmlformats.org/officeDocument/2006/relationships" xmlns:p="http://schemas.openxmlformats.org/presentationml/2006/main">
  <p:cSld>
    <p:bg>
      <p:bgPr>
        <a:gradFill rotWithShape="1">
          <a:gsLst>
            <a:gs pos="0">
              <a:schemeClr val="bg2">
                <a:tint val="94000"/>
                <a:satMod val="80000"/>
                <a:lumMod val="106000"/>
              </a:schemeClr>
            </a:gs>
            <a:gs pos="100000">
              <a:schemeClr val="bg2">
                <a:shade val="80000"/>
              </a:schemeClr>
            </a:gs>
          </a:gsLst>
          <a:path path="circle">
            <a:fillToRect l="43000" r="43000" b="100000"/>
          </a:path>
        </a:gradFill>
        <a:effectLst/>
      </p:bgPr>
    </p:bg>
    <p:spTree>
      <p:nvGrpSpPr>
        <p:cNvPr id="1" name=""/>
        <p:cNvGrpSpPr/>
        <p:nvPr/>
      </p:nvGrpSpPr>
      <p:grpSpPr>
        <a:xfrm>
          <a:off x="0" y="0"/>
          <a:ext cx="0" cy="0"/>
          <a:chOff x="0" y="0"/>
          <a:chExt cx="0" cy="0"/>
        </a:xfrm>
      </p:grpSpPr>
      <p:pic>
        <p:nvPicPr>
          <p:cNvPr id="1038" name="Picture 1037" descr="Food on a table">
            <a:extLst>
              <a:ext uri="{FF2B5EF4-FFF2-40B4-BE49-F238E27FC236}">
                <a16:creationId xmlns:a16="http://schemas.microsoft.com/office/drawing/2014/main" id="{B9950C68-153A-1894-BB14-FCD5800744DB}"/>
              </a:ext>
            </a:extLst>
          </p:cNvPr>
          <p:cNvPicPr>
            <a:picLocks noChangeAspect="1"/>
          </p:cNvPicPr>
          <p:nvPr/>
        </p:nvPicPr>
        <p:blipFill>
          <a:blip r:embed="rId2"/>
          <a:srcRect t="10709" r="-1" b="5019"/>
          <a:stretch>
            <a:fillRect/>
          </a:stretch>
        </p:blipFill>
        <p:spPr>
          <a:xfrm>
            <a:off x="2" y="10"/>
            <a:ext cx="12191695" cy="6857990"/>
          </a:xfrm>
          <a:prstGeom prst="rect">
            <a:avLst/>
          </a:prstGeom>
        </p:spPr>
      </p:pic>
      <p:sp>
        <p:nvSpPr>
          <p:cNvPr id="1042" name="Rectangle 1041">
            <a:extLst>
              <a:ext uri="{FF2B5EF4-FFF2-40B4-BE49-F238E27FC236}">
                <a16:creationId xmlns:a16="http://schemas.microsoft.com/office/drawing/2014/main" id="{6A0FFA78-985C-4F50-B21A-77045C7DF65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896786" y="3064931"/>
            <a:ext cx="8295215" cy="2488568"/>
          </a:xfrm>
          <a:prstGeom prst="rect">
            <a:avLst/>
          </a:prstGeom>
          <a:solidFill>
            <a:srgbClr val="000001">
              <a:alpha val="75000"/>
            </a:srgbClr>
          </a:solidFill>
          <a:ln>
            <a:no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15DAE041-C86B-39FD-4D09-4F5B20DB12A7}"/>
              </a:ext>
            </a:extLst>
          </p:cNvPr>
          <p:cNvSpPr>
            <a:spLocks noGrp="1"/>
          </p:cNvSpPr>
          <p:nvPr>
            <p:ph type="ctrTitle"/>
          </p:nvPr>
        </p:nvSpPr>
        <p:spPr>
          <a:xfrm>
            <a:off x="4065511" y="3236470"/>
            <a:ext cx="6832500" cy="1252601"/>
          </a:xfrm>
        </p:spPr>
        <p:txBody>
          <a:bodyPr>
            <a:normAutofit/>
          </a:bodyPr>
          <a:lstStyle/>
          <a:p>
            <a:r>
              <a:rPr lang="en-GB" sz="3100" dirty="0">
                <a:solidFill>
                  <a:srgbClr val="FFFFFE"/>
                </a:solidFill>
              </a:rPr>
              <a:t>M&amp;S FOOD ENGAGEMENT</a:t>
            </a:r>
            <a:br>
              <a:rPr lang="en-GB" sz="3100" dirty="0">
                <a:solidFill>
                  <a:srgbClr val="FFFFFE"/>
                </a:solidFill>
              </a:rPr>
            </a:br>
            <a:r>
              <a:rPr lang="en-GB" sz="3100" dirty="0">
                <a:solidFill>
                  <a:srgbClr val="FFFFFE"/>
                </a:solidFill>
              </a:rPr>
              <a:t>WITH DIGITAL AND SOCIAL MEDIA</a:t>
            </a:r>
          </a:p>
        </p:txBody>
      </p:sp>
      <p:sp>
        <p:nvSpPr>
          <p:cNvPr id="3" name="Subtitle 2">
            <a:extLst>
              <a:ext uri="{FF2B5EF4-FFF2-40B4-BE49-F238E27FC236}">
                <a16:creationId xmlns:a16="http://schemas.microsoft.com/office/drawing/2014/main" id="{479AF136-F25C-DB7E-605D-1235905DA9C7}"/>
              </a:ext>
            </a:extLst>
          </p:cNvPr>
          <p:cNvSpPr>
            <a:spLocks noGrp="1"/>
          </p:cNvSpPr>
          <p:nvPr>
            <p:ph type="subTitle" idx="1"/>
          </p:nvPr>
        </p:nvSpPr>
        <p:spPr>
          <a:xfrm>
            <a:off x="4065511" y="4669144"/>
            <a:ext cx="6832499" cy="716529"/>
          </a:xfrm>
        </p:spPr>
        <p:txBody>
          <a:bodyPr>
            <a:normAutofit/>
          </a:bodyPr>
          <a:lstStyle/>
          <a:p>
            <a:r>
              <a:rPr lang="en-GB" sz="1600">
                <a:solidFill>
                  <a:srgbClr val="FFFFFE"/>
                </a:solidFill>
                <a:effectLst>
                  <a:outerShdw blurRad="50800" dist="38100" dir="2700000" algn="tl" rotWithShape="0">
                    <a:prstClr val="black">
                      <a:alpha val="40000"/>
                    </a:prstClr>
                  </a:outerShdw>
                </a:effectLst>
              </a:rPr>
              <a:t>Presented By somir uddin</a:t>
            </a:r>
          </a:p>
        </p:txBody>
      </p:sp>
      <p:cxnSp>
        <p:nvCxnSpPr>
          <p:cNvPr id="1044" name="Straight Connector 1043">
            <a:extLst>
              <a:ext uri="{FF2B5EF4-FFF2-40B4-BE49-F238E27FC236}">
                <a16:creationId xmlns:a16="http://schemas.microsoft.com/office/drawing/2014/main" id="{65409EC7-69B1-45CC-8FB7-1964C1AB6720}"/>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4065509" y="4666480"/>
            <a:ext cx="6832499" cy="0"/>
          </a:xfrm>
          <a:prstGeom prst="line">
            <a:avLst/>
          </a:prstGeom>
          <a:ln w="31750">
            <a:solidFill>
              <a:srgbClr val="6A92C0"/>
            </a:solidFill>
          </a:ln>
        </p:spPr>
        <p:style>
          <a:lnRef idx="3">
            <a:schemeClr val="accent1"/>
          </a:lnRef>
          <a:fillRef idx="0">
            <a:schemeClr val="accent1"/>
          </a:fillRef>
          <a:effectRef idx="2">
            <a:schemeClr val="accent1"/>
          </a:effectRef>
          <a:fontRef idx="minor">
            <a:schemeClr val="tx1"/>
          </a:fontRef>
        </p:style>
      </p:cxnSp>
    </p:spTree>
    <p:extLst>
      <p:ext uri="{BB962C8B-B14F-4D97-AF65-F5344CB8AC3E}">
        <p14:creationId xmlns:p14="http://schemas.microsoft.com/office/powerpoint/2010/main" val="273625839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1000"/>
                                  </p:stCondLst>
                                  <p:iterate>
                                    <p:tmPct val="10000"/>
                                  </p:iterate>
                                  <p:childTnLst>
                                    <p:set>
                                      <p:cBhvr>
                                        <p:cTn id="6" dur="1" fill="hold">
                                          <p:stCondLst>
                                            <p:cond delay="0"/>
                                          </p:stCondLst>
                                        </p:cTn>
                                        <p:tgtEl>
                                          <p:spTgt spid="2"/>
                                        </p:tgtEl>
                                        <p:attrNameLst>
                                          <p:attrName>style.visibility</p:attrName>
                                        </p:attrNameLst>
                                      </p:cBhvr>
                                      <p:to>
                                        <p:strVal val="visible"/>
                                      </p:to>
                                    </p:set>
                                    <p:animEffect transition="in" filter="fade">
                                      <p:cBhvr>
                                        <p:cTn id="7" dur="700"/>
                                        <p:tgtEl>
                                          <p:spTgt spid="2"/>
                                        </p:tgtEl>
                                      </p:cBhvr>
                                    </p:animEffect>
                                  </p:childTnLst>
                                </p:cTn>
                              </p:par>
                              <p:par>
                                <p:cTn id="8" presetID="10" presetClass="entr" presetSubtype="0" fill="hold" grpId="0" nodeType="withEffect">
                                  <p:stCondLst>
                                    <p:cond delay="1500"/>
                                  </p:stCondLst>
                                  <p:iterate>
                                    <p:tmPct val="10000"/>
                                  </p:iterate>
                                  <p:childTnLst>
                                    <p:set>
                                      <p:cBhvr>
                                        <p:cTn id="9" dur="1" fill="hold">
                                          <p:stCondLst>
                                            <p:cond delay="0"/>
                                          </p:stCondLst>
                                        </p:cTn>
                                        <p:tgtEl>
                                          <p:spTgt spid="3">
                                            <p:txEl>
                                              <p:pRg st="0" end="0"/>
                                            </p:txEl>
                                          </p:spTgt>
                                        </p:tgtEl>
                                        <p:attrNameLst>
                                          <p:attrName>style.visibility</p:attrName>
                                        </p:attrNameLst>
                                      </p:cBhvr>
                                      <p:to>
                                        <p:strVal val="visible"/>
                                      </p:to>
                                    </p:set>
                                    <p:animEffect transition="in" filter="fade">
                                      <p:cBhvr>
                                        <p:cTn id="10" dur="700"/>
                                        <p:tgtEl>
                                          <p:spTgt spid="3">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build="p"/>
    </p:bldLst>
  </p:timing>
</p:sld>
</file>

<file path=ppt/slides/slide2.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2055" name="Rectangle 2054">
            <a:extLst>
              <a:ext uri="{FF2B5EF4-FFF2-40B4-BE49-F238E27FC236}">
                <a16:creationId xmlns:a16="http://schemas.microsoft.com/office/drawing/2014/main" id="{C6870151-9189-4C3A-8379-EF3D95827A0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2050" name="Picture 2" descr="AI tools in digital marketing">
            <a:extLst>
              <a:ext uri="{FF2B5EF4-FFF2-40B4-BE49-F238E27FC236}">
                <a16:creationId xmlns:a16="http://schemas.microsoft.com/office/drawing/2014/main" id="{77FA0AC2-DF31-C694-AD39-E00103A5397B}"/>
              </a:ext>
            </a:extLst>
          </p:cNvPr>
          <p:cNvPicPr>
            <a:picLocks noChangeAspect="1" noChangeArrowheads="1"/>
          </p:cNvPicPr>
          <p:nvPr/>
        </p:nvPicPr>
        <p:blipFill>
          <a:blip r:embed="rId2">
            <a:alphaModFix amt="50000"/>
            <a:extLst>
              <a:ext uri="{28A0092B-C50C-407E-A947-70E740481C1C}">
                <a14:useLocalDpi xmlns:a14="http://schemas.microsoft.com/office/drawing/2010/main" val="0"/>
              </a:ext>
            </a:extLst>
          </a:blip>
          <a:srcRect t="2950" r="-1" b="12142"/>
          <a:stretch>
            <a:fillRect/>
          </a:stretch>
        </p:blipFill>
        <p:spPr bwMode="auto">
          <a:xfrm>
            <a:off x="305" y="10"/>
            <a:ext cx="12191695" cy="6857990"/>
          </a:xfrm>
          <a:prstGeom prst="rect">
            <a:avLst/>
          </a:prstGeom>
          <a:noFill/>
          <a:extLst>
            <a:ext uri="{909E8E84-426E-40DD-AFC4-6F175D3DCCD1}">
              <a14:hiddenFill xmlns:a14="http://schemas.microsoft.com/office/drawing/2010/main">
                <a:solidFill>
                  <a:srgbClr val="FFFFFF"/>
                </a:solidFill>
              </a14:hiddenFill>
            </a:ext>
          </a:extLst>
        </p:spPr>
      </p:pic>
      <p:sp>
        <p:nvSpPr>
          <p:cNvPr id="2057" name="Slide Number Placeholder 7">
            <a:extLst>
              <a:ext uri="{FF2B5EF4-FFF2-40B4-BE49-F238E27FC236}">
                <a16:creationId xmlns:a16="http://schemas.microsoft.com/office/drawing/2014/main" id="{123EA69C-102A-4DD0-9547-05DCD271D159}"/>
              </a:ext>
              <a:ext uri="{C183D7F6-B498-43B3-948B-1728B52AA6E4}">
                <adec:decorative xmlns:adec="http://schemas.microsoft.com/office/drawing/2017/decorative" val="1"/>
              </a:ext>
            </a:extLst>
          </p:cNvPr>
          <p:cNvSpPr txBox="1">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512301" y="443732"/>
            <a:ext cx="811019" cy="503578"/>
          </a:xfrm>
          <a:prstGeom prst="rect">
            <a:avLst/>
          </a:prstGeom>
        </p:spPr>
        <p:txBody>
          <a:bodyPr vert="horz" lIns="91440" tIns="45720" rIns="91440" bIns="45720" rtlCol="0" anchor="t"/>
          <a:lstStyle>
            <a:defPPr>
              <a:defRPr lang="en-US"/>
            </a:defPPr>
            <a:lvl1pPr marL="0" algn="r" defTabSz="457200" rtl="0" eaLnBrk="1" latinLnBrk="0" hangingPunct="1">
              <a:defRPr sz="2800" kern="1200">
                <a:solidFill>
                  <a:schemeClr val="accent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endParaRPr lang="en-US" dirty="0"/>
          </a:p>
        </p:txBody>
      </p:sp>
      <p:sp>
        <p:nvSpPr>
          <p:cNvPr id="2059" name="Footer Placeholder 6">
            <a:extLst>
              <a:ext uri="{FF2B5EF4-FFF2-40B4-BE49-F238E27FC236}">
                <a16:creationId xmlns:a16="http://schemas.microsoft.com/office/drawing/2014/main" id="{6A862265-5CA3-4C40-8582-7534C3B03C2A}"/>
              </a:ext>
              <a:ext uri="{C183D7F6-B498-43B3-948B-1728B52AA6E4}">
                <adec:decorative xmlns:adec="http://schemas.microsoft.com/office/drawing/2017/decorative" val="1"/>
              </a:ext>
            </a:extLst>
          </p:cNvPr>
          <p:cNvSpPr txBox="1">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976636" y="540921"/>
            <a:ext cx="4973915" cy="309201"/>
          </a:xfrm>
          <a:prstGeom prst="rect">
            <a:avLst/>
          </a:prstGeom>
        </p:spPr>
        <p:txBody>
          <a:bodyPr vert="horz" lIns="91440" tIns="45720" rIns="91440" bIns="45720" rtlCol="0" anchor="ctr"/>
          <a:lstStyle>
            <a:defPPr>
              <a:defRPr lang="en-US"/>
            </a:defPPr>
            <a:lvl1pPr marL="0" algn="l" defTabSz="457200" rtl="0" eaLnBrk="1" latinLnBrk="0" hangingPunct="1">
              <a:defRPr sz="1200" kern="1200">
                <a:solidFill>
                  <a:schemeClr val="tx1">
                    <a:tint val="75000"/>
                  </a:schemeClr>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endParaRPr lang="en-US" dirty="0">
              <a:solidFill>
                <a:schemeClr val="tx1"/>
              </a:solidFill>
            </a:endParaRPr>
          </a:p>
        </p:txBody>
      </p:sp>
      <p:sp>
        <p:nvSpPr>
          <p:cNvPr id="2061" name="Rectangle 2060">
            <a:extLst>
              <a:ext uri="{FF2B5EF4-FFF2-40B4-BE49-F238E27FC236}">
                <a16:creationId xmlns:a16="http://schemas.microsoft.com/office/drawing/2014/main" id="{600EF80B-0391-4082-9AF5-F15B091B4CE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1193800"/>
            <a:ext cx="12192000" cy="5664199"/>
          </a:xfrm>
          <a:prstGeom prst="rect">
            <a:avLst/>
          </a:prstGeom>
          <a:gradFill flip="none" rotWithShape="1">
            <a:gsLst>
              <a:gs pos="0">
                <a:schemeClr val="bg2">
                  <a:lumMod val="87000"/>
                  <a:alpha val="4000"/>
                </a:schemeClr>
              </a:gs>
              <a:gs pos="100000">
                <a:schemeClr val="bg2">
                  <a:lumMod val="95000"/>
                  <a:lumOff val="5000"/>
                </a:schemeClr>
              </a:gs>
            </a:gsLst>
            <a:lin ang="54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a:lstStyle/>
          <a:p>
            <a:endParaRPr lang="en-US" dirty="0"/>
          </a:p>
        </p:txBody>
      </p:sp>
      <p:sp>
        <p:nvSpPr>
          <p:cNvPr id="2" name="Title 1">
            <a:extLst>
              <a:ext uri="{FF2B5EF4-FFF2-40B4-BE49-F238E27FC236}">
                <a16:creationId xmlns:a16="http://schemas.microsoft.com/office/drawing/2014/main" id="{C9925DAF-2B85-1853-0F14-E0AC9A1AB92E}"/>
              </a:ext>
            </a:extLst>
          </p:cNvPr>
          <p:cNvSpPr>
            <a:spLocks noGrp="1"/>
          </p:cNvSpPr>
          <p:nvPr>
            <p:ph type="title"/>
          </p:nvPr>
        </p:nvSpPr>
        <p:spPr>
          <a:xfrm>
            <a:off x="413662" y="1193800"/>
            <a:ext cx="3909660" cy="4699000"/>
          </a:xfrm>
        </p:spPr>
        <p:txBody>
          <a:bodyPr anchor="ctr">
            <a:normAutofit/>
          </a:bodyPr>
          <a:lstStyle/>
          <a:p>
            <a:r>
              <a:rPr lang="en-GB" sz="4800" dirty="0"/>
              <a:t>What is digital marketing?</a:t>
            </a:r>
          </a:p>
        </p:txBody>
      </p:sp>
      <p:cxnSp>
        <p:nvCxnSpPr>
          <p:cNvPr id="2063" name="Straight Connector 2062">
            <a:extLst>
              <a:ext uri="{FF2B5EF4-FFF2-40B4-BE49-F238E27FC236}">
                <a16:creationId xmlns:a16="http://schemas.microsoft.com/office/drawing/2014/main" id="{D33AC32D-5F44-45F7-A0BD-7C11A86BED57}"/>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4654296" y="1600200"/>
            <a:ext cx="0" cy="3657600"/>
          </a:xfrm>
          <a:prstGeom prst="line">
            <a:avLst/>
          </a:prstGeom>
          <a:ln w="31750">
            <a:solidFill>
              <a:schemeClr val="tx1">
                <a:alpha val="80000"/>
              </a:schemeClr>
            </a:solidFill>
          </a:ln>
        </p:spPr>
        <p:style>
          <a:lnRef idx="1">
            <a:schemeClr val="accent1"/>
          </a:lnRef>
          <a:fillRef idx="0">
            <a:schemeClr val="accent1"/>
          </a:fillRef>
          <a:effectRef idx="0">
            <a:schemeClr val="accent1"/>
          </a:effectRef>
          <a:fontRef idx="minor">
            <a:schemeClr val="tx1"/>
          </a:fontRef>
        </p:style>
      </p:cxnSp>
      <p:sp>
        <p:nvSpPr>
          <p:cNvPr id="3" name="Content Placeholder 2">
            <a:extLst>
              <a:ext uri="{FF2B5EF4-FFF2-40B4-BE49-F238E27FC236}">
                <a16:creationId xmlns:a16="http://schemas.microsoft.com/office/drawing/2014/main" id="{97BCAA85-5EF1-3ED6-9394-46C903BFBBCD}"/>
              </a:ext>
            </a:extLst>
          </p:cNvPr>
          <p:cNvSpPr>
            <a:spLocks noGrp="1"/>
          </p:cNvSpPr>
          <p:nvPr>
            <p:ph idx="1"/>
          </p:nvPr>
        </p:nvSpPr>
        <p:spPr>
          <a:xfrm>
            <a:off x="4976636" y="1193799"/>
            <a:ext cx="6247306" cy="5123279"/>
          </a:xfrm>
        </p:spPr>
        <p:txBody>
          <a:bodyPr anchor="ctr">
            <a:normAutofit lnSpcReduction="10000"/>
          </a:bodyPr>
          <a:lstStyle/>
          <a:p>
            <a:r>
              <a:rPr lang="en-GB" sz="2400" kern="100" dirty="0">
                <a:effectLst/>
                <a:latin typeface="Aptos Display" panose="020B0004020202020204" pitchFamily="34" charset="0"/>
                <a:ea typeface="Calibri" panose="020F0502020204030204" pitchFamily="34" charset="0"/>
                <a:cs typeface="Times New Roman" panose="02020603050405020304" pitchFamily="18" charset="0"/>
              </a:rPr>
              <a:t>Digital Marketing means using online platforms and tools to promote products and communicate with customers. M&amp;S Food has become very active on social media, using websites like Instagram and TikTok to share attractive food content, work with influencers, and interact with customers.</a:t>
            </a:r>
          </a:p>
          <a:p>
            <a:pPr marL="0" indent="0">
              <a:buNone/>
            </a:pPr>
            <a:r>
              <a:rPr lang="en-GB" sz="2400" kern="100" dirty="0">
                <a:effectLst/>
                <a:latin typeface="Aptos Display" panose="020B0004020202020204" pitchFamily="34" charset="0"/>
                <a:ea typeface="Calibri" panose="020F0502020204030204" pitchFamily="34" charset="0"/>
                <a:cs typeface="Times New Roman" panose="02020603050405020304" pitchFamily="18" charset="0"/>
              </a:rPr>
              <a:t> </a:t>
            </a:r>
          </a:p>
          <a:p>
            <a:r>
              <a:rPr lang="en-GB" sz="2400" kern="100" dirty="0">
                <a:effectLst/>
                <a:latin typeface="Aptos Display" panose="020B0004020202020204" pitchFamily="34" charset="0"/>
                <a:ea typeface="Calibri" panose="020F0502020204030204" pitchFamily="34" charset="0"/>
                <a:cs typeface="Times New Roman" panose="02020603050405020304" pitchFamily="18" charset="0"/>
              </a:rPr>
              <a:t>This helps M&amp;S Food build stronger relationships with shoppers and show what makes its products stand out. </a:t>
            </a:r>
          </a:p>
          <a:p>
            <a:pPr marL="0" indent="0">
              <a:buNone/>
            </a:pPr>
            <a:endParaRPr lang="en-GB" dirty="0"/>
          </a:p>
        </p:txBody>
      </p:sp>
      <p:sp>
        <p:nvSpPr>
          <p:cNvPr id="2065" name="Date Placeholder 1">
            <a:extLst>
              <a:ext uri="{FF2B5EF4-FFF2-40B4-BE49-F238E27FC236}">
                <a16:creationId xmlns:a16="http://schemas.microsoft.com/office/drawing/2014/main" id="{3FBF03E8-C602-4192-9C52-F84B29FDCC88}"/>
              </a:ext>
              <a:ext uri="{C183D7F6-B498-43B3-948B-1728B52AA6E4}">
                <adec:decorative xmlns:adec="http://schemas.microsoft.com/office/drawing/2017/decorative" val="1"/>
              </a:ext>
            </a:extLst>
          </p:cNvPr>
          <p:cNvSpPr txBox="1">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7723229" y="6007878"/>
            <a:ext cx="3500715" cy="309201"/>
          </a:xfrm>
          <a:prstGeom prst="rect">
            <a:avLst/>
          </a:prstGeom>
        </p:spPr>
        <p:txBody>
          <a:bodyPr vert="horz" lIns="91440" tIns="45720" rIns="91440" bIns="45720" rtlCol="0" anchor="ctr"/>
          <a:lstStyle>
            <a:defPPr>
              <a:defRPr lang="en-US"/>
            </a:defPPr>
            <a:lvl1pPr marL="0" algn="r" defTabSz="457200" rtl="0" eaLnBrk="1" latinLnBrk="0" hangingPunct="1">
              <a:defRPr sz="1200" kern="1200">
                <a:solidFill>
                  <a:schemeClr val="tx1">
                    <a:tint val="75000"/>
                  </a:schemeClr>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endParaRPr lang="en-US" dirty="0">
              <a:solidFill>
                <a:schemeClr val="tx1"/>
              </a:solidFill>
            </a:endParaRPr>
          </a:p>
        </p:txBody>
      </p:sp>
    </p:spTree>
    <p:extLst>
      <p:ext uri="{BB962C8B-B14F-4D97-AF65-F5344CB8AC3E}">
        <p14:creationId xmlns:p14="http://schemas.microsoft.com/office/powerpoint/2010/main" val="1762386953"/>
      </p:ext>
    </p:extLst>
  </p:cSld>
  <p:clrMapOvr>
    <a:overrideClrMapping bg1="dk1" tx1="lt1" bg2="dk2" tx2="lt2" accent1="accent1" accent2="accent2" accent3="accent3" accent4="accent4" accent5="accent5" accent6="accent6" hlink="hlink" folHlink="folHlink"/>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B416901-E0F2-C5AB-0448-B8E3FD1B2173}"/>
              </a:ext>
            </a:extLst>
          </p:cNvPr>
          <p:cNvSpPr>
            <a:spLocks noGrp="1"/>
          </p:cNvSpPr>
          <p:nvPr>
            <p:ph type="title"/>
          </p:nvPr>
        </p:nvSpPr>
        <p:spPr/>
        <p:txBody>
          <a:bodyPr/>
          <a:lstStyle/>
          <a:p>
            <a:r>
              <a:rPr lang="en-GB" dirty="0"/>
              <a:t>Importance of digital marketing in customer relationship marketing (</a:t>
            </a:r>
            <a:r>
              <a:rPr lang="en-GB" dirty="0" err="1"/>
              <a:t>crm</a:t>
            </a:r>
            <a:r>
              <a:rPr lang="en-GB" dirty="0"/>
              <a:t>)</a:t>
            </a:r>
          </a:p>
        </p:txBody>
      </p:sp>
      <p:sp>
        <p:nvSpPr>
          <p:cNvPr id="3" name="Content Placeholder 2">
            <a:extLst>
              <a:ext uri="{FF2B5EF4-FFF2-40B4-BE49-F238E27FC236}">
                <a16:creationId xmlns:a16="http://schemas.microsoft.com/office/drawing/2014/main" id="{D868E61B-DD48-8791-9418-306719BFFAE1}"/>
              </a:ext>
            </a:extLst>
          </p:cNvPr>
          <p:cNvSpPr>
            <a:spLocks noGrp="1"/>
          </p:cNvSpPr>
          <p:nvPr>
            <p:ph idx="1"/>
          </p:nvPr>
        </p:nvSpPr>
        <p:spPr>
          <a:xfrm>
            <a:off x="1451579" y="2216454"/>
            <a:ext cx="9603275" cy="3450613"/>
          </a:xfrm>
        </p:spPr>
        <p:txBody>
          <a:bodyPr>
            <a:normAutofit lnSpcReduction="10000"/>
          </a:bodyPr>
          <a:lstStyle/>
          <a:p>
            <a:r>
              <a:rPr lang="en-GB" sz="2400" dirty="0">
                <a:effectLst/>
                <a:latin typeface="Aptos Display" panose="020B0004020202020204" pitchFamily="34" charset="0"/>
                <a:ea typeface="Calibri" panose="020F0502020204030204" pitchFamily="34" charset="0"/>
                <a:cs typeface="Times New Roman" panose="02020603050405020304" pitchFamily="18" charset="0"/>
              </a:rPr>
              <a:t>M&amp;S Food must try to meet the 4Cs of customer needs: Customer solution, customer cost, convenience, and communication (</a:t>
            </a:r>
            <a:r>
              <a:rPr lang="en-GB" sz="2400" dirty="0" err="1">
                <a:effectLst/>
                <a:latin typeface="Aptos Display" panose="020B0004020202020204" pitchFamily="34" charset="0"/>
                <a:ea typeface="Calibri" panose="020F0502020204030204" pitchFamily="34" charset="0"/>
                <a:cs typeface="Times New Roman" panose="02020603050405020304" pitchFamily="18" charset="0"/>
              </a:rPr>
              <a:t>Lauterborn</a:t>
            </a:r>
            <a:r>
              <a:rPr lang="en-GB" sz="2400" dirty="0">
                <a:effectLst/>
                <a:latin typeface="Aptos Display" panose="020B0004020202020204" pitchFamily="34" charset="0"/>
                <a:ea typeface="Calibri" panose="020F0502020204030204" pitchFamily="34" charset="0"/>
                <a:cs typeface="Times New Roman" panose="02020603050405020304" pitchFamily="18" charset="0"/>
              </a:rPr>
              <a:t>, 1990)</a:t>
            </a:r>
            <a:r>
              <a:rPr lang="en-GB" sz="2800" dirty="0">
                <a:latin typeface="Aptos Display" panose="020B0004020202020204" pitchFamily="34" charset="0"/>
                <a:ea typeface="Calibri" panose="020F0502020204030204" pitchFamily="34" charset="0"/>
                <a:cs typeface="Times New Roman" panose="02020603050405020304" pitchFamily="18" charset="0"/>
              </a:rPr>
              <a:t>. </a:t>
            </a:r>
          </a:p>
          <a:p>
            <a:endParaRPr lang="en-GB" sz="2800" dirty="0">
              <a:latin typeface="Aptos Display" panose="020B0004020202020204" pitchFamily="34" charset="0"/>
              <a:cs typeface="Times New Roman" panose="02020603050405020304" pitchFamily="18" charset="0"/>
            </a:endParaRPr>
          </a:p>
          <a:p>
            <a:r>
              <a:rPr lang="en-GB" sz="2400" kern="100" dirty="0">
                <a:latin typeface="Aptos Display" panose="020B0004020202020204" pitchFamily="34" charset="0"/>
                <a:ea typeface="Calibri" panose="020F0502020204030204" pitchFamily="34" charset="0"/>
                <a:cs typeface="Times New Roman" panose="02020603050405020304" pitchFamily="18" charset="0"/>
              </a:rPr>
              <a:t>D</a:t>
            </a:r>
            <a:r>
              <a:rPr lang="en-GB" sz="2400" kern="100" dirty="0">
                <a:effectLst/>
                <a:latin typeface="Aptos Display" panose="020B0004020202020204" pitchFamily="34" charset="0"/>
                <a:ea typeface="Calibri" panose="020F0502020204030204" pitchFamily="34" charset="0"/>
                <a:cs typeface="Times New Roman" panose="02020603050405020304" pitchFamily="18" charset="0"/>
              </a:rPr>
              <a:t>igital marketing can allow for proactive engagement. These types of engagement include reminder emails, loyalty program updates, and personalised offers as well. </a:t>
            </a:r>
          </a:p>
          <a:p>
            <a:endParaRPr lang="en-GB" sz="2800" dirty="0">
              <a:latin typeface="Aptos Display" panose="020B0004020202020204" pitchFamily="34" charset="0"/>
            </a:endParaRPr>
          </a:p>
        </p:txBody>
      </p:sp>
    </p:spTree>
    <p:extLst>
      <p:ext uri="{BB962C8B-B14F-4D97-AF65-F5344CB8AC3E}">
        <p14:creationId xmlns:p14="http://schemas.microsoft.com/office/powerpoint/2010/main" val="1182584871"/>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bg>
      <p:bgPr>
        <a:gradFill rotWithShape="1">
          <a:gsLst>
            <a:gs pos="0">
              <a:schemeClr val="bg2">
                <a:tint val="94000"/>
                <a:satMod val="80000"/>
                <a:lumMod val="106000"/>
              </a:schemeClr>
            </a:gs>
            <a:gs pos="100000">
              <a:schemeClr val="bg2">
                <a:shade val="80000"/>
              </a:schemeClr>
            </a:gs>
          </a:gsLst>
          <a:path path="circle">
            <a:fillToRect l="43000" r="43000" b="100000"/>
          </a:path>
        </a:gradFill>
        <a:effectLst/>
      </p:bgPr>
    </p:bg>
    <p:spTree>
      <p:nvGrpSpPr>
        <p:cNvPr id="1" name=""/>
        <p:cNvGrpSpPr/>
        <p:nvPr/>
      </p:nvGrpSpPr>
      <p:grpSpPr>
        <a:xfrm>
          <a:off x="0" y="0"/>
          <a:ext cx="0" cy="0"/>
          <a:chOff x="0" y="0"/>
          <a:chExt cx="0" cy="0"/>
        </a:xfrm>
      </p:grpSpPr>
      <p:pic>
        <p:nvPicPr>
          <p:cNvPr id="3074" name="Picture 2" descr="Person using tablet to marketing tool.">
            <a:extLst>
              <a:ext uri="{FF2B5EF4-FFF2-40B4-BE49-F238E27FC236}">
                <a16:creationId xmlns:a16="http://schemas.microsoft.com/office/drawing/2014/main" id="{DADA9F7F-26E3-85D8-CBA4-0816071BFE88}"/>
              </a:ext>
            </a:extLst>
          </p:cNvPr>
          <p:cNvPicPr>
            <a:picLocks noChangeAspect="1" noChangeArrowheads="1"/>
          </p:cNvPicPr>
          <p:nvPr/>
        </p:nvPicPr>
        <p:blipFill>
          <a:blip r:embed="rId2">
            <a:extLst>
              <a:ext uri="{28A0092B-C50C-407E-A947-70E740481C1C}">
                <a14:useLocalDpi xmlns:a14="http://schemas.microsoft.com/office/drawing/2010/main" val="0"/>
              </a:ext>
            </a:extLst>
          </a:blip>
          <a:srcRect t="13094" r="9090" b="10295"/>
          <a:stretch>
            <a:fillRect/>
          </a:stretch>
        </p:blipFill>
        <p:spPr bwMode="auto">
          <a:xfrm>
            <a:off x="2" y="10"/>
            <a:ext cx="12191695" cy="6857990"/>
          </a:xfrm>
          <a:prstGeom prst="rect">
            <a:avLst/>
          </a:prstGeom>
          <a:noFill/>
          <a:extLst>
            <a:ext uri="{909E8E84-426E-40DD-AFC4-6F175D3DCCD1}">
              <a14:hiddenFill xmlns:a14="http://schemas.microsoft.com/office/drawing/2010/main">
                <a:solidFill>
                  <a:srgbClr val="FFFFFF"/>
                </a:solidFill>
              </a14:hiddenFill>
            </a:ext>
          </a:extLst>
        </p:spPr>
      </p:pic>
      <p:sp>
        <p:nvSpPr>
          <p:cNvPr id="3079" name="Rectangle 3078">
            <a:extLst>
              <a:ext uri="{FF2B5EF4-FFF2-40B4-BE49-F238E27FC236}">
                <a16:creationId xmlns:a16="http://schemas.microsoft.com/office/drawing/2014/main" id="{F2AF0D79-4A1A-4F27-B9F0-CF252C4AC91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178" y="636753"/>
            <a:ext cx="8299435" cy="5572810"/>
          </a:xfrm>
          <a:prstGeom prst="rect">
            <a:avLst/>
          </a:prstGeom>
          <a:solidFill>
            <a:srgbClr val="000001">
              <a:alpha val="74902"/>
            </a:srgbClr>
          </a:solidFill>
          <a:ln>
            <a:no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F3A4F56C-DF37-5C2F-DEA2-54C7EDB0FE48}"/>
              </a:ext>
            </a:extLst>
          </p:cNvPr>
          <p:cNvSpPr>
            <a:spLocks noGrp="1"/>
          </p:cNvSpPr>
          <p:nvPr>
            <p:ph type="title"/>
          </p:nvPr>
        </p:nvSpPr>
        <p:spPr>
          <a:xfrm>
            <a:off x="1304017" y="804520"/>
            <a:ext cx="6815731" cy="1049235"/>
          </a:xfrm>
        </p:spPr>
        <p:txBody>
          <a:bodyPr>
            <a:normAutofit/>
          </a:bodyPr>
          <a:lstStyle/>
          <a:p>
            <a:r>
              <a:rPr lang="en-GB">
                <a:solidFill>
                  <a:srgbClr val="FFFFFE"/>
                </a:solidFill>
              </a:rPr>
              <a:t>Benefits on an organisation</a:t>
            </a:r>
          </a:p>
        </p:txBody>
      </p:sp>
      <p:cxnSp>
        <p:nvCxnSpPr>
          <p:cNvPr id="3081" name="Straight Connector 3080">
            <a:extLst>
              <a:ext uri="{FF2B5EF4-FFF2-40B4-BE49-F238E27FC236}">
                <a16:creationId xmlns:a16="http://schemas.microsoft.com/office/drawing/2014/main" id="{8E83266B-97F8-4AB9-818F-3A70E8D8580D}"/>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1306385" y="1847088"/>
            <a:ext cx="6813363" cy="0"/>
          </a:xfrm>
          <a:prstGeom prst="line">
            <a:avLst/>
          </a:prstGeom>
          <a:ln w="31750">
            <a:solidFill>
              <a:srgbClr val="EF9B28"/>
            </a:solidFill>
          </a:ln>
        </p:spPr>
        <p:style>
          <a:lnRef idx="3">
            <a:schemeClr val="accent1"/>
          </a:lnRef>
          <a:fillRef idx="0">
            <a:schemeClr val="accent1"/>
          </a:fillRef>
          <a:effectRef idx="2">
            <a:schemeClr val="accent1"/>
          </a:effectRef>
          <a:fontRef idx="minor">
            <a:schemeClr val="tx1"/>
          </a:fontRef>
        </p:style>
      </p:cxnSp>
      <p:sp>
        <p:nvSpPr>
          <p:cNvPr id="3" name="Content Placeholder 2">
            <a:extLst>
              <a:ext uri="{FF2B5EF4-FFF2-40B4-BE49-F238E27FC236}">
                <a16:creationId xmlns:a16="http://schemas.microsoft.com/office/drawing/2014/main" id="{C3A75467-A041-D9D6-2739-5EF55C374B6B}"/>
              </a:ext>
            </a:extLst>
          </p:cNvPr>
          <p:cNvSpPr>
            <a:spLocks noGrp="1"/>
          </p:cNvSpPr>
          <p:nvPr>
            <p:ph idx="1"/>
          </p:nvPr>
        </p:nvSpPr>
        <p:spPr>
          <a:xfrm>
            <a:off x="1304017" y="2015733"/>
            <a:ext cx="6815731" cy="4021267"/>
          </a:xfrm>
        </p:spPr>
        <p:txBody>
          <a:bodyPr>
            <a:normAutofit/>
          </a:bodyPr>
          <a:lstStyle/>
          <a:p>
            <a:pPr>
              <a:lnSpc>
                <a:spcPct val="110000"/>
              </a:lnSpc>
              <a:buClr>
                <a:srgbClr val="EF9B28"/>
              </a:buClr>
            </a:pPr>
            <a:r>
              <a:rPr lang="en-GB" sz="1900" dirty="0">
                <a:solidFill>
                  <a:srgbClr val="FFFFFE"/>
                </a:solidFill>
                <a:latin typeface="Aptos Display" panose="020B0004020202020204" pitchFamily="34" charset="0"/>
                <a:ea typeface="Calibri" panose="020F0502020204030204" pitchFamily="34" charset="0"/>
                <a:cs typeface="Times New Roman" panose="02020603050405020304" pitchFamily="18" charset="0"/>
              </a:rPr>
              <a:t>Di</a:t>
            </a:r>
            <a:r>
              <a:rPr lang="en-GB" sz="1900" dirty="0">
                <a:solidFill>
                  <a:srgbClr val="FFFFFE"/>
                </a:solidFill>
                <a:effectLst/>
                <a:latin typeface="Aptos Display" panose="020B0004020202020204" pitchFamily="34" charset="0"/>
                <a:ea typeface="Calibri" panose="020F0502020204030204" pitchFamily="34" charset="0"/>
                <a:cs typeface="Times New Roman" panose="02020603050405020304" pitchFamily="18" charset="0"/>
              </a:rPr>
              <a:t>gital marketing allows businesses to reach a global audience, breaking geographical barriers. Even small business can gain international visibility. </a:t>
            </a:r>
          </a:p>
          <a:p>
            <a:pPr>
              <a:lnSpc>
                <a:spcPct val="110000"/>
              </a:lnSpc>
              <a:buClr>
                <a:srgbClr val="EF9B28"/>
              </a:buClr>
            </a:pPr>
            <a:r>
              <a:rPr lang="en-GB" sz="1900" kern="100" dirty="0">
                <a:solidFill>
                  <a:srgbClr val="FFFFFE"/>
                </a:solidFill>
                <a:latin typeface="Aptos Display" panose="020B0004020202020204" pitchFamily="34" charset="0"/>
                <a:ea typeface="Calibri" panose="020F0502020204030204" pitchFamily="34" charset="0"/>
                <a:cs typeface="Times New Roman" panose="02020603050405020304" pitchFamily="18" charset="0"/>
              </a:rPr>
              <a:t>D</a:t>
            </a:r>
            <a:r>
              <a:rPr lang="en-GB" sz="1900" kern="100" dirty="0">
                <a:solidFill>
                  <a:srgbClr val="FFFFFE"/>
                </a:solidFill>
                <a:effectLst/>
                <a:latin typeface="Aptos Display" panose="020B0004020202020204" pitchFamily="34" charset="0"/>
                <a:ea typeface="Calibri" panose="020F0502020204030204" pitchFamily="34" charset="0"/>
                <a:cs typeface="Times New Roman" panose="02020603050405020304" pitchFamily="18" charset="0"/>
              </a:rPr>
              <a:t>igital marketing allows for businesses to use demographic, behavioural, or interest-based targeting to reach the right audience.   </a:t>
            </a:r>
          </a:p>
          <a:p>
            <a:pPr>
              <a:lnSpc>
                <a:spcPct val="110000"/>
              </a:lnSpc>
              <a:buClr>
                <a:srgbClr val="EF9B28"/>
              </a:buClr>
            </a:pPr>
            <a:r>
              <a:rPr lang="en-GB" sz="1900" dirty="0">
                <a:solidFill>
                  <a:srgbClr val="FFFFFE"/>
                </a:solidFill>
                <a:latin typeface="Aptos Display" panose="020B0004020202020204" pitchFamily="34" charset="0"/>
                <a:ea typeface="Calibri" panose="020F0502020204030204" pitchFamily="34" charset="0"/>
                <a:cs typeface="Times New Roman" panose="02020603050405020304" pitchFamily="18" charset="0"/>
              </a:rPr>
              <a:t>D</a:t>
            </a:r>
            <a:r>
              <a:rPr lang="en-GB" sz="1900" dirty="0">
                <a:solidFill>
                  <a:srgbClr val="FFFFFE"/>
                </a:solidFill>
                <a:effectLst/>
                <a:latin typeface="Aptos Display" panose="020B0004020202020204" pitchFamily="34" charset="0"/>
                <a:ea typeface="Calibri" panose="020F0502020204030204" pitchFamily="34" charset="0"/>
                <a:cs typeface="Times New Roman" panose="02020603050405020304" pitchFamily="18" charset="0"/>
              </a:rPr>
              <a:t>igital marketing campaigns can be adjusted quickly according to performance data or changing marketing goals, without the long lead times and costs of traditional marketing. </a:t>
            </a:r>
          </a:p>
          <a:p>
            <a:pPr>
              <a:lnSpc>
                <a:spcPct val="110000"/>
              </a:lnSpc>
              <a:buClr>
                <a:srgbClr val="EF9B28"/>
              </a:buClr>
            </a:pPr>
            <a:r>
              <a:rPr lang="en-GB" sz="1900" dirty="0">
                <a:solidFill>
                  <a:srgbClr val="FFFFFE"/>
                </a:solidFill>
                <a:effectLst/>
                <a:latin typeface="Aptos Display" panose="020B0004020202020204" pitchFamily="34" charset="0"/>
                <a:ea typeface="Calibri" panose="020F0502020204030204" pitchFamily="34" charset="0"/>
                <a:cs typeface="Times New Roman" panose="02020603050405020304" pitchFamily="18" charset="0"/>
              </a:rPr>
              <a:t>Businesses can respond to queries and offer personalised  content.</a:t>
            </a:r>
            <a:endParaRPr lang="en-GB" sz="1900" kern="100" dirty="0">
              <a:solidFill>
                <a:srgbClr val="FFFFFE"/>
              </a:solidFill>
              <a:effectLst/>
              <a:latin typeface="Aptos Display" panose="020B0004020202020204" pitchFamily="34" charset="0"/>
              <a:ea typeface="Calibri" panose="020F0502020204030204" pitchFamily="34" charset="0"/>
              <a:cs typeface="Times New Roman" panose="02020603050405020304" pitchFamily="18" charset="0"/>
            </a:endParaRPr>
          </a:p>
        </p:txBody>
      </p:sp>
    </p:spTree>
    <p:extLst>
      <p:ext uri="{BB962C8B-B14F-4D97-AF65-F5344CB8AC3E}">
        <p14:creationId xmlns:p14="http://schemas.microsoft.com/office/powerpoint/2010/main" val="3092872237"/>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4103" name="Rectangle 4102">
            <a:extLst>
              <a:ext uri="{FF2B5EF4-FFF2-40B4-BE49-F238E27FC236}">
                <a16:creationId xmlns:a16="http://schemas.microsoft.com/office/drawing/2014/main" id="{C6870151-9189-4C3A-8379-EF3D95827A0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098" name="Picture 2" descr="Person using tablet to marketing tool.">
            <a:extLst>
              <a:ext uri="{FF2B5EF4-FFF2-40B4-BE49-F238E27FC236}">
                <a16:creationId xmlns:a16="http://schemas.microsoft.com/office/drawing/2014/main" id="{499A5326-0F6E-AEC2-D2E2-9FF00DDF037E}"/>
              </a:ext>
            </a:extLst>
          </p:cNvPr>
          <p:cNvPicPr>
            <a:picLocks noChangeAspect="1" noChangeArrowheads="1"/>
          </p:cNvPicPr>
          <p:nvPr/>
        </p:nvPicPr>
        <p:blipFill>
          <a:blip r:embed="rId2">
            <a:alphaModFix amt="50000"/>
            <a:extLst>
              <a:ext uri="{28A0092B-C50C-407E-A947-70E740481C1C}">
                <a14:useLocalDpi xmlns:a14="http://schemas.microsoft.com/office/drawing/2010/main" val="0"/>
              </a:ext>
            </a:extLst>
          </a:blip>
          <a:srcRect t="9237" r="-1" b="6490"/>
          <a:stretch>
            <a:fillRect/>
          </a:stretch>
        </p:blipFill>
        <p:spPr bwMode="auto">
          <a:xfrm>
            <a:off x="305" y="10"/>
            <a:ext cx="12191695" cy="6857990"/>
          </a:xfrm>
          <a:prstGeom prst="rect">
            <a:avLst/>
          </a:prstGeom>
          <a:noFill/>
          <a:extLst>
            <a:ext uri="{909E8E84-426E-40DD-AFC4-6F175D3DCCD1}">
              <a14:hiddenFill xmlns:a14="http://schemas.microsoft.com/office/drawing/2010/main">
                <a:solidFill>
                  <a:srgbClr val="FFFFFF"/>
                </a:solidFill>
              </a14:hiddenFill>
            </a:ext>
          </a:extLst>
        </p:spPr>
      </p:pic>
      <p:sp>
        <p:nvSpPr>
          <p:cNvPr id="4105" name="Slide Number Placeholder 7">
            <a:extLst>
              <a:ext uri="{FF2B5EF4-FFF2-40B4-BE49-F238E27FC236}">
                <a16:creationId xmlns:a16="http://schemas.microsoft.com/office/drawing/2014/main" id="{123EA69C-102A-4DD0-9547-05DCD271D159}"/>
              </a:ext>
              <a:ext uri="{C183D7F6-B498-43B3-948B-1728B52AA6E4}">
                <adec:decorative xmlns:adec="http://schemas.microsoft.com/office/drawing/2017/decorative" val="1"/>
              </a:ext>
            </a:extLst>
          </p:cNvPr>
          <p:cNvSpPr txBox="1">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512301" y="443732"/>
            <a:ext cx="811019" cy="503578"/>
          </a:xfrm>
          <a:prstGeom prst="rect">
            <a:avLst/>
          </a:prstGeom>
        </p:spPr>
        <p:txBody>
          <a:bodyPr vert="horz" lIns="91440" tIns="45720" rIns="91440" bIns="45720" rtlCol="0" anchor="t"/>
          <a:lstStyle>
            <a:defPPr>
              <a:defRPr lang="en-US"/>
            </a:defPPr>
            <a:lvl1pPr marL="0" algn="r" defTabSz="457200" rtl="0" eaLnBrk="1" latinLnBrk="0" hangingPunct="1">
              <a:defRPr sz="2800" kern="1200">
                <a:solidFill>
                  <a:schemeClr val="accent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endParaRPr lang="en-US" dirty="0"/>
          </a:p>
        </p:txBody>
      </p:sp>
      <p:sp>
        <p:nvSpPr>
          <p:cNvPr id="4107" name="Footer Placeholder 6">
            <a:extLst>
              <a:ext uri="{FF2B5EF4-FFF2-40B4-BE49-F238E27FC236}">
                <a16:creationId xmlns:a16="http://schemas.microsoft.com/office/drawing/2014/main" id="{6A862265-5CA3-4C40-8582-7534C3B03C2A}"/>
              </a:ext>
              <a:ext uri="{C183D7F6-B498-43B3-948B-1728B52AA6E4}">
                <adec:decorative xmlns:adec="http://schemas.microsoft.com/office/drawing/2017/decorative" val="1"/>
              </a:ext>
            </a:extLst>
          </p:cNvPr>
          <p:cNvSpPr txBox="1">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976636" y="540921"/>
            <a:ext cx="4973915" cy="309201"/>
          </a:xfrm>
          <a:prstGeom prst="rect">
            <a:avLst/>
          </a:prstGeom>
        </p:spPr>
        <p:txBody>
          <a:bodyPr vert="horz" lIns="91440" tIns="45720" rIns="91440" bIns="45720" rtlCol="0" anchor="ctr"/>
          <a:lstStyle>
            <a:defPPr>
              <a:defRPr lang="en-US"/>
            </a:defPPr>
            <a:lvl1pPr marL="0" algn="l" defTabSz="457200" rtl="0" eaLnBrk="1" latinLnBrk="0" hangingPunct="1">
              <a:defRPr sz="1200" kern="1200">
                <a:solidFill>
                  <a:schemeClr val="tx1">
                    <a:tint val="75000"/>
                  </a:schemeClr>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endParaRPr lang="en-US" dirty="0">
              <a:solidFill>
                <a:schemeClr val="tx1"/>
              </a:solidFill>
            </a:endParaRPr>
          </a:p>
        </p:txBody>
      </p:sp>
      <p:sp>
        <p:nvSpPr>
          <p:cNvPr id="4109" name="Rectangle 4108">
            <a:extLst>
              <a:ext uri="{FF2B5EF4-FFF2-40B4-BE49-F238E27FC236}">
                <a16:creationId xmlns:a16="http://schemas.microsoft.com/office/drawing/2014/main" id="{600EF80B-0391-4082-9AF5-F15B091B4CE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1193800"/>
            <a:ext cx="12192000" cy="5664199"/>
          </a:xfrm>
          <a:prstGeom prst="rect">
            <a:avLst/>
          </a:prstGeom>
          <a:gradFill flip="none" rotWithShape="1">
            <a:gsLst>
              <a:gs pos="0">
                <a:schemeClr val="bg2">
                  <a:lumMod val="87000"/>
                  <a:alpha val="4000"/>
                </a:schemeClr>
              </a:gs>
              <a:gs pos="100000">
                <a:schemeClr val="bg2">
                  <a:lumMod val="95000"/>
                  <a:lumOff val="5000"/>
                </a:schemeClr>
              </a:gs>
            </a:gsLst>
            <a:lin ang="54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a:lstStyle/>
          <a:p>
            <a:endParaRPr lang="en-US" dirty="0"/>
          </a:p>
        </p:txBody>
      </p:sp>
      <p:sp>
        <p:nvSpPr>
          <p:cNvPr id="2" name="Title 1">
            <a:extLst>
              <a:ext uri="{FF2B5EF4-FFF2-40B4-BE49-F238E27FC236}">
                <a16:creationId xmlns:a16="http://schemas.microsoft.com/office/drawing/2014/main" id="{0A82688E-ED98-98AE-715B-5126AB36883F}"/>
              </a:ext>
            </a:extLst>
          </p:cNvPr>
          <p:cNvSpPr>
            <a:spLocks noGrp="1"/>
          </p:cNvSpPr>
          <p:nvPr>
            <p:ph type="title"/>
          </p:nvPr>
        </p:nvSpPr>
        <p:spPr>
          <a:xfrm>
            <a:off x="1130271" y="1193800"/>
            <a:ext cx="3193050" cy="4699000"/>
          </a:xfrm>
        </p:spPr>
        <p:txBody>
          <a:bodyPr anchor="ctr">
            <a:normAutofit/>
          </a:bodyPr>
          <a:lstStyle/>
          <a:p>
            <a:r>
              <a:rPr lang="en-GB" dirty="0"/>
              <a:t>Positive elements of using social media</a:t>
            </a:r>
          </a:p>
        </p:txBody>
      </p:sp>
      <p:cxnSp>
        <p:nvCxnSpPr>
          <p:cNvPr id="4111" name="Straight Connector 4110">
            <a:extLst>
              <a:ext uri="{FF2B5EF4-FFF2-40B4-BE49-F238E27FC236}">
                <a16:creationId xmlns:a16="http://schemas.microsoft.com/office/drawing/2014/main" id="{D33AC32D-5F44-45F7-A0BD-7C11A86BED57}"/>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4654296" y="1600200"/>
            <a:ext cx="0" cy="3657600"/>
          </a:xfrm>
          <a:prstGeom prst="line">
            <a:avLst/>
          </a:prstGeom>
          <a:ln w="31750">
            <a:solidFill>
              <a:schemeClr val="tx1">
                <a:alpha val="80000"/>
              </a:schemeClr>
            </a:solidFill>
          </a:ln>
        </p:spPr>
        <p:style>
          <a:lnRef idx="1">
            <a:schemeClr val="accent1"/>
          </a:lnRef>
          <a:fillRef idx="0">
            <a:schemeClr val="accent1"/>
          </a:fillRef>
          <a:effectRef idx="0">
            <a:schemeClr val="accent1"/>
          </a:effectRef>
          <a:fontRef idx="minor">
            <a:schemeClr val="tx1"/>
          </a:fontRef>
        </p:style>
      </p:cxnSp>
      <p:sp>
        <p:nvSpPr>
          <p:cNvPr id="3" name="Content Placeholder 2">
            <a:extLst>
              <a:ext uri="{FF2B5EF4-FFF2-40B4-BE49-F238E27FC236}">
                <a16:creationId xmlns:a16="http://schemas.microsoft.com/office/drawing/2014/main" id="{47601AA0-164A-12A9-6B20-6E1C9732355A}"/>
              </a:ext>
            </a:extLst>
          </p:cNvPr>
          <p:cNvSpPr>
            <a:spLocks noGrp="1"/>
          </p:cNvSpPr>
          <p:nvPr>
            <p:ph idx="1"/>
          </p:nvPr>
        </p:nvSpPr>
        <p:spPr>
          <a:xfrm>
            <a:off x="4976636" y="1193800"/>
            <a:ext cx="6085091" cy="4699000"/>
          </a:xfrm>
        </p:spPr>
        <p:txBody>
          <a:bodyPr anchor="ctr">
            <a:normAutofit/>
          </a:bodyPr>
          <a:lstStyle/>
          <a:p>
            <a:r>
              <a:rPr lang="en-GB" dirty="0">
                <a:effectLst/>
                <a:latin typeface="Aptos Display" panose="020B0004020202020204" pitchFamily="34" charset="0"/>
                <a:ea typeface="Calibri" panose="020F0502020204030204" pitchFamily="34" charset="0"/>
                <a:cs typeface="Times New Roman" panose="02020603050405020304" pitchFamily="18" charset="0"/>
              </a:rPr>
              <a:t>Social media allows for companies and to interact directly with customers in real time. Ghazali, Rahim and Hasan (2016) also write that active social media interaction reduces customer churn, which means that customers who feel heard and valued on social platforms are more likely to stay loyal. </a:t>
            </a:r>
          </a:p>
          <a:p>
            <a:endParaRPr lang="en-GB" kern="100" dirty="0">
              <a:latin typeface="Aptos Display" panose="020B0004020202020204" pitchFamily="34" charset="0"/>
              <a:ea typeface="Calibri" panose="020F0502020204030204" pitchFamily="34" charset="0"/>
              <a:cs typeface="Times New Roman" panose="02020603050405020304" pitchFamily="18" charset="0"/>
            </a:endParaRPr>
          </a:p>
          <a:p>
            <a:r>
              <a:rPr lang="en-GB" kern="100" dirty="0">
                <a:effectLst/>
                <a:latin typeface="Aptos Display" panose="020B0004020202020204" pitchFamily="34" charset="0"/>
                <a:ea typeface="Calibri" panose="020F0502020204030204" pitchFamily="34" charset="0"/>
                <a:cs typeface="Times New Roman" panose="02020603050405020304" pitchFamily="18" charset="0"/>
              </a:rPr>
              <a:t>Companies can promote additional products or services based on observed behaviour (Ghazali, Rahim and Hasan, 2016). </a:t>
            </a:r>
          </a:p>
          <a:p>
            <a:endParaRPr lang="en-GB" dirty="0">
              <a:latin typeface="Aptos Display" panose="020B0004020202020204" pitchFamily="34" charset="0"/>
            </a:endParaRPr>
          </a:p>
        </p:txBody>
      </p:sp>
      <p:sp>
        <p:nvSpPr>
          <p:cNvPr id="4113" name="Date Placeholder 1">
            <a:extLst>
              <a:ext uri="{FF2B5EF4-FFF2-40B4-BE49-F238E27FC236}">
                <a16:creationId xmlns:a16="http://schemas.microsoft.com/office/drawing/2014/main" id="{3FBF03E8-C602-4192-9C52-F84B29FDCC88}"/>
              </a:ext>
              <a:ext uri="{C183D7F6-B498-43B3-948B-1728B52AA6E4}">
                <adec:decorative xmlns:adec="http://schemas.microsoft.com/office/drawing/2017/decorative" val="1"/>
              </a:ext>
            </a:extLst>
          </p:cNvPr>
          <p:cNvSpPr txBox="1">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7723229" y="6007878"/>
            <a:ext cx="3500715" cy="309201"/>
          </a:xfrm>
          <a:prstGeom prst="rect">
            <a:avLst/>
          </a:prstGeom>
        </p:spPr>
        <p:txBody>
          <a:bodyPr vert="horz" lIns="91440" tIns="45720" rIns="91440" bIns="45720" rtlCol="0" anchor="ctr"/>
          <a:lstStyle>
            <a:defPPr>
              <a:defRPr lang="en-US"/>
            </a:defPPr>
            <a:lvl1pPr marL="0" algn="r" defTabSz="457200" rtl="0" eaLnBrk="1" latinLnBrk="0" hangingPunct="1">
              <a:defRPr sz="1200" kern="1200">
                <a:solidFill>
                  <a:schemeClr val="tx1">
                    <a:tint val="75000"/>
                  </a:schemeClr>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endParaRPr lang="en-US" dirty="0">
              <a:solidFill>
                <a:schemeClr val="tx1"/>
              </a:solidFill>
            </a:endParaRPr>
          </a:p>
        </p:txBody>
      </p:sp>
    </p:spTree>
    <p:extLst>
      <p:ext uri="{BB962C8B-B14F-4D97-AF65-F5344CB8AC3E}">
        <p14:creationId xmlns:p14="http://schemas.microsoft.com/office/powerpoint/2010/main" val="3328967868"/>
      </p:ext>
    </p:extLst>
  </p:cSld>
  <p:clrMapOvr>
    <a:overrideClrMapping bg1="dk1" tx1="lt1" bg2="dk2" tx2="lt2" accent1="accent1" accent2="accent2" accent3="accent3" accent4="accent4" accent5="accent5" accent6="accent6" hlink="hlink" folHlink="folHlink"/>
  </p:clrMapOvr>
</p:sld>
</file>

<file path=ppt/slides/slide6.xml><?xml version="1.0" encoding="utf-8"?>
<p:sld xmlns:a="http://schemas.openxmlformats.org/drawingml/2006/main" xmlns:r="http://schemas.openxmlformats.org/officeDocument/2006/relationships" xmlns:p="http://schemas.openxmlformats.org/presentationml/2006/main">
  <p:cSld>
    <p:bg>
      <p:bgPr>
        <a:gradFill rotWithShape="1">
          <a:gsLst>
            <a:gs pos="0">
              <a:schemeClr val="bg2">
                <a:tint val="94000"/>
                <a:satMod val="80000"/>
                <a:lumMod val="106000"/>
              </a:schemeClr>
            </a:gs>
            <a:gs pos="100000">
              <a:schemeClr val="bg2">
                <a:shade val="80000"/>
              </a:schemeClr>
            </a:gs>
          </a:gsLst>
          <a:path path="circle">
            <a:fillToRect l="43000" r="43000" b="100000"/>
          </a:path>
        </a:gradFill>
        <a:effectLst/>
      </p:bgPr>
    </p:bg>
    <p:spTree>
      <p:nvGrpSpPr>
        <p:cNvPr id="1" name=""/>
        <p:cNvGrpSpPr/>
        <p:nvPr/>
      </p:nvGrpSpPr>
      <p:grpSpPr>
        <a:xfrm>
          <a:off x="0" y="0"/>
          <a:ext cx="0" cy="0"/>
          <a:chOff x="0" y="0"/>
          <a:chExt cx="0" cy="0"/>
        </a:xfrm>
      </p:grpSpPr>
      <p:pic>
        <p:nvPicPr>
          <p:cNvPr id="5122" name="Picture 2" descr="a group of different social media logos">
            <a:extLst>
              <a:ext uri="{FF2B5EF4-FFF2-40B4-BE49-F238E27FC236}">
                <a16:creationId xmlns:a16="http://schemas.microsoft.com/office/drawing/2014/main" id="{E9BFBDF2-4CAC-724E-E886-BBA92184EDEC}"/>
              </a:ext>
            </a:extLst>
          </p:cNvPr>
          <p:cNvPicPr>
            <a:picLocks noChangeAspect="1" noChangeArrowheads="1"/>
          </p:cNvPicPr>
          <p:nvPr/>
        </p:nvPicPr>
        <p:blipFill>
          <a:blip r:embed="rId2">
            <a:extLst>
              <a:ext uri="{28A0092B-C50C-407E-A947-70E740481C1C}">
                <a14:useLocalDpi xmlns:a14="http://schemas.microsoft.com/office/drawing/2010/main" val="0"/>
              </a:ext>
            </a:extLst>
          </a:blip>
          <a:srcRect l="14749" t="9091" r="1" b="1"/>
          <a:stretch>
            <a:fillRect/>
          </a:stretch>
        </p:blipFill>
        <p:spPr bwMode="auto">
          <a:xfrm>
            <a:off x="2" y="10"/>
            <a:ext cx="12191695" cy="6857990"/>
          </a:xfrm>
          <a:prstGeom prst="rect">
            <a:avLst/>
          </a:prstGeom>
          <a:noFill/>
          <a:extLst>
            <a:ext uri="{909E8E84-426E-40DD-AFC4-6F175D3DCCD1}">
              <a14:hiddenFill xmlns:a14="http://schemas.microsoft.com/office/drawing/2010/main">
                <a:solidFill>
                  <a:srgbClr val="FFFFFF"/>
                </a:solidFill>
              </a14:hiddenFill>
            </a:ext>
          </a:extLst>
        </p:spPr>
      </p:pic>
      <p:sp>
        <p:nvSpPr>
          <p:cNvPr id="5127" name="Rectangle 5126">
            <a:extLst>
              <a:ext uri="{FF2B5EF4-FFF2-40B4-BE49-F238E27FC236}">
                <a16:creationId xmlns:a16="http://schemas.microsoft.com/office/drawing/2014/main" id="{368B8211-0B9F-4516-8771-3316E00DB96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891643" y="636753"/>
            <a:ext cx="8299435" cy="5572811"/>
          </a:xfrm>
          <a:prstGeom prst="rect">
            <a:avLst/>
          </a:prstGeom>
          <a:solidFill>
            <a:srgbClr val="000001">
              <a:alpha val="74902"/>
            </a:srgbClr>
          </a:solidFill>
          <a:ln>
            <a:no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C42FE3C3-50D3-BC9C-AAF6-9E52C3B1E5DF}"/>
              </a:ext>
            </a:extLst>
          </p:cNvPr>
          <p:cNvSpPr>
            <a:spLocks noGrp="1"/>
          </p:cNvSpPr>
          <p:nvPr>
            <p:ph type="title"/>
          </p:nvPr>
        </p:nvSpPr>
        <p:spPr>
          <a:xfrm>
            <a:off x="4063421" y="804520"/>
            <a:ext cx="6815731" cy="1049235"/>
          </a:xfrm>
        </p:spPr>
        <p:txBody>
          <a:bodyPr>
            <a:normAutofit/>
          </a:bodyPr>
          <a:lstStyle/>
          <a:p>
            <a:r>
              <a:rPr lang="en-GB">
                <a:solidFill>
                  <a:srgbClr val="FFFFFE"/>
                </a:solidFill>
              </a:rPr>
              <a:t>Research findings on social media</a:t>
            </a:r>
          </a:p>
        </p:txBody>
      </p:sp>
      <p:cxnSp>
        <p:nvCxnSpPr>
          <p:cNvPr id="5129" name="Straight Connector 5128">
            <a:extLst>
              <a:ext uri="{FF2B5EF4-FFF2-40B4-BE49-F238E27FC236}">
                <a16:creationId xmlns:a16="http://schemas.microsoft.com/office/drawing/2014/main" id="{B7582E73-8B46-4A0E-944E-58357C80883F}"/>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4065789" y="1847088"/>
            <a:ext cx="6813363" cy="0"/>
          </a:xfrm>
          <a:prstGeom prst="line">
            <a:avLst/>
          </a:prstGeom>
          <a:ln w="31750">
            <a:solidFill>
              <a:srgbClr val="1BE4FF"/>
            </a:solidFill>
          </a:ln>
        </p:spPr>
        <p:style>
          <a:lnRef idx="3">
            <a:schemeClr val="accent1"/>
          </a:lnRef>
          <a:fillRef idx="0">
            <a:schemeClr val="accent1"/>
          </a:fillRef>
          <a:effectRef idx="2">
            <a:schemeClr val="accent1"/>
          </a:effectRef>
          <a:fontRef idx="minor">
            <a:schemeClr val="tx1"/>
          </a:fontRef>
        </p:style>
      </p:cxnSp>
      <p:sp>
        <p:nvSpPr>
          <p:cNvPr id="3" name="Content Placeholder 2">
            <a:extLst>
              <a:ext uri="{FF2B5EF4-FFF2-40B4-BE49-F238E27FC236}">
                <a16:creationId xmlns:a16="http://schemas.microsoft.com/office/drawing/2014/main" id="{F6A97777-C9C5-DD1F-9572-CA0A59653AF8}"/>
              </a:ext>
            </a:extLst>
          </p:cNvPr>
          <p:cNvSpPr>
            <a:spLocks noGrp="1"/>
          </p:cNvSpPr>
          <p:nvPr>
            <p:ph idx="1"/>
          </p:nvPr>
        </p:nvSpPr>
        <p:spPr>
          <a:xfrm>
            <a:off x="4259363" y="2596440"/>
            <a:ext cx="6815731" cy="4021267"/>
          </a:xfrm>
        </p:spPr>
        <p:txBody>
          <a:bodyPr>
            <a:normAutofit/>
          </a:bodyPr>
          <a:lstStyle/>
          <a:p>
            <a:pPr>
              <a:buClr>
                <a:srgbClr val="1BE4FF"/>
              </a:buClr>
            </a:pPr>
            <a:r>
              <a:rPr lang="en-GB" sz="2400" kern="100" dirty="0">
                <a:solidFill>
                  <a:srgbClr val="FFFFFE"/>
                </a:solidFill>
                <a:effectLst/>
                <a:latin typeface="Aptos Display" panose="020B0004020202020204" pitchFamily="34" charset="0"/>
                <a:ea typeface="Calibri" panose="020F0502020204030204" pitchFamily="34" charset="0"/>
                <a:cs typeface="Times New Roman" panose="02020603050405020304" pitchFamily="18" charset="0"/>
              </a:rPr>
              <a:t>Ghazali, Rahim and Hasan, (2016) say that compared to traditional channels, social media allows large-scale customer communication at quite a low cost. They say that organisations can maintain strong CRM without too much spending. </a:t>
            </a:r>
            <a:endParaRPr lang="en-GB" sz="2400" dirty="0">
              <a:solidFill>
                <a:srgbClr val="FFFFFE"/>
              </a:solidFill>
            </a:endParaRPr>
          </a:p>
        </p:txBody>
      </p:sp>
    </p:spTree>
    <p:extLst>
      <p:ext uri="{BB962C8B-B14F-4D97-AF65-F5344CB8AC3E}">
        <p14:creationId xmlns:p14="http://schemas.microsoft.com/office/powerpoint/2010/main" val="3436680765"/>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6151" name="Rectangle 6150">
            <a:extLst>
              <a:ext uri="{FF2B5EF4-FFF2-40B4-BE49-F238E27FC236}">
                <a16:creationId xmlns:a16="http://schemas.microsoft.com/office/drawing/2014/main" id="{C6870151-9189-4C3A-8379-EF3D95827A0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6146" name="Picture 2" descr="Child using smartphone and with social media and texts bubbles around him">
            <a:extLst>
              <a:ext uri="{FF2B5EF4-FFF2-40B4-BE49-F238E27FC236}">
                <a16:creationId xmlns:a16="http://schemas.microsoft.com/office/drawing/2014/main" id="{F5A13D5A-A5E0-27CC-2A50-EBEF56CEFC60}"/>
              </a:ext>
            </a:extLst>
          </p:cNvPr>
          <p:cNvPicPr>
            <a:picLocks noChangeAspect="1" noChangeArrowheads="1"/>
          </p:cNvPicPr>
          <p:nvPr/>
        </p:nvPicPr>
        <p:blipFill>
          <a:blip r:embed="rId2">
            <a:alphaModFix amt="50000"/>
            <a:grayscl/>
            <a:extLst>
              <a:ext uri="{28A0092B-C50C-407E-A947-70E740481C1C}">
                <a14:useLocalDpi xmlns:a14="http://schemas.microsoft.com/office/drawing/2010/main" val="0"/>
              </a:ext>
            </a:extLst>
          </a:blip>
          <a:srcRect l="2"/>
          <a:stretch>
            <a:fillRect/>
          </a:stretch>
        </p:blipFill>
        <p:spPr bwMode="auto">
          <a:xfrm>
            <a:off x="1588" y="0"/>
            <a:ext cx="12190412" cy="6858000"/>
          </a:xfrm>
          <a:prstGeom prst="rect">
            <a:avLst/>
          </a:prstGeom>
          <a:noFill/>
          <a:extLst>
            <a:ext uri="{909E8E84-426E-40DD-AFC4-6F175D3DCCD1}">
              <a14:hiddenFill xmlns:a14="http://schemas.microsoft.com/office/drawing/2010/main">
                <a:solidFill>
                  <a:srgbClr val="FFFFFF"/>
                </a:solidFill>
              </a14:hiddenFill>
            </a:ext>
          </a:extLst>
        </p:spPr>
      </p:pic>
      <p:sp>
        <p:nvSpPr>
          <p:cNvPr id="6153" name="Slide Number Placeholder 7">
            <a:extLst>
              <a:ext uri="{FF2B5EF4-FFF2-40B4-BE49-F238E27FC236}">
                <a16:creationId xmlns:a16="http://schemas.microsoft.com/office/drawing/2014/main" id="{123EA69C-102A-4DD0-9547-05DCD271D159}"/>
              </a:ext>
              <a:ext uri="{C183D7F6-B498-43B3-948B-1728B52AA6E4}">
                <adec:decorative xmlns:adec="http://schemas.microsoft.com/office/drawing/2017/decorative" val="1"/>
              </a:ext>
            </a:extLst>
          </p:cNvPr>
          <p:cNvSpPr txBox="1">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512301" y="443732"/>
            <a:ext cx="811019" cy="503578"/>
          </a:xfrm>
          <a:prstGeom prst="rect">
            <a:avLst/>
          </a:prstGeom>
        </p:spPr>
        <p:txBody>
          <a:bodyPr vert="horz" lIns="91440" tIns="45720" rIns="91440" bIns="45720" rtlCol="0" anchor="t"/>
          <a:lstStyle>
            <a:defPPr>
              <a:defRPr lang="en-US"/>
            </a:defPPr>
            <a:lvl1pPr marL="0" algn="r" defTabSz="457200" rtl="0" eaLnBrk="1" latinLnBrk="0" hangingPunct="1">
              <a:defRPr sz="2800" kern="1200">
                <a:solidFill>
                  <a:schemeClr val="accent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endParaRPr lang="en-US" dirty="0"/>
          </a:p>
        </p:txBody>
      </p:sp>
      <p:sp>
        <p:nvSpPr>
          <p:cNvPr id="6155" name="Footer Placeholder 6">
            <a:extLst>
              <a:ext uri="{FF2B5EF4-FFF2-40B4-BE49-F238E27FC236}">
                <a16:creationId xmlns:a16="http://schemas.microsoft.com/office/drawing/2014/main" id="{6A862265-5CA3-4C40-8582-7534C3B03C2A}"/>
              </a:ext>
              <a:ext uri="{C183D7F6-B498-43B3-948B-1728B52AA6E4}">
                <adec:decorative xmlns:adec="http://schemas.microsoft.com/office/drawing/2017/decorative" val="1"/>
              </a:ext>
            </a:extLst>
          </p:cNvPr>
          <p:cNvSpPr txBox="1">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976636" y="540921"/>
            <a:ext cx="4973915" cy="309201"/>
          </a:xfrm>
          <a:prstGeom prst="rect">
            <a:avLst/>
          </a:prstGeom>
        </p:spPr>
        <p:txBody>
          <a:bodyPr vert="horz" lIns="91440" tIns="45720" rIns="91440" bIns="45720" rtlCol="0" anchor="ctr"/>
          <a:lstStyle>
            <a:defPPr>
              <a:defRPr lang="en-US"/>
            </a:defPPr>
            <a:lvl1pPr marL="0" algn="l" defTabSz="457200" rtl="0" eaLnBrk="1" latinLnBrk="0" hangingPunct="1">
              <a:defRPr sz="1200" kern="1200">
                <a:solidFill>
                  <a:schemeClr val="tx1">
                    <a:tint val="75000"/>
                  </a:schemeClr>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endParaRPr lang="en-US" dirty="0">
              <a:solidFill>
                <a:schemeClr val="tx1"/>
              </a:solidFill>
            </a:endParaRPr>
          </a:p>
        </p:txBody>
      </p:sp>
      <p:sp>
        <p:nvSpPr>
          <p:cNvPr id="6157" name="Rectangle 6156">
            <a:extLst>
              <a:ext uri="{FF2B5EF4-FFF2-40B4-BE49-F238E27FC236}">
                <a16:creationId xmlns:a16="http://schemas.microsoft.com/office/drawing/2014/main" id="{600EF80B-0391-4082-9AF5-F15B091B4CE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1193800"/>
            <a:ext cx="12192000" cy="5664199"/>
          </a:xfrm>
          <a:prstGeom prst="rect">
            <a:avLst/>
          </a:prstGeom>
          <a:gradFill flip="none" rotWithShape="1">
            <a:gsLst>
              <a:gs pos="0">
                <a:schemeClr val="bg2">
                  <a:lumMod val="87000"/>
                  <a:alpha val="4000"/>
                </a:schemeClr>
              </a:gs>
              <a:gs pos="100000">
                <a:schemeClr val="bg2">
                  <a:lumMod val="95000"/>
                  <a:lumOff val="5000"/>
                </a:schemeClr>
              </a:gs>
            </a:gsLst>
            <a:lin ang="54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a:lstStyle/>
          <a:p>
            <a:endParaRPr lang="en-US" dirty="0"/>
          </a:p>
        </p:txBody>
      </p:sp>
      <p:sp>
        <p:nvSpPr>
          <p:cNvPr id="2" name="Title 1">
            <a:extLst>
              <a:ext uri="{FF2B5EF4-FFF2-40B4-BE49-F238E27FC236}">
                <a16:creationId xmlns:a16="http://schemas.microsoft.com/office/drawing/2014/main" id="{7ABE8FE9-0137-765D-EA3A-C85BF87B58EA}"/>
              </a:ext>
            </a:extLst>
          </p:cNvPr>
          <p:cNvSpPr>
            <a:spLocks noGrp="1"/>
          </p:cNvSpPr>
          <p:nvPr>
            <p:ph type="title"/>
          </p:nvPr>
        </p:nvSpPr>
        <p:spPr>
          <a:xfrm>
            <a:off x="1130271" y="1193800"/>
            <a:ext cx="3193050" cy="4699000"/>
          </a:xfrm>
        </p:spPr>
        <p:txBody>
          <a:bodyPr anchor="ctr">
            <a:normAutofit/>
          </a:bodyPr>
          <a:lstStyle/>
          <a:p>
            <a:r>
              <a:rPr lang="en-GB" dirty="0"/>
              <a:t>Negative aspects of using social media </a:t>
            </a:r>
          </a:p>
        </p:txBody>
      </p:sp>
      <p:cxnSp>
        <p:nvCxnSpPr>
          <p:cNvPr id="6159" name="Straight Connector 6158">
            <a:extLst>
              <a:ext uri="{FF2B5EF4-FFF2-40B4-BE49-F238E27FC236}">
                <a16:creationId xmlns:a16="http://schemas.microsoft.com/office/drawing/2014/main" id="{D33AC32D-5F44-45F7-A0BD-7C11A86BED57}"/>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4654296" y="1600200"/>
            <a:ext cx="0" cy="3657600"/>
          </a:xfrm>
          <a:prstGeom prst="line">
            <a:avLst/>
          </a:prstGeom>
          <a:ln w="31750">
            <a:solidFill>
              <a:schemeClr val="tx1">
                <a:alpha val="80000"/>
              </a:schemeClr>
            </a:solidFill>
          </a:ln>
        </p:spPr>
        <p:style>
          <a:lnRef idx="1">
            <a:schemeClr val="accent1"/>
          </a:lnRef>
          <a:fillRef idx="0">
            <a:schemeClr val="accent1"/>
          </a:fillRef>
          <a:effectRef idx="0">
            <a:schemeClr val="accent1"/>
          </a:effectRef>
          <a:fontRef idx="minor">
            <a:schemeClr val="tx1"/>
          </a:fontRef>
        </p:style>
      </p:cxnSp>
      <p:sp>
        <p:nvSpPr>
          <p:cNvPr id="3" name="Content Placeholder 2">
            <a:extLst>
              <a:ext uri="{FF2B5EF4-FFF2-40B4-BE49-F238E27FC236}">
                <a16:creationId xmlns:a16="http://schemas.microsoft.com/office/drawing/2014/main" id="{C860536D-E7EC-A960-DA6D-D34D00CA9F87}"/>
              </a:ext>
            </a:extLst>
          </p:cNvPr>
          <p:cNvSpPr>
            <a:spLocks noGrp="1"/>
          </p:cNvSpPr>
          <p:nvPr>
            <p:ph idx="1"/>
          </p:nvPr>
        </p:nvSpPr>
        <p:spPr>
          <a:xfrm>
            <a:off x="4976636" y="1193800"/>
            <a:ext cx="6085091" cy="4699000"/>
          </a:xfrm>
        </p:spPr>
        <p:txBody>
          <a:bodyPr anchor="ctr">
            <a:normAutofit/>
          </a:bodyPr>
          <a:lstStyle/>
          <a:p>
            <a:r>
              <a:rPr lang="en-GB">
                <a:effectLst/>
                <a:latin typeface="Aptos Display" panose="020B0004020202020204" pitchFamily="34" charset="0"/>
                <a:ea typeface="Calibri" panose="020F0502020204030204" pitchFamily="34" charset="0"/>
                <a:cs typeface="Times New Roman" panose="02020603050405020304" pitchFamily="18" charset="0"/>
              </a:rPr>
              <a:t>Once something is posted online the organisation can lose control of the message. Audiences can take content and things uploaded in very different ways. Things like comments or shares may spread the message way its original meaning. Negative feedback and things like customer complaints can also become public very quickly.</a:t>
            </a:r>
            <a:r>
              <a:rPr lang="en-GB">
                <a:effectLst/>
                <a:latin typeface="Aptos Display" panose="020B0004020202020204" pitchFamily="34" charset="0"/>
              </a:rPr>
              <a:t> </a:t>
            </a:r>
            <a:endParaRPr lang="en-GB">
              <a:latin typeface="Aptos Display" panose="020B0004020202020204" pitchFamily="34" charset="0"/>
            </a:endParaRPr>
          </a:p>
        </p:txBody>
      </p:sp>
      <p:sp>
        <p:nvSpPr>
          <p:cNvPr id="6161" name="Date Placeholder 1">
            <a:extLst>
              <a:ext uri="{FF2B5EF4-FFF2-40B4-BE49-F238E27FC236}">
                <a16:creationId xmlns:a16="http://schemas.microsoft.com/office/drawing/2014/main" id="{3FBF03E8-C602-4192-9C52-F84B29FDCC88}"/>
              </a:ext>
              <a:ext uri="{C183D7F6-B498-43B3-948B-1728B52AA6E4}">
                <adec:decorative xmlns:adec="http://schemas.microsoft.com/office/drawing/2017/decorative" val="1"/>
              </a:ext>
            </a:extLst>
          </p:cNvPr>
          <p:cNvSpPr txBox="1">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7723229" y="6007878"/>
            <a:ext cx="3500715" cy="309201"/>
          </a:xfrm>
          <a:prstGeom prst="rect">
            <a:avLst/>
          </a:prstGeom>
        </p:spPr>
        <p:txBody>
          <a:bodyPr vert="horz" lIns="91440" tIns="45720" rIns="91440" bIns="45720" rtlCol="0" anchor="ctr"/>
          <a:lstStyle>
            <a:defPPr>
              <a:defRPr lang="en-US"/>
            </a:defPPr>
            <a:lvl1pPr marL="0" algn="r" defTabSz="457200" rtl="0" eaLnBrk="1" latinLnBrk="0" hangingPunct="1">
              <a:defRPr sz="1200" kern="1200">
                <a:solidFill>
                  <a:schemeClr val="tx1">
                    <a:tint val="75000"/>
                  </a:schemeClr>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endParaRPr lang="en-US" dirty="0">
              <a:solidFill>
                <a:schemeClr val="tx1"/>
              </a:solidFill>
            </a:endParaRPr>
          </a:p>
        </p:txBody>
      </p:sp>
    </p:spTree>
    <p:extLst>
      <p:ext uri="{BB962C8B-B14F-4D97-AF65-F5344CB8AC3E}">
        <p14:creationId xmlns:p14="http://schemas.microsoft.com/office/powerpoint/2010/main" val="1740470586"/>
      </p:ext>
    </p:extLst>
  </p:cSld>
  <p:clrMapOvr>
    <a:overrideClrMapping bg1="dk1" tx1="lt1" bg2="dk2" tx2="lt2" accent1="accent1" accent2="accent2" accent3="accent3" accent4="accent4" accent5="accent5" accent6="accent6" hlink="hlink" folHlink="folHlink"/>
  </p:clrMapOvr>
</p:sld>
</file>

<file path=ppt/slides/slide8.xml><?xml version="1.0" encoding="utf-8"?>
<p:sld xmlns:a="http://schemas.openxmlformats.org/drawingml/2006/main" xmlns:r="http://schemas.openxmlformats.org/officeDocument/2006/relationships" xmlns:p="http://schemas.openxmlformats.org/presentationml/2006/main">
  <p:cSld>
    <p:bg>
      <p:bgPr>
        <a:gradFill rotWithShape="1">
          <a:gsLst>
            <a:gs pos="0">
              <a:schemeClr val="bg2">
                <a:tint val="94000"/>
                <a:satMod val="80000"/>
                <a:lumMod val="106000"/>
              </a:schemeClr>
            </a:gs>
            <a:gs pos="100000">
              <a:schemeClr val="bg2">
                <a:shade val="80000"/>
              </a:schemeClr>
            </a:gs>
          </a:gsLst>
          <a:path path="circle">
            <a:fillToRect l="43000" r="43000" b="100000"/>
          </a:path>
        </a:gradFill>
        <a:effectLst/>
      </p:bgPr>
    </p:bg>
    <p:spTree>
      <p:nvGrpSpPr>
        <p:cNvPr id="1" name=""/>
        <p:cNvGrpSpPr/>
        <p:nvPr/>
      </p:nvGrpSpPr>
      <p:grpSpPr>
        <a:xfrm>
          <a:off x="0" y="0"/>
          <a:ext cx="0" cy="0"/>
          <a:chOff x="0" y="0"/>
          <a:chExt cx="0" cy="0"/>
        </a:xfrm>
      </p:grpSpPr>
      <p:sp useBgFill="1">
        <p:nvSpPr>
          <p:cNvPr id="7175" name="Rectangle 7174">
            <a:extLst>
              <a:ext uri="{FF2B5EF4-FFF2-40B4-BE49-F238E27FC236}">
                <a16:creationId xmlns:a16="http://schemas.microsoft.com/office/drawing/2014/main" id="{35C3D674-3D59-4E93-80CA-0C0A9095E81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2" y="0"/>
            <a:ext cx="12191695"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cxnSp>
        <p:nvCxnSpPr>
          <p:cNvPr id="7177" name="Straight Connector 7176">
            <a:extLst>
              <a:ext uri="{FF2B5EF4-FFF2-40B4-BE49-F238E27FC236}">
                <a16:creationId xmlns:a16="http://schemas.microsoft.com/office/drawing/2014/main" id="{C884B8F8-FDC9-498B-9960-5D7260AFCB03}"/>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1453896" y="1847088"/>
            <a:ext cx="4177373" cy="0"/>
          </a:xfrm>
          <a:prstGeom prst="line">
            <a:avLst/>
          </a:prstGeom>
          <a:ln w="31750"/>
        </p:spPr>
        <p:style>
          <a:lnRef idx="3">
            <a:schemeClr val="accent1"/>
          </a:lnRef>
          <a:fillRef idx="0">
            <a:schemeClr val="accent1"/>
          </a:fillRef>
          <a:effectRef idx="2">
            <a:schemeClr val="accent1"/>
          </a:effectRef>
          <a:fontRef idx="minor">
            <a:schemeClr val="tx1"/>
          </a:fontRef>
        </p:style>
      </p:cxnSp>
      <p:sp>
        <p:nvSpPr>
          <p:cNvPr id="2" name="Title 1">
            <a:extLst>
              <a:ext uri="{FF2B5EF4-FFF2-40B4-BE49-F238E27FC236}">
                <a16:creationId xmlns:a16="http://schemas.microsoft.com/office/drawing/2014/main" id="{A7765E15-6874-597B-A827-2053BEFF5F1C}"/>
              </a:ext>
            </a:extLst>
          </p:cNvPr>
          <p:cNvSpPr>
            <a:spLocks noGrp="1"/>
          </p:cNvSpPr>
          <p:nvPr>
            <p:ph type="title"/>
          </p:nvPr>
        </p:nvSpPr>
        <p:spPr>
          <a:xfrm>
            <a:off x="1810809" y="975940"/>
            <a:ext cx="4176511" cy="1049235"/>
          </a:xfrm>
        </p:spPr>
        <p:txBody>
          <a:bodyPr>
            <a:normAutofit/>
          </a:bodyPr>
          <a:lstStyle/>
          <a:p>
            <a:r>
              <a:rPr lang="en-GB" dirty="0"/>
              <a:t>M&amp;s case study</a:t>
            </a:r>
          </a:p>
        </p:txBody>
      </p:sp>
      <p:sp>
        <p:nvSpPr>
          <p:cNvPr id="7179" name="Rectangle 7178">
            <a:extLst>
              <a:ext uri="{FF2B5EF4-FFF2-40B4-BE49-F238E27FC236}">
                <a16:creationId xmlns:a16="http://schemas.microsoft.com/office/drawing/2014/main" id="{EF2A81E1-BCBE-426B-8C09-33274E69409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2019476"/>
            <a:ext cx="12192000" cy="4105941"/>
          </a:xfrm>
          <a:prstGeom prst="rect">
            <a:avLst/>
          </a:prstGeom>
          <a:gradFill flip="none" rotWithShape="1">
            <a:gsLst>
              <a:gs pos="0">
                <a:schemeClr val="bg2">
                  <a:alpha val="0"/>
                </a:schemeClr>
              </a:gs>
              <a:gs pos="100000">
                <a:schemeClr val="bg2"/>
              </a:gs>
            </a:gsLst>
            <a:lin ang="54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ctr"/>
            <a:endParaRPr lang="en-US"/>
          </a:p>
        </p:txBody>
      </p:sp>
      <p:sp>
        <p:nvSpPr>
          <p:cNvPr id="3" name="Content Placeholder 2">
            <a:extLst>
              <a:ext uri="{FF2B5EF4-FFF2-40B4-BE49-F238E27FC236}">
                <a16:creationId xmlns:a16="http://schemas.microsoft.com/office/drawing/2014/main" id="{ADB3BC84-8C89-FC37-DD2E-E805A7250DF0}"/>
              </a:ext>
            </a:extLst>
          </p:cNvPr>
          <p:cNvSpPr>
            <a:spLocks noGrp="1"/>
          </p:cNvSpPr>
          <p:nvPr>
            <p:ph idx="1"/>
          </p:nvPr>
        </p:nvSpPr>
        <p:spPr>
          <a:xfrm>
            <a:off x="1371600" y="2026142"/>
            <a:ext cx="4259669" cy="3450613"/>
          </a:xfrm>
        </p:spPr>
        <p:txBody>
          <a:bodyPr>
            <a:normAutofit lnSpcReduction="10000"/>
          </a:bodyPr>
          <a:lstStyle/>
          <a:p>
            <a:pPr>
              <a:lnSpc>
                <a:spcPct val="110000"/>
              </a:lnSpc>
            </a:pPr>
            <a:r>
              <a:rPr lang="en-GB" kern="100" dirty="0">
                <a:effectLst/>
                <a:latin typeface="Aptos Display" panose="020B0004020202020204" pitchFamily="34" charset="0"/>
                <a:ea typeface="Calibri" panose="020F0502020204030204" pitchFamily="34" charset="0"/>
                <a:cs typeface="Times New Roman" panose="02020603050405020304" pitchFamily="18" charset="0"/>
              </a:rPr>
              <a:t>M&amp;S took legal action against Aldi over the Colin vs. Cuthbert cake, and social media blew up. The two cakes were very similar and M&amp;S claimed there was some copying involved. </a:t>
            </a:r>
          </a:p>
          <a:p>
            <a:pPr marL="0" indent="0">
              <a:lnSpc>
                <a:spcPct val="110000"/>
              </a:lnSpc>
              <a:buNone/>
            </a:pPr>
            <a:endParaRPr lang="en-GB" kern="100" dirty="0">
              <a:effectLst/>
              <a:latin typeface="Aptos Display" panose="020B0004020202020204" pitchFamily="34" charset="0"/>
              <a:ea typeface="Calibri" panose="020F0502020204030204" pitchFamily="34" charset="0"/>
              <a:cs typeface="Times New Roman" panose="02020603050405020304" pitchFamily="18" charset="0"/>
            </a:endParaRPr>
          </a:p>
          <a:p>
            <a:pPr>
              <a:lnSpc>
                <a:spcPct val="110000"/>
              </a:lnSpc>
            </a:pPr>
            <a:r>
              <a:rPr lang="en-GB" dirty="0">
                <a:effectLst/>
                <a:latin typeface="Aptos Display" panose="020B0004020202020204" pitchFamily="34" charset="0"/>
                <a:ea typeface="Calibri" panose="020F0502020204030204" pitchFamily="34" charset="0"/>
                <a:cs typeface="Times New Roman" panose="02020603050405020304" pitchFamily="18" charset="0"/>
              </a:rPr>
              <a:t>The Independent (2021) wrote that many users joked about it and many actually took Aldi’s side because of Aldi’s humorous posts</a:t>
            </a:r>
            <a:r>
              <a:rPr lang="en-GB" dirty="0">
                <a:latin typeface="Aptos Display" panose="020B0004020202020204" pitchFamily="34" charset="0"/>
                <a:ea typeface="Calibri" panose="020F0502020204030204" pitchFamily="34" charset="0"/>
                <a:cs typeface="Times New Roman" panose="02020603050405020304" pitchFamily="18" charset="0"/>
              </a:rPr>
              <a:t>. </a:t>
            </a:r>
            <a:endParaRPr lang="en-GB" dirty="0">
              <a:latin typeface="Aptos Display" panose="020B0004020202020204" pitchFamily="34" charset="0"/>
            </a:endParaRPr>
          </a:p>
        </p:txBody>
      </p:sp>
      <p:pic>
        <p:nvPicPr>
          <p:cNvPr id="7170" name="Picture 2" descr="Colin and Cuthbert">
            <a:extLst>
              <a:ext uri="{FF2B5EF4-FFF2-40B4-BE49-F238E27FC236}">
                <a16:creationId xmlns:a16="http://schemas.microsoft.com/office/drawing/2014/main" id="{D99AAE44-08C8-AD30-25C9-F9D48BF88791}"/>
              </a:ext>
            </a:extLst>
          </p:cNvPr>
          <p:cNvPicPr>
            <a:picLocks noChangeAspect="1" noChangeArrowheads="1"/>
          </p:cNvPicPr>
          <p:nvPr/>
        </p:nvPicPr>
        <p:blipFill>
          <a:blip r:embed="rId2">
            <a:extLst>
              <a:ext uri="{28A0092B-C50C-407E-A947-70E740481C1C}">
                <a14:useLocalDpi xmlns:a14="http://schemas.microsoft.com/office/drawing/2010/main" val="0"/>
              </a:ext>
            </a:extLst>
          </a:blip>
          <a:stretch>
            <a:fillRect/>
          </a:stretch>
        </p:blipFill>
        <p:spPr bwMode="auto">
          <a:xfrm>
            <a:off x="6094411" y="1740840"/>
            <a:ext cx="4960442" cy="2790248"/>
          </a:xfrm>
          <a:prstGeom prst="rect">
            <a:avLst/>
          </a:prstGeom>
          <a:noFill/>
          <a:extLst>
            <a:ext uri="{909E8E84-426E-40DD-AFC4-6F175D3DCCD1}">
              <a14:hiddenFill xmlns:a14="http://schemas.microsoft.com/office/drawing/2010/main">
                <a:solidFill>
                  <a:srgbClr val="FFFFFF"/>
                </a:solidFill>
              </a14:hiddenFill>
            </a:ext>
          </a:extLst>
        </p:spPr>
      </p:pic>
      <p:pic>
        <p:nvPicPr>
          <p:cNvPr id="7181" name="Picture 7180">
            <a:extLst>
              <a:ext uri="{FF2B5EF4-FFF2-40B4-BE49-F238E27FC236}">
                <a16:creationId xmlns:a16="http://schemas.microsoft.com/office/drawing/2014/main" id="{39D1DDD4-5BB3-45BA-B9B3-06B62299AD79}"/>
              </a:ext>
              <a:ext uri="{C183D7F6-B498-43B3-948B-1728B52AA6E4}">
                <adec:decorative xmlns:adec="http://schemas.microsoft.com/office/drawing/2017/decorative" val="1"/>
              </a:ext>
            </a:extLst>
          </p:cNvPr>
          <p:cNvPicPr>
            <a:picLocks noGrp="1" noRot="1" noChangeAspect="1" noMove="1" noResize="1" noEditPoints="1" noAdjustHandles="1" noChangeArrowheads="1" noChangeShapeType="1" noCrop="1"/>
          </p:cNvPicPr>
          <p:nvPr>
            <p:extLst>
              <p:ext uri="{386F3935-93C4-4BCD-93E2-E3B085C9AB24}">
                <p16:designElem xmlns:p16="http://schemas.microsoft.com/office/powerpoint/2015/main" val="1"/>
              </p:ext>
            </p:extLst>
          </p:nvPr>
        </p:nvPicPr>
        <p:blipFill rotWithShape="1">
          <a:blip r:embed="rId3">
            <a:extLst>
              <a:ext uri="{28A0092B-C50C-407E-A947-70E740481C1C}">
                <a14:useLocalDpi xmlns:a14="http://schemas.microsoft.com/office/drawing/2010/main" val="0"/>
              </a:ext>
            </a:extLst>
          </a:blip>
          <a:srcRect t="1538" b="-1538"/>
          <a:stretch/>
        </p:blipFill>
        <p:spPr bwMode="black">
          <a:xfrm>
            <a:off x="0" y="6126480"/>
            <a:ext cx="12192000" cy="742950"/>
          </a:xfrm>
          <a:prstGeom prst="rect">
            <a:avLst/>
          </a:prstGeom>
        </p:spPr>
      </p:pic>
      <p:cxnSp>
        <p:nvCxnSpPr>
          <p:cNvPr id="7183" name="Straight Connector 7182">
            <a:extLst>
              <a:ext uri="{FF2B5EF4-FFF2-40B4-BE49-F238E27FC236}">
                <a16:creationId xmlns:a16="http://schemas.microsoft.com/office/drawing/2014/main" id="{A24DAE64-2302-42EA-8239-F2F0775CA5AD}"/>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0" y="6128413"/>
            <a:ext cx="12192000" cy="0"/>
          </a:xfrm>
          <a:prstGeom prst="line">
            <a:avLst/>
          </a:prstGeom>
          <a:ln w="12700">
            <a:solidFill>
              <a:srgbClr val="000001">
                <a:alpha val="20000"/>
              </a:srgbClr>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4207661410"/>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bg>
      <p:bgPr>
        <a:gradFill rotWithShape="1">
          <a:gsLst>
            <a:gs pos="0">
              <a:schemeClr val="bg2">
                <a:tint val="94000"/>
                <a:satMod val="80000"/>
                <a:lumMod val="106000"/>
              </a:schemeClr>
            </a:gs>
            <a:gs pos="100000">
              <a:schemeClr val="bg2">
                <a:shade val="80000"/>
              </a:schemeClr>
            </a:gs>
          </a:gsLst>
          <a:path path="circle">
            <a:fillToRect l="43000" r="43000" b="100000"/>
          </a:path>
        </a:gradFill>
        <a:effectLst/>
      </p:bgPr>
    </p:bg>
    <p:spTree>
      <p:nvGrpSpPr>
        <p:cNvPr id="1" name=""/>
        <p:cNvGrpSpPr/>
        <p:nvPr/>
      </p:nvGrpSpPr>
      <p:grpSpPr>
        <a:xfrm>
          <a:off x="0" y="0"/>
          <a:ext cx="0" cy="0"/>
          <a:chOff x="0" y="0"/>
          <a:chExt cx="0" cy="0"/>
        </a:xfrm>
      </p:grpSpPr>
      <p:pic>
        <p:nvPicPr>
          <p:cNvPr id="8194" name="Picture 2" descr="illustration-digital-marketing">
            <a:extLst>
              <a:ext uri="{FF2B5EF4-FFF2-40B4-BE49-F238E27FC236}">
                <a16:creationId xmlns:a16="http://schemas.microsoft.com/office/drawing/2014/main" id="{68C4A236-2E99-A7DB-30B9-BA5B5E790BD6}"/>
              </a:ext>
            </a:extLst>
          </p:cNvPr>
          <p:cNvPicPr>
            <a:picLocks noChangeAspect="1" noChangeArrowheads="1"/>
          </p:cNvPicPr>
          <p:nvPr/>
        </p:nvPicPr>
        <p:blipFill>
          <a:blip r:embed="rId2">
            <a:extLst>
              <a:ext uri="{28A0092B-C50C-407E-A947-70E740481C1C}">
                <a14:useLocalDpi xmlns:a14="http://schemas.microsoft.com/office/drawing/2010/main" val="0"/>
              </a:ext>
            </a:extLst>
          </a:blip>
          <a:srcRect t="23390" r="9090"/>
          <a:stretch>
            <a:fillRect/>
          </a:stretch>
        </p:blipFill>
        <p:spPr bwMode="auto">
          <a:xfrm>
            <a:off x="2" y="10"/>
            <a:ext cx="12191695" cy="6857990"/>
          </a:xfrm>
          <a:prstGeom prst="rect">
            <a:avLst/>
          </a:prstGeom>
          <a:noFill/>
          <a:extLst>
            <a:ext uri="{909E8E84-426E-40DD-AFC4-6F175D3DCCD1}">
              <a14:hiddenFill xmlns:a14="http://schemas.microsoft.com/office/drawing/2010/main">
                <a:solidFill>
                  <a:srgbClr val="FFFFFF"/>
                </a:solidFill>
              </a14:hiddenFill>
            </a:ext>
          </a:extLst>
        </p:spPr>
      </p:pic>
      <p:sp>
        <p:nvSpPr>
          <p:cNvPr id="8199" name="Rectangle 8198">
            <a:extLst>
              <a:ext uri="{FF2B5EF4-FFF2-40B4-BE49-F238E27FC236}">
                <a16:creationId xmlns:a16="http://schemas.microsoft.com/office/drawing/2014/main" id="{F2AF0D79-4A1A-4F27-B9F0-CF252C4AC91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178" y="636753"/>
            <a:ext cx="8299435" cy="5572810"/>
          </a:xfrm>
          <a:prstGeom prst="rect">
            <a:avLst/>
          </a:prstGeom>
          <a:solidFill>
            <a:srgbClr val="000001">
              <a:alpha val="74902"/>
            </a:srgbClr>
          </a:solidFill>
          <a:ln>
            <a:no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FE7B1B91-00F2-4F07-ACFB-67BDA9DB694A}"/>
              </a:ext>
            </a:extLst>
          </p:cNvPr>
          <p:cNvSpPr>
            <a:spLocks noGrp="1"/>
          </p:cNvSpPr>
          <p:nvPr>
            <p:ph type="title"/>
          </p:nvPr>
        </p:nvSpPr>
        <p:spPr>
          <a:xfrm>
            <a:off x="1304017" y="804520"/>
            <a:ext cx="6815731" cy="1049235"/>
          </a:xfrm>
        </p:spPr>
        <p:txBody>
          <a:bodyPr>
            <a:normAutofit/>
          </a:bodyPr>
          <a:lstStyle/>
          <a:p>
            <a:r>
              <a:rPr lang="en-GB">
                <a:solidFill>
                  <a:srgbClr val="FFFFFE"/>
                </a:solidFill>
              </a:rPr>
              <a:t>How digital marketing is delivered at m&amp;s </a:t>
            </a:r>
          </a:p>
        </p:txBody>
      </p:sp>
      <p:cxnSp>
        <p:nvCxnSpPr>
          <p:cNvPr id="8201" name="Straight Connector 8200">
            <a:extLst>
              <a:ext uri="{FF2B5EF4-FFF2-40B4-BE49-F238E27FC236}">
                <a16:creationId xmlns:a16="http://schemas.microsoft.com/office/drawing/2014/main" id="{8E83266B-97F8-4AB9-818F-3A70E8D8580D}"/>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1306385" y="1847088"/>
            <a:ext cx="6813363" cy="0"/>
          </a:xfrm>
          <a:prstGeom prst="line">
            <a:avLst/>
          </a:prstGeom>
          <a:ln w="31750">
            <a:solidFill>
              <a:srgbClr val="FDD5A7"/>
            </a:solidFill>
          </a:ln>
        </p:spPr>
        <p:style>
          <a:lnRef idx="3">
            <a:schemeClr val="accent1"/>
          </a:lnRef>
          <a:fillRef idx="0">
            <a:schemeClr val="accent1"/>
          </a:fillRef>
          <a:effectRef idx="2">
            <a:schemeClr val="accent1"/>
          </a:effectRef>
          <a:fontRef idx="minor">
            <a:schemeClr val="tx1"/>
          </a:fontRef>
        </p:style>
      </p:cxnSp>
      <p:sp>
        <p:nvSpPr>
          <p:cNvPr id="3" name="Content Placeholder 2">
            <a:extLst>
              <a:ext uri="{FF2B5EF4-FFF2-40B4-BE49-F238E27FC236}">
                <a16:creationId xmlns:a16="http://schemas.microsoft.com/office/drawing/2014/main" id="{00A78138-004B-66A3-024D-73A10F73B868}"/>
              </a:ext>
            </a:extLst>
          </p:cNvPr>
          <p:cNvSpPr>
            <a:spLocks noGrp="1"/>
          </p:cNvSpPr>
          <p:nvPr>
            <p:ph idx="1"/>
          </p:nvPr>
        </p:nvSpPr>
        <p:spPr>
          <a:xfrm>
            <a:off x="1304016" y="2840066"/>
            <a:ext cx="6815731" cy="4021267"/>
          </a:xfrm>
        </p:spPr>
        <p:txBody>
          <a:bodyPr>
            <a:normAutofit/>
          </a:bodyPr>
          <a:lstStyle/>
          <a:p>
            <a:pPr>
              <a:buClr>
                <a:srgbClr val="FDD5A7"/>
              </a:buClr>
            </a:pPr>
            <a:r>
              <a:rPr lang="en-GB" dirty="0">
                <a:solidFill>
                  <a:srgbClr val="FFFFFE"/>
                </a:solidFill>
                <a:effectLst/>
                <a:latin typeface="Aptos Display" panose="020B0004020202020204" pitchFamily="34" charset="0"/>
                <a:ea typeface="Calibri" panose="020F0502020204030204" pitchFamily="34" charset="0"/>
                <a:cs typeface="Times New Roman" panose="02020603050405020304" pitchFamily="18" charset="0"/>
              </a:rPr>
              <a:t>M&amp;S invests heavily in the online platform. The website and mobile app are designed for smooth user experiences with easy finding and detailed product information. This makes it easier for shopping to be done and customers can buy things quickly. </a:t>
            </a:r>
            <a:endParaRPr lang="en-GB" dirty="0">
              <a:solidFill>
                <a:srgbClr val="FFFFFE"/>
              </a:solidFill>
              <a:latin typeface="Aptos Display" panose="020B0004020202020204" pitchFamily="34" charset="0"/>
            </a:endParaRPr>
          </a:p>
        </p:txBody>
      </p:sp>
    </p:spTree>
    <p:extLst>
      <p:ext uri="{BB962C8B-B14F-4D97-AF65-F5344CB8AC3E}">
        <p14:creationId xmlns:p14="http://schemas.microsoft.com/office/powerpoint/2010/main" val="1366239924"/>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9" name="Rectangle 8">
            <a:extLst>
              <a:ext uri="{FF2B5EF4-FFF2-40B4-BE49-F238E27FC236}">
                <a16:creationId xmlns:a16="http://schemas.microsoft.com/office/drawing/2014/main" id="{C6870151-9189-4C3A-8379-EF3D95827A0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Picture 4">
            <a:extLst>
              <a:ext uri="{FF2B5EF4-FFF2-40B4-BE49-F238E27FC236}">
                <a16:creationId xmlns:a16="http://schemas.microsoft.com/office/drawing/2014/main" id="{EE6118D3-CA04-9C06-A780-EFAE910DEE25}"/>
              </a:ext>
            </a:extLst>
          </p:cNvPr>
          <p:cNvPicPr>
            <a:picLocks noChangeAspect="1"/>
          </p:cNvPicPr>
          <p:nvPr/>
        </p:nvPicPr>
        <p:blipFill>
          <a:blip r:embed="rId2">
            <a:alphaModFix amt="50000"/>
          </a:blip>
          <a:srcRect r="3"/>
          <a:stretch>
            <a:fillRect/>
          </a:stretch>
        </p:blipFill>
        <p:spPr>
          <a:xfrm>
            <a:off x="305" y="10"/>
            <a:ext cx="12191695" cy="6857990"/>
          </a:xfrm>
          <a:prstGeom prst="rect">
            <a:avLst/>
          </a:prstGeom>
        </p:spPr>
      </p:pic>
      <p:sp>
        <p:nvSpPr>
          <p:cNvPr id="11" name="Slide Number Placeholder 7">
            <a:extLst>
              <a:ext uri="{FF2B5EF4-FFF2-40B4-BE49-F238E27FC236}">
                <a16:creationId xmlns:a16="http://schemas.microsoft.com/office/drawing/2014/main" id="{123EA69C-102A-4DD0-9547-05DCD271D159}"/>
              </a:ext>
              <a:ext uri="{C183D7F6-B498-43B3-948B-1728B52AA6E4}">
                <adec:decorative xmlns:adec="http://schemas.microsoft.com/office/drawing/2017/decorative" val="1"/>
              </a:ext>
            </a:extLst>
          </p:cNvPr>
          <p:cNvSpPr txBox="1">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512301" y="443732"/>
            <a:ext cx="811019" cy="503578"/>
          </a:xfrm>
          <a:prstGeom prst="rect">
            <a:avLst/>
          </a:prstGeom>
        </p:spPr>
        <p:txBody>
          <a:bodyPr vert="horz" lIns="91440" tIns="45720" rIns="91440" bIns="45720" rtlCol="0" anchor="t"/>
          <a:lstStyle>
            <a:defPPr>
              <a:defRPr lang="en-US"/>
            </a:defPPr>
            <a:lvl1pPr marL="0" algn="r" defTabSz="457200" rtl="0" eaLnBrk="1" latinLnBrk="0" hangingPunct="1">
              <a:defRPr sz="2800" kern="1200">
                <a:solidFill>
                  <a:schemeClr val="accent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endParaRPr lang="en-US" dirty="0"/>
          </a:p>
        </p:txBody>
      </p:sp>
      <p:sp>
        <p:nvSpPr>
          <p:cNvPr id="13" name="Footer Placeholder 6">
            <a:extLst>
              <a:ext uri="{FF2B5EF4-FFF2-40B4-BE49-F238E27FC236}">
                <a16:creationId xmlns:a16="http://schemas.microsoft.com/office/drawing/2014/main" id="{6A862265-5CA3-4C40-8582-7534C3B03C2A}"/>
              </a:ext>
              <a:ext uri="{C183D7F6-B498-43B3-948B-1728B52AA6E4}">
                <adec:decorative xmlns:adec="http://schemas.microsoft.com/office/drawing/2017/decorative" val="1"/>
              </a:ext>
            </a:extLst>
          </p:cNvPr>
          <p:cNvSpPr txBox="1">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976636" y="540921"/>
            <a:ext cx="4973915" cy="309201"/>
          </a:xfrm>
          <a:prstGeom prst="rect">
            <a:avLst/>
          </a:prstGeom>
        </p:spPr>
        <p:txBody>
          <a:bodyPr vert="horz" lIns="91440" tIns="45720" rIns="91440" bIns="45720" rtlCol="0" anchor="ctr"/>
          <a:lstStyle>
            <a:defPPr>
              <a:defRPr lang="en-US"/>
            </a:defPPr>
            <a:lvl1pPr marL="0" algn="l" defTabSz="457200" rtl="0" eaLnBrk="1" latinLnBrk="0" hangingPunct="1">
              <a:defRPr sz="1200" kern="1200">
                <a:solidFill>
                  <a:schemeClr val="tx1">
                    <a:tint val="75000"/>
                  </a:schemeClr>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endParaRPr lang="en-US" dirty="0">
              <a:solidFill>
                <a:schemeClr val="tx1"/>
              </a:solidFill>
            </a:endParaRPr>
          </a:p>
        </p:txBody>
      </p:sp>
      <p:sp>
        <p:nvSpPr>
          <p:cNvPr id="15" name="Rectangle 14">
            <a:extLst>
              <a:ext uri="{FF2B5EF4-FFF2-40B4-BE49-F238E27FC236}">
                <a16:creationId xmlns:a16="http://schemas.microsoft.com/office/drawing/2014/main" id="{600EF80B-0391-4082-9AF5-F15B091B4CE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1193800"/>
            <a:ext cx="12192000" cy="5664199"/>
          </a:xfrm>
          <a:prstGeom prst="rect">
            <a:avLst/>
          </a:prstGeom>
          <a:gradFill flip="none" rotWithShape="1">
            <a:gsLst>
              <a:gs pos="0">
                <a:schemeClr val="bg2">
                  <a:lumMod val="87000"/>
                  <a:alpha val="4000"/>
                </a:schemeClr>
              </a:gs>
              <a:gs pos="100000">
                <a:schemeClr val="bg2">
                  <a:lumMod val="95000"/>
                  <a:lumOff val="5000"/>
                </a:schemeClr>
              </a:gs>
            </a:gsLst>
            <a:lin ang="54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a:lstStyle/>
          <a:p>
            <a:endParaRPr lang="en-US" dirty="0"/>
          </a:p>
        </p:txBody>
      </p:sp>
      <p:sp>
        <p:nvSpPr>
          <p:cNvPr id="2" name="Title 1">
            <a:extLst>
              <a:ext uri="{FF2B5EF4-FFF2-40B4-BE49-F238E27FC236}">
                <a16:creationId xmlns:a16="http://schemas.microsoft.com/office/drawing/2014/main" id="{0E9734D9-E2E3-0E43-5B29-9C7AA02E2B78}"/>
              </a:ext>
            </a:extLst>
          </p:cNvPr>
          <p:cNvSpPr>
            <a:spLocks noGrp="1"/>
          </p:cNvSpPr>
          <p:nvPr>
            <p:ph type="title"/>
          </p:nvPr>
        </p:nvSpPr>
        <p:spPr>
          <a:xfrm>
            <a:off x="1130271" y="1193800"/>
            <a:ext cx="3193050" cy="4699000"/>
          </a:xfrm>
        </p:spPr>
        <p:txBody>
          <a:bodyPr anchor="ctr">
            <a:normAutofit/>
          </a:bodyPr>
          <a:lstStyle/>
          <a:p>
            <a:r>
              <a:rPr lang="en-GB" dirty="0"/>
              <a:t>How digital marketing improves performance at </a:t>
            </a:r>
            <a:r>
              <a:rPr lang="en-GB" dirty="0" err="1"/>
              <a:t>m&amp;s</a:t>
            </a:r>
            <a:r>
              <a:rPr lang="en-GB" dirty="0"/>
              <a:t> </a:t>
            </a:r>
          </a:p>
        </p:txBody>
      </p:sp>
      <p:cxnSp>
        <p:nvCxnSpPr>
          <p:cNvPr id="17" name="Straight Connector 16">
            <a:extLst>
              <a:ext uri="{FF2B5EF4-FFF2-40B4-BE49-F238E27FC236}">
                <a16:creationId xmlns:a16="http://schemas.microsoft.com/office/drawing/2014/main" id="{D33AC32D-5F44-45F7-A0BD-7C11A86BED57}"/>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4654296" y="1600200"/>
            <a:ext cx="0" cy="3657600"/>
          </a:xfrm>
          <a:prstGeom prst="line">
            <a:avLst/>
          </a:prstGeom>
          <a:ln w="31750">
            <a:solidFill>
              <a:schemeClr val="tx1">
                <a:alpha val="80000"/>
              </a:schemeClr>
            </a:solidFill>
          </a:ln>
        </p:spPr>
        <p:style>
          <a:lnRef idx="1">
            <a:schemeClr val="accent1"/>
          </a:lnRef>
          <a:fillRef idx="0">
            <a:schemeClr val="accent1"/>
          </a:fillRef>
          <a:effectRef idx="0">
            <a:schemeClr val="accent1"/>
          </a:effectRef>
          <a:fontRef idx="minor">
            <a:schemeClr val="tx1"/>
          </a:fontRef>
        </p:style>
      </p:cxnSp>
      <p:sp>
        <p:nvSpPr>
          <p:cNvPr id="3" name="Content Placeholder 2">
            <a:extLst>
              <a:ext uri="{FF2B5EF4-FFF2-40B4-BE49-F238E27FC236}">
                <a16:creationId xmlns:a16="http://schemas.microsoft.com/office/drawing/2014/main" id="{6C2B6AC9-2929-B70B-146C-51FC430AE0C7}"/>
              </a:ext>
            </a:extLst>
          </p:cNvPr>
          <p:cNvSpPr>
            <a:spLocks noGrp="1"/>
          </p:cNvSpPr>
          <p:nvPr>
            <p:ph idx="1"/>
          </p:nvPr>
        </p:nvSpPr>
        <p:spPr>
          <a:xfrm>
            <a:off x="4976636" y="1193800"/>
            <a:ext cx="6085091" cy="4699000"/>
          </a:xfrm>
        </p:spPr>
        <p:txBody>
          <a:bodyPr anchor="ctr">
            <a:normAutofit/>
          </a:bodyPr>
          <a:lstStyle/>
          <a:p>
            <a:r>
              <a:rPr lang="en-GB" kern="100">
                <a:effectLst/>
                <a:latin typeface="Aptos Display" panose="020B0004020202020204" pitchFamily="34" charset="0"/>
                <a:ea typeface="Calibri" panose="020F0502020204030204" pitchFamily="34" charset="0"/>
                <a:cs typeface="Times New Roman" panose="02020603050405020304" pitchFamily="18" charset="0"/>
              </a:rPr>
              <a:t>One example of the benefit of digital marketing is increased customer retention. By personalising recommendations, sending new offers, and making online shopping easier, M&amp;S Food encourages customers to return more often. This leads to higher repeat purchase rates, which directly improves sales and profitability.  </a:t>
            </a:r>
          </a:p>
          <a:p>
            <a:pPr marL="0" indent="0">
              <a:buNone/>
            </a:pPr>
            <a:endParaRPr lang="en-GB" kern="100">
              <a:effectLst/>
              <a:latin typeface="Calibri" panose="020F0502020204030204" pitchFamily="34" charset="0"/>
              <a:ea typeface="Calibri" panose="020F0502020204030204" pitchFamily="34" charset="0"/>
              <a:cs typeface="Times New Roman" panose="02020603050405020304" pitchFamily="18" charset="0"/>
            </a:endParaRPr>
          </a:p>
        </p:txBody>
      </p:sp>
      <p:sp>
        <p:nvSpPr>
          <p:cNvPr id="19" name="Date Placeholder 1">
            <a:extLst>
              <a:ext uri="{FF2B5EF4-FFF2-40B4-BE49-F238E27FC236}">
                <a16:creationId xmlns:a16="http://schemas.microsoft.com/office/drawing/2014/main" id="{3FBF03E8-C602-4192-9C52-F84B29FDCC88}"/>
              </a:ext>
              <a:ext uri="{C183D7F6-B498-43B3-948B-1728B52AA6E4}">
                <adec:decorative xmlns:adec="http://schemas.microsoft.com/office/drawing/2017/decorative" val="1"/>
              </a:ext>
            </a:extLst>
          </p:cNvPr>
          <p:cNvSpPr txBox="1">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7723229" y="6007878"/>
            <a:ext cx="3500715" cy="309201"/>
          </a:xfrm>
          <a:prstGeom prst="rect">
            <a:avLst/>
          </a:prstGeom>
        </p:spPr>
        <p:txBody>
          <a:bodyPr vert="horz" lIns="91440" tIns="45720" rIns="91440" bIns="45720" rtlCol="0" anchor="ctr"/>
          <a:lstStyle>
            <a:defPPr>
              <a:defRPr lang="en-US"/>
            </a:defPPr>
            <a:lvl1pPr marL="0" algn="r" defTabSz="457200" rtl="0" eaLnBrk="1" latinLnBrk="0" hangingPunct="1">
              <a:defRPr sz="1200" kern="1200">
                <a:solidFill>
                  <a:schemeClr val="tx1">
                    <a:tint val="75000"/>
                  </a:schemeClr>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endParaRPr lang="en-US" dirty="0">
              <a:solidFill>
                <a:schemeClr val="tx1"/>
              </a:solidFill>
            </a:endParaRPr>
          </a:p>
        </p:txBody>
      </p:sp>
    </p:spTree>
    <p:extLst>
      <p:ext uri="{BB962C8B-B14F-4D97-AF65-F5344CB8AC3E}">
        <p14:creationId xmlns:p14="http://schemas.microsoft.com/office/powerpoint/2010/main" val="3967173607"/>
      </p:ext>
    </p:extLst>
  </p:cSld>
  <p:clrMapOvr>
    <a:overrideClrMapping bg1="dk1" tx1="lt1" bg2="dk2" tx2="lt2" accent1="accent1" accent2="accent2" accent3="accent3" accent4="accent4" accent5="accent5" accent6="accent6" hlink="hlink" folHlink="folHlink"/>
  </p:clrMapOvr>
</p:sld>
</file>

<file path=ppt/slides/slide11.xml><?xml version="1.0" encoding="utf-8"?>
<p:sld xmlns:a="http://schemas.openxmlformats.org/drawingml/2006/main" xmlns:r="http://schemas.openxmlformats.org/officeDocument/2006/relationships" xmlns:p="http://schemas.openxmlformats.org/presentationml/2006/main">
  <p:cSld>
    <p:bg>
      <p:bgPr>
        <a:gradFill rotWithShape="1">
          <a:gsLst>
            <a:gs pos="0">
              <a:schemeClr val="bg1">
                <a:tint val="94000"/>
                <a:satMod val="80000"/>
                <a:lumMod val="106000"/>
              </a:schemeClr>
            </a:gs>
            <a:gs pos="100000">
              <a:schemeClr val="bg1">
                <a:shade val="80000"/>
              </a:schemeClr>
            </a:gs>
          </a:gsLst>
          <a:path path="circle">
            <a:fillToRect l="50000" t="50000" r="50000" b="50000"/>
          </a:path>
        </a:gra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8D998BB-C373-730A-DB68-DE717DF4261D}"/>
              </a:ext>
            </a:extLst>
          </p:cNvPr>
          <p:cNvSpPr>
            <a:spLocks noGrp="1"/>
          </p:cNvSpPr>
          <p:nvPr>
            <p:ph type="title"/>
          </p:nvPr>
        </p:nvSpPr>
        <p:spPr>
          <a:xfrm>
            <a:off x="1451579" y="804519"/>
            <a:ext cx="9603275" cy="1049235"/>
          </a:xfrm>
        </p:spPr>
        <p:txBody>
          <a:bodyPr>
            <a:normAutofit/>
          </a:bodyPr>
          <a:lstStyle/>
          <a:p>
            <a:r>
              <a:rPr lang="en-GB" dirty="0"/>
              <a:t>Examples of </a:t>
            </a:r>
            <a:r>
              <a:rPr lang="en-GB" dirty="0" err="1"/>
              <a:t>m&amp;s</a:t>
            </a:r>
            <a:r>
              <a:rPr lang="en-GB" dirty="0"/>
              <a:t> food’s digital marketing tools</a:t>
            </a:r>
          </a:p>
        </p:txBody>
      </p:sp>
      <p:sp>
        <p:nvSpPr>
          <p:cNvPr id="3" name="Content Placeholder 2">
            <a:extLst>
              <a:ext uri="{FF2B5EF4-FFF2-40B4-BE49-F238E27FC236}">
                <a16:creationId xmlns:a16="http://schemas.microsoft.com/office/drawing/2014/main" id="{12805792-A482-EA98-336C-A9955F173346}"/>
              </a:ext>
            </a:extLst>
          </p:cNvPr>
          <p:cNvSpPr>
            <a:spLocks noGrp="1"/>
          </p:cNvSpPr>
          <p:nvPr>
            <p:ph idx="1"/>
          </p:nvPr>
        </p:nvSpPr>
        <p:spPr>
          <a:xfrm>
            <a:off x="1451579" y="2015732"/>
            <a:ext cx="9603275" cy="3450613"/>
          </a:xfrm>
        </p:spPr>
        <p:txBody>
          <a:bodyPr>
            <a:normAutofit/>
          </a:bodyPr>
          <a:lstStyle/>
          <a:p>
            <a:r>
              <a:rPr lang="en-GB" kern="100" err="1">
                <a:effectLst/>
                <a:latin typeface="Aptos Display" panose="020B0004020202020204" pitchFamily="34" charset="0"/>
                <a:ea typeface="Calibri" panose="020F0502020204030204" pitchFamily="34" charset="0"/>
                <a:cs typeface="Times New Roman" panose="02020603050405020304" pitchFamily="18" charset="0"/>
              </a:rPr>
              <a:t>Gilliand</a:t>
            </a:r>
            <a:r>
              <a:rPr lang="en-GB" kern="100">
                <a:effectLst/>
                <a:latin typeface="Aptos Display" panose="020B0004020202020204" pitchFamily="34" charset="0"/>
                <a:ea typeface="Calibri" panose="020F0502020204030204" pitchFamily="34" charset="0"/>
                <a:cs typeface="Times New Roman" panose="02020603050405020304" pitchFamily="18" charset="0"/>
              </a:rPr>
              <a:t> (2023) says M&amp;S encourages individual stores to run their own social-media (TikTok/Instagram/Facebook) accounts. Staff members make videos to show off new products, engage local communities, and show real people behind the brand. </a:t>
            </a:r>
            <a:r>
              <a:rPr lang="en-GB" kern="100" err="1">
                <a:effectLst/>
                <a:latin typeface="Aptos Display" panose="020B0004020202020204" pitchFamily="34" charset="0"/>
                <a:ea typeface="Calibri" panose="020F0502020204030204" pitchFamily="34" charset="0"/>
                <a:cs typeface="Times New Roman" panose="02020603050405020304" pitchFamily="18" charset="0"/>
              </a:rPr>
              <a:t>Gilliand</a:t>
            </a:r>
            <a:r>
              <a:rPr lang="en-GB" kern="100">
                <a:effectLst/>
                <a:latin typeface="Aptos Display" panose="020B0004020202020204" pitchFamily="34" charset="0"/>
                <a:ea typeface="Calibri" panose="020F0502020204030204" pitchFamily="34" charset="0"/>
                <a:cs typeface="Times New Roman" panose="02020603050405020304" pitchFamily="18" charset="0"/>
              </a:rPr>
              <a:t> (2023) also says that M&amp;S use staff members instead of big celebrities to promote their products and create videos and posts which allows for them to interact better with their customers.   </a:t>
            </a:r>
          </a:p>
          <a:p>
            <a:endParaRPr lang="en-GB" dirty="0"/>
          </a:p>
        </p:txBody>
      </p:sp>
    </p:spTree>
    <p:extLst>
      <p:ext uri="{BB962C8B-B14F-4D97-AF65-F5344CB8AC3E}">
        <p14:creationId xmlns:p14="http://schemas.microsoft.com/office/powerpoint/2010/main" val="2708663940"/>
      </p:ext>
    </p:extLst>
  </p:cSld>
  <p:clrMapOvr>
    <a:overrideClrMapping bg1="dk1" tx1="lt1" bg2="dk2" tx2="lt2" accent1="accent1" accent2="accent2" accent3="accent3" accent4="accent4" accent5="accent5" accent6="accent6" hlink="hlink" folHlink="folHlink"/>
  </p:clrMapOvr>
</p:sld>
</file>

<file path=ppt/slides/slide12.xml><?xml version="1.0" encoding="utf-8"?>
<p:sld xmlns:a="http://schemas.openxmlformats.org/drawingml/2006/main" xmlns:r="http://schemas.openxmlformats.org/officeDocument/2006/relationships" xmlns:p="http://schemas.openxmlformats.org/presentationml/2006/main">
  <p:cSld>
    <p:bg>
      <p:bgPr>
        <a:gradFill rotWithShape="1">
          <a:gsLst>
            <a:gs pos="0">
              <a:schemeClr val="bg2">
                <a:tint val="94000"/>
                <a:satMod val="80000"/>
                <a:lumMod val="106000"/>
              </a:schemeClr>
            </a:gs>
            <a:gs pos="100000">
              <a:schemeClr val="bg2">
                <a:shade val="80000"/>
              </a:schemeClr>
            </a:gs>
          </a:gsLst>
          <a:path path="circle">
            <a:fillToRect l="43000" r="43000" b="100000"/>
          </a:path>
        </a:gradFill>
        <a:effectLst/>
      </p:bgPr>
    </p:bg>
    <p:spTree>
      <p:nvGrpSpPr>
        <p:cNvPr id="1" name=""/>
        <p:cNvGrpSpPr/>
        <p:nvPr/>
      </p:nvGrpSpPr>
      <p:grpSpPr>
        <a:xfrm>
          <a:off x="0" y="0"/>
          <a:ext cx="0" cy="0"/>
          <a:chOff x="0" y="0"/>
          <a:chExt cx="0" cy="0"/>
        </a:xfrm>
      </p:grpSpPr>
      <p:sp useBgFill="1">
        <p:nvSpPr>
          <p:cNvPr id="38" name="Rectangle 37">
            <a:extLst>
              <a:ext uri="{FF2B5EF4-FFF2-40B4-BE49-F238E27FC236}">
                <a16:creationId xmlns:a16="http://schemas.microsoft.com/office/drawing/2014/main" id="{7BEFDA1A-2A01-4C29-A5D0-AE6F050D07D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2" y="0"/>
            <a:ext cx="12191695"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Picture 4" descr="Person watching empty phone">
            <a:extLst>
              <a:ext uri="{FF2B5EF4-FFF2-40B4-BE49-F238E27FC236}">
                <a16:creationId xmlns:a16="http://schemas.microsoft.com/office/drawing/2014/main" id="{384ECE0D-F4DC-E16F-F9D0-3AFB072AD6AA}"/>
              </a:ext>
            </a:extLst>
          </p:cNvPr>
          <p:cNvPicPr>
            <a:picLocks noChangeAspect="1"/>
          </p:cNvPicPr>
          <p:nvPr/>
        </p:nvPicPr>
        <p:blipFill>
          <a:blip r:embed="rId2">
            <a:duotone>
              <a:schemeClr val="bg2">
                <a:shade val="45000"/>
                <a:satMod val="135000"/>
              </a:schemeClr>
              <a:prstClr val="white"/>
            </a:duotone>
            <a:alphaModFix amt="50000"/>
          </a:blip>
          <a:srcRect t="15728" r="-1" b="-1"/>
          <a:stretch>
            <a:fillRect/>
          </a:stretch>
        </p:blipFill>
        <p:spPr>
          <a:xfrm>
            <a:off x="305" y="10"/>
            <a:ext cx="12191695" cy="6857990"/>
          </a:xfrm>
          <a:prstGeom prst="rect">
            <a:avLst/>
          </a:prstGeom>
        </p:spPr>
      </p:pic>
      <p:cxnSp>
        <p:nvCxnSpPr>
          <p:cNvPr id="39" name="Straight Connector 38">
            <a:extLst>
              <a:ext uri="{FF2B5EF4-FFF2-40B4-BE49-F238E27FC236}">
                <a16:creationId xmlns:a16="http://schemas.microsoft.com/office/drawing/2014/main" id="{17FD20E5-30AF-47B9-9256-2E8E904CBBC1}"/>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1453896" y="1847088"/>
            <a:ext cx="9607523" cy="0"/>
          </a:xfrm>
          <a:prstGeom prst="line">
            <a:avLst/>
          </a:prstGeom>
          <a:ln w="31750"/>
        </p:spPr>
        <p:style>
          <a:lnRef idx="3">
            <a:schemeClr val="accent1"/>
          </a:lnRef>
          <a:fillRef idx="0">
            <a:schemeClr val="accent1"/>
          </a:fillRef>
          <a:effectRef idx="2">
            <a:schemeClr val="accent1"/>
          </a:effectRef>
          <a:fontRef idx="minor">
            <a:schemeClr val="tx1"/>
          </a:fontRef>
        </p:style>
      </p:cxnSp>
      <p:sp>
        <p:nvSpPr>
          <p:cNvPr id="2" name="Title 1">
            <a:extLst>
              <a:ext uri="{FF2B5EF4-FFF2-40B4-BE49-F238E27FC236}">
                <a16:creationId xmlns:a16="http://schemas.microsoft.com/office/drawing/2014/main" id="{ABA4C950-7F77-BA62-F465-6B80051A4F86}"/>
              </a:ext>
            </a:extLst>
          </p:cNvPr>
          <p:cNvSpPr>
            <a:spLocks noGrp="1"/>
          </p:cNvSpPr>
          <p:nvPr>
            <p:ph type="title"/>
          </p:nvPr>
        </p:nvSpPr>
        <p:spPr>
          <a:xfrm>
            <a:off x="1451579" y="804519"/>
            <a:ext cx="9603275" cy="1049235"/>
          </a:xfrm>
        </p:spPr>
        <p:txBody>
          <a:bodyPr>
            <a:normAutofit/>
          </a:bodyPr>
          <a:lstStyle/>
          <a:p>
            <a:r>
              <a:rPr lang="en-GB" dirty="0"/>
              <a:t>conclusion</a:t>
            </a:r>
          </a:p>
        </p:txBody>
      </p:sp>
      <p:sp>
        <p:nvSpPr>
          <p:cNvPr id="40" name="Rectangle 39">
            <a:extLst>
              <a:ext uri="{FF2B5EF4-FFF2-40B4-BE49-F238E27FC236}">
                <a16:creationId xmlns:a16="http://schemas.microsoft.com/office/drawing/2014/main" id="{279D3810-B86F-4009-84EC-DE0FEABD6FC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2019476"/>
            <a:ext cx="12192000" cy="4105941"/>
          </a:xfrm>
          <a:prstGeom prst="rect">
            <a:avLst/>
          </a:prstGeom>
          <a:gradFill flip="none" rotWithShape="1">
            <a:gsLst>
              <a:gs pos="0">
                <a:schemeClr val="bg2">
                  <a:alpha val="0"/>
                </a:schemeClr>
              </a:gs>
              <a:gs pos="100000">
                <a:schemeClr val="bg2">
                  <a:alpha val="80000"/>
                </a:schemeClr>
              </a:gs>
            </a:gsLst>
            <a:lin ang="54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Content Placeholder 2">
            <a:extLst>
              <a:ext uri="{FF2B5EF4-FFF2-40B4-BE49-F238E27FC236}">
                <a16:creationId xmlns:a16="http://schemas.microsoft.com/office/drawing/2014/main" id="{CEA46769-8DAE-C72A-7C47-20A59AD2A489}"/>
              </a:ext>
            </a:extLst>
          </p:cNvPr>
          <p:cNvSpPr>
            <a:spLocks noGrp="1"/>
          </p:cNvSpPr>
          <p:nvPr>
            <p:ph idx="1"/>
          </p:nvPr>
        </p:nvSpPr>
        <p:spPr>
          <a:xfrm>
            <a:off x="1451579" y="2015732"/>
            <a:ext cx="9603275" cy="3450613"/>
          </a:xfrm>
        </p:spPr>
        <p:txBody>
          <a:bodyPr>
            <a:normAutofit/>
          </a:bodyPr>
          <a:lstStyle/>
          <a:p>
            <a:pPr>
              <a:lnSpc>
                <a:spcPct val="110000"/>
              </a:lnSpc>
            </a:pPr>
            <a:r>
              <a:rPr lang="en-GB">
                <a:effectLst/>
                <a:latin typeface="Aptos Display" panose="020B0004020202020204" pitchFamily="34" charset="0"/>
                <a:ea typeface="Calibri" panose="020F0502020204030204" pitchFamily="34" charset="0"/>
                <a:cs typeface="Times New Roman" panose="02020603050405020304" pitchFamily="18" charset="0"/>
              </a:rPr>
              <a:t>M&amp;S shows how digital marketing can help a business connect with customers and boost sales. Their website and mobile app are easy to use, with clear navigation and detailed product information, which makes shopping faster and simpler for customers (</a:t>
            </a:r>
            <a:r>
              <a:rPr lang="en-GB" err="1">
                <a:effectLst/>
                <a:latin typeface="Aptos Display" panose="020B0004020202020204" pitchFamily="34" charset="0"/>
                <a:ea typeface="Calibri" panose="020F0502020204030204" pitchFamily="34" charset="0"/>
                <a:cs typeface="Times New Roman" panose="02020603050405020304" pitchFamily="18" charset="0"/>
              </a:rPr>
              <a:t>Rezaid</a:t>
            </a:r>
            <a:r>
              <a:rPr lang="en-GB">
                <a:effectLst/>
                <a:latin typeface="Aptos Display" panose="020B0004020202020204" pitchFamily="34" charset="0"/>
                <a:ea typeface="Calibri" panose="020F0502020204030204" pitchFamily="34" charset="0"/>
                <a:cs typeface="Times New Roman" panose="02020603050405020304" pitchFamily="18" charset="0"/>
              </a:rPr>
              <a:t>, 2025). </a:t>
            </a:r>
          </a:p>
          <a:p>
            <a:pPr>
              <a:lnSpc>
                <a:spcPct val="110000"/>
              </a:lnSpc>
            </a:pPr>
            <a:endParaRPr lang="en-GB">
              <a:latin typeface="Aptos Display" panose="020B0004020202020204" pitchFamily="34" charset="0"/>
              <a:cs typeface="Times New Roman" panose="02020603050405020304" pitchFamily="18" charset="0"/>
            </a:endParaRPr>
          </a:p>
          <a:p>
            <a:pPr>
              <a:lnSpc>
                <a:spcPct val="110000"/>
              </a:lnSpc>
            </a:pPr>
            <a:r>
              <a:rPr lang="en-GB" kern="100">
                <a:effectLst/>
                <a:latin typeface="Aptos Display" panose="020B0004020202020204" pitchFamily="34" charset="0"/>
                <a:ea typeface="Calibri" panose="020F0502020204030204" pitchFamily="34" charset="0"/>
                <a:cs typeface="Times New Roman" panose="02020603050405020304" pitchFamily="18" charset="0"/>
              </a:rPr>
              <a:t>Once content is online, the company can lose control of how it is seen. Negative comments or jokes can spread quickly and hurt the brand, as happened in the M&amp;S vs. Aldi Colin the Caterpillar case (The Independent, 2021). This shows that clear rules, trained staff, and careful monitoring are needed to use digital marketing successfully.</a:t>
            </a:r>
          </a:p>
        </p:txBody>
      </p:sp>
      <p:pic>
        <p:nvPicPr>
          <p:cNvPr id="41" name="Picture 40">
            <a:extLst>
              <a:ext uri="{FF2B5EF4-FFF2-40B4-BE49-F238E27FC236}">
                <a16:creationId xmlns:a16="http://schemas.microsoft.com/office/drawing/2014/main" id="{C33612A4-0B77-4479-B2AA-F178599550AA}"/>
              </a:ext>
              <a:ext uri="{C183D7F6-B498-43B3-948B-1728B52AA6E4}">
                <adec:decorative xmlns:adec="http://schemas.microsoft.com/office/drawing/2017/decorative" val="1"/>
              </a:ext>
            </a:extLst>
          </p:cNvPr>
          <p:cNvPicPr>
            <a:picLocks noGrp="1" noRot="1" noChangeAspect="1" noMove="1" noResize="1" noEditPoints="1" noAdjustHandles="1" noChangeArrowheads="1" noChangeShapeType="1" noCrop="1"/>
          </p:cNvPicPr>
          <p:nvPr>
            <p:extLst>
              <p:ext uri="{386F3935-93C4-4BCD-93E2-E3B085C9AB24}">
                <p16:designElem xmlns:p16="http://schemas.microsoft.com/office/powerpoint/2015/main" val="1"/>
              </p:ext>
            </p:extLst>
          </p:nvPr>
        </p:nvPicPr>
        <p:blipFill rotWithShape="1">
          <a:blip r:embed="rId3">
            <a:extLst>
              <a:ext uri="{28A0092B-C50C-407E-A947-70E740481C1C}">
                <a14:useLocalDpi xmlns:a14="http://schemas.microsoft.com/office/drawing/2010/main" val="0"/>
              </a:ext>
            </a:extLst>
          </a:blip>
          <a:srcRect t="1538" b="-1538"/>
          <a:stretch/>
        </p:blipFill>
        <p:spPr bwMode="black">
          <a:xfrm>
            <a:off x="0" y="6126480"/>
            <a:ext cx="12192000" cy="742950"/>
          </a:xfrm>
          <a:prstGeom prst="rect">
            <a:avLst/>
          </a:prstGeom>
        </p:spPr>
      </p:pic>
      <p:cxnSp>
        <p:nvCxnSpPr>
          <p:cNvPr id="42" name="Straight Connector 41">
            <a:extLst>
              <a:ext uri="{FF2B5EF4-FFF2-40B4-BE49-F238E27FC236}">
                <a16:creationId xmlns:a16="http://schemas.microsoft.com/office/drawing/2014/main" id="{078A367A-3E83-4B48-A0F7-43FBE33328F5}"/>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0" y="6128413"/>
            <a:ext cx="12192000" cy="0"/>
          </a:xfrm>
          <a:prstGeom prst="line">
            <a:avLst/>
          </a:prstGeom>
          <a:ln w="12700">
            <a:solidFill>
              <a:srgbClr val="000001">
                <a:alpha val="20000"/>
              </a:srgbClr>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1048783901"/>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7DE5BDD-7E78-1819-B457-4BF55E75CF66}"/>
              </a:ext>
            </a:extLst>
          </p:cNvPr>
          <p:cNvSpPr>
            <a:spLocks noGrp="1"/>
          </p:cNvSpPr>
          <p:nvPr>
            <p:ph type="title"/>
          </p:nvPr>
        </p:nvSpPr>
        <p:spPr>
          <a:xfrm>
            <a:off x="1451579" y="1267656"/>
            <a:ext cx="9603275" cy="1049235"/>
          </a:xfrm>
        </p:spPr>
        <p:txBody>
          <a:bodyPr/>
          <a:lstStyle/>
          <a:p>
            <a:r>
              <a:rPr lang="en-GB" dirty="0"/>
              <a:t>references</a:t>
            </a:r>
          </a:p>
        </p:txBody>
      </p:sp>
      <p:sp>
        <p:nvSpPr>
          <p:cNvPr id="3" name="Content Placeholder 2">
            <a:extLst>
              <a:ext uri="{FF2B5EF4-FFF2-40B4-BE49-F238E27FC236}">
                <a16:creationId xmlns:a16="http://schemas.microsoft.com/office/drawing/2014/main" id="{C36E2A48-3943-D2A7-19E3-66036960D8A3}"/>
              </a:ext>
            </a:extLst>
          </p:cNvPr>
          <p:cNvSpPr>
            <a:spLocks noGrp="1"/>
          </p:cNvSpPr>
          <p:nvPr>
            <p:ph idx="1"/>
          </p:nvPr>
        </p:nvSpPr>
        <p:spPr>
          <a:xfrm>
            <a:off x="193963" y="1968231"/>
            <a:ext cx="11804073" cy="4242564"/>
          </a:xfrm>
        </p:spPr>
        <p:txBody>
          <a:bodyPr>
            <a:normAutofit fontScale="62500" lnSpcReduction="20000"/>
          </a:bodyPr>
          <a:lstStyle/>
          <a:p>
            <a:pPr rtl="0" fontAlgn="base">
              <a:spcBef>
                <a:spcPts val="0"/>
              </a:spcBef>
              <a:spcAft>
                <a:spcPts val="0"/>
              </a:spcAft>
              <a:buFont typeface="Arial" panose="020B0604020202020204" pitchFamily="34" charset="0"/>
              <a:buChar char="•"/>
            </a:pPr>
            <a:r>
              <a:rPr lang="en-GB" sz="1800" b="0" i="0" u="none" strike="noStrike" dirty="0">
                <a:effectLst/>
                <a:latin typeface="Aptos Display" panose="020B0004020202020204" pitchFamily="34" charset="0"/>
              </a:rPr>
              <a:t>Lam, A. Y. C., Cheung, R. and Lau, M. M. (2013). </a:t>
            </a:r>
            <a:r>
              <a:rPr lang="en-GB" sz="1800" b="0" i="1" u="none" strike="noStrike" dirty="0">
                <a:effectLst/>
                <a:latin typeface="Aptos Display" panose="020B0004020202020204" pitchFamily="34" charset="0"/>
              </a:rPr>
              <a:t>The Influence of Internet-Based Customer Relationship Management on Customer Loyalty.</a:t>
            </a:r>
            <a:r>
              <a:rPr lang="en-GB" sz="1800" b="0" i="0" u="none" strike="noStrike" dirty="0">
                <a:effectLst/>
                <a:latin typeface="Aptos Display" panose="020B0004020202020204" pitchFamily="34" charset="0"/>
              </a:rPr>
              <a:t> Available at: </a:t>
            </a:r>
            <a:r>
              <a:rPr lang="en-GB" sz="1800" b="0" i="0" u="sng" strike="noStrike" dirty="0">
                <a:solidFill>
                  <a:srgbClr val="169C9A"/>
                </a:solidFill>
                <a:effectLst/>
                <a:latin typeface="Aptos Display" panose="020B0004020202020204" pitchFamily="34" charset="0"/>
                <a:hlinkClick r:id="rId2"/>
              </a:rPr>
              <a:t>https://cmr-journal.org/article/view/11095?utm_</a:t>
            </a:r>
            <a:r>
              <a:rPr lang="en-GB" sz="1800" b="0" i="0" u="none" strike="noStrike" dirty="0">
                <a:solidFill>
                  <a:srgbClr val="FFFFFF"/>
                </a:solidFill>
                <a:effectLst/>
                <a:latin typeface="Aptos Display" panose="020B0004020202020204" pitchFamily="34" charset="0"/>
              </a:rPr>
              <a:t> </a:t>
            </a:r>
          </a:p>
          <a:p>
            <a:pPr rtl="0" fontAlgn="base">
              <a:spcBef>
                <a:spcPts val="1000"/>
              </a:spcBef>
              <a:spcAft>
                <a:spcPts val="0"/>
              </a:spcAft>
              <a:buFont typeface="Arial" panose="020B0604020202020204" pitchFamily="34" charset="0"/>
              <a:buChar char="•"/>
            </a:pPr>
            <a:r>
              <a:rPr lang="en-GB" sz="1800" b="0" i="0" u="none" strike="noStrike" dirty="0" err="1">
                <a:effectLst/>
                <a:latin typeface="Aptos Display" panose="020B0004020202020204" pitchFamily="34" charset="0"/>
              </a:rPr>
              <a:t>Lauterborn</a:t>
            </a:r>
            <a:r>
              <a:rPr lang="en-GB" sz="1800" b="0" i="0" u="none" strike="noStrike" dirty="0">
                <a:effectLst/>
                <a:latin typeface="Aptos Display" panose="020B0004020202020204" pitchFamily="34" charset="0"/>
              </a:rPr>
              <a:t>, R. (1990). New Marketing Litany: 4Ps Passé. </a:t>
            </a:r>
            <a:r>
              <a:rPr lang="en-GB" sz="1800" b="0" i="1" u="none" strike="noStrike" dirty="0">
                <a:effectLst/>
                <a:latin typeface="Aptos Display" panose="020B0004020202020204" pitchFamily="34" charset="0"/>
              </a:rPr>
              <a:t>Advertising Age.</a:t>
            </a:r>
            <a:r>
              <a:rPr lang="en-GB" sz="1800" b="0" i="0" u="none" strike="noStrike" dirty="0">
                <a:effectLst/>
                <a:latin typeface="Aptos Display" panose="020B0004020202020204" pitchFamily="34" charset="0"/>
              </a:rPr>
              <a:t> Available at: </a:t>
            </a:r>
            <a:r>
              <a:rPr lang="en-GB" sz="1800" b="0" i="0" u="sng" strike="noStrike" dirty="0">
                <a:solidFill>
                  <a:srgbClr val="169C9A"/>
                </a:solidFill>
                <a:effectLst/>
                <a:latin typeface="Aptos Display" panose="020B0004020202020204" pitchFamily="34" charset="0"/>
                <a:hlinkClick r:id="rId3"/>
              </a:rPr>
              <a:t>https://www.researchgate.net/publication/372928173_Extending_Lauterborn's_4Cs_for_Social_Marketing</a:t>
            </a:r>
            <a:r>
              <a:rPr lang="en-GB" sz="1800" b="0" i="0" u="none" strike="noStrike" dirty="0">
                <a:solidFill>
                  <a:srgbClr val="FFFFFF"/>
                </a:solidFill>
                <a:effectLst/>
                <a:latin typeface="Aptos Display" panose="020B0004020202020204" pitchFamily="34" charset="0"/>
              </a:rPr>
              <a:t> </a:t>
            </a:r>
          </a:p>
          <a:p>
            <a:pPr rtl="0" fontAlgn="base">
              <a:spcBef>
                <a:spcPts val="1000"/>
              </a:spcBef>
              <a:spcAft>
                <a:spcPts val="0"/>
              </a:spcAft>
              <a:buFont typeface="Arial" panose="020B0604020202020204" pitchFamily="34" charset="0"/>
              <a:buChar char="•"/>
            </a:pPr>
            <a:r>
              <a:rPr lang="en-GB" sz="1800" b="0" i="0" u="none" strike="noStrike" dirty="0">
                <a:effectLst/>
                <a:latin typeface="Aptos Display" panose="020B0004020202020204" pitchFamily="34" charset="0"/>
              </a:rPr>
              <a:t>E‑</a:t>
            </a:r>
            <a:r>
              <a:rPr lang="en-GB" sz="1800" b="0" i="0" u="none" strike="noStrike" dirty="0" err="1">
                <a:effectLst/>
                <a:latin typeface="Aptos Display" panose="020B0004020202020204" pitchFamily="34" charset="0"/>
              </a:rPr>
              <a:t>worx</a:t>
            </a:r>
            <a:r>
              <a:rPr lang="en-GB" sz="1800" b="0" i="0" u="none" strike="noStrike" dirty="0">
                <a:effectLst/>
                <a:latin typeface="Aptos Display" panose="020B0004020202020204" pitchFamily="34" charset="0"/>
              </a:rPr>
              <a:t> (2025). </a:t>
            </a:r>
            <a:r>
              <a:rPr lang="en-GB" sz="1800" b="0" i="1" u="none" strike="noStrike" dirty="0">
                <a:effectLst/>
                <a:latin typeface="Aptos Display" panose="020B0004020202020204" pitchFamily="34" charset="0"/>
              </a:rPr>
              <a:t>11 Key Benefits of Digital Marketing for Businesses</a:t>
            </a:r>
            <a:r>
              <a:rPr lang="en-GB" sz="1800" b="0" i="0" u="none" strike="noStrike" dirty="0">
                <a:effectLst/>
                <a:latin typeface="Aptos Display" panose="020B0004020202020204" pitchFamily="34" charset="0"/>
              </a:rPr>
              <a:t>. Available at: </a:t>
            </a:r>
            <a:r>
              <a:rPr lang="en-GB" sz="1800" b="0" i="0" u="sng" strike="noStrike" dirty="0">
                <a:solidFill>
                  <a:srgbClr val="169C9A"/>
                </a:solidFill>
                <a:effectLst/>
                <a:latin typeface="Aptos Display" panose="020B0004020202020204" pitchFamily="34" charset="0"/>
                <a:hlinkClick r:id="rId4"/>
              </a:rPr>
              <a:t>https://www.e-worx.co.uk/post/benefits-of-digital-marketing-for-businesses</a:t>
            </a:r>
            <a:endParaRPr lang="en-GB" sz="1800" b="0" i="0" u="none" strike="noStrike" dirty="0">
              <a:solidFill>
                <a:srgbClr val="FFFFFF"/>
              </a:solidFill>
              <a:effectLst/>
              <a:latin typeface="Aptos Display" panose="020B0004020202020204" pitchFamily="34" charset="0"/>
            </a:endParaRPr>
          </a:p>
          <a:p>
            <a:pPr rtl="0" fontAlgn="base">
              <a:spcBef>
                <a:spcPts val="1000"/>
              </a:spcBef>
              <a:spcAft>
                <a:spcPts val="0"/>
              </a:spcAft>
              <a:buFont typeface="Arial" panose="020B0604020202020204" pitchFamily="34" charset="0"/>
              <a:buChar char="•"/>
            </a:pPr>
            <a:r>
              <a:rPr lang="en-GB" sz="1800" b="0" i="0" u="none" strike="noStrike" dirty="0">
                <a:effectLst/>
                <a:latin typeface="Aptos Display" panose="020B0004020202020204" pitchFamily="34" charset="0"/>
              </a:rPr>
              <a:t>Digital Flavour (2024). </a:t>
            </a:r>
            <a:r>
              <a:rPr lang="en-GB" sz="1800" b="0" i="1" u="none" strike="noStrike" dirty="0">
                <a:effectLst/>
                <a:latin typeface="Aptos Display" panose="020B0004020202020204" pitchFamily="34" charset="0"/>
              </a:rPr>
              <a:t>Disadvantages of Digital Marketing: Is It Always the Best Choice? </a:t>
            </a:r>
            <a:r>
              <a:rPr lang="en-GB" sz="1800" b="0" i="0" u="none" strike="noStrike" dirty="0">
                <a:effectLst/>
                <a:latin typeface="Aptos Display" panose="020B0004020202020204" pitchFamily="34" charset="0"/>
              </a:rPr>
              <a:t>Available at: </a:t>
            </a:r>
            <a:r>
              <a:rPr lang="en-GB" sz="1800" b="0" i="0" u="sng" strike="noStrike" dirty="0">
                <a:solidFill>
                  <a:srgbClr val="169C9A"/>
                </a:solidFill>
                <a:effectLst/>
                <a:latin typeface="Aptos Display" panose="020B0004020202020204" pitchFamily="34" charset="0"/>
                <a:hlinkClick r:id="rId5"/>
              </a:rPr>
              <a:t>https://digitalflavour.co/blog/disadvantages-of-digital-marketing/</a:t>
            </a:r>
            <a:endParaRPr lang="en-GB" sz="1800" b="0" i="0" u="none" strike="noStrike" dirty="0">
              <a:solidFill>
                <a:srgbClr val="FFFFFF"/>
              </a:solidFill>
              <a:effectLst/>
              <a:latin typeface="Aptos Display" panose="020B0004020202020204" pitchFamily="34" charset="0"/>
            </a:endParaRPr>
          </a:p>
          <a:p>
            <a:pPr rtl="0" fontAlgn="base">
              <a:spcBef>
                <a:spcPts val="1000"/>
              </a:spcBef>
              <a:spcAft>
                <a:spcPts val="0"/>
              </a:spcAft>
              <a:buFont typeface="Arial" panose="020B0604020202020204" pitchFamily="34" charset="0"/>
              <a:buChar char="•"/>
            </a:pPr>
            <a:r>
              <a:rPr lang="en-GB" sz="1800" b="0" i="0" u="none" strike="noStrike" dirty="0">
                <a:effectLst/>
                <a:latin typeface="Aptos Display" panose="020B0004020202020204" pitchFamily="34" charset="0"/>
              </a:rPr>
              <a:t>Ghazali, E.M., Rahim, R.A., &amp; Hasan, H. (2016). </a:t>
            </a:r>
            <a:r>
              <a:rPr lang="en-GB" sz="1800" b="0" i="1" u="none" strike="noStrike" dirty="0">
                <a:effectLst/>
                <a:latin typeface="Aptos Display" panose="020B0004020202020204" pitchFamily="34" charset="0"/>
              </a:rPr>
              <a:t>The Effect of social media interactions on customer relationship management.</a:t>
            </a:r>
            <a:r>
              <a:rPr lang="en-GB" sz="1800" b="0" i="0" u="none" strike="noStrike" dirty="0">
                <a:effectLst/>
                <a:latin typeface="Aptos Display" panose="020B0004020202020204" pitchFamily="34" charset="0"/>
              </a:rPr>
              <a:t> </a:t>
            </a:r>
            <a:r>
              <a:rPr lang="en-GB" sz="1800" b="0" i="1" u="none" strike="noStrike" dirty="0">
                <a:effectLst/>
                <a:latin typeface="Aptos Display" panose="020B0004020202020204" pitchFamily="34" charset="0"/>
              </a:rPr>
              <a:t>Journal of Business and Industrial Marketing. </a:t>
            </a:r>
            <a:r>
              <a:rPr lang="en-GB" sz="1800" b="0" i="0" u="none" strike="noStrike" dirty="0">
                <a:effectLst/>
                <a:latin typeface="Aptos Display" panose="020B0004020202020204" pitchFamily="34" charset="0"/>
              </a:rPr>
              <a:t> Available at: </a:t>
            </a:r>
            <a:r>
              <a:rPr lang="en-GB" sz="1800" b="0" i="0" u="sng" strike="noStrike" dirty="0">
                <a:solidFill>
                  <a:srgbClr val="169C9A"/>
                </a:solidFill>
                <a:effectLst/>
                <a:latin typeface="Aptos Display" panose="020B0004020202020204" pitchFamily="34" charset="0"/>
                <a:hlinkClick r:id="rId6"/>
              </a:rPr>
              <a:t>https://link.springer.com/article/10.1007/s40685-016-0027-6</a:t>
            </a:r>
            <a:endParaRPr lang="en-GB" sz="1800" b="0" i="0" u="none" strike="noStrike" dirty="0">
              <a:solidFill>
                <a:srgbClr val="FFFFFF"/>
              </a:solidFill>
              <a:effectLst/>
              <a:latin typeface="Aptos Display" panose="020B0004020202020204" pitchFamily="34" charset="0"/>
            </a:endParaRPr>
          </a:p>
          <a:p>
            <a:pPr rtl="0" fontAlgn="base">
              <a:spcBef>
                <a:spcPts val="1000"/>
              </a:spcBef>
              <a:spcAft>
                <a:spcPts val="0"/>
              </a:spcAft>
              <a:buFont typeface="Arial" panose="020B0604020202020204" pitchFamily="34" charset="0"/>
              <a:buChar char="•"/>
            </a:pPr>
            <a:r>
              <a:rPr lang="en-GB" sz="1800" b="0" i="0" u="none" strike="noStrike" dirty="0" err="1">
                <a:effectLst/>
                <a:latin typeface="Aptos Display" panose="020B0004020202020204" pitchFamily="34" charset="0"/>
              </a:rPr>
              <a:t>Rezaid</a:t>
            </a:r>
            <a:r>
              <a:rPr lang="en-GB" sz="1800" b="0" i="0" u="none" strike="noStrike" dirty="0">
                <a:effectLst/>
                <a:latin typeface="Aptos Display" panose="020B0004020202020204" pitchFamily="34" charset="0"/>
              </a:rPr>
              <a:t> (2025). </a:t>
            </a:r>
            <a:r>
              <a:rPr lang="en-GB" sz="1800" b="0" i="1" u="none" strike="noStrike" dirty="0">
                <a:effectLst/>
                <a:latin typeface="Aptos Display" panose="020B0004020202020204" pitchFamily="34" charset="0"/>
              </a:rPr>
              <a:t>Marks and Spencer’s Digital Revolution: A Success Story</a:t>
            </a:r>
            <a:r>
              <a:rPr lang="en-GB" sz="1800" b="0" i="0" u="none" strike="noStrike" dirty="0">
                <a:effectLst/>
                <a:latin typeface="Aptos Display" panose="020B0004020202020204" pitchFamily="34" charset="0"/>
              </a:rPr>
              <a:t>. Available at: </a:t>
            </a:r>
            <a:r>
              <a:rPr lang="en-GB" sz="1800" b="0" i="0" u="sng" strike="noStrike" dirty="0">
                <a:solidFill>
                  <a:srgbClr val="169C9A"/>
                </a:solidFill>
                <a:effectLst/>
                <a:latin typeface="Aptos Display" panose="020B0004020202020204" pitchFamily="34" charset="0"/>
                <a:hlinkClick r:id="rId7"/>
              </a:rPr>
              <a:t>https://www.rezaid.co.uk/post/marks-and-spencers-digital-revolution-a-success-story/</a:t>
            </a:r>
            <a:endParaRPr lang="en-GB" sz="1800" b="0" i="0" u="none" strike="noStrike" dirty="0">
              <a:solidFill>
                <a:srgbClr val="FFFFFF"/>
              </a:solidFill>
              <a:effectLst/>
              <a:latin typeface="Aptos Display" panose="020B0004020202020204" pitchFamily="34" charset="0"/>
            </a:endParaRPr>
          </a:p>
          <a:p>
            <a:pPr rtl="0" fontAlgn="base">
              <a:spcBef>
                <a:spcPts val="1000"/>
              </a:spcBef>
              <a:spcAft>
                <a:spcPts val="0"/>
              </a:spcAft>
              <a:buFont typeface="Arial" panose="020B0604020202020204" pitchFamily="34" charset="0"/>
              <a:buChar char="•"/>
            </a:pPr>
            <a:r>
              <a:rPr lang="en-GB" sz="1800" b="0" i="0" u="none" strike="noStrike" dirty="0">
                <a:effectLst/>
                <a:latin typeface="Aptos Display" panose="020B0004020202020204" pitchFamily="34" charset="0"/>
              </a:rPr>
              <a:t>The Independent (2021). </a:t>
            </a:r>
            <a:r>
              <a:rPr lang="en-GB" sz="1800" b="0" i="1" u="none" strike="noStrike" dirty="0">
                <a:effectLst/>
                <a:latin typeface="Aptos Display" panose="020B0004020202020204" pitchFamily="34" charset="0"/>
              </a:rPr>
              <a:t>Aldi makes Twitter jokes in reference to Marks and Spencer Colin the Caterpillar legal challenge</a:t>
            </a:r>
            <a:r>
              <a:rPr lang="en-GB" sz="1800" b="0" i="0" u="none" strike="noStrike" dirty="0">
                <a:effectLst/>
                <a:latin typeface="Aptos Display" panose="020B0004020202020204" pitchFamily="34" charset="0"/>
              </a:rPr>
              <a:t>. Available at:</a:t>
            </a:r>
            <a:r>
              <a:rPr lang="en-GB" sz="1800" b="0" i="0" u="none" strike="noStrike" dirty="0">
                <a:solidFill>
                  <a:srgbClr val="FFFFFF"/>
                </a:solidFill>
                <a:effectLst/>
                <a:latin typeface="Aptos Display" panose="020B0004020202020204" pitchFamily="34" charset="0"/>
              </a:rPr>
              <a:t> </a:t>
            </a:r>
            <a:r>
              <a:rPr lang="en-GB" sz="1800" b="0" i="0" u="sng" strike="noStrike" dirty="0">
                <a:solidFill>
                  <a:srgbClr val="169C9A"/>
                </a:solidFill>
                <a:effectLst/>
                <a:latin typeface="Aptos Display" panose="020B0004020202020204" pitchFamily="34" charset="0"/>
                <a:hlinkClick r:id="rId8"/>
              </a:rPr>
              <a:t>https://www.the-independent.com/life-style/food-and-drink/colin-the-caterpillar-m-s-aldi-twitter-b1832684.html</a:t>
            </a:r>
            <a:endParaRPr lang="en-GB" sz="1800" b="0" i="0" u="none" strike="noStrike" dirty="0">
              <a:solidFill>
                <a:srgbClr val="FFFFFF"/>
              </a:solidFill>
              <a:effectLst/>
              <a:latin typeface="Aptos Display" panose="020B0004020202020204" pitchFamily="34" charset="0"/>
            </a:endParaRPr>
          </a:p>
          <a:p>
            <a:pPr rtl="0" fontAlgn="base">
              <a:spcBef>
                <a:spcPts val="1000"/>
              </a:spcBef>
              <a:spcAft>
                <a:spcPts val="0"/>
              </a:spcAft>
              <a:buFont typeface="Arial" panose="020B0604020202020204" pitchFamily="34" charset="0"/>
              <a:buChar char="•"/>
            </a:pPr>
            <a:r>
              <a:rPr lang="en-GB" sz="1800" b="0" i="0" u="none" strike="noStrike" dirty="0">
                <a:effectLst/>
                <a:latin typeface="Aptos Display" panose="020B0004020202020204" pitchFamily="34" charset="0"/>
              </a:rPr>
              <a:t>Retail Gazette (2024). </a:t>
            </a:r>
            <a:r>
              <a:rPr lang="en-GB" sz="1800" b="0" i="1" u="none" strike="noStrike" dirty="0">
                <a:effectLst/>
                <a:latin typeface="Aptos Display" panose="020B0004020202020204" pitchFamily="34" charset="0"/>
              </a:rPr>
              <a:t>How M&amp;S aims to become a digital fashion leader</a:t>
            </a:r>
            <a:r>
              <a:rPr lang="en-GB" sz="1800" b="0" i="0" u="none" strike="noStrike" dirty="0">
                <a:effectLst/>
                <a:latin typeface="Aptos Display" panose="020B0004020202020204" pitchFamily="34" charset="0"/>
              </a:rPr>
              <a:t>. Available at: </a:t>
            </a:r>
            <a:r>
              <a:rPr lang="en-GB" sz="1800" b="0" i="0" u="sng" strike="noStrike" dirty="0">
                <a:solidFill>
                  <a:srgbClr val="169C9A"/>
                </a:solidFill>
                <a:effectLst/>
                <a:latin typeface="Aptos Display" panose="020B0004020202020204" pitchFamily="34" charset="0"/>
                <a:hlinkClick r:id="rId9"/>
              </a:rPr>
              <a:t>https://www.retailgazette.co.uk/blog/2024/09/ms-digital-fashion/</a:t>
            </a:r>
            <a:r>
              <a:rPr lang="en-GB" sz="1800" b="0" i="0" u="none" strike="noStrike" dirty="0">
                <a:solidFill>
                  <a:srgbClr val="FFFFFF"/>
                </a:solidFill>
                <a:effectLst/>
                <a:latin typeface="Aptos Display" panose="020B0004020202020204" pitchFamily="34" charset="0"/>
              </a:rPr>
              <a:t> </a:t>
            </a:r>
          </a:p>
          <a:p>
            <a:pPr rtl="0" fontAlgn="base">
              <a:spcBef>
                <a:spcPts val="1000"/>
              </a:spcBef>
              <a:spcAft>
                <a:spcPts val="0"/>
              </a:spcAft>
              <a:buFont typeface="Arial" panose="020B0604020202020204" pitchFamily="34" charset="0"/>
              <a:buChar char="•"/>
            </a:pPr>
            <a:r>
              <a:rPr lang="en-GB" sz="1800" b="0" i="0" u="none" strike="noStrike" dirty="0">
                <a:effectLst/>
                <a:latin typeface="Aptos Display" panose="020B0004020202020204" pitchFamily="34" charset="0"/>
              </a:rPr>
              <a:t>Gilliland, N. (2023). </a:t>
            </a:r>
            <a:r>
              <a:rPr lang="en-GB" sz="1800" b="0" i="1" u="none" strike="noStrike" dirty="0">
                <a:effectLst/>
                <a:latin typeface="Aptos Display" panose="020B0004020202020204" pitchFamily="34" charset="0"/>
              </a:rPr>
              <a:t>How Marks &amp; Spencer has innovated its social media presence</a:t>
            </a:r>
            <a:r>
              <a:rPr lang="en-GB" sz="1800" b="0" i="0" u="none" strike="noStrike" dirty="0">
                <a:effectLst/>
                <a:latin typeface="Aptos Display" panose="020B0004020202020204" pitchFamily="34" charset="0"/>
              </a:rPr>
              <a:t>. [online] </a:t>
            </a:r>
            <a:r>
              <a:rPr lang="en-GB" sz="1800" b="0" i="0" u="none" strike="noStrike" dirty="0" err="1">
                <a:effectLst/>
                <a:latin typeface="Aptos Display" panose="020B0004020202020204" pitchFamily="34" charset="0"/>
              </a:rPr>
              <a:t>Econsultancy</a:t>
            </a:r>
            <a:r>
              <a:rPr lang="en-GB" sz="1800" b="0" i="0" u="none" strike="noStrike" dirty="0">
                <a:effectLst/>
                <a:latin typeface="Aptos Display" panose="020B0004020202020204" pitchFamily="34" charset="0"/>
              </a:rPr>
              <a:t>. Available at: </a:t>
            </a:r>
            <a:r>
              <a:rPr lang="en-GB" sz="1800" b="0" i="0" u="sng" strike="noStrike" dirty="0">
                <a:solidFill>
                  <a:srgbClr val="169C9A"/>
                </a:solidFill>
                <a:effectLst/>
                <a:latin typeface="Aptos Display" panose="020B0004020202020204" pitchFamily="34" charset="0"/>
                <a:hlinkClick r:id="rId10"/>
              </a:rPr>
              <a:t>https://econsultancy.com/marks-spencer-social-media-innovation/?utm_</a:t>
            </a:r>
            <a:r>
              <a:rPr lang="en-GB" sz="1800" b="0" i="0" u="none" strike="noStrike" dirty="0">
                <a:solidFill>
                  <a:srgbClr val="FFFFFF"/>
                </a:solidFill>
                <a:effectLst/>
                <a:latin typeface="Aptos Display" panose="020B0004020202020204" pitchFamily="34" charset="0"/>
              </a:rPr>
              <a:t> </a:t>
            </a:r>
          </a:p>
          <a:p>
            <a:pPr rtl="0" fontAlgn="base">
              <a:spcBef>
                <a:spcPts val="1000"/>
              </a:spcBef>
              <a:spcAft>
                <a:spcPts val="0"/>
              </a:spcAft>
              <a:buFont typeface="Arial" panose="020B0604020202020204" pitchFamily="34" charset="0"/>
              <a:buChar char="•"/>
            </a:pPr>
            <a:r>
              <a:rPr lang="en-GB" sz="1800" b="0" i="0" u="none" strike="noStrike" dirty="0">
                <a:effectLst/>
                <a:latin typeface="Aptos Display" panose="020B0004020202020204" pitchFamily="34" charset="0"/>
              </a:rPr>
              <a:t>Joseph, S. (2019). </a:t>
            </a:r>
            <a:r>
              <a:rPr lang="en-GB" sz="1800" b="0" i="1" u="none" strike="noStrike" dirty="0">
                <a:effectLst/>
                <a:latin typeface="Aptos Display" panose="020B0004020202020204" pitchFamily="34" charset="0"/>
              </a:rPr>
              <a:t>How Marks and Spencer uses Instagram Stories</a:t>
            </a:r>
            <a:r>
              <a:rPr lang="en-GB" sz="1800" b="0" i="0" u="none" strike="noStrike" dirty="0">
                <a:effectLst/>
                <a:latin typeface="Aptos Display" panose="020B0004020202020204" pitchFamily="34" charset="0"/>
              </a:rPr>
              <a:t>. Available at: </a:t>
            </a:r>
            <a:r>
              <a:rPr lang="en-GB" sz="1800" b="0" i="0" u="none" strike="noStrike" dirty="0" err="1">
                <a:effectLst/>
                <a:latin typeface="Aptos Display" panose="020B0004020202020204" pitchFamily="34" charset="0"/>
              </a:rPr>
              <a:t>Digiday</a:t>
            </a:r>
            <a:r>
              <a:rPr lang="en-GB" sz="1800" b="0" i="0" u="none" strike="noStrike" dirty="0">
                <a:solidFill>
                  <a:srgbClr val="000000"/>
                </a:solidFill>
                <a:effectLst/>
                <a:latin typeface="Aptos Display" panose="020B0004020202020204" pitchFamily="34" charset="0"/>
              </a:rPr>
              <a:t> </a:t>
            </a:r>
            <a:r>
              <a:rPr lang="en-GB" sz="1800" b="0" i="0" u="sng" strike="noStrike" dirty="0">
                <a:solidFill>
                  <a:srgbClr val="000000"/>
                </a:solidFill>
                <a:effectLst/>
                <a:latin typeface="Aptos Display" panose="020B0004020202020204" pitchFamily="34" charset="0"/>
                <a:hlinkClick r:id="rId11"/>
              </a:rPr>
              <a:t>https://digiday.com/media/marks-spencer-uses-instagram-stories/</a:t>
            </a:r>
            <a:r>
              <a:rPr lang="en-GB" sz="1800" b="0" i="0" u="none" strike="noStrike" dirty="0">
                <a:solidFill>
                  <a:srgbClr val="FFFFFF"/>
                </a:solidFill>
                <a:effectLst/>
                <a:latin typeface="Aptos Display" panose="020B0004020202020204" pitchFamily="34" charset="0"/>
              </a:rPr>
              <a:t> </a:t>
            </a:r>
          </a:p>
          <a:p>
            <a:pPr rtl="0" fontAlgn="base">
              <a:spcBef>
                <a:spcPts val="1000"/>
              </a:spcBef>
              <a:spcAft>
                <a:spcPts val="0"/>
              </a:spcAft>
              <a:buFont typeface="Arial" panose="020B0604020202020204" pitchFamily="34" charset="0"/>
              <a:buChar char="•"/>
            </a:pPr>
            <a:r>
              <a:rPr lang="en-GB" sz="1800" b="0" i="0" u="none" strike="noStrike" dirty="0">
                <a:effectLst/>
                <a:latin typeface="Aptos Display" panose="020B0004020202020204" pitchFamily="34" charset="0"/>
              </a:rPr>
              <a:t>Marks &amp; Spencer. (2025). </a:t>
            </a:r>
            <a:r>
              <a:rPr lang="en-GB" sz="1800" b="0" i="1" u="none" strike="noStrike" dirty="0">
                <a:effectLst/>
                <a:latin typeface="Aptos Display" panose="020B0004020202020204" pitchFamily="34" charset="0"/>
              </a:rPr>
              <a:t>How we’re turbocharging online growth: Seven key changes to </a:t>
            </a:r>
            <a:r>
              <a:rPr lang="en-GB" sz="1800" b="0" i="1" u="none" strike="noStrike" dirty="0" err="1">
                <a:effectLst/>
                <a:latin typeface="Aptos Display" panose="020B0004020202020204" pitchFamily="34" charset="0"/>
              </a:rPr>
              <a:t>M&amp;S.com</a:t>
            </a:r>
            <a:r>
              <a:rPr lang="en-GB" sz="1800" b="0" i="1" u="none" strike="noStrike" dirty="0">
                <a:effectLst/>
                <a:latin typeface="Aptos Display" panose="020B0004020202020204" pitchFamily="34" charset="0"/>
              </a:rPr>
              <a:t> over the past year. </a:t>
            </a:r>
            <a:r>
              <a:rPr lang="en-GB" sz="1800" b="0" i="0" u="none" strike="noStrike" dirty="0">
                <a:effectLst/>
                <a:latin typeface="Aptos Display" panose="020B0004020202020204" pitchFamily="34" charset="0"/>
              </a:rPr>
              <a:t>[online] Available at: </a:t>
            </a:r>
            <a:r>
              <a:rPr lang="en-GB" sz="1800" b="0" i="0" u="sng" strike="noStrike" dirty="0">
                <a:solidFill>
                  <a:srgbClr val="FFFFFF"/>
                </a:solidFill>
                <a:effectLst/>
                <a:latin typeface="Aptos Display" panose="020B0004020202020204" pitchFamily="34" charset="0"/>
                <a:hlinkClick r:id="rId12"/>
              </a:rPr>
              <a:t>https://corporate.marksandspencer.com/newsroom/blog/how-were-turbocharging-online-growth-seven-key-changes-mscom-over-past-year</a:t>
            </a:r>
            <a:r>
              <a:rPr lang="en-GB" sz="1800" b="0" i="0" u="none" strike="noStrike" dirty="0">
                <a:solidFill>
                  <a:srgbClr val="FFFFFF"/>
                </a:solidFill>
                <a:effectLst/>
                <a:latin typeface="Aptos Display" panose="020B0004020202020204" pitchFamily="34" charset="0"/>
              </a:rPr>
              <a:t>. </a:t>
            </a:r>
          </a:p>
          <a:p>
            <a:r>
              <a:rPr lang="en-GB" sz="1800" b="0" i="0" u="none" strike="noStrike" dirty="0">
                <a:effectLst/>
                <a:latin typeface="Aptos Display" panose="020B0004020202020204" pitchFamily="34" charset="0"/>
              </a:rPr>
              <a:t>Marks &amp; Spencer. (2022). </a:t>
            </a:r>
            <a:r>
              <a:rPr lang="en-GB" sz="1800" b="0" i="1" u="none" strike="noStrike" dirty="0">
                <a:effectLst/>
                <a:latin typeface="Aptos Display" panose="020B0004020202020204" pitchFamily="34" charset="0"/>
              </a:rPr>
              <a:t>OVER 300 M&amp;S STORES NOW OFFER CHECKOUT-FREE SHOPPING: M&amp;S TRIPLES THE NUMBER OF STORES OFFERING MOBILE PAY GO TECHNOLOGY THROUGH THE M&amp;S APP</a:t>
            </a:r>
            <a:r>
              <a:rPr lang="en-GB" sz="1800" b="0" i="0" u="none" strike="noStrike" dirty="0">
                <a:effectLst/>
                <a:latin typeface="Aptos Display" panose="020B0004020202020204" pitchFamily="34" charset="0"/>
              </a:rPr>
              <a:t>. [online] Available at: </a:t>
            </a:r>
            <a:r>
              <a:rPr lang="en-GB" sz="1800" b="0" i="0" u="sng" strike="noStrike" dirty="0">
                <a:solidFill>
                  <a:srgbClr val="169C9A"/>
                </a:solidFill>
                <a:effectLst/>
                <a:latin typeface="Aptos Display" panose="020B0004020202020204" pitchFamily="34" charset="0"/>
                <a:hlinkClick r:id="rId13"/>
              </a:rPr>
              <a:t>https://corporate.marksandspencer.com/newsroom/press-releases/over-300-ms-stores-now-offer-checkout-free-shopping-ms-triples-number</a:t>
            </a:r>
            <a:r>
              <a:rPr lang="en-GB" sz="1800" b="0" i="0" u="none" strike="noStrike" dirty="0">
                <a:solidFill>
                  <a:srgbClr val="FFFFFF"/>
                </a:solidFill>
                <a:effectLst/>
                <a:latin typeface="Aptos Display" panose="020B0004020202020204" pitchFamily="34" charset="0"/>
              </a:rPr>
              <a:t> </a:t>
            </a:r>
            <a:r>
              <a:rPr lang="en-GB" sz="1800" b="0" i="0" u="none" strike="noStrike" dirty="0">
                <a:effectLst/>
                <a:latin typeface="Aptos Display" panose="020B0004020202020204" pitchFamily="34" charset="0"/>
              </a:rPr>
              <a:t>[Accessed 30 Nov. 2025].</a:t>
            </a:r>
            <a:endParaRPr lang="en-GB" dirty="0">
              <a:latin typeface="Aptos Display" panose="020B0004020202020204" pitchFamily="34" charset="0"/>
            </a:endParaRPr>
          </a:p>
        </p:txBody>
      </p:sp>
    </p:spTree>
    <p:extLst>
      <p:ext uri="{BB962C8B-B14F-4D97-AF65-F5344CB8AC3E}">
        <p14:creationId xmlns:p14="http://schemas.microsoft.com/office/powerpoint/2010/main" val="2557982505"/>
      </p:ext>
    </p:extLst>
  </p:cSld>
  <p:clrMapOvr>
    <a:masterClrMapping/>
  </p:clrMapOvr>
</p:sld>
</file>

<file path=ppt/theme/theme1.xml><?xml version="1.0" encoding="utf-8"?>
<a:theme xmlns:a="http://schemas.openxmlformats.org/drawingml/2006/main" name="Gallery">
  <a:themeElements>
    <a:clrScheme name="Gallery">
      <a:dk1>
        <a:sysClr val="windowText" lastClr="000000"/>
      </a:dk1>
      <a:lt1>
        <a:sysClr val="window" lastClr="FFFFFF"/>
      </a:lt1>
      <a:dk2>
        <a:srgbClr val="454545"/>
      </a:dk2>
      <a:lt2>
        <a:srgbClr val="DFDBD5"/>
      </a:lt2>
      <a:accent1>
        <a:srgbClr val="B71E42"/>
      </a:accent1>
      <a:accent2>
        <a:srgbClr val="DE478E"/>
      </a:accent2>
      <a:accent3>
        <a:srgbClr val="BC72F0"/>
      </a:accent3>
      <a:accent4>
        <a:srgbClr val="795FAF"/>
      </a:accent4>
      <a:accent5>
        <a:srgbClr val="586EA6"/>
      </a:accent5>
      <a:accent6>
        <a:srgbClr val="6892A0"/>
      </a:accent6>
      <a:hlink>
        <a:srgbClr val="FA2B5C"/>
      </a:hlink>
      <a:folHlink>
        <a:srgbClr val="BC658E"/>
      </a:folHlink>
    </a:clrScheme>
    <a:fontScheme name="Gallery">
      <a:majorFont>
        <a:latin typeface="Gill Sans MT" panose="020B0502020104020203"/>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Gill Sans MT" panose="020B0502020104020203"/>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Gallery">
      <a:fillStyleLst>
        <a:solidFill>
          <a:schemeClr val="phClr"/>
        </a:solidFill>
        <a:gradFill rotWithShape="1">
          <a:gsLst>
            <a:gs pos="0">
              <a:schemeClr val="phClr">
                <a:tint val="54000"/>
                <a:alpha val="100000"/>
                <a:satMod val="105000"/>
                <a:lumMod val="110000"/>
              </a:schemeClr>
            </a:gs>
            <a:gs pos="100000">
              <a:schemeClr val="phClr">
                <a:tint val="78000"/>
                <a:alpha val="92000"/>
                <a:satMod val="109000"/>
                <a:lumMod val="100000"/>
              </a:schemeClr>
            </a:gs>
          </a:gsLst>
          <a:lin ang="5400000" scaled="0"/>
        </a:gradFill>
        <a:gradFill rotWithShape="1">
          <a:gsLst>
            <a:gs pos="0">
              <a:schemeClr val="phClr">
                <a:tint val="98000"/>
                <a:satMod val="110000"/>
                <a:lumMod val="104000"/>
              </a:schemeClr>
            </a:gs>
            <a:gs pos="69000">
              <a:schemeClr val="phClr">
                <a:shade val="88000"/>
                <a:satMod val="130000"/>
                <a:lumMod val="92000"/>
              </a:schemeClr>
            </a:gs>
            <a:gs pos="100000">
              <a:schemeClr val="phClr">
                <a:shade val="78000"/>
                <a:satMod val="130000"/>
                <a:lumMod val="92000"/>
              </a:schemeClr>
            </a:gs>
          </a:gsLst>
          <a:lin ang="5400000" scaled="0"/>
        </a:gradFill>
      </a:fillStyleLst>
      <a:lnStyleLst>
        <a:ln w="9525" cap="flat" cmpd="sng" algn="ctr">
          <a:solidFill>
            <a:schemeClr val="phClr"/>
          </a:solidFill>
          <a:prstDash val="solid"/>
        </a:ln>
        <a:ln w="15875" cap="flat" cmpd="sng" algn="ctr">
          <a:solidFill>
            <a:schemeClr val="phClr"/>
          </a:solidFill>
          <a:prstDash val="solid"/>
        </a:ln>
        <a:ln w="22225" cap="flat" cmpd="sng" algn="ctr">
          <a:solidFill>
            <a:schemeClr val="phClr"/>
          </a:solidFill>
          <a:prstDash val="solid"/>
        </a:ln>
      </a:lnStyleLst>
      <a:effectStyleLst>
        <a:effectStyle>
          <a:effectLst/>
        </a:effectStyle>
        <a:effectStyle>
          <a:effectLst/>
        </a:effectStyle>
        <a:effectStyle>
          <a:effectLst>
            <a:outerShdw blurRad="50800" dist="50800" dir="5400000" sx="96000" sy="96000" rotWithShape="0">
              <a:srgbClr val="000000">
                <a:alpha val="48000"/>
              </a:srgbClr>
            </a:outerShdw>
          </a:effectLst>
          <a:scene3d>
            <a:camera prst="orthographicFront">
              <a:rot lat="0" lon="0" rev="0"/>
            </a:camera>
            <a:lightRig rig="balanced" dir="t">
              <a:rot lat="0" lon="0" rev="1080000"/>
            </a:lightRig>
          </a:scene3d>
          <a:sp3d>
            <a:bevelT w="38100" h="12700" prst="softRound"/>
          </a:sp3d>
        </a:effectStyle>
      </a:effectStyleLst>
      <a:bgFillStyleLst>
        <a:solidFill>
          <a:schemeClr val="phClr"/>
        </a:solidFill>
        <a:solidFill>
          <a:schemeClr val="phClr"/>
        </a:solidFill>
        <a:gradFill rotWithShape="1">
          <a:gsLst>
            <a:gs pos="0">
              <a:schemeClr val="phClr">
                <a:tint val="94000"/>
                <a:satMod val="80000"/>
                <a:lumMod val="106000"/>
              </a:schemeClr>
            </a:gs>
            <a:gs pos="100000">
              <a:schemeClr val="phClr">
                <a:shade val="80000"/>
              </a:schemeClr>
            </a:gs>
          </a:gsLst>
          <a:path path="circle">
            <a:fillToRect l="50000" t="50000" r="50000" b="50000"/>
          </a:path>
        </a:gradFill>
      </a:bgFillStyleLst>
    </a:fmtScheme>
  </a:themeElements>
  <a:objectDefaults/>
  <a:extraClrSchemeLst/>
  <a:extLst>
    <a:ext uri="{05A4C25C-085E-4340-85A3-A5531E510DB2}">
      <thm15:themeFamily xmlns:thm15="http://schemas.microsoft.com/office/thememl/2012/main" name="Gallery" id="{BBFCD31E-59A1-489D-B089-A3EAD7CAE12E}" vid="{F5E91637-A7B6-4E27-B710-77DA7014EE1E}"/>
    </a:ext>
  </a:extLst>
</a:theme>
</file>

<file path=docProps/app.xml><?xml version="1.0" encoding="utf-8"?>
<Properties xmlns="http://schemas.openxmlformats.org/officeDocument/2006/extended-properties" xmlns:vt="http://schemas.openxmlformats.org/officeDocument/2006/docPropsVTypes">
  <Template>Gallery</Template>
  <TotalTime>34</TotalTime>
  <Words>1310</Words>
  <Application>Microsoft Macintosh PowerPoint</Application>
  <PresentationFormat>Widescreen</PresentationFormat>
  <Paragraphs>50</Paragraphs>
  <Slides>13</Slides>
  <Notes>0</Notes>
  <HiddenSlides>0</HiddenSlides>
  <MMClips>0</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13</vt:i4>
      </vt:variant>
    </vt:vector>
  </HeadingPairs>
  <TitlesOfParts>
    <vt:vector size="18" baseType="lpstr">
      <vt:lpstr>Aptos Display</vt:lpstr>
      <vt:lpstr>Arial</vt:lpstr>
      <vt:lpstr>Calibri</vt:lpstr>
      <vt:lpstr>Gill Sans MT</vt:lpstr>
      <vt:lpstr>Gallery</vt:lpstr>
      <vt:lpstr>M&amp;S FOOD ENGAGEMENT WITH DIGITAL AND SOCIAL MEDIA</vt:lpstr>
      <vt:lpstr>What is digital marketing?</vt:lpstr>
      <vt:lpstr>Importance of digital marketing in customer relationship marketing (crm)</vt:lpstr>
      <vt:lpstr>Benefits on an organisation</vt:lpstr>
      <vt:lpstr>Positive elements of using social media</vt:lpstr>
      <vt:lpstr>Research findings on social media</vt:lpstr>
      <vt:lpstr>Negative aspects of using social media </vt:lpstr>
      <vt:lpstr>M&amp;s case study</vt:lpstr>
      <vt:lpstr>How digital marketing is delivered at m&amp;s </vt:lpstr>
      <vt:lpstr>How digital marketing improves performance at m&amp;s </vt:lpstr>
      <vt:lpstr>Examples of m&amp;s food’s digital marketing tools</vt:lpstr>
      <vt:lpstr>conclusion</vt:lpstr>
      <vt:lpstr>references</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M&amp;S FOOD ENGAGEMENT WITH DIGITAL AND SOCIAL MEDIA</dc:title>
  <dc:creator>Akhi Uddin</dc:creator>
  <cp:lastModifiedBy>Akhi Uddin</cp:lastModifiedBy>
  <cp:revision>7</cp:revision>
  <dcterms:created xsi:type="dcterms:W3CDTF">2025-12-01T00:01:00Z</dcterms:created>
  <dcterms:modified xsi:type="dcterms:W3CDTF">2025-12-01T00:35:19Z</dcterms:modified>
</cp:coreProperties>
</file>