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5" r:id="rId9"/>
    <p:sldId id="260" r:id="rId10"/>
    <p:sldId id="261" r:id="rId11"/>
    <p:sldId id="262" r:id="rId12"/>
    <p:sldId id="263" r:id="rId13"/>
    <p:sldId id="264"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9" d="100"/>
          <a:sy n="69" d="100"/>
        </p:scale>
        <p:origin x="55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AFBB-DF39-CAE2-79D2-5536A0F1FE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CF3B42-EC77-7F2E-35FB-644230680B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FD3CAF-4DEF-61EB-2B1B-56496773CEAD}"/>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71112D68-887B-20A8-3EF8-7BAF1F9E36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62395-A4B1-2B0F-C4C4-6A4533BA2708}"/>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4073397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D57A5-EE2D-FB41-BC07-DF2F14F901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6BAC8F-FB22-F6BA-21C0-EEEDA26E9B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43A305-ECB6-2DE1-4EB3-F0B6BF63514E}"/>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C0ED2697-7100-6147-D197-12A87EB1E1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3E2AA-8743-6B27-F8DB-34240295CAA8}"/>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3345805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D3026-C2D9-E9EF-15BE-6C08F66C19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D89B0F-FED3-281A-B9E2-C7CB3281DCB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BEA727-32B3-753D-A7B4-B6AC1540624B}"/>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A6C6EEBD-0E4B-0138-B87B-221D6FCC0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262010-5981-103C-3C03-E7EF27D90AF8}"/>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1948324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C989-08F6-DB8B-AD37-14AED8D7D6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C749E2-81EE-1293-32B6-B3586C8EF2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58532B-316A-CF1B-10E5-63490A5971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2A4C8F-50FF-23FC-CA63-CBDA60D223A5}"/>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6" name="Footer Placeholder 5">
            <a:extLst>
              <a:ext uri="{FF2B5EF4-FFF2-40B4-BE49-F238E27FC236}">
                <a16:creationId xmlns:a16="http://schemas.microsoft.com/office/drawing/2014/main" id="{6452735F-A357-AE58-6C2E-FCF1975D17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15C553-F2DA-4692-C81A-F6F53236AB45}"/>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2907336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4FD6-FA89-B709-BBE6-433D4FA4BA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B1497B-1068-FD00-F555-242B0CFCD36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B7D7D7-E005-930E-94C5-B350CB0B5A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6BC406-A49C-41D2-FC5F-0352159F5B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44D696-5CF1-1808-7198-4FF9CEB0D02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ACAF7A-40D3-0C6E-9FCC-DA220EF3FB73}"/>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8" name="Footer Placeholder 7">
            <a:extLst>
              <a:ext uri="{FF2B5EF4-FFF2-40B4-BE49-F238E27FC236}">
                <a16:creationId xmlns:a16="http://schemas.microsoft.com/office/drawing/2014/main" id="{800AB655-C849-E6BA-5125-20A4544AEF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971E7D-5941-456C-8584-0AE6F86C4C94}"/>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3806281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E8ED0-4AF5-45B9-B51E-938E4310B4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1A4DE8-2492-0366-552C-7A13B06F6AA0}"/>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4" name="Footer Placeholder 3">
            <a:extLst>
              <a:ext uri="{FF2B5EF4-FFF2-40B4-BE49-F238E27FC236}">
                <a16:creationId xmlns:a16="http://schemas.microsoft.com/office/drawing/2014/main" id="{211C2284-6805-D476-F5BD-15BC4B8D41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C03A2A-AE1E-2DF6-62A9-B207217B8947}"/>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2333408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310B0C-5EEE-C34A-CE6F-37F5DA8F5ACE}"/>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3" name="Footer Placeholder 2">
            <a:extLst>
              <a:ext uri="{FF2B5EF4-FFF2-40B4-BE49-F238E27FC236}">
                <a16:creationId xmlns:a16="http://schemas.microsoft.com/office/drawing/2014/main" id="{4DAA77F0-05C2-ED59-CE8D-20CEB1D368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2E03B2-7C37-F4E1-516E-6142DEA874DB}"/>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2561665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3CC32-BC85-056D-1CCF-0B2D409E1E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05BA82B-9BC6-4720-0637-B31E084FDC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F1B8CF-C619-60AE-5EE5-3D9D0DF8E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B3F16B-5AD0-C30B-2B67-0F5D2ECB93A1}"/>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6" name="Footer Placeholder 5">
            <a:extLst>
              <a:ext uri="{FF2B5EF4-FFF2-40B4-BE49-F238E27FC236}">
                <a16:creationId xmlns:a16="http://schemas.microsoft.com/office/drawing/2014/main" id="{EB95F834-A4BF-024F-EFC4-A47BD4A6CF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B3632-D78E-10D7-7DD1-797D5063F713}"/>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1372191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731C-59DD-37DF-8AA3-2597A06CB6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15F0F6-C793-7468-8252-0BE2C9C661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F3BCCA-1244-B7F8-9F17-9A5F72C2E5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09462A-548F-4231-8423-22438C989B86}"/>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6" name="Footer Placeholder 5">
            <a:extLst>
              <a:ext uri="{FF2B5EF4-FFF2-40B4-BE49-F238E27FC236}">
                <a16:creationId xmlns:a16="http://schemas.microsoft.com/office/drawing/2014/main" id="{198E48CE-BE11-DD17-1F5C-5A065CD2F1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E1E851-16C6-E110-87ED-F0489E8536D6}"/>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1243645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CE87A-8776-FAD5-7E8E-C49F6883BF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3B90FC-F6BE-7C3A-1BD2-55130BDC2F4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D0370D-E9BB-2BFE-D8A6-66DD8B896379}"/>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E5561E58-D683-37E6-F71C-96FE3751FB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38033C-946C-3ACA-0693-DB93F041D1D1}"/>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615278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E41C8A-9F1D-A05D-70D3-007C38C8E0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97BBBB-E7C9-523D-3D9D-45DB4ACA74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D1CE1-E058-C4E6-ACC0-30880138DF46}"/>
              </a:ext>
            </a:extLst>
          </p:cNvPr>
          <p:cNvSpPr>
            <a:spLocks noGrp="1"/>
          </p:cNvSpPr>
          <p:nvPr>
            <p:ph type="dt" sz="half" idx="10"/>
          </p:nvPr>
        </p:nvSpPr>
        <p:spPr/>
        <p:txBody>
          <a:body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95677A39-5D8D-12C8-A848-CCDE12256F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6E8B5-20DE-80FD-FDA4-9C0F6091DD3D}"/>
              </a:ext>
            </a:extLst>
          </p:cNvPr>
          <p:cNvSpPr>
            <a:spLocks noGrp="1"/>
          </p:cNvSpPr>
          <p:nvPr>
            <p:ph type="sldNum" sz="quarter" idx="12"/>
          </p:nvPr>
        </p:nvSpPr>
        <p:spPr/>
        <p:txBody>
          <a:bodyPr/>
          <a:lstStyle/>
          <a:p>
            <a:fld id="{E6500CBE-DAAC-4A42-92CF-11B472718BA2}" type="slidenum">
              <a:rPr lang="en-GB" smtClean="0"/>
              <a:t>‹#›</a:t>
            </a:fld>
            <a:endParaRPr lang="en-GB"/>
          </a:p>
        </p:txBody>
      </p:sp>
    </p:spTree>
    <p:extLst>
      <p:ext uri="{BB962C8B-B14F-4D97-AF65-F5344CB8AC3E}">
        <p14:creationId xmlns:p14="http://schemas.microsoft.com/office/powerpoint/2010/main" val="2708560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C53901-5739-217E-DB32-9C75A9B853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38AD07-3D44-979E-50E3-6996034E2E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843B6-A8C7-B11B-A521-18980A1285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52BC6E-9325-4429-86FE-5106A789DB6F}" type="datetimeFigureOut">
              <a:rPr lang="en-GB" smtClean="0"/>
              <a:t>28/10/2024</a:t>
            </a:fld>
            <a:endParaRPr lang="en-GB"/>
          </a:p>
        </p:txBody>
      </p:sp>
      <p:sp>
        <p:nvSpPr>
          <p:cNvPr id="5" name="Footer Placeholder 4">
            <a:extLst>
              <a:ext uri="{FF2B5EF4-FFF2-40B4-BE49-F238E27FC236}">
                <a16:creationId xmlns:a16="http://schemas.microsoft.com/office/drawing/2014/main" id="{8C3698D0-CC1B-A70A-38BF-E1F8E6A32E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648E688-85AF-1471-DE98-6DF25F0EAF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500CBE-DAAC-4A42-92CF-11B472718BA2}" type="slidenum">
              <a:rPr lang="en-GB" smtClean="0"/>
              <a:t>‹#›</a:t>
            </a:fld>
            <a:endParaRPr lang="en-GB"/>
          </a:p>
        </p:txBody>
      </p:sp>
    </p:spTree>
    <p:extLst>
      <p:ext uri="{BB962C8B-B14F-4D97-AF65-F5344CB8AC3E}">
        <p14:creationId xmlns:p14="http://schemas.microsoft.com/office/powerpoint/2010/main" val="17481993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Box Packages">
            <a:extLst>
              <a:ext uri="{FF2B5EF4-FFF2-40B4-BE49-F238E27FC236}">
                <a16:creationId xmlns:a16="http://schemas.microsoft.com/office/drawing/2014/main" id="{B0AE245B-750D-D097-14B2-926167430B0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341808-E0A2-E99F-E869-2FFC62A6834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The Entity Component System (ECS)</a:t>
            </a:r>
          </a:p>
        </p:txBody>
      </p:sp>
      <p:sp>
        <p:nvSpPr>
          <p:cNvPr id="3" name="Subtitle 2">
            <a:extLst>
              <a:ext uri="{FF2B5EF4-FFF2-40B4-BE49-F238E27FC236}">
                <a16:creationId xmlns:a16="http://schemas.microsoft.com/office/drawing/2014/main" id="{7FBF3C3F-FD11-8746-7C4B-8D8461CE2B8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276398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EEB1E5-96B1-9636-CF43-786665B11C96}"/>
              </a:ext>
            </a:extLst>
          </p:cNvPr>
          <p:cNvSpPr>
            <a:spLocks noGrp="1"/>
          </p:cNvSpPr>
          <p:nvPr>
            <p:ph type="title"/>
          </p:nvPr>
        </p:nvSpPr>
        <p:spPr>
          <a:xfrm>
            <a:off x="761803" y="350196"/>
            <a:ext cx="4646904" cy="1624520"/>
          </a:xfrm>
        </p:spPr>
        <p:txBody>
          <a:bodyPr anchor="ctr">
            <a:normAutofit/>
          </a:bodyPr>
          <a:lstStyle/>
          <a:p>
            <a:r>
              <a:rPr lang="en-GB" sz="4000"/>
              <a:t>Entity-Component-System (ECS)</a:t>
            </a:r>
          </a:p>
        </p:txBody>
      </p:sp>
      <p:sp>
        <p:nvSpPr>
          <p:cNvPr id="3" name="Content Placeholder 2">
            <a:extLst>
              <a:ext uri="{FF2B5EF4-FFF2-40B4-BE49-F238E27FC236}">
                <a16:creationId xmlns:a16="http://schemas.microsoft.com/office/drawing/2014/main" id="{01873B2D-5B80-6B7C-74BE-619EF4B95D9C}"/>
              </a:ext>
            </a:extLst>
          </p:cNvPr>
          <p:cNvSpPr>
            <a:spLocks noGrp="1"/>
          </p:cNvSpPr>
          <p:nvPr>
            <p:ph idx="1"/>
          </p:nvPr>
        </p:nvSpPr>
        <p:spPr>
          <a:xfrm>
            <a:off x="761802" y="2743200"/>
            <a:ext cx="4646905" cy="3613149"/>
          </a:xfrm>
        </p:spPr>
        <p:txBody>
          <a:bodyPr anchor="ctr">
            <a:normAutofit/>
          </a:bodyPr>
          <a:lstStyle/>
          <a:p>
            <a:r>
              <a:rPr lang="en-GB" sz="1400"/>
              <a:t>An Entity-Component-System (ECS) is a design pattern commonly used in game development and simulation to manage entities and their behaviours in a modular, flexible, and efficient way. </a:t>
            </a:r>
          </a:p>
          <a:p>
            <a:r>
              <a:rPr lang="en-GB" sz="1400"/>
              <a:t>ECS breaks down game objects (or "entities") into discrete components, each representing a particular aspect of an entity, like position, velocity, or appearance. </a:t>
            </a:r>
          </a:p>
          <a:p>
            <a:r>
              <a:rPr lang="en-GB" sz="1400"/>
              <a:t>The components are managed by systems, which contain the logic for processing certain types of components. </a:t>
            </a:r>
          </a:p>
          <a:p>
            <a:pPr lvl="1"/>
            <a:r>
              <a:rPr lang="en-GB" sz="1400"/>
              <a:t>For example, a RenderSystem may handle components related to graphical appearance, while a MovementSystem processes components defining an entity's position and velocity.</a:t>
            </a:r>
          </a:p>
        </p:txBody>
      </p:sp>
      <p:pic>
        <p:nvPicPr>
          <p:cNvPr id="5" name="Picture 4">
            <a:extLst>
              <a:ext uri="{FF2B5EF4-FFF2-40B4-BE49-F238E27FC236}">
                <a16:creationId xmlns:a16="http://schemas.microsoft.com/office/drawing/2014/main" id="{698B21D3-06A5-4CA2-641D-8543C5D205A0}"/>
              </a:ext>
            </a:extLst>
          </p:cNvPr>
          <p:cNvPicPr>
            <a:picLocks noChangeAspect="1"/>
          </p:cNvPicPr>
          <p:nvPr/>
        </p:nvPicPr>
        <p:blipFill>
          <a:blip r:embed="rId2"/>
          <a:srcRect l="7791" r="42153"/>
          <a:stretch/>
        </p:blipFill>
        <p:spPr>
          <a:xfrm>
            <a:off x="6096000" y="1"/>
            <a:ext cx="6102825" cy="6858000"/>
          </a:xfrm>
          <a:prstGeom prst="rect">
            <a:avLst/>
          </a:prstGeom>
        </p:spPr>
      </p:pic>
    </p:spTree>
    <p:extLst>
      <p:ext uri="{BB962C8B-B14F-4D97-AF65-F5344CB8AC3E}">
        <p14:creationId xmlns:p14="http://schemas.microsoft.com/office/powerpoint/2010/main" val="1934204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99B8B1-145A-8C15-835E-54B1082B60DF}"/>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914C8992-8229-5FF4-95E7-D90D98A65FA5}"/>
              </a:ext>
            </a:extLst>
          </p:cNvPr>
          <p:cNvPicPr>
            <a:picLocks noChangeAspect="1"/>
          </p:cNvPicPr>
          <p:nvPr/>
        </p:nvPicPr>
        <p:blipFill>
          <a:blip r:embed="rId2"/>
          <a:srcRect l="21666" r="1174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FD8AA-6872-DAD9-5A5E-210498CB098C}"/>
              </a:ext>
            </a:extLst>
          </p:cNvPr>
          <p:cNvSpPr>
            <a:spLocks noGrp="1"/>
          </p:cNvSpPr>
          <p:nvPr>
            <p:ph type="title"/>
          </p:nvPr>
        </p:nvSpPr>
        <p:spPr>
          <a:xfrm>
            <a:off x="761801" y="328512"/>
            <a:ext cx="4778387" cy="1628970"/>
          </a:xfrm>
        </p:spPr>
        <p:txBody>
          <a:bodyPr anchor="ctr">
            <a:normAutofit/>
          </a:bodyPr>
          <a:lstStyle/>
          <a:p>
            <a:r>
              <a:rPr lang="en-GB" sz="4000"/>
              <a:t>Entity-Component-System (ECS)</a:t>
            </a:r>
          </a:p>
        </p:txBody>
      </p:sp>
      <p:sp>
        <p:nvSpPr>
          <p:cNvPr id="3" name="Content Placeholder 2">
            <a:extLst>
              <a:ext uri="{FF2B5EF4-FFF2-40B4-BE49-F238E27FC236}">
                <a16:creationId xmlns:a16="http://schemas.microsoft.com/office/drawing/2014/main" id="{95607CA5-A3FE-4783-16FC-4E0952FBAE35}"/>
              </a:ext>
            </a:extLst>
          </p:cNvPr>
          <p:cNvSpPr>
            <a:spLocks noGrp="1"/>
          </p:cNvSpPr>
          <p:nvPr>
            <p:ph idx="1"/>
          </p:nvPr>
        </p:nvSpPr>
        <p:spPr>
          <a:xfrm>
            <a:off x="761801" y="2884929"/>
            <a:ext cx="4659756" cy="3374137"/>
          </a:xfrm>
        </p:spPr>
        <p:txBody>
          <a:bodyPr anchor="ctr">
            <a:normAutofit/>
          </a:bodyPr>
          <a:lstStyle/>
          <a:p>
            <a:pPr lvl="1"/>
            <a:endParaRPr lang="en-GB" sz="2000"/>
          </a:p>
          <a:p>
            <a:pPr marL="0" indent="0">
              <a:buNone/>
            </a:pPr>
            <a:r>
              <a:rPr lang="en-GB" sz="2000"/>
              <a:t>By separating data (components) from functionality (systems), ECS allows for highly reusable and flexible code. Entities themselves are often lightweight identifiers that reference collections of components rather than containing data directly, making it simple to compose or remove behaviours from entities dynamically.</a:t>
            </a:r>
          </a:p>
        </p:txBody>
      </p:sp>
    </p:spTree>
    <p:extLst>
      <p:ext uri="{BB962C8B-B14F-4D97-AF65-F5344CB8AC3E}">
        <p14:creationId xmlns:p14="http://schemas.microsoft.com/office/powerpoint/2010/main" val="2453045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playing boardgame">
            <a:extLst>
              <a:ext uri="{FF2B5EF4-FFF2-40B4-BE49-F238E27FC236}">
                <a16:creationId xmlns:a16="http://schemas.microsoft.com/office/drawing/2014/main" id="{65D5FB9E-FF41-5F7C-C57F-10740E462A60}"/>
              </a:ext>
            </a:extLst>
          </p:cNvPr>
          <p:cNvPicPr>
            <a:picLocks noChangeAspect="1"/>
          </p:cNvPicPr>
          <p:nvPr/>
        </p:nvPicPr>
        <p:blipFill>
          <a:blip r:embed="rId2"/>
          <a:srcRect l="26092" r="1486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880083-A87A-9A8F-AD8B-5A53EF844DFF}"/>
              </a:ext>
            </a:extLst>
          </p:cNvPr>
          <p:cNvSpPr>
            <a:spLocks noGrp="1"/>
          </p:cNvSpPr>
          <p:nvPr>
            <p:ph type="title"/>
          </p:nvPr>
        </p:nvSpPr>
        <p:spPr>
          <a:xfrm>
            <a:off x="761801" y="328512"/>
            <a:ext cx="4778387" cy="1628970"/>
          </a:xfrm>
        </p:spPr>
        <p:txBody>
          <a:bodyPr anchor="ctr">
            <a:normAutofit/>
          </a:bodyPr>
          <a:lstStyle/>
          <a:p>
            <a:r>
              <a:rPr lang="en-GB" sz="4000"/>
              <a:t>Example of ECS</a:t>
            </a:r>
          </a:p>
        </p:txBody>
      </p:sp>
      <p:sp>
        <p:nvSpPr>
          <p:cNvPr id="3" name="Content Placeholder 2">
            <a:extLst>
              <a:ext uri="{FF2B5EF4-FFF2-40B4-BE49-F238E27FC236}">
                <a16:creationId xmlns:a16="http://schemas.microsoft.com/office/drawing/2014/main" id="{32C29FF6-2385-6155-7726-2D11C3974E82}"/>
              </a:ext>
            </a:extLst>
          </p:cNvPr>
          <p:cNvSpPr>
            <a:spLocks noGrp="1"/>
          </p:cNvSpPr>
          <p:nvPr>
            <p:ph idx="1"/>
          </p:nvPr>
        </p:nvSpPr>
        <p:spPr>
          <a:xfrm>
            <a:off x="761801" y="2884929"/>
            <a:ext cx="4659756" cy="3374137"/>
          </a:xfrm>
        </p:spPr>
        <p:txBody>
          <a:bodyPr anchor="ctr">
            <a:normAutofit/>
          </a:bodyPr>
          <a:lstStyle/>
          <a:p>
            <a:pPr marL="0" indent="0">
              <a:buNone/>
            </a:pPr>
            <a:r>
              <a:rPr lang="en-GB" sz="2000" dirty="0"/>
              <a:t>In a 2D game, imagine a player entity. Instead of creating a monolithic Player class, an ECS approach would break down the player into components like </a:t>
            </a:r>
            <a:r>
              <a:rPr lang="en-GB" sz="2000" dirty="0" err="1"/>
              <a:t>PositionComponent</a:t>
            </a:r>
            <a:r>
              <a:rPr lang="en-GB" sz="2000" dirty="0"/>
              <a:t>, </a:t>
            </a:r>
            <a:r>
              <a:rPr lang="en-GB" sz="2000" dirty="0" err="1"/>
              <a:t>VelocityComponent</a:t>
            </a:r>
            <a:r>
              <a:rPr lang="en-GB" sz="2000" dirty="0"/>
              <a:t>, and </a:t>
            </a:r>
            <a:r>
              <a:rPr lang="en-GB" sz="2000" dirty="0" err="1"/>
              <a:t>SpriteComponent</a:t>
            </a:r>
            <a:r>
              <a:rPr lang="en-GB" sz="2000" dirty="0"/>
              <a:t>. </a:t>
            </a:r>
          </a:p>
        </p:txBody>
      </p:sp>
    </p:spTree>
    <p:extLst>
      <p:ext uri="{BB962C8B-B14F-4D97-AF65-F5344CB8AC3E}">
        <p14:creationId xmlns:p14="http://schemas.microsoft.com/office/powerpoint/2010/main" val="159920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B3A8F0-CEEF-BA7E-824D-8FAAAC101B83}"/>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pins linked with threads">
            <a:extLst>
              <a:ext uri="{FF2B5EF4-FFF2-40B4-BE49-F238E27FC236}">
                <a16:creationId xmlns:a16="http://schemas.microsoft.com/office/drawing/2014/main" id="{8187133A-DF64-A19E-B7BA-19BD8828AECB}"/>
              </a:ext>
            </a:extLst>
          </p:cNvPr>
          <p:cNvPicPr>
            <a:picLocks noChangeAspect="1"/>
          </p:cNvPicPr>
          <p:nvPr/>
        </p:nvPicPr>
        <p:blipFill>
          <a:blip r:embed="rId2"/>
          <a:srcRect l="23496" r="1746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B1E02-6DF4-345A-A292-90CDCEACCEDB}"/>
              </a:ext>
            </a:extLst>
          </p:cNvPr>
          <p:cNvSpPr>
            <a:spLocks noGrp="1"/>
          </p:cNvSpPr>
          <p:nvPr>
            <p:ph type="title"/>
          </p:nvPr>
        </p:nvSpPr>
        <p:spPr>
          <a:xfrm>
            <a:off x="761801" y="328512"/>
            <a:ext cx="4778387" cy="1628970"/>
          </a:xfrm>
        </p:spPr>
        <p:txBody>
          <a:bodyPr anchor="ctr">
            <a:normAutofit/>
          </a:bodyPr>
          <a:lstStyle/>
          <a:p>
            <a:r>
              <a:rPr lang="en-GB" sz="4000"/>
              <a:t>Example of ECS</a:t>
            </a:r>
          </a:p>
        </p:txBody>
      </p:sp>
      <p:sp>
        <p:nvSpPr>
          <p:cNvPr id="3" name="Content Placeholder 2">
            <a:extLst>
              <a:ext uri="{FF2B5EF4-FFF2-40B4-BE49-F238E27FC236}">
                <a16:creationId xmlns:a16="http://schemas.microsoft.com/office/drawing/2014/main" id="{0AD851DA-541F-2263-7665-22352B50F4A2}"/>
              </a:ext>
            </a:extLst>
          </p:cNvPr>
          <p:cNvSpPr>
            <a:spLocks noGrp="1"/>
          </p:cNvSpPr>
          <p:nvPr>
            <p:ph idx="1"/>
          </p:nvPr>
        </p:nvSpPr>
        <p:spPr>
          <a:xfrm>
            <a:off x="761801" y="2884929"/>
            <a:ext cx="4659756" cy="3374137"/>
          </a:xfrm>
        </p:spPr>
        <p:txBody>
          <a:bodyPr anchor="ctr">
            <a:normAutofit/>
          </a:bodyPr>
          <a:lstStyle/>
          <a:p>
            <a:pPr marL="0" indent="0">
              <a:buNone/>
            </a:pPr>
            <a:r>
              <a:rPr lang="en-GB" sz="1700"/>
              <a:t>Each component holds only the data it needs. The MovementSystem then reads from PositionComponent and VelocityComponent to update the player's position, while the RenderSystem uses SpriteComponent to draw the player on the screen. </a:t>
            </a:r>
          </a:p>
          <a:p>
            <a:pPr marL="0" indent="0">
              <a:buNone/>
            </a:pPr>
            <a:r>
              <a:rPr lang="en-GB" sz="1700"/>
              <a:t>This modularity allows the same MovementSystem to manage movement for various entities, from the player to NPCs and projectiles, reducing code duplication and enabling easier debugging and testing.</a:t>
            </a:r>
          </a:p>
        </p:txBody>
      </p:sp>
    </p:spTree>
    <p:extLst>
      <p:ext uri="{BB962C8B-B14F-4D97-AF65-F5344CB8AC3E}">
        <p14:creationId xmlns:p14="http://schemas.microsoft.com/office/powerpoint/2010/main" val="3949874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A26A6F4-8780-B379-593C-A033791A5E07}"/>
              </a:ext>
            </a:extLst>
          </p:cNvPr>
          <p:cNvPicPr>
            <a:picLocks noChangeAspect="1"/>
          </p:cNvPicPr>
          <p:nvPr/>
        </p:nvPicPr>
        <p:blipFill>
          <a:blip r:embed="rId2"/>
          <a:srcRect l="17604" r="23131"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124ABD-ADC9-3D90-B8DD-0461F6A76655}"/>
              </a:ext>
            </a:extLst>
          </p:cNvPr>
          <p:cNvSpPr>
            <a:spLocks noGrp="1"/>
          </p:cNvSpPr>
          <p:nvPr>
            <p:ph type="title"/>
          </p:nvPr>
        </p:nvSpPr>
        <p:spPr>
          <a:xfrm>
            <a:off x="761801" y="328512"/>
            <a:ext cx="4778387" cy="1628970"/>
          </a:xfrm>
        </p:spPr>
        <p:txBody>
          <a:bodyPr anchor="ctr">
            <a:normAutofit/>
          </a:bodyPr>
          <a:lstStyle/>
          <a:p>
            <a:r>
              <a:rPr lang="en-GB" sz="4000"/>
              <a:t>Unity and ECS</a:t>
            </a:r>
          </a:p>
        </p:txBody>
      </p:sp>
      <p:sp>
        <p:nvSpPr>
          <p:cNvPr id="3" name="Content Placeholder 2">
            <a:extLst>
              <a:ext uri="{FF2B5EF4-FFF2-40B4-BE49-F238E27FC236}">
                <a16:creationId xmlns:a16="http://schemas.microsoft.com/office/drawing/2014/main" id="{A9DC7FC7-14B2-460E-83C3-2E669F17BB89}"/>
              </a:ext>
            </a:extLst>
          </p:cNvPr>
          <p:cNvSpPr>
            <a:spLocks noGrp="1"/>
          </p:cNvSpPr>
          <p:nvPr>
            <p:ph idx="1"/>
          </p:nvPr>
        </p:nvSpPr>
        <p:spPr>
          <a:xfrm>
            <a:off x="761801" y="2884929"/>
            <a:ext cx="4659756" cy="3374137"/>
          </a:xfrm>
        </p:spPr>
        <p:txBody>
          <a:bodyPr anchor="ctr">
            <a:normAutofit/>
          </a:bodyPr>
          <a:lstStyle/>
          <a:p>
            <a:r>
              <a:rPr lang="en-GB" sz="1700"/>
              <a:t>Unity, one of the most popular game engines, has integrated ECS as part of its new Data-Oriented Technology Stack (DOTS). </a:t>
            </a:r>
          </a:p>
          <a:p>
            <a:endParaRPr lang="en-GB" sz="1700"/>
          </a:p>
          <a:p>
            <a:r>
              <a:rPr lang="en-GB" sz="1700"/>
              <a:t>This change aims to enhance performance, especially for games with many objects that need to be updated frequently. </a:t>
            </a:r>
          </a:p>
          <a:p>
            <a:r>
              <a:rPr lang="en-GB" sz="1700"/>
              <a:t>Traditional object-oriented approaches often suffer from performance bottlenecks in large simulations because data for a single entity is scattered across memory, making it harder for modern CPUs to process efficiently.</a:t>
            </a:r>
          </a:p>
        </p:txBody>
      </p:sp>
    </p:spTree>
    <p:extLst>
      <p:ext uri="{BB962C8B-B14F-4D97-AF65-F5344CB8AC3E}">
        <p14:creationId xmlns:p14="http://schemas.microsoft.com/office/powerpoint/2010/main" val="3650365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D8EE38-70C6-F599-F233-88B072E316D5}"/>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network formed by white dots">
            <a:extLst>
              <a:ext uri="{FF2B5EF4-FFF2-40B4-BE49-F238E27FC236}">
                <a16:creationId xmlns:a16="http://schemas.microsoft.com/office/drawing/2014/main" id="{6F604FC2-0931-C79D-DF39-06E50648D297}"/>
              </a:ext>
            </a:extLst>
          </p:cNvPr>
          <p:cNvPicPr>
            <a:picLocks noChangeAspect="1"/>
          </p:cNvPicPr>
          <p:nvPr/>
        </p:nvPicPr>
        <p:blipFill>
          <a:blip r:embed="rId2"/>
          <a:srcRect l="31635" r="-1"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D8DA28-17E2-1F4E-24B0-9BB662A08361}"/>
              </a:ext>
            </a:extLst>
          </p:cNvPr>
          <p:cNvSpPr>
            <a:spLocks noGrp="1"/>
          </p:cNvSpPr>
          <p:nvPr>
            <p:ph type="title"/>
          </p:nvPr>
        </p:nvSpPr>
        <p:spPr>
          <a:xfrm>
            <a:off x="761801" y="328512"/>
            <a:ext cx="4778387" cy="1628970"/>
          </a:xfrm>
        </p:spPr>
        <p:txBody>
          <a:bodyPr anchor="ctr">
            <a:normAutofit/>
          </a:bodyPr>
          <a:lstStyle/>
          <a:p>
            <a:r>
              <a:rPr lang="en-GB" sz="4000"/>
              <a:t>Unity and ECS</a:t>
            </a:r>
          </a:p>
        </p:txBody>
      </p:sp>
      <p:sp>
        <p:nvSpPr>
          <p:cNvPr id="3" name="Content Placeholder 2">
            <a:extLst>
              <a:ext uri="{FF2B5EF4-FFF2-40B4-BE49-F238E27FC236}">
                <a16:creationId xmlns:a16="http://schemas.microsoft.com/office/drawing/2014/main" id="{0311B5A6-9ED2-A33C-84C2-DC60036FCC54}"/>
              </a:ext>
            </a:extLst>
          </p:cNvPr>
          <p:cNvSpPr>
            <a:spLocks noGrp="1"/>
          </p:cNvSpPr>
          <p:nvPr>
            <p:ph idx="1"/>
          </p:nvPr>
        </p:nvSpPr>
        <p:spPr>
          <a:xfrm>
            <a:off x="761801" y="2884929"/>
            <a:ext cx="4659756" cy="3374137"/>
          </a:xfrm>
        </p:spPr>
        <p:txBody>
          <a:bodyPr anchor="ctr">
            <a:normAutofit/>
          </a:bodyPr>
          <a:lstStyle/>
          <a:p>
            <a:r>
              <a:rPr lang="en-GB" sz="1700"/>
              <a:t>ECS, on the other hand, by design organises data in a cache-friendly manner.</a:t>
            </a:r>
          </a:p>
          <a:p>
            <a:r>
              <a:rPr lang="en-GB" sz="1700"/>
              <a:t> Unity’s DOTS enables developers to take advantage of CPU parallelism, meaning systems like rendering, physics, and animations can process thousands of entities simultaneously with high performance. </a:t>
            </a:r>
          </a:p>
          <a:p>
            <a:pPr lvl="1"/>
            <a:r>
              <a:rPr lang="en-GB" sz="1700"/>
              <a:t>For example, in a game with thousands of AI-controlled units, Unity’s ECS structure allows each unit to be updated in a single pass, drastically improving frame rates.</a:t>
            </a:r>
          </a:p>
        </p:txBody>
      </p:sp>
    </p:spTree>
    <p:extLst>
      <p:ext uri="{BB962C8B-B14F-4D97-AF65-F5344CB8AC3E}">
        <p14:creationId xmlns:p14="http://schemas.microsoft.com/office/powerpoint/2010/main" val="219802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3D pattern of ring shapes connected by lines">
            <a:extLst>
              <a:ext uri="{FF2B5EF4-FFF2-40B4-BE49-F238E27FC236}">
                <a16:creationId xmlns:a16="http://schemas.microsoft.com/office/drawing/2014/main" id="{00049240-1A5E-BF73-DACA-60E41CBD1923}"/>
              </a:ext>
            </a:extLst>
          </p:cNvPr>
          <p:cNvPicPr>
            <a:picLocks noChangeAspect="1"/>
          </p:cNvPicPr>
          <p:nvPr/>
        </p:nvPicPr>
        <p:blipFill>
          <a:blip r:embed="rId2"/>
          <a:srcRect l="8667" r="4139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72617C-989B-3BD1-138C-D5DCEB080A2D}"/>
              </a:ext>
            </a:extLst>
          </p:cNvPr>
          <p:cNvSpPr>
            <a:spLocks noGrp="1"/>
          </p:cNvSpPr>
          <p:nvPr>
            <p:ph type="title"/>
          </p:nvPr>
        </p:nvSpPr>
        <p:spPr>
          <a:xfrm>
            <a:off x="761801" y="328512"/>
            <a:ext cx="4778387" cy="1628970"/>
          </a:xfrm>
        </p:spPr>
        <p:txBody>
          <a:bodyPr anchor="ctr">
            <a:normAutofit/>
          </a:bodyPr>
          <a:lstStyle/>
          <a:p>
            <a:r>
              <a:rPr lang="en-GB" sz="4000"/>
              <a:t>Why ECS is Used</a:t>
            </a:r>
          </a:p>
        </p:txBody>
      </p:sp>
      <p:sp>
        <p:nvSpPr>
          <p:cNvPr id="3" name="Content Placeholder 2">
            <a:extLst>
              <a:ext uri="{FF2B5EF4-FFF2-40B4-BE49-F238E27FC236}">
                <a16:creationId xmlns:a16="http://schemas.microsoft.com/office/drawing/2014/main" id="{DD3B6CFC-4A74-A53B-E570-18338917A4F6}"/>
              </a:ext>
            </a:extLst>
          </p:cNvPr>
          <p:cNvSpPr>
            <a:spLocks noGrp="1"/>
          </p:cNvSpPr>
          <p:nvPr>
            <p:ph idx="1"/>
          </p:nvPr>
        </p:nvSpPr>
        <p:spPr>
          <a:xfrm>
            <a:off x="761801" y="2884929"/>
            <a:ext cx="4659756" cy="3374137"/>
          </a:xfrm>
        </p:spPr>
        <p:txBody>
          <a:bodyPr anchor="ctr">
            <a:normAutofit/>
          </a:bodyPr>
          <a:lstStyle/>
          <a:p>
            <a:r>
              <a:rPr lang="en-GB" sz="2000"/>
              <a:t>ECS is widely adopted because it allows developers to efficiently manage complex relationships between entities and components. </a:t>
            </a:r>
          </a:p>
        </p:txBody>
      </p:sp>
    </p:spTree>
    <p:extLst>
      <p:ext uri="{BB962C8B-B14F-4D97-AF65-F5344CB8AC3E}">
        <p14:creationId xmlns:p14="http://schemas.microsoft.com/office/powerpoint/2010/main" val="4037342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35161B-A3A4-D85B-5090-DBFBB2312125}"/>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153EA6-01AA-9C75-62A1-67D2C64D9DA4}"/>
              </a:ext>
            </a:extLst>
          </p:cNvPr>
          <p:cNvPicPr>
            <a:picLocks noChangeAspect="1"/>
          </p:cNvPicPr>
          <p:nvPr/>
        </p:nvPicPr>
        <p:blipFill>
          <a:blip r:embed="rId2"/>
          <a:srcRect l="7560" r="42497"/>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76720-3BD5-C846-2262-BFD3181A39A3}"/>
              </a:ext>
            </a:extLst>
          </p:cNvPr>
          <p:cNvSpPr>
            <a:spLocks noGrp="1"/>
          </p:cNvSpPr>
          <p:nvPr>
            <p:ph type="title"/>
          </p:nvPr>
        </p:nvSpPr>
        <p:spPr>
          <a:xfrm>
            <a:off x="761801" y="328512"/>
            <a:ext cx="4778387" cy="1628970"/>
          </a:xfrm>
        </p:spPr>
        <p:txBody>
          <a:bodyPr anchor="ctr">
            <a:normAutofit/>
          </a:bodyPr>
          <a:lstStyle/>
          <a:p>
            <a:r>
              <a:rPr lang="en-GB" sz="4000"/>
              <a:t>Why ECS is Used</a:t>
            </a:r>
          </a:p>
        </p:txBody>
      </p:sp>
      <p:sp>
        <p:nvSpPr>
          <p:cNvPr id="3" name="Content Placeholder 2">
            <a:extLst>
              <a:ext uri="{FF2B5EF4-FFF2-40B4-BE49-F238E27FC236}">
                <a16:creationId xmlns:a16="http://schemas.microsoft.com/office/drawing/2014/main" id="{25068B4D-C4AA-260F-409A-749C5900C517}"/>
              </a:ext>
            </a:extLst>
          </p:cNvPr>
          <p:cNvSpPr>
            <a:spLocks noGrp="1"/>
          </p:cNvSpPr>
          <p:nvPr>
            <p:ph idx="1"/>
          </p:nvPr>
        </p:nvSpPr>
        <p:spPr>
          <a:xfrm>
            <a:off x="761801" y="2884929"/>
            <a:ext cx="4659756" cy="3374137"/>
          </a:xfrm>
        </p:spPr>
        <p:txBody>
          <a:bodyPr anchor="ctr">
            <a:normAutofit/>
          </a:bodyPr>
          <a:lstStyle/>
          <a:p>
            <a:r>
              <a:rPr lang="en-GB" sz="2000"/>
              <a:t>ECS separates data (components) from behaviour (systems), promoting code reuse and reducing interdependencies between systems. </a:t>
            </a:r>
          </a:p>
          <a:p>
            <a:pPr lvl="1"/>
            <a:r>
              <a:rPr lang="en-GB" sz="2000"/>
              <a:t>For example, adding a new ability to a character in a traditional design might require modifying the character’s class, potentially affecting unrelated systems. </a:t>
            </a:r>
          </a:p>
        </p:txBody>
      </p:sp>
    </p:spTree>
    <p:extLst>
      <p:ext uri="{BB962C8B-B14F-4D97-AF65-F5344CB8AC3E}">
        <p14:creationId xmlns:p14="http://schemas.microsoft.com/office/powerpoint/2010/main" val="3722244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9283F2-BE71-1BC8-F3FE-7EBC621613EE}"/>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cubes connected with black lines">
            <a:extLst>
              <a:ext uri="{FF2B5EF4-FFF2-40B4-BE49-F238E27FC236}">
                <a16:creationId xmlns:a16="http://schemas.microsoft.com/office/drawing/2014/main" id="{FC87D904-7FB4-8420-0063-CEBBCC076E80}"/>
              </a:ext>
            </a:extLst>
          </p:cNvPr>
          <p:cNvPicPr>
            <a:picLocks noChangeAspect="1"/>
          </p:cNvPicPr>
          <p:nvPr/>
        </p:nvPicPr>
        <p:blipFill>
          <a:blip r:embed="rId2"/>
          <a:srcRect l="21666" r="1174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16D1-7C90-B21B-BD9F-1EDA5D0A13A9}"/>
              </a:ext>
            </a:extLst>
          </p:cNvPr>
          <p:cNvSpPr>
            <a:spLocks noGrp="1"/>
          </p:cNvSpPr>
          <p:nvPr>
            <p:ph type="title"/>
          </p:nvPr>
        </p:nvSpPr>
        <p:spPr>
          <a:xfrm>
            <a:off x="761801" y="328512"/>
            <a:ext cx="4778387" cy="1628970"/>
          </a:xfrm>
        </p:spPr>
        <p:txBody>
          <a:bodyPr anchor="ctr">
            <a:normAutofit/>
          </a:bodyPr>
          <a:lstStyle/>
          <a:p>
            <a:r>
              <a:rPr lang="en-GB" sz="4000"/>
              <a:t>Why ECS is Used</a:t>
            </a:r>
          </a:p>
        </p:txBody>
      </p:sp>
      <p:sp>
        <p:nvSpPr>
          <p:cNvPr id="3" name="Content Placeholder 2">
            <a:extLst>
              <a:ext uri="{FF2B5EF4-FFF2-40B4-BE49-F238E27FC236}">
                <a16:creationId xmlns:a16="http://schemas.microsoft.com/office/drawing/2014/main" id="{B1695829-7934-4F7D-51F2-7070DAD06F20}"/>
              </a:ext>
            </a:extLst>
          </p:cNvPr>
          <p:cNvSpPr>
            <a:spLocks noGrp="1"/>
          </p:cNvSpPr>
          <p:nvPr>
            <p:ph idx="1"/>
          </p:nvPr>
        </p:nvSpPr>
        <p:spPr>
          <a:xfrm>
            <a:off x="761801" y="2884929"/>
            <a:ext cx="4659756" cy="3374137"/>
          </a:xfrm>
        </p:spPr>
        <p:txBody>
          <a:bodyPr anchor="ctr">
            <a:normAutofit/>
          </a:bodyPr>
          <a:lstStyle/>
          <a:p>
            <a:r>
              <a:rPr lang="en-GB" sz="1900"/>
              <a:t>In ECS, adding abilities is as simple as attaching new components to the entity. This flexibility allows developers to add or remove behaviours on the fly, adapt to gameplay changes, and quickly prototype. </a:t>
            </a:r>
          </a:p>
          <a:p>
            <a:r>
              <a:rPr lang="en-GB" sz="1900"/>
              <a:t>Furthermore, ECS is cache-efficient and can be optimised to take advantage of parallel processing, making it ideal for games that need to manage thousands of entities in real-time.</a:t>
            </a:r>
          </a:p>
        </p:txBody>
      </p:sp>
    </p:spTree>
    <p:extLst>
      <p:ext uri="{BB962C8B-B14F-4D97-AF65-F5344CB8AC3E}">
        <p14:creationId xmlns:p14="http://schemas.microsoft.com/office/powerpoint/2010/main" val="2011135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C966-4653-049B-B385-31198FC3C78F}"/>
              </a:ext>
            </a:extLst>
          </p:cNvPr>
          <p:cNvSpPr>
            <a:spLocks noGrp="1"/>
          </p:cNvSpPr>
          <p:nvPr>
            <p:ph type="title"/>
          </p:nvPr>
        </p:nvSpPr>
        <p:spPr/>
        <p:txBody>
          <a:bodyPr/>
          <a:lstStyle/>
          <a:p>
            <a:r>
              <a:rPr lang="en-GB" dirty="0"/>
              <a:t>Code example</a:t>
            </a:r>
          </a:p>
        </p:txBody>
      </p:sp>
      <p:sp>
        <p:nvSpPr>
          <p:cNvPr id="3" name="Content Placeholder 2">
            <a:extLst>
              <a:ext uri="{FF2B5EF4-FFF2-40B4-BE49-F238E27FC236}">
                <a16:creationId xmlns:a16="http://schemas.microsoft.com/office/drawing/2014/main" id="{A0FB772D-22C7-95DE-975A-3F15607A4BD7}"/>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9703471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C8228C83-DC23-4776-8CBC-FCD53587DA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93D5FC-346C-4D18-AAD2-31415FFEA267}">
  <ds:schemaRefs>
    <ds:schemaRef ds:uri="http://schemas.microsoft.com/sharepoint/v3/contenttype/forms"/>
  </ds:schemaRefs>
</ds:datastoreItem>
</file>

<file path=customXml/itemProps3.xml><?xml version="1.0" encoding="utf-8"?>
<ds:datastoreItem xmlns:ds="http://schemas.openxmlformats.org/officeDocument/2006/customXml" ds:itemID="{7ABB66D6-57D2-401C-92CC-78A75E41C686}">
  <ds:schemaRefs>
    <ds:schemaRef ds:uri="http://purl.org/dc/dcmitype/"/>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terms/"/>
    <ds:schemaRef ds:uri="http://schemas.microsoft.com/office/infopath/2007/PartnerControls"/>
    <ds:schemaRef ds:uri="e89b0d28-101f-4150-bb20-b1c24cca2db8"/>
    <ds:schemaRef ds:uri="97e90ac9-f7c9-4ef0-b151-0ad37f9b04e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146</TotalTime>
  <Words>586</Words>
  <Application>Microsoft Office PowerPoint</Application>
  <PresentationFormat>Widescreen</PresentationFormat>
  <Paragraphs>32</Paragraphs>
  <Slides>11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The Entity Component System (ECS)</vt:lpstr>
      <vt:lpstr>Entity-Component-System (ECS)</vt:lpstr>
      <vt:lpstr>Entity-Component-System (ECS)</vt:lpstr>
      <vt:lpstr>Example of ECS</vt:lpstr>
      <vt:lpstr>Example of ECS</vt:lpstr>
      <vt:lpstr>Unity and ECS</vt:lpstr>
      <vt:lpstr>Unity and ECS</vt:lpstr>
      <vt:lpstr>Why ECS is Used</vt:lpstr>
      <vt:lpstr>Why ECS is Used</vt:lpstr>
      <vt:lpstr>Why ECS is Used</vt:lpstr>
      <vt:lpstr>Code example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1</cp:revision>
  <dcterms:created xsi:type="dcterms:W3CDTF">2024-10-28T12:38:15Z</dcterms:created>
  <dcterms:modified xsi:type="dcterms:W3CDTF">2024-10-28T15:04:53Z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