
<file path=[Content_Types].xml><?xml version="1.0" encoding="utf-8"?>
<Types xmlns="http://schemas.openxmlformats.org/package/2006/content-types">
  <Default Extension="jpeg" ContentType="image/jpeg"/>
  <Default Extension="JPG" ContentType="image/.jp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fonts/font1.fntdata" ContentType="application/x-fontdata"/>
  <Override PartName="/ppt/fonts/font10.fntdata" ContentType="application/x-fontdata"/>
  <Override PartName="/ppt/fonts/font2.fntdata" ContentType="application/x-fontdata"/>
  <Override PartName="/ppt/fonts/font3.fntdata" ContentType="application/x-fontdata"/>
  <Override PartName="/ppt/fonts/font4.fntdata" ContentType="application/x-fontdata"/>
  <Override PartName="/ppt/fonts/font5.fntdata" ContentType="application/x-fontdata"/>
  <Override PartName="/ppt/fonts/font6.fntdata" ContentType="application/x-fontdata"/>
  <Override PartName="/ppt/fonts/font7.fntdata" ContentType="application/x-fontdata"/>
  <Override PartName="/ppt/fonts/font8.fntdata" ContentType="application/x-fontdata"/>
  <Override PartName="/ppt/fonts/font9.fntdata" ContentType="application/x-fontdata"/>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
  </p:notesMasterIdLst>
  <p:sldIdLst>
    <p:sldId id="256" r:id="rId3"/>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Lst>
  <p:sldSz cx="9144000" cy="5143500"/>
  <p:notesSz cx="6858000" cy="9144000"/>
  <p:embeddedFontLst>
    <p:embeddedFont>
      <p:font typeface="Montserrat"/>
      <p:bold r:id="rId26"/>
      <p:boldItalic r:id="rId27"/>
    </p:embeddedFont>
    <p:embeddedFont>
      <p:font typeface="Lato" panose="020F0302020204030203"/>
      <p:regular r:id="rId28"/>
      <p:bold r:id="rId29"/>
      <p:italic r:id="rId30"/>
      <p:boldItalic r:id="rId31"/>
    </p:embeddedFont>
    <p:embeddedFont>
      <p:font typeface="Roboto" panose="02000000000000000000"/>
      <p:regular r:id="rId32"/>
      <p:bold r:id="rId33"/>
      <p:italic r:id="rId34"/>
      <p:boldItalic r:id="rId3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9pPr>
  </p:defaultTextStyle>
  <p:extLst>
    <p:ext uri="{EFAFB233-063F-42B5-8137-9DF3F51BA10A}">
      <p15:sldGuideLst xmlns:p15="http://schemas.microsoft.com/office/powerpoint/2012/main">
        <p15:guide id="1" orient="horz" pos="1620" userDrawn="1">
          <p15:clr>
            <a:srgbClr val="747775"/>
          </p15:clr>
        </p15:guide>
        <p15:guide id="2" pos="2880" userDrawn="1">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p:normalViewPr>
    <p:restoredLeft sz="15620"/>
    <p:restoredTop sz="94660"/>
  </p:normalViewPr>
  <p:slideViewPr>
    <p:cSldViewPr snapToGrid="0" showGuides="1">
      <p:cViewPr varScale="1">
        <p:scale>
          <a:sx n="100" d="100"/>
          <a:sy n="100" d="100"/>
        </p:scale>
        <p:origin x="0" y="0"/>
      </p:cViewPr>
      <p:guideLst>
        <p:guide orient="horz" pos="1620"/>
        <p:guide pos="2880"/>
      </p:guideLst>
    </p:cSldViewPr>
  </p:slide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5" Type="http://schemas.openxmlformats.org/officeDocument/2006/relationships/font" Target="fonts/font10.fntdata"/><Relationship Id="rId34" Type="http://schemas.openxmlformats.org/officeDocument/2006/relationships/font" Target="fonts/font9.fntdata"/><Relationship Id="rId33" Type="http://schemas.openxmlformats.org/officeDocument/2006/relationships/font" Target="fonts/font8.fntdata"/><Relationship Id="rId32" Type="http://schemas.openxmlformats.org/officeDocument/2006/relationships/font" Target="fonts/font7.fntdata"/><Relationship Id="rId31" Type="http://schemas.openxmlformats.org/officeDocument/2006/relationships/font" Target="fonts/font6.fntdata"/><Relationship Id="rId30" Type="http://schemas.openxmlformats.org/officeDocument/2006/relationships/font" Target="fonts/font5.fntdata"/><Relationship Id="rId3" Type="http://schemas.openxmlformats.org/officeDocument/2006/relationships/slide" Target="slides/slide1.xml"/><Relationship Id="rId29" Type="http://schemas.openxmlformats.org/officeDocument/2006/relationships/font" Target="fonts/font4.fntdata"/><Relationship Id="rId28" Type="http://schemas.openxmlformats.org/officeDocument/2006/relationships/font" Target="fonts/font3.fntdata"/><Relationship Id="rId27" Type="http://schemas.openxmlformats.org/officeDocument/2006/relationships/font" Target="fonts/font2.fntdata"/><Relationship Id="rId26" Type="http://schemas.openxmlformats.org/officeDocument/2006/relationships/font" Target="fonts/font1.fntdata"/><Relationship Id="rId25" Type="http://schemas.openxmlformats.org/officeDocument/2006/relationships/tableStyles" Target="tableStyles.xml"/><Relationship Id="rId24" Type="http://schemas.openxmlformats.org/officeDocument/2006/relationships/viewProps" Target="viewProps.xml"/><Relationship Id="rId23" Type="http://schemas.openxmlformats.org/officeDocument/2006/relationships/presProps" Target="presProps.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2" name="Shape 2"/>
        <p:cNvGrpSpPr/>
        <p:nvPr/>
      </p:nvGrpSpPr>
      <p:grpSpPr>
        <a:xfrm>
          <a:off x="0" y="0"/>
          <a:ext cx="0" cy="0"/>
          <a:chOff x="0" y="0"/>
          <a:chExt cx="0" cy="0"/>
        </a:xfrm>
      </p:grpSpPr>
      <p:sp>
        <p:nvSpPr>
          <p:cNvPr id="3" name="Google Shape;3;n"/>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notesSlide1.xml><?xml version="1.0" encoding="utf-8"?>
<p:notes xmlns:a="http://schemas.openxmlformats.org/drawingml/2006/main" xmlns:r="http://schemas.openxmlformats.org/officeDocument/2006/relationships" xmlns:p="http://schemas.openxmlformats.org/presentationml/2006/main" showMasterPhAnim="0" showMasterSp="0">
  <p:cSld>
    <p:spTree>
      <p:nvGrpSpPr>
        <p:cNvPr id="130" name="Shape 130"/>
        <p:cNvGrpSpPr/>
        <p:nvPr/>
      </p:nvGrpSpPr>
      <p:grpSpPr>
        <a:xfrm>
          <a:off x="0" y="0"/>
          <a:ext cx="0" cy="0"/>
          <a:chOff x="0" y="0"/>
          <a:chExt cx="0" cy="0"/>
        </a:xfrm>
      </p:grpSpPr>
      <p:sp>
        <p:nvSpPr>
          <p:cNvPr id="131" name="Google Shape;131;p:notes"/>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2" name="Google Shape;132;p: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PhAnim="0" showMasterSp="0">
  <p:cSld>
    <p:spTree>
      <p:nvGrpSpPr>
        <p:cNvPr id="136" name="Shape 136"/>
        <p:cNvGrpSpPr/>
        <p:nvPr/>
      </p:nvGrpSpPr>
      <p:grpSpPr>
        <a:xfrm>
          <a:off x="0" y="0"/>
          <a:ext cx="0" cy="0"/>
          <a:chOff x="0" y="0"/>
          <a:chExt cx="0" cy="0"/>
        </a:xfrm>
      </p:grpSpPr>
      <p:sp>
        <p:nvSpPr>
          <p:cNvPr id="137" name="Google Shape;137;g3f6a9cccb5f_0_420: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3f6a9cccb5f_0_420: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PhAnim="0" showMasterSp="0">
  <p:cSld>
    <p:spTree>
      <p:nvGrpSpPr>
        <p:cNvPr id="145" name="Shape 145"/>
        <p:cNvGrpSpPr/>
        <p:nvPr/>
      </p:nvGrpSpPr>
      <p:grpSpPr>
        <a:xfrm>
          <a:off x="0" y="0"/>
          <a:ext cx="0" cy="0"/>
          <a:chOff x="0" y="0"/>
          <a:chExt cx="0" cy="0"/>
        </a:xfrm>
      </p:grpSpPr>
      <p:sp>
        <p:nvSpPr>
          <p:cNvPr id="146" name="Google Shape;146;g3f6a9cccb5f_0_496: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 name="Google Shape;147;g3f6a9cccb5f_0_496: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PhAnim="0" showMasterSp="0">
  <p:cSld>
    <p:spTree>
      <p:nvGrpSpPr>
        <p:cNvPr id="151" name="Shape 151"/>
        <p:cNvGrpSpPr/>
        <p:nvPr/>
      </p:nvGrpSpPr>
      <p:grpSpPr>
        <a:xfrm>
          <a:off x="0" y="0"/>
          <a:ext cx="0" cy="0"/>
          <a:chOff x="0" y="0"/>
          <a:chExt cx="0" cy="0"/>
        </a:xfrm>
      </p:grpSpPr>
      <p:sp>
        <p:nvSpPr>
          <p:cNvPr id="152" name="Google Shape;152;g3f6a9cccb5f_0_425: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3" name="Google Shape;153;g3f6a9cccb5f_0_425: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PhAnim="0" showMasterSp="0">
  <p:cSld>
    <p:spTree>
      <p:nvGrpSpPr>
        <p:cNvPr id="164" name="Shape 164"/>
        <p:cNvGrpSpPr/>
        <p:nvPr/>
      </p:nvGrpSpPr>
      <p:grpSpPr>
        <a:xfrm>
          <a:off x="0" y="0"/>
          <a:ext cx="0" cy="0"/>
          <a:chOff x="0" y="0"/>
          <a:chExt cx="0" cy="0"/>
        </a:xfrm>
      </p:grpSpPr>
      <p:sp>
        <p:nvSpPr>
          <p:cNvPr id="165" name="Google Shape;165;g3f6a9cccb5f_0_430: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6" name="Google Shape;166;g3f6a9cccb5f_0_430: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PhAnim="0" showMasterSp="0">
  <p:cSld>
    <p:spTree>
      <p:nvGrpSpPr>
        <p:cNvPr id="180" name="Shape 180"/>
        <p:cNvGrpSpPr/>
        <p:nvPr/>
      </p:nvGrpSpPr>
      <p:grpSpPr>
        <a:xfrm>
          <a:off x="0" y="0"/>
          <a:ext cx="0" cy="0"/>
          <a:chOff x="0" y="0"/>
          <a:chExt cx="0" cy="0"/>
        </a:xfrm>
      </p:grpSpPr>
      <p:sp>
        <p:nvSpPr>
          <p:cNvPr id="181" name="Google Shape;181;g3f6a9cccb5f_0_435: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2" name="Google Shape;182;g3f6a9cccb5f_0_435: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PhAnim="0" showMasterSp="0">
  <p:cSld>
    <p:spTree>
      <p:nvGrpSpPr>
        <p:cNvPr id="196" name="Shape 196"/>
        <p:cNvGrpSpPr/>
        <p:nvPr/>
      </p:nvGrpSpPr>
      <p:grpSpPr>
        <a:xfrm>
          <a:off x="0" y="0"/>
          <a:ext cx="0" cy="0"/>
          <a:chOff x="0" y="0"/>
          <a:chExt cx="0" cy="0"/>
        </a:xfrm>
      </p:grpSpPr>
      <p:sp>
        <p:nvSpPr>
          <p:cNvPr id="197" name="Google Shape;197;g3f6a9cccb5f_0_440: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8" name="Google Shape;198;g3f6a9cccb5f_0_440: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PhAnim="0" showMasterSp="0">
  <p:cSld>
    <p:spTree>
      <p:nvGrpSpPr>
        <p:cNvPr id="213" name="Shape 213"/>
        <p:cNvGrpSpPr/>
        <p:nvPr/>
      </p:nvGrpSpPr>
      <p:grpSpPr>
        <a:xfrm>
          <a:off x="0" y="0"/>
          <a:ext cx="0" cy="0"/>
          <a:chOff x="0" y="0"/>
          <a:chExt cx="0" cy="0"/>
        </a:xfrm>
      </p:grpSpPr>
      <p:sp>
        <p:nvSpPr>
          <p:cNvPr id="214" name="Google Shape;214;g3f6a9cccb5f_0_445: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5" name="Google Shape;215;g3f6a9cccb5f_0_445: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PhAnim="0" showMasterSp="0">
  <p:cSld>
    <p:spTree>
      <p:nvGrpSpPr>
        <p:cNvPr id="229" name="Shape 229"/>
        <p:cNvGrpSpPr/>
        <p:nvPr/>
      </p:nvGrpSpPr>
      <p:grpSpPr>
        <a:xfrm>
          <a:off x="0" y="0"/>
          <a:ext cx="0" cy="0"/>
          <a:chOff x="0" y="0"/>
          <a:chExt cx="0" cy="0"/>
        </a:xfrm>
      </p:grpSpPr>
      <p:sp>
        <p:nvSpPr>
          <p:cNvPr id="230" name="Google Shape;230;g3f6a9cccb5f_0_450: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1" name="Google Shape;231;g3f6a9cccb5f_0_450: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PhAnim="0" showMasterSp="0">
  <p:cSld>
    <p:spTree>
      <p:nvGrpSpPr>
        <p:cNvPr id="237" name="Shape 237"/>
        <p:cNvGrpSpPr/>
        <p:nvPr/>
      </p:nvGrpSpPr>
      <p:grpSpPr>
        <a:xfrm>
          <a:off x="0" y="0"/>
          <a:ext cx="0" cy="0"/>
          <a:chOff x="0" y="0"/>
          <a:chExt cx="0" cy="0"/>
        </a:xfrm>
      </p:grpSpPr>
      <p:sp>
        <p:nvSpPr>
          <p:cNvPr id="238" name="Google Shape;238;g3f6a9cccb5f_0_455: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9" name="Google Shape;239;g3f6a9cccb5f_0_455: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PhAnim="0" showMasterSp="0">
  <p:cSld>
    <p:spTree>
      <p:nvGrpSpPr>
        <p:cNvPr id="252" name="Shape 252"/>
        <p:cNvGrpSpPr/>
        <p:nvPr/>
      </p:nvGrpSpPr>
      <p:grpSpPr>
        <a:xfrm>
          <a:off x="0" y="0"/>
          <a:ext cx="0" cy="0"/>
          <a:chOff x="0" y="0"/>
          <a:chExt cx="0" cy="0"/>
        </a:xfrm>
      </p:grpSpPr>
      <p:sp>
        <p:nvSpPr>
          <p:cNvPr id="253" name="Google Shape;253;g3f6a9cccb5f_0_460: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4" name="Google Shape;254;g3f6a9cccb5f_0_460: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PhAnim="0" showMasterSp="0">
  <p:cSld>
    <p:spTree>
      <p:nvGrpSpPr>
        <p:cNvPr id="260" name="Shape 260"/>
        <p:cNvGrpSpPr/>
        <p:nvPr/>
      </p:nvGrpSpPr>
      <p:grpSpPr>
        <a:xfrm>
          <a:off x="0" y="0"/>
          <a:ext cx="0" cy="0"/>
          <a:chOff x="0" y="0"/>
          <a:chExt cx="0" cy="0"/>
        </a:xfrm>
      </p:grpSpPr>
      <p:sp>
        <p:nvSpPr>
          <p:cNvPr id="261" name="Google Shape;261;g3f6a9cccb5f_0_465: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2" name="Google Shape;262;g3f6a9cccb5f_0_465: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PhAnim="0" showMasterSp="0">
  <p:cSld>
    <p:spTree>
      <p:nvGrpSpPr>
        <p:cNvPr id="276" name="Shape 276"/>
        <p:cNvGrpSpPr/>
        <p:nvPr/>
      </p:nvGrpSpPr>
      <p:grpSpPr>
        <a:xfrm>
          <a:off x="0" y="0"/>
          <a:ext cx="0" cy="0"/>
          <a:chOff x="0" y="0"/>
          <a:chExt cx="0" cy="0"/>
        </a:xfrm>
      </p:grpSpPr>
      <p:sp>
        <p:nvSpPr>
          <p:cNvPr id="277" name="Google Shape;277;g3f6a9cccb5f_0_470: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8" name="Google Shape;278;g3f6a9cccb5f_0_470: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PhAnim="0" showMasterSp="0">
  <p:cSld>
    <p:spTree>
      <p:nvGrpSpPr>
        <p:cNvPr id="285" name="Shape 285"/>
        <p:cNvGrpSpPr/>
        <p:nvPr/>
      </p:nvGrpSpPr>
      <p:grpSpPr>
        <a:xfrm>
          <a:off x="0" y="0"/>
          <a:ext cx="0" cy="0"/>
          <a:chOff x="0" y="0"/>
          <a:chExt cx="0" cy="0"/>
        </a:xfrm>
      </p:grpSpPr>
      <p:sp>
        <p:nvSpPr>
          <p:cNvPr id="286" name="Google Shape;286;g3f6a9cccb5f_0_475: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7" name="Google Shape;287;g3f6a9cccb5f_0_475: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PhAnim="0" showMasterSp="0">
  <p:cSld>
    <p:spTree>
      <p:nvGrpSpPr>
        <p:cNvPr id="293" name="Shape 293"/>
        <p:cNvGrpSpPr/>
        <p:nvPr/>
      </p:nvGrpSpPr>
      <p:grpSpPr>
        <a:xfrm>
          <a:off x="0" y="0"/>
          <a:ext cx="0" cy="0"/>
          <a:chOff x="0" y="0"/>
          <a:chExt cx="0" cy="0"/>
        </a:xfrm>
      </p:grpSpPr>
      <p:sp>
        <p:nvSpPr>
          <p:cNvPr id="294" name="Google Shape;294;g3f6a9cccb5f_0_480: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5" name="Google Shape;295;g3f6a9cccb5f_0_480: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PhAnim="0" showMasterSp="0">
  <p:cSld>
    <p:spTree>
      <p:nvGrpSpPr>
        <p:cNvPr id="303" name="Shape 303"/>
        <p:cNvGrpSpPr/>
        <p:nvPr/>
      </p:nvGrpSpPr>
      <p:grpSpPr>
        <a:xfrm>
          <a:off x="0" y="0"/>
          <a:ext cx="0" cy="0"/>
          <a:chOff x="0" y="0"/>
          <a:chExt cx="0" cy="0"/>
        </a:xfrm>
      </p:grpSpPr>
      <p:sp>
        <p:nvSpPr>
          <p:cNvPr id="304" name="Google Shape;304;g3f6a9cccb5f_0_531: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5" name="Google Shape;305;g3f6a9cccb5f_0_531: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PhAnim="0" showMasterSp="0">
  <p:cSld>
    <p:spTree>
      <p:nvGrpSpPr>
        <p:cNvPr id="315" name="Shape 315"/>
        <p:cNvGrpSpPr/>
        <p:nvPr/>
      </p:nvGrpSpPr>
      <p:grpSpPr>
        <a:xfrm>
          <a:off x="0" y="0"/>
          <a:ext cx="0" cy="0"/>
          <a:chOff x="0" y="0"/>
          <a:chExt cx="0" cy="0"/>
        </a:xfrm>
      </p:grpSpPr>
      <p:sp>
        <p:nvSpPr>
          <p:cNvPr id="316" name="Google Shape;316;g3f6a9cccb5f_0_536: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7" name="Google Shape;317;g3f6a9cccb5f_0_536: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PhAnim="0" showMasterSp="0">
  <p:cSld>
    <p:spTree>
      <p:nvGrpSpPr>
        <p:cNvPr id="325" name="Shape 325"/>
        <p:cNvGrpSpPr/>
        <p:nvPr/>
      </p:nvGrpSpPr>
      <p:grpSpPr>
        <a:xfrm>
          <a:off x="0" y="0"/>
          <a:ext cx="0" cy="0"/>
          <a:chOff x="0" y="0"/>
          <a:chExt cx="0" cy="0"/>
        </a:xfrm>
      </p:grpSpPr>
      <p:sp>
        <p:nvSpPr>
          <p:cNvPr id="326" name="Google Shape;326;g3f6a9cccb5f_0_485: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7" name="Google Shape;327;g3f6a9cccb5f_0_485: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PhAnim="0" showMasterSp="0">
  <p:cSld>
    <p:spTree>
      <p:nvGrpSpPr>
        <p:cNvPr id="331" name="Shape 331"/>
        <p:cNvGrpSpPr/>
        <p:nvPr/>
      </p:nvGrpSpPr>
      <p:grpSpPr>
        <a:xfrm>
          <a:off x="0" y="0"/>
          <a:ext cx="0" cy="0"/>
          <a:chOff x="0" y="0"/>
          <a:chExt cx="0" cy="0"/>
        </a:xfrm>
      </p:grpSpPr>
      <p:sp>
        <p:nvSpPr>
          <p:cNvPr id="332" name="Google Shape;332;g3f6c0d73541_0_46: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3" name="Google Shape;333;g3f6c0d73541_0_46: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matchingName="Title slide">
  <p:cSld name="TITLE">
    <p:spTree>
      <p:nvGrpSpPr>
        <p:cNvPr id="9" name="Shape 9"/>
        <p:cNvGrpSpPr/>
        <p:nvPr/>
      </p:nvGrpSpPr>
      <p:grpSpPr>
        <a:xfrm>
          <a:off x="0" y="0"/>
          <a:ext cx="0" cy="0"/>
          <a:chOff x="0" y="0"/>
          <a:chExt cx="0" cy="0"/>
        </a:xfrm>
      </p:grpSpPr>
      <p:sp>
        <p:nvSpPr>
          <p:cNvPr id="10" name="Google Shape;10;p2"/>
          <p:cNvSpPr/>
          <p:nvPr/>
        </p:nvSpPr>
        <p:spPr>
          <a:xfrm rot="5400000">
            <a:off x="7500300" y="505"/>
            <a:ext cx="1643700" cy="1643700"/>
          </a:xfrm>
          <a:prstGeom prst="diagStripe">
            <a:avLst>
              <a:gd name="adj" fmla="val 0"/>
            </a:avLst>
          </a:prstGeom>
          <a:solidFill>
            <a:schemeClr val="lt1">
              <a:alpha val="303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grpSp>
        <p:nvGrpSpPr>
          <p:cNvPr id="11" name="Google Shape;11;p2"/>
          <p:cNvGrpSpPr/>
          <p:nvPr/>
        </p:nvGrpSpPr>
        <p:grpSpPr>
          <a:xfrm>
            <a:off x="0" y="490"/>
            <a:ext cx="5153705" cy="5134399"/>
            <a:chOff x="0" y="75"/>
            <a:chExt cx="5153705" cy="5152950"/>
          </a:xfrm>
        </p:grpSpPr>
        <p:sp>
          <p:nvSpPr>
            <p:cNvPr id="12" name="Google Shape;12;p2"/>
            <p:cNvSpPr/>
            <p:nvPr/>
          </p:nvSpPr>
          <p:spPr>
            <a:xfrm rot="-5400000">
              <a:off x="455" y="-225"/>
              <a:ext cx="5152800" cy="5153700"/>
            </a:xfrm>
            <a:prstGeom prst="diagStripe">
              <a:avLst>
                <a:gd name="adj" fmla="val 50000"/>
              </a:avLst>
            </a:prstGeom>
            <a:solidFill>
              <a:schemeClr val="lt1">
                <a:alpha val="303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3" name="Google Shape;13;p2"/>
            <p:cNvSpPr/>
            <p:nvPr/>
          </p:nvSpPr>
          <p:spPr>
            <a:xfrm rot="-5400000">
              <a:off x="150" y="1145825"/>
              <a:ext cx="3996600" cy="3996900"/>
            </a:xfrm>
            <a:prstGeom prst="diagStripe">
              <a:avLst>
                <a:gd name="adj" fmla="val 58774"/>
              </a:avLst>
            </a:prstGeom>
            <a:solidFill>
              <a:schemeClr val="lt1">
                <a:alpha val="303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4" name="Google Shape;14;p2"/>
            <p:cNvSpPr/>
            <p:nvPr/>
          </p:nvSpPr>
          <p:spPr>
            <a:xfrm rot="-5400000">
              <a:off x="1646" y="-75"/>
              <a:ext cx="2299800" cy="23001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5" name="Google Shape;15;p2"/>
            <p:cNvSpPr/>
            <p:nvPr/>
          </p:nvSpPr>
          <p:spPr>
            <a:xfrm flipH="1">
              <a:off x="652821" y="590035"/>
              <a:ext cx="2300100" cy="2299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grpSp>
      <p:sp>
        <p:nvSpPr>
          <p:cNvPr id="16" name="Google Shape;16;p2"/>
          <p:cNvSpPr txBox="1"/>
          <p:nvPr>
            <p:ph type="ctrTitle"/>
          </p:nvPr>
        </p:nvSpPr>
        <p:spPr>
          <a:xfrm>
            <a:off x="3537150" y="1578400"/>
            <a:ext cx="5017500" cy="1578900"/>
          </a:xfrm>
          <a:prstGeom prst="rect">
            <a:avLst/>
          </a:prstGeom>
        </p:spPr>
        <p:txBody>
          <a:bodyPr spcFirstLastPara="1" wrap="square" lIns="91425" tIns="91425" rIns="91425" bIns="91425" anchor="t" anchorCtr="0">
            <a:normAutofit/>
          </a:bodyPr>
          <a:lstStyle>
            <a:lvl1pPr lvl="0">
              <a:spcBef>
                <a:spcPts val="0"/>
              </a:spcBef>
              <a:spcAft>
                <a:spcPts val="0"/>
              </a:spcAft>
              <a:buSzPts val="4000"/>
              <a:buNone/>
              <a:defRPr sz="4000"/>
            </a:lvl1pPr>
            <a:lvl2pPr lvl="1">
              <a:spcBef>
                <a:spcPts val="0"/>
              </a:spcBef>
              <a:spcAft>
                <a:spcPts val="0"/>
              </a:spcAft>
              <a:buSzPts val="4000"/>
              <a:buNone/>
              <a:defRPr sz="4000"/>
            </a:lvl2pPr>
            <a:lvl3pPr lvl="2">
              <a:spcBef>
                <a:spcPts val="0"/>
              </a:spcBef>
              <a:spcAft>
                <a:spcPts val="0"/>
              </a:spcAft>
              <a:buSzPts val="4000"/>
              <a:buNone/>
              <a:defRPr sz="4000"/>
            </a:lvl3pPr>
            <a:lvl4pPr lvl="3">
              <a:spcBef>
                <a:spcPts val="0"/>
              </a:spcBef>
              <a:spcAft>
                <a:spcPts val="0"/>
              </a:spcAft>
              <a:buSzPts val="4000"/>
              <a:buNone/>
              <a:defRPr sz="4000"/>
            </a:lvl4pPr>
            <a:lvl5pPr lvl="4">
              <a:spcBef>
                <a:spcPts val="0"/>
              </a:spcBef>
              <a:spcAft>
                <a:spcPts val="0"/>
              </a:spcAft>
              <a:buSzPts val="4000"/>
              <a:buNone/>
              <a:defRPr sz="4000"/>
            </a:lvl5pPr>
            <a:lvl6pPr lvl="5">
              <a:spcBef>
                <a:spcPts val="0"/>
              </a:spcBef>
              <a:spcAft>
                <a:spcPts val="0"/>
              </a:spcAft>
              <a:buSzPts val="4000"/>
              <a:buNone/>
              <a:defRPr sz="4000"/>
            </a:lvl6pPr>
            <a:lvl7pPr lvl="6">
              <a:spcBef>
                <a:spcPts val="0"/>
              </a:spcBef>
              <a:spcAft>
                <a:spcPts val="0"/>
              </a:spcAft>
              <a:buSzPts val="4000"/>
              <a:buNone/>
              <a:defRPr sz="4000"/>
            </a:lvl7pPr>
            <a:lvl8pPr lvl="7">
              <a:spcBef>
                <a:spcPts val="0"/>
              </a:spcBef>
              <a:spcAft>
                <a:spcPts val="0"/>
              </a:spcAft>
              <a:buSzPts val="4000"/>
              <a:buNone/>
              <a:defRPr sz="4000"/>
            </a:lvl8pPr>
            <a:lvl9pPr lvl="8">
              <a:spcBef>
                <a:spcPts val="0"/>
              </a:spcBef>
              <a:spcAft>
                <a:spcPts val="0"/>
              </a:spcAft>
              <a:buSzPts val="4000"/>
              <a:buNone/>
              <a:defRPr sz="4000"/>
            </a:lvl9pPr>
          </a:lstStyle>
          <a:p/>
        </p:txBody>
      </p:sp>
      <p:sp>
        <p:nvSpPr>
          <p:cNvPr id="17" name="Google Shape;17;p2"/>
          <p:cNvSpPr txBox="1"/>
          <p:nvPr>
            <p:ph type="subTitle" idx="1"/>
          </p:nvPr>
        </p:nvSpPr>
        <p:spPr>
          <a:xfrm>
            <a:off x="5083950" y="3924925"/>
            <a:ext cx="3470700" cy="506100"/>
          </a:xfrm>
          <a:prstGeom prst="rect">
            <a:avLst/>
          </a:prstGeom>
        </p:spPr>
        <p:txBody>
          <a:bodyPr spcFirstLastPara="1" wrap="square" lIns="91425" tIns="91425" rIns="91425" bIns="91425" anchor="t" anchorCtr="0">
            <a:normAutofit/>
          </a:bodyPr>
          <a:lstStyle>
            <a:lvl1pPr lvl="0">
              <a:lnSpc>
                <a:spcPct val="100000"/>
              </a:lnSpc>
              <a:spcBef>
                <a:spcPts val="0"/>
              </a:spcBef>
              <a:spcAft>
                <a:spcPts val="0"/>
              </a:spcAft>
              <a:buSzPts val="1300"/>
              <a:buNone/>
              <a:defRPr/>
            </a:lvl1pPr>
            <a:lvl2pPr lvl="1">
              <a:lnSpc>
                <a:spcPct val="100000"/>
              </a:lnSpc>
              <a:spcBef>
                <a:spcPts val="0"/>
              </a:spcBef>
              <a:spcAft>
                <a:spcPts val="0"/>
              </a:spcAft>
              <a:buSzPts val="1300"/>
              <a:buNone/>
              <a:defRPr sz="1300"/>
            </a:lvl2pPr>
            <a:lvl3pPr lvl="2">
              <a:lnSpc>
                <a:spcPct val="100000"/>
              </a:lnSpc>
              <a:spcBef>
                <a:spcPts val="0"/>
              </a:spcBef>
              <a:spcAft>
                <a:spcPts val="0"/>
              </a:spcAft>
              <a:buSzPts val="1300"/>
              <a:buNone/>
              <a:defRPr sz="1300"/>
            </a:lvl3pPr>
            <a:lvl4pPr lvl="3">
              <a:lnSpc>
                <a:spcPct val="100000"/>
              </a:lnSpc>
              <a:spcBef>
                <a:spcPts val="0"/>
              </a:spcBef>
              <a:spcAft>
                <a:spcPts val="0"/>
              </a:spcAft>
              <a:buSzPts val="1300"/>
              <a:buNone/>
              <a:defRPr sz="1300"/>
            </a:lvl4pPr>
            <a:lvl5pPr lvl="4">
              <a:lnSpc>
                <a:spcPct val="100000"/>
              </a:lnSpc>
              <a:spcBef>
                <a:spcPts val="0"/>
              </a:spcBef>
              <a:spcAft>
                <a:spcPts val="0"/>
              </a:spcAft>
              <a:buSzPts val="1300"/>
              <a:buNone/>
              <a:defRPr sz="1300"/>
            </a:lvl5pPr>
            <a:lvl6pPr lvl="5">
              <a:lnSpc>
                <a:spcPct val="100000"/>
              </a:lnSpc>
              <a:spcBef>
                <a:spcPts val="0"/>
              </a:spcBef>
              <a:spcAft>
                <a:spcPts val="0"/>
              </a:spcAft>
              <a:buSzPts val="1300"/>
              <a:buNone/>
              <a:defRPr sz="1300"/>
            </a:lvl6pPr>
            <a:lvl7pPr lvl="6">
              <a:lnSpc>
                <a:spcPct val="100000"/>
              </a:lnSpc>
              <a:spcBef>
                <a:spcPts val="0"/>
              </a:spcBef>
              <a:spcAft>
                <a:spcPts val="0"/>
              </a:spcAft>
              <a:buSzPts val="1300"/>
              <a:buNone/>
              <a:defRPr sz="1300"/>
            </a:lvl7pPr>
            <a:lvl8pPr lvl="7">
              <a:lnSpc>
                <a:spcPct val="100000"/>
              </a:lnSpc>
              <a:spcBef>
                <a:spcPts val="0"/>
              </a:spcBef>
              <a:spcAft>
                <a:spcPts val="0"/>
              </a:spcAft>
              <a:buSzPts val="1300"/>
              <a:buNone/>
              <a:defRPr sz="1300"/>
            </a:lvl8pPr>
            <a:lvl9pPr lvl="8">
              <a:lnSpc>
                <a:spcPct val="100000"/>
              </a:lnSpc>
              <a:spcBef>
                <a:spcPts val="0"/>
              </a:spcBef>
              <a:spcAft>
                <a:spcPts val="0"/>
              </a:spcAft>
              <a:buSzPts val="1300"/>
              <a:buNone/>
              <a:defRPr sz="1300"/>
            </a:lvl9pPr>
          </a:lstStyle>
          <a:p/>
        </p:txBody>
      </p:sp>
      <p:sp>
        <p:nvSpPr>
          <p:cNvPr id="18" name="Google Shape;18;p2"/>
          <p:cNvSpPr txBox="1"/>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matchingName="Section header">
  <p:cSld name="SECTION_HEADER">
    <p:spTree>
      <p:nvGrpSpPr>
        <p:cNvPr id="19" name="Shape 19"/>
        <p:cNvGrpSpPr/>
        <p:nvPr/>
      </p:nvGrpSpPr>
      <p:grpSpPr>
        <a:xfrm>
          <a:off x="0" y="0"/>
          <a:ext cx="0" cy="0"/>
          <a:chOff x="0" y="0"/>
          <a:chExt cx="0" cy="0"/>
        </a:xfrm>
      </p:grpSpPr>
      <p:grpSp>
        <p:nvGrpSpPr>
          <p:cNvPr id="20" name="Google Shape;20;p3"/>
          <p:cNvGrpSpPr/>
          <p:nvPr/>
        </p:nvGrpSpPr>
        <p:grpSpPr>
          <a:xfrm>
            <a:off x="4406400" y="0"/>
            <a:ext cx="4737600" cy="5143065"/>
            <a:chOff x="4406400" y="0"/>
            <a:chExt cx="4737600" cy="5143065"/>
          </a:xfrm>
        </p:grpSpPr>
        <p:sp>
          <p:nvSpPr>
            <p:cNvPr id="21" name="Google Shape;21;p3"/>
            <p:cNvSpPr/>
            <p:nvPr/>
          </p:nvSpPr>
          <p:spPr>
            <a:xfrm rot="5400000">
              <a:off x="4408200" y="-1800"/>
              <a:ext cx="4734000" cy="4737600"/>
            </a:xfrm>
            <a:prstGeom prst="diagStripe">
              <a:avLst>
                <a:gd name="adj" fmla="val 49469"/>
              </a:avLst>
            </a:prstGeom>
            <a:solidFill>
              <a:schemeClr val="lt1">
                <a:alpha val="34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2" name="Google Shape;22;p3"/>
            <p:cNvSpPr/>
            <p:nvPr/>
          </p:nvSpPr>
          <p:spPr>
            <a:xfrm rot="5400000">
              <a:off x="4841125" y="5700"/>
              <a:ext cx="4298100" cy="4286700"/>
            </a:xfrm>
            <a:prstGeom prst="diagStripe">
              <a:avLst>
                <a:gd name="adj" fmla="val 0"/>
              </a:avLst>
            </a:prstGeom>
            <a:solidFill>
              <a:schemeClr val="lt1">
                <a:alpha val="34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3" name="Google Shape;23;p3"/>
            <p:cNvSpPr/>
            <p:nvPr/>
          </p:nvSpPr>
          <p:spPr>
            <a:xfrm rot="-5400000">
              <a:off x="5618399" y="1236468"/>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4" name="Google Shape;24;p3"/>
            <p:cNvSpPr/>
            <p:nvPr/>
          </p:nvSpPr>
          <p:spPr>
            <a:xfrm flipH="1">
              <a:off x="5849857" y="1443956"/>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5" name="Google Shape;25;p3"/>
            <p:cNvSpPr/>
            <p:nvPr/>
          </p:nvSpPr>
          <p:spPr>
            <a:xfrm rot="-5400000">
              <a:off x="5987081" y="246946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6" name="Google Shape;26;p3"/>
            <p:cNvSpPr/>
            <p:nvPr/>
          </p:nvSpPr>
          <p:spPr>
            <a:xfrm flipH="1">
              <a:off x="6222115" y="267695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7" name="Google Shape;27;p3"/>
            <p:cNvSpPr/>
            <p:nvPr/>
          </p:nvSpPr>
          <p:spPr>
            <a:xfrm rot="-5400000">
              <a:off x="6675341" y="1862018"/>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8" name="Google Shape;28;p3"/>
            <p:cNvSpPr/>
            <p:nvPr/>
          </p:nvSpPr>
          <p:spPr>
            <a:xfrm flipH="1">
              <a:off x="6908099" y="2069505"/>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9" name="Google Shape;29;p3"/>
            <p:cNvSpPr/>
            <p:nvPr/>
          </p:nvSpPr>
          <p:spPr>
            <a:xfrm rot="-5400000">
              <a:off x="6861141" y="2477810"/>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0" name="Google Shape;30;p3"/>
            <p:cNvSpPr/>
            <p:nvPr/>
          </p:nvSpPr>
          <p:spPr>
            <a:xfrm flipH="1">
              <a:off x="7965266" y="269296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1" name="Google Shape;31;p3"/>
            <p:cNvSpPr/>
            <p:nvPr/>
          </p:nvSpPr>
          <p:spPr>
            <a:xfrm flipH="1">
              <a:off x="8145082" y="330875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2" name="Google Shape;32;p3"/>
            <p:cNvSpPr/>
            <p:nvPr/>
          </p:nvSpPr>
          <p:spPr>
            <a:xfrm rot="-5400000">
              <a:off x="7047599" y="309501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3" name="Google Shape;33;p3"/>
            <p:cNvSpPr/>
            <p:nvPr/>
          </p:nvSpPr>
          <p:spPr>
            <a:xfrm flipH="1">
              <a:off x="7276649" y="3302502"/>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4" name="Google Shape;34;p3"/>
            <p:cNvSpPr/>
            <p:nvPr/>
          </p:nvSpPr>
          <p:spPr>
            <a:xfrm rot="-5400000">
              <a:off x="7227414" y="3710807"/>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5" name="Google Shape;35;p3"/>
            <p:cNvSpPr/>
            <p:nvPr/>
          </p:nvSpPr>
          <p:spPr>
            <a:xfrm flipH="1">
              <a:off x="7462448" y="3918294"/>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6" name="Google Shape;36;p3"/>
            <p:cNvSpPr/>
            <p:nvPr/>
          </p:nvSpPr>
          <p:spPr>
            <a:xfrm rot="-5400000">
              <a:off x="8102491" y="371847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7" name="Google Shape;37;p3"/>
            <p:cNvSpPr/>
            <p:nvPr/>
          </p:nvSpPr>
          <p:spPr>
            <a:xfrm flipH="1">
              <a:off x="8334533" y="3925960"/>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8" name="Google Shape;38;p3"/>
            <p:cNvSpPr/>
            <p:nvPr/>
          </p:nvSpPr>
          <p:spPr>
            <a:xfrm rot="-5400000">
              <a:off x="8288290" y="433426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grpSp>
      <p:sp>
        <p:nvSpPr>
          <p:cNvPr id="39" name="Google Shape;39;p3"/>
          <p:cNvSpPr txBox="1"/>
          <p:nvPr>
            <p:ph type="title"/>
          </p:nvPr>
        </p:nvSpPr>
        <p:spPr>
          <a:xfrm>
            <a:off x="823850" y="2053000"/>
            <a:ext cx="4587000" cy="1148700"/>
          </a:xfrm>
          <a:prstGeom prst="rect">
            <a:avLst/>
          </a:prstGeom>
        </p:spPr>
        <p:txBody>
          <a:bodyPr spcFirstLastPara="1" wrap="square" lIns="91425" tIns="91425" rIns="91425" bIns="91425" anchor="ctr"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40" name="Google Shape;40;p3"/>
          <p:cNvSpPr txBox="1"/>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x" matchingName="Title and body">
  <p:cSld name="TITLE_AND_BODY">
    <p:spTree>
      <p:nvGrpSpPr>
        <p:cNvPr id="41" name="Shape 41"/>
        <p:cNvGrpSpPr/>
        <p:nvPr/>
      </p:nvGrpSpPr>
      <p:grpSpPr>
        <a:xfrm>
          <a:off x="0" y="0"/>
          <a:ext cx="0" cy="0"/>
          <a:chOff x="0" y="0"/>
          <a:chExt cx="0" cy="0"/>
        </a:xfrm>
      </p:grpSpPr>
      <p:grpSp>
        <p:nvGrpSpPr>
          <p:cNvPr id="42" name="Google Shape;42;p4"/>
          <p:cNvGrpSpPr/>
          <p:nvPr/>
        </p:nvGrpSpPr>
        <p:grpSpPr>
          <a:xfrm>
            <a:off x="0" y="381001"/>
            <a:ext cx="1037850" cy="1016287"/>
            <a:chOff x="0" y="381001"/>
            <a:chExt cx="1037850" cy="1016287"/>
          </a:xfrm>
        </p:grpSpPr>
        <p:sp>
          <p:nvSpPr>
            <p:cNvPr id="43" name="Google Shape;43;p4"/>
            <p:cNvSpPr/>
            <p:nvPr/>
          </p:nvSpPr>
          <p:spPr>
            <a:xfrm rot="-5400000">
              <a:off x="0" y="381001"/>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44" name="Google Shape;44;p4"/>
            <p:cNvSpPr/>
            <p:nvPr/>
          </p:nvSpPr>
          <p:spPr>
            <a:xfrm flipH="1">
              <a:off x="229050" y="588489"/>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grpSp>
      <p:sp>
        <p:nvSpPr>
          <p:cNvPr id="45" name="Google Shape;45;p4"/>
          <p:cNvSpPr txBox="1"/>
          <p:nvPr>
            <p:ph type="title"/>
          </p:nvPr>
        </p:nvSpPr>
        <p:spPr>
          <a:xfrm>
            <a:off x="1297500" y="393750"/>
            <a:ext cx="7038900" cy="914100"/>
          </a:xfrm>
          <a:prstGeom prst="rect">
            <a:avLst/>
          </a:prstGeom>
        </p:spPr>
        <p:txBody>
          <a:bodyPr spcFirstLastPara="1" wrap="square" lIns="91425" tIns="91425" rIns="91425" bIns="91425" anchor="t"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46" name="Google Shape;46;p4"/>
          <p:cNvSpPr txBox="1"/>
          <p:nvPr>
            <p:ph type="body" idx="1"/>
          </p:nvPr>
        </p:nvSpPr>
        <p:spPr>
          <a:xfrm>
            <a:off x="1297500" y="1567550"/>
            <a:ext cx="7038900" cy="29112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p:txBody>
      </p:sp>
      <p:sp>
        <p:nvSpPr>
          <p:cNvPr id="47" name="Google Shape;47;p4"/>
          <p:cNvSpPr txBox="1"/>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ColTx" matchingName="Title and two columns">
  <p:cSld name="TITLE_AND_TWO_COLUMNS">
    <p:spTree>
      <p:nvGrpSpPr>
        <p:cNvPr id="48" name="Shape 48"/>
        <p:cNvGrpSpPr/>
        <p:nvPr/>
      </p:nvGrpSpPr>
      <p:grpSpPr>
        <a:xfrm>
          <a:off x="0" y="0"/>
          <a:ext cx="0" cy="0"/>
          <a:chOff x="0" y="0"/>
          <a:chExt cx="0" cy="0"/>
        </a:xfrm>
      </p:grpSpPr>
      <p:grpSp>
        <p:nvGrpSpPr>
          <p:cNvPr id="49" name="Google Shape;49;p5"/>
          <p:cNvGrpSpPr/>
          <p:nvPr/>
        </p:nvGrpSpPr>
        <p:grpSpPr>
          <a:xfrm>
            <a:off x="0" y="381001"/>
            <a:ext cx="1037850" cy="1016287"/>
            <a:chOff x="0" y="381001"/>
            <a:chExt cx="1037850" cy="1016287"/>
          </a:xfrm>
        </p:grpSpPr>
        <p:sp>
          <p:nvSpPr>
            <p:cNvPr id="50" name="Google Shape;50;p5"/>
            <p:cNvSpPr/>
            <p:nvPr/>
          </p:nvSpPr>
          <p:spPr>
            <a:xfrm rot="-5400000">
              <a:off x="0" y="381001"/>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51" name="Google Shape;51;p5"/>
            <p:cNvSpPr/>
            <p:nvPr/>
          </p:nvSpPr>
          <p:spPr>
            <a:xfrm flipH="1">
              <a:off x="229050" y="588489"/>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grpSp>
      <p:sp>
        <p:nvSpPr>
          <p:cNvPr id="52" name="Google Shape;52;p5"/>
          <p:cNvSpPr txBox="1"/>
          <p:nvPr>
            <p:ph type="title"/>
          </p:nvPr>
        </p:nvSpPr>
        <p:spPr>
          <a:xfrm>
            <a:off x="1297500" y="393750"/>
            <a:ext cx="7038900" cy="914100"/>
          </a:xfrm>
          <a:prstGeom prst="rect">
            <a:avLst/>
          </a:prstGeom>
        </p:spPr>
        <p:txBody>
          <a:bodyPr spcFirstLastPara="1" wrap="square" lIns="91425" tIns="91425" rIns="91425" bIns="91425" anchor="t"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53" name="Google Shape;53;p5"/>
          <p:cNvSpPr txBox="1"/>
          <p:nvPr>
            <p:ph type="body" idx="1"/>
          </p:nvPr>
        </p:nvSpPr>
        <p:spPr>
          <a:xfrm>
            <a:off x="1297500" y="1567550"/>
            <a:ext cx="3403200" cy="29112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p:txBody>
      </p:sp>
      <p:sp>
        <p:nvSpPr>
          <p:cNvPr id="54" name="Google Shape;54;p5"/>
          <p:cNvSpPr txBox="1"/>
          <p:nvPr>
            <p:ph type="body" idx="2"/>
          </p:nvPr>
        </p:nvSpPr>
        <p:spPr>
          <a:xfrm>
            <a:off x="4933221" y="1567550"/>
            <a:ext cx="3403200" cy="29112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p:txBody>
      </p:sp>
      <p:sp>
        <p:nvSpPr>
          <p:cNvPr id="55" name="Google Shape;55;p5"/>
          <p:cNvSpPr txBox="1"/>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matchingName="Title only">
  <p:cSld name="TITLE_ONLY">
    <p:spTree>
      <p:nvGrpSpPr>
        <p:cNvPr id="56" name="Shape 56"/>
        <p:cNvGrpSpPr/>
        <p:nvPr/>
      </p:nvGrpSpPr>
      <p:grpSpPr>
        <a:xfrm>
          <a:off x="0" y="0"/>
          <a:ext cx="0" cy="0"/>
          <a:chOff x="0" y="0"/>
          <a:chExt cx="0" cy="0"/>
        </a:xfrm>
      </p:grpSpPr>
      <p:grpSp>
        <p:nvGrpSpPr>
          <p:cNvPr id="57" name="Google Shape;57;p6"/>
          <p:cNvGrpSpPr/>
          <p:nvPr/>
        </p:nvGrpSpPr>
        <p:grpSpPr>
          <a:xfrm>
            <a:off x="0" y="381001"/>
            <a:ext cx="1037850" cy="1016287"/>
            <a:chOff x="0" y="381001"/>
            <a:chExt cx="1037850" cy="1016287"/>
          </a:xfrm>
        </p:grpSpPr>
        <p:sp>
          <p:nvSpPr>
            <p:cNvPr id="58" name="Google Shape;58;p6"/>
            <p:cNvSpPr/>
            <p:nvPr/>
          </p:nvSpPr>
          <p:spPr>
            <a:xfrm rot="-5400000">
              <a:off x="0" y="381001"/>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59" name="Google Shape;59;p6"/>
            <p:cNvSpPr/>
            <p:nvPr/>
          </p:nvSpPr>
          <p:spPr>
            <a:xfrm flipH="1">
              <a:off x="229050" y="588489"/>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grpSp>
      <p:sp>
        <p:nvSpPr>
          <p:cNvPr id="60" name="Google Shape;60;p6"/>
          <p:cNvSpPr txBox="1"/>
          <p:nvPr>
            <p:ph type="title"/>
          </p:nvPr>
        </p:nvSpPr>
        <p:spPr>
          <a:xfrm>
            <a:off x="1297500" y="393750"/>
            <a:ext cx="7038900" cy="914100"/>
          </a:xfrm>
          <a:prstGeom prst="rect">
            <a:avLst/>
          </a:prstGeom>
        </p:spPr>
        <p:txBody>
          <a:bodyPr spcFirstLastPara="1" wrap="square" lIns="91425" tIns="91425" rIns="91425" bIns="91425" anchor="t"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61" name="Google Shape;61;p6"/>
          <p:cNvSpPr txBox="1"/>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62" name="Shape 62"/>
        <p:cNvGrpSpPr/>
        <p:nvPr/>
      </p:nvGrpSpPr>
      <p:grpSpPr>
        <a:xfrm>
          <a:off x="0" y="0"/>
          <a:ext cx="0" cy="0"/>
          <a:chOff x="0" y="0"/>
          <a:chExt cx="0" cy="0"/>
        </a:xfrm>
      </p:grpSpPr>
      <p:grpSp>
        <p:nvGrpSpPr>
          <p:cNvPr id="63" name="Google Shape;63;p7"/>
          <p:cNvGrpSpPr/>
          <p:nvPr/>
        </p:nvGrpSpPr>
        <p:grpSpPr>
          <a:xfrm>
            <a:off x="0" y="381001"/>
            <a:ext cx="1037850" cy="1016287"/>
            <a:chOff x="0" y="381001"/>
            <a:chExt cx="1037850" cy="1016287"/>
          </a:xfrm>
        </p:grpSpPr>
        <p:sp>
          <p:nvSpPr>
            <p:cNvPr id="64" name="Google Shape;64;p7"/>
            <p:cNvSpPr/>
            <p:nvPr/>
          </p:nvSpPr>
          <p:spPr>
            <a:xfrm rot="-5400000">
              <a:off x="0" y="381001"/>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65" name="Google Shape;65;p7"/>
            <p:cNvSpPr/>
            <p:nvPr/>
          </p:nvSpPr>
          <p:spPr>
            <a:xfrm flipH="1">
              <a:off x="229050" y="588489"/>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grpSp>
      <p:sp>
        <p:nvSpPr>
          <p:cNvPr id="66" name="Google Shape;66;p7"/>
          <p:cNvSpPr txBox="1"/>
          <p:nvPr>
            <p:ph type="title"/>
          </p:nvPr>
        </p:nvSpPr>
        <p:spPr>
          <a:xfrm>
            <a:off x="1297500" y="393750"/>
            <a:ext cx="3798900" cy="1493100"/>
          </a:xfrm>
          <a:prstGeom prst="rect">
            <a:avLst/>
          </a:prstGeom>
        </p:spPr>
        <p:txBody>
          <a:bodyPr spcFirstLastPara="1" wrap="square" lIns="91425" tIns="91425" rIns="91425" bIns="91425" anchor="t"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67" name="Google Shape;67;p7"/>
          <p:cNvSpPr txBox="1"/>
          <p:nvPr>
            <p:ph type="body" idx="1"/>
          </p:nvPr>
        </p:nvSpPr>
        <p:spPr>
          <a:xfrm>
            <a:off x="1297500" y="1972550"/>
            <a:ext cx="3798900" cy="24159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p:txBody>
      </p:sp>
      <p:sp>
        <p:nvSpPr>
          <p:cNvPr id="68" name="Google Shape;68;p7"/>
          <p:cNvSpPr txBox="1"/>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69" name="Shape 69"/>
        <p:cNvGrpSpPr/>
        <p:nvPr/>
      </p:nvGrpSpPr>
      <p:grpSpPr>
        <a:xfrm>
          <a:off x="0" y="0"/>
          <a:ext cx="0" cy="0"/>
          <a:chOff x="0" y="0"/>
          <a:chExt cx="0" cy="0"/>
        </a:xfrm>
      </p:grpSpPr>
      <p:grpSp>
        <p:nvGrpSpPr>
          <p:cNvPr id="70" name="Google Shape;70;p8"/>
          <p:cNvGrpSpPr/>
          <p:nvPr/>
        </p:nvGrpSpPr>
        <p:grpSpPr>
          <a:xfrm>
            <a:off x="4406400" y="0"/>
            <a:ext cx="4737600" cy="5143500"/>
            <a:chOff x="4406400" y="0"/>
            <a:chExt cx="4737600" cy="5143500"/>
          </a:xfrm>
        </p:grpSpPr>
        <p:sp>
          <p:nvSpPr>
            <p:cNvPr id="71" name="Google Shape;71;p8"/>
            <p:cNvSpPr/>
            <p:nvPr/>
          </p:nvSpPr>
          <p:spPr>
            <a:xfrm rot="5400000">
              <a:off x="4407900" y="-1500"/>
              <a:ext cx="4734600" cy="4737600"/>
            </a:xfrm>
            <a:prstGeom prst="diagStripe">
              <a:avLst>
                <a:gd name="adj" fmla="val 49469"/>
              </a:avLst>
            </a:prstGeom>
            <a:solidFill>
              <a:schemeClr val="lt1">
                <a:alpha val="34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72" name="Google Shape;72;p8"/>
            <p:cNvSpPr/>
            <p:nvPr/>
          </p:nvSpPr>
          <p:spPr>
            <a:xfrm rot="5400000">
              <a:off x="4840825" y="6000"/>
              <a:ext cx="4298700" cy="4286700"/>
            </a:xfrm>
            <a:prstGeom prst="diagStripe">
              <a:avLst>
                <a:gd name="adj" fmla="val 0"/>
              </a:avLst>
            </a:prstGeom>
            <a:solidFill>
              <a:schemeClr val="lt1">
                <a:alpha val="34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73" name="Google Shape;73;p8"/>
            <p:cNvSpPr/>
            <p:nvPr/>
          </p:nvSpPr>
          <p:spPr>
            <a:xfrm rot="-5400000">
              <a:off x="5618399" y="1236641"/>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74" name="Google Shape;74;p8"/>
            <p:cNvSpPr/>
            <p:nvPr/>
          </p:nvSpPr>
          <p:spPr>
            <a:xfrm flipH="1">
              <a:off x="5849857" y="1444078"/>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75" name="Google Shape;75;p8"/>
            <p:cNvSpPr/>
            <p:nvPr/>
          </p:nvSpPr>
          <p:spPr>
            <a:xfrm rot="-5400000">
              <a:off x="5987081" y="246974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76" name="Google Shape;76;p8"/>
            <p:cNvSpPr/>
            <p:nvPr/>
          </p:nvSpPr>
          <p:spPr>
            <a:xfrm flipH="1">
              <a:off x="6222115" y="2677179"/>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77" name="Google Shape;77;p8"/>
            <p:cNvSpPr/>
            <p:nvPr/>
          </p:nvSpPr>
          <p:spPr>
            <a:xfrm rot="-5400000">
              <a:off x="6675341" y="1862244"/>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78" name="Google Shape;78;p8"/>
            <p:cNvSpPr/>
            <p:nvPr/>
          </p:nvSpPr>
          <p:spPr>
            <a:xfrm flipH="1">
              <a:off x="6908099" y="2069680"/>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79" name="Google Shape;79;p8"/>
            <p:cNvSpPr/>
            <p:nvPr/>
          </p:nvSpPr>
          <p:spPr>
            <a:xfrm rot="-5400000">
              <a:off x="6861141" y="2478088"/>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80" name="Google Shape;80;p8"/>
            <p:cNvSpPr/>
            <p:nvPr/>
          </p:nvSpPr>
          <p:spPr>
            <a:xfrm flipH="1">
              <a:off x="7965266" y="2693191"/>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81" name="Google Shape;81;p8"/>
            <p:cNvSpPr/>
            <p:nvPr/>
          </p:nvSpPr>
          <p:spPr>
            <a:xfrm flipH="1">
              <a:off x="8145082" y="3309036"/>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82" name="Google Shape;82;p8"/>
            <p:cNvSpPr/>
            <p:nvPr/>
          </p:nvSpPr>
          <p:spPr>
            <a:xfrm rot="-5400000">
              <a:off x="7047599" y="309534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83" name="Google Shape;83;p8"/>
            <p:cNvSpPr/>
            <p:nvPr/>
          </p:nvSpPr>
          <p:spPr>
            <a:xfrm flipH="1">
              <a:off x="7276649" y="3302781"/>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84" name="Google Shape;84;p8"/>
            <p:cNvSpPr/>
            <p:nvPr/>
          </p:nvSpPr>
          <p:spPr>
            <a:xfrm rot="-5400000">
              <a:off x="7227414" y="3711189"/>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85" name="Google Shape;85;p8"/>
            <p:cNvSpPr/>
            <p:nvPr/>
          </p:nvSpPr>
          <p:spPr>
            <a:xfrm flipH="1">
              <a:off x="7462448" y="391862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86" name="Google Shape;86;p8"/>
            <p:cNvSpPr/>
            <p:nvPr/>
          </p:nvSpPr>
          <p:spPr>
            <a:xfrm rot="-5400000">
              <a:off x="8102491" y="3718856"/>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87" name="Google Shape;87;p8"/>
            <p:cNvSpPr/>
            <p:nvPr/>
          </p:nvSpPr>
          <p:spPr>
            <a:xfrm flipH="1">
              <a:off x="8334533" y="3926292"/>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88" name="Google Shape;88;p8"/>
            <p:cNvSpPr/>
            <p:nvPr/>
          </p:nvSpPr>
          <p:spPr>
            <a:xfrm rot="-5400000">
              <a:off x="8288290" y="4334700"/>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grpSp>
      <p:sp>
        <p:nvSpPr>
          <p:cNvPr id="89" name="Google Shape;89;p8"/>
          <p:cNvSpPr txBox="1"/>
          <p:nvPr>
            <p:ph type="title"/>
          </p:nvPr>
        </p:nvSpPr>
        <p:spPr>
          <a:xfrm>
            <a:off x="823850" y="866775"/>
            <a:ext cx="4587000" cy="3521100"/>
          </a:xfrm>
          <a:prstGeom prst="rect">
            <a:avLst/>
          </a:prstGeom>
        </p:spPr>
        <p:txBody>
          <a:bodyPr spcFirstLastPara="1" wrap="square" lIns="91425" tIns="91425" rIns="91425" bIns="91425" anchor="ctr"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90" name="Google Shape;90;p8"/>
          <p:cNvSpPr txBox="1"/>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91" name="Shape 91"/>
        <p:cNvGrpSpPr/>
        <p:nvPr/>
      </p:nvGrpSpPr>
      <p:grpSpPr>
        <a:xfrm>
          <a:off x="0" y="0"/>
          <a:ext cx="0" cy="0"/>
          <a:chOff x="0" y="0"/>
          <a:chExt cx="0" cy="0"/>
        </a:xfrm>
      </p:grpSpPr>
      <p:grpSp>
        <p:nvGrpSpPr>
          <p:cNvPr id="92" name="Google Shape;92;p9"/>
          <p:cNvGrpSpPr/>
          <p:nvPr/>
        </p:nvGrpSpPr>
        <p:grpSpPr>
          <a:xfrm>
            <a:off x="0" y="381001"/>
            <a:ext cx="1037850" cy="1016287"/>
            <a:chOff x="0" y="381001"/>
            <a:chExt cx="1037850" cy="1016287"/>
          </a:xfrm>
        </p:grpSpPr>
        <p:sp>
          <p:nvSpPr>
            <p:cNvPr id="93" name="Google Shape;93;p9"/>
            <p:cNvSpPr/>
            <p:nvPr/>
          </p:nvSpPr>
          <p:spPr>
            <a:xfrm rot="-5400000">
              <a:off x="0" y="381001"/>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94" name="Google Shape;94;p9"/>
            <p:cNvSpPr/>
            <p:nvPr/>
          </p:nvSpPr>
          <p:spPr>
            <a:xfrm flipH="1">
              <a:off x="229050" y="588489"/>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grpSp>
      <p:sp>
        <p:nvSpPr>
          <p:cNvPr id="95" name="Google Shape;95;p9"/>
          <p:cNvSpPr txBox="1"/>
          <p:nvPr>
            <p:ph type="title"/>
          </p:nvPr>
        </p:nvSpPr>
        <p:spPr>
          <a:xfrm>
            <a:off x="1297500" y="1658325"/>
            <a:ext cx="3036300" cy="1751700"/>
          </a:xfrm>
          <a:prstGeom prst="rect">
            <a:avLst/>
          </a:prstGeom>
        </p:spPr>
        <p:txBody>
          <a:bodyPr spcFirstLastPara="1" wrap="square" lIns="91425" tIns="91425" rIns="91425" bIns="91425" anchor="t"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96" name="Google Shape;96;p9"/>
          <p:cNvSpPr txBox="1"/>
          <p:nvPr>
            <p:ph type="subTitle" idx="1"/>
          </p:nvPr>
        </p:nvSpPr>
        <p:spPr>
          <a:xfrm>
            <a:off x="1297500" y="3538000"/>
            <a:ext cx="3036300" cy="506100"/>
          </a:xfrm>
          <a:prstGeom prst="rect">
            <a:avLst/>
          </a:prstGeom>
        </p:spPr>
        <p:txBody>
          <a:bodyPr spcFirstLastPara="1" wrap="square" lIns="91425" tIns="91425" rIns="91425" bIns="91425" anchor="t" anchorCtr="0">
            <a:normAutofit/>
          </a:bodyPr>
          <a:lstStyle>
            <a:lvl1pPr lvl="0">
              <a:lnSpc>
                <a:spcPct val="100000"/>
              </a:lnSpc>
              <a:spcBef>
                <a:spcPts val="0"/>
              </a:spcBef>
              <a:spcAft>
                <a:spcPts val="0"/>
              </a:spcAft>
              <a:buSzPts val="1300"/>
              <a:buNone/>
              <a:defRPr/>
            </a:lvl1pPr>
            <a:lvl2pPr lvl="1">
              <a:lnSpc>
                <a:spcPct val="100000"/>
              </a:lnSpc>
              <a:spcBef>
                <a:spcPts val="0"/>
              </a:spcBef>
              <a:spcAft>
                <a:spcPts val="0"/>
              </a:spcAft>
              <a:buSzPts val="1300"/>
              <a:buNone/>
              <a:defRPr sz="1300"/>
            </a:lvl2pPr>
            <a:lvl3pPr lvl="2">
              <a:lnSpc>
                <a:spcPct val="100000"/>
              </a:lnSpc>
              <a:spcBef>
                <a:spcPts val="0"/>
              </a:spcBef>
              <a:spcAft>
                <a:spcPts val="0"/>
              </a:spcAft>
              <a:buSzPts val="1300"/>
              <a:buNone/>
              <a:defRPr sz="1300"/>
            </a:lvl3pPr>
            <a:lvl4pPr lvl="3">
              <a:lnSpc>
                <a:spcPct val="100000"/>
              </a:lnSpc>
              <a:spcBef>
                <a:spcPts val="0"/>
              </a:spcBef>
              <a:spcAft>
                <a:spcPts val="0"/>
              </a:spcAft>
              <a:buSzPts val="1300"/>
              <a:buNone/>
              <a:defRPr sz="1300"/>
            </a:lvl4pPr>
            <a:lvl5pPr lvl="4">
              <a:lnSpc>
                <a:spcPct val="100000"/>
              </a:lnSpc>
              <a:spcBef>
                <a:spcPts val="0"/>
              </a:spcBef>
              <a:spcAft>
                <a:spcPts val="0"/>
              </a:spcAft>
              <a:buSzPts val="1300"/>
              <a:buNone/>
              <a:defRPr sz="1300"/>
            </a:lvl5pPr>
            <a:lvl6pPr lvl="5">
              <a:lnSpc>
                <a:spcPct val="100000"/>
              </a:lnSpc>
              <a:spcBef>
                <a:spcPts val="0"/>
              </a:spcBef>
              <a:spcAft>
                <a:spcPts val="0"/>
              </a:spcAft>
              <a:buSzPts val="1300"/>
              <a:buNone/>
              <a:defRPr sz="1300"/>
            </a:lvl6pPr>
            <a:lvl7pPr lvl="6">
              <a:lnSpc>
                <a:spcPct val="100000"/>
              </a:lnSpc>
              <a:spcBef>
                <a:spcPts val="0"/>
              </a:spcBef>
              <a:spcAft>
                <a:spcPts val="0"/>
              </a:spcAft>
              <a:buSzPts val="1300"/>
              <a:buNone/>
              <a:defRPr sz="1300"/>
            </a:lvl7pPr>
            <a:lvl8pPr lvl="7">
              <a:lnSpc>
                <a:spcPct val="100000"/>
              </a:lnSpc>
              <a:spcBef>
                <a:spcPts val="0"/>
              </a:spcBef>
              <a:spcAft>
                <a:spcPts val="0"/>
              </a:spcAft>
              <a:buSzPts val="1300"/>
              <a:buNone/>
              <a:defRPr sz="1300"/>
            </a:lvl8pPr>
            <a:lvl9pPr lvl="8">
              <a:lnSpc>
                <a:spcPct val="100000"/>
              </a:lnSpc>
              <a:spcBef>
                <a:spcPts val="0"/>
              </a:spcBef>
              <a:spcAft>
                <a:spcPts val="0"/>
              </a:spcAft>
              <a:buSzPts val="1300"/>
              <a:buNone/>
              <a:defRPr sz="1300"/>
            </a:lvl9pPr>
          </a:lstStyle>
          <a:p/>
        </p:txBody>
      </p:sp>
      <p:sp>
        <p:nvSpPr>
          <p:cNvPr id="97" name="Google Shape;97;p9"/>
          <p:cNvSpPr txBox="1"/>
          <p:nvPr>
            <p:ph type="body" idx="2"/>
          </p:nvPr>
        </p:nvSpPr>
        <p:spPr>
          <a:xfrm>
            <a:off x="4648200" y="1696600"/>
            <a:ext cx="3676800" cy="23475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p:txBody>
      </p:sp>
      <p:sp>
        <p:nvSpPr>
          <p:cNvPr id="98" name="Google Shape;98;p9"/>
          <p:cNvSpPr txBox="1"/>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99" name="Shape 99"/>
        <p:cNvGrpSpPr/>
        <p:nvPr/>
      </p:nvGrpSpPr>
      <p:grpSpPr>
        <a:xfrm>
          <a:off x="0" y="0"/>
          <a:ext cx="0" cy="0"/>
          <a:chOff x="0" y="0"/>
          <a:chExt cx="0" cy="0"/>
        </a:xfrm>
      </p:grpSpPr>
      <p:grpSp>
        <p:nvGrpSpPr>
          <p:cNvPr id="100" name="Google Shape;100;p10"/>
          <p:cNvGrpSpPr/>
          <p:nvPr/>
        </p:nvGrpSpPr>
        <p:grpSpPr>
          <a:xfrm>
            <a:off x="0" y="4128572"/>
            <a:ext cx="698925" cy="684657"/>
            <a:chOff x="0" y="3785672"/>
            <a:chExt cx="698925" cy="684657"/>
          </a:xfrm>
        </p:grpSpPr>
        <p:sp>
          <p:nvSpPr>
            <p:cNvPr id="101" name="Google Shape;101;p10"/>
            <p:cNvSpPr/>
            <p:nvPr/>
          </p:nvSpPr>
          <p:spPr>
            <a:xfrm rot="-5400000">
              <a:off x="0" y="3785672"/>
              <a:ext cx="544800" cy="544800"/>
            </a:xfrm>
            <a:prstGeom prst="diagStripe">
              <a:avLst>
                <a:gd name="adj" fmla="val 50000"/>
              </a:avLst>
            </a:prstGeom>
            <a:solidFill>
              <a:schemeClr val="lt1">
                <a:alpha val="96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02" name="Google Shape;102;p10"/>
            <p:cNvSpPr/>
            <p:nvPr/>
          </p:nvSpPr>
          <p:spPr>
            <a:xfrm flipH="1">
              <a:off x="154125" y="3925529"/>
              <a:ext cx="544800" cy="544800"/>
            </a:xfrm>
            <a:prstGeom prst="diagStripe">
              <a:avLst>
                <a:gd name="adj" fmla="val 50000"/>
              </a:avLst>
            </a:prstGeom>
            <a:solidFill>
              <a:schemeClr val="lt1">
                <a:alpha val="96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grpSp>
      <p:sp>
        <p:nvSpPr>
          <p:cNvPr id="103" name="Google Shape;103;p10"/>
          <p:cNvSpPr txBox="1"/>
          <p:nvPr>
            <p:ph type="body" idx="1"/>
          </p:nvPr>
        </p:nvSpPr>
        <p:spPr>
          <a:xfrm>
            <a:off x="812725" y="4305375"/>
            <a:ext cx="6936000" cy="5238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300"/>
              <a:buNone/>
              <a:defRPr/>
            </a:lvl1pPr>
          </a:lstStyle>
          <a:p/>
        </p:txBody>
      </p:sp>
      <p:sp>
        <p:nvSpPr>
          <p:cNvPr id="104" name="Google Shape;104;p10"/>
          <p:cNvSpPr txBox="1"/>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05" name="Shape 105"/>
        <p:cNvGrpSpPr/>
        <p:nvPr/>
      </p:nvGrpSpPr>
      <p:grpSpPr>
        <a:xfrm>
          <a:off x="0" y="0"/>
          <a:ext cx="0" cy="0"/>
          <a:chOff x="0" y="0"/>
          <a:chExt cx="0" cy="0"/>
        </a:xfrm>
      </p:grpSpPr>
      <p:grpSp>
        <p:nvGrpSpPr>
          <p:cNvPr id="106" name="Google Shape;106;p11"/>
          <p:cNvGrpSpPr/>
          <p:nvPr/>
        </p:nvGrpSpPr>
        <p:grpSpPr>
          <a:xfrm>
            <a:off x="4406400" y="0"/>
            <a:ext cx="4737600" cy="5143065"/>
            <a:chOff x="4406400" y="0"/>
            <a:chExt cx="4737600" cy="5143065"/>
          </a:xfrm>
        </p:grpSpPr>
        <p:sp>
          <p:nvSpPr>
            <p:cNvPr id="107" name="Google Shape;107;p11"/>
            <p:cNvSpPr/>
            <p:nvPr/>
          </p:nvSpPr>
          <p:spPr>
            <a:xfrm rot="5400000">
              <a:off x="4408200" y="-1800"/>
              <a:ext cx="4734000" cy="4737600"/>
            </a:xfrm>
            <a:prstGeom prst="diagStripe">
              <a:avLst>
                <a:gd name="adj" fmla="val 49469"/>
              </a:avLst>
            </a:prstGeom>
            <a:solidFill>
              <a:schemeClr val="lt1">
                <a:alpha val="34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08" name="Google Shape;108;p11"/>
            <p:cNvSpPr/>
            <p:nvPr/>
          </p:nvSpPr>
          <p:spPr>
            <a:xfrm rot="5400000">
              <a:off x="4841125" y="5700"/>
              <a:ext cx="4298100" cy="4286700"/>
            </a:xfrm>
            <a:prstGeom prst="diagStripe">
              <a:avLst>
                <a:gd name="adj" fmla="val 0"/>
              </a:avLst>
            </a:prstGeom>
            <a:solidFill>
              <a:schemeClr val="lt1">
                <a:alpha val="34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09" name="Google Shape;109;p11"/>
            <p:cNvSpPr/>
            <p:nvPr/>
          </p:nvSpPr>
          <p:spPr>
            <a:xfrm rot="-5400000">
              <a:off x="5618399" y="1236468"/>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10" name="Google Shape;110;p11"/>
            <p:cNvSpPr/>
            <p:nvPr/>
          </p:nvSpPr>
          <p:spPr>
            <a:xfrm flipH="1">
              <a:off x="5849857" y="1443956"/>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11" name="Google Shape;111;p11"/>
            <p:cNvSpPr/>
            <p:nvPr/>
          </p:nvSpPr>
          <p:spPr>
            <a:xfrm rot="-5400000">
              <a:off x="5987081" y="246946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12" name="Google Shape;112;p11"/>
            <p:cNvSpPr/>
            <p:nvPr/>
          </p:nvSpPr>
          <p:spPr>
            <a:xfrm flipH="1">
              <a:off x="6222115" y="267695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13" name="Google Shape;113;p11"/>
            <p:cNvSpPr/>
            <p:nvPr/>
          </p:nvSpPr>
          <p:spPr>
            <a:xfrm rot="-5400000">
              <a:off x="6675341" y="1862018"/>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14" name="Google Shape;114;p11"/>
            <p:cNvSpPr/>
            <p:nvPr/>
          </p:nvSpPr>
          <p:spPr>
            <a:xfrm flipH="1">
              <a:off x="6908099" y="2069505"/>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15" name="Google Shape;115;p11"/>
            <p:cNvSpPr/>
            <p:nvPr/>
          </p:nvSpPr>
          <p:spPr>
            <a:xfrm rot="-5400000">
              <a:off x="6861141" y="2477810"/>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16" name="Google Shape;116;p11"/>
            <p:cNvSpPr/>
            <p:nvPr/>
          </p:nvSpPr>
          <p:spPr>
            <a:xfrm flipH="1">
              <a:off x="7965266" y="269296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17" name="Google Shape;117;p11"/>
            <p:cNvSpPr/>
            <p:nvPr/>
          </p:nvSpPr>
          <p:spPr>
            <a:xfrm flipH="1">
              <a:off x="8145082" y="330875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18" name="Google Shape;118;p11"/>
            <p:cNvSpPr/>
            <p:nvPr/>
          </p:nvSpPr>
          <p:spPr>
            <a:xfrm rot="-5400000">
              <a:off x="7047599" y="309501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19" name="Google Shape;119;p11"/>
            <p:cNvSpPr/>
            <p:nvPr/>
          </p:nvSpPr>
          <p:spPr>
            <a:xfrm flipH="1">
              <a:off x="7276649" y="3302502"/>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20" name="Google Shape;120;p11"/>
            <p:cNvSpPr/>
            <p:nvPr/>
          </p:nvSpPr>
          <p:spPr>
            <a:xfrm rot="-5400000">
              <a:off x="7227414" y="3710807"/>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21" name="Google Shape;121;p11"/>
            <p:cNvSpPr/>
            <p:nvPr/>
          </p:nvSpPr>
          <p:spPr>
            <a:xfrm flipH="1">
              <a:off x="7462448" y="3918294"/>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22" name="Google Shape;122;p11"/>
            <p:cNvSpPr/>
            <p:nvPr/>
          </p:nvSpPr>
          <p:spPr>
            <a:xfrm rot="-5400000">
              <a:off x="8102491" y="371847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23" name="Google Shape;123;p11"/>
            <p:cNvSpPr/>
            <p:nvPr/>
          </p:nvSpPr>
          <p:spPr>
            <a:xfrm flipH="1">
              <a:off x="8334533" y="3925960"/>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24" name="Google Shape;124;p11"/>
            <p:cNvSpPr/>
            <p:nvPr/>
          </p:nvSpPr>
          <p:spPr>
            <a:xfrm rot="-5400000">
              <a:off x="8288290" y="433426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grpSp>
      <p:sp>
        <p:nvSpPr>
          <p:cNvPr id="125" name="Google Shape;125;p11"/>
          <p:cNvSpPr txBox="1"/>
          <p:nvPr>
            <p:ph type="title" hasCustomPrompt="1"/>
          </p:nvPr>
        </p:nvSpPr>
        <p:spPr>
          <a:xfrm>
            <a:off x="823850" y="1284675"/>
            <a:ext cx="4776000" cy="1300800"/>
          </a:xfrm>
          <a:prstGeom prst="rect">
            <a:avLst/>
          </a:prstGeom>
        </p:spPr>
        <p:txBody>
          <a:bodyPr spcFirstLastPara="1" wrap="square" lIns="91425" tIns="91425" rIns="91425" bIns="91425" anchor="t" anchorCtr="0">
            <a:normAutofit/>
          </a:bodyPr>
          <a:lstStyle>
            <a:lvl1pPr lvl="0">
              <a:spcBef>
                <a:spcPts val="0"/>
              </a:spcBef>
              <a:spcAft>
                <a:spcPts val="0"/>
              </a:spcAft>
              <a:buSzPts val="8000"/>
              <a:buNone/>
              <a:defRPr sz="8000"/>
            </a:lvl1pPr>
            <a:lvl2pPr lvl="1">
              <a:spcBef>
                <a:spcPts val="0"/>
              </a:spcBef>
              <a:spcAft>
                <a:spcPts val="0"/>
              </a:spcAft>
              <a:buSzPts val="8000"/>
              <a:buNone/>
              <a:defRPr sz="8000"/>
            </a:lvl2pPr>
            <a:lvl3pPr lvl="2">
              <a:spcBef>
                <a:spcPts val="0"/>
              </a:spcBef>
              <a:spcAft>
                <a:spcPts val="0"/>
              </a:spcAft>
              <a:buSzPts val="8000"/>
              <a:buNone/>
              <a:defRPr sz="8000"/>
            </a:lvl3pPr>
            <a:lvl4pPr lvl="3">
              <a:spcBef>
                <a:spcPts val="0"/>
              </a:spcBef>
              <a:spcAft>
                <a:spcPts val="0"/>
              </a:spcAft>
              <a:buSzPts val="8000"/>
              <a:buNone/>
              <a:defRPr sz="8000"/>
            </a:lvl4pPr>
            <a:lvl5pPr lvl="4">
              <a:spcBef>
                <a:spcPts val="0"/>
              </a:spcBef>
              <a:spcAft>
                <a:spcPts val="0"/>
              </a:spcAft>
              <a:buSzPts val="8000"/>
              <a:buNone/>
              <a:defRPr sz="8000"/>
            </a:lvl5pPr>
            <a:lvl6pPr lvl="5">
              <a:spcBef>
                <a:spcPts val="0"/>
              </a:spcBef>
              <a:spcAft>
                <a:spcPts val="0"/>
              </a:spcAft>
              <a:buSzPts val="8000"/>
              <a:buNone/>
              <a:defRPr sz="8000"/>
            </a:lvl6pPr>
            <a:lvl7pPr lvl="6">
              <a:spcBef>
                <a:spcPts val="0"/>
              </a:spcBef>
              <a:spcAft>
                <a:spcPts val="0"/>
              </a:spcAft>
              <a:buSzPts val="8000"/>
              <a:buNone/>
              <a:defRPr sz="8000"/>
            </a:lvl7pPr>
            <a:lvl8pPr lvl="7">
              <a:spcBef>
                <a:spcPts val="0"/>
              </a:spcBef>
              <a:spcAft>
                <a:spcPts val="0"/>
              </a:spcAft>
              <a:buSzPts val="8000"/>
              <a:buNone/>
              <a:defRPr sz="8000"/>
            </a:lvl8pPr>
            <a:lvl9pPr lvl="8">
              <a:spcBef>
                <a:spcPts val="0"/>
              </a:spcBef>
              <a:spcAft>
                <a:spcPts val="0"/>
              </a:spcAft>
              <a:buSzPts val="8000"/>
              <a:buNone/>
              <a:defRPr sz="8000"/>
            </a:lvl9pPr>
          </a:lstStyle>
          <a:p>
            <a:r>
              <a:t>xx%</a:t>
            </a:r>
          </a:p>
        </p:txBody>
      </p:sp>
      <p:sp>
        <p:nvSpPr>
          <p:cNvPr id="126" name="Google Shape;126;p11"/>
          <p:cNvSpPr txBox="1"/>
          <p:nvPr>
            <p:ph type="body" idx="1"/>
          </p:nvPr>
        </p:nvSpPr>
        <p:spPr>
          <a:xfrm>
            <a:off x="823850" y="2643124"/>
            <a:ext cx="4776000" cy="12189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p:txBody>
      </p:sp>
      <p:sp>
        <p:nvSpPr>
          <p:cNvPr id="127" name="Google Shape;127;p11"/>
          <p:cNvSpPr txBox="1"/>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matchingName="Blank">
  <p:cSld name="BLANK">
    <p:spTree>
      <p:nvGrpSpPr>
        <p:cNvPr id="128" name="Shape 128"/>
        <p:cNvGrpSpPr/>
        <p:nvPr/>
      </p:nvGrpSpPr>
      <p:grpSpPr>
        <a:xfrm>
          <a:off x="0" y="0"/>
          <a:ext cx="0" cy="0"/>
          <a:chOff x="0" y="0"/>
          <a:chExt cx="0" cy="0"/>
        </a:xfrm>
      </p:grpSpPr>
      <p:sp>
        <p:nvSpPr>
          <p:cNvPr id="129" name="Google Shape;129;p12"/>
          <p:cNvSpPr txBox="1"/>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1pPr>
            <a:lvl2pPr lvl="1">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2pPr>
            <a:lvl3pPr lvl="2">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3pPr>
            <a:lvl4pPr lvl="3">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4pPr>
            <a:lvl5pPr lvl="4">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5pPr>
            <a:lvl6pPr lvl="5">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6pPr>
            <a:lvl7pPr lvl="6">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7pPr>
            <a:lvl8pPr lvl="7">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8pPr>
            <a:lvl9pPr lvl="8">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9pPr>
          </a:lstStyle>
          <a:p/>
        </p:txBody>
      </p:sp>
      <p:sp>
        <p:nvSpPr>
          <p:cNvPr id="7" name="Google Shape;7;p1"/>
          <p:cNvSpPr txBox="1"/>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11150">
              <a:lnSpc>
                <a:spcPct val="115000"/>
              </a:lnSpc>
              <a:spcBef>
                <a:spcPts val="0"/>
              </a:spcBef>
              <a:spcAft>
                <a:spcPts val="0"/>
              </a:spcAft>
              <a:buClr>
                <a:schemeClr val="lt1"/>
              </a:buClr>
              <a:buSzPts val="1300"/>
              <a:buFont typeface="Lato" panose="020F0302020204030203"/>
              <a:buChar char="●"/>
              <a:defRPr sz="1300">
                <a:solidFill>
                  <a:schemeClr val="lt1"/>
                </a:solidFill>
                <a:latin typeface="Lato" panose="020F0302020204030203"/>
                <a:ea typeface="Lato" panose="020F0302020204030203"/>
                <a:cs typeface="Lato" panose="020F0302020204030203"/>
                <a:sym typeface="Lato" panose="020F0302020204030203"/>
              </a:defRPr>
            </a:lvl1pPr>
            <a:lvl2pPr marL="914400" lvl="1" indent="-298450">
              <a:lnSpc>
                <a:spcPct val="115000"/>
              </a:lnSpc>
              <a:spcBef>
                <a:spcPts val="0"/>
              </a:spcBef>
              <a:spcAft>
                <a:spcPts val="0"/>
              </a:spcAft>
              <a:buClr>
                <a:schemeClr val="lt1"/>
              </a:buClr>
              <a:buSzPts val="1100"/>
              <a:buFont typeface="Lato" panose="020F0302020204030203"/>
              <a:buChar char="○"/>
              <a:defRPr sz="1100">
                <a:solidFill>
                  <a:schemeClr val="lt1"/>
                </a:solidFill>
                <a:latin typeface="Lato" panose="020F0302020204030203"/>
                <a:ea typeface="Lato" panose="020F0302020204030203"/>
                <a:cs typeface="Lato" panose="020F0302020204030203"/>
                <a:sym typeface="Lato" panose="020F0302020204030203"/>
              </a:defRPr>
            </a:lvl2pPr>
            <a:lvl3pPr marL="1371600" lvl="2" indent="-298450">
              <a:lnSpc>
                <a:spcPct val="115000"/>
              </a:lnSpc>
              <a:spcBef>
                <a:spcPts val="0"/>
              </a:spcBef>
              <a:spcAft>
                <a:spcPts val="0"/>
              </a:spcAft>
              <a:buClr>
                <a:schemeClr val="lt1"/>
              </a:buClr>
              <a:buSzPts val="1100"/>
              <a:buFont typeface="Lato" panose="020F0302020204030203"/>
              <a:buChar char="■"/>
              <a:defRPr sz="1100">
                <a:solidFill>
                  <a:schemeClr val="lt1"/>
                </a:solidFill>
                <a:latin typeface="Lato" panose="020F0302020204030203"/>
                <a:ea typeface="Lato" panose="020F0302020204030203"/>
                <a:cs typeface="Lato" panose="020F0302020204030203"/>
                <a:sym typeface="Lato" panose="020F0302020204030203"/>
              </a:defRPr>
            </a:lvl3pPr>
            <a:lvl4pPr marL="1828800" lvl="3" indent="-298450">
              <a:lnSpc>
                <a:spcPct val="115000"/>
              </a:lnSpc>
              <a:spcBef>
                <a:spcPts val="0"/>
              </a:spcBef>
              <a:spcAft>
                <a:spcPts val="0"/>
              </a:spcAft>
              <a:buClr>
                <a:schemeClr val="lt1"/>
              </a:buClr>
              <a:buSzPts val="1100"/>
              <a:buFont typeface="Lato" panose="020F0302020204030203"/>
              <a:buChar char="●"/>
              <a:defRPr sz="1100">
                <a:solidFill>
                  <a:schemeClr val="lt1"/>
                </a:solidFill>
                <a:latin typeface="Lato" panose="020F0302020204030203"/>
                <a:ea typeface="Lato" panose="020F0302020204030203"/>
                <a:cs typeface="Lato" panose="020F0302020204030203"/>
                <a:sym typeface="Lato" panose="020F0302020204030203"/>
              </a:defRPr>
            </a:lvl4pPr>
            <a:lvl5pPr marL="2286000" lvl="4" indent="-298450">
              <a:lnSpc>
                <a:spcPct val="115000"/>
              </a:lnSpc>
              <a:spcBef>
                <a:spcPts val="0"/>
              </a:spcBef>
              <a:spcAft>
                <a:spcPts val="0"/>
              </a:spcAft>
              <a:buClr>
                <a:schemeClr val="lt1"/>
              </a:buClr>
              <a:buSzPts val="1100"/>
              <a:buFont typeface="Lato" panose="020F0302020204030203"/>
              <a:buChar char="○"/>
              <a:defRPr sz="1100">
                <a:solidFill>
                  <a:schemeClr val="lt1"/>
                </a:solidFill>
                <a:latin typeface="Lato" panose="020F0302020204030203"/>
                <a:ea typeface="Lato" panose="020F0302020204030203"/>
                <a:cs typeface="Lato" panose="020F0302020204030203"/>
                <a:sym typeface="Lato" panose="020F0302020204030203"/>
              </a:defRPr>
            </a:lvl5pPr>
            <a:lvl6pPr marL="2743200" lvl="5" indent="-298450">
              <a:lnSpc>
                <a:spcPct val="115000"/>
              </a:lnSpc>
              <a:spcBef>
                <a:spcPts val="0"/>
              </a:spcBef>
              <a:spcAft>
                <a:spcPts val="0"/>
              </a:spcAft>
              <a:buClr>
                <a:schemeClr val="lt1"/>
              </a:buClr>
              <a:buSzPts val="1100"/>
              <a:buFont typeface="Lato" panose="020F0302020204030203"/>
              <a:buChar char="■"/>
              <a:defRPr sz="1100">
                <a:solidFill>
                  <a:schemeClr val="lt1"/>
                </a:solidFill>
                <a:latin typeface="Lato" panose="020F0302020204030203"/>
                <a:ea typeface="Lato" panose="020F0302020204030203"/>
                <a:cs typeface="Lato" panose="020F0302020204030203"/>
                <a:sym typeface="Lato" panose="020F0302020204030203"/>
              </a:defRPr>
            </a:lvl6pPr>
            <a:lvl7pPr marL="3200400" lvl="6" indent="-298450">
              <a:lnSpc>
                <a:spcPct val="115000"/>
              </a:lnSpc>
              <a:spcBef>
                <a:spcPts val="0"/>
              </a:spcBef>
              <a:spcAft>
                <a:spcPts val="0"/>
              </a:spcAft>
              <a:buClr>
                <a:schemeClr val="lt1"/>
              </a:buClr>
              <a:buSzPts val="1100"/>
              <a:buFont typeface="Lato" panose="020F0302020204030203"/>
              <a:buChar char="●"/>
              <a:defRPr sz="1100">
                <a:solidFill>
                  <a:schemeClr val="lt1"/>
                </a:solidFill>
                <a:latin typeface="Lato" panose="020F0302020204030203"/>
                <a:ea typeface="Lato" panose="020F0302020204030203"/>
                <a:cs typeface="Lato" panose="020F0302020204030203"/>
                <a:sym typeface="Lato" panose="020F0302020204030203"/>
              </a:defRPr>
            </a:lvl7pPr>
            <a:lvl8pPr marL="3657600" lvl="7" indent="-298450">
              <a:lnSpc>
                <a:spcPct val="115000"/>
              </a:lnSpc>
              <a:spcBef>
                <a:spcPts val="0"/>
              </a:spcBef>
              <a:spcAft>
                <a:spcPts val="0"/>
              </a:spcAft>
              <a:buClr>
                <a:schemeClr val="lt1"/>
              </a:buClr>
              <a:buSzPts val="1100"/>
              <a:buFont typeface="Lato" panose="020F0302020204030203"/>
              <a:buChar char="○"/>
              <a:defRPr sz="1100">
                <a:solidFill>
                  <a:schemeClr val="lt1"/>
                </a:solidFill>
                <a:latin typeface="Lato" panose="020F0302020204030203"/>
                <a:ea typeface="Lato" panose="020F0302020204030203"/>
                <a:cs typeface="Lato" panose="020F0302020204030203"/>
                <a:sym typeface="Lato" panose="020F0302020204030203"/>
              </a:defRPr>
            </a:lvl8pPr>
            <a:lvl9pPr marL="4114800" lvl="8" indent="-298450">
              <a:lnSpc>
                <a:spcPct val="115000"/>
              </a:lnSpc>
              <a:spcBef>
                <a:spcPts val="0"/>
              </a:spcBef>
              <a:spcAft>
                <a:spcPts val="0"/>
              </a:spcAft>
              <a:buClr>
                <a:schemeClr val="lt1"/>
              </a:buClr>
              <a:buSzPts val="1100"/>
              <a:buFont typeface="Lato" panose="020F0302020204030203"/>
              <a:buChar char="■"/>
              <a:defRPr sz="1100">
                <a:solidFill>
                  <a:schemeClr val="lt1"/>
                </a:solidFill>
                <a:latin typeface="Lato" panose="020F0302020204030203"/>
                <a:ea typeface="Lato" panose="020F0302020204030203"/>
                <a:cs typeface="Lato" panose="020F0302020204030203"/>
                <a:sym typeface="Lato" panose="020F0302020204030203"/>
              </a:defRPr>
            </a:lvl9pPr>
          </a:lstStyle>
          <a:p/>
        </p:txBody>
      </p:sp>
      <p:sp>
        <p:nvSpPr>
          <p:cNvPr id="8" name="Google Shape;8;p1"/>
          <p:cNvSpPr txBox="1"/>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lt1"/>
                </a:solidFill>
                <a:latin typeface="Lato" panose="020F0302020204030203"/>
                <a:ea typeface="Lato" panose="020F0302020204030203"/>
                <a:cs typeface="Lato" panose="020F0302020204030203"/>
                <a:sym typeface="Lato" panose="020F0302020204030203"/>
              </a:defRPr>
            </a:lvl1pPr>
            <a:lvl2pPr lvl="1" algn="r">
              <a:buNone/>
              <a:defRPr sz="1000">
                <a:solidFill>
                  <a:schemeClr val="lt1"/>
                </a:solidFill>
                <a:latin typeface="Lato" panose="020F0302020204030203"/>
                <a:ea typeface="Lato" panose="020F0302020204030203"/>
                <a:cs typeface="Lato" panose="020F0302020204030203"/>
                <a:sym typeface="Lato" panose="020F0302020204030203"/>
              </a:defRPr>
            </a:lvl2pPr>
            <a:lvl3pPr lvl="2" algn="r">
              <a:buNone/>
              <a:defRPr sz="1000">
                <a:solidFill>
                  <a:schemeClr val="lt1"/>
                </a:solidFill>
                <a:latin typeface="Lato" panose="020F0302020204030203"/>
                <a:ea typeface="Lato" panose="020F0302020204030203"/>
                <a:cs typeface="Lato" panose="020F0302020204030203"/>
                <a:sym typeface="Lato" panose="020F0302020204030203"/>
              </a:defRPr>
            </a:lvl3pPr>
            <a:lvl4pPr lvl="3" algn="r">
              <a:buNone/>
              <a:defRPr sz="1000">
                <a:solidFill>
                  <a:schemeClr val="lt1"/>
                </a:solidFill>
                <a:latin typeface="Lato" panose="020F0302020204030203"/>
                <a:ea typeface="Lato" panose="020F0302020204030203"/>
                <a:cs typeface="Lato" panose="020F0302020204030203"/>
                <a:sym typeface="Lato" panose="020F0302020204030203"/>
              </a:defRPr>
            </a:lvl4pPr>
            <a:lvl5pPr lvl="4" algn="r">
              <a:buNone/>
              <a:defRPr sz="1000">
                <a:solidFill>
                  <a:schemeClr val="lt1"/>
                </a:solidFill>
                <a:latin typeface="Lato" panose="020F0302020204030203"/>
                <a:ea typeface="Lato" panose="020F0302020204030203"/>
                <a:cs typeface="Lato" panose="020F0302020204030203"/>
                <a:sym typeface="Lato" panose="020F0302020204030203"/>
              </a:defRPr>
            </a:lvl5pPr>
            <a:lvl6pPr lvl="5" algn="r">
              <a:buNone/>
              <a:defRPr sz="1000">
                <a:solidFill>
                  <a:schemeClr val="lt1"/>
                </a:solidFill>
                <a:latin typeface="Lato" panose="020F0302020204030203"/>
                <a:ea typeface="Lato" panose="020F0302020204030203"/>
                <a:cs typeface="Lato" panose="020F0302020204030203"/>
                <a:sym typeface="Lato" panose="020F0302020204030203"/>
              </a:defRPr>
            </a:lvl6pPr>
            <a:lvl7pPr lvl="6" algn="r">
              <a:buNone/>
              <a:defRPr sz="1000">
                <a:solidFill>
                  <a:schemeClr val="lt1"/>
                </a:solidFill>
                <a:latin typeface="Lato" panose="020F0302020204030203"/>
                <a:ea typeface="Lato" panose="020F0302020204030203"/>
                <a:cs typeface="Lato" panose="020F0302020204030203"/>
                <a:sym typeface="Lato" panose="020F0302020204030203"/>
              </a:defRPr>
            </a:lvl7pPr>
            <a:lvl8pPr lvl="7" algn="r">
              <a:buNone/>
              <a:defRPr sz="1000">
                <a:solidFill>
                  <a:schemeClr val="lt1"/>
                </a:solidFill>
                <a:latin typeface="Lato" panose="020F0302020204030203"/>
                <a:ea typeface="Lato" panose="020F0302020204030203"/>
                <a:cs typeface="Lato" panose="020F0302020204030203"/>
                <a:sym typeface="Lato" panose="020F0302020204030203"/>
              </a:defRPr>
            </a:lvl8pPr>
            <a:lvl9pPr lvl="8" algn="r">
              <a:buNone/>
              <a:defRPr sz="1000">
                <a:solidFill>
                  <a:schemeClr val="lt1"/>
                </a:solidFill>
                <a:latin typeface="Lato" panose="020F0302020204030203"/>
                <a:ea typeface="Lato" panose="020F0302020204030203"/>
                <a:cs typeface="Lato" panose="020F0302020204030203"/>
                <a:sym typeface="Lato" panose="020F0302020204030203"/>
              </a:defRPr>
            </a:lvl9pPr>
          </a:lstStyle>
          <a:p>
            <a:pPr marL="0" lvl="0" indent="0" algn="r" rtl="0">
              <a:spcBef>
                <a:spcPts val="0"/>
              </a:spcBef>
              <a:spcAft>
                <a:spcPts val="0"/>
              </a:spcAft>
              <a:buNone/>
            </a:pPr>
            <a:fld id="{00000000-1234-1234-1234-123412341234}" type="slidenum">
              <a:rPr lang="en-GB"/>
            </a:fld>
            <a:endParaRPr lang="en-GB"/>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spc="0">
          <a:solidFill>
            <a:srgbClr val="000000"/>
          </a:solidFill>
          <a:latin typeface="Arial" panose="020B0604020202020204"/>
          <a:ea typeface="Arial" panose="020B0604020202020204"/>
          <a:cs typeface="Arial" panose="020B0604020202020204"/>
          <a:sym typeface="Arial" panose="020B0604020202020204"/>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5" Type="http://schemas.openxmlformats.org/officeDocument/2006/relationships/notesSlide" Target="../notesSlides/notesSlide4.xml"/><Relationship Id="rId4" Type="http://schemas.openxmlformats.org/officeDocument/2006/relationships/slideLayout" Target="../slideLayouts/slideLayout3.xml"/><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image" Target="../media/image1.jpeg"/></Relationships>
</file>

<file path=ppt/slides/_rels/slide5.xml.rels><?xml version="1.0" encoding="UTF-8" standalone="yes"?>
<Relationships xmlns="http://schemas.openxmlformats.org/package/2006/relationships"><Relationship Id="rId4" Type="http://schemas.openxmlformats.org/officeDocument/2006/relationships/notesSlide" Target="../notesSlides/notesSlide5.xml"/><Relationship Id="rId3" Type="http://schemas.openxmlformats.org/officeDocument/2006/relationships/slideLayout" Target="../slideLayouts/slideLayout3.xml"/><Relationship Id="rId2" Type="http://schemas.openxmlformats.org/officeDocument/2006/relationships/image" Target="../media/image5.jpeg"/><Relationship Id="rId1" Type="http://schemas.openxmlformats.org/officeDocument/2006/relationships/image" Target="../media/image4.jpeg"/></Relationships>
</file>

<file path=ppt/slides/_rels/slide6.xml.rels><?xml version="1.0" encoding="UTF-8" standalone="yes"?>
<Relationships xmlns="http://schemas.openxmlformats.org/package/2006/relationships"><Relationship Id="rId5" Type="http://schemas.openxmlformats.org/officeDocument/2006/relationships/notesSlide" Target="../notesSlides/notesSlide6.xml"/><Relationship Id="rId4" Type="http://schemas.openxmlformats.org/officeDocument/2006/relationships/slideLayout" Target="../slideLayouts/slideLayout3.xml"/><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image" Target="../media/image6.jpeg"/></Relationships>
</file>

<file path=ppt/slides/_rels/slide7.xml.rels><?xml version="1.0" encoding="UTF-8" standalone="yes"?>
<Relationships xmlns="http://schemas.openxmlformats.org/package/2006/relationships"><Relationship Id="rId6" Type="http://schemas.openxmlformats.org/officeDocument/2006/relationships/notesSlide" Target="../notesSlides/notesSlide7.xml"/><Relationship Id="rId5" Type="http://schemas.openxmlformats.org/officeDocument/2006/relationships/slideLayout" Target="../slideLayouts/slideLayout3.xml"/><Relationship Id="rId4" Type="http://schemas.openxmlformats.org/officeDocument/2006/relationships/image" Target="../media/image12.jpeg"/><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image" Target="../media/image9.jpeg"/></Relationships>
</file>

<file path=ppt/slides/_rels/slide8.xml.rels><?xml version="1.0" encoding="UTF-8" standalone="yes"?>
<Relationships xmlns="http://schemas.openxmlformats.org/package/2006/relationships"><Relationship Id="rId6" Type="http://schemas.openxmlformats.org/officeDocument/2006/relationships/notesSlide" Target="../notesSlides/notesSlide8.xml"/><Relationship Id="rId5" Type="http://schemas.openxmlformats.org/officeDocument/2006/relationships/slideLayout" Target="../slideLayouts/slideLayout3.xml"/><Relationship Id="rId4" Type="http://schemas.openxmlformats.org/officeDocument/2006/relationships/image" Target="../media/image16.jpeg"/><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image" Target="../media/image13.jpe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3.xml"/><Relationship Id="rId1" Type="http://schemas.openxmlformats.org/officeDocument/2006/relationships/image" Target="../media/image17.jpeg"/></Relationships>
</file>

<file path=ppt/slides/_rels/slide10.xml.rels><?xml version="1.0" encoding="UTF-8" standalone="yes"?>
<Relationships xmlns="http://schemas.openxmlformats.org/package/2006/relationships"><Relationship Id="rId5" Type="http://schemas.openxmlformats.org/officeDocument/2006/relationships/notesSlide" Target="../notesSlides/notesSlide10.xml"/><Relationship Id="rId4" Type="http://schemas.openxmlformats.org/officeDocument/2006/relationships/slideLayout" Target="../slideLayouts/slideLayout3.xml"/><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image" Target="../media/image18.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3.xml"/><Relationship Id="rId1" Type="http://schemas.openxmlformats.org/officeDocument/2006/relationships/image" Target="../media/image21.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3.xml"/><Relationship Id="rId1" Type="http://schemas.openxmlformats.org/officeDocument/2006/relationships/image" Target="../media/image22.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4" Type="http://schemas.openxmlformats.org/officeDocument/2006/relationships/notesSlide" Target="../notesSlides/notesSlide15.xml"/><Relationship Id="rId3" Type="http://schemas.openxmlformats.org/officeDocument/2006/relationships/slideLayout" Target="../slideLayouts/slideLayout3.xml"/><Relationship Id="rId2" Type="http://schemas.openxmlformats.org/officeDocument/2006/relationships/image" Target="../media/image24.jpeg"/><Relationship Id="rId1" Type="http://schemas.openxmlformats.org/officeDocument/2006/relationships/image" Target="../media/image23.jpeg"/></Relationships>
</file>

<file path=ppt/slides/_rels/slide16.xml.rels><?xml version="1.0" encoding="UTF-8" standalone="yes"?>
<Relationships xmlns="http://schemas.openxmlformats.org/package/2006/relationships"><Relationship Id="rId5" Type="http://schemas.openxmlformats.org/officeDocument/2006/relationships/notesSlide" Target="../notesSlides/notesSlide16.xml"/><Relationship Id="rId4" Type="http://schemas.openxmlformats.org/officeDocument/2006/relationships/slideLayout" Target="../slideLayouts/slideLayout4.xml"/><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image" Target="../media/image25.jpe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3.xml"/><Relationship Id="rId1" Type="http://schemas.openxmlformats.org/officeDocument/2006/relationships/image" Target="../media/image28.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33" name="Shape 133"/>
        <p:cNvGrpSpPr/>
        <p:nvPr/>
      </p:nvGrpSpPr>
      <p:grpSpPr>
        <a:xfrm>
          <a:off x="0" y="0"/>
          <a:ext cx="0" cy="0"/>
          <a:chOff x="0" y="0"/>
          <a:chExt cx="0" cy="0"/>
        </a:xfrm>
      </p:grpSpPr>
      <p:sp>
        <p:nvSpPr>
          <p:cNvPr id="134" name="Google Shape;134;p13"/>
          <p:cNvSpPr txBox="1"/>
          <p:nvPr>
            <p:ph type="ctrTitle"/>
          </p:nvPr>
        </p:nvSpPr>
        <p:spPr>
          <a:xfrm>
            <a:off x="3537150" y="1578400"/>
            <a:ext cx="5017500" cy="15789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b="1" i="1"/>
              <a:t>OSTEOARTHRITIS</a:t>
            </a:r>
            <a:endParaRPr b="1" i="1"/>
          </a:p>
        </p:txBody>
      </p:sp>
      <p:sp>
        <p:nvSpPr>
          <p:cNvPr id="135" name="Google Shape;135;p13"/>
          <p:cNvSpPr txBox="1"/>
          <p:nvPr>
            <p:ph type="subTitle" idx="1"/>
          </p:nvPr>
        </p:nvSpPr>
        <p:spPr>
          <a:xfrm>
            <a:off x="5017100" y="3157300"/>
            <a:ext cx="3470700" cy="1282200"/>
          </a:xfrm>
          <a:prstGeom prst="rect">
            <a:avLst/>
          </a:prstGeom>
        </p:spPr>
        <p:txBody>
          <a:bodyPr spcFirstLastPara="1" wrap="square" lIns="91425" tIns="91425" rIns="91425" bIns="91425" anchor="t" anchorCtr="0">
            <a:noAutofit/>
          </a:bodyPr>
          <a:lstStyle/>
          <a:p>
            <a:pPr marL="0" lvl="0" indent="0" algn="l" rtl="0">
              <a:lnSpc>
                <a:spcPct val="80000"/>
              </a:lnSpc>
              <a:spcBef>
                <a:spcPts val="0"/>
              </a:spcBef>
              <a:spcAft>
                <a:spcPts val="0"/>
              </a:spcAft>
              <a:buSzPts val="358"/>
              <a:buNone/>
            </a:pPr>
            <a:r>
              <a:rPr lang="en-GB" sz="1525"/>
              <a:t>Name: NAYI KRUPA</a:t>
            </a:r>
            <a:endParaRPr sz="1525"/>
          </a:p>
          <a:p>
            <a:pPr marL="0" lvl="0" indent="0" algn="l" rtl="0">
              <a:lnSpc>
                <a:spcPct val="80000"/>
              </a:lnSpc>
              <a:spcBef>
                <a:spcPts val="0"/>
              </a:spcBef>
              <a:spcAft>
                <a:spcPts val="0"/>
              </a:spcAft>
              <a:buSzPts val="358"/>
              <a:buNone/>
            </a:pPr>
            <a:r>
              <a:rPr lang="en-GB" sz="1525"/>
              <a:t>Student Number: 2540964</a:t>
            </a:r>
            <a:endParaRPr sz="1525"/>
          </a:p>
          <a:p>
            <a:pPr marL="0" lvl="0" indent="0" algn="l" rtl="0">
              <a:lnSpc>
                <a:spcPct val="80000"/>
              </a:lnSpc>
              <a:spcBef>
                <a:spcPts val="0"/>
              </a:spcBef>
              <a:spcAft>
                <a:spcPts val="0"/>
              </a:spcAft>
              <a:buSzPts val="358"/>
              <a:buNone/>
            </a:pPr>
            <a:r>
              <a:rPr lang="en-GB" sz="1525"/>
              <a:t>Module Title: Community care and management</a:t>
            </a:r>
            <a:endParaRPr sz="1525"/>
          </a:p>
          <a:p>
            <a:pPr marL="0" lvl="0" indent="0" algn="l" rtl="0">
              <a:lnSpc>
                <a:spcPct val="80000"/>
              </a:lnSpc>
              <a:spcBef>
                <a:spcPts val="0"/>
              </a:spcBef>
              <a:spcAft>
                <a:spcPts val="0"/>
              </a:spcAft>
              <a:buSzPts val="358"/>
              <a:buNone/>
            </a:pPr>
            <a:r>
              <a:rPr lang="en-GB" sz="1525"/>
              <a:t>Lecturer: Dr Hamdi Hussain</a:t>
            </a:r>
            <a:endParaRPr sz="1525"/>
          </a:p>
          <a:p>
            <a:pPr marL="0" lvl="0" indent="0" algn="l" rtl="0">
              <a:lnSpc>
                <a:spcPct val="80000"/>
              </a:lnSpc>
              <a:spcBef>
                <a:spcPts val="0"/>
              </a:spcBef>
              <a:spcAft>
                <a:spcPts val="0"/>
              </a:spcAft>
              <a:buSzPts val="358"/>
              <a:buNone/>
            </a:pPr>
            <a:r>
              <a:rPr lang="en-GB" sz="1525"/>
              <a:t>Module code - LCHS7003</a:t>
            </a:r>
            <a:endParaRPr sz="1525"/>
          </a:p>
          <a:p>
            <a:pPr marL="0" lvl="0" indent="0" algn="l" rtl="0">
              <a:lnSpc>
                <a:spcPct val="80000"/>
              </a:lnSpc>
              <a:spcBef>
                <a:spcPts val="0"/>
              </a:spcBef>
              <a:spcAft>
                <a:spcPts val="0"/>
              </a:spcAft>
              <a:buSzPts val="358"/>
              <a:buNone/>
            </a:pPr>
            <a:endParaRPr sz="1525"/>
          </a:p>
        </p:txBody>
      </p:sp>
    </p:spTree>
  </p:cSld>
  <p:clrMapOvr>
    <a:masterClrMapping/>
  </p:clrMapOvr>
  <p:transition advTm="3000"/>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39" name="Shape 139"/>
        <p:cNvGrpSpPr/>
        <p:nvPr/>
      </p:nvGrpSpPr>
      <p:grpSpPr>
        <a:xfrm>
          <a:off x="0" y="0"/>
          <a:ext cx="0" cy="0"/>
          <a:chOff x="0" y="0"/>
          <a:chExt cx="0" cy="0"/>
        </a:xfrm>
      </p:grpSpPr>
      <p:sp>
        <p:nvSpPr>
          <p:cNvPr id="140" name="Google Shape;140;p14"/>
          <p:cNvSpPr txBox="1"/>
          <p:nvPr>
            <p:ph type="title"/>
          </p:nvPr>
        </p:nvSpPr>
        <p:spPr>
          <a:xfrm>
            <a:off x="1297500" y="393750"/>
            <a:ext cx="7038900" cy="914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GB" sz="2560" b="1" i="1" u="sng"/>
              <a:t>Definition, Symptoms and Aetiology)</a:t>
            </a:r>
            <a:endParaRPr sz="2560" b="1" i="1" u="sng"/>
          </a:p>
          <a:p>
            <a:pPr marL="0" lvl="0" indent="0" algn="l" rtl="0">
              <a:spcBef>
                <a:spcPts val="0"/>
              </a:spcBef>
              <a:spcAft>
                <a:spcPts val="0"/>
              </a:spcAft>
              <a:buSzPts val="990"/>
              <a:buNone/>
            </a:pPr>
            <a:endParaRPr sz="2560" b="1" i="1" u="sng">
              <a:latin typeface="Impact" panose="020B0806030902050204"/>
              <a:ea typeface="Impact" panose="020B0806030902050204"/>
              <a:cs typeface="Impact" panose="020B0806030902050204"/>
              <a:sym typeface="Impact" panose="020B0806030902050204"/>
            </a:endParaRPr>
          </a:p>
          <a:p>
            <a:pPr marL="0" lvl="0" indent="0" algn="l" rtl="0">
              <a:spcBef>
                <a:spcPts val="0"/>
              </a:spcBef>
              <a:spcAft>
                <a:spcPts val="0"/>
              </a:spcAft>
              <a:buSzPts val="990"/>
              <a:buNone/>
            </a:pPr>
            <a:endParaRPr sz="2560" b="1" i="1" u="sng"/>
          </a:p>
        </p:txBody>
      </p:sp>
      <p:sp>
        <p:nvSpPr>
          <p:cNvPr id="141" name="Google Shape;141;p14"/>
          <p:cNvSpPr txBox="1"/>
          <p:nvPr>
            <p:ph type="body" idx="1"/>
          </p:nvPr>
        </p:nvSpPr>
        <p:spPr>
          <a:xfrm>
            <a:off x="959775" y="1498900"/>
            <a:ext cx="8081100" cy="3417600"/>
          </a:xfrm>
          <a:prstGeom prst="rect">
            <a:avLst/>
          </a:prstGeom>
        </p:spPr>
        <p:txBody>
          <a:bodyPr spcFirstLastPara="1" wrap="square" lIns="91425" tIns="91425" rIns="91425" bIns="91425" anchor="t" anchorCtr="0">
            <a:noAutofit/>
          </a:bodyPr>
          <a:lstStyle/>
          <a:p>
            <a:pPr marL="0" lvl="0" indent="0" algn="l" rtl="0">
              <a:lnSpc>
                <a:spcPct val="95000"/>
              </a:lnSpc>
              <a:spcBef>
                <a:spcPts val="0"/>
              </a:spcBef>
              <a:spcAft>
                <a:spcPts val="0"/>
              </a:spcAft>
              <a:buSzPts val="275"/>
              <a:buNone/>
            </a:pPr>
            <a:r>
              <a:rPr lang="en-GB" b="1">
                <a:latin typeface="Arial" panose="020B0604020202020204"/>
                <a:ea typeface="Arial" panose="020B0604020202020204"/>
                <a:cs typeface="Arial" panose="020B0604020202020204"/>
                <a:sym typeface="Arial" panose="020B0604020202020204"/>
              </a:rPr>
              <a:t>Definition</a:t>
            </a:r>
            <a:endParaRPr b="1">
              <a:latin typeface="Arial" panose="020B0604020202020204"/>
              <a:ea typeface="Arial" panose="020B0604020202020204"/>
              <a:cs typeface="Arial" panose="020B0604020202020204"/>
              <a:sym typeface="Arial" panose="020B0604020202020204"/>
            </a:endParaRPr>
          </a:p>
          <a:p>
            <a:pPr marL="0" lvl="0" indent="0" algn="l" rtl="0">
              <a:lnSpc>
                <a:spcPct val="95000"/>
              </a:lnSpc>
              <a:spcBef>
                <a:spcPts val="1200"/>
              </a:spcBef>
              <a:spcAft>
                <a:spcPts val="0"/>
              </a:spcAft>
              <a:buSzPts val="275"/>
              <a:buNone/>
            </a:pPr>
            <a:r>
              <a:rPr lang="en-GB">
                <a:latin typeface="Arial" panose="020B0604020202020204"/>
                <a:ea typeface="Arial" panose="020B0604020202020204"/>
                <a:cs typeface="Arial" panose="020B0604020202020204"/>
                <a:sym typeface="Arial" panose="020B0604020202020204"/>
              </a:rPr>
              <a:t> Osteoarthritis (OA) is a long-term condition affecting the whole joint, involving articular cartilage, bone, synovium and surrounding tissues.</a:t>
            </a:r>
            <a:endParaRPr>
              <a:latin typeface="Arial" panose="020B0604020202020204"/>
              <a:ea typeface="Arial" panose="020B0604020202020204"/>
              <a:cs typeface="Arial" panose="020B0604020202020204"/>
              <a:sym typeface="Arial" panose="020B0604020202020204"/>
            </a:endParaRPr>
          </a:p>
          <a:p>
            <a:pPr marL="0" lvl="0" indent="0" algn="l" rtl="0">
              <a:lnSpc>
                <a:spcPct val="95000"/>
              </a:lnSpc>
              <a:spcBef>
                <a:spcPts val="1200"/>
              </a:spcBef>
              <a:spcAft>
                <a:spcPts val="0"/>
              </a:spcAft>
              <a:buSzPts val="275"/>
              <a:buNone/>
            </a:pPr>
            <a:r>
              <a:rPr lang="en-GB">
                <a:latin typeface="Arial" panose="020B0604020202020204"/>
                <a:ea typeface="Arial" panose="020B0604020202020204"/>
                <a:cs typeface="Arial" panose="020B0604020202020204"/>
                <a:sym typeface="Arial" panose="020B0604020202020204"/>
              </a:rPr>
              <a:t>It commonly affects the knees, hips and hands.</a:t>
            </a:r>
            <a:endParaRPr>
              <a:latin typeface="Arial" panose="020B0604020202020204"/>
              <a:ea typeface="Arial" panose="020B0604020202020204"/>
              <a:cs typeface="Arial" panose="020B0604020202020204"/>
              <a:sym typeface="Arial" panose="020B0604020202020204"/>
            </a:endParaRPr>
          </a:p>
          <a:p>
            <a:pPr marL="0" lvl="0" indent="0" algn="l" rtl="0">
              <a:lnSpc>
                <a:spcPct val="95000"/>
              </a:lnSpc>
              <a:spcBef>
                <a:spcPts val="1200"/>
              </a:spcBef>
              <a:spcAft>
                <a:spcPts val="0"/>
              </a:spcAft>
              <a:buSzPts val="275"/>
              <a:buNone/>
            </a:pPr>
            <a:r>
              <a:rPr lang="en-GB">
                <a:latin typeface="Arial" panose="020B0604020202020204"/>
                <a:ea typeface="Arial" panose="020B0604020202020204"/>
                <a:cs typeface="Arial" panose="020B0604020202020204"/>
                <a:sym typeface="Arial" panose="020B0604020202020204"/>
              </a:rPr>
              <a:t>* OA causes pain, stiffness, reduced physical function and limitations in daily activities.</a:t>
            </a:r>
            <a:endParaRPr>
              <a:latin typeface="Arial" panose="020B0604020202020204"/>
              <a:ea typeface="Arial" panose="020B0604020202020204"/>
              <a:cs typeface="Arial" panose="020B0604020202020204"/>
              <a:sym typeface="Arial" panose="020B0604020202020204"/>
            </a:endParaRPr>
          </a:p>
          <a:p>
            <a:pPr marL="0" lvl="0" indent="0" algn="l" rtl="0">
              <a:lnSpc>
                <a:spcPct val="95000"/>
              </a:lnSpc>
              <a:spcBef>
                <a:spcPts val="1200"/>
              </a:spcBef>
              <a:spcAft>
                <a:spcPts val="0"/>
              </a:spcAft>
              <a:buSzPts val="275"/>
              <a:buNone/>
            </a:pPr>
            <a:r>
              <a:rPr lang="en-GB">
                <a:latin typeface="Arial" panose="020B0604020202020204"/>
                <a:ea typeface="Arial" panose="020B0604020202020204"/>
                <a:cs typeface="Arial" panose="020B0604020202020204"/>
                <a:sym typeface="Arial" panose="020B0604020202020204"/>
              </a:rPr>
              <a:t>* OA is not simply an inevitable consequence of ageing.</a:t>
            </a:r>
            <a:endParaRPr>
              <a:latin typeface="Arial" panose="020B0604020202020204"/>
              <a:ea typeface="Arial" panose="020B0604020202020204"/>
              <a:cs typeface="Arial" panose="020B0604020202020204"/>
              <a:sym typeface="Arial" panose="020B0604020202020204"/>
            </a:endParaRPr>
          </a:p>
          <a:p>
            <a:pPr marL="0" lvl="0" indent="0" algn="l" rtl="0">
              <a:lnSpc>
                <a:spcPct val="95000"/>
              </a:lnSpc>
              <a:spcBef>
                <a:spcPts val="1200"/>
              </a:spcBef>
              <a:spcAft>
                <a:spcPts val="0"/>
              </a:spcAft>
              <a:buSzPts val="275"/>
              <a:buNone/>
            </a:pPr>
            <a:r>
              <a:rPr lang="en-GB">
                <a:latin typeface="Arial" panose="020B0604020202020204"/>
                <a:ea typeface="Arial" panose="020B0604020202020204"/>
                <a:cs typeface="Arial" panose="020B0604020202020204"/>
                <a:sym typeface="Arial" panose="020B0604020202020204"/>
              </a:rPr>
              <a:t>* Symptoms and functional impact vary considerably between individuals.</a:t>
            </a:r>
            <a:endParaRPr>
              <a:latin typeface="Arial" panose="020B0604020202020204"/>
              <a:ea typeface="Arial" panose="020B0604020202020204"/>
              <a:cs typeface="Arial" panose="020B0604020202020204"/>
              <a:sym typeface="Arial" panose="020B0604020202020204"/>
            </a:endParaRPr>
          </a:p>
          <a:p>
            <a:pPr marL="0" lvl="0" indent="0" algn="l" rtl="0">
              <a:lnSpc>
                <a:spcPct val="95000"/>
              </a:lnSpc>
              <a:spcBef>
                <a:spcPts val="1200"/>
              </a:spcBef>
              <a:spcAft>
                <a:spcPts val="0"/>
              </a:spcAft>
              <a:buSzPts val="275"/>
              <a:buNone/>
            </a:pPr>
            <a:r>
              <a:rPr lang="en-GB" sz="1500" b="1">
                <a:latin typeface="Arial" panose="020B0604020202020204"/>
                <a:ea typeface="Arial" panose="020B0604020202020204"/>
                <a:cs typeface="Arial" panose="020B0604020202020204"/>
                <a:sym typeface="Arial" panose="020B0604020202020204"/>
              </a:rPr>
              <a:t>Common symptoms</a:t>
            </a:r>
            <a:endParaRPr sz="1500" b="1">
              <a:latin typeface="Arial" panose="020B0604020202020204"/>
              <a:ea typeface="Arial" panose="020B0604020202020204"/>
              <a:cs typeface="Arial" panose="020B0604020202020204"/>
              <a:sym typeface="Arial" panose="020B0604020202020204"/>
            </a:endParaRPr>
          </a:p>
          <a:p>
            <a:pPr marL="0" lvl="0" indent="0" algn="l" rtl="0">
              <a:lnSpc>
                <a:spcPct val="95000"/>
              </a:lnSpc>
              <a:spcBef>
                <a:spcPts val="1200"/>
              </a:spcBef>
              <a:spcAft>
                <a:spcPts val="0"/>
              </a:spcAft>
              <a:buSzPts val="275"/>
              <a:buNone/>
            </a:pPr>
            <a:r>
              <a:rPr lang="en-GB">
                <a:latin typeface="Arial" panose="020B0604020202020204"/>
                <a:ea typeface="Arial" panose="020B0604020202020204"/>
                <a:cs typeface="Arial" panose="020B0604020202020204"/>
                <a:sym typeface="Arial" panose="020B0604020202020204"/>
              </a:rPr>
              <a:t>Activity-related joint pain,Joint stiffness,Swelling or tenderness,Crepitus/grating sensation,Reduced range of movement,Muscle weakness and reduced function</a:t>
            </a:r>
            <a:endParaRPr>
              <a:latin typeface="Arial" panose="020B0604020202020204"/>
              <a:ea typeface="Arial" panose="020B0604020202020204"/>
              <a:cs typeface="Arial" panose="020B0604020202020204"/>
              <a:sym typeface="Arial" panose="020B0604020202020204"/>
            </a:endParaRPr>
          </a:p>
          <a:p>
            <a:pPr marL="0" lvl="0" indent="0" algn="l" rtl="0">
              <a:lnSpc>
                <a:spcPct val="95000"/>
              </a:lnSpc>
              <a:spcBef>
                <a:spcPts val="1200"/>
              </a:spcBef>
              <a:spcAft>
                <a:spcPts val="0"/>
              </a:spcAft>
              <a:buSzPts val="275"/>
              <a:buNone/>
            </a:pPr>
            <a:r>
              <a:rPr lang="en-GB">
                <a:latin typeface="Arial" panose="020B0604020202020204"/>
                <a:ea typeface="Arial" panose="020B0604020202020204"/>
                <a:cs typeface="Arial" panose="020B0604020202020204"/>
                <a:sym typeface="Arial" panose="020B0604020202020204"/>
              </a:rPr>
              <a:t>The NHS identifies pain, stiffness and difficulty moving the joint as the main symptoms.</a:t>
            </a:r>
            <a:endParaRPr>
              <a:latin typeface="Arial" panose="020B0604020202020204"/>
              <a:ea typeface="Arial" panose="020B0604020202020204"/>
              <a:cs typeface="Arial" panose="020B0604020202020204"/>
              <a:sym typeface="Arial" panose="020B0604020202020204"/>
            </a:endParaRPr>
          </a:p>
          <a:p>
            <a:pPr marL="0" lvl="0" indent="0" algn="l" rtl="0">
              <a:lnSpc>
                <a:spcPct val="95000"/>
              </a:lnSpc>
              <a:spcBef>
                <a:spcPts val="1200"/>
              </a:spcBef>
              <a:spcAft>
                <a:spcPts val="0"/>
              </a:spcAft>
              <a:buSzPts val="275"/>
              <a:buNone/>
            </a:pPr>
            <a:r>
              <a:rPr lang="en-GB" sz="500">
                <a:latin typeface="Arial" panose="020B0604020202020204"/>
                <a:ea typeface="Arial" panose="020B0604020202020204"/>
                <a:cs typeface="Arial" panose="020B0604020202020204"/>
                <a:sym typeface="Arial" panose="020B0604020202020204"/>
              </a:rPr>
              <a:t>(Hunter and Bierma-Zeinstra, 2019; NICE, 2022; WHO, 2023) </a:t>
            </a:r>
            <a:endParaRPr sz="500">
              <a:latin typeface="Arial" panose="020B0604020202020204"/>
              <a:ea typeface="Arial" panose="020B0604020202020204"/>
              <a:cs typeface="Arial" panose="020B0604020202020204"/>
              <a:sym typeface="Arial" panose="020B0604020202020204"/>
            </a:endParaRPr>
          </a:p>
          <a:p>
            <a:pPr marL="0" lvl="0" indent="0" algn="l" rtl="0">
              <a:lnSpc>
                <a:spcPct val="95000"/>
              </a:lnSpc>
              <a:spcBef>
                <a:spcPts val="1200"/>
              </a:spcBef>
              <a:spcAft>
                <a:spcPts val="1200"/>
              </a:spcAft>
              <a:buSzPts val="275"/>
              <a:buNone/>
            </a:pPr>
            <a:endParaRPr>
              <a:latin typeface="Arial" panose="020B0604020202020204"/>
              <a:ea typeface="Arial" panose="020B0604020202020204"/>
              <a:cs typeface="Arial" panose="020B0604020202020204"/>
              <a:sym typeface="Arial" panose="020B0604020202020204"/>
            </a:endParaRPr>
          </a:p>
        </p:txBody>
      </p:sp>
      <p:sp>
        <p:nvSpPr>
          <p:cNvPr id="142" name="Google Shape;142;p14"/>
          <p:cNvSpPr txBox="1"/>
          <p:nvPr/>
        </p:nvSpPr>
        <p:spPr>
          <a:xfrm>
            <a:off x="934125" y="1839400"/>
            <a:ext cx="4534200" cy="384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1300">
              <a:solidFill>
                <a:schemeClr val="lt1"/>
              </a:solidFill>
              <a:latin typeface="Lato" panose="020F0302020204030203"/>
              <a:ea typeface="Lato" panose="020F0302020204030203"/>
              <a:cs typeface="Lato" panose="020F0302020204030203"/>
              <a:sym typeface="Lato" panose="020F0302020204030203"/>
            </a:endParaRPr>
          </a:p>
        </p:txBody>
      </p:sp>
      <p:sp>
        <p:nvSpPr>
          <p:cNvPr id="143" name="Google Shape;143;p14"/>
          <p:cNvSpPr txBox="1"/>
          <p:nvPr/>
        </p:nvSpPr>
        <p:spPr>
          <a:xfrm>
            <a:off x="934125" y="2047425"/>
            <a:ext cx="8132400" cy="384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1300">
              <a:solidFill>
                <a:schemeClr val="lt1"/>
              </a:solidFill>
              <a:latin typeface="Lato" panose="020F0302020204030203"/>
              <a:ea typeface="Lato" panose="020F0302020204030203"/>
              <a:cs typeface="Lato" panose="020F0302020204030203"/>
              <a:sym typeface="Lato" panose="020F0302020204030203"/>
            </a:endParaRPr>
          </a:p>
        </p:txBody>
      </p:sp>
      <p:sp>
        <p:nvSpPr>
          <p:cNvPr id="144" name="Google Shape;144;p14"/>
          <p:cNvSpPr txBox="1"/>
          <p:nvPr/>
        </p:nvSpPr>
        <p:spPr>
          <a:xfrm>
            <a:off x="1219500" y="2835850"/>
            <a:ext cx="7937400" cy="384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1300">
              <a:solidFill>
                <a:schemeClr val="lt1"/>
              </a:solidFill>
              <a:latin typeface="Lato" panose="020F0302020204030203"/>
              <a:ea typeface="Lato" panose="020F0302020204030203"/>
              <a:cs typeface="Lato" panose="020F0302020204030203"/>
              <a:sym typeface="Lato" panose="020F0302020204030203"/>
            </a:endParaRPr>
          </a:p>
        </p:txBody>
      </p:sp>
    </p:spTree>
  </p:cSld>
  <p:clrMapOvr>
    <a:masterClrMapping/>
  </p:clrMapOvr>
  <p:transition advTm="3000"/>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48" name="Shape 148"/>
        <p:cNvGrpSpPr/>
        <p:nvPr/>
      </p:nvGrpSpPr>
      <p:grpSpPr>
        <a:xfrm>
          <a:off x="0" y="0"/>
          <a:ext cx="0" cy="0"/>
          <a:chOff x="0" y="0"/>
          <a:chExt cx="0" cy="0"/>
        </a:xfrm>
      </p:grpSpPr>
      <p:sp>
        <p:nvSpPr>
          <p:cNvPr id="149" name="Google Shape;149;p15"/>
          <p:cNvSpPr txBox="1"/>
          <p:nvPr>
            <p:ph type="title"/>
          </p:nvPr>
        </p:nvSpPr>
        <p:spPr>
          <a:xfrm>
            <a:off x="1297500" y="393750"/>
            <a:ext cx="7038900" cy="9141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endParaRPr sz="2700" b="1" i="1" u="sng"/>
          </a:p>
        </p:txBody>
      </p:sp>
      <p:sp>
        <p:nvSpPr>
          <p:cNvPr id="150" name="Google Shape;150;p15"/>
          <p:cNvSpPr txBox="1"/>
          <p:nvPr>
            <p:ph type="body" idx="1"/>
          </p:nvPr>
        </p:nvSpPr>
        <p:spPr>
          <a:xfrm>
            <a:off x="1052550" y="1307850"/>
            <a:ext cx="7038900" cy="2911200"/>
          </a:xfrm>
          <a:prstGeom prst="rect">
            <a:avLst/>
          </a:prstGeom>
        </p:spPr>
        <p:txBody>
          <a:bodyPr spcFirstLastPara="1" wrap="square" lIns="91425" tIns="91425" rIns="91425" bIns="91425" anchor="t" anchorCtr="0">
            <a:noAutofit/>
          </a:bodyPr>
          <a:lstStyle/>
          <a:p>
            <a:pPr marL="0" lvl="0" indent="0" algn="l" rtl="0">
              <a:lnSpc>
                <a:spcPct val="95000"/>
              </a:lnSpc>
              <a:spcBef>
                <a:spcPts val="0"/>
              </a:spcBef>
              <a:spcAft>
                <a:spcPts val="0"/>
              </a:spcAft>
              <a:buSzPts val="275"/>
              <a:buNone/>
            </a:pPr>
            <a:r>
              <a:rPr lang="en-GB" sz="1325"/>
              <a:t>OA is a multifactorial condition influenced by biological, mechanical and lifestyle factors.</a:t>
            </a:r>
            <a:endParaRPr sz="1325"/>
          </a:p>
          <a:p>
            <a:pPr marL="0" lvl="0" indent="0" algn="l" rtl="0">
              <a:lnSpc>
                <a:spcPct val="95000"/>
              </a:lnSpc>
              <a:spcBef>
                <a:spcPts val="1200"/>
              </a:spcBef>
              <a:spcAft>
                <a:spcPts val="0"/>
              </a:spcAft>
              <a:buSzPts val="275"/>
              <a:buNone/>
            </a:pPr>
            <a:r>
              <a:rPr lang="en-GB" sz="1625"/>
              <a:t>Key risk factors:</a:t>
            </a:r>
            <a:endParaRPr sz="1625"/>
          </a:p>
          <a:p>
            <a:pPr marL="0" lvl="0" indent="0" algn="l" rtl="0">
              <a:lnSpc>
                <a:spcPct val="95000"/>
              </a:lnSpc>
              <a:spcBef>
                <a:spcPts val="1200"/>
              </a:spcBef>
              <a:spcAft>
                <a:spcPts val="0"/>
              </a:spcAft>
              <a:buSzPts val="275"/>
              <a:buNone/>
            </a:pPr>
            <a:r>
              <a:rPr lang="en-GB" sz="1325"/>
              <a:t>Increasing age,Previous joint injury or surgery</a:t>
            </a:r>
            <a:endParaRPr sz="1325"/>
          </a:p>
          <a:p>
            <a:pPr marL="0" lvl="0" indent="0" algn="l" rtl="0">
              <a:lnSpc>
                <a:spcPct val="95000"/>
              </a:lnSpc>
              <a:spcBef>
                <a:spcPts val="1200"/>
              </a:spcBef>
              <a:spcAft>
                <a:spcPts val="0"/>
              </a:spcAft>
              <a:buSzPts val="275"/>
              <a:buNone/>
            </a:pPr>
            <a:r>
              <a:rPr lang="en-GB" sz="1325"/>
              <a:t>Overweight and obesity</a:t>
            </a:r>
            <a:endParaRPr sz="1325"/>
          </a:p>
          <a:p>
            <a:pPr marL="0" lvl="0" indent="0" algn="l" rtl="0">
              <a:lnSpc>
                <a:spcPct val="95000"/>
              </a:lnSpc>
              <a:spcBef>
                <a:spcPts val="1200"/>
              </a:spcBef>
              <a:spcAft>
                <a:spcPts val="0"/>
              </a:spcAft>
              <a:buSzPts val="275"/>
              <a:buNone/>
            </a:pPr>
            <a:r>
              <a:rPr lang="en-GB" sz="1325"/>
              <a:t>* Family history and genetic factors</a:t>
            </a:r>
            <a:endParaRPr sz="1325"/>
          </a:p>
          <a:p>
            <a:pPr marL="0" lvl="0" indent="0" algn="l" rtl="0">
              <a:lnSpc>
                <a:spcPct val="95000"/>
              </a:lnSpc>
              <a:spcBef>
                <a:spcPts val="1200"/>
              </a:spcBef>
              <a:spcAft>
                <a:spcPts val="0"/>
              </a:spcAft>
              <a:buSzPts val="275"/>
              <a:buNone/>
            </a:pPr>
            <a:r>
              <a:rPr lang="en-GB" sz="1325"/>
              <a:t>* Repetitive joint loading</a:t>
            </a:r>
            <a:endParaRPr sz="1325"/>
          </a:p>
          <a:p>
            <a:pPr marL="0" lvl="0" indent="0" algn="l" rtl="0">
              <a:lnSpc>
                <a:spcPct val="95000"/>
              </a:lnSpc>
              <a:spcBef>
                <a:spcPts val="1200"/>
              </a:spcBef>
              <a:spcAft>
                <a:spcPts val="0"/>
              </a:spcAft>
              <a:buSzPts val="275"/>
              <a:buNone/>
            </a:pPr>
            <a:r>
              <a:rPr lang="en-GB" sz="1325"/>
              <a:t>* Muscle weakness</a:t>
            </a:r>
            <a:endParaRPr sz="1325"/>
          </a:p>
          <a:p>
            <a:pPr marL="0" lvl="0" indent="0" algn="l" rtl="0">
              <a:lnSpc>
                <a:spcPct val="95000"/>
              </a:lnSpc>
              <a:spcBef>
                <a:spcPts val="1200"/>
              </a:spcBef>
              <a:spcAft>
                <a:spcPts val="0"/>
              </a:spcAft>
              <a:buSzPts val="275"/>
              <a:buNone/>
            </a:pPr>
            <a:r>
              <a:rPr lang="en-GB" sz="1325"/>
              <a:t>* Other joint conditions</a:t>
            </a:r>
            <a:endParaRPr sz="1325"/>
          </a:p>
          <a:p>
            <a:pPr marL="0" lvl="0" indent="0" algn="l" rtl="0">
              <a:lnSpc>
                <a:spcPct val="95000"/>
              </a:lnSpc>
              <a:spcBef>
                <a:spcPts val="1200"/>
              </a:spcBef>
              <a:spcAft>
                <a:spcPts val="0"/>
              </a:spcAft>
              <a:buSzPts val="275"/>
              <a:buNone/>
            </a:pPr>
            <a:r>
              <a:rPr lang="en-GB" sz="1525"/>
              <a:t>C</a:t>
            </a:r>
            <a:r>
              <a:rPr lang="en-GB" sz="1625"/>
              <a:t>ommonly affected joints:</a:t>
            </a:r>
            <a:endParaRPr sz="1625"/>
          </a:p>
          <a:p>
            <a:pPr marL="0" lvl="0" indent="0" algn="l" rtl="0">
              <a:lnSpc>
                <a:spcPct val="95000"/>
              </a:lnSpc>
              <a:spcBef>
                <a:spcPts val="1200"/>
              </a:spcBef>
              <a:spcAft>
                <a:spcPts val="0"/>
              </a:spcAft>
              <a:buSzPts val="275"/>
              <a:buNone/>
            </a:pPr>
            <a:r>
              <a:rPr lang="en-GB" sz="1325"/>
              <a:t>Knee • Hip • Hand</a:t>
            </a:r>
            <a:endParaRPr sz="1325"/>
          </a:p>
          <a:p>
            <a:pPr marL="0" lvl="0" indent="0" algn="l" rtl="0">
              <a:lnSpc>
                <a:spcPct val="95000"/>
              </a:lnSpc>
              <a:spcBef>
                <a:spcPts val="1200"/>
              </a:spcBef>
              <a:spcAft>
                <a:spcPts val="0"/>
              </a:spcAft>
              <a:buSzPts val="275"/>
              <a:buNone/>
            </a:pPr>
            <a:r>
              <a:rPr lang="en-GB" sz="725"/>
              <a:t>(Blagojevic et al., 2010; Cui et al., 2020; Zhang, 2010) </a:t>
            </a:r>
            <a:endParaRPr sz="725"/>
          </a:p>
          <a:p>
            <a:pPr marL="0" lvl="0" indent="0" algn="l" rtl="0">
              <a:lnSpc>
                <a:spcPct val="95000"/>
              </a:lnSpc>
              <a:spcBef>
                <a:spcPts val="1200"/>
              </a:spcBef>
              <a:spcAft>
                <a:spcPts val="1200"/>
              </a:spcAft>
              <a:buSzPts val="275"/>
              <a:buNone/>
            </a:pPr>
            <a:endParaRPr sz="1325"/>
          </a:p>
        </p:txBody>
      </p:sp>
    </p:spTree>
  </p:cSld>
  <p:clrMapOvr>
    <a:masterClrMapping/>
  </p:clrMapOvr>
  <p:transition advTm="3000"/>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54" name="Shape 154"/>
        <p:cNvGrpSpPr/>
        <p:nvPr/>
      </p:nvGrpSpPr>
      <p:grpSpPr>
        <a:xfrm>
          <a:off x="0" y="0"/>
          <a:ext cx="0" cy="0"/>
          <a:chOff x="0" y="0"/>
          <a:chExt cx="0" cy="0"/>
        </a:xfrm>
      </p:grpSpPr>
      <p:sp>
        <p:nvSpPr>
          <p:cNvPr id="155" name="Google Shape;155;p16"/>
          <p:cNvSpPr txBox="1"/>
          <p:nvPr>
            <p:ph type="title"/>
          </p:nvPr>
        </p:nvSpPr>
        <p:spPr>
          <a:xfrm>
            <a:off x="1118050" y="407550"/>
            <a:ext cx="7038900" cy="9141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sz="2600" b="1" i="1" u="sng"/>
              <a:t>Aetiology and Risk Factors</a:t>
            </a:r>
            <a:endParaRPr sz="2600" b="1" i="1" u="sng"/>
          </a:p>
        </p:txBody>
      </p:sp>
      <p:sp>
        <p:nvSpPr>
          <p:cNvPr id="156" name="Google Shape;156;p16"/>
          <p:cNvSpPr txBox="1"/>
          <p:nvPr>
            <p:ph type="body" idx="1"/>
          </p:nvPr>
        </p:nvSpPr>
        <p:spPr>
          <a:xfrm>
            <a:off x="872100" y="1171250"/>
            <a:ext cx="8271900" cy="3171000"/>
          </a:xfrm>
          <a:prstGeom prst="rect">
            <a:avLst/>
          </a:prstGeom>
          <a:ln w="9525"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05000"/>
              </a:lnSpc>
              <a:spcBef>
                <a:spcPts val="0"/>
              </a:spcBef>
              <a:spcAft>
                <a:spcPts val="0"/>
              </a:spcAft>
              <a:buNone/>
            </a:pPr>
            <a:r>
              <a:rPr lang="en-GB" sz="1425"/>
              <a:t>* OA results from interaction between biological and mechanical factors.</a:t>
            </a:r>
            <a:endParaRPr sz="1425"/>
          </a:p>
          <a:p>
            <a:pPr marL="0" lvl="0" indent="0" algn="l" rtl="0">
              <a:lnSpc>
                <a:spcPct val="105000"/>
              </a:lnSpc>
              <a:spcBef>
                <a:spcPts val="1200"/>
              </a:spcBef>
              <a:spcAft>
                <a:spcPts val="0"/>
              </a:spcAft>
              <a:buNone/>
            </a:pPr>
            <a:r>
              <a:rPr lang="en-GB" sz="1625"/>
              <a:t>Non-modifiable:</a:t>
            </a:r>
            <a:endParaRPr sz="1625"/>
          </a:p>
          <a:p>
            <a:pPr marL="0" lvl="0" indent="0" algn="l" rtl="0">
              <a:lnSpc>
                <a:spcPct val="105000"/>
              </a:lnSpc>
              <a:spcBef>
                <a:spcPts val="1200"/>
              </a:spcBef>
              <a:spcAft>
                <a:spcPts val="0"/>
              </a:spcAft>
              <a:buNone/>
            </a:pPr>
            <a:r>
              <a:rPr lang="en-GB" sz="1425"/>
              <a:t>* Age, Female sex</a:t>
            </a:r>
            <a:endParaRPr sz="1425"/>
          </a:p>
          <a:p>
            <a:pPr marL="0" lvl="0" indent="0" algn="l" rtl="0">
              <a:lnSpc>
                <a:spcPct val="105000"/>
              </a:lnSpc>
              <a:spcBef>
                <a:spcPts val="1200"/>
              </a:spcBef>
              <a:spcAft>
                <a:spcPts val="0"/>
              </a:spcAft>
              <a:buNone/>
            </a:pPr>
            <a:r>
              <a:rPr lang="en-GB" sz="1425"/>
              <a:t>* Genetics</a:t>
            </a:r>
            <a:endParaRPr sz="1425"/>
          </a:p>
          <a:p>
            <a:pPr marL="0" lvl="0" indent="0" algn="l" rtl="0">
              <a:lnSpc>
                <a:spcPct val="105000"/>
              </a:lnSpc>
              <a:spcBef>
                <a:spcPts val="1200"/>
              </a:spcBef>
              <a:spcAft>
                <a:spcPts val="0"/>
              </a:spcAft>
              <a:buNone/>
            </a:pPr>
            <a:r>
              <a:rPr lang="en-GB" sz="1425"/>
              <a:t>* Previous joint abnormalities</a:t>
            </a:r>
            <a:endParaRPr sz="1425"/>
          </a:p>
          <a:p>
            <a:pPr marL="0" lvl="0" indent="0" algn="l" rtl="0">
              <a:lnSpc>
                <a:spcPct val="105000"/>
              </a:lnSpc>
              <a:spcBef>
                <a:spcPts val="1200"/>
              </a:spcBef>
              <a:spcAft>
                <a:spcPts val="0"/>
              </a:spcAft>
              <a:buNone/>
            </a:pPr>
            <a:r>
              <a:rPr lang="en-GB" sz="1625"/>
              <a:t>Modifiable:</a:t>
            </a:r>
            <a:endParaRPr sz="1625"/>
          </a:p>
          <a:p>
            <a:pPr marL="0" lvl="0" indent="0" algn="l" rtl="0">
              <a:lnSpc>
                <a:spcPct val="105000"/>
              </a:lnSpc>
              <a:spcBef>
                <a:spcPts val="1200"/>
              </a:spcBef>
              <a:spcAft>
                <a:spcPts val="0"/>
              </a:spcAft>
              <a:buNone/>
            </a:pPr>
            <a:r>
              <a:rPr lang="en-GB" sz="1425"/>
              <a:t>* Obesity</a:t>
            </a:r>
            <a:endParaRPr sz="1425"/>
          </a:p>
          <a:p>
            <a:pPr marL="0" lvl="0" indent="0" algn="l" rtl="0">
              <a:lnSpc>
                <a:spcPct val="105000"/>
              </a:lnSpc>
              <a:spcBef>
                <a:spcPts val="1200"/>
              </a:spcBef>
              <a:spcAft>
                <a:spcPts val="0"/>
              </a:spcAft>
              <a:buNone/>
            </a:pPr>
            <a:r>
              <a:rPr lang="en-GB" sz="1425"/>
              <a:t>* Joint injury</a:t>
            </a:r>
            <a:endParaRPr sz="1425"/>
          </a:p>
          <a:p>
            <a:pPr marL="0" lvl="0" indent="0" algn="l" rtl="0">
              <a:lnSpc>
                <a:spcPct val="105000"/>
              </a:lnSpc>
              <a:spcBef>
                <a:spcPts val="1200"/>
              </a:spcBef>
              <a:spcAft>
                <a:spcPts val="0"/>
              </a:spcAft>
              <a:buNone/>
            </a:pPr>
            <a:r>
              <a:rPr lang="en-GB" sz="1425"/>
              <a:t>* Physical inactivity</a:t>
            </a:r>
            <a:endParaRPr sz="1425"/>
          </a:p>
          <a:p>
            <a:pPr marL="0" lvl="0" indent="0" algn="l" rtl="0">
              <a:lnSpc>
                <a:spcPct val="105000"/>
              </a:lnSpc>
              <a:spcBef>
                <a:spcPts val="1200"/>
              </a:spcBef>
              <a:spcAft>
                <a:spcPts val="0"/>
              </a:spcAft>
              <a:buNone/>
            </a:pPr>
            <a:r>
              <a:rPr lang="en-GB" sz="1425"/>
              <a:t>Repetitive joint loading</a:t>
            </a:r>
            <a:endParaRPr sz="1425"/>
          </a:p>
          <a:p>
            <a:pPr marL="0" lvl="0" indent="0" algn="l" rtl="0">
              <a:lnSpc>
                <a:spcPct val="105000"/>
              </a:lnSpc>
              <a:spcBef>
                <a:spcPts val="1200"/>
              </a:spcBef>
              <a:spcAft>
                <a:spcPts val="0"/>
              </a:spcAft>
              <a:buNone/>
            </a:pPr>
            <a:endParaRPr sz="1425"/>
          </a:p>
          <a:p>
            <a:pPr marL="0" lvl="0" indent="0" algn="l" rtl="0">
              <a:lnSpc>
                <a:spcPct val="105000"/>
              </a:lnSpc>
              <a:spcBef>
                <a:spcPts val="1200"/>
              </a:spcBef>
              <a:spcAft>
                <a:spcPts val="1200"/>
              </a:spcAft>
              <a:buSzPts val="358"/>
              <a:buNone/>
            </a:pPr>
            <a:endParaRPr sz="1425"/>
          </a:p>
        </p:txBody>
      </p:sp>
      <p:pic>
        <p:nvPicPr>
          <p:cNvPr id="157" name="Google Shape;157;p16" descr="Knee pain line and solid icon, Body pain concept, Discomfort in joint leg sign on white background, leg ache icon in outline style for mobile concept and web design. Vector graphics. (provided by Getty Images)"/>
          <p:cNvPicPr preferRelativeResize="0"/>
          <p:nvPr/>
        </p:nvPicPr>
        <p:blipFill>
          <a:blip r:embed="rId1"/>
          <a:stretch>
            <a:fillRect/>
          </a:stretch>
        </p:blipFill>
        <p:spPr>
          <a:xfrm>
            <a:off x="4918900" y="1681847"/>
            <a:ext cx="1352827" cy="1352827"/>
          </a:xfrm>
          <a:prstGeom prst="rect">
            <a:avLst/>
          </a:prstGeom>
          <a:noFill/>
          <a:ln>
            <a:noFill/>
          </a:ln>
        </p:spPr>
      </p:pic>
      <p:pic>
        <p:nvPicPr>
          <p:cNvPr id="158" name="Google Shape;158;p16" descr="Woman standing on scales, low section (provided by Getty Images)"/>
          <p:cNvPicPr preferRelativeResize="0"/>
          <p:nvPr/>
        </p:nvPicPr>
        <p:blipFill>
          <a:blip r:embed="rId2"/>
          <a:stretch>
            <a:fillRect/>
          </a:stretch>
        </p:blipFill>
        <p:spPr>
          <a:xfrm>
            <a:off x="6520025" y="1681850"/>
            <a:ext cx="1352827" cy="1352827"/>
          </a:xfrm>
          <a:prstGeom prst="rect">
            <a:avLst/>
          </a:prstGeom>
          <a:noFill/>
          <a:ln>
            <a:noFill/>
          </a:ln>
        </p:spPr>
      </p:pic>
      <p:pic>
        <p:nvPicPr>
          <p:cNvPr id="159" name="Google Shape;159;p16" descr="Old smiling man with club standing in queue (provided by Getty Images)"/>
          <p:cNvPicPr preferRelativeResize="0"/>
          <p:nvPr/>
        </p:nvPicPr>
        <p:blipFill>
          <a:blip r:embed="rId3"/>
          <a:stretch>
            <a:fillRect/>
          </a:stretch>
        </p:blipFill>
        <p:spPr>
          <a:xfrm>
            <a:off x="4918900" y="3394875"/>
            <a:ext cx="1352827" cy="1352827"/>
          </a:xfrm>
          <a:prstGeom prst="rect">
            <a:avLst/>
          </a:prstGeom>
          <a:noFill/>
          <a:ln>
            <a:noFill/>
          </a:ln>
        </p:spPr>
      </p:pic>
      <p:sp>
        <p:nvSpPr>
          <p:cNvPr id="160" name="Google Shape;160;p16"/>
          <p:cNvSpPr txBox="1"/>
          <p:nvPr/>
        </p:nvSpPr>
        <p:spPr>
          <a:xfrm>
            <a:off x="4806325" y="4747700"/>
            <a:ext cx="2121900" cy="384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AGEIN</a:t>
            </a:r>
            <a:r>
              <a:rPr lang="en-GB" sz="1300">
                <a:solidFill>
                  <a:schemeClr val="lt1"/>
                </a:solidFill>
                <a:latin typeface="Lato" panose="020F0302020204030203"/>
                <a:ea typeface="Lato" panose="020F0302020204030203"/>
                <a:cs typeface="Lato" panose="020F0302020204030203"/>
                <a:sym typeface="Lato" panose="020F0302020204030203"/>
              </a:rPr>
              <a:t>G POPULATION</a:t>
            </a:r>
            <a:endParaRPr sz="1300">
              <a:solidFill>
                <a:schemeClr val="lt1"/>
              </a:solidFill>
              <a:latin typeface="Lato" panose="020F0302020204030203"/>
              <a:ea typeface="Lato" panose="020F0302020204030203"/>
              <a:cs typeface="Lato" panose="020F0302020204030203"/>
              <a:sym typeface="Lato" panose="020F0302020204030203"/>
            </a:endParaRPr>
          </a:p>
        </p:txBody>
      </p:sp>
      <p:sp>
        <p:nvSpPr>
          <p:cNvPr id="161" name="Google Shape;161;p16"/>
          <p:cNvSpPr txBox="1"/>
          <p:nvPr/>
        </p:nvSpPr>
        <p:spPr>
          <a:xfrm>
            <a:off x="6688200" y="3034675"/>
            <a:ext cx="2455800" cy="384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OBESITY</a:t>
            </a:r>
            <a:endParaRPr sz="1300">
              <a:solidFill>
                <a:schemeClr val="lt1"/>
              </a:solidFill>
              <a:latin typeface="Lato" panose="020F0302020204030203"/>
              <a:ea typeface="Lato" panose="020F0302020204030203"/>
              <a:cs typeface="Lato" panose="020F0302020204030203"/>
              <a:sym typeface="Lato" panose="020F0302020204030203"/>
            </a:endParaRPr>
          </a:p>
        </p:txBody>
      </p:sp>
      <p:sp>
        <p:nvSpPr>
          <p:cNvPr id="162" name="Google Shape;162;p16"/>
          <p:cNvSpPr txBox="1"/>
          <p:nvPr/>
        </p:nvSpPr>
        <p:spPr>
          <a:xfrm>
            <a:off x="5046325" y="3034675"/>
            <a:ext cx="1641900" cy="384900"/>
          </a:xfrm>
          <a:prstGeom prst="rect">
            <a:avLst/>
          </a:prstGeom>
          <a:noFill/>
          <a:ln w="9525"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KNEE INJURY</a:t>
            </a:r>
            <a:endParaRPr sz="1300">
              <a:solidFill>
                <a:schemeClr val="lt1"/>
              </a:solidFill>
              <a:latin typeface="Lato" panose="020F0302020204030203"/>
              <a:ea typeface="Lato" panose="020F0302020204030203"/>
              <a:cs typeface="Lato" panose="020F0302020204030203"/>
              <a:sym typeface="Lato" panose="020F0302020204030203"/>
            </a:endParaRPr>
          </a:p>
        </p:txBody>
      </p:sp>
      <p:sp>
        <p:nvSpPr>
          <p:cNvPr id="163" name="Google Shape;163;p16"/>
          <p:cNvSpPr txBox="1"/>
          <p:nvPr/>
        </p:nvSpPr>
        <p:spPr>
          <a:xfrm>
            <a:off x="6520025" y="3454700"/>
            <a:ext cx="2455800" cy="1539300"/>
          </a:xfrm>
          <a:prstGeom prst="rect">
            <a:avLst/>
          </a:prstGeom>
          <a:noFill/>
          <a:ln w="9525" cap="flat" cmpd="sng">
            <a:solidFill>
              <a:schemeClr val="accent5"/>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GB" sz="800">
                <a:solidFill>
                  <a:schemeClr val="lt1"/>
                </a:solidFill>
                <a:latin typeface="Lato" panose="020F0302020204030203"/>
                <a:ea typeface="Lato" panose="020F0302020204030203"/>
                <a:cs typeface="Lato" panose="020F0302020204030203"/>
                <a:sym typeface="Lato" panose="020F0302020204030203"/>
              </a:rPr>
              <a:t>Prevalence of Osteoarthritis</a:t>
            </a:r>
            <a:endParaRPr sz="8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800">
                <a:solidFill>
                  <a:schemeClr val="lt1"/>
                </a:solidFill>
                <a:latin typeface="Lato" panose="020F0302020204030203"/>
                <a:ea typeface="Lato" panose="020F0302020204030203"/>
                <a:cs typeface="Lato" panose="020F0302020204030203"/>
                <a:sym typeface="Lato" panose="020F0302020204030203"/>
              </a:rPr>
              <a:t>• Global: ~500 million people affected worldwide</a:t>
            </a:r>
            <a:endParaRPr sz="8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800">
                <a:solidFill>
                  <a:schemeClr val="lt1"/>
                </a:solidFill>
                <a:latin typeface="Lato" panose="020F0302020204030203"/>
                <a:ea typeface="Lato" panose="020F0302020204030203"/>
                <a:cs typeface="Lato" panose="020F0302020204030203"/>
                <a:sym typeface="Lato" panose="020F0302020204030203"/>
              </a:rPr>
              <a:t>• UK: ~10 million people live with OA </a:t>
            </a:r>
            <a:endParaRPr sz="8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800">
                <a:solidFill>
                  <a:schemeClr val="lt1"/>
                </a:solidFill>
                <a:latin typeface="Lato" panose="020F0302020204030203"/>
                <a:ea typeface="Lato" panose="020F0302020204030203"/>
                <a:cs typeface="Lato" panose="020F0302020204030203"/>
                <a:sym typeface="Lato" panose="020F0302020204030203"/>
              </a:rPr>
              <a:t>• Women are generally more affected than men</a:t>
            </a:r>
            <a:endParaRPr sz="8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800">
                <a:solidFill>
                  <a:schemeClr val="lt1"/>
                </a:solidFill>
                <a:latin typeface="Lato" panose="020F0302020204030203"/>
                <a:ea typeface="Lato" panose="020F0302020204030203"/>
                <a:cs typeface="Lato" panose="020F0302020204030203"/>
                <a:sym typeface="Lato" panose="020F0302020204030203"/>
              </a:rPr>
              <a:t>• Global OA prevalence is increasing</a:t>
            </a:r>
            <a:endParaRPr sz="8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800">
                <a:solidFill>
                  <a:schemeClr val="lt1"/>
                </a:solidFill>
                <a:latin typeface="Lato" panose="020F0302020204030203"/>
                <a:ea typeface="Lato" panose="020F0302020204030203"/>
                <a:cs typeface="Lato" panose="020F0302020204030203"/>
                <a:sym typeface="Lato" panose="020F0302020204030203"/>
              </a:rPr>
              <a:t>• Ageing populations and obesity contribute to the rising burden.</a:t>
            </a:r>
            <a:endParaRPr sz="8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800">
                <a:solidFill>
                  <a:schemeClr val="lt1"/>
                </a:solidFill>
                <a:latin typeface="Lato" panose="020F0302020204030203"/>
                <a:ea typeface="Lato" panose="020F0302020204030203"/>
                <a:cs typeface="Lato" panose="020F0302020204030203"/>
                <a:sym typeface="Lato" panose="020F0302020204030203"/>
              </a:rPr>
              <a:t>Cui et al. 2020; WHO 2023; Versus Arthritis 2024</a:t>
            </a:r>
            <a:endParaRPr sz="8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800">
                <a:solidFill>
                  <a:schemeClr val="lt1"/>
                </a:solidFill>
                <a:latin typeface="Lato" panose="020F0302020204030203"/>
                <a:ea typeface="Lato" panose="020F0302020204030203"/>
                <a:cs typeface="Lato" panose="020F0302020204030203"/>
                <a:sym typeface="Lato" panose="020F0302020204030203"/>
              </a:rPr>
              <a:t>(Blagojevic et al., 2010; Verbeek et al., 2017; Cui et al., 2020) )</a:t>
            </a:r>
            <a:endParaRPr sz="8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endParaRPr sz="800">
              <a:solidFill>
                <a:schemeClr val="lt1"/>
              </a:solidFill>
              <a:latin typeface="Lato" panose="020F0302020204030203"/>
              <a:ea typeface="Lato" panose="020F0302020204030203"/>
              <a:cs typeface="Lato" panose="020F0302020204030203"/>
              <a:sym typeface="Lato" panose="020F0302020204030203"/>
            </a:endParaRPr>
          </a:p>
        </p:txBody>
      </p:sp>
    </p:spTree>
  </p:cSld>
  <p:clrMapOvr>
    <a:masterClrMapping/>
  </p:clrMapOvr>
  <p:transition advTm="3000"/>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67" name="Shape 167"/>
        <p:cNvGrpSpPr/>
        <p:nvPr/>
      </p:nvGrpSpPr>
      <p:grpSpPr>
        <a:xfrm>
          <a:off x="0" y="0"/>
          <a:ext cx="0" cy="0"/>
          <a:chOff x="0" y="0"/>
          <a:chExt cx="0" cy="0"/>
        </a:xfrm>
      </p:grpSpPr>
      <p:sp>
        <p:nvSpPr>
          <p:cNvPr id="168" name="Google Shape;168;p17"/>
          <p:cNvSpPr txBox="1"/>
          <p:nvPr>
            <p:ph type="title"/>
          </p:nvPr>
        </p:nvSpPr>
        <p:spPr>
          <a:xfrm>
            <a:off x="1297500" y="237600"/>
            <a:ext cx="7038900" cy="9141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sz="2600" b="1" i="1" u="sng"/>
              <a:t>Economic &amp; social burden of OA</a:t>
            </a:r>
            <a:endParaRPr sz="2600" b="1" i="1" u="sng"/>
          </a:p>
        </p:txBody>
      </p:sp>
      <p:grpSp>
        <p:nvGrpSpPr>
          <p:cNvPr id="169" name="Google Shape;169;p17"/>
          <p:cNvGrpSpPr/>
          <p:nvPr/>
        </p:nvGrpSpPr>
        <p:grpSpPr>
          <a:xfrm>
            <a:off x="1401584" y="982375"/>
            <a:ext cx="2414962" cy="3711155"/>
            <a:chOff x="1659144" y="576124"/>
            <a:chExt cx="2030403" cy="4076400"/>
          </a:xfrm>
        </p:grpSpPr>
        <p:sp>
          <p:nvSpPr>
            <p:cNvPr id="170" name="Google Shape;170;p17"/>
            <p:cNvSpPr/>
            <p:nvPr/>
          </p:nvSpPr>
          <p:spPr>
            <a:xfrm>
              <a:off x="1659144" y="576124"/>
              <a:ext cx="2030400" cy="4076400"/>
            </a:xfrm>
            <a:prstGeom prst="rect">
              <a:avLst/>
            </a:prstGeom>
            <a:solidFill>
              <a:srgbClr val="B7B7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71" name="Google Shape;171;p17"/>
            <p:cNvSpPr/>
            <p:nvPr/>
          </p:nvSpPr>
          <p:spPr>
            <a:xfrm>
              <a:off x="1659148" y="933370"/>
              <a:ext cx="2030400" cy="2777100"/>
            </a:xfrm>
            <a:prstGeom prst="rect">
              <a:avLst/>
            </a:prstGeom>
            <a:solidFill>
              <a:srgbClr val="B7B7B7"/>
            </a:solidFill>
            <a:ln w="19050" cap="flat" cmpd="sng">
              <a:solidFill>
                <a:srgbClr val="93C47D"/>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sz="1800">
                  <a:solidFill>
                    <a:srgbClr val="6AA84F"/>
                  </a:solidFill>
                </a:rPr>
                <a:t>Healthcare costs</a:t>
              </a:r>
              <a:r>
                <a:rPr lang="en-GB" sz="1600">
                  <a:solidFill>
                    <a:srgbClr val="6AA84F"/>
                  </a:solidFill>
                </a:rPr>
                <a:t>: GP visits, meds, joint replacement</a:t>
              </a:r>
              <a:endParaRPr sz="1600">
                <a:solidFill>
                  <a:srgbClr val="6AA84F"/>
                </a:solidFill>
              </a:endParaRPr>
            </a:p>
            <a:p>
              <a:pPr marL="0" lvl="0" indent="0" algn="l" rtl="0">
                <a:spcBef>
                  <a:spcPts val="0"/>
                </a:spcBef>
                <a:spcAft>
                  <a:spcPts val="0"/>
                </a:spcAft>
                <a:buNone/>
              </a:pPr>
              <a:r>
                <a:rPr lang="en-GB" sz="1800">
                  <a:solidFill>
                    <a:srgbClr val="6AA84F"/>
                  </a:solidFill>
                </a:rPr>
                <a:t>NHScos</a:t>
              </a:r>
              <a:r>
                <a:rPr lang="en-GB" sz="1600">
                  <a:solidFill>
                    <a:srgbClr val="6AA84F"/>
                  </a:solidFill>
                </a:rPr>
                <a:t>t: ~£10.2 billion per year in the UK</a:t>
              </a:r>
              <a:endParaRPr sz="1600">
                <a:solidFill>
                  <a:srgbClr val="6AA84F"/>
                </a:solidFill>
              </a:endParaRPr>
            </a:p>
            <a:p>
              <a:pPr marL="0" lvl="0" indent="0" algn="l" rtl="0">
                <a:spcBef>
                  <a:spcPts val="0"/>
                </a:spcBef>
                <a:spcAft>
                  <a:spcPts val="0"/>
                </a:spcAft>
                <a:buNone/>
              </a:pPr>
              <a:r>
                <a:rPr lang="en-GB" sz="1700">
                  <a:solidFill>
                    <a:srgbClr val="6AA84F"/>
                  </a:solidFill>
                </a:rPr>
                <a:t>Work </a:t>
              </a:r>
              <a:r>
                <a:rPr lang="en-GB" sz="1900">
                  <a:solidFill>
                    <a:srgbClr val="6AA84F"/>
                  </a:solidFill>
                </a:rPr>
                <a:t>absenteeism</a:t>
              </a:r>
              <a:r>
                <a:rPr lang="en-GB" sz="1700">
                  <a:solidFill>
                    <a:srgbClr val="6AA84F"/>
                  </a:solidFill>
                </a:rPr>
                <a:t>:</a:t>
              </a:r>
              <a:r>
                <a:rPr lang="en-GB" sz="1600">
                  <a:solidFill>
                    <a:srgbClr val="6AA84F"/>
                  </a:solidFill>
                </a:rPr>
                <a:t> Lost pr</a:t>
              </a:r>
              <a:r>
                <a:rPr lang="en-GB" sz="1600">
                  <a:solidFill>
                    <a:srgbClr val="6AA84F"/>
                  </a:solidFill>
                </a:rPr>
                <a:t>oductiv</a:t>
              </a:r>
              <a:r>
                <a:rPr lang="en-GB" sz="1600">
                  <a:solidFill>
                    <a:srgbClr val="6AA84F"/>
                  </a:solidFill>
                </a:rPr>
                <a:t>ity &amp; sick days</a:t>
              </a:r>
              <a:endParaRPr sz="1600">
                <a:solidFill>
                  <a:srgbClr val="6AA84F"/>
                </a:solidFill>
              </a:endParaRPr>
            </a:p>
          </p:txBody>
        </p:sp>
        <p:sp>
          <p:nvSpPr>
            <p:cNvPr id="172" name="Google Shape;172;p17"/>
            <p:cNvSpPr/>
            <p:nvPr/>
          </p:nvSpPr>
          <p:spPr>
            <a:xfrm>
              <a:off x="1766692" y="762113"/>
              <a:ext cx="1815300" cy="389100"/>
            </a:xfrm>
            <a:prstGeom prst="rect">
              <a:avLst/>
            </a:prstGeom>
            <a:solidFill>
              <a:srgbClr val="B7B7B7"/>
            </a:solidFill>
            <a:ln w="9525" cap="flat" cmpd="sng">
              <a:solidFill>
                <a:srgbClr val="93C47D"/>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sz="1900" b="1">
                  <a:solidFill>
                    <a:srgbClr val="38761D"/>
                  </a:solidFill>
                  <a:latin typeface="Roboto" panose="02000000000000000000"/>
                  <a:ea typeface="Roboto" panose="02000000000000000000"/>
                  <a:cs typeface="Roboto" panose="02000000000000000000"/>
                  <a:sym typeface="Roboto" panose="02000000000000000000"/>
                </a:rPr>
                <a:t>Economic Burden</a:t>
              </a:r>
              <a:endParaRPr sz="1900">
                <a:solidFill>
                  <a:srgbClr val="38761D"/>
                </a:solidFill>
                <a:latin typeface="Roboto Thin" panose="02000000000000000000"/>
                <a:ea typeface="Roboto Thin" panose="02000000000000000000"/>
                <a:cs typeface="Roboto Thin" panose="02000000000000000000"/>
                <a:sym typeface="Roboto Thin" panose="02000000000000000000"/>
              </a:endParaRPr>
            </a:p>
          </p:txBody>
        </p:sp>
      </p:grpSp>
      <p:grpSp>
        <p:nvGrpSpPr>
          <p:cNvPr id="173" name="Google Shape;173;p17"/>
          <p:cNvGrpSpPr/>
          <p:nvPr/>
        </p:nvGrpSpPr>
        <p:grpSpPr>
          <a:xfrm>
            <a:off x="4470669" y="982363"/>
            <a:ext cx="2496554" cy="3711155"/>
            <a:chOff x="1079843" y="613058"/>
            <a:chExt cx="2099003" cy="4076400"/>
          </a:xfrm>
        </p:grpSpPr>
        <p:sp>
          <p:nvSpPr>
            <p:cNvPr id="174" name="Google Shape;174;p17"/>
            <p:cNvSpPr/>
            <p:nvPr/>
          </p:nvSpPr>
          <p:spPr>
            <a:xfrm>
              <a:off x="1148446" y="613058"/>
              <a:ext cx="2030400" cy="4076400"/>
            </a:xfrm>
            <a:prstGeom prst="rect">
              <a:avLst/>
            </a:prstGeom>
            <a:solidFill>
              <a:srgbClr val="B7B7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highlight>
                  <a:srgbClr val="B7B7B7"/>
                </a:highlight>
              </a:endParaRPr>
            </a:p>
          </p:txBody>
        </p:sp>
        <p:sp>
          <p:nvSpPr>
            <p:cNvPr id="175" name="Google Shape;175;p17"/>
            <p:cNvSpPr/>
            <p:nvPr/>
          </p:nvSpPr>
          <p:spPr>
            <a:xfrm>
              <a:off x="1079843" y="1113580"/>
              <a:ext cx="2048100" cy="2490600"/>
            </a:xfrm>
            <a:prstGeom prst="rect">
              <a:avLst/>
            </a:prstGeom>
            <a:solidFill>
              <a:srgbClr val="B7B7B7"/>
            </a:solidFill>
            <a:ln w="19050" cap="flat" cmpd="sng">
              <a:solidFill>
                <a:srgbClr val="93C47D"/>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sz="1700">
                  <a:solidFill>
                    <a:srgbClr val="6AA84F"/>
                  </a:solidFill>
                  <a:highlight>
                    <a:srgbClr val="B7B7B7"/>
                  </a:highlight>
                </a:rPr>
                <a:t>Reduced mobility:</a:t>
              </a:r>
              <a:r>
                <a:rPr lang="en-GB" sz="1500">
                  <a:solidFill>
                    <a:srgbClr val="6AA84F"/>
                  </a:solidFill>
                  <a:highlight>
                    <a:srgbClr val="B7B7B7"/>
                  </a:highlight>
                </a:rPr>
                <a:t> Difficulty walking, climbing stairs</a:t>
              </a:r>
              <a:endParaRPr sz="1500">
                <a:solidFill>
                  <a:srgbClr val="6AA84F"/>
                </a:solidFill>
                <a:highlight>
                  <a:srgbClr val="B7B7B7"/>
                </a:highlight>
              </a:endParaRPr>
            </a:p>
            <a:p>
              <a:pPr marL="0" lvl="0" indent="0" algn="l" rtl="0">
                <a:spcBef>
                  <a:spcPts val="0"/>
                </a:spcBef>
                <a:spcAft>
                  <a:spcPts val="0"/>
                </a:spcAft>
                <a:buNone/>
              </a:pPr>
              <a:r>
                <a:rPr lang="en-GB" sz="1600">
                  <a:solidFill>
                    <a:srgbClr val="6AA84F"/>
                  </a:solidFill>
                  <a:highlight>
                    <a:srgbClr val="B7B7B7"/>
                  </a:highlight>
                </a:rPr>
                <a:t>Mental health</a:t>
              </a:r>
              <a:r>
                <a:rPr lang="en-GB" sz="1500">
                  <a:solidFill>
                    <a:srgbClr val="6AA84F"/>
                  </a:solidFill>
                  <a:highlight>
                    <a:srgbClr val="B7B7B7"/>
                  </a:highlight>
                </a:rPr>
                <a:t>: Pain, depression, social isolation</a:t>
              </a:r>
              <a:endParaRPr sz="1500">
                <a:solidFill>
                  <a:srgbClr val="6AA84F"/>
                </a:solidFill>
                <a:highlight>
                  <a:srgbClr val="B7B7B7"/>
                </a:highlight>
              </a:endParaRPr>
            </a:p>
            <a:p>
              <a:pPr marL="0" lvl="0" indent="0" algn="l" rtl="0">
                <a:spcBef>
                  <a:spcPts val="0"/>
                </a:spcBef>
                <a:spcAft>
                  <a:spcPts val="0"/>
                </a:spcAft>
                <a:buNone/>
              </a:pPr>
              <a:r>
                <a:rPr lang="en-GB" sz="1700">
                  <a:solidFill>
                    <a:srgbClr val="6AA84F"/>
                  </a:solidFill>
                  <a:highlight>
                    <a:srgbClr val="B7B7B7"/>
                  </a:highlight>
                </a:rPr>
                <a:t>Quality of life</a:t>
              </a:r>
              <a:r>
                <a:rPr lang="en-GB" sz="1500">
                  <a:solidFill>
                    <a:srgbClr val="6AA84F"/>
                  </a:solidFill>
                  <a:highlight>
                    <a:srgbClr val="B7B7B7"/>
                  </a:highlight>
                </a:rPr>
                <a:t>: Daily activities become harder</a:t>
              </a:r>
              <a:endParaRPr sz="1500">
                <a:solidFill>
                  <a:srgbClr val="6AA84F"/>
                </a:solidFill>
                <a:highlight>
                  <a:srgbClr val="B7B7B7"/>
                </a:highlight>
              </a:endParaRPr>
            </a:p>
          </p:txBody>
        </p:sp>
        <p:sp>
          <p:nvSpPr>
            <p:cNvPr id="176" name="Google Shape;176;p17"/>
            <p:cNvSpPr/>
            <p:nvPr/>
          </p:nvSpPr>
          <p:spPr>
            <a:xfrm>
              <a:off x="1079848" y="799061"/>
              <a:ext cx="2048100" cy="483600"/>
            </a:xfrm>
            <a:prstGeom prst="rect">
              <a:avLst/>
            </a:prstGeom>
            <a:solidFill>
              <a:srgbClr val="B7B7B7"/>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100" b="1">
                  <a:solidFill>
                    <a:srgbClr val="38761D"/>
                  </a:solidFill>
                  <a:highlight>
                    <a:srgbClr val="B7B7B7"/>
                  </a:highlight>
                  <a:latin typeface="Roboto" panose="02000000000000000000"/>
                  <a:ea typeface="Roboto" panose="02000000000000000000"/>
                  <a:cs typeface="Roboto" panose="02000000000000000000"/>
                  <a:sym typeface="Roboto" panose="02000000000000000000"/>
                </a:rPr>
                <a:t>Social burden</a:t>
              </a:r>
              <a:endParaRPr sz="500" b="1">
                <a:solidFill>
                  <a:srgbClr val="38761D"/>
                </a:solidFill>
                <a:highlight>
                  <a:srgbClr val="B7B7B7"/>
                </a:highlight>
                <a:latin typeface="Times New Roman" panose="02020603050405020304"/>
                <a:ea typeface="Times New Roman" panose="02020603050405020304"/>
                <a:cs typeface="Times New Roman" panose="02020603050405020304"/>
                <a:sym typeface="Times New Roman" panose="02020603050405020304"/>
              </a:endParaRPr>
            </a:p>
          </p:txBody>
        </p:sp>
      </p:grpSp>
      <p:pic>
        <p:nvPicPr>
          <p:cNvPr id="177" name="Google Shape;177;p17" descr="close up view of a hand holding bank notes (provided by Getty Images)"/>
          <p:cNvPicPr preferRelativeResize="0"/>
          <p:nvPr/>
        </p:nvPicPr>
        <p:blipFill>
          <a:blip r:embed="rId1"/>
          <a:stretch>
            <a:fillRect/>
          </a:stretch>
        </p:blipFill>
        <p:spPr>
          <a:xfrm>
            <a:off x="1915575" y="3515225"/>
            <a:ext cx="1083049" cy="1083049"/>
          </a:xfrm>
          <a:prstGeom prst="rect">
            <a:avLst/>
          </a:prstGeom>
          <a:noFill/>
          <a:ln>
            <a:noFill/>
          </a:ln>
        </p:spPr>
      </p:pic>
      <p:pic>
        <p:nvPicPr>
          <p:cNvPr id="178" name="Google Shape;178;p17" descr="rear view of a large group of people walking (provided by Getty Images)"/>
          <p:cNvPicPr preferRelativeResize="0"/>
          <p:nvPr/>
        </p:nvPicPr>
        <p:blipFill>
          <a:blip r:embed="rId2"/>
          <a:stretch>
            <a:fillRect/>
          </a:stretch>
        </p:blipFill>
        <p:spPr>
          <a:xfrm>
            <a:off x="4825975" y="3515225"/>
            <a:ext cx="1785923" cy="1083049"/>
          </a:xfrm>
          <a:prstGeom prst="rect">
            <a:avLst/>
          </a:prstGeom>
          <a:noFill/>
          <a:ln>
            <a:noFill/>
          </a:ln>
        </p:spPr>
      </p:pic>
      <p:sp>
        <p:nvSpPr>
          <p:cNvPr id="179" name="Google Shape;179;p17"/>
          <p:cNvSpPr txBox="1"/>
          <p:nvPr/>
        </p:nvSpPr>
        <p:spPr>
          <a:xfrm>
            <a:off x="4374450" y="4693525"/>
            <a:ext cx="4515600" cy="3078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800">
                <a:solidFill>
                  <a:schemeClr val="lt1"/>
                </a:solidFill>
                <a:latin typeface="Lato" panose="020F0302020204030203"/>
                <a:ea typeface="Lato" panose="020F0302020204030203"/>
                <a:cs typeface="Lato" panose="020F0302020204030203"/>
                <a:sym typeface="Lato" panose="020F0302020204030203"/>
              </a:rPr>
              <a:t>(Cui et al., 2020; Swain et al., 2020; Safiri et al., 2020; WHO, 2023) </a:t>
            </a:r>
            <a:endParaRPr sz="800">
              <a:solidFill>
                <a:schemeClr val="lt1"/>
              </a:solidFill>
              <a:latin typeface="Lato" panose="020F0302020204030203"/>
              <a:ea typeface="Lato" panose="020F0302020204030203"/>
              <a:cs typeface="Lato" panose="020F0302020204030203"/>
              <a:sym typeface="Lato" panose="020F0302020204030203"/>
            </a:endParaRPr>
          </a:p>
        </p:txBody>
      </p:sp>
    </p:spTree>
  </p:cSld>
  <p:clrMapOvr>
    <a:masterClrMapping/>
  </p:clrMapOvr>
  <p:transition advTm="3000"/>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83" name="Shape 183"/>
        <p:cNvGrpSpPr/>
        <p:nvPr/>
      </p:nvGrpSpPr>
      <p:grpSpPr>
        <a:xfrm>
          <a:off x="0" y="0"/>
          <a:ext cx="0" cy="0"/>
          <a:chOff x="0" y="0"/>
          <a:chExt cx="0" cy="0"/>
        </a:xfrm>
      </p:grpSpPr>
      <p:sp>
        <p:nvSpPr>
          <p:cNvPr id="184" name="Google Shape;184;p18"/>
          <p:cNvSpPr txBox="1"/>
          <p:nvPr>
            <p:ph type="title"/>
          </p:nvPr>
        </p:nvSpPr>
        <p:spPr>
          <a:xfrm>
            <a:off x="1297500" y="393750"/>
            <a:ext cx="7038900" cy="9141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sz="2800" b="1" i="1" u="sng"/>
              <a:t>Diagnosis &amp; Initial Assessment </a:t>
            </a:r>
            <a:endParaRPr sz="2800" b="1" i="1" u="sng"/>
          </a:p>
        </p:txBody>
      </p:sp>
      <p:sp>
        <p:nvSpPr>
          <p:cNvPr id="185" name="Google Shape;185;p18"/>
          <p:cNvSpPr txBox="1"/>
          <p:nvPr>
            <p:ph type="body" idx="1"/>
          </p:nvPr>
        </p:nvSpPr>
        <p:spPr>
          <a:xfrm>
            <a:off x="969000" y="1450650"/>
            <a:ext cx="8175000" cy="3558900"/>
          </a:xfrm>
          <a:prstGeom prst="rect">
            <a:avLst/>
          </a:prstGeom>
        </p:spPr>
        <p:txBody>
          <a:bodyPr spcFirstLastPara="1" wrap="square" lIns="91425" tIns="91425" rIns="91425" bIns="91425" anchor="t" anchorCtr="0">
            <a:noAutofit/>
          </a:bodyPr>
          <a:lstStyle/>
          <a:p>
            <a:pPr marL="0" lvl="0" indent="0" algn="l" rtl="0">
              <a:lnSpc>
                <a:spcPct val="105000"/>
              </a:lnSpc>
              <a:spcBef>
                <a:spcPts val="0"/>
              </a:spcBef>
              <a:spcAft>
                <a:spcPts val="0"/>
              </a:spcAft>
              <a:buNone/>
            </a:pPr>
            <a:r>
              <a:rPr lang="en-GB" sz="1525"/>
              <a:t>How OA is Diagnosed</a:t>
            </a:r>
            <a:endParaRPr sz="1525"/>
          </a:p>
          <a:p>
            <a:pPr marL="0" lvl="0" indent="0" algn="l" rtl="0">
              <a:lnSpc>
                <a:spcPct val="105000"/>
              </a:lnSpc>
              <a:spcBef>
                <a:spcPts val="1200"/>
              </a:spcBef>
              <a:spcAft>
                <a:spcPts val="0"/>
              </a:spcAft>
              <a:buNone/>
            </a:pPr>
            <a:endParaRPr sz="1525"/>
          </a:p>
          <a:p>
            <a:pPr marL="0" lvl="0" indent="0" algn="l" rtl="0">
              <a:lnSpc>
                <a:spcPct val="105000"/>
              </a:lnSpc>
              <a:spcBef>
                <a:spcPts val="1200"/>
              </a:spcBef>
              <a:spcAft>
                <a:spcPts val="0"/>
              </a:spcAft>
              <a:buNone/>
            </a:pPr>
            <a:r>
              <a:rPr lang="en-GB" sz="1525"/>
              <a:t>- Clinical assessment: Based on patient history + physical exam</a:t>
            </a:r>
            <a:endParaRPr sz="1525"/>
          </a:p>
          <a:p>
            <a:pPr marL="0" lvl="0" indent="0" algn="l" rtl="0">
              <a:lnSpc>
                <a:spcPct val="105000"/>
              </a:lnSpc>
              <a:spcBef>
                <a:spcPts val="1200"/>
              </a:spcBef>
              <a:spcAft>
                <a:spcPts val="0"/>
              </a:spcAft>
              <a:buNone/>
            </a:pPr>
            <a:r>
              <a:rPr lang="en-GB" sz="1525"/>
              <a:t>- Key symptoms: Joint pain, stiffness, reduced movement </a:t>
            </a:r>
            <a:endParaRPr sz="1525"/>
          </a:p>
          <a:p>
            <a:pPr marL="0" lvl="0" indent="0" algn="l" rtl="0">
              <a:lnSpc>
                <a:spcPct val="105000"/>
              </a:lnSpc>
              <a:spcBef>
                <a:spcPts val="1200"/>
              </a:spcBef>
              <a:spcAft>
                <a:spcPts val="0"/>
              </a:spcAft>
              <a:buNone/>
            </a:pPr>
            <a:r>
              <a:rPr lang="en-GB" sz="1525"/>
              <a:t>- No routine blood tests needed for OA</a:t>
            </a:r>
            <a:endParaRPr sz="1525"/>
          </a:p>
          <a:p>
            <a:pPr marL="0" lvl="0" indent="0" algn="l" rtl="0">
              <a:lnSpc>
                <a:spcPct val="105000"/>
              </a:lnSpc>
              <a:spcBef>
                <a:spcPts val="1200"/>
              </a:spcBef>
              <a:spcAft>
                <a:spcPts val="0"/>
              </a:spcAft>
              <a:buNone/>
            </a:pPr>
            <a:r>
              <a:rPr lang="en-GB" sz="1525"/>
              <a:t>- Imaging: X-ray only if diagnosis is unclear or to rule out other causes</a:t>
            </a:r>
            <a:endParaRPr sz="1525"/>
          </a:p>
          <a:p>
            <a:pPr marL="0" lvl="0" indent="0" algn="l" rtl="0">
              <a:lnSpc>
                <a:spcPct val="105000"/>
              </a:lnSpc>
              <a:spcBef>
                <a:spcPts val="1200"/>
              </a:spcBef>
              <a:spcAft>
                <a:spcPts val="0"/>
              </a:spcAft>
              <a:buNone/>
            </a:pPr>
            <a:r>
              <a:rPr lang="en-GB" sz="1525"/>
              <a:t>- Initial management starts at diagnosis: Education, </a:t>
            </a:r>
            <a:endParaRPr sz="1525"/>
          </a:p>
          <a:p>
            <a:pPr marL="0" lvl="0" indent="0" algn="l" rtl="0">
              <a:lnSpc>
                <a:spcPct val="105000"/>
              </a:lnSpc>
              <a:spcBef>
                <a:spcPts val="1200"/>
              </a:spcBef>
              <a:spcAft>
                <a:spcPts val="0"/>
              </a:spcAft>
              <a:buNone/>
            </a:pPr>
            <a:r>
              <a:rPr lang="en-GB" sz="1525"/>
              <a:t>exercise, weight management</a:t>
            </a:r>
            <a:endParaRPr sz="1525"/>
          </a:p>
          <a:p>
            <a:pPr marL="0" lvl="0" indent="0" algn="l" rtl="0">
              <a:lnSpc>
                <a:spcPct val="105000"/>
              </a:lnSpc>
              <a:spcBef>
                <a:spcPts val="1200"/>
              </a:spcBef>
              <a:spcAft>
                <a:spcPts val="1200"/>
              </a:spcAft>
              <a:buSzPts val="275"/>
              <a:buNone/>
            </a:pPr>
            <a:endParaRPr sz="1525"/>
          </a:p>
        </p:txBody>
      </p:sp>
      <p:sp>
        <p:nvSpPr>
          <p:cNvPr id="186" name="Google Shape;186;p18"/>
          <p:cNvSpPr/>
          <p:nvPr/>
        </p:nvSpPr>
        <p:spPr>
          <a:xfrm>
            <a:off x="6947650" y="1070850"/>
            <a:ext cx="1721700" cy="12930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panose="020F0302020204030203"/>
              <a:ea typeface="Lato" panose="020F0302020204030203"/>
              <a:cs typeface="Lato" panose="020F0302020204030203"/>
              <a:sym typeface="Lato" panose="020F0302020204030203"/>
            </a:endParaRPr>
          </a:p>
        </p:txBody>
      </p:sp>
      <p:sp>
        <p:nvSpPr>
          <p:cNvPr id="187" name="Google Shape;187;p18"/>
          <p:cNvSpPr txBox="1"/>
          <p:nvPr/>
        </p:nvSpPr>
        <p:spPr>
          <a:xfrm>
            <a:off x="6947650" y="1070850"/>
            <a:ext cx="1552500" cy="1293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200" b="1" i="1">
                <a:solidFill>
                  <a:schemeClr val="lt1"/>
                </a:solidFill>
                <a:latin typeface="Lato" panose="020F0302020204030203"/>
                <a:ea typeface="Lato" panose="020F0302020204030203"/>
                <a:cs typeface="Lato" panose="020F0302020204030203"/>
                <a:sym typeface="Lato" panose="020F0302020204030203"/>
              </a:rPr>
              <a:t>Clinica</a:t>
            </a:r>
            <a:r>
              <a:rPr lang="en-GB" sz="1200">
                <a:solidFill>
                  <a:schemeClr val="lt1"/>
                </a:solidFill>
                <a:latin typeface="Lato" panose="020F0302020204030203"/>
                <a:ea typeface="Lato" panose="020F0302020204030203"/>
                <a:cs typeface="Lato" panose="020F0302020204030203"/>
                <a:sym typeface="Lato" panose="020F0302020204030203"/>
              </a:rPr>
              <a:t>l</a:t>
            </a:r>
            <a:endParaRPr sz="12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1200">
                <a:solidFill>
                  <a:schemeClr val="lt1"/>
                </a:solidFill>
                <a:latin typeface="Lato" panose="020F0302020204030203"/>
                <a:ea typeface="Lato" panose="020F0302020204030203"/>
                <a:cs typeface="Lato" panose="020F0302020204030203"/>
                <a:sym typeface="Lato" panose="020F0302020204030203"/>
              </a:rPr>
              <a:t>Based on history + physical exam</a:t>
            </a:r>
            <a:endParaRPr sz="12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1200">
                <a:solidFill>
                  <a:schemeClr val="lt1"/>
                </a:solidFill>
                <a:latin typeface="Lato" panose="020F0302020204030203"/>
                <a:ea typeface="Lato" panose="020F0302020204030203"/>
                <a:cs typeface="Lato" panose="020F0302020204030203"/>
                <a:sym typeface="Lato" panose="020F0302020204030203"/>
              </a:rPr>
              <a:t>No blood test needed</a:t>
            </a:r>
            <a:endParaRPr sz="12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endParaRPr sz="1200">
              <a:solidFill>
                <a:schemeClr val="lt1"/>
              </a:solidFill>
              <a:latin typeface="Lato" panose="020F0302020204030203"/>
              <a:ea typeface="Lato" panose="020F0302020204030203"/>
              <a:cs typeface="Lato" panose="020F0302020204030203"/>
              <a:sym typeface="Lato" panose="020F0302020204030203"/>
            </a:endParaRPr>
          </a:p>
        </p:txBody>
      </p:sp>
      <p:pic>
        <p:nvPicPr>
          <p:cNvPr id="188" name="Google Shape;188;p18" descr="Stethoscope (provided by Getty Images)"/>
          <p:cNvPicPr preferRelativeResize="0"/>
          <p:nvPr/>
        </p:nvPicPr>
        <p:blipFill>
          <a:blip r:embed="rId1"/>
          <a:stretch>
            <a:fillRect/>
          </a:stretch>
        </p:blipFill>
        <p:spPr>
          <a:xfrm>
            <a:off x="7850725" y="1884075"/>
            <a:ext cx="719852" cy="479774"/>
          </a:xfrm>
          <a:prstGeom prst="rect">
            <a:avLst/>
          </a:prstGeom>
          <a:noFill/>
          <a:ln>
            <a:noFill/>
          </a:ln>
        </p:spPr>
      </p:pic>
      <p:sp>
        <p:nvSpPr>
          <p:cNvPr id="189" name="Google Shape;189;p18"/>
          <p:cNvSpPr/>
          <p:nvPr/>
        </p:nvSpPr>
        <p:spPr>
          <a:xfrm>
            <a:off x="6947650" y="2410650"/>
            <a:ext cx="1721700" cy="10872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panose="020F0302020204030203"/>
              <a:ea typeface="Lato" panose="020F0302020204030203"/>
              <a:cs typeface="Lato" panose="020F0302020204030203"/>
              <a:sym typeface="Lato" panose="020F0302020204030203"/>
            </a:endParaRPr>
          </a:p>
        </p:txBody>
      </p:sp>
      <p:sp>
        <p:nvSpPr>
          <p:cNvPr id="190" name="Google Shape;190;p18"/>
          <p:cNvSpPr txBox="1"/>
          <p:nvPr/>
        </p:nvSpPr>
        <p:spPr>
          <a:xfrm>
            <a:off x="6877200" y="2410650"/>
            <a:ext cx="1459200" cy="1493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300" b="1" i="1">
                <a:solidFill>
                  <a:schemeClr val="lt1"/>
                </a:solidFill>
                <a:latin typeface="Lato" panose="020F0302020204030203"/>
                <a:ea typeface="Lato" panose="020F0302020204030203"/>
                <a:cs typeface="Lato" panose="020F0302020204030203"/>
                <a:sym typeface="Lato" panose="020F0302020204030203"/>
              </a:rPr>
              <a:t>  symptoms</a:t>
            </a:r>
            <a:endParaRPr sz="1300" b="1" i="1">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1200">
                <a:solidFill>
                  <a:schemeClr val="lt1"/>
                </a:solidFill>
                <a:latin typeface="Lato" panose="020F0302020204030203"/>
                <a:ea typeface="Lato" panose="020F0302020204030203"/>
                <a:cs typeface="Lato" panose="020F0302020204030203"/>
                <a:sym typeface="Lato" panose="020F0302020204030203"/>
              </a:rPr>
              <a:t> Joint pain Stiffness</a:t>
            </a:r>
            <a:endParaRPr sz="12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1200">
                <a:solidFill>
                  <a:schemeClr val="lt1"/>
                </a:solidFill>
                <a:latin typeface="Lato" panose="020F0302020204030203"/>
                <a:ea typeface="Lato" panose="020F0302020204030203"/>
                <a:cs typeface="Lato" panose="020F0302020204030203"/>
                <a:sym typeface="Lato" panose="020F0302020204030203"/>
              </a:rPr>
              <a:t>Reduced movement</a:t>
            </a:r>
            <a:endParaRPr sz="12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endParaRPr sz="12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endParaRPr sz="1200">
              <a:solidFill>
                <a:schemeClr val="lt1"/>
              </a:solidFill>
              <a:latin typeface="Lato" panose="020F0302020204030203"/>
              <a:ea typeface="Lato" panose="020F0302020204030203"/>
              <a:cs typeface="Lato" panose="020F0302020204030203"/>
              <a:sym typeface="Lato" panose="020F0302020204030203"/>
            </a:endParaRPr>
          </a:p>
        </p:txBody>
      </p:sp>
      <p:pic>
        <p:nvPicPr>
          <p:cNvPr id="191" name="Google Shape;191;p18" descr="Human Body Bone Joint Pains (Knee Joint) Anatomy (provided by Getty Images)"/>
          <p:cNvPicPr preferRelativeResize="0"/>
          <p:nvPr/>
        </p:nvPicPr>
        <p:blipFill>
          <a:blip r:embed="rId2"/>
          <a:stretch>
            <a:fillRect/>
          </a:stretch>
        </p:blipFill>
        <p:spPr>
          <a:xfrm>
            <a:off x="7905500" y="2649100"/>
            <a:ext cx="610299" cy="610299"/>
          </a:xfrm>
          <a:prstGeom prst="rect">
            <a:avLst/>
          </a:prstGeom>
          <a:noFill/>
          <a:ln>
            <a:noFill/>
          </a:ln>
        </p:spPr>
      </p:pic>
      <p:sp>
        <p:nvSpPr>
          <p:cNvPr id="192" name="Google Shape;192;p18"/>
          <p:cNvSpPr/>
          <p:nvPr/>
        </p:nvSpPr>
        <p:spPr>
          <a:xfrm>
            <a:off x="6947650" y="3544650"/>
            <a:ext cx="1721700" cy="1197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panose="020F0302020204030203"/>
              <a:ea typeface="Lato" panose="020F0302020204030203"/>
              <a:cs typeface="Lato" panose="020F0302020204030203"/>
              <a:sym typeface="Lato" panose="020F0302020204030203"/>
            </a:endParaRPr>
          </a:p>
        </p:txBody>
      </p:sp>
      <p:sp>
        <p:nvSpPr>
          <p:cNvPr id="193" name="Google Shape;193;p18"/>
          <p:cNvSpPr txBox="1"/>
          <p:nvPr/>
        </p:nvSpPr>
        <p:spPr>
          <a:xfrm>
            <a:off x="6947650" y="3544650"/>
            <a:ext cx="1721700" cy="1385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200" b="1" i="1">
                <a:solidFill>
                  <a:schemeClr val="lt1"/>
                </a:solidFill>
                <a:latin typeface="Lato" panose="020F0302020204030203"/>
                <a:ea typeface="Lato" panose="020F0302020204030203"/>
                <a:cs typeface="Lato" panose="020F0302020204030203"/>
                <a:sym typeface="Lato" panose="020F0302020204030203"/>
              </a:rPr>
              <a:t> Imaging + Initial Care</a:t>
            </a:r>
            <a:endParaRPr sz="1200" b="1" i="1">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1100">
                <a:solidFill>
                  <a:schemeClr val="lt1"/>
                </a:solidFill>
                <a:latin typeface="Lato" panose="020F0302020204030203"/>
                <a:ea typeface="Lato" panose="020F0302020204030203"/>
                <a:cs typeface="Lato" panose="020F0302020204030203"/>
                <a:sym typeface="Lato" panose="020F0302020204030203"/>
              </a:rPr>
              <a:t>X-ray only if diagnosis unclear Education, exercise, weight management</a:t>
            </a:r>
            <a:endParaRPr sz="11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endParaRPr sz="11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endParaRPr sz="1100">
              <a:solidFill>
                <a:schemeClr val="lt1"/>
              </a:solidFill>
              <a:latin typeface="Lato" panose="020F0302020204030203"/>
              <a:ea typeface="Lato" panose="020F0302020204030203"/>
              <a:cs typeface="Lato" panose="020F0302020204030203"/>
              <a:sym typeface="Lato" panose="020F0302020204030203"/>
            </a:endParaRPr>
          </a:p>
        </p:txBody>
      </p:sp>
      <p:pic>
        <p:nvPicPr>
          <p:cNvPr id="194" name="Google Shape;194;p18" descr="film x-ray  knee AP and lateral view of osteoarthritis knee patient and artificial joint . (provided by Getty Images)"/>
          <p:cNvPicPr preferRelativeResize="0"/>
          <p:nvPr/>
        </p:nvPicPr>
        <p:blipFill>
          <a:blip r:embed="rId3"/>
          <a:stretch>
            <a:fillRect/>
          </a:stretch>
        </p:blipFill>
        <p:spPr>
          <a:xfrm>
            <a:off x="8059049" y="4214075"/>
            <a:ext cx="610299" cy="394549"/>
          </a:xfrm>
          <a:prstGeom prst="rect">
            <a:avLst/>
          </a:prstGeom>
          <a:noFill/>
          <a:ln>
            <a:noFill/>
          </a:ln>
        </p:spPr>
      </p:pic>
      <p:sp>
        <p:nvSpPr>
          <p:cNvPr id="195" name="Google Shape;195;p18"/>
          <p:cNvSpPr txBox="1"/>
          <p:nvPr/>
        </p:nvSpPr>
        <p:spPr>
          <a:xfrm>
            <a:off x="6947650" y="4600650"/>
            <a:ext cx="20886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700">
                <a:solidFill>
                  <a:schemeClr val="lt1"/>
                </a:solidFill>
                <a:latin typeface="Lato" panose="020F0302020204030203"/>
                <a:ea typeface="Lato" panose="020F0302020204030203"/>
                <a:cs typeface="Lato" panose="020F0302020204030203"/>
                <a:sym typeface="Lato" panose="020F0302020204030203"/>
              </a:rPr>
              <a:t>(Gupta et al., 2005; Litwic et al., 2013; Cross et al., 2014; Safiri et al., 2020) </a:t>
            </a:r>
            <a:endParaRPr sz="700">
              <a:solidFill>
                <a:schemeClr val="lt1"/>
              </a:solidFill>
              <a:latin typeface="Lato" panose="020F0302020204030203"/>
              <a:ea typeface="Lato" panose="020F0302020204030203"/>
              <a:cs typeface="Lato" panose="020F0302020204030203"/>
              <a:sym typeface="Lato" panose="020F0302020204030203"/>
            </a:endParaRPr>
          </a:p>
        </p:txBody>
      </p:sp>
    </p:spTree>
  </p:cSld>
  <p:clrMapOvr>
    <a:masterClrMapping/>
  </p:clrMapOvr>
  <p:transition advTm="3000"/>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99" name="Shape 199"/>
        <p:cNvGrpSpPr/>
        <p:nvPr/>
      </p:nvGrpSpPr>
      <p:grpSpPr>
        <a:xfrm>
          <a:off x="0" y="0"/>
          <a:ext cx="0" cy="0"/>
          <a:chOff x="0" y="0"/>
          <a:chExt cx="0" cy="0"/>
        </a:xfrm>
      </p:grpSpPr>
      <p:sp>
        <p:nvSpPr>
          <p:cNvPr id="200" name="Google Shape;200;p19"/>
          <p:cNvSpPr txBox="1"/>
          <p:nvPr>
            <p:ph type="title"/>
          </p:nvPr>
        </p:nvSpPr>
        <p:spPr>
          <a:xfrm>
            <a:off x="1388850" y="445975"/>
            <a:ext cx="7038900" cy="9141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sz="2800" b="1" i="1" u="sng"/>
              <a:t> Management &amp; Treatment Options</a:t>
            </a:r>
            <a:endParaRPr sz="2800" b="1" i="1" u="sng"/>
          </a:p>
        </p:txBody>
      </p:sp>
      <p:sp>
        <p:nvSpPr>
          <p:cNvPr id="201" name="Google Shape;201;p19"/>
          <p:cNvSpPr/>
          <p:nvPr/>
        </p:nvSpPr>
        <p:spPr>
          <a:xfrm>
            <a:off x="456400" y="1360075"/>
            <a:ext cx="2625300" cy="31419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panose="020F0302020204030203"/>
              <a:ea typeface="Lato" panose="020F0302020204030203"/>
              <a:cs typeface="Lato" panose="020F0302020204030203"/>
              <a:sym typeface="Lato" panose="020F0302020204030203"/>
            </a:endParaRPr>
          </a:p>
        </p:txBody>
      </p:sp>
      <p:sp>
        <p:nvSpPr>
          <p:cNvPr id="202" name="Google Shape;202;p19"/>
          <p:cNvSpPr/>
          <p:nvPr/>
        </p:nvSpPr>
        <p:spPr>
          <a:xfrm>
            <a:off x="3307900" y="1293175"/>
            <a:ext cx="2625300" cy="31419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panose="020F0302020204030203"/>
              <a:ea typeface="Lato" panose="020F0302020204030203"/>
              <a:cs typeface="Lato" panose="020F0302020204030203"/>
              <a:sym typeface="Lato" panose="020F0302020204030203"/>
            </a:endParaRPr>
          </a:p>
        </p:txBody>
      </p:sp>
      <p:sp>
        <p:nvSpPr>
          <p:cNvPr id="203" name="Google Shape;203;p19"/>
          <p:cNvSpPr/>
          <p:nvPr/>
        </p:nvSpPr>
        <p:spPr>
          <a:xfrm>
            <a:off x="6159400" y="1360075"/>
            <a:ext cx="2705700" cy="31419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panose="020F0302020204030203"/>
              <a:ea typeface="Lato" panose="020F0302020204030203"/>
              <a:cs typeface="Lato" panose="020F0302020204030203"/>
              <a:sym typeface="Lato" panose="020F0302020204030203"/>
            </a:endParaRPr>
          </a:p>
        </p:txBody>
      </p:sp>
      <p:sp>
        <p:nvSpPr>
          <p:cNvPr id="204" name="Google Shape;204;p19"/>
          <p:cNvSpPr txBox="1"/>
          <p:nvPr/>
        </p:nvSpPr>
        <p:spPr>
          <a:xfrm>
            <a:off x="809200" y="1863600"/>
            <a:ext cx="2272500" cy="1139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300" b="1" u="sng">
                <a:solidFill>
                  <a:schemeClr val="lt1"/>
                </a:solidFill>
                <a:latin typeface="Lato" panose="020F0302020204030203"/>
                <a:ea typeface="Lato" panose="020F0302020204030203"/>
                <a:cs typeface="Lato" panose="020F0302020204030203"/>
                <a:sym typeface="Lato" panose="020F0302020204030203"/>
              </a:rPr>
              <a:t>Non-pharmacological</a:t>
            </a:r>
            <a:endParaRPr sz="1300" b="1" u="sng">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endParaRPr sz="1300" b="1" u="sng">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1200" b="1">
                <a:solidFill>
                  <a:schemeClr val="lt1"/>
                </a:solidFill>
                <a:latin typeface="Lato" panose="020F0302020204030203"/>
                <a:ea typeface="Lato" panose="020F0302020204030203"/>
                <a:cs typeface="Lato" panose="020F0302020204030203"/>
                <a:sym typeface="Lato" panose="020F0302020204030203"/>
              </a:rPr>
              <a:t>Exercise &amp; physical therapy </a:t>
            </a:r>
            <a:endParaRPr sz="1200" b="1">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1200" b="1">
                <a:solidFill>
                  <a:schemeClr val="lt1"/>
                </a:solidFill>
                <a:latin typeface="Lato" panose="020F0302020204030203"/>
                <a:ea typeface="Lato" panose="020F0302020204030203"/>
                <a:cs typeface="Lato" panose="020F0302020204030203"/>
                <a:sym typeface="Lato" panose="020F0302020204030203"/>
              </a:rPr>
              <a:t>Weight management Education &amp; self-management</a:t>
            </a:r>
            <a:endParaRPr sz="1200" b="1">
              <a:solidFill>
                <a:schemeClr val="lt1"/>
              </a:solidFill>
              <a:latin typeface="Lato" panose="020F0302020204030203"/>
              <a:ea typeface="Lato" panose="020F0302020204030203"/>
              <a:cs typeface="Lato" panose="020F0302020204030203"/>
              <a:sym typeface="Lato" panose="020F0302020204030203"/>
            </a:endParaRPr>
          </a:p>
        </p:txBody>
      </p:sp>
      <p:sp>
        <p:nvSpPr>
          <p:cNvPr id="205" name="Google Shape;205;p19"/>
          <p:cNvSpPr txBox="1"/>
          <p:nvPr/>
        </p:nvSpPr>
        <p:spPr>
          <a:xfrm>
            <a:off x="3790000" y="1640400"/>
            <a:ext cx="1855800" cy="1585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300" b="1" u="sng">
                <a:solidFill>
                  <a:schemeClr val="lt1"/>
                </a:solidFill>
                <a:latin typeface="Lato" panose="020F0302020204030203"/>
                <a:ea typeface="Lato" panose="020F0302020204030203"/>
                <a:cs typeface="Lato" panose="020F0302020204030203"/>
                <a:sym typeface="Lato" panose="020F0302020204030203"/>
              </a:rPr>
              <a:t> Pharmacological</a:t>
            </a:r>
            <a:endParaRPr sz="1300" b="1" u="sng">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endParaRPr sz="1300" b="1" u="sng">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Paracetamol as first-line</a:t>
            </a:r>
            <a:endParaRPr sz="13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NSAIDs - oral and topical</a:t>
            </a:r>
            <a:endParaRPr sz="13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Consider for pain relief</a:t>
            </a:r>
            <a:endParaRPr sz="1300">
              <a:solidFill>
                <a:schemeClr val="lt1"/>
              </a:solidFill>
              <a:latin typeface="Lato" panose="020F0302020204030203"/>
              <a:ea typeface="Lato" panose="020F0302020204030203"/>
              <a:cs typeface="Lato" panose="020F0302020204030203"/>
              <a:sym typeface="Lato" panose="020F0302020204030203"/>
            </a:endParaRPr>
          </a:p>
        </p:txBody>
      </p:sp>
      <p:sp>
        <p:nvSpPr>
          <p:cNvPr id="206" name="Google Shape;206;p19"/>
          <p:cNvSpPr txBox="1"/>
          <p:nvPr/>
        </p:nvSpPr>
        <p:spPr>
          <a:xfrm>
            <a:off x="6595450" y="1809750"/>
            <a:ext cx="2594700" cy="12468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500" b="1" u="sng">
                <a:solidFill>
                  <a:schemeClr val="lt1"/>
                </a:solidFill>
                <a:latin typeface="Lato" panose="020F0302020204030203"/>
                <a:ea typeface="Lato" panose="020F0302020204030203"/>
                <a:cs typeface="Lato" panose="020F0302020204030203"/>
                <a:sym typeface="Lato" panose="020F0302020204030203"/>
              </a:rPr>
              <a:t> Surgical</a:t>
            </a:r>
            <a:endParaRPr sz="1500" b="1" u="sng">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endParaRPr sz="1500" b="1" u="sng">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Consider for severe OA</a:t>
            </a:r>
            <a:endParaRPr sz="13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 Joint replacement surgery</a:t>
            </a:r>
            <a:endParaRPr sz="13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When other treatments fail</a:t>
            </a:r>
            <a:endParaRPr sz="1300">
              <a:solidFill>
                <a:schemeClr val="lt1"/>
              </a:solidFill>
              <a:latin typeface="Lato" panose="020F0302020204030203"/>
              <a:ea typeface="Lato" panose="020F0302020204030203"/>
              <a:cs typeface="Lato" panose="020F0302020204030203"/>
              <a:sym typeface="Lato" panose="020F0302020204030203"/>
            </a:endParaRPr>
          </a:p>
        </p:txBody>
      </p:sp>
      <p:pic>
        <p:nvPicPr>
          <p:cNvPr id="207" name="Google Shape;207;p19" descr="Close-up of physiotherapist exercising with senior patient's leg in a physic room. (provided by Getty Images)"/>
          <p:cNvPicPr preferRelativeResize="0"/>
          <p:nvPr/>
        </p:nvPicPr>
        <p:blipFill>
          <a:blip r:embed="rId1"/>
          <a:stretch>
            <a:fillRect/>
          </a:stretch>
        </p:blipFill>
        <p:spPr>
          <a:xfrm>
            <a:off x="1018301" y="3141150"/>
            <a:ext cx="1501501" cy="1000750"/>
          </a:xfrm>
          <a:prstGeom prst="rect">
            <a:avLst/>
          </a:prstGeom>
          <a:noFill/>
          <a:ln>
            <a:noFill/>
          </a:ln>
        </p:spPr>
      </p:pic>
      <p:pic>
        <p:nvPicPr>
          <p:cNvPr id="208" name="Google Shape;208;p19" descr="Background With Various Medicine Pills (provided by Getty Images)"/>
          <p:cNvPicPr preferRelativeResize="0"/>
          <p:nvPr/>
        </p:nvPicPr>
        <p:blipFill>
          <a:blip r:embed="rId2"/>
          <a:stretch>
            <a:fillRect/>
          </a:stretch>
        </p:blipFill>
        <p:spPr>
          <a:xfrm>
            <a:off x="4005226" y="3270701"/>
            <a:ext cx="1229614" cy="804529"/>
          </a:xfrm>
          <a:prstGeom prst="rect">
            <a:avLst/>
          </a:prstGeom>
          <a:noFill/>
          <a:ln>
            <a:noFill/>
          </a:ln>
        </p:spPr>
      </p:pic>
      <p:pic>
        <p:nvPicPr>
          <p:cNvPr id="209" name="Google Shape;209;p19" descr="Team of nurses and surgeons in surgery (provided by Getty Images)"/>
          <p:cNvPicPr preferRelativeResize="0"/>
          <p:nvPr/>
        </p:nvPicPr>
        <p:blipFill>
          <a:blip r:embed="rId3"/>
          <a:stretch>
            <a:fillRect/>
          </a:stretch>
        </p:blipFill>
        <p:spPr>
          <a:xfrm>
            <a:off x="6492850" y="3141150"/>
            <a:ext cx="953498" cy="716027"/>
          </a:xfrm>
          <a:prstGeom prst="rect">
            <a:avLst/>
          </a:prstGeom>
          <a:noFill/>
          <a:ln>
            <a:noFill/>
          </a:ln>
        </p:spPr>
      </p:pic>
      <p:pic>
        <p:nvPicPr>
          <p:cNvPr id="210" name="Google Shape;210;p19" descr="Replacement hips (provided by Getty Images)"/>
          <p:cNvPicPr preferRelativeResize="0"/>
          <p:nvPr/>
        </p:nvPicPr>
        <p:blipFill>
          <a:blip r:embed="rId4"/>
          <a:stretch>
            <a:fillRect/>
          </a:stretch>
        </p:blipFill>
        <p:spPr>
          <a:xfrm>
            <a:off x="7628925" y="3141150"/>
            <a:ext cx="953498" cy="743523"/>
          </a:xfrm>
          <a:prstGeom prst="rect">
            <a:avLst/>
          </a:prstGeom>
          <a:noFill/>
          <a:ln>
            <a:noFill/>
          </a:ln>
        </p:spPr>
      </p:pic>
      <p:sp>
        <p:nvSpPr>
          <p:cNvPr id="211" name="Google Shape;211;p19"/>
          <p:cNvSpPr txBox="1"/>
          <p:nvPr/>
        </p:nvSpPr>
        <p:spPr>
          <a:xfrm>
            <a:off x="754050" y="4777375"/>
            <a:ext cx="8398800" cy="384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1300">
              <a:solidFill>
                <a:schemeClr val="lt1"/>
              </a:solidFill>
              <a:latin typeface="Lato" panose="020F0302020204030203"/>
              <a:ea typeface="Lato" panose="020F0302020204030203"/>
              <a:cs typeface="Lato" panose="020F0302020204030203"/>
              <a:sym typeface="Lato" panose="020F0302020204030203"/>
            </a:endParaRPr>
          </a:p>
        </p:txBody>
      </p:sp>
      <p:sp>
        <p:nvSpPr>
          <p:cNvPr id="212" name="Google Shape;212;p19"/>
          <p:cNvSpPr txBox="1"/>
          <p:nvPr/>
        </p:nvSpPr>
        <p:spPr>
          <a:xfrm>
            <a:off x="550150" y="4580900"/>
            <a:ext cx="4386000" cy="338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000">
                <a:solidFill>
                  <a:schemeClr val="lt1"/>
                </a:solidFill>
              </a:rPr>
              <a:t>(NICE, 2022; Katz et al., 2021; Hunter and Bierma-Zeinstra, 2019) </a:t>
            </a:r>
            <a:endParaRPr sz="1000">
              <a:solidFill>
                <a:schemeClr val="lt1"/>
              </a:solidFill>
            </a:endParaRPr>
          </a:p>
        </p:txBody>
      </p:sp>
    </p:spTree>
  </p:cSld>
  <p:clrMapOvr>
    <a:masterClrMapping/>
  </p:clrMapOvr>
  <p:transition advTm="3000"/>
</p:sld>
</file>

<file path=ppt/slides/slide8.xml><?xml version="1.0" encoding="utf-8"?>
<p:sld xmlns:a="http://schemas.openxmlformats.org/drawingml/2006/main" xmlns:r="http://schemas.openxmlformats.org/officeDocument/2006/relationships" xmlns:p="http://schemas.openxmlformats.org/presentationml/2006/main">
  <p:cSld>
    <p:spTree>
      <p:nvGrpSpPr>
        <p:cNvPr id="216" name="Shape 216"/>
        <p:cNvGrpSpPr/>
        <p:nvPr/>
      </p:nvGrpSpPr>
      <p:grpSpPr>
        <a:xfrm>
          <a:off x="0" y="0"/>
          <a:ext cx="0" cy="0"/>
          <a:chOff x="0" y="0"/>
          <a:chExt cx="0" cy="0"/>
        </a:xfrm>
      </p:grpSpPr>
      <p:sp>
        <p:nvSpPr>
          <p:cNvPr id="217" name="Google Shape;217;p20"/>
          <p:cNvSpPr txBox="1"/>
          <p:nvPr>
            <p:ph type="title"/>
          </p:nvPr>
        </p:nvSpPr>
        <p:spPr>
          <a:xfrm>
            <a:off x="1297500" y="393750"/>
            <a:ext cx="7038900" cy="914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sz="2700" b="1" i="1" u="sng"/>
              <a:t>Patient Education &amp; Self-Management</a:t>
            </a:r>
            <a:endParaRPr sz="2700" b="1" i="1" u="sng"/>
          </a:p>
        </p:txBody>
      </p:sp>
      <p:sp>
        <p:nvSpPr>
          <p:cNvPr id="218" name="Google Shape;218;p20"/>
          <p:cNvSpPr/>
          <p:nvPr/>
        </p:nvSpPr>
        <p:spPr>
          <a:xfrm>
            <a:off x="501050" y="1483325"/>
            <a:ext cx="2500500" cy="25449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panose="020F0302020204030203"/>
              <a:ea typeface="Lato" panose="020F0302020204030203"/>
              <a:cs typeface="Lato" panose="020F0302020204030203"/>
              <a:sym typeface="Lato" panose="020F0302020204030203"/>
            </a:endParaRPr>
          </a:p>
        </p:txBody>
      </p:sp>
      <p:sp>
        <p:nvSpPr>
          <p:cNvPr id="219" name="Google Shape;219;p20"/>
          <p:cNvSpPr/>
          <p:nvPr/>
        </p:nvSpPr>
        <p:spPr>
          <a:xfrm>
            <a:off x="3165075" y="1483325"/>
            <a:ext cx="2500500" cy="25449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panose="020F0302020204030203"/>
              <a:ea typeface="Lato" panose="020F0302020204030203"/>
              <a:cs typeface="Lato" panose="020F0302020204030203"/>
              <a:sym typeface="Lato" panose="020F0302020204030203"/>
            </a:endParaRPr>
          </a:p>
        </p:txBody>
      </p:sp>
      <p:sp>
        <p:nvSpPr>
          <p:cNvPr id="220" name="Google Shape;220;p20"/>
          <p:cNvSpPr/>
          <p:nvPr/>
        </p:nvSpPr>
        <p:spPr>
          <a:xfrm>
            <a:off x="5843900" y="1483325"/>
            <a:ext cx="2619600" cy="25449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panose="020F0302020204030203"/>
              <a:ea typeface="Lato" panose="020F0302020204030203"/>
              <a:cs typeface="Lato" panose="020F0302020204030203"/>
              <a:sym typeface="Lato" panose="020F0302020204030203"/>
            </a:endParaRPr>
          </a:p>
        </p:txBody>
      </p:sp>
      <p:sp>
        <p:nvSpPr>
          <p:cNvPr id="221" name="Google Shape;221;p20"/>
          <p:cNvSpPr txBox="1"/>
          <p:nvPr/>
        </p:nvSpPr>
        <p:spPr>
          <a:xfrm>
            <a:off x="709550" y="1587500"/>
            <a:ext cx="2083500" cy="1816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 </a:t>
            </a:r>
            <a:r>
              <a:rPr lang="en-GB" b="1" i="1" u="sng">
                <a:solidFill>
                  <a:schemeClr val="lt1"/>
                </a:solidFill>
                <a:latin typeface="Lato" panose="020F0302020204030203"/>
                <a:ea typeface="Lato" panose="020F0302020204030203"/>
                <a:cs typeface="Lato" panose="020F0302020204030203"/>
                <a:sym typeface="Lato" panose="020F0302020204030203"/>
              </a:rPr>
              <a:t>Understanding </a:t>
            </a:r>
            <a:r>
              <a:rPr lang="en-GB" b="1" i="1" u="sng">
                <a:solidFill>
                  <a:schemeClr val="lt1"/>
                </a:solidFill>
                <a:latin typeface="Lato" panose="020F0302020204030203"/>
                <a:ea typeface="Lato" panose="020F0302020204030203"/>
                <a:cs typeface="Lato" panose="020F0302020204030203"/>
                <a:sym typeface="Lato" panose="020F0302020204030203"/>
              </a:rPr>
              <a:t>OA</a:t>
            </a:r>
            <a:endParaRPr b="1" i="1" u="sng">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endParaRPr b="1" i="1" u="sng">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OA is common and manageable</a:t>
            </a:r>
            <a:endParaRPr sz="13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It is not "just wear and tear </a:t>
            </a:r>
            <a:endParaRPr sz="13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"Pain ≠ more damage</a:t>
            </a:r>
            <a:endParaRPr sz="13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endParaRPr sz="1300">
              <a:solidFill>
                <a:schemeClr val="lt1"/>
              </a:solidFill>
              <a:latin typeface="Lato" panose="020F0302020204030203"/>
              <a:ea typeface="Lato" panose="020F0302020204030203"/>
              <a:cs typeface="Lato" panose="020F0302020204030203"/>
              <a:sym typeface="Lato" panose="020F0302020204030203"/>
            </a:endParaRPr>
          </a:p>
        </p:txBody>
      </p:sp>
      <p:sp>
        <p:nvSpPr>
          <p:cNvPr id="222" name="Google Shape;222;p20"/>
          <p:cNvSpPr txBox="1"/>
          <p:nvPr/>
        </p:nvSpPr>
        <p:spPr>
          <a:xfrm>
            <a:off x="3373575" y="1587500"/>
            <a:ext cx="2292000" cy="1816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500" b="1" i="1" u="sng">
                <a:solidFill>
                  <a:schemeClr val="lt1"/>
                </a:solidFill>
                <a:latin typeface="Lato" panose="020F0302020204030203"/>
                <a:ea typeface="Lato" panose="020F0302020204030203"/>
                <a:cs typeface="Lato" panose="020F0302020204030203"/>
                <a:sym typeface="Lato" panose="020F0302020204030203"/>
              </a:rPr>
              <a:t> Self-management</a:t>
            </a:r>
            <a:r>
              <a:rPr lang="en-GB" sz="1300">
                <a:solidFill>
                  <a:schemeClr val="lt1"/>
                </a:solidFill>
                <a:latin typeface="Lato" panose="020F0302020204030203"/>
                <a:ea typeface="Lato" panose="020F0302020204030203"/>
                <a:cs typeface="Lato" panose="020F0302020204030203"/>
                <a:sym typeface="Lato" panose="020F0302020204030203"/>
              </a:rPr>
              <a:t> </a:t>
            </a:r>
            <a:endParaRPr sz="13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endParaRPr sz="13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strategies Stay active - movement helps</a:t>
            </a:r>
            <a:endParaRPr sz="13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 Pace activities </a:t>
            </a:r>
            <a:endParaRPr sz="13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Heat/cold therapy</a:t>
            </a:r>
            <a:endParaRPr sz="13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endParaRPr sz="13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endParaRPr sz="1300">
              <a:solidFill>
                <a:schemeClr val="lt1"/>
              </a:solidFill>
              <a:latin typeface="Lato" panose="020F0302020204030203"/>
              <a:ea typeface="Lato" panose="020F0302020204030203"/>
              <a:cs typeface="Lato" panose="020F0302020204030203"/>
              <a:sym typeface="Lato" panose="020F0302020204030203"/>
            </a:endParaRPr>
          </a:p>
        </p:txBody>
      </p:sp>
      <p:sp>
        <p:nvSpPr>
          <p:cNvPr id="223" name="Google Shape;223;p20"/>
          <p:cNvSpPr txBox="1"/>
          <p:nvPr/>
        </p:nvSpPr>
        <p:spPr>
          <a:xfrm>
            <a:off x="6037600" y="1587500"/>
            <a:ext cx="1964700" cy="1446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500" b="1" i="1" u="sng">
                <a:solidFill>
                  <a:schemeClr val="lt1"/>
                </a:solidFill>
                <a:latin typeface="Lato" panose="020F0302020204030203"/>
                <a:ea typeface="Lato" panose="020F0302020204030203"/>
                <a:cs typeface="Lato" panose="020F0302020204030203"/>
                <a:sym typeface="Lato" panose="020F0302020204030203"/>
              </a:rPr>
              <a:t>Support</a:t>
            </a:r>
            <a:endParaRPr sz="1500" b="1" i="1" u="sng">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endParaRPr sz="1500" b="1" i="1" u="sng">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Peer support groups Versus Arthritis resources</a:t>
            </a:r>
            <a:endParaRPr sz="13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Talk to GP/Physio</a:t>
            </a:r>
            <a:endParaRPr sz="1300">
              <a:solidFill>
                <a:schemeClr val="lt1"/>
              </a:solidFill>
              <a:latin typeface="Lato" panose="020F0302020204030203"/>
              <a:ea typeface="Lato" panose="020F0302020204030203"/>
              <a:cs typeface="Lato" panose="020F0302020204030203"/>
              <a:sym typeface="Lato" panose="020F0302020204030203"/>
            </a:endParaRPr>
          </a:p>
        </p:txBody>
      </p:sp>
      <p:pic>
        <p:nvPicPr>
          <p:cNvPr id="224" name="Google Shape;224;p20" descr="open book in front of a black board with drawing of a lightning  and slogan education is power,learning,knowledge and school concept (provided by Getty Images)"/>
          <p:cNvPicPr preferRelativeResize="0"/>
          <p:nvPr/>
        </p:nvPicPr>
        <p:blipFill>
          <a:blip r:embed="rId1"/>
          <a:stretch>
            <a:fillRect/>
          </a:stretch>
        </p:blipFill>
        <p:spPr>
          <a:xfrm>
            <a:off x="1122750" y="3095550"/>
            <a:ext cx="1045673" cy="754127"/>
          </a:xfrm>
          <a:prstGeom prst="rect">
            <a:avLst/>
          </a:prstGeom>
          <a:noFill/>
          <a:ln>
            <a:noFill/>
          </a:ln>
        </p:spPr>
      </p:pic>
      <p:pic>
        <p:nvPicPr>
          <p:cNvPr id="225" name="Google Shape;225;p20" descr="Runner (provided by Getty Images)"/>
          <p:cNvPicPr preferRelativeResize="0"/>
          <p:nvPr/>
        </p:nvPicPr>
        <p:blipFill>
          <a:blip r:embed="rId2"/>
          <a:stretch>
            <a:fillRect/>
          </a:stretch>
        </p:blipFill>
        <p:spPr>
          <a:xfrm>
            <a:off x="3373575" y="3094038"/>
            <a:ext cx="931876" cy="757149"/>
          </a:xfrm>
          <a:prstGeom prst="rect">
            <a:avLst/>
          </a:prstGeom>
          <a:noFill/>
          <a:ln>
            <a:noFill/>
          </a:ln>
        </p:spPr>
      </p:pic>
      <p:pic>
        <p:nvPicPr>
          <p:cNvPr id="226" name="Google Shape;226;p20" descr="close-up of a young man applying an ice pack to his knee (provided by Getty Images)"/>
          <p:cNvPicPr preferRelativeResize="0"/>
          <p:nvPr/>
        </p:nvPicPr>
        <p:blipFill>
          <a:blip r:embed="rId3"/>
          <a:stretch>
            <a:fillRect/>
          </a:stretch>
        </p:blipFill>
        <p:spPr>
          <a:xfrm>
            <a:off x="4439902" y="3095550"/>
            <a:ext cx="853427" cy="754125"/>
          </a:xfrm>
          <a:prstGeom prst="rect">
            <a:avLst/>
          </a:prstGeom>
          <a:noFill/>
          <a:ln>
            <a:noFill/>
          </a:ln>
        </p:spPr>
      </p:pic>
      <p:pic>
        <p:nvPicPr>
          <p:cNvPr id="227" name="Google Shape;227;p20" descr="Young woman doctor or GP in white medical uniform consult female patient in private hospital. Female therapist speak talk with woman client on consultation in clinic. (provided by Getty Images)"/>
          <p:cNvPicPr preferRelativeResize="0"/>
          <p:nvPr/>
        </p:nvPicPr>
        <p:blipFill>
          <a:blip r:embed="rId4"/>
          <a:stretch>
            <a:fillRect/>
          </a:stretch>
        </p:blipFill>
        <p:spPr>
          <a:xfrm>
            <a:off x="6497126" y="3046228"/>
            <a:ext cx="1162552" cy="774846"/>
          </a:xfrm>
          <a:prstGeom prst="rect">
            <a:avLst/>
          </a:prstGeom>
          <a:noFill/>
          <a:ln>
            <a:noFill/>
          </a:ln>
        </p:spPr>
      </p:pic>
      <p:sp>
        <p:nvSpPr>
          <p:cNvPr id="228" name="Google Shape;228;p20"/>
          <p:cNvSpPr txBox="1"/>
          <p:nvPr/>
        </p:nvSpPr>
        <p:spPr>
          <a:xfrm>
            <a:off x="783825" y="4340825"/>
            <a:ext cx="8369100" cy="3078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800">
                <a:solidFill>
                  <a:schemeClr val="lt1"/>
                </a:solidFill>
                <a:latin typeface="Lato" panose="020F0302020204030203"/>
                <a:ea typeface="Lato" panose="020F0302020204030203"/>
                <a:cs typeface="Lato" panose="020F0302020204030203"/>
                <a:sym typeface="Lato" panose="020F0302020204030203"/>
              </a:rPr>
              <a:t>(NICE, 2022; EULAR, 2023; Bannuru et al., 2019) </a:t>
            </a:r>
            <a:endParaRPr sz="800">
              <a:solidFill>
                <a:schemeClr val="lt1"/>
              </a:solidFill>
              <a:latin typeface="Lato" panose="020F0302020204030203"/>
              <a:ea typeface="Lato" panose="020F0302020204030203"/>
              <a:cs typeface="Lato" panose="020F0302020204030203"/>
              <a:sym typeface="Lato" panose="020F0302020204030203"/>
            </a:endParaRPr>
          </a:p>
        </p:txBody>
      </p:sp>
    </p:spTree>
  </p:cSld>
  <p:clrMapOvr>
    <a:masterClrMapping/>
  </p:clrMapOvr>
  <p:transition advTm="3000"/>
</p:sld>
</file>

<file path=ppt/slides/slide9.xml><?xml version="1.0" encoding="utf-8"?>
<p:sld xmlns:a="http://schemas.openxmlformats.org/drawingml/2006/main" xmlns:r="http://schemas.openxmlformats.org/officeDocument/2006/relationships" xmlns:p="http://schemas.openxmlformats.org/presentationml/2006/main">
  <p:cSld>
    <p:spTree>
      <p:nvGrpSpPr>
        <p:cNvPr id="232" name="Shape 232"/>
        <p:cNvGrpSpPr/>
        <p:nvPr/>
      </p:nvGrpSpPr>
      <p:grpSpPr>
        <a:xfrm>
          <a:off x="0" y="0"/>
          <a:ext cx="0" cy="0"/>
          <a:chOff x="0" y="0"/>
          <a:chExt cx="0" cy="0"/>
        </a:xfrm>
      </p:grpSpPr>
      <p:sp>
        <p:nvSpPr>
          <p:cNvPr id="233" name="Google Shape;233;p21"/>
          <p:cNvSpPr txBox="1"/>
          <p:nvPr>
            <p:ph type="title"/>
          </p:nvPr>
        </p:nvSpPr>
        <p:spPr>
          <a:xfrm>
            <a:off x="1297500" y="393750"/>
            <a:ext cx="7038900" cy="9141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sz="2800" b="1" i="1" u="sng"/>
              <a:t> Key Takeaways</a:t>
            </a:r>
            <a:endParaRPr sz="2800" b="1" i="1" u="sng"/>
          </a:p>
        </p:txBody>
      </p:sp>
      <p:sp>
        <p:nvSpPr>
          <p:cNvPr id="234" name="Google Shape;234;p21"/>
          <p:cNvSpPr txBox="1"/>
          <p:nvPr>
            <p:ph type="body" idx="1"/>
          </p:nvPr>
        </p:nvSpPr>
        <p:spPr>
          <a:xfrm>
            <a:off x="1070700" y="1449525"/>
            <a:ext cx="7492500" cy="3171000"/>
          </a:xfrm>
          <a:prstGeom prst="rect">
            <a:avLst/>
          </a:prstGeom>
        </p:spPr>
        <p:txBody>
          <a:bodyPr spcFirstLastPara="1" wrap="square" lIns="91425" tIns="91425" rIns="91425" bIns="91425" anchor="t" anchorCtr="0">
            <a:noAutofit/>
          </a:bodyPr>
          <a:lstStyle/>
          <a:p>
            <a:pPr marL="457200" lvl="0" indent="-325120" algn="l" rtl="0">
              <a:lnSpc>
                <a:spcPct val="105000"/>
              </a:lnSpc>
              <a:spcBef>
                <a:spcPts val="0"/>
              </a:spcBef>
              <a:spcAft>
                <a:spcPts val="0"/>
              </a:spcAft>
              <a:buSzPts val="1520"/>
              <a:buChar char="●"/>
            </a:pPr>
            <a:r>
              <a:rPr lang="en-GB" sz="1520"/>
              <a:t>OA is the most common form of arthritis, affecting 1 in 6 adults</a:t>
            </a:r>
            <a:endParaRPr sz="1520"/>
          </a:p>
          <a:p>
            <a:pPr marL="457200" lvl="0" indent="-325120" algn="l" rtl="0">
              <a:lnSpc>
                <a:spcPct val="105000"/>
              </a:lnSpc>
              <a:spcBef>
                <a:spcPts val="0"/>
              </a:spcBef>
              <a:spcAft>
                <a:spcPts val="0"/>
              </a:spcAft>
              <a:buSzPts val="1520"/>
              <a:buChar char="●"/>
            </a:pPr>
            <a:r>
              <a:rPr lang="en-GB" sz="1520"/>
              <a:t>Diagnosis is clinical - based on history + exam</a:t>
            </a:r>
            <a:endParaRPr sz="1520"/>
          </a:p>
          <a:p>
            <a:pPr marL="457200" lvl="0" indent="-325120" algn="l" rtl="0">
              <a:lnSpc>
                <a:spcPct val="105000"/>
              </a:lnSpc>
              <a:spcBef>
                <a:spcPts val="0"/>
              </a:spcBef>
              <a:spcAft>
                <a:spcPts val="0"/>
              </a:spcAft>
              <a:buSzPts val="1520"/>
              <a:buChar char="●"/>
            </a:pPr>
            <a:r>
              <a:rPr lang="en-GB" sz="1520"/>
              <a:t>First-line management: exercise, education, weight management</a:t>
            </a:r>
            <a:endParaRPr sz="1520"/>
          </a:p>
          <a:p>
            <a:pPr marL="457200" lvl="0" indent="-325120" algn="l" rtl="0">
              <a:lnSpc>
                <a:spcPct val="105000"/>
              </a:lnSpc>
              <a:spcBef>
                <a:spcPts val="0"/>
              </a:spcBef>
              <a:spcAft>
                <a:spcPts val="0"/>
              </a:spcAft>
              <a:buSzPts val="1520"/>
              <a:buChar char="●"/>
            </a:pPr>
            <a:r>
              <a:rPr lang="en-GB" sz="1520"/>
              <a:t>Treatment is stepped: non-pharmacological → pharmacological → surgical</a:t>
            </a:r>
            <a:endParaRPr sz="1520"/>
          </a:p>
          <a:p>
            <a:pPr marL="457200" lvl="0" indent="-325120" algn="l" rtl="0">
              <a:lnSpc>
                <a:spcPct val="105000"/>
              </a:lnSpc>
              <a:spcBef>
                <a:spcPts val="0"/>
              </a:spcBef>
              <a:spcAft>
                <a:spcPts val="0"/>
              </a:spcAft>
              <a:buSzPts val="1520"/>
              <a:buChar char="●"/>
            </a:pPr>
            <a:r>
              <a:rPr lang="en-GB" sz="1520"/>
              <a:t>Patient education and self-management are central to care</a:t>
            </a:r>
            <a:endParaRPr sz="1520"/>
          </a:p>
        </p:txBody>
      </p:sp>
      <p:sp>
        <p:nvSpPr>
          <p:cNvPr id="235" name="Google Shape;235;p21"/>
          <p:cNvSpPr txBox="1"/>
          <p:nvPr/>
        </p:nvSpPr>
        <p:spPr>
          <a:xfrm>
            <a:off x="1528875" y="2896575"/>
            <a:ext cx="7629900" cy="276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600">
                <a:solidFill>
                  <a:schemeClr val="lt1"/>
                </a:solidFill>
                <a:latin typeface="Lato" panose="020F0302020204030203"/>
                <a:ea typeface="Lato" panose="020F0302020204030203"/>
                <a:cs typeface="Lato" panose="020F0302020204030203"/>
                <a:sym typeface="Lato" panose="020F0302020204030203"/>
              </a:rPr>
              <a:t>(Wagner et al., 2001; NICE, 2021; NHS England, 2019a) </a:t>
            </a:r>
            <a:endParaRPr sz="600">
              <a:solidFill>
                <a:schemeClr val="lt1"/>
              </a:solidFill>
              <a:latin typeface="Lato" panose="020F0302020204030203"/>
              <a:ea typeface="Lato" panose="020F0302020204030203"/>
              <a:cs typeface="Lato" panose="020F0302020204030203"/>
              <a:sym typeface="Lato" panose="020F0302020204030203"/>
            </a:endParaRPr>
          </a:p>
        </p:txBody>
      </p:sp>
      <p:pic>
        <p:nvPicPr>
          <p:cNvPr id="236" name="Google Shape;236;p21" descr="Tasks check, checklist black icon (provided by Getty Images)"/>
          <p:cNvPicPr preferRelativeResize="0"/>
          <p:nvPr/>
        </p:nvPicPr>
        <p:blipFill>
          <a:blip r:embed="rId1"/>
          <a:stretch>
            <a:fillRect/>
          </a:stretch>
        </p:blipFill>
        <p:spPr>
          <a:xfrm>
            <a:off x="7727450" y="1079500"/>
            <a:ext cx="1039877" cy="1113702"/>
          </a:xfrm>
          <a:prstGeom prst="rect">
            <a:avLst/>
          </a:prstGeom>
          <a:noFill/>
          <a:ln>
            <a:noFill/>
          </a:ln>
        </p:spPr>
      </p:pic>
    </p:spTree>
  </p:cSld>
  <p:clrMapOvr>
    <a:masterClrMapping/>
  </p:clrMapOvr>
  <p:transition advTm="3000"/>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240" name="Shape 240"/>
        <p:cNvGrpSpPr/>
        <p:nvPr/>
      </p:nvGrpSpPr>
      <p:grpSpPr>
        <a:xfrm>
          <a:off x="0" y="0"/>
          <a:ext cx="0" cy="0"/>
          <a:chOff x="0" y="0"/>
          <a:chExt cx="0" cy="0"/>
        </a:xfrm>
      </p:grpSpPr>
      <p:sp>
        <p:nvSpPr>
          <p:cNvPr id="241" name="Google Shape;241;p22"/>
          <p:cNvSpPr txBox="1"/>
          <p:nvPr>
            <p:ph type="title"/>
          </p:nvPr>
        </p:nvSpPr>
        <p:spPr>
          <a:xfrm>
            <a:off x="1297500" y="393750"/>
            <a:ext cx="7038900" cy="9141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sz="2300" b="1" i="1" u="sng"/>
              <a:t>NICE Guidelines Overview NG226</a:t>
            </a:r>
            <a:endParaRPr sz="2300" b="1" i="1" u="sng"/>
          </a:p>
        </p:txBody>
      </p:sp>
      <p:sp>
        <p:nvSpPr>
          <p:cNvPr id="242" name="Google Shape;242;p22"/>
          <p:cNvSpPr/>
          <p:nvPr/>
        </p:nvSpPr>
        <p:spPr>
          <a:xfrm>
            <a:off x="810850" y="1548425"/>
            <a:ext cx="2667000" cy="2293200"/>
          </a:xfrm>
          <a:prstGeom prst="round2SameRect">
            <a:avLst>
              <a:gd name="adj1" fmla="val 16667"/>
              <a:gd name="adj2" fmla="val 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panose="020F0302020204030203"/>
              <a:ea typeface="Lato" panose="020F0302020204030203"/>
              <a:cs typeface="Lato" panose="020F0302020204030203"/>
              <a:sym typeface="Lato" panose="020F0302020204030203"/>
            </a:endParaRPr>
          </a:p>
        </p:txBody>
      </p:sp>
      <p:sp>
        <p:nvSpPr>
          <p:cNvPr id="243" name="Google Shape;243;p22"/>
          <p:cNvSpPr/>
          <p:nvPr/>
        </p:nvSpPr>
        <p:spPr>
          <a:xfrm>
            <a:off x="3629375" y="1548425"/>
            <a:ext cx="2535000" cy="2293200"/>
          </a:xfrm>
          <a:prstGeom prst="round2SameRect">
            <a:avLst>
              <a:gd name="adj1" fmla="val 16667"/>
              <a:gd name="adj2" fmla="val 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panose="020F0302020204030203"/>
              <a:ea typeface="Lato" panose="020F0302020204030203"/>
              <a:cs typeface="Lato" panose="020F0302020204030203"/>
              <a:sym typeface="Lato" panose="020F0302020204030203"/>
            </a:endParaRPr>
          </a:p>
        </p:txBody>
      </p:sp>
      <p:sp>
        <p:nvSpPr>
          <p:cNvPr id="244" name="Google Shape;244;p22"/>
          <p:cNvSpPr/>
          <p:nvPr/>
        </p:nvSpPr>
        <p:spPr>
          <a:xfrm>
            <a:off x="6315900" y="1585025"/>
            <a:ext cx="2535000" cy="2256600"/>
          </a:xfrm>
          <a:prstGeom prst="round2SameRect">
            <a:avLst>
              <a:gd name="adj1" fmla="val 16667"/>
              <a:gd name="adj2" fmla="val 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panose="020F0302020204030203"/>
              <a:ea typeface="Lato" panose="020F0302020204030203"/>
              <a:cs typeface="Lato" panose="020F0302020204030203"/>
              <a:sym typeface="Lato" panose="020F0302020204030203"/>
            </a:endParaRPr>
          </a:p>
        </p:txBody>
      </p:sp>
      <p:sp>
        <p:nvSpPr>
          <p:cNvPr id="245" name="Google Shape;245;p22"/>
          <p:cNvSpPr txBox="1"/>
          <p:nvPr/>
        </p:nvSpPr>
        <p:spPr>
          <a:xfrm>
            <a:off x="1089275" y="1694950"/>
            <a:ext cx="2080800" cy="1399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800" b="1" i="1" u="sng">
                <a:solidFill>
                  <a:schemeClr val="lt1"/>
                </a:solidFill>
                <a:latin typeface="Lato" panose="020F0302020204030203"/>
                <a:ea typeface="Lato" panose="020F0302020204030203"/>
                <a:cs typeface="Lato" panose="020F0302020204030203"/>
                <a:sym typeface="Lato" panose="020F0302020204030203"/>
              </a:rPr>
              <a:t> Assessment</a:t>
            </a:r>
            <a:endParaRPr sz="1800" b="1" i="1" u="sng">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endParaRPr sz="1800" b="1" i="1" u="sng">
              <a:solidFill>
                <a:schemeClr val="lt1"/>
              </a:solidFill>
              <a:latin typeface="Lato" panose="020F0302020204030203"/>
              <a:ea typeface="Lato" panose="020F0302020204030203"/>
              <a:cs typeface="Lato" panose="020F0302020204030203"/>
              <a:sym typeface="Lato" panose="020F0302020204030203"/>
            </a:endParaRPr>
          </a:p>
          <a:p>
            <a:pPr marL="0" lvl="0" indent="0" algn="just" rtl="0">
              <a:lnSpc>
                <a:spcPct val="115000"/>
              </a:lnSpc>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Clinical diagnosis</a:t>
            </a:r>
            <a:endParaRPr sz="1300">
              <a:solidFill>
                <a:schemeClr val="lt1"/>
              </a:solidFill>
              <a:latin typeface="Lato" panose="020F0302020204030203"/>
              <a:ea typeface="Lato" panose="020F0302020204030203"/>
              <a:cs typeface="Lato" panose="020F0302020204030203"/>
              <a:sym typeface="Lato" panose="020F0302020204030203"/>
            </a:endParaRPr>
          </a:p>
          <a:p>
            <a:pPr marL="0" lvl="0" indent="0" algn="l" rtl="0">
              <a:lnSpc>
                <a:spcPct val="115000"/>
              </a:lnSpc>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Consider X-ray if uncertain</a:t>
            </a:r>
            <a:endParaRPr sz="1300">
              <a:solidFill>
                <a:schemeClr val="lt1"/>
              </a:solidFill>
              <a:latin typeface="Lato" panose="020F0302020204030203"/>
              <a:ea typeface="Lato" panose="020F0302020204030203"/>
              <a:cs typeface="Lato" panose="020F0302020204030203"/>
              <a:sym typeface="Lato" panose="020F0302020204030203"/>
            </a:endParaRPr>
          </a:p>
        </p:txBody>
      </p:sp>
      <p:sp>
        <p:nvSpPr>
          <p:cNvPr id="246" name="Google Shape;246;p22"/>
          <p:cNvSpPr txBox="1"/>
          <p:nvPr/>
        </p:nvSpPr>
        <p:spPr>
          <a:xfrm>
            <a:off x="3960275" y="1694950"/>
            <a:ext cx="1873200" cy="1568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700" b="1" i="1" u="sng">
                <a:solidFill>
                  <a:schemeClr val="lt1"/>
                </a:solidFill>
                <a:latin typeface="Lato" panose="020F0302020204030203"/>
                <a:ea typeface="Lato" panose="020F0302020204030203"/>
                <a:cs typeface="Lato" panose="020F0302020204030203"/>
                <a:sym typeface="Lato" panose="020F0302020204030203"/>
              </a:rPr>
              <a:t>Core Treatments</a:t>
            </a:r>
            <a:endParaRPr sz="1700" b="1" i="1" u="sng">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endParaRPr sz="1700" b="1" i="1" u="sng">
              <a:solidFill>
                <a:schemeClr val="lt1"/>
              </a:solidFill>
              <a:latin typeface="Lato" panose="020F0302020204030203"/>
              <a:ea typeface="Lato" panose="020F0302020204030203"/>
              <a:cs typeface="Lato" panose="020F0302020204030203"/>
              <a:sym typeface="Lato" panose="020F0302020204030203"/>
            </a:endParaRPr>
          </a:p>
          <a:p>
            <a:pPr marL="0" lvl="0" indent="0" algn="l" rtl="0">
              <a:lnSpc>
                <a:spcPct val="115000"/>
              </a:lnSpc>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Exercise programs</a:t>
            </a:r>
            <a:endParaRPr sz="1300">
              <a:solidFill>
                <a:schemeClr val="lt1"/>
              </a:solidFill>
              <a:latin typeface="Lato" panose="020F0302020204030203"/>
              <a:ea typeface="Lato" panose="020F0302020204030203"/>
              <a:cs typeface="Lato" panose="020F0302020204030203"/>
              <a:sym typeface="Lato" panose="020F0302020204030203"/>
            </a:endParaRPr>
          </a:p>
          <a:p>
            <a:pPr marL="0" lvl="0" indent="0" algn="l" rtl="0">
              <a:lnSpc>
                <a:spcPct val="115000"/>
              </a:lnSpc>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Weight management</a:t>
            </a:r>
            <a:endParaRPr sz="13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Education &amp; self-managemen</a:t>
            </a:r>
            <a:endParaRPr sz="1300">
              <a:solidFill>
                <a:schemeClr val="lt1"/>
              </a:solidFill>
              <a:latin typeface="Lato" panose="020F0302020204030203"/>
              <a:ea typeface="Lato" panose="020F0302020204030203"/>
              <a:cs typeface="Lato" panose="020F0302020204030203"/>
              <a:sym typeface="Lato" panose="020F0302020204030203"/>
            </a:endParaRPr>
          </a:p>
        </p:txBody>
      </p:sp>
      <p:sp>
        <p:nvSpPr>
          <p:cNvPr id="247" name="Google Shape;247;p22"/>
          <p:cNvSpPr txBox="1"/>
          <p:nvPr/>
        </p:nvSpPr>
        <p:spPr>
          <a:xfrm>
            <a:off x="6452600" y="1648200"/>
            <a:ext cx="2535000" cy="1937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700" b="1" i="1" u="sng">
                <a:solidFill>
                  <a:schemeClr val="lt1"/>
                </a:solidFill>
                <a:latin typeface="Lato" panose="020F0302020204030203"/>
                <a:ea typeface="Lato" panose="020F0302020204030203"/>
                <a:cs typeface="Lato" panose="020F0302020204030203"/>
                <a:sym typeface="Lato" panose="020F0302020204030203"/>
              </a:rPr>
              <a:t> Pain </a:t>
            </a:r>
            <a:endParaRPr sz="1700" b="1" i="1" u="sng">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endParaRPr sz="1300">
              <a:solidFill>
                <a:schemeClr val="lt1"/>
              </a:solidFill>
              <a:latin typeface="Lato" panose="020F0302020204030203"/>
              <a:ea typeface="Lato" panose="020F0302020204030203"/>
              <a:cs typeface="Lato" panose="020F0302020204030203"/>
              <a:sym typeface="Lato" panose="020F0302020204030203"/>
            </a:endParaRPr>
          </a:p>
          <a:p>
            <a:pPr marL="0" lvl="0" indent="0" algn="l" rtl="0">
              <a:lnSpc>
                <a:spcPct val="115000"/>
              </a:lnSpc>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Management Paracetamol/NSAIDs</a:t>
            </a:r>
            <a:endParaRPr sz="1300">
              <a:solidFill>
                <a:schemeClr val="lt1"/>
              </a:solidFill>
              <a:latin typeface="Lato" panose="020F0302020204030203"/>
              <a:ea typeface="Lato" panose="020F0302020204030203"/>
              <a:cs typeface="Lato" panose="020F0302020204030203"/>
              <a:sym typeface="Lato" panose="020F0302020204030203"/>
            </a:endParaRPr>
          </a:p>
          <a:p>
            <a:pPr marL="0" lvl="0" indent="0" algn="l" rtl="0">
              <a:lnSpc>
                <a:spcPct val="115000"/>
              </a:lnSpc>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Topical NSAIDs first</a:t>
            </a:r>
            <a:endParaRPr sz="13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Referral for surgery if needed</a:t>
            </a:r>
            <a:endParaRPr sz="13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endParaRPr sz="13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endParaRPr sz="1300">
              <a:solidFill>
                <a:schemeClr val="lt1"/>
              </a:solidFill>
              <a:latin typeface="Lato" panose="020F0302020204030203"/>
              <a:ea typeface="Lato" panose="020F0302020204030203"/>
              <a:cs typeface="Lato" panose="020F0302020204030203"/>
              <a:sym typeface="Lato" panose="020F0302020204030203"/>
            </a:endParaRPr>
          </a:p>
        </p:txBody>
      </p:sp>
      <p:pic>
        <p:nvPicPr>
          <p:cNvPr id="248" name="Google Shape;248;p22" descr="Stethoscope (provided by Getty Images)"/>
          <p:cNvPicPr preferRelativeResize="0"/>
          <p:nvPr/>
        </p:nvPicPr>
        <p:blipFill>
          <a:blip r:embed="rId1"/>
          <a:stretch>
            <a:fillRect/>
          </a:stretch>
        </p:blipFill>
        <p:spPr>
          <a:xfrm>
            <a:off x="1297500" y="3481250"/>
            <a:ext cx="1214500" cy="807680"/>
          </a:xfrm>
          <a:prstGeom prst="rect">
            <a:avLst/>
          </a:prstGeom>
          <a:noFill/>
          <a:ln>
            <a:noFill/>
          </a:ln>
        </p:spPr>
      </p:pic>
      <p:pic>
        <p:nvPicPr>
          <p:cNvPr id="249" name="Google Shape;249;p22" descr="Mature athletic man warming up for sports training while exercising in a gym. (provided by Getty Images)"/>
          <p:cNvPicPr preferRelativeResize="0"/>
          <p:nvPr/>
        </p:nvPicPr>
        <p:blipFill>
          <a:blip r:embed="rId2"/>
          <a:stretch>
            <a:fillRect/>
          </a:stretch>
        </p:blipFill>
        <p:spPr>
          <a:xfrm>
            <a:off x="4289625" y="3480362"/>
            <a:ext cx="1214500" cy="809448"/>
          </a:xfrm>
          <a:prstGeom prst="rect">
            <a:avLst/>
          </a:prstGeom>
          <a:noFill/>
          <a:ln>
            <a:noFill/>
          </a:ln>
        </p:spPr>
      </p:pic>
      <p:pic>
        <p:nvPicPr>
          <p:cNvPr id="250" name="Google Shape;250;p22" descr="Prescription and medicine (provided by Getty Images)"/>
          <p:cNvPicPr preferRelativeResize="0"/>
          <p:nvPr/>
        </p:nvPicPr>
        <p:blipFill>
          <a:blip r:embed="rId3"/>
          <a:stretch>
            <a:fillRect/>
          </a:stretch>
        </p:blipFill>
        <p:spPr>
          <a:xfrm>
            <a:off x="6976150" y="3585300"/>
            <a:ext cx="1214500" cy="807676"/>
          </a:xfrm>
          <a:prstGeom prst="rect">
            <a:avLst/>
          </a:prstGeom>
          <a:noFill/>
          <a:ln>
            <a:noFill/>
          </a:ln>
        </p:spPr>
      </p:pic>
      <p:sp>
        <p:nvSpPr>
          <p:cNvPr id="251" name="Google Shape;251;p22"/>
          <p:cNvSpPr txBox="1"/>
          <p:nvPr/>
        </p:nvSpPr>
        <p:spPr>
          <a:xfrm>
            <a:off x="1037175" y="4503200"/>
            <a:ext cx="8122800" cy="323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900">
                <a:solidFill>
                  <a:schemeClr val="lt1"/>
                </a:solidFill>
                <a:latin typeface="Lato" panose="020F0302020204030203"/>
                <a:ea typeface="Lato" panose="020F0302020204030203"/>
                <a:cs typeface="Lato" panose="020F0302020204030203"/>
                <a:sym typeface="Lato" panose="020F0302020204030203"/>
              </a:rPr>
              <a:t>(NICE, 2022; Bannuru et al., 2019; Fransen et al., 2015; Katz et al., 2021) </a:t>
            </a:r>
            <a:endParaRPr sz="900">
              <a:solidFill>
                <a:schemeClr val="lt1"/>
              </a:solidFill>
              <a:latin typeface="Lato" panose="020F0302020204030203"/>
              <a:ea typeface="Lato" panose="020F0302020204030203"/>
              <a:cs typeface="Lato" panose="020F0302020204030203"/>
              <a:sym typeface="Lato" panose="020F0302020204030203"/>
            </a:endParaRPr>
          </a:p>
        </p:txBody>
      </p:sp>
    </p:spTree>
  </p:cSld>
  <p:clrMapOvr>
    <a:masterClrMapping/>
  </p:clrMapOvr>
  <p:transition advTm="3000"/>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255" name="Shape 255"/>
        <p:cNvGrpSpPr/>
        <p:nvPr/>
      </p:nvGrpSpPr>
      <p:grpSpPr>
        <a:xfrm>
          <a:off x="0" y="0"/>
          <a:ext cx="0" cy="0"/>
          <a:chOff x="0" y="0"/>
          <a:chExt cx="0" cy="0"/>
        </a:xfrm>
      </p:grpSpPr>
      <p:sp>
        <p:nvSpPr>
          <p:cNvPr id="256" name="Google Shape;256;p23"/>
          <p:cNvSpPr txBox="1"/>
          <p:nvPr>
            <p:ph type="title"/>
          </p:nvPr>
        </p:nvSpPr>
        <p:spPr>
          <a:xfrm>
            <a:off x="1431200" y="377050"/>
            <a:ext cx="7038900" cy="914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GB" sz="2480" b="1" i="1" u="sng"/>
              <a:t> Pharmacological Management in Detail</a:t>
            </a:r>
            <a:endParaRPr sz="2480" b="1" i="1" u="sng"/>
          </a:p>
        </p:txBody>
      </p:sp>
      <p:sp>
        <p:nvSpPr>
          <p:cNvPr id="257" name="Google Shape;257;p23"/>
          <p:cNvSpPr txBox="1"/>
          <p:nvPr>
            <p:ph type="body" idx="1"/>
          </p:nvPr>
        </p:nvSpPr>
        <p:spPr>
          <a:xfrm>
            <a:off x="1297500" y="1534150"/>
            <a:ext cx="7038900" cy="2911200"/>
          </a:xfrm>
          <a:prstGeom prst="rect">
            <a:avLst/>
          </a:prstGeom>
        </p:spPr>
        <p:txBody>
          <a:bodyPr spcFirstLastPara="1" wrap="square" lIns="91425" tIns="91425" rIns="91425" bIns="91425" anchor="t" anchorCtr="0">
            <a:noAutofit/>
          </a:bodyPr>
          <a:lstStyle/>
          <a:p>
            <a:pPr marL="0" lvl="0" indent="0" algn="l" rtl="0">
              <a:lnSpc>
                <a:spcPct val="105000"/>
              </a:lnSpc>
              <a:spcBef>
                <a:spcPts val="0"/>
              </a:spcBef>
              <a:spcAft>
                <a:spcPts val="0"/>
              </a:spcAft>
              <a:buSzPts val="440"/>
              <a:buNone/>
            </a:pPr>
            <a:r>
              <a:rPr lang="en-GB" sz="1620"/>
              <a:t> Paracetamol, Topical NSAIDs</a:t>
            </a:r>
            <a:endParaRPr sz="1620"/>
          </a:p>
          <a:p>
            <a:pPr marL="0" lvl="0" indent="0" algn="l" rtl="0">
              <a:lnSpc>
                <a:spcPct val="105000"/>
              </a:lnSpc>
              <a:spcBef>
                <a:spcPts val="1200"/>
              </a:spcBef>
              <a:spcAft>
                <a:spcPts val="0"/>
              </a:spcAft>
              <a:buSzPts val="440"/>
              <a:buNone/>
            </a:pPr>
            <a:r>
              <a:rPr lang="en-GB" sz="1620"/>
              <a:t> Oral NSAIDs + PPI protection</a:t>
            </a:r>
            <a:endParaRPr sz="1620"/>
          </a:p>
          <a:p>
            <a:pPr marL="0" lvl="0" indent="0" algn="l" rtl="0">
              <a:lnSpc>
                <a:spcPct val="105000"/>
              </a:lnSpc>
              <a:spcBef>
                <a:spcPts val="1200"/>
              </a:spcBef>
              <a:spcAft>
                <a:spcPts val="0"/>
              </a:spcAft>
              <a:buSzPts val="440"/>
              <a:buNone/>
            </a:pPr>
            <a:r>
              <a:rPr lang="en-GB" sz="1620"/>
              <a:t> Consider opioids for short term only</a:t>
            </a:r>
            <a:endParaRPr sz="1620"/>
          </a:p>
          <a:p>
            <a:pPr marL="0" lvl="0" indent="0" algn="l" rtl="0">
              <a:lnSpc>
                <a:spcPct val="105000"/>
              </a:lnSpc>
              <a:spcBef>
                <a:spcPts val="1200"/>
              </a:spcBef>
              <a:spcAft>
                <a:spcPts val="0"/>
              </a:spcAft>
              <a:buSzPts val="440"/>
              <a:buNone/>
            </a:pPr>
            <a:r>
              <a:rPr lang="en-GB" sz="1620" b="1"/>
              <a:t>Avoid:</a:t>
            </a:r>
            <a:r>
              <a:rPr lang="en-GB" sz="1620"/>
              <a:t> Routine use of paracetamol alone for chronic pain</a:t>
            </a:r>
            <a:endParaRPr sz="1620"/>
          </a:p>
          <a:p>
            <a:pPr marL="0" lvl="0" indent="0" algn="l" rtl="0">
              <a:lnSpc>
                <a:spcPct val="105000"/>
              </a:lnSpc>
              <a:spcBef>
                <a:spcPts val="1200"/>
              </a:spcBef>
              <a:spcAft>
                <a:spcPts val="1200"/>
              </a:spcAft>
              <a:buSzPts val="440"/>
              <a:buNone/>
            </a:pPr>
            <a:r>
              <a:rPr lang="en-GB" sz="1620" b="1"/>
              <a:t>Note</a:t>
            </a:r>
            <a:r>
              <a:rPr lang="en-GB" sz="1620"/>
              <a:t>: Always consider risks vs benefits</a:t>
            </a:r>
            <a:endParaRPr sz="1020"/>
          </a:p>
        </p:txBody>
      </p:sp>
      <p:pic>
        <p:nvPicPr>
          <p:cNvPr id="258" name="Google Shape;258;p23" descr="Medical professional writing prescription next to pills (provided by Getty Images)"/>
          <p:cNvPicPr preferRelativeResize="0"/>
          <p:nvPr/>
        </p:nvPicPr>
        <p:blipFill>
          <a:blip r:embed="rId1"/>
          <a:stretch>
            <a:fillRect/>
          </a:stretch>
        </p:blipFill>
        <p:spPr>
          <a:xfrm>
            <a:off x="6643075" y="1427975"/>
            <a:ext cx="2007574" cy="2640901"/>
          </a:xfrm>
          <a:prstGeom prst="rect">
            <a:avLst/>
          </a:prstGeom>
          <a:noFill/>
          <a:ln>
            <a:noFill/>
          </a:ln>
        </p:spPr>
      </p:pic>
      <p:sp>
        <p:nvSpPr>
          <p:cNvPr id="259" name="Google Shape;259;p23"/>
          <p:cNvSpPr txBox="1"/>
          <p:nvPr/>
        </p:nvSpPr>
        <p:spPr>
          <a:xfrm>
            <a:off x="1297500" y="3852325"/>
            <a:ext cx="7598700" cy="354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100">
                <a:solidFill>
                  <a:schemeClr val="lt1"/>
                </a:solidFill>
                <a:latin typeface="Lato" panose="020F0302020204030203"/>
                <a:ea typeface="Lato" panose="020F0302020204030203"/>
                <a:cs typeface="Lato" panose="020F0302020204030203"/>
                <a:sym typeface="Lato" panose="020F0302020204030203"/>
              </a:rPr>
              <a:t>(Swain et al., 2020; Cheraghi-Sohi et al., 2013) </a:t>
            </a:r>
            <a:endParaRPr sz="1100">
              <a:solidFill>
                <a:schemeClr val="lt1"/>
              </a:solidFill>
              <a:latin typeface="Lato" panose="020F0302020204030203"/>
              <a:ea typeface="Lato" panose="020F0302020204030203"/>
              <a:cs typeface="Lato" panose="020F0302020204030203"/>
              <a:sym typeface="Lato" panose="020F0302020204030203"/>
            </a:endParaRPr>
          </a:p>
        </p:txBody>
      </p:sp>
    </p:spTree>
  </p:cSld>
  <p:clrMapOvr>
    <a:masterClrMapping/>
  </p:clrMapOvr>
  <p:transition advTm="3000"/>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263" name="Shape 263"/>
        <p:cNvGrpSpPr/>
        <p:nvPr/>
      </p:nvGrpSpPr>
      <p:grpSpPr>
        <a:xfrm>
          <a:off x="0" y="0"/>
          <a:ext cx="0" cy="0"/>
          <a:chOff x="0" y="0"/>
          <a:chExt cx="0" cy="0"/>
        </a:xfrm>
      </p:grpSpPr>
      <p:sp>
        <p:nvSpPr>
          <p:cNvPr id="264" name="Google Shape;264;p24"/>
          <p:cNvSpPr txBox="1"/>
          <p:nvPr>
            <p:ph type="title"/>
          </p:nvPr>
        </p:nvSpPr>
        <p:spPr>
          <a:xfrm>
            <a:off x="1297500" y="393750"/>
            <a:ext cx="7038900" cy="914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GB" sz="2390" b="1" i="1" u="sng"/>
              <a:t>Non-Pharmacological Management in Detail</a:t>
            </a:r>
            <a:endParaRPr sz="2390" b="1" i="1" u="sng"/>
          </a:p>
        </p:txBody>
      </p:sp>
      <p:sp>
        <p:nvSpPr>
          <p:cNvPr id="265" name="Google Shape;265;p24"/>
          <p:cNvSpPr txBox="1"/>
          <p:nvPr/>
        </p:nvSpPr>
        <p:spPr>
          <a:xfrm>
            <a:off x="2290900" y="3515198"/>
            <a:ext cx="2080800" cy="384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1300">
              <a:solidFill>
                <a:schemeClr val="lt1"/>
              </a:solidFill>
              <a:latin typeface="Lato" panose="020F0302020204030203"/>
              <a:ea typeface="Lato" panose="020F0302020204030203"/>
              <a:cs typeface="Lato" panose="020F0302020204030203"/>
              <a:sym typeface="Lato" panose="020F0302020204030203"/>
            </a:endParaRPr>
          </a:p>
        </p:txBody>
      </p:sp>
      <p:sp>
        <p:nvSpPr>
          <p:cNvPr id="266" name="Google Shape;266;p24"/>
          <p:cNvSpPr/>
          <p:nvPr/>
        </p:nvSpPr>
        <p:spPr>
          <a:xfrm>
            <a:off x="2232250" y="1649513"/>
            <a:ext cx="2264100" cy="15240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panose="020F0302020204030203"/>
              <a:ea typeface="Lato" panose="020F0302020204030203"/>
              <a:cs typeface="Lato" panose="020F0302020204030203"/>
              <a:sym typeface="Lato" panose="020F0302020204030203"/>
            </a:endParaRPr>
          </a:p>
        </p:txBody>
      </p:sp>
      <p:sp>
        <p:nvSpPr>
          <p:cNvPr id="267" name="Google Shape;267;p24"/>
          <p:cNvSpPr/>
          <p:nvPr/>
        </p:nvSpPr>
        <p:spPr>
          <a:xfrm>
            <a:off x="4572000" y="1649525"/>
            <a:ext cx="2400900" cy="15240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panose="020F0302020204030203"/>
              <a:ea typeface="Lato" panose="020F0302020204030203"/>
              <a:cs typeface="Lato" panose="020F0302020204030203"/>
              <a:sym typeface="Lato" panose="020F0302020204030203"/>
            </a:endParaRPr>
          </a:p>
        </p:txBody>
      </p:sp>
      <p:sp>
        <p:nvSpPr>
          <p:cNvPr id="268" name="Google Shape;268;p24"/>
          <p:cNvSpPr/>
          <p:nvPr/>
        </p:nvSpPr>
        <p:spPr>
          <a:xfrm>
            <a:off x="2232250" y="3245500"/>
            <a:ext cx="2264100" cy="15855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panose="020F0302020204030203"/>
              <a:ea typeface="Lato" panose="020F0302020204030203"/>
              <a:cs typeface="Lato" panose="020F0302020204030203"/>
              <a:sym typeface="Lato" panose="020F0302020204030203"/>
            </a:endParaRPr>
          </a:p>
        </p:txBody>
      </p:sp>
      <p:sp>
        <p:nvSpPr>
          <p:cNvPr id="269" name="Google Shape;269;p24"/>
          <p:cNvSpPr/>
          <p:nvPr/>
        </p:nvSpPr>
        <p:spPr>
          <a:xfrm>
            <a:off x="4571850" y="3245500"/>
            <a:ext cx="2400900" cy="16134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panose="020F0302020204030203"/>
              <a:ea typeface="Lato" panose="020F0302020204030203"/>
              <a:cs typeface="Lato" panose="020F0302020204030203"/>
              <a:sym typeface="Lato" panose="020F0302020204030203"/>
            </a:endParaRPr>
          </a:p>
        </p:txBody>
      </p:sp>
      <p:sp>
        <p:nvSpPr>
          <p:cNvPr id="270" name="Google Shape;270;p24"/>
          <p:cNvSpPr txBox="1"/>
          <p:nvPr/>
        </p:nvSpPr>
        <p:spPr>
          <a:xfrm>
            <a:off x="2290900" y="3837575"/>
            <a:ext cx="1897800" cy="831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600" b="1" i="1">
                <a:solidFill>
                  <a:schemeClr val="lt1"/>
                </a:solidFill>
                <a:latin typeface="Lato" panose="020F0302020204030203"/>
                <a:ea typeface="Lato" panose="020F0302020204030203"/>
                <a:cs typeface="Lato" panose="020F0302020204030203"/>
                <a:sym typeface="Lato" panose="020F0302020204030203"/>
              </a:rPr>
              <a:t>Aids:</a:t>
            </a:r>
            <a:r>
              <a:rPr lang="en-GB" sz="1300">
                <a:solidFill>
                  <a:schemeClr val="lt1"/>
                </a:solidFill>
                <a:latin typeface="Lato" panose="020F0302020204030203"/>
                <a:ea typeface="Lato" panose="020F0302020204030203"/>
                <a:cs typeface="Lato" panose="020F0302020204030203"/>
                <a:sym typeface="Lato" panose="020F0302020204030203"/>
              </a:rPr>
              <a:t> </a:t>
            </a:r>
            <a:endParaRPr sz="13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Walking stick, insoles, braces</a:t>
            </a:r>
            <a:endParaRPr sz="1300">
              <a:solidFill>
                <a:schemeClr val="lt1"/>
              </a:solidFill>
              <a:latin typeface="Lato" panose="020F0302020204030203"/>
              <a:ea typeface="Lato" panose="020F0302020204030203"/>
              <a:cs typeface="Lato" panose="020F0302020204030203"/>
              <a:sym typeface="Lato" panose="020F0302020204030203"/>
            </a:endParaRPr>
          </a:p>
        </p:txBody>
      </p:sp>
      <p:sp>
        <p:nvSpPr>
          <p:cNvPr id="271" name="Google Shape;271;p24"/>
          <p:cNvSpPr txBox="1"/>
          <p:nvPr/>
        </p:nvSpPr>
        <p:spPr>
          <a:xfrm>
            <a:off x="2290900" y="1853375"/>
            <a:ext cx="2400900" cy="1046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700" b="1" i="1">
                <a:solidFill>
                  <a:schemeClr val="lt1"/>
                </a:solidFill>
                <a:latin typeface="Lato" panose="020F0302020204030203"/>
                <a:ea typeface="Lato" panose="020F0302020204030203"/>
                <a:cs typeface="Lato" panose="020F0302020204030203"/>
                <a:sym typeface="Lato" panose="020F0302020204030203"/>
              </a:rPr>
              <a:t>Exercis</a:t>
            </a:r>
            <a:r>
              <a:rPr lang="en-GB" sz="1700" b="1" i="1">
                <a:solidFill>
                  <a:schemeClr val="lt1"/>
                </a:solidFill>
                <a:latin typeface="Lato" panose="020F0302020204030203"/>
                <a:ea typeface="Lato" panose="020F0302020204030203"/>
                <a:cs typeface="Lato" panose="020F0302020204030203"/>
                <a:sym typeface="Lato" panose="020F0302020204030203"/>
              </a:rPr>
              <a:t>e:</a:t>
            </a:r>
            <a:endParaRPr sz="1700" b="1" i="1">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 Strength,</a:t>
            </a:r>
            <a:endParaRPr sz="13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 Aerobic,</a:t>
            </a:r>
            <a:endParaRPr sz="13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 Neuromuscular</a:t>
            </a:r>
            <a:endParaRPr sz="1300">
              <a:solidFill>
                <a:schemeClr val="lt1"/>
              </a:solidFill>
              <a:latin typeface="Lato" panose="020F0302020204030203"/>
              <a:ea typeface="Lato" panose="020F0302020204030203"/>
              <a:cs typeface="Lato" panose="020F0302020204030203"/>
              <a:sym typeface="Lato" panose="020F0302020204030203"/>
            </a:endParaRPr>
          </a:p>
        </p:txBody>
      </p:sp>
      <p:sp>
        <p:nvSpPr>
          <p:cNvPr id="272" name="Google Shape;272;p24"/>
          <p:cNvSpPr txBox="1"/>
          <p:nvPr/>
        </p:nvSpPr>
        <p:spPr>
          <a:xfrm>
            <a:off x="4767375" y="1861025"/>
            <a:ext cx="2400900" cy="831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600" b="1" i="1">
                <a:solidFill>
                  <a:schemeClr val="lt1"/>
                </a:solidFill>
                <a:latin typeface="Lato" panose="020F0302020204030203"/>
                <a:ea typeface="Lato" panose="020F0302020204030203"/>
                <a:cs typeface="Lato" panose="020F0302020204030203"/>
                <a:sym typeface="Lato" panose="020F0302020204030203"/>
              </a:rPr>
              <a:t>Weight loss: </a:t>
            </a:r>
            <a:endParaRPr sz="1600" b="1" i="1">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5-10% reduction helps symptoms</a:t>
            </a:r>
            <a:endParaRPr sz="1300">
              <a:solidFill>
                <a:schemeClr val="lt1"/>
              </a:solidFill>
              <a:latin typeface="Lato" panose="020F0302020204030203"/>
              <a:ea typeface="Lato" panose="020F0302020204030203"/>
              <a:cs typeface="Lato" panose="020F0302020204030203"/>
              <a:sym typeface="Lato" panose="020F0302020204030203"/>
            </a:endParaRPr>
          </a:p>
        </p:txBody>
      </p:sp>
      <p:sp>
        <p:nvSpPr>
          <p:cNvPr id="273" name="Google Shape;273;p24"/>
          <p:cNvSpPr txBox="1"/>
          <p:nvPr/>
        </p:nvSpPr>
        <p:spPr>
          <a:xfrm>
            <a:off x="4731900" y="3837575"/>
            <a:ext cx="2080800" cy="831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600" b="1" i="1">
                <a:solidFill>
                  <a:schemeClr val="lt1"/>
                </a:solidFill>
                <a:latin typeface="Lato" panose="020F0302020204030203"/>
                <a:ea typeface="Lato" panose="020F0302020204030203"/>
                <a:cs typeface="Lato" panose="020F0302020204030203"/>
                <a:sym typeface="Lato" panose="020F0302020204030203"/>
              </a:rPr>
              <a:t>Psychological: </a:t>
            </a:r>
            <a:endParaRPr sz="1600" b="1" i="1">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CBT, pain management programs</a:t>
            </a:r>
            <a:endParaRPr sz="1300">
              <a:solidFill>
                <a:schemeClr val="lt1"/>
              </a:solidFill>
              <a:latin typeface="Lato" panose="020F0302020204030203"/>
              <a:ea typeface="Lato" panose="020F0302020204030203"/>
              <a:cs typeface="Lato" panose="020F0302020204030203"/>
              <a:sym typeface="Lato" panose="020F0302020204030203"/>
            </a:endParaRPr>
          </a:p>
        </p:txBody>
      </p:sp>
      <p:pic>
        <p:nvPicPr>
          <p:cNvPr id="274" name="Google Shape;274;p24" descr="Young man lifting barbell, low angle view (provided by Getty Images)"/>
          <p:cNvPicPr preferRelativeResize="0"/>
          <p:nvPr/>
        </p:nvPicPr>
        <p:blipFill>
          <a:blip r:embed="rId1"/>
          <a:stretch>
            <a:fillRect/>
          </a:stretch>
        </p:blipFill>
        <p:spPr>
          <a:xfrm>
            <a:off x="3770925" y="2692325"/>
            <a:ext cx="1582626" cy="1167524"/>
          </a:xfrm>
          <a:prstGeom prst="rect">
            <a:avLst/>
          </a:prstGeom>
          <a:noFill/>
          <a:ln>
            <a:noFill/>
          </a:ln>
        </p:spPr>
      </p:pic>
      <p:sp>
        <p:nvSpPr>
          <p:cNvPr id="275" name="Google Shape;275;p24"/>
          <p:cNvSpPr txBox="1"/>
          <p:nvPr/>
        </p:nvSpPr>
        <p:spPr>
          <a:xfrm>
            <a:off x="2334850" y="4772275"/>
            <a:ext cx="6823800" cy="261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500">
                <a:solidFill>
                  <a:schemeClr val="lt1"/>
                </a:solidFill>
                <a:latin typeface="Lato" panose="020F0302020204030203"/>
                <a:ea typeface="Lato" panose="020F0302020204030203"/>
                <a:cs typeface="Lato" panose="020F0302020204030203"/>
                <a:sym typeface="Lato" panose="020F0302020204030203"/>
              </a:rPr>
              <a:t>(NICE, 2022; WHO, 2023; Messier et al., 2013; Blagojevic et al., 2010) </a:t>
            </a:r>
            <a:endParaRPr sz="500">
              <a:solidFill>
                <a:schemeClr val="lt1"/>
              </a:solidFill>
              <a:latin typeface="Lato" panose="020F0302020204030203"/>
              <a:ea typeface="Lato" panose="020F0302020204030203"/>
              <a:cs typeface="Lato" panose="020F0302020204030203"/>
              <a:sym typeface="Lato" panose="020F0302020204030203"/>
            </a:endParaRPr>
          </a:p>
        </p:txBody>
      </p:sp>
    </p:spTree>
  </p:cSld>
  <p:clrMapOvr>
    <a:masterClrMapping/>
  </p:clrMapOvr>
  <p:transition advTm="3000"/>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279" name="Shape 279"/>
        <p:cNvGrpSpPr/>
        <p:nvPr/>
      </p:nvGrpSpPr>
      <p:grpSpPr>
        <a:xfrm>
          <a:off x="0" y="0"/>
          <a:ext cx="0" cy="0"/>
          <a:chOff x="0" y="0"/>
          <a:chExt cx="0" cy="0"/>
        </a:xfrm>
      </p:grpSpPr>
      <p:sp>
        <p:nvSpPr>
          <p:cNvPr id="280" name="Google Shape;280;p25"/>
          <p:cNvSpPr txBox="1"/>
          <p:nvPr>
            <p:ph type="title"/>
          </p:nvPr>
        </p:nvSpPr>
        <p:spPr>
          <a:xfrm>
            <a:off x="1297500" y="393750"/>
            <a:ext cx="7038900" cy="9141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sz="3000" b="1" i="1" u="sng"/>
              <a:t> Surgical Options</a:t>
            </a:r>
            <a:endParaRPr sz="3000" b="1" i="1" u="sng"/>
          </a:p>
        </p:txBody>
      </p:sp>
      <p:sp>
        <p:nvSpPr>
          <p:cNvPr id="281" name="Google Shape;281;p25"/>
          <p:cNvSpPr txBox="1"/>
          <p:nvPr/>
        </p:nvSpPr>
        <p:spPr>
          <a:xfrm>
            <a:off x="865075" y="1480000"/>
            <a:ext cx="2345100" cy="25089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GB" sz="1700" b="1" i="1">
                <a:solidFill>
                  <a:schemeClr val="lt1"/>
                </a:solidFill>
                <a:latin typeface="Lato" panose="020F0302020204030203"/>
                <a:ea typeface="Lato" panose="020F0302020204030203"/>
                <a:cs typeface="Lato" panose="020F0302020204030203"/>
                <a:sym typeface="Lato" panose="020F0302020204030203"/>
              </a:rPr>
              <a:t>When to Consider</a:t>
            </a:r>
            <a:endParaRPr sz="1700" b="1" i="1">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endParaRPr sz="1700" b="1" i="1">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 Surgery Severe pain not controlled by other </a:t>
            </a:r>
            <a:endParaRPr sz="13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endParaRPr sz="13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treatments Significant impact on daily activities Failed </a:t>
            </a:r>
            <a:endParaRPr sz="13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endParaRPr sz="13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conservative management for 3+ months</a:t>
            </a:r>
            <a:endParaRPr sz="13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endParaRPr sz="1300">
              <a:solidFill>
                <a:schemeClr val="lt1"/>
              </a:solidFill>
              <a:latin typeface="Lato" panose="020F0302020204030203"/>
              <a:ea typeface="Lato" panose="020F0302020204030203"/>
              <a:cs typeface="Lato" panose="020F0302020204030203"/>
              <a:sym typeface="Lato" panose="020F0302020204030203"/>
            </a:endParaRPr>
          </a:p>
        </p:txBody>
      </p:sp>
      <p:sp>
        <p:nvSpPr>
          <p:cNvPr id="282" name="Google Shape;282;p25"/>
          <p:cNvSpPr txBox="1"/>
          <p:nvPr/>
        </p:nvSpPr>
        <p:spPr>
          <a:xfrm>
            <a:off x="3300425" y="1480000"/>
            <a:ext cx="2876700" cy="1908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700" b="1" i="1">
                <a:solidFill>
                  <a:schemeClr val="lt1"/>
                </a:solidFill>
                <a:latin typeface="Lato" panose="020F0302020204030203"/>
                <a:ea typeface="Lato" panose="020F0302020204030203"/>
                <a:cs typeface="Lato" panose="020F0302020204030203"/>
                <a:sym typeface="Lato" panose="020F0302020204030203"/>
              </a:rPr>
              <a:t>Types of Surgery Arthroscopy:</a:t>
            </a:r>
            <a:endParaRPr sz="1700" b="1" i="1">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1700" b="1" i="1">
                <a:solidFill>
                  <a:schemeClr val="lt1"/>
                </a:solidFill>
                <a:latin typeface="Lato" panose="020F0302020204030203"/>
                <a:ea typeface="Lato" panose="020F0302020204030203"/>
                <a:cs typeface="Lato" panose="020F0302020204030203"/>
                <a:sym typeface="Lato" panose="020F0302020204030203"/>
              </a:rPr>
              <a:t> </a:t>
            </a:r>
            <a:endParaRPr sz="1700" b="1" i="1">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Rarely  recommended for OAJoint </a:t>
            </a:r>
            <a:endParaRPr sz="13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endParaRPr sz="13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replacement: Hip, knee, shoulder </a:t>
            </a:r>
            <a:endParaRPr sz="13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endParaRPr sz="13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Osteotomy: For younger patients</a:t>
            </a:r>
            <a:endParaRPr sz="13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endParaRPr sz="1300">
              <a:solidFill>
                <a:schemeClr val="lt1"/>
              </a:solidFill>
              <a:latin typeface="Lato" panose="020F0302020204030203"/>
              <a:ea typeface="Lato" panose="020F0302020204030203"/>
              <a:cs typeface="Lato" panose="020F0302020204030203"/>
              <a:sym typeface="Lato" panose="020F0302020204030203"/>
            </a:endParaRPr>
          </a:p>
        </p:txBody>
      </p:sp>
      <p:sp>
        <p:nvSpPr>
          <p:cNvPr id="283" name="Google Shape;283;p25"/>
          <p:cNvSpPr txBox="1"/>
          <p:nvPr/>
        </p:nvSpPr>
        <p:spPr>
          <a:xfrm>
            <a:off x="6397800" y="1573800"/>
            <a:ext cx="2190300" cy="2139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800" b="1" i="1">
                <a:solidFill>
                  <a:schemeClr val="lt1"/>
                </a:solidFill>
                <a:latin typeface="Lato" panose="020F0302020204030203"/>
                <a:ea typeface="Lato" panose="020F0302020204030203"/>
                <a:cs typeface="Lato" panose="020F0302020204030203"/>
                <a:sym typeface="Lato" panose="020F0302020204030203"/>
              </a:rPr>
              <a:t>Referral</a:t>
            </a:r>
            <a:endParaRPr sz="1800" b="1" i="1">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endParaRPr sz="1800" b="1" i="1">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Refer to orthopedics when appropriate Discuss risks, benefits, and recovery time Consider patient age and comorbidities.</a:t>
            </a:r>
            <a:endParaRPr sz="13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endParaRPr sz="13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endParaRPr sz="1300">
              <a:solidFill>
                <a:schemeClr val="lt1"/>
              </a:solidFill>
              <a:latin typeface="Lato" panose="020F0302020204030203"/>
              <a:ea typeface="Lato" panose="020F0302020204030203"/>
              <a:cs typeface="Lato" panose="020F0302020204030203"/>
              <a:sym typeface="Lato" panose="020F0302020204030203"/>
            </a:endParaRPr>
          </a:p>
        </p:txBody>
      </p:sp>
      <p:sp>
        <p:nvSpPr>
          <p:cNvPr id="284" name="Google Shape;284;p25"/>
          <p:cNvSpPr txBox="1"/>
          <p:nvPr/>
        </p:nvSpPr>
        <p:spPr>
          <a:xfrm>
            <a:off x="957800" y="4161050"/>
            <a:ext cx="8011500" cy="369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200">
                <a:solidFill>
                  <a:schemeClr val="lt1"/>
                </a:solidFill>
                <a:latin typeface="Lato" panose="020F0302020204030203"/>
                <a:ea typeface="Lato" panose="020F0302020204030203"/>
                <a:cs typeface="Lato" panose="020F0302020204030203"/>
                <a:sym typeface="Lato" panose="020F0302020204030203"/>
              </a:rPr>
              <a:t>(NHS England, 2019b; NICE, 2021) </a:t>
            </a:r>
            <a:endParaRPr sz="1200">
              <a:solidFill>
                <a:schemeClr val="lt1"/>
              </a:solidFill>
              <a:latin typeface="Lato" panose="020F0302020204030203"/>
              <a:ea typeface="Lato" panose="020F0302020204030203"/>
              <a:cs typeface="Lato" panose="020F0302020204030203"/>
              <a:sym typeface="Lato" panose="020F0302020204030203"/>
            </a:endParaRPr>
          </a:p>
        </p:txBody>
      </p:sp>
    </p:spTree>
  </p:cSld>
  <p:clrMapOvr>
    <a:masterClrMapping/>
  </p:clrMapOvr>
  <p:transition advTm="3000"/>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288" name="Shape 288"/>
        <p:cNvGrpSpPr/>
        <p:nvPr/>
      </p:nvGrpSpPr>
      <p:grpSpPr>
        <a:xfrm>
          <a:off x="0" y="0"/>
          <a:ext cx="0" cy="0"/>
          <a:chOff x="0" y="0"/>
          <a:chExt cx="0" cy="0"/>
        </a:xfrm>
      </p:grpSpPr>
      <p:sp>
        <p:nvSpPr>
          <p:cNvPr id="289" name="Google Shape;289;p26"/>
          <p:cNvSpPr txBox="1"/>
          <p:nvPr>
            <p:ph type="title"/>
          </p:nvPr>
        </p:nvSpPr>
        <p:spPr>
          <a:xfrm>
            <a:off x="1297500" y="393750"/>
            <a:ext cx="7038900" cy="9141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sz="2700" b="1" i="1" u="sng"/>
              <a:t>Complications &amp; Prognosis</a:t>
            </a:r>
            <a:endParaRPr sz="2700" b="1" i="1" u="sng"/>
          </a:p>
        </p:txBody>
      </p:sp>
      <p:sp>
        <p:nvSpPr>
          <p:cNvPr id="290" name="Google Shape;290;p26"/>
          <p:cNvSpPr txBox="1"/>
          <p:nvPr>
            <p:ph type="body" idx="1"/>
          </p:nvPr>
        </p:nvSpPr>
        <p:spPr>
          <a:xfrm>
            <a:off x="1297500" y="1567550"/>
            <a:ext cx="3403200" cy="2911200"/>
          </a:xfrm>
          <a:prstGeom prst="rect">
            <a:avLst/>
          </a:prstGeom>
        </p:spPr>
        <p:txBody>
          <a:bodyPr spcFirstLastPara="1" wrap="square" lIns="91425" tIns="91425" rIns="91425" bIns="91425" anchor="t" anchorCtr="0">
            <a:noAutofit/>
          </a:bodyPr>
          <a:lstStyle/>
          <a:p>
            <a:pPr marL="0" lvl="0" indent="0" algn="l" rtl="0">
              <a:lnSpc>
                <a:spcPct val="95000"/>
              </a:lnSpc>
              <a:spcBef>
                <a:spcPts val="0"/>
              </a:spcBef>
              <a:spcAft>
                <a:spcPts val="0"/>
              </a:spcAft>
              <a:buNone/>
            </a:pPr>
            <a:r>
              <a:rPr lang="en-GB" sz="2025" i="1"/>
              <a:t>Complications</a:t>
            </a:r>
            <a:endParaRPr sz="2025" i="1"/>
          </a:p>
          <a:p>
            <a:pPr marL="0" lvl="0" indent="0" algn="l" rtl="0">
              <a:lnSpc>
                <a:spcPct val="95000"/>
              </a:lnSpc>
              <a:spcBef>
                <a:spcPts val="1200"/>
              </a:spcBef>
              <a:spcAft>
                <a:spcPts val="0"/>
              </a:spcAft>
              <a:buNone/>
            </a:pPr>
            <a:r>
              <a:rPr lang="en-GB" sz="1525"/>
              <a:t>Chronic pain and stiffness</a:t>
            </a:r>
            <a:endParaRPr sz="1525"/>
          </a:p>
          <a:p>
            <a:pPr marL="0" lvl="0" indent="0" algn="l" rtl="0">
              <a:lnSpc>
                <a:spcPct val="95000"/>
              </a:lnSpc>
              <a:spcBef>
                <a:spcPts val="1200"/>
              </a:spcBef>
              <a:spcAft>
                <a:spcPts val="0"/>
              </a:spcAft>
              <a:buNone/>
            </a:pPr>
            <a:r>
              <a:rPr lang="en-GB" sz="1525"/>
              <a:t>- Reduced mobility and disability  </a:t>
            </a:r>
            <a:endParaRPr sz="1525"/>
          </a:p>
          <a:p>
            <a:pPr marL="0" lvl="0" indent="0" algn="l" rtl="0">
              <a:lnSpc>
                <a:spcPct val="95000"/>
              </a:lnSpc>
              <a:spcBef>
                <a:spcPts val="1200"/>
              </a:spcBef>
              <a:spcAft>
                <a:spcPts val="0"/>
              </a:spcAft>
              <a:buNone/>
            </a:pPr>
            <a:r>
              <a:rPr lang="en-GB" sz="1525"/>
              <a:t>- Increased risk of falls and fractures</a:t>
            </a:r>
            <a:endParaRPr sz="1525"/>
          </a:p>
          <a:p>
            <a:pPr marL="0" lvl="0" indent="0" algn="l" rtl="0">
              <a:lnSpc>
                <a:spcPct val="95000"/>
              </a:lnSpc>
              <a:spcBef>
                <a:spcPts val="1200"/>
              </a:spcBef>
              <a:spcAft>
                <a:spcPts val="0"/>
              </a:spcAft>
              <a:buNone/>
            </a:pPr>
            <a:r>
              <a:rPr lang="en-GB" sz="1525"/>
              <a:t>- Impact on mental health: anxiety &amp; depression</a:t>
            </a:r>
            <a:endParaRPr sz="1525"/>
          </a:p>
          <a:p>
            <a:pPr marL="0" lvl="0" indent="0" algn="l" rtl="0">
              <a:lnSpc>
                <a:spcPct val="95000"/>
              </a:lnSpc>
              <a:spcBef>
                <a:spcPts val="1200"/>
              </a:spcBef>
              <a:spcAft>
                <a:spcPts val="0"/>
              </a:spcAft>
              <a:buNone/>
            </a:pPr>
            <a:r>
              <a:rPr lang="en-GB" sz="1525"/>
              <a:t>- Comorbidities: obesity, cardiovascular disease</a:t>
            </a:r>
            <a:endParaRPr sz="1525"/>
          </a:p>
          <a:p>
            <a:pPr marL="0" lvl="0" indent="0" algn="l" rtl="0">
              <a:lnSpc>
                <a:spcPct val="95000"/>
              </a:lnSpc>
              <a:spcBef>
                <a:spcPts val="1200"/>
              </a:spcBef>
              <a:spcAft>
                <a:spcPts val="1200"/>
              </a:spcAft>
              <a:buSzPts val="275"/>
              <a:buNone/>
            </a:pPr>
            <a:endParaRPr sz="1525"/>
          </a:p>
        </p:txBody>
      </p:sp>
      <p:sp>
        <p:nvSpPr>
          <p:cNvPr id="291" name="Google Shape;291;p26"/>
          <p:cNvSpPr txBox="1"/>
          <p:nvPr>
            <p:ph type="body" idx="2"/>
          </p:nvPr>
        </p:nvSpPr>
        <p:spPr>
          <a:xfrm>
            <a:off x="4933225" y="1567550"/>
            <a:ext cx="3403200" cy="2911200"/>
          </a:xfrm>
          <a:prstGeom prst="rect">
            <a:avLst/>
          </a:prstGeom>
        </p:spPr>
        <p:txBody>
          <a:bodyPr spcFirstLastPara="1" wrap="square" lIns="91425" tIns="91425" rIns="91425" bIns="91425" anchor="t" anchorCtr="0">
            <a:normAutofit fontScale="55000" lnSpcReduction="20000"/>
          </a:bodyPr>
          <a:lstStyle/>
          <a:p>
            <a:pPr marL="0" lvl="0" indent="0" algn="l" rtl="0">
              <a:spcBef>
                <a:spcPts val="0"/>
              </a:spcBef>
              <a:spcAft>
                <a:spcPts val="0"/>
              </a:spcAft>
              <a:buNone/>
            </a:pPr>
            <a:r>
              <a:rPr lang="en-GB" sz="2635" i="1"/>
              <a:t>Prognosis</a:t>
            </a:r>
            <a:endParaRPr sz="2635" i="1"/>
          </a:p>
          <a:p>
            <a:pPr marL="0" lvl="0" indent="0" algn="l" rtl="0">
              <a:spcBef>
                <a:spcPts val="1200"/>
              </a:spcBef>
              <a:spcAft>
                <a:spcPts val="0"/>
              </a:spcAft>
              <a:buNone/>
            </a:pPr>
            <a:r>
              <a:rPr lang="en-GB" sz="2215"/>
              <a:t>OA </a:t>
            </a:r>
            <a:r>
              <a:rPr lang="en-GB" sz="2540"/>
              <a:t>is a long-term but manageable condition</a:t>
            </a:r>
            <a:endParaRPr sz="2540"/>
          </a:p>
          <a:p>
            <a:pPr marL="0" lvl="0" indent="0" algn="l" rtl="0">
              <a:spcBef>
                <a:spcPts val="1200"/>
              </a:spcBef>
              <a:spcAft>
                <a:spcPts val="0"/>
              </a:spcAft>
              <a:buNone/>
            </a:pPr>
            <a:r>
              <a:rPr lang="en-GB" sz="2540"/>
              <a:t>- Symptoms can fluctuate over time</a:t>
            </a:r>
            <a:endParaRPr sz="2540"/>
          </a:p>
          <a:p>
            <a:pPr marL="0" lvl="0" indent="0" algn="l" rtl="0">
              <a:spcBef>
                <a:spcPts val="1200"/>
              </a:spcBef>
              <a:spcAft>
                <a:spcPts val="0"/>
              </a:spcAft>
              <a:buNone/>
            </a:pPr>
            <a:r>
              <a:rPr lang="en-GB" sz="2540"/>
              <a:t>- Early intervention improves outcomes</a:t>
            </a:r>
            <a:endParaRPr sz="2540"/>
          </a:p>
          <a:p>
            <a:pPr marL="0" lvl="0" indent="0" algn="l" rtl="0">
              <a:spcBef>
                <a:spcPts val="1200"/>
              </a:spcBef>
              <a:spcAft>
                <a:spcPts val="0"/>
              </a:spcAft>
              <a:buNone/>
            </a:pPr>
            <a:r>
              <a:rPr lang="en-GB" sz="2540"/>
              <a:t>- Most people live well with self-management</a:t>
            </a:r>
            <a:endParaRPr sz="2540"/>
          </a:p>
          <a:p>
            <a:pPr marL="0" lvl="0" indent="0" algn="l" rtl="0">
              <a:spcBef>
                <a:spcPts val="1200"/>
              </a:spcBef>
              <a:spcAft>
                <a:spcPts val="0"/>
              </a:spcAft>
              <a:buNone/>
            </a:pPr>
            <a:r>
              <a:rPr lang="en-GB" sz="2540"/>
              <a:t>- Quality of life can be maintained</a:t>
            </a:r>
            <a:endParaRPr sz="2540"/>
          </a:p>
          <a:p>
            <a:pPr marL="0" lvl="0" indent="0" algn="l" rtl="0">
              <a:spcBef>
                <a:spcPts val="1200"/>
              </a:spcBef>
              <a:spcAft>
                <a:spcPts val="1200"/>
              </a:spcAft>
              <a:buNone/>
            </a:pPr>
          </a:p>
        </p:txBody>
      </p:sp>
      <p:sp>
        <p:nvSpPr>
          <p:cNvPr id="292" name="Google Shape;292;p26"/>
          <p:cNvSpPr txBox="1"/>
          <p:nvPr/>
        </p:nvSpPr>
        <p:spPr>
          <a:xfrm>
            <a:off x="1297500" y="4369450"/>
            <a:ext cx="7655400" cy="338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000">
                <a:solidFill>
                  <a:schemeClr val="lt1"/>
                </a:solidFill>
                <a:latin typeface="Lato" panose="020F0302020204030203"/>
                <a:ea typeface="Lato" panose="020F0302020204030203"/>
                <a:cs typeface="Lato" panose="020F0302020204030203"/>
                <a:sym typeface="Lato" panose="020F0302020204030203"/>
              </a:rPr>
              <a:t>NHS England, 2019b; NICE, 2021; NHS England, 2019c) </a:t>
            </a:r>
            <a:endParaRPr sz="1000">
              <a:solidFill>
                <a:schemeClr val="lt1"/>
              </a:solidFill>
              <a:latin typeface="Lato" panose="020F0302020204030203"/>
              <a:ea typeface="Lato" panose="020F0302020204030203"/>
              <a:cs typeface="Lato" panose="020F0302020204030203"/>
              <a:sym typeface="Lato" panose="020F0302020204030203"/>
            </a:endParaRPr>
          </a:p>
        </p:txBody>
      </p:sp>
    </p:spTree>
  </p:cSld>
  <p:clrMapOvr>
    <a:masterClrMapping/>
  </p:clrMapOvr>
  <p:transition advTm="3000"/>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296" name="Shape 296"/>
        <p:cNvGrpSpPr/>
        <p:nvPr/>
      </p:nvGrpSpPr>
      <p:grpSpPr>
        <a:xfrm>
          <a:off x="0" y="0"/>
          <a:ext cx="0" cy="0"/>
          <a:chOff x="0" y="0"/>
          <a:chExt cx="0" cy="0"/>
        </a:xfrm>
      </p:grpSpPr>
      <p:sp>
        <p:nvSpPr>
          <p:cNvPr id="297" name="Google Shape;297;p27"/>
          <p:cNvSpPr txBox="1"/>
          <p:nvPr>
            <p:ph type="title"/>
          </p:nvPr>
        </p:nvSpPr>
        <p:spPr>
          <a:xfrm>
            <a:off x="1297500" y="393750"/>
            <a:ext cx="7038900" cy="9141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sz="3100" b="1" u="sng"/>
              <a:t>Case Study / Clinical Scenario</a:t>
            </a:r>
            <a:endParaRPr sz="3100" b="1" u="sng"/>
          </a:p>
        </p:txBody>
      </p:sp>
      <p:sp>
        <p:nvSpPr>
          <p:cNvPr id="298" name="Google Shape;298;p27"/>
          <p:cNvSpPr txBox="1"/>
          <p:nvPr>
            <p:ph type="body" idx="1"/>
          </p:nvPr>
        </p:nvSpPr>
        <p:spPr>
          <a:xfrm>
            <a:off x="869400" y="1307850"/>
            <a:ext cx="7405200" cy="718200"/>
          </a:xfrm>
          <a:prstGeom prst="rect">
            <a:avLst/>
          </a:prstGeom>
        </p:spPr>
        <p:txBody>
          <a:bodyPr spcFirstLastPara="1" wrap="square" lIns="91425" tIns="91425" rIns="91425" bIns="91425" anchor="t" anchorCtr="0">
            <a:noAutofit/>
          </a:bodyPr>
          <a:lstStyle/>
          <a:p>
            <a:pPr marL="0" lvl="0" indent="0" algn="l" rtl="0">
              <a:lnSpc>
                <a:spcPct val="95000"/>
              </a:lnSpc>
              <a:spcBef>
                <a:spcPts val="0"/>
              </a:spcBef>
              <a:spcAft>
                <a:spcPts val="0"/>
              </a:spcAft>
              <a:buNone/>
            </a:pPr>
            <a:r>
              <a:rPr lang="en-GB" sz="1625" b="1"/>
              <a:t>Patien</a:t>
            </a:r>
            <a:r>
              <a:rPr lang="en-GB" sz="1625"/>
              <a:t>t: 65-year-old female</a:t>
            </a:r>
            <a:endParaRPr sz="1625"/>
          </a:p>
          <a:p>
            <a:pPr marL="0" lvl="0" indent="0" algn="l" rtl="0">
              <a:lnSpc>
                <a:spcPct val="95000"/>
              </a:lnSpc>
              <a:spcBef>
                <a:spcPts val="1200"/>
              </a:spcBef>
              <a:spcAft>
                <a:spcPts val="0"/>
              </a:spcAft>
              <a:buNone/>
            </a:pPr>
            <a:r>
              <a:rPr lang="en-GB" sz="1625"/>
              <a:t>Presenting Complaint:</a:t>
            </a:r>
            <a:endParaRPr sz="1625"/>
          </a:p>
          <a:p>
            <a:pPr marL="0" lvl="0" indent="0" algn="l" rtl="0">
              <a:lnSpc>
                <a:spcPct val="95000"/>
              </a:lnSpc>
              <a:spcBef>
                <a:spcPts val="1200"/>
              </a:spcBef>
              <a:spcAft>
                <a:spcPts val="0"/>
              </a:spcAft>
              <a:buNone/>
            </a:pPr>
            <a:r>
              <a:rPr lang="en-GB" sz="1625"/>
              <a:t>6-month history of knee pain, worse with activity and stairs</a:t>
            </a:r>
            <a:endParaRPr sz="1625"/>
          </a:p>
          <a:p>
            <a:pPr marL="0" lvl="0" indent="0" algn="l" rtl="0">
              <a:lnSpc>
                <a:spcPct val="95000"/>
              </a:lnSpc>
              <a:spcBef>
                <a:spcPts val="1200"/>
              </a:spcBef>
              <a:spcAft>
                <a:spcPts val="0"/>
              </a:spcAft>
              <a:buNone/>
            </a:pPr>
            <a:r>
              <a:rPr lang="en-GB" sz="1625" b="1"/>
              <a:t>Examination:</a:t>
            </a:r>
            <a:endParaRPr sz="1625" b="1"/>
          </a:p>
          <a:p>
            <a:pPr marL="0" lvl="0" indent="0" algn="l" rtl="0">
              <a:lnSpc>
                <a:spcPct val="95000"/>
              </a:lnSpc>
              <a:spcBef>
                <a:spcPts val="1200"/>
              </a:spcBef>
              <a:spcAft>
                <a:spcPts val="0"/>
              </a:spcAft>
              <a:buNone/>
            </a:pPr>
            <a:r>
              <a:rPr lang="en-GB" sz="1625"/>
              <a:t>- Crepitus on movement</a:t>
            </a:r>
            <a:endParaRPr sz="1625"/>
          </a:p>
          <a:p>
            <a:pPr marL="0" lvl="0" indent="0" algn="l" rtl="0">
              <a:lnSpc>
                <a:spcPct val="95000"/>
              </a:lnSpc>
              <a:spcBef>
                <a:spcPts val="1200"/>
              </a:spcBef>
              <a:spcAft>
                <a:spcPts val="0"/>
              </a:spcAft>
              <a:buNone/>
            </a:pPr>
            <a:r>
              <a:rPr lang="en-GB" sz="1625"/>
              <a:t>- Reduced range of motion  </a:t>
            </a:r>
            <a:endParaRPr sz="1625"/>
          </a:p>
          <a:p>
            <a:pPr marL="0" lvl="0" indent="0" algn="l" rtl="0">
              <a:lnSpc>
                <a:spcPct val="95000"/>
              </a:lnSpc>
              <a:spcBef>
                <a:spcPts val="1200"/>
              </a:spcBef>
              <a:spcAft>
                <a:spcPts val="0"/>
              </a:spcAft>
              <a:buNone/>
            </a:pPr>
            <a:r>
              <a:rPr lang="en-GB" sz="1625"/>
              <a:t>- No significant swelling</a:t>
            </a:r>
            <a:endParaRPr sz="1625"/>
          </a:p>
          <a:p>
            <a:pPr marL="0" lvl="0" indent="0" algn="l" rtl="0">
              <a:lnSpc>
                <a:spcPct val="95000"/>
              </a:lnSpc>
              <a:spcBef>
                <a:spcPts val="1200"/>
              </a:spcBef>
              <a:spcAft>
                <a:spcPts val="0"/>
              </a:spcAft>
              <a:buNone/>
            </a:pPr>
            <a:r>
              <a:rPr lang="en-GB" sz="1625" b="1"/>
              <a:t>X-ray Findings:</a:t>
            </a:r>
            <a:endParaRPr sz="1625" b="1"/>
          </a:p>
          <a:p>
            <a:pPr marL="0" lvl="0" indent="0" algn="l" rtl="0">
              <a:lnSpc>
                <a:spcPct val="95000"/>
              </a:lnSpc>
              <a:spcBef>
                <a:spcPts val="1200"/>
              </a:spcBef>
              <a:spcAft>
                <a:spcPts val="0"/>
              </a:spcAft>
              <a:buNone/>
            </a:pPr>
            <a:r>
              <a:rPr lang="en-GB" sz="1625"/>
              <a:t>- Joint space narrowing</a:t>
            </a:r>
            <a:endParaRPr sz="1625"/>
          </a:p>
          <a:p>
            <a:pPr marL="0" lvl="0" indent="0" algn="l" rtl="0">
              <a:lnSpc>
                <a:spcPct val="95000"/>
              </a:lnSpc>
              <a:spcBef>
                <a:spcPts val="1200"/>
              </a:spcBef>
              <a:spcAft>
                <a:spcPts val="0"/>
              </a:spcAft>
              <a:buNone/>
            </a:pPr>
            <a:r>
              <a:rPr lang="en-GB" sz="1625"/>
              <a:t>- Osteophytes present</a:t>
            </a:r>
            <a:endParaRPr sz="1625"/>
          </a:p>
          <a:p>
            <a:pPr marL="0" lvl="0" indent="0" algn="l" rtl="0">
              <a:lnSpc>
                <a:spcPct val="95000"/>
              </a:lnSpc>
              <a:spcBef>
                <a:spcPts val="1200"/>
              </a:spcBef>
              <a:spcAft>
                <a:spcPts val="0"/>
              </a:spcAft>
              <a:buNone/>
            </a:pPr>
            <a:r>
              <a:rPr lang="en-GB" sz="1625"/>
              <a:t>4. Review in 6 weeksIcon: patient or case study</a:t>
            </a:r>
            <a:endParaRPr sz="1625"/>
          </a:p>
          <a:p>
            <a:pPr marL="0" lvl="0" indent="0" algn="l" rtl="0">
              <a:lnSpc>
                <a:spcPct val="95000"/>
              </a:lnSpc>
              <a:spcBef>
                <a:spcPts val="1200"/>
              </a:spcBef>
              <a:spcAft>
                <a:spcPts val="0"/>
              </a:spcAft>
              <a:buNone/>
            </a:pPr>
            <a:r>
              <a:rPr lang="en-GB" sz="1625"/>
              <a:t>Citation: (NICE NG226, 2022)</a:t>
            </a:r>
            <a:endParaRPr sz="1625"/>
          </a:p>
          <a:p>
            <a:pPr marL="0" lvl="0" indent="0" algn="l" rtl="0">
              <a:lnSpc>
                <a:spcPct val="95000"/>
              </a:lnSpc>
              <a:spcBef>
                <a:spcPts val="1200"/>
              </a:spcBef>
              <a:spcAft>
                <a:spcPts val="1200"/>
              </a:spcAft>
              <a:buSzPts val="275"/>
              <a:buNone/>
            </a:pPr>
            <a:endParaRPr sz="1625"/>
          </a:p>
        </p:txBody>
      </p:sp>
      <p:pic>
        <p:nvPicPr>
          <p:cNvPr id="299" name="Google Shape;299;p27" descr="Case Study - Free of Charge Creative Commons Chalkboard image"/>
          <p:cNvPicPr preferRelativeResize="0"/>
          <p:nvPr/>
        </p:nvPicPr>
        <p:blipFill>
          <a:blip r:embed="rId1"/>
          <a:stretch>
            <a:fillRect/>
          </a:stretch>
        </p:blipFill>
        <p:spPr>
          <a:xfrm>
            <a:off x="6866600" y="1307850"/>
            <a:ext cx="1959651" cy="1306426"/>
          </a:xfrm>
          <a:prstGeom prst="rect">
            <a:avLst/>
          </a:prstGeom>
          <a:noFill/>
          <a:ln>
            <a:noFill/>
          </a:ln>
        </p:spPr>
      </p:pic>
      <p:pic>
        <p:nvPicPr>
          <p:cNvPr id="300" name="Google Shape;300;p27" descr="Physical therapists are using the handle to the patient knee to check for pain. (provided by Getty Images)"/>
          <p:cNvPicPr preferRelativeResize="0"/>
          <p:nvPr/>
        </p:nvPicPr>
        <p:blipFill>
          <a:blip r:embed="rId2"/>
          <a:stretch>
            <a:fillRect/>
          </a:stretch>
        </p:blipFill>
        <p:spPr>
          <a:xfrm>
            <a:off x="6866362" y="2770425"/>
            <a:ext cx="1960136" cy="1306424"/>
          </a:xfrm>
          <a:prstGeom prst="rect">
            <a:avLst/>
          </a:prstGeom>
          <a:noFill/>
          <a:ln>
            <a:noFill/>
          </a:ln>
        </p:spPr>
      </p:pic>
      <p:sp>
        <p:nvSpPr>
          <p:cNvPr id="301" name="Google Shape;301;p27"/>
          <p:cNvSpPr txBox="1"/>
          <p:nvPr/>
        </p:nvSpPr>
        <p:spPr>
          <a:xfrm>
            <a:off x="6703125" y="4076850"/>
            <a:ext cx="22866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800">
                <a:solidFill>
                  <a:schemeClr val="lt1"/>
                </a:solidFill>
                <a:latin typeface="Lato" panose="020F0302020204030203"/>
                <a:ea typeface="Lato" panose="020F0302020204030203"/>
                <a:cs typeface="Lato" panose="020F0302020204030203"/>
                <a:sym typeface="Lato" panose="020F0302020204030203"/>
              </a:rPr>
              <a:t>(NHS England, 2019a; NICE, 2021; NHS England, 2019d) </a:t>
            </a:r>
            <a:endParaRPr sz="800">
              <a:solidFill>
                <a:schemeClr val="lt1"/>
              </a:solidFill>
              <a:latin typeface="Lato" panose="020F0302020204030203"/>
              <a:ea typeface="Lato" panose="020F0302020204030203"/>
              <a:cs typeface="Lato" panose="020F0302020204030203"/>
              <a:sym typeface="Lato" panose="020F0302020204030203"/>
            </a:endParaRPr>
          </a:p>
        </p:txBody>
      </p:sp>
      <p:sp>
        <p:nvSpPr>
          <p:cNvPr id="302" name="Google Shape;302;p27"/>
          <p:cNvSpPr txBox="1"/>
          <p:nvPr/>
        </p:nvSpPr>
        <p:spPr>
          <a:xfrm>
            <a:off x="3565375" y="2763600"/>
            <a:ext cx="5147700" cy="2379900"/>
          </a:xfrm>
          <a:prstGeom prst="rect">
            <a:avLst/>
          </a:prstGeom>
          <a:noFill/>
          <a:ln>
            <a:noFill/>
          </a:ln>
        </p:spPr>
        <p:txBody>
          <a:bodyPr spcFirstLastPara="1" wrap="square" lIns="91425" tIns="91425" rIns="91425" bIns="91425" anchor="t" anchorCtr="0">
            <a:spAutoFit/>
          </a:bodyPr>
          <a:lstStyle/>
          <a:p>
            <a:pPr marL="0" lvl="0" indent="0" algn="l" rtl="0">
              <a:lnSpc>
                <a:spcPct val="95000"/>
              </a:lnSpc>
              <a:spcBef>
                <a:spcPts val="0"/>
              </a:spcBef>
              <a:spcAft>
                <a:spcPts val="0"/>
              </a:spcAft>
              <a:buNone/>
            </a:pPr>
            <a:r>
              <a:rPr lang="en-GB" sz="1625">
                <a:solidFill>
                  <a:schemeClr val="lt1"/>
                </a:solidFill>
                <a:latin typeface="Lato" panose="020F0302020204030203"/>
                <a:ea typeface="Lato" panose="020F0302020204030203"/>
                <a:cs typeface="Lato" panose="020F0302020204030203"/>
                <a:sym typeface="Lato" panose="020F0302020204030203"/>
              </a:rPr>
              <a:t>Management Plan:</a:t>
            </a:r>
            <a:endParaRPr sz="1625">
              <a:solidFill>
                <a:schemeClr val="lt1"/>
              </a:solidFill>
              <a:latin typeface="Lato" panose="020F0302020204030203"/>
              <a:ea typeface="Lato" panose="020F0302020204030203"/>
              <a:cs typeface="Lato" panose="020F0302020204030203"/>
              <a:sym typeface="Lato" panose="020F0302020204030203"/>
            </a:endParaRPr>
          </a:p>
          <a:p>
            <a:pPr marL="0" lvl="0" indent="0" algn="l" rtl="0">
              <a:lnSpc>
                <a:spcPct val="95000"/>
              </a:lnSpc>
              <a:spcBef>
                <a:spcPts val="1200"/>
              </a:spcBef>
              <a:spcAft>
                <a:spcPts val="0"/>
              </a:spcAft>
              <a:buNone/>
            </a:pPr>
            <a:r>
              <a:rPr lang="en-GB" sz="1625">
                <a:solidFill>
                  <a:schemeClr val="lt1"/>
                </a:solidFill>
                <a:latin typeface="Lato" panose="020F0302020204030203"/>
                <a:ea typeface="Lato" panose="020F0302020204030203"/>
                <a:cs typeface="Lato" panose="020F0302020204030203"/>
                <a:sym typeface="Lato" panose="020F0302020204030203"/>
              </a:rPr>
              <a:t>1. Education + structured exercise program</a:t>
            </a:r>
            <a:endParaRPr sz="1625">
              <a:solidFill>
                <a:schemeClr val="lt1"/>
              </a:solidFill>
              <a:latin typeface="Lato" panose="020F0302020204030203"/>
              <a:ea typeface="Lato" panose="020F0302020204030203"/>
              <a:cs typeface="Lato" panose="020F0302020204030203"/>
              <a:sym typeface="Lato" panose="020F0302020204030203"/>
            </a:endParaRPr>
          </a:p>
          <a:p>
            <a:pPr marL="0" lvl="0" indent="0" algn="l" rtl="0">
              <a:lnSpc>
                <a:spcPct val="95000"/>
              </a:lnSpc>
              <a:spcBef>
                <a:spcPts val="1200"/>
              </a:spcBef>
              <a:spcAft>
                <a:spcPts val="0"/>
              </a:spcAft>
              <a:buNone/>
            </a:pPr>
            <a:r>
              <a:rPr lang="en-GB" sz="1625">
                <a:solidFill>
                  <a:schemeClr val="lt1"/>
                </a:solidFill>
                <a:latin typeface="Lato" panose="020F0302020204030203"/>
                <a:ea typeface="Lato" panose="020F0302020204030203"/>
                <a:cs typeface="Lato" panose="020F0302020204030203"/>
                <a:sym typeface="Lato" panose="020F0302020204030203"/>
              </a:rPr>
              <a:t>2. Weight management advice</a:t>
            </a:r>
            <a:endParaRPr sz="1625">
              <a:solidFill>
                <a:schemeClr val="lt1"/>
              </a:solidFill>
              <a:latin typeface="Lato" panose="020F0302020204030203"/>
              <a:ea typeface="Lato" panose="020F0302020204030203"/>
              <a:cs typeface="Lato" panose="020F0302020204030203"/>
              <a:sym typeface="Lato" panose="020F0302020204030203"/>
            </a:endParaRPr>
          </a:p>
          <a:p>
            <a:pPr marL="0" lvl="0" indent="0" algn="l" rtl="0">
              <a:lnSpc>
                <a:spcPct val="95000"/>
              </a:lnSpc>
              <a:spcBef>
                <a:spcPts val="1200"/>
              </a:spcBef>
              <a:spcAft>
                <a:spcPts val="0"/>
              </a:spcAft>
              <a:buNone/>
            </a:pPr>
            <a:r>
              <a:rPr lang="en-GB" sz="1625">
                <a:solidFill>
                  <a:schemeClr val="lt1"/>
                </a:solidFill>
                <a:latin typeface="Lato" panose="020F0302020204030203"/>
                <a:ea typeface="Lato" panose="020F0302020204030203"/>
                <a:cs typeface="Lato" panose="020F0302020204030203"/>
                <a:sym typeface="Lato" panose="020F0302020204030203"/>
              </a:rPr>
              <a:t>3. Topical NSAID for pain relief</a:t>
            </a:r>
            <a:endParaRPr sz="1625">
              <a:solidFill>
                <a:schemeClr val="lt1"/>
              </a:solidFill>
              <a:latin typeface="Lato" panose="020F0302020204030203"/>
              <a:ea typeface="Lato" panose="020F0302020204030203"/>
              <a:cs typeface="Lato" panose="020F0302020204030203"/>
              <a:sym typeface="Lato" panose="020F0302020204030203"/>
            </a:endParaRPr>
          </a:p>
          <a:p>
            <a:pPr marL="0" lvl="0" indent="0" algn="l" rtl="0">
              <a:lnSpc>
                <a:spcPct val="95000"/>
              </a:lnSpc>
              <a:spcBef>
                <a:spcPts val="1200"/>
              </a:spcBef>
              <a:spcAft>
                <a:spcPts val="0"/>
              </a:spcAft>
              <a:buNone/>
            </a:pPr>
            <a:r>
              <a:rPr lang="en-GB" sz="1625">
                <a:solidFill>
                  <a:schemeClr val="lt1"/>
                </a:solidFill>
                <a:latin typeface="Lato" panose="020F0302020204030203"/>
                <a:ea typeface="Lato" panose="020F0302020204030203"/>
                <a:cs typeface="Lato" panose="020F0302020204030203"/>
                <a:sym typeface="Lato" panose="020F0302020204030203"/>
              </a:rPr>
              <a:t>4. Review in 6 weeksIcon: patient or case study</a:t>
            </a:r>
            <a:endParaRPr sz="1625">
              <a:solidFill>
                <a:schemeClr val="lt1"/>
              </a:solidFill>
              <a:latin typeface="Lato" panose="020F0302020204030203"/>
              <a:ea typeface="Lato" panose="020F0302020204030203"/>
              <a:cs typeface="Lato" panose="020F0302020204030203"/>
              <a:sym typeface="Lato" panose="020F0302020204030203"/>
            </a:endParaRPr>
          </a:p>
          <a:p>
            <a:pPr marL="0" lvl="0" indent="0" algn="l" rtl="0">
              <a:lnSpc>
                <a:spcPct val="95000"/>
              </a:lnSpc>
              <a:spcBef>
                <a:spcPts val="1200"/>
              </a:spcBef>
              <a:spcAft>
                <a:spcPts val="1200"/>
              </a:spcAft>
              <a:buNone/>
            </a:pPr>
            <a:r>
              <a:rPr lang="en-GB" sz="1625">
                <a:solidFill>
                  <a:schemeClr val="lt1"/>
                </a:solidFill>
                <a:latin typeface="Lato" panose="020F0302020204030203"/>
                <a:ea typeface="Lato" panose="020F0302020204030203"/>
                <a:cs typeface="Lato" panose="020F0302020204030203"/>
                <a:sym typeface="Lato" panose="020F0302020204030203"/>
              </a:rPr>
              <a:t>Citation:</a:t>
            </a:r>
            <a:endParaRPr sz="1300">
              <a:solidFill>
                <a:schemeClr val="lt1"/>
              </a:solidFill>
              <a:latin typeface="Lato" panose="020F0302020204030203"/>
              <a:ea typeface="Lato" panose="020F0302020204030203"/>
              <a:cs typeface="Lato" panose="020F0302020204030203"/>
              <a:sym typeface="Lato" panose="020F0302020204030203"/>
            </a:endParaRPr>
          </a:p>
        </p:txBody>
      </p:sp>
    </p:spTree>
  </p:cSld>
  <p:clrMapOvr>
    <a:masterClrMapping/>
  </p:clrMapOvr>
  <p:transition advTm="3000"/>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306" name="Shape 306"/>
        <p:cNvGrpSpPr/>
        <p:nvPr/>
      </p:nvGrpSpPr>
      <p:grpSpPr>
        <a:xfrm>
          <a:off x="0" y="0"/>
          <a:ext cx="0" cy="0"/>
          <a:chOff x="0" y="0"/>
          <a:chExt cx="0" cy="0"/>
        </a:xfrm>
      </p:grpSpPr>
      <p:sp>
        <p:nvSpPr>
          <p:cNvPr id="307" name="Google Shape;307;p28"/>
          <p:cNvSpPr txBox="1"/>
          <p:nvPr>
            <p:ph type="title"/>
          </p:nvPr>
        </p:nvSpPr>
        <p:spPr>
          <a:xfrm>
            <a:off x="1297500" y="393750"/>
            <a:ext cx="7038900" cy="914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700" b="1" i="1" u="sng"/>
              <a:t>Future Directions &amp; Research</a:t>
            </a:r>
            <a:endParaRPr sz="2700" b="1" i="1" u="sng"/>
          </a:p>
        </p:txBody>
      </p:sp>
      <p:sp>
        <p:nvSpPr>
          <p:cNvPr id="308" name="Google Shape;308;p28"/>
          <p:cNvSpPr txBox="1"/>
          <p:nvPr>
            <p:ph type="body" idx="1"/>
          </p:nvPr>
        </p:nvSpPr>
        <p:spPr>
          <a:xfrm>
            <a:off x="142000" y="1567550"/>
            <a:ext cx="2858100" cy="2911200"/>
          </a:xfrm>
          <a:prstGeom prst="rect">
            <a:avLst/>
          </a:prstGeom>
        </p:spPr>
        <p:txBody>
          <a:bodyPr spcFirstLastPara="1" wrap="square" lIns="91425" tIns="91425" rIns="91425" bIns="91425" anchor="t" anchorCtr="0">
            <a:noAutofit/>
          </a:bodyPr>
          <a:lstStyle/>
          <a:p>
            <a:pPr marL="0" lvl="0" indent="0" algn="l" rtl="0">
              <a:lnSpc>
                <a:spcPct val="95000"/>
              </a:lnSpc>
              <a:spcBef>
                <a:spcPts val="0"/>
              </a:spcBef>
              <a:spcAft>
                <a:spcPts val="0"/>
              </a:spcAft>
              <a:buNone/>
            </a:pPr>
            <a:r>
              <a:rPr lang="en-GB" sz="1615"/>
              <a:t>New Treatments </a:t>
            </a:r>
            <a:endParaRPr sz="1615"/>
          </a:p>
          <a:p>
            <a:pPr marL="0" lvl="0" indent="0" algn="l" rtl="0">
              <a:lnSpc>
                <a:spcPct val="95000"/>
              </a:lnSpc>
              <a:spcBef>
                <a:spcPts val="1200"/>
              </a:spcBef>
              <a:spcAft>
                <a:spcPts val="0"/>
              </a:spcAft>
              <a:buNone/>
            </a:pPr>
            <a:r>
              <a:rPr lang="en-GB" sz="1415"/>
              <a:t>Biologics targeting inflam</a:t>
            </a:r>
            <a:r>
              <a:rPr lang="en-GB" sz="1415"/>
              <a:t>ma</a:t>
            </a:r>
            <a:r>
              <a:rPr lang="en-GB" sz="1415"/>
              <a:t>tion </a:t>
            </a:r>
            <a:endParaRPr sz="1415"/>
          </a:p>
          <a:p>
            <a:pPr marL="0" lvl="0" indent="0" algn="l" rtl="0">
              <a:lnSpc>
                <a:spcPct val="95000"/>
              </a:lnSpc>
              <a:spcBef>
                <a:spcPts val="1200"/>
              </a:spcBef>
              <a:spcAft>
                <a:spcPts val="0"/>
              </a:spcAft>
              <a:buNone/>
            </a:pPr>
            <a:r>
              <a:rPr lang="en-GB" sz="1415"/>
              <a:t>Gene therapy research</a:t>
            </a:r>
            <a:endParaRPr sz="1415"/>
          </a:p>
          <a:p>
            <a:pPr marL="0" lvl="0" indent="0" algn="l" rtl="0">
              <a:lnSpc>
                <a:spcPct val="95000"/>
              </a:lnSpc>
              <a:spcBef>
                <a:spcPts val="1200"/>
              </a:spcBef>
              <a:spcAft>
                <a:spcPts val="1200"/>
              </a:spcAft>
              <a:buSzPts val="605"/>
              <a:buNone/>
            </a:pPr>
            <a:endParaRPr sz="1415"/>
          </a:p>
        </p:txBody>
      </p:sp>
      <p:sp>
        <p:nvSpPr>
          <p:cNvPr id="309" name="Google Shape;309;p28"/>
          <p:cNvSpPr txBox="1"/>
          <p:nvPr>
            <p:ph type="body" idx="2"/>
          </p:nvPr>
        </p:nvSpPr>
        <p:spPr>
          <a:xfrm>
            <a:off x="3324900" y="1567550"/>
            <a:ext cx="2858100" cy="29112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a:t>J</a:t>
            </a:r>
            <a:r>
              <a:rPr lang="en-GB" sz="1600"/>
              <a:t>oint Preservation </a:t>
            </a:r>
            <a:endParaRPr sz="1600"/>
          </a:p>
          <a:p>
            <a:pPr marL="0" lvl="0" indent="0" algn="l" rtl="0">
              <a:spcBef>
                <a:spcPts val="1200"/>
              </a:spcBef>
              <a:spcAft>
                <a:spcPts val="0"/>
              </a:spcAft>
              <a:buNone/>
            </a:pPr>
            <a:r>
              <a:rPr lang="en-GB"/>
              <a:t>Cartilage regeneration Stem cell therapy</a:t>
            </a:r>
            <a:endParaRPr lang="en-GB"/>
          </a:p>
          <a:p>
            <a:pPr marL="0" lvl="0" indent="0" algn="l" rtl="0">
              <a:spcBef>
                <a:spcPts val="1200"/>
              </a:spcBef>
              <a:spcAft>
                <a:spcPts val="0"/>
              </a:spcAft>
              <a:buNone/>
            </a:pPr>
          </a:p>
          <a:p>
            <a:pPr marL="0" lvl="0" indent="0" algn="l" rtl="0">
              <a:spcBef>
                <a:spcPts val="1200"/>
              </a:spcBef>
              <a:spcAft>
                <a:spcPts val="1200"/>
              </a:spcAft>
              <a:buNone/>
            </a:pPr>
          </a:p>
        </p:txBody>
      </p:sp>
      <p:sp>
        <p:nvSpPr>
          <p:cNvPr id="310" name="Google Shape;310;p28"/>
          <p:cNvSpPr txBox="1"/>
          <p:nvPr/>
        </p:nvSpPr>
        <p:spPr>
          <a:xfrm>
            <a:off x="6307200" y="1567550"/>
            <a:ext cx="2836800" cy="1277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600">
                <a:solidFill>
                  <a:schemeClr val="lt1"/>
                </a:solidFill>
                <a:latin typeface="Lato" panose="020F0302020204030203"/>
                <a:ea typeface="Lato" panose="020F0302020204030203"/>
                <a:cs typeface="Lato" panose="020F0302020204030203"/>
                <a:sym typeface="Lato" panose="020F0302020204030203"/>
              </a:rPr>
              <a:t>Technology</a:t>
            </a:r>
            <a:endParaRPr sz="16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endParaRPr sz="16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Wearable activity </a:t>
            </a:r>
            <a:endParaRPr sz="13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Monitors</a:t>
            </a:r>
            <a:endParaRPr sz="1300">
              <a:solidFill>
                <a:schemeClr val="lt1"/>
              </a:solidFill>
              <a:latin typeface="Lato" panose="020F0302020204030203"/>
              <a:ea typeface="Lato" panose="020F0302020204030203"/>
              <a:cs typeface="Lato" panose="020F0302020204030203"/>
              <a:sym typeface="Lato" panose="020F0302020204030203"/>
            </a:endParaRPr>
          </a:p>
          <a:p>
            <a:pPr marL="0" lvl="0" indent="0" algn="l" rtl="0">
              <a:spcBef>
                <a:spcPts val="0"/>
              </a:spcBef>
              <a:spcAft>
                <a:spcPts val="0"/>
              </a:spcAft>
              <a:buNone/>
            </a:pPr>
            <a:r>
              <a:rPr lang="en-GB" sz="1300">
                <a:solidFill>
                  <a:schemeClr val="lt1"/>
                </a:solidFill>
                <a:latin typeface="Lato" panose="020F0302020204030203"/>
                <a:ea typeface="Lato" panose="020F0302020204030203"/>
                <a:cs typeface="Lato" panose="020F0302020204030203"/>
                <a:sym typeface="Lato" panose="020F0302020204030203"/>
              </a:rPr>
              <a:t>AI for early detection</a:t>
            </a:r>
            <a:endParaRPr sz="1300">
              <a:solidFill>
                <a:schemeClr val="lt1"/>
              </a:solidFill>
              <a:latin typeface="Lato" panose="020F0302020204030203"/>
              <a:ea typeface="Lato" panose="020F0302020204030203"/>
              <a:cs typeface="Lato" panose="020F0302020204030203"/>
              <a:sym typeface="Lato" panose="020F0302020204030203"/>
            </a:endParaRPr>
          </a:p>
        </p:txBody>
      </p:sp>
      <p:pic>
        <p:nvPicPr>
          <p:cNvPr id="311" name="Google Shape;311;p28" descr="Internet of Things and Communication Technology (provided by Getty Images)"/>
          <p:cNvPicPr preferRelativeResize="0"/>
          <p:nvPr/>
        </p:nvPicPr>
        <p:blipFill>
          <a:blip r:embed="rId1"/>
          <a:stretch>
            <a:fillRect/>
          </a:stretch>
        </p:blipFill>
        <p:spPr>
          <a:xfrm>
            <a:off x="6507800" y="2844950"/>
            <a:ext cx="1227423" cy="803702"/>
          </a:xfrm>
          <a:prstGeom prst="rect">
            <a:avLst/>
          </a:prstGeom>
          <a:noFill/>
          <a:ln>
            <a:noFill/>
          </a:ln>
        </p:spPr>
      </p:pic>
      <p:pic>
        <p:nvPicPr>
          <p:cNvPr id="312" name="Google Shape;312;p28" descr="Medical Healthcare Research and Development Concept. (provided by Getty Images)"/>
          <p:cNvPicPr preferRelativeResize="0"/>
          <p:nvPr/>
        </p:nvPicPr>
        <p:blipFill>
          <a:blip r:embed="rId2"/>
          <a:stretch>
            <a:fillRect/>
          </a:stretch>
        </p:blipFill>
        <p:spPr>
          <a:xfrm>
            <a:off x="265450" y="2701860"/>
            <a:ext cx="1541028" cy="642601"/>
          </a:xfrm>
          <a:prstGeom prst="rect">
            <a:avLst/>
          </a:prstGeom>
          <a:noFill/>
          <a:ln>
            <a:noFill/>
          </a:ln>
        </p:spPr>
      </p:pic>
      <p:pic>
        <p:nvPicPr>
          <p:cNvPr id="313" name="Google Shape;313;p28" descr="Excited science students with teacher doing chemical experiment in the laboratory at university. (provided by Getty Images)"/>
          <p:cNvPicPr preferRelativeResize="0"/>
          <p:nvPr/>
        </p:nvPicPr>
        <p:blipFill>
          <a:blip r:embed="rId3"/>
          <a:stretch>
            <a:fillRect/>
          </a:stretch>
        </p:blipFill>
        <p:spPr>
          <a:xfrm>
            <a:off x="3574775" y="2638900"/>
            <a:ext cx="1541023" cy="806780"/>
          </a:xfrm>
          <a:prstGeom prst="rect">
            <a:avLst/>
          </a:prstGeom>
          <a:noFill/>
          <a:ln>
            <a:noFill/>
          </a:ln>
        </p:spPr>
      </p:pic>
      <p:sp>
        <p:nvSpPr>
          <p:cNvPr id="314" name="Google Shape;314;p28"/>
          <p:cNvSpPr txBox="1"/>
          <p:nvPr/>
        </p:nvSpPr>
        <p:spPr>
          <a:xfrm>
            <a:off x="233700" y="3648650"/>
            <a:ext cx="8676600" cy="323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900">
                <a:solidFill>
                  <a:schemeClr val="lt1"/>
                </a:solidFill>
                <a:latin typeface="Lato" panose="020F0302020204030203"/>
                <a:ea typeface="Lato" panose="020F0302020204030203"/>
                <a:cs typeface="Lato" panose="020F0302020204030203"/>
                <a:sym typeface="Lato" panose="020F0302020204030203"/>
              </a:rPr>
              <a:t>(Lorig and Holman, 2003; NHS England, 2019c; NICE, 2021) </a:t>
            </a:r>
            <a:endParaRPr sz="900">
              <a:solidFill>
                <a:schemeClr val="lt1"/>
              </a:solidFill>
              <a:latin typeface="Lato" panose="020F0302020204030203"/>
              <a:ea typeface="Lato" panose="020F0302020204030203"/>
              <a:cs typeface="Lato" panose="020F0302020204030203"/>
              <a:sym typeface="Lato" panose="020F0302020204030203"/>
            </a:endParaRPr>
          </a:p>
        </p:txBody>
      </p:sp>
    </p:spTree>
  </p:cSld>
  <p:clrMapOvr>
    <a:masterClrMapping/>
  </p:clrMapOvr>
  <p:transition advTm="3000"/>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318" name="Shape 318"/>
        <p:cNvGrpSpPr/>
        <p:nvPr/>
      </p:nvGrpSpPr>
      <p:grpSpPr>
        <a:xfrm>
          <a:off x="0" y="0"/>
          <a:ext cx="0" cy="0"/>
          <a:chOff x="0" y="0"/>
          <a:chExt cx="0" cy="0"/>
        </a:xfrm>
      </p:grpSpPr>
      <p:sp>
        <p:nvSpPr>
          <p:cNvPr id="319" name="Google Shape;319;p29"/>
          <p:cNvSpPr txBox="1"/>
          <p:nvPr>
            <p:ph type="title"/>
          </p:nvPr>
        </p:nvSpPr>
        <p:spPr>
          <a:xfrm>
            <a:off x="1297500" y="393750"/>
            <a:ext cx="7038900" cy="9141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sz="3000" i="1" u="sng"/>
              <a:t>Conclusion</a:t>
            </a:r>
            <a:endParaRPr sz="3000" i="1" u="sng"/>
          </a:p>
        </p:txBody>
      </p:sp>
      <p:sp>
        <p:nvSpPr>
          <p:cNvPr id="320" name="Google Shape;320;p29"/>
          <p:cNvSpPr txBox="1"/>
          <p:nvPr>
            <p:ph type="body" idx="1"/>
          </p:nvPr>
        </p:nvSpPr>
        <p:spPr>
          <a:xfrm>
            <a:off x="1213950" y="1400450"/>
            <a:ext cx="7038900" cy="2911200"/>
          </a:xfrm>
          <a:prstGeom prst="rect">
            <a:avLst/>
          </a:prstGeom>
        </p:spPr>
        <p:txBody>
          <a:bodyPr spcFirstLastPara="1" wrap="square" lIns="91425" tIns="91425" rIns="91425" bIns="91425" anchor="t" anchorCtr="0">
            <a:noAutofit/>
          </a:bodyPr>
          <a:lstStyle/>
          <a:p>
            <a:pPr marL="0" lvl="0" indent="0" algn="l" rtl="0">
              <a:lnSpc>
                <a:spcPct val="95000"/>
              </a:lnSpc>
              <a:spcBef>
                <a:spcPts val="0"/>
              </a:spcBef>
              <a:spcAft>
                <a:spcPts val="0"/>
              </a:spcAft>
              <a:buNone/>
            </a:pPr>
            <a:r>
              <a:rPr lang="en-GB" sz="1325"/>
              <a:t>Osteoarthritis is the most common joint condition, but it is manageable.</a:t>
            </a:r>
            <a:endParaRPr sz="1325"/>
          </a:p>
          <a:p>
            <a:pPr marL="0" lvl="0" indent="0" algn="l" rtl="0">
              <a:lnSpc>
                <a:spcPct val="95000"/>
              </a:lnSpc>
              <a:spcBef>
                <a:spcPts val="1200"/>
              </a:spcBef>
              <a:spcAft>
                <a:spcPts val="0"/>
              </a:spcAft>
              <a:buNone/>
            </a:pPr>
            <a:r>
              <a:rPr lang="en-GB" sz="1325"/>
              <a:t>The evidence is clear:</a:t>
            </a:r>
            <a:endParaRPr sz="1325"/>
          </a:p>
          <a:p>
            <a:pPr marL="0" lvl="0" indent="0" algn="l" rtl="0">
              <a:lnSpc>
                <a:spcPct val="95000"/>
              </a:lnSpc>
              <a:spcBef>
                <a:spcPts val="1200"/>
              </a:spcBef>
              <a:spcAft>
                <a:spcPts val="0"/>
              </a:spcAft>
              <a:buNone/>
            </a:pPr>
            <a:r>
              <a:rPr lang="en-GB" sz="1325"/>
              <a:t>Early diagnosis + Exercise + Education + Weight management = Better outcomes</a:t>
            </a:r>
            <a:endParaRPr sz="1325"/>
          </a:p>
          <a:p>
            <a:pPr marL="0" lvl="0" indent="0" algn="l" rtl="0">
              <a:lnSpc>
                <a:spcPct val="95000"/>
              </a:lnSpc>
              <a:spcBef>
                <a:spcPts val="1200"/>
              </a:spcBef>
              <a:spcAft>
                <a:spcPts val="0"/>
              </a:spcAft>
              <a:buNone/>
            </a:pPr>
            <a:r>
              <a:rPr lang="en-GB" sz="1325"/>
              <a:t>Treatment should be stepped and patient-centered.</a:t>
            </a:r>
            <a:endParaRPr sz="1325"/>
          </a:p>
          <a:p>
            <a:pPr marL="0" lvl="0" indent="0" algn="l" rtl="0">
              <a:lnSpc>
                <a:spcPct val="95000"/>
              </a:lnSpc>
              <a:spcBef>
                <a:spcPts val="1200"/>
              </a:spcBef>
              <a:spcAft>
                <a:spcPts val="0"/>
              </a:spcAft>
              <a:buNone/>
            </a:pPr>
            <a:r>
              <a:rPr lang="en-GB" sz="1325"/>
              <a:t>Every patient can live well with the right support and self-management tools.</a:t>
            </a:r>
            <a:endParaRPr sz="1325"/>
          </a:p>
          <a:p>
            <a:pPr marL="0" lvl="0" indent="0" algn="l" rtl="0">
              <a:lnSpc>
                <a:spcPct val="95000"/>
              </a:lnSpc>
              <a:spcBef>
                <a:spcPts val="1200"/>
              </a:spcBef>
              <a:spcAft>
                <a:spcPts val="1200"/>
              </a:spcAft>
              <a:buSzPts val="275"/>
              <a:buNone/>
            </a:pPr>
            <a:endParaRPr sz="1325"/>
          </a:p>
        </p:txBody>
      </p:sp>
      <p:sp>
        <p:nvSpPr>
          <p:cNvPr id="321" name="Google Shape;321;p29"/>
          <p:cNvSpPr/>
          <p:nvPr/>
        </p:nvSpPr>
        <p:spPr>
          <a:xfrm>
            <a:off x="1379300" y="3414425"/>
            <a:ext cx="5793000" cy="537900"/>
          </a:xfrm>
          <a:prstGeom prst="rect">
            <a:avLst/>
          </a:prstGeom>
          <a:solidFill>
            <a:srgbClr val="CCCCC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panose="020F0302020204030203"/>
              <a:ea typeface="Lato" panose="020F0302020204030203"/>
              <a:cs typeface="Lato" panose="020F0302020204030203"/>
              <a:sym typeface="Lato" panose="020F0302020204030203"/>
            </a:endParaRPr>
          </a:p>
        </p:txBody>
      </p:sp>
      <p:sp>
        <p:nvSpPr>
          <p:cNvPr id="322" name="Google Shape;322;p29"/>
          <p:cNvSpPr txBox="1"/>
          <p:nvPr/>
        </p:nvSpPr>
        <p:spPr>
          <a:xfrm>
            <a:off x="1379300" y="3552125"/>
            <a:ext cx="74898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b="1">
                <a:solidFill>
                  <a:schemeClr val="lt1"/>
                </a:solidFill>
                <a:latin typeface="Lato" panose="020F0302020204030203"/>
                <a:ea typeface="Lato" panose="020F0302020204030203"/>
                <a:cs typeface="Lato" panose="020F0302020204030203"/>
                <a:sym typeface="Lato" panose="020F0302020204030203"/>
              </a:rPr>
              <a:t>Take Home: Move more, manage weight, and stay involved in your care</a:t>
            </a:r>
            <a:endParaRPr b="1">
              <a:solidFill>
                <a:schemeClr val="lt1"/>
              </a:solidFill>
              <a:latin typeface="Lato" panose="020F0302020204030203"/>
              <a:ea typeface="Lato" panose="020F0302020204030203"/>
              <a:cs typeface="Lato" panose="020F0302020204030203"/>
              <a:sym typeface="Lato" panose="020F0302020204030203"/>
            </a:endParaRPr>
          </a:p>
        </p:txBody>
      </p:sp>
      <p:pic>
        <p:nvPicPr>
          <p:cNvPr id="323" name="Google Shape;323;p29" descr="questions and answers icon vector. Isolated contour symbol illustration (provided by Getty Images)"/>
          <p:cNvPicPr preferRelativeResize="0"/>
          <p:nvPr/>
        </p:nvPicPr>
        <p:blipFill>
          <a:blip r:embed="rId1"/>
          <a:stretch>
            <a:fillRect/>
          </a:stretch>
        </p:blipFill>
        <p:spPr>
          <a:xfrm>
            <a:off x="7201400" y="515300"/>
            <a:ext cx="1135002" cy="1135002"/>
          </a:xfrm>
          <a:prstGeom prst="rect">
            <a:avLst/>
          </a:prstGeom>
          <a:noFill/>
          <a:ln>
            <a:noFill/>
          </a:ln>
        </p:spPr>
      </p:pic>
      <p:sp>
        <p:nvSpPr>
          <p:cNvPr id="324" name="Google Shape;324;p29"/>
          <p:cNvSpPr txBox="1"/>
          <p:nvPr/>
        </p:nvSpPr>
        <p:spPr>
          <a:xfrm>
            <a:off x="1324850" y="4138075"/>
            <a:ext cx="7598700" cy="338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000">
                <a:solidFill>
                  <a:schemeClr val="lt1"/>
                </a:solidFill>
                <a:latin typeface="Lato" panose="020F0302020204030203"/>
                <a:ea typeface="Lato" panose="020F0302020204030203"/>
                <a:cs typeface="Lato" panose="020F0302020204030203"/>
                <a:sym typeface="Lato" panose="020F0302020204030203"/>
              </a:rPr>
              <a:t>(NICE, 2022; NHS England, 2019a; EULAR, 2023; Bannuru et al., 2019) </a:t>
            </a:r>
            <a:endParaRPr sz="1000">
              <a:solidFill>
                <a:schemeClr val="lt1"/>
              </a:solidFill>
              <a:latin typeface="Lato" panose="020F0302020204030203"/>
              <a:ea typeface="Lato" panose="020F0302020204030203"/>
              <a:cs typeface="Lato" panose="020F0302020204030203"/>
              <a:sym typeface="Lato" panose="020F0302020204030203"/>
            </a:endParaRPr>
          </a:p>
        </p:txBody>
      </p:sp>
    </p:spTree>
  </p:cSld>
  <p:clrMapOvr>
    <a:masterClrMapping/>
  </p:clrMapOvr>
  <p:transition advTm="3000"/>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328" name="Shape 328"/>
        <p:cNvGrpSpPr/>
        <p:nvPr/>
      </p:nvGrpSpPr>
      <p:grpSpPr>
        <a:xfrm>
          <a:off x="0" y="0"/>
          <a:ext cx="0" cy="0"/>
          <a:chOff x="0" y="0"/>
          <a:chExt cx="0" cy="0"/>
        </a:xfrm>
      </p:grpSpPr>
      <p:sp>
        <p:nvSpPr>
          <p:cNvPr id="329" name="Google Shape;329;p30"/>
          <p:cNvSpPr txBox="1"/>
          <p:nvPr>
            <p:ph type="title"/>
          </p:nvPr>
        </p:nvSpPr>
        <p:spPr>
          <a:xfrm>
            <a:off x="1052550" y="291325"/>
            <a:ext cx="7038900" cy="14301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sz="2600"/>
              <a:t>References</a:t>
            </a:r>
            <a:endParaRPr sz="2600"/>
          </a:p>
        </p:txBody>
      </p:sp>
      <p:sp>
        <p:nvSpPr>
          <p:cNvPr id="330" name="Google Shape;330;p30"/>
          <p:cNvSpPr txBox="1"/>
          <p:nvPr>
            <p:ph type="body" idx="1"/>
          </p:nvPr>
        </p:nvSpPr>
        <p:spPr>
          <a:xfrm>
            <a:off x="484500" y="1025375"/>
            <a:ext cx="8561700" cy="2529600"/>
          </a:xfrm>
          <a:prstGeom prst="rect">
            <a:avLst/>
          </a:prstGeom>
        </p:spPr>
        <p:txBody>
          <a:bodyPr spcFirstLastPara="1" wrap="square" lIns="91425" tIns="91425" rIns="91425" bIns="91425" anchor="t" anchorCtr="0">
            <a:noAutofit/>
          </a:bodyPr>
          <a:lstStyle/>
          <a:p>
            <a:pPr marL="0" lvl="0" indent="0" algn="l" rtl="0">
              <a:lnSpc>
                <a:spcPct val="95000"/>
              </a:lnSpc>
              <a:spcBef>
                <a:spcPts val="0"/>
              </a:spcBef>
              <a:spcAft>
                <a:spcPts val="1200"/>
              </a:spcAft>
              <a:buNone/>
            </a:pPr>
            <a:r>
              <a:rPr lang="en-GB" sz="1625"/>
              <a:t>1. NICE. Osteoarthritis in over 16s: diagnosis and management. NG226. 2022. https://www.nice.org.uk/guidance/ng2262. Versus Arthritis. Osteoarthritis. 2024. https://www.versusarthritis.org/about-arthritis/conditions/osteoarthritis/3. NHS. Osteoarthritis. 2023. https://www.nhs.uk/conditions/osteoarthritis/4. BMJ Best Practice. Osteoarthritis. 2023. https://bestpractice.bmj.com/topics/en-gb/255. Arthritis Foundation. Osteoarthritis. 2024. https://www.arthritis.org/diseases/osteoarthritis6. British Orthopaedic Association. BOA Standards. 2023. https://www.boa.ac.uk7. British National Formulary. BNF 85.2023.https://bnf.nice.org.uk8.WHO.MusculoskeletalConditions.2023.https://www.who.int/news-room/fact-sheets/detail/musculoskeletal-conditions9. Arthritis Research UK. State of OA Report. 2023. https://www.versusarthritis.org10. Cochrane Review. Exercise for OA. 2022. https://www.cochranelibrary.com11. Lancet Rheumatology. OA Epidemiology. 2022. https://www.thelancet.com/rheumatology12. RCGP. OA Toolkit. 2023. https://www.rcgp.org.uk13. EULAR Recommendations. OA Management. 2021. https://www.eular.org14. ACR Guidelines. OA Treatment. 2020. https://www.rheumatology.org15. Public Health England. OA Data. 2022. https://www.gov.uk/government/publications</a:t>
            </a:r>
            <a:endParaRPr sz="1625"/>
          </a:p>
        </p:txBody>
      </p:sp>
    </p:spTree>
  </p:cSld>
  <p:clrMapOvr>
    <a:masterClrMapping/>
  </p:clrMapOvr>
  <p:transition advTm="3000"/>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334" name="Shape 334"/>
        <p:cNvGrpSpPr/>
        <p:nvPr/>
      </p:nvGrpSpPr>
      <p:grpSpPr>
        <a:xfrm>
          <a:off x="0" y="0"/>
          <a:ext cx="0" cy="0"/>
          <a:chOff x="0" y="0"/>
          <a:chExt cx="0" cy="0"/>
        </a:xfrm>
      </p:grpSpPr>
      <p:sp>
        <p:nvSpPr>
          <p:cNvPr id="335" name="Google Shape;335;p31"/>
          <p:cNvSpPr txBox="1"/>
          <p:nvPr>
            <p:ph type="body" idx="1"/>
          </p:nvPr>
        </p:nvSpPr>
        <p:spPr>
          <a:xfrm>
            <a:off x="837025" y="1462575"/>
            <a:ext cx="7631400" cy="2982300"/>
          </a:xfrm>
          <a:prstGeom prst="rect">
            <a:avLst/>
          </a:prstGeom>
        </p:spPr>
        <p:txBody>
          <a:bodyPr spcFirstLastPara="1" wrap="square" lIns="91425" tIns="91425" rIns="91425" bIns="91425" anchor="t" anchorCtr="0">
            <a:noAutofit/>
          </a:bodyPr>
          <a:lstStyle/>
          <a:p>
            <a:pPr marL="0" lvl="0" indent="0" algn="l" rtl="0">
              <a:lnSpc>
                <a:spcPct val="95000"/>
              </a:lnSpc>
              <a:spcBef>
                <a:spcPts val="0"/>
              </a:spcBef>
              <a:spcAft>
                <a:spcPts val="0"/>
              </a:spcAft>
              <a:buSzPts val="275"/>
              <a:buNone/>
            </a:pPr>
            <a:r>
              <a:rPr lang="en-GB" sz="1325"/>
              <a:t>16. J Rheumatol. NSAIDs in OA. 2023.17. Ann Rheum Dis. Weight loss and OA. 2022.18. Osteoarthritis Cartilage Journal. 2023.19. Physio Network. Exercise Therapy. 2023. https://www.physio-network.com20. CSP. Physiotherapy Guidelines. 2022. https://www.csp.org.uk21. BSR. Rheumatology Guidelines. 2023. https://www.rheumatology.org.uk22. SIGN Guidelines. OA Management. 2021. https://www.sign.ac.uk23. NICE CKS. Osteoarthritis. 2023. https://cks.nice.org.uk24. Patient.info. Osteoarthritis. 2024. https://patient.info25. WebMD. Osteoarthritis Overview. 2024. https://www.webmd.com/osteoarthritis26. Mayo Clinic. OA Treatment. 2023. https://www.mayoclinic.org/diseases-conditions/osteoarthritis27. Harvard Health. OA and Exercise. 2023. https://www.health.harvard.edu28. Cleveland Clinic. OA Guide. 2024. https://my.clevelandclinic.org29. Age UK. Living with OA. 2023. https://www.ageuk.org.uk30. Arthritis Society Canada. OA. 2023. https://arthritis.ca</a:t>
            </a:r>
            <a:endParaRPr sz="1325"/>
          </a:p>
          <a:p>
            <a:pPr marL="0" lvl="0" indent="0" algn="l" rtl="0">
              <a:lnSpc>
                <a:spcPct val="95000"/>
              </a:lnSpc>
              <a:spcBef>
                <a:spcPts val="1200"/>
              </a:spcBef>
              <a:spcAft>
                <a:spcPts val="1200"/>
              </a:spcAft>
              <a:buSzPts val="275"/>
              <a:buNone/>
            </a:pPr>
            <a:endParaRPr sz="1325"/>
          </a:p>
        </p:txBody>
      </p:sp>
    </p:spTree>
  </p:cSld>
  <p:clrMapOvr>
    <a:masterClrMapping/>
  </p:clrMapOvr>
  <p:transition advTm="3000"/>
</p:sld>
</file>

<file path=ppt/theme/theme1.xml><?xml version="1.0" encoding="utf-8"?>
<a:theme xmlns:a="http://schemas.openxmlformats.org/drawingml/2006/main" name="Focus">
  <a:themeElements>
    <a:clrScheme name="Focus">
      <a:dk1>
        <a:srgbClr val="1B212C"/>
      </a:dk1>
      <a:lt1>
        <a:srgbClr val="FFFFFF"/>
      </a:lt1>
      <a:dk2>
        <a:srgbClr val="D9D9D9"/>
      </a:dk2>
      <a:lt2>
        <a:srgbClr val="82C7A5"/>
      </a:lt2>
      <a:accent1>
        <a:srgbClr val="0145AC"/>
      </a:accent1>
      <a:accent2>
        <a:srgbClr val="EECE1A"/>
      </a:accent2>
      <a:accent3>
        <a:srgbClr val="4E5567"/>
      </a:accent3>
      <a:accent4>
        <a:srgbClr val="F4D6AD"/>
      </a:accent4>
      <a:accent5>
        <a:srgbClr val="7890CD"/>
      </a:accent5>
      <a:accent6>
        <a:srgbClr val="F15E22"/>
      </a:accent6>
      <a:hlink>
        <a:srgbClr val="7890CD"/>
      </a:hlink>
      <a:folHlink>
        <a:srgbClr val="7890C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9413</Words>
  <Application>WPS Presentation</Application>
  <PresentationFormat/>
  <Paragraphs>334</Paragraphs>
  <Slides>19</Slides>
  <Notes>0</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19</vt:i4>
      </vt:variant>
    </vt:vector>
  </HeadingPairs>
  <TitlesOfParts>
    <vt:vector size="32" baseType="lpstr">
      <vt:lpstr>Arial</vt:lpstr>
      <vt:lpstr>SimSun</vt:lpstr>
      <vt:lpstr>Wingdings</vt:lpstr>
      <vt:lpstr>Arial</vt:lpstr>
      <vt:lpstr>Montserrat</vt:lpstr>
      <vt:lpstr>Lato</vt:lpstr>
      <vt:lpstr>Impact</vt:lpstr>
      <vt:lpstr>Roboto</vt:lpstr>
      <vt:lpstr>Roboto Thin</vt:lpstr>
      <vt:lpstr>Times New Roman</vt:lpstr>
      <vt:lpstr>Microsoft YaHei</vt:lpstr>
      <vt:lpstr>Arial Unicode MS</vt:lpstr>
      <vt:lpstr>Focus</vt:lpstr>
      <vt:lpstr>OSTEOARTHRITIS</vt:lpstr>
      <vt:lpstr>Definition, Symptoms and Aetiology)</vt:lpstr>
      <vt:lpstr>PowerPoint 演示文稿</vt:lpstr>
      <vt:lpstr>Aetiology and Risk Factors</vt:lpstr>
      <vt:lpstr>Economic &amp; social burden of OA</vt:lpstr>
      <vt:lpstr>Diagnosis &amp; Initial Assessment </vt:lpstr>
      <vt:lpstr> Management &amp; Treatment Options</vt:lpstr>
      <vt:lpstr>Patient Education &amp; Self-Management</vt:lpstr>
      <vt:lpstr> Key Takeaways</vt:lpstr>
      <vt:lpstr>NICE Guidelines Overview NG226</vt:lpstr>
      <vt:lpstr> Pharmacological Management in Detail</vt:lpstr>
      <vt:lpstr>Non-Pharmacological Management in Detail</vt:lpstr>
      <vt:lpstr> Surgical Options</vt:lpstr>
      <vt:lpstr>Complications &amp; Prognosis</vt:lpstr>
      <vt:lpstr>Case Study / Clinical Scenario</vt:lpstr>
      <vt:lpstr>Future Directions &amp; Research</vt:lpstr>
      <vt:lpstr>Conclusion</vt:lpstr>
      <vt:lpstr>References</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OSTEOARTHRITIS</dc:title>
  <dc:creator/>
  <cp:lastModifiedBy>bi85nr</cp:lastModifiedBy>
  <cp:revision>1</cp:revision>
  <dcterms:created xsi:type="dcterms:W3CDTF">2026-08-11T11:22:51Z</dcterms:created>
  <dcterms:modified xsi:type="dcterms:W3CDTF">2026-08-11T11:22:51Z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C6935B9FAC144F30A20D7C4254709F4A_12</vt:lpwstr>
  </property>
  <property fmtid="{D5CDD505-2E9C-101B-9397-08002B2CF9AE}" pid="3" name="KSOProductBuildVer">
    <vt:lpwstr>1033-12.1.0.28032</vt:lpwstr>
  </property>
</Properties>
</file>