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Default Extension="vml" ContentType="application/vnd.openxmlformats-officedocument.vmlDrawing"/>
  <Default Extension="xlsx" ContentType="application/vnd.openxmlformats-officedocument.spreadsheetml.sheet"/>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4">
  <p:sldMasterIdLst>
    <p:sldMasterId id="2147483762" r:id="rId1"/>
  </p:sldMasterIdLst>
  <p:sldIdLst>
    <p:sldId id="256" r:id="rId2"/>
    <p:sldId id="257" r:id="rId3"/>
    <p:sldId id="258" r:id="rId4"/>
    <p:sldId id="259" r:id="rId5"/>
    <p:sldId id="260" r:id="rId6"/>
    <p:sldId id="261" r:id="rId7"/>
    <p:sldId id="265" r:id="rId8"/>
    <p:sldId id="262" r:id="rId9"/>
    <p:sldId id="263"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82" r:id="rId24"/>
    <p:sldId id="281" r:id="rId25"/>
    <p:sldId id="280" r:id="rId26"/>
    <p:sldId id="278" r:id="rId27"/>
    <p:sldId id="279"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13" autoAdjust="0"/>
    <p:restoredTop sz="94660"/>
  </p:normalViewPr>
  <p:slideViewPr>
    <p:cSldViewPr snapToGrid="0">
      <p:cViewPr varScale="1">
        <p:scale>
          <a:sx n="73" d="100"/>
          <a:sy n="73" d="100"/>
        </p:scale>
        <p:origin x="-606"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F0E7222-DD1C-4840-8218-8C843062EB43}" type="datetimeFigureOut">
              <a:rPr lang="en-GB" smtClean="0"/>
              <a:pPr/>
              <a:t>15/12/2019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0D02E0C-AF29-4B63-8136-2A5C7076D549}" type="slidenum">
              <a:rPr lang="en-GB" smtClean="0"/>
              <a:pPr/>
              <a:t>‹#›</a:t>
            </a:fld>
            <a:endParaRPr lang="en-GB"/>
          </a:p>
        </p:txBody>
      </p:sp>
      <p:sp>
        <p:nvSpPr>
          <p:cNvPr id="13" name="Rectangle 12"/>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552305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2046456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F0E7222-DD1C-4840-8218-8C843062EB43}" type="datetimeFigureOut">
              <a:rPr lang="en-GB" smtClean="0"/>
              <a:pPr/>
              <a:t>15/12/2019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0D02E0C-AF29-4B63-8136-2A5C7076D549}" type="slidenum">
              <a:rPr lang="en-GB" smtClean="0"/>
              <a:pPr/>
              <a:t>‹#›</a:t>
            </a:fld>
            <a:endParaRPr lang="en-GB"/>
          </a:p>
        </p:txBody>
      </p:sp>
      <p:grpSp>
        <p:nvGrpSpPr>
          <p:cNvPr id="7" name="Group 6"/>
          <p:cNvGrpSpPr/>
          <p:nvPr/>
        </p:nvGrpSpPr>
        <p:grpSpPr>
          <a:xfrm>
            <a:off x="0" y="0"/>
            <a:ext cx="2814638" cy="6858000"/>
            <a:chOff x="0" y="0"/>
            <a:chExt cx="2814638" cy="6858000"/>
          </a:xfrm>
        </p:grpSpPr>
        <p:sp>
          <p:nvSpPr>
            <p:cNvPr id="11" name="Freeform 6"/>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xmlns="" val="270593847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89537845"/>
      </p:ext>
    </p:extLst>
  </p:cSld>
  <p:clrMapOvr>
    <a:masterClrMapping/>
  </p:clrMapOvr>
  <p:extLst mod="1">
    <p:ext uri="{DCECCB84-F9BA-43D5-87BE-67443E8EF086}">
      <p15:sldGuideLst xmlns:p15="http://schemas.microsoft.com/office/powerpoint/2012/main" xmlns=""/>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1107880553"/>
      </p:ext>
    </p:extLst>
  </p:cSld>
  <p:clrMapOvr>
    <a:masterClrMapping/>
  </p:clrMapOvr>
  <p:extLst mod="1">
    <p:ext uri="{DCECCB84-F9BA-43D5-87BE-67443E8EF086}">
      <p15:sldGuideLst xmlns:p15="http://schemas.microsoft.com/office/powerpoint/2012/main" xmlns=""/>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2571151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3048929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CF0E7222-DD1C-4840-8218-8C843062EB43}" type="datetimeFigureOut">
              <a:rPr lang="en-GB" smtClean="0"/>
              <a:pPr/>
              <a:t>15/12/2019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50D02E0C-AF29-4B63-8136-2A5C7076D549}" type="slidenum">
              <a:rPr lang="en-GB" smtClean="0"/>
              <a:pPr/>
              <a:t>‹#›</a:t>
            </a:fld>
            <a:endParaRPr lang="en-GB"/>
          </a:p>
        </p:txBody>
      </p:sp>
      <p:sp>
        <p:nvSpPr>
          <p:cNvPr id="8" name="Rectangle 7"/>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3265766353"/>
      </p:ext>
    </p:extLst>
  </p:cSld>
  <p:clrMapOvr>
    <a:masterClrMapping/>
  </p:clrMapOvr>
  <p:extLst mod="1">
    <p:ext uri="{DCECCB84-F9BA-43D5-87BE-67443E8EF086}">
      <p15:sldGuideLst xmlns:p15="http://schemas.microsoft.com/office/powerpoint/2012/main" xmlns="">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CF0E7222-DD1C-4840-8218-8C843062EB43}" type="datetimeFigureOut">
              <a:rPr lang="en-GB" smtClean="0"/>
              <a:pPr/>
              <a:t>15/12/2019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275102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137961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E7222-DD1C-4840-8218-8C843062EB43}" type="datetimeFigureOut">
              <a:rPr lang="en-GB" smtClean="0"/>
              <a:pPr/>
              <a:t>15/12/2019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D02E0C-AF29-4B63-8136-2A5C7076D549}" type="slidenum">
              <a:rPr lang="en-GB" smtClean="0"/>
              <a:pPr/>
              <a:t>‹#›</a:t>
            </a:fld>
            <a:endParaRPr lang="en-GB"/>
          </a:p>
        </p:txBody>
      </p:sp>
    </p:spTree>
    <p:extLst>
      <p:ext uri="{BB962C8B-B14F-4D97-AF65-F5344CB8AC3E}">
        <p14:creationId xmlns:p14="http://schemas.microsoft.com/office/powerpoint/2010/main" xmlns="" val="3901178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F0E7222-DD1C-4840-8218-8C843062EB43}" type="datetimeFigureOut">
              <a:rPr lang="en-GB" smtClean="0"/>
              <a:pPr/>
              <a:t>15/12/2019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0D02E0C-AF29-4B63-8136-2A5C7076D549}" type="slidenum">
              <a:rPr lang="en-GB" smtClean="0"/>
              <a:pPr/>
              <a:t>‹#›</a:t>
            </a:fld>
            <a:endParaRPr lang="en-GB"/>
          </a:p>
        </p:txBody>
      </p:sp>
      <p:sp>
        <p:nvSpPr>
          <p:cNvPr id="11" name="Freeform 6"/>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3296747217"/>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package" Target="../embeddings/Microsoft_Office_Excel_Worksheet1.xlsx"/><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24.xml.rels><?xml version="1.0" encoding="UTF-8" standalone="yes"?>
<Relationships xmlns="http://schemas.openxmlformats.org/package/2006/relationships"><Relationship Id="rId3" Type="http://schemas.openxmlformats.org/officeDocument/2006/relationships/package" Target="../embeddings/Microsoft_Office_Excel_Worksheet2.xlsx"/><Relationship Id="rId2" Type="http://schemas.openxmlformats.org/officeDocument/2006/relationships/slideLayout" Target="../slideLayouts/slideLayout2.xml"/><Relationship Id="rId1" Type="http://schemas.openxmlformats.org/officeDocument/2006/relationships/vmlDrawing" Target="../drawings/vmlDrawing2.vml"/></Relationships>
</file>

<file path=ppt/slides/_rels/slide25.xml.rels><?xml version="1.0" encoding="UTF-8" standalone="yes"?>
<Relationships xmlns="http://schemas.openxmlformats.org/package/2006/relationships"><Relationship Id="rId3" Type="http://schemas.openxmlformats.org/officeDocument/2006/relationships/package" Target="../embeddings/Microsoft_Office_Excel_Worksheet3.xlsx"/><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0C5F79-F8FE-4867-A550-81CA76C608EE}"/>
              </a:ext>
            </a:extLst>
          </p:cNvPr>
          <p:cNvSpPr>
            <a:spLocks noGrp="1"/>
          </p:cNvSpPr>
          <p:nvPr>
            <p:ph type="ctrTitle"/>
          </p:nvPr>
        </p:nvSpPr>
        <p:spPr/>
        <p:txBody>
          <a:bodyPr/>
          <a:lstStyle/>
          <a:p>
            <a:r>
              <a:rPr lang="en-GB" dirty="0">
                <a:latin typeface="Algerian" panose="04020705040A02060702" pitchFamily="82" charset="0"/>
              </a:rPr>
              <a:t>Star unisex SALON</a:t>
            </a:r>
            <a:br>
              <a:rPr lang="en-GB" dirty="0">
                <a:latin typeface="Algerian" panose="04020705040A02060702" pitchFamily="82" charset="0"/>
              </a:rPr>
            </a:br>
            <a:r>
              <a:rPr lang="en-GB" dirty="0">
                <a:latin typeface="Algerian" panose="04020705040A02060702" pitchFamily="82" charset="0"/>
              </a:rPr>
              <a:t>Business Plan</a:t>
            </a:r>
          </a:p>
        </p:txBody>
      </p:sp>
      <p:sp>
        <p:nvSpPr>
          <p:cNvPr id="3" name="Subtitle 2">
            <a:extLst>
              <a:ext uri="{FF2B5EF4-FFF2-40B4-BE49-F238E27FC236}">
                <a16:creationId xmlns:a16="http://schemas.microsoft.com/office/drawing/2014/main" xmlns="" id="{F363CE81-0BE6-4D28-B8B8-762EE62C558F}"/>
              </a:ext>
            </a:extLst>
          </p:cNvPr>
          <p:cNvSpPr>
            <a:spLocks noGrp="1"/>
          </p:cNvSpPr>
          <p:nvPr>
            <p:ph type="subTitle" idx="1"/>
          </p:nvPr>
        </p:nvSpPr>
        <p:spPr>
          <a:xfrm>
            <a:off x="10444293" y="6367243"/>
            <a:ext cx="223705" cy="100667"/>
          </a:xfrm>
        </p:spPr>
        <p:txBody>
          <a:bodyPr>
            <a:normAutofit fontScale="25000" lnSpcReduction="20000"/>
          </a:bodyPr>
          <a:lstStyle/>
          <a:p>
            <a:r>
              <a:rPr lang="en-US" dirty="0"/>
              <a:t>e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017528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BCE02AD9-155C-46A6-9DF5-0885D2C483E9}"/>
              </a:ext>
            </a:extLst>
          </p:cNvPr>
          <p:cNvSpPr/>
          <p:nvPr/>
        </p:nvSpPr>
        <p:spPr>
          <a:xfrm>
            <a:off x="940525" y="343949"/>
            <a:ext cx="10789921" cy="4431983"/>
          </a:xfrm>
          <a:prstGeom prst="rect">
            <a:avLst/>
          </a:prstGeom>
        </p:spPr>
        <p:txBody>
          <a:bodyPr wrap="square">
            <a:spAutoFit/>
          </a:bodyPr>
          <a:lstStyle/>
          <a:p>
            <a:pPr>
              <a:lnSpc>
                <a:spcPct val="200000"/>
              </a:lnSpc>
              <a:spcAft>
                <a:spcPts val="1000"/>
              </a:spcAft>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spcAft>
                <a:spcPts val="1000"/>
              </a:spcAft>
            </a:pPr>
            <a:r>
              <a:rPr lang="en-US"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400" b="1" dirty="0">
                <a:solidFill>
                  <a:srgbClr val="000000"/>
                </a:solidFill>
                <a:ea typeface="Times New Roman" panose="02020603050405020304" pitchFamily="18" charset="0"/>
                <a:cs typeface="Times New Roman" panose="02020603050405020304" pitchFamily="18" charset="0"/>
              </a:rPr>
              <a:t>Student Name</a:t>
            </a:r>
            <a:r>
              <a:rPr lang="en-US" sz="1400" dirty="0">
                <a:solidFill>
                  <a:srgbClr val="000000"/>
                </a:solidFill>
                <a:ea typeface="Times New Roman" panose="02020603050405020304" pitchFamily="18" charset="0"/>
                <a:cs typeface="Times New Roman" panose="02020603050405020304" pitchFamily="18" charset="0"/>
              </a:rPr>
              <a:t>									                               </a:t>
            </a:r>
            <a:r>
              <a:rPr lang="en-US" sz="1400" b="1" dirty="0">
                <a:solidFill>
                  <a:srgbClr val="000000"/>
                </a:solidFill>
                <a:ea typeface="Times New Roman" panose="02020603050405020304" pitchFamily="18" charset="0"/>
                <a:cs typeface="Times New Roman" panose="02020603050405020304" pitchFamily="18" charset="0"/>
              </a:rPr>
              <a:t>Student No.</a:t>
            </a:r>
            <a:endParaRPr lang="en-GB" sz="1400" b="1" dirty="0">
              <a:solidFill>
                <a:srgbClr val="000000"/>
              </a:solidFill>
              <a:ea typeface="Times New Roman" panose="02020603050405020304" pitchFamily="18" charset="0"/>
              <a:cs typeface="Times New Roman" panose="02020603050405020304" pitchFamily="18" charset="0"/>
            </a:endParaRPr>
          </a:p>
          <a:p>
            <a:pPr>
              <a:lnSpc>
                <a:spcPct val="200000"/>
              </a:lnSpc>
              <a:spcAft>
                <a:spcPts val="1000"/>
              </a:spcAft>
            </a:pPr>
            <a:r>
              <a:rPr lang="en-US" sz="1400" dirty="0">
                <a:solidFill>
                  <a:srgbClr val="000000"/>
                </a:solidFill>
                <a:ea typeface="Times New Roman" panose="02020603050405020304" pitchFamily="18" charset="0"/>
                <a:cs typeface="Times New Roman" panose="02020603050405020304" pitchFamily="18" charset="0"/>
              </a:rPr>
              <a:t>                             1.Kularaj </a:t>
            </a:r>
            <a:r>
              <a:rPr lang="en-US" sz="1400" dirty="0" err="1">
                <a:solidFill>
                  <a:srgbClr val="000000"/>
                </a:solidFill>
                <a:ea typeface="Times New Roman" panose="02020603050405020304" pitchFamily="18" charset="0"/>
                <a:cs typeface="Times New Roman" panose="02020603050405020304" pitchFamily="18" charset="0"/>
              </a:rPr>
              <a:t>Kulasekaram</a:t>
            </a:r>
            <a:r>
              <a:rPr lang="en-US" sz="1400" dirty="0">
                <a:solidFill>
                  <a:srgbClr val="000000"/>
                </a:solidFill>
                <a:ea typeface="Times New Roman" panose="02020603050405020304" pitchFamily="18" charset="0"/>
                <a:cs typeface="Times New Roman" panose="02020603050405020304" pitchFamily="18" charset="0"/>
              </a:rPr>
              <a:t>							                                          1815707</a:t>
            </a:r>
            <a:endParaRPr lang="en-GB" sz="1400" dirty="0">
              <a:solidFill>
                <a:srgbClr val="000000"/>
              </a:solidFill>
              <a:ea typeface="Times New Roman" panose="02020603050405020304" pitchFamily="18" charset="0"/>
              <a:cs typeface="Times New Roman" panose="02020603050405020304" pitchFamily="18" charset="0"/>
            </a:endParaRPr>
          </a:p>
          <a:p>
            <a:pPr>
              <a:lnSpc>
                <a:spcPct val="200000"/>
              </a:lnSpc>
              <a:spcAft>
                <a:spcPts val="1000"/>
              </a:spcAft>
            </a:pPr>
            <a:r>
              <a:rPr lang="en-US" sz="1400" dirty="0">
                <a:solidFill>
                  <a:srgbClr val="000000"/>
                </a:solidFill>
                <a:ea typeface="Times New Roman" panose="02020603050405020304" pitchFamily="18" charset="0"/>
                <a:cs typeface="Times New Roman" panose="02020603050405020304" pitchFamily="18" charset="0"/>
              </a:rPr>
              <a:t>                             2.Adebare A </a:t>
            </a:r>
            <a:r>
              <a:rPr lang="en-US" sz="1400" dirty="0" err="1">
                <a:solidFill>
                  <a:srgbClr val="000000"/>
                </a:solidFill>
                <a:ea typeface="Times New Roman" panose="02020603050405020304" pitchFamily="18" charset="0"/>
                <a:cs typeface="Times New Roman" panose="02020603050405020304" pitchFamily="18" charset="0"/>
              </a:rPr>
              <a:t>Moronkeji</a:t>
            </a:r>
            <a:r>
              <a:rPr lang="en-US" sz="1400" dirty="0">
                <a:solidFill>
                  <a:srgbClr val="000000"/>
                </a:solidFill>
                <a:ea typeface="Times New Roman" panose="02020603050405020304" pitchFamily="18" charset="0"/>
                <a:cs typeface="Times New Roman" panose="02020603050405020304" pitchFamily="18" charset="0"/>
              </a:rPr>
              <a:t>							                                          1818408</a:t>
            </a:r>
            <a:endParaRPr lang="en-GB" sz="1400" dirty="0">
              <a:solidFill>
                <a:srgbClr val="000000"/>
              </a:solidFill>
              <a:ea typeface="Times New Roman" panose="02020603050405020304" pitchFamily="18" charset="0"/>
              <a:cs typeface="Times New Roman" panose="02020603050405020304" pitchFamily="18" charset="0"/>
            </a:endParaRPr>
          </a:p>
          <a:p>
            <a:pPr>
              <a:lnSpc>
                <a:spcPct val="200000"/>
              </a:lnSpc>
              <a:spcAft>
                <a:spcPts val="1000"/>
              </a:spcAft>
            </a:pPr>
            <a:r>
              <a:rPr lang="en-US" sz="1400" dirty="0">
                <a:solidFill>
                  <a:srgbClr val="000000"/>
                </a:solidFill>
                <a:ea typeface="Times New Roman" panose="02020603050405020304" pitchFamily="18" charset="0"/>
                <a:cs typeface="Times New Roman" panose="02020603050405020304" pitchFamily="18" charset="0"/>
              </a:rPr>
              <a:t>                             3.Lidiya </a:t>
            </a:r>
            <a:r>
              <a:rPr lang="en-US" sz="1400" dirty="0" err="1">
                <a:solidFill>
                  <a:srgbClr val="000000"/>
                </a:solidFill>
                <a:ea typeface="Times New Roman" panose="02020603050405020304" pitchFamily="18" charset="0"/>
                <a:cs typeface="Times New Roman" panose="02020603050405020304" pitchFamily="18" charset="0"/>
              </a:rPr>
              <a:t>Minovska</a:t>
            </a:r>
            <a:r>
              <a:rPr lang="en-US" sz="1400" dirty="0">
                <a:solidFill>
                  <a:srgbClr val="000000"/>
                </a:solidFill>
                <a:ea typeface="Times New Roman" panose="02020603050405020304" pitchFamily="18" charset="0"/>
                <a:cs typeface="Times New Roman" panose="02020603050405020304" pitchFamily="18" charset="0"/>
              </a:rPr>
              <a:t>								                                          1816947</a:t>
            </a:r>
            <a:endParaRPr lang="en-GB" sz="1400" dirty="0">
              <a:solidFill>
                <a:srgbClr val="000000"/>
              </a:solidFill>
              <a:ea typeface="Times New Roman" panose="02020603050405020304" pitchFamily="18" charset="0"/>
              <a:cs typeface="Times New Roman" panose="02020603050405020304" pitchFamily="18" charset="0"/>
            </a:endParaRPr>
          </a:p>
          <a:p>
            <a:pPr>
              <a:lnSpc>
                <a:spcPct val="200000"/>
              </a:lnSpc>
              <a:spcAft>
                <a:spcPts val="1000"/>
              </a:spcAft>
            </a:pPr>
            <a:r>
              <a:rPr lang="en-US" sz="1400" dirty="0">
                <a:solidFill>
                  <a:srgbClr val="000000"/>
                </a:solidFill>
                <a:ea typeface="Times New Roman" panose="02020603050405020304" pitchFamily="18" charset="0"/>
                <a:cs typeface="Times New Roman" panose="02020603050405020304" pitchFamily="18" charset="0"/>
              </a:rPr>
              <a:t>                             4. Jana Lefevre                                                                                                                 1817736</a:t>
            </a:r>
          </a:p>
          <a:p>
            <a:pPr>
              <a:lnSpc>
                <a:spcPct val="200000"/>
              </a:lnSpc>
              <a:spcAft>
                <a:spcPts val="1000"/>
              </a:spcAft>
            </a:pPr>
            <a:r>
              <a:rPr lang="en-US" sz="1400" dirty="0">
                <a:solidFill>
                  <a:srgbClr val="000000"/>
                </a:solidFill>
                <a:ea typeface="Times New Roman" panose="02020603050405020304" pitchFamily="18" charset="0"/>
                <a:cs typeface="Times New Roman" panose="02020603050405020304" pitchFamily="18" charset="0"/>
              </a:rPr>
              <a:t>                                                                      </a:t>
            </a:r>
            <a:r>
              <a:rPr lang="en-US" sz="1400" b="1" dirty="0">
                <a:solidFill>
                  <a:srgbClr val="000000"/>
                </a:solidFill>
                <a:ea typeface="Times New Roman" panose="02020603050405020304" pitchFamily="18" charset="0"/>
                <a:cs typeface="Times New Roman" panose="02020603050405020304" pitchFamily="18" charset="0"/>
              </a:rPr>
              <a:t>Module Title:   </a:t>
            </a:r>
            <a:r>
              <a:rPr lang="en-US" sz="1400" dirty="0">
                <a:solidFill>
                  <a:srgbClr val="000000"/>
                </a:solidFill>
                <a:ea typeface="Times New Roman" panose="02020603050405020304" pitchFamily="18" charset="0"/>
                <a:cs typeface="Times New Roman" panose="02020603050405020304" pitchFamily="18" charset="0"/>
              </a:rPr>
              <a:t>Managing Enterprise In The 21</a:t>
            </a:r>
            <a:r>
              <a:rPr lang="en-US" sz="1400" baseline="30000" dirty="0">
                <a:solidFill>
                  <a:srgbClr val="000000"/>
                </a:solidFill>
                <a:ea typeface="Times New Roman" panose="02020603050405020304" pitchFamily="18" charset="0"/>
                <a:cs typeface="Times New Roman" panose="02020603050405020304" pitchFamily="18" charset="0"/>
              </a:rPr>
              <a:t>st</a:t>
            </a:r>
            <a:r>
              <a:rPr lang="en-US" sz="1400" dirty="0">
                <a:solidFill>
                  <a:srgbClr val="000000"/>
                </a:solidFill>
                <a:ea typeface="Times New Roman" panose="02020603050405020304" pitchFamily="18" charset="0"/>
                <a:cs typeface="Times New Roman" panose="02020603050405020304" pitchFamily="18" charset="0"/>
              </a:rPr>
              <a:t> Century</a:t>
            </a:r>
            <a:r>
              <a:rPr lang="en-GB" sz="1400" dirty="0">
                <a:solidFill>
                  <a:srgbClr val="000000"/>
                </a:solidFill>
                <a:ea typeface="Times New Roman" panose="02020603050405020304" pitchFamily="18" charset="0"/>
                <a:cs typeface="Times New Roman" panose="02020603050405020304" pitchFamily="18" charset="0"/>
              </a:rPr>
              <a:t/>
            </a:r>
            <a:br>
              <a:rPr lang="en-GB" sz="1400" dirty="0">
                <a:solidFill>
                  <a:srgbClr val="000000"/>
                </a:solidFill>
                <a:ea typeface="Times New Roman" panose="02020603050405020304" pitchFamily="18" charset="0"/>
                <a:cs typeface="Times New Roman" panose="02020603050405020304" pitchFamily="18" charset="0"/>
              </a:rPr>
            </a:br>
            <a:r>
              <a:rPr lang="en-GB" sz="1400" dirty="0">
                <a:solidFill>
                  <a:srgbClr val="000000"/>
                </a:solidFill>
                <a:ea typeface="Times New Roman" panose="02020603050405020304" pitchFamily="18" charset="0"/>
                <a:cs typeface="Times New Roman" panose="02020603050405020304" pitchFamily="18" charset="0"/>
              </a:rPr>
              <a:t>                                                                      </a:t>
            </a:r>
            <a:r>
              <a:rPr lang="en-US" sz="1400" b="1" dirty="0">
                <a:solidFill>
                  <a:srgbClr val="000000"/>
                </a:solidFill>
                <a:ea typeface="Times New Roman" panose="02020603050405020304" pitchFamily="18" charset="0"/>
                <a:cs typeface="Times New Roman" panose="02020603050405020304" pitchFamily="18" charset="0"/>
              </a:rPr>
              <a:t>Lecturer Name:   </a:t>
            </a:r>
            <a:r>
              <a:rPr lang="en-US" sz="1400" dirty="0">
                <a:solidFill>
                  <a:srgbClr val="000000"/>
                </a:solidFill>
                <a:ea typeface="Times New Roman" panose="02020603050405020304" pitchFamily="18" charset="0"/>
                <a:cs typeface="Times New Roman" panose="02020603050405020304" pitchFamily="18" charset="0"/>
              </a:rPr>
              <a:t>Hussein Shokri</a:t>
            </a:r>
            <a:endParaRPr lang="en-GB" sz="1400" dirty="0">
              <a:solidFill>
                <a:srgbClr val="000000"/>
              </a:solidFill>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918335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0368BB-F164-412D-94CA-1E3C19223081}"/>
              </a:ext>
            </a:extLst>
          </p:cNvPr>
          <p:cNvSpPr>
            <a:spLocks noGrp="1"/>
          </p:cNvSpPr>
          <p:nvPr>
            <p:ph type="title"/>
          </p:nvPr>
        </p:nvSpPr>
        <p:spPr/>
        <p:txBody>
          <a:bodyPr/>
          <a:lstStyle/>
          <a:p>
            <a:r>
              <a:rPr lang="en-GB" dirty="0"/>
              <a:t>Mission Statement &amp; organisational objectives</a:t>
            </a:r>
          </a:p>
        </p:txBody>
      </p:sp>
      <p:sp>
        <p:nvSpPr>
          <p:cNvPr id="3" name="Content Placeholder 2">
            <a:extLst>
              <a:ext uri="{FF2B5EF4-FFF2-40B4-BE49-F238E27FC236}">
                <a16:creationId xmlns:a16="http://schemas.microsoft.com/office/drawing/2014/main" xmlns="" id="{5FB4B216-1C0E-4A60-A841-36E85C605767}"/>
              </a:ext>
            </a:extLst>
          </p:cNvPr>
          <p:cNvSpPr>
            <a:spLocks noGrp="1"/>
          </p:cNvSpPr>
          <p:nvPr>
            <p:ph idx="1"/>
          </p:nvPr>
        </p:nvSpPr>
        <p:spPr/>
        <p:txBody>
          <a:bodyPr>
            <a:normAutofit fontScale="92500"/>
          </a:bodyPr>
          <a:lstStyle/>
          <a:p>
            <a:pPr algn="ctr"/>
            <a:r>
              <a:rPr lang="en-GB" sz="3600" b="1" dirty="0"/>
              <a:t>“ Providing an oasis of wellness and self-care in the middle of a fast-paced city environment. ”</a:t>
            </a:r>
            <a:br>
              <a:rPr lang="en-GB" sz="3600" b="1" dirty="0"/>
            </a:br>
            <a:r>
              <a:rPr lang="en-GB" sz="3600" b="1" dirty="0"/>
              <a:t/>
            </a:r>
            <a:br>
              <a:rPr lang="en-GB" sz="3600" b="1" dirty="0"/>
            </a:br>
            <a:r>
              <a:rPr lang="en-GB" sz="2400" dirty="0"/>
              <a:t>Star Unisex hair Salon is a full service hair and beauty salon with the main goal to provide high end customer satisfaction and excellent customer service, whilst adhering to a fast-paced big city environment, along with selling own branded quality products.</a:t>
            </a:r>
            <a:endParaRPr lang="en-GB" sz="2400" b="1" dirty="0"/>
          </a:p>
        </p:txBody>
      </p:sp>
    </p:spTree>
    <p:extLst>
      <p:ext uri="{BB962C8B-B14F-4D97-AF65-F5344CB8AC3E}">
        <p14:creationId xmlns:p14="http://schemas.microsoft.com/office/powerpoint/2010/main" xmlns="" val="3242047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423847-DF21-4326-A708-770AB3C63645}"/>
              </a:ext>
            </a:extLst>
          </p:cNvPr>
          <p:cNvSpPr>
            <a:spLocks noGrp="1"/>
          </p:cNvSpPr>
          <p:nvPr>
            <p:ph type="title"/>
          </p:nvPr>
        </p:nvSpPr>
        <p:spPr/>
        <p:txBody>
          <a:bodyPr/>
          <a:lstStyle/>
          <a:p>
            <a:r>
              <a:rPr lang="en-GB" dirty="0"/>
              <a:t>Product Descriptions</a:t>
            </a:r>
          </a:p>
        </p:txBody>
      </p:sp>
      <p:sp>
        <p:nvSpPr>
          <p:cNvPr id="3" name="Content Placeholder 2">
            <a:extLst>
              <a:ext uri="{FF2B5EF4-FFF2-40B4-BE49-F238E27FC236}">
                <a16:creationId xmlns:a16="http://schemas.microsoft.com/office/drawing/2014/main" xmlns="" id="{7ED8A4C6-06FC-466B-8204-5D23CF12BB18}"/>
              </a:ext>
            </a:extLst>
          </p:cNvPr>
          <p:cNvSpPr>
            <a:spLocks noGrp="1"/>
          </p:cNvSpPr>
          <p:nvPr>
            <p:ph idx="1"/>
          </p:nvPr>
        </p:nvSpPr>
        <p:spPr>
          <a:xfrm>
            <a:off x="1251678" y="1409351"/>
            <a:ext cx="10178322" cy="5066264"/>
          </a:xfrm>
        </p:spPr>
        <p:txBody>
          <a:bodyPr>
            <a:normAutofit fontScale="92500" lnSpcReduction="10000"/>
          </a:bodyPr>
          <a:lstStyle/>
          <a:p>
            <a:r>
              <a:rPr lang="en-GB" dirty="0"/>
              <a:t>The business will focus on three main services: unisex hair, nail and skin care. </a:t>
            </a:r>
            <a:br>
              <a:rPr lang="en-GB" dirty="0"/>
            </a:br>
            <a:r>
              <a:rPr lang="en-GB" dirty="0"/>
              <a:t/>
            </a:r>
            <a:br>
              <a:rPr lang="en-GB" dirty="0"/>
            </a:br>
            <a:r>
              <a:rPr lang="en-GB" dirty="0"/>
              <a:t>The types of services provided in hair care consist of:</a:t>
            </a:r>
            <a:br>
              <a:rPr lang="en-GB" dirty="0"/>
            </a:br>
            <a:r>
              <a:rPr lang="en-GB" dirty="0"/>
              <a:t>- haircuts </a:t>
            </a:r>
            <a:br>
              <a:rPr lang="en-GB" dirty="0"/>
            </a:br>
            <a:r>
              <a:rPr lang="en-GB" dirty="0"/>
              <a:t>- relaxers </a:t>
            </a:r>
            <a:br>
              <a:rPr lang="en-GB" dirty="0"/>
            </a:br>
            <a:r>
              <a:rPr lang="en-GB" dirty="0"/>
              <a:t>- perms </a:t>
            </a:r>
            <a:br>
              <a:rPr lang="en-GB" dirty="0"/>
            </a:br>
            <a:r>
              <a:rPr lang="en-GB" dirty="0"/>
              <a:t>- colouring</a:t>
            </a:r>
            <a:br>
              <a:rPr lang="en-GB" dirty="0"/>
            </a:br>
            <a:r>
              <a:rPr lang="en-GB" dirty="0"/>
              <a:t>- shampooing</a:t>
            </a:r>
            <a:br>
              <a:rPr lang="en-GB" dirty="0"/>
            </a:br>
            <a:r>
              <a:rPr lang="en-GB" dirty="0"/>
              <a:t>- conditioning</a:t>
            </a:r>
            <a:br>
              <a:rPr lang="en-GB" dirty="0"/>
            </a:br>
            <a:r>
              <a:rPr lang="en-GB" dirty="0"/>
              <a:t>- curling</a:t>
            </a:r>
            <a:br>
              <a:rPr lang="en-GB" dirty="0"/>
            </a:br>
            <a:r>
              <a:rPr lang="en-GB" dirty="0"/>
              <a:t>- reconstructing</a:t>
            </a:r>
            <a:br>
              <a:rPr lang="en-GB" dirty="0"/>
            </a:br>
            <a:r>
              <a:rPr lang="en-GB" dirty="0"/>
              <a:t>- weaving and waving. </a:t>
            </a:r>
            <a:br>
              <a:rPr lang="en-GB" dirty="0"/>
            </a:br>
            <a:r>
              <a:rPr lang="en-GB" dirty="0"/>
              <a:t/>
            </a:r>
            <a:br>
              <a:rPr lang="en-GB" dirty="0"/>
            </a:br>
            <a:r>
              <a:rPr lang="en-GB" dirty="0"/>
              <a:t>The services provided in the department of nail care, are manicures, pedicures, polishing, nail sculpting.  </a:t>
            </a:r>
            <a:br>
              <a:rPr lang="en-GB" dirty="0"/>
            </a:br>
            <a:r>
              <a:rPr lang="en-US" dirty="0"/>
              <a:t/>
            </a:r>
            <a:br>
              <a:rPr lang="en-US" dirty="0"/>
            </a:br>
            <a:r>
              <a:rPr lang="en-US" dirty="0"/>
              <a:t>Services provided in skin care are European facials, body waxing and massage-therapy.     </a:t>
            </a:r>
            <a:endParaRPr lang="en-GB" dirty="0"/>
          </a:p>
          <a:p>
            <a:endParaRPr lang="en-GB" dirty="0"/>
          </a:p>
        </p:txBody>
      </p:sp>
    </p:spTree>
    <p:extLst>
      <p:ext uri="{BB962C8B-B14F-4D97-AF65-F5344CB8AC3E}">
        <p14:creationId xmlns:p14="http://schemas.microsoft.com/office/powerpoint/2010/main" xmlns="" val="1016228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8026EB-754B-422C-A387-886464B64F1F}"/>
              </a:ext>
            </a:extLst>
          </p:cNvPr>
          <p:cNvSpPr>
            <a:spLocks noGrp="1"/>
          </p:cNvSpPr>
          <p:nvPr>
            <p:ph type="title"/>
          </p:nvPr>
        </p:nvSpPr>
        <p:spPr/>
        <p:txBody>
          <a:bodyPr/>
          <a:lstStyle/>
          <a:p>
            <a:r>
              <a:rPr lang="en-GB" dirty="0"/>
              <a:t>Stakeholder map</a:t>
            </a:r>
          </a:p>
        </p:txBody>
      </p:sp>
      <p:pic>
        <p:nvPicPr>
          <p:cNvPr id="3" name="Picture 2" descr="Stakehoder map.jpg"/>
          <p:cNvPicPr>
            <a:picLocks noChangeAspect="1"/>
          </p:cNvPicPr>
          <p:nvPr/>
        </p:nvPicPr>
        <p:blipFill>
          <a:blip r:embed="rId2" cstate="print"/>
          <a:stretch>
            <a:fillRect/>
          </a:stretch>
        </p:blipFill>
        <p:spPr>
          <a:xfrm>
            <a:off x="1476104" y="1619795"/>
            <a:ext cx="9464218" cy="4705504"/>
          </a:xfrm>
          <a:prstGeom prst="rect">
            <a:avLst/>
          </a:prstGeom>
        </p:spPr>
      </p:pic>
    </p:spTree>
    <p:extLst>
      <p:ext uri="{BB962C8B-B14F-4D97-AF65-F5344CB8AC3E}">
        <p14:creationId xmlns:p14="http://schemas.microsoft.com/office/powerpoint/2010/main" xmlns="" val="2784129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031965" y="1619795"/>
            <a:ext cx="10620103" cy="5238206"/>
          </a:xfrm>
        </p:spPr>
        <p:txBody>
          <a:bodyPr>
            <a:noAutofit/>
          </a:bodyPr>
          <a:lstStyle/>
          <a:p>
            <a:r>
              <a:rPr lang="en-US" sz="1400" dirty="0">
                <a:cs typeface="Times New Roman" pitchFamily="18" charset="0"/>
              </a:rPr>
              <a:t>POLITICAL </a:t>
            </a:r>
            <a:endParaRPr lang="en-GB" sz="1400" dirty="0">
              <a:cs typeface="Times New Roman" pitchFamily="18" charset="0"/>
            </a:endParaRPr>
          </a:p>
          <a:p>
            <a:pPr lvl="0"/>
            <a:r>
              <a:rPr lang="en-US" sz="1400" dirty="0">
                <a:cs typeface="Times New Roman" pitchFamily="18" charset="0"/>
              </a:rPr>
              <a:t>Political analysis is government exchange and political balance of a country. The authorities usually introduce new policies and hints within the industry which sometime affects the enterprise operations negatively. </a:t>
            </a:r>
            <a:endParaRPr lang="en-GB" sz="1400" dirty="0">
              <a:cs typeface="Times New Roman" pitchFamily="18" charset="0"/>
            </a:endParaRPr>
          </a:p>
          <a:p>
            <a:pPr lvl="0"/>
            <a:r>
              <a:rPr lang="en-US" sz="1400" dirty="0">
                <a:cs typeface="Times New Roman" pitchFamily="18" charset="0"/>
              </a:rPr>
              <a:t>When the country's management adjustments after a preferred election, new guidelines, ideologies and rules are introduced and the firm is pressured to adhere to them; as a result it may be forced to close down if it can not meet the ones necessities.</a:t>
            </a:r>
            <a:endParaRPr lang="en-GB" sz="1400" dirty="0">
              <a:cs typeface="Times New Roman" pitchFamily="18" charset="0"/>
            </a:endParaRPr>
          </a:p>
          <a:p>
            <a:r>
              <a:rPr lang="en-US" sz="1400" dirty="0">
                <a:cs typeface="Times New Roman" pitchFamily="18" charset="0"/>
              </a:rPr>
              <a:t>ECONOMIC ANALYSIS</a:t>
            </a:r>
            <a:endParaRPr lang="en-GB" sz="1400" dirty="0">
              <a:cs typeface="Times New Roman" pitchFamily="18" charset="0"/>
            </a:endParaRPr>
          </a:p>
          <a:p>
            <a:r>
              <a:rPr lang="en-US" sz="1400" dirty="0">
                <a:cs typeface="Times New Roman" pitchFamily="18" charset="0"/>
              </a:rPr>
              <a:t>It is anticipated that a hair salon suits properly inside the everyday appropriate category.</a:t>
            </a:r>
            <a:endParaRPr lang="en-GB" sz="1400" dirty="0">
              <a:cs typeface="Times New Roman" pitchFamily="18" charset="0"/>
            </a:endParaRPr>
          </a:p>
          <a:p>
            <a:pPr lvl="0"/>
            <a:r>
              <a:rPr lang="en-US" sz="1400" dirty="0">
                <a:cs typeface="Times New Roman" pitchFamily="18" charset="0"/>
              </a:rPr>
              <a:t>Beauty charges are normally low when compared to an individual’s income but relying upon the services and products they're inclined to avail. Maximum people aren’t inclined to sacrifice the pleasant for the small amount of cash they could save.</a:t>
            </a:r>
            <a:endParaRPr lang="en-GB" sz="1400" dirty="0">
              <a:cs typeface="Times New Roman" pitchFamily="18" charset="0"/>
            </a:endParaRPr>
          </a:p>
          <a:p>
            <a:pPr lvl="0"/>
            <a:r>
              <a:rPr lang="en-US" sz="1400" dirty="0">
                <a:cs typeface="Times New Roman" pitchFamily="18" charset="0"/>
              </a:rPr>
              <a:t>Now is a remarkable time to provide merchandise that give the patron greater fee.  Helping clients get greater contented for their money will help amplify the current patron base.</a:t>
            </a:r>
            <a:endParaRPr lang="en-GB" sz="1400" dirty="0">
              <a:cs typeface="Times New Roman" pitchFamily="18" charset="0"/>
            </a:endParaRPr>
          </a:p>
          <a:p>
            <a:r>
              <a:rPr lang="en-US" sz="1400" dirty="0">
                <a:cs typeface="Times New Roman" pitchFamily="18" charset="0"/>
              </a:rPr>
              <a:t>SOCIO-CULTURAL ANALYSIS</a:t>
            </a:r>
            <a:endParaRPr lang="en-GB" sz="1400" dirty="0">
              <a:cs typeface="Times New Roman" pitchFamily="18" charset="0"/>
            </a:endParaRPr>
          </a:p>
          <a:p>
            <a:r>
              <a:rPr lang="en-US" sz="1400" dirty="0">
                <a:cs typeface="Times New Roman" pitchFamily="18" charset="0"/>
              </a:rPr>
              <a:t>Socio- cultural factors concern the trade in taste, options, style, likes and dislikes. </a:t>
            </a:r>
            <a:endParaRPr lang="en-GB" sz="1400" dirty="0">
              <a:cs typeface="Times New Roman" pitchFamily="18" charset="0"/>
            </a:endParaRPr>
          </a:p>
          <a:p>
            <a:pPr lvl="0"/>
            <a:r>
              <a:rPr lang="en-US" sz="1400" dirty="0">
                <a:cs typeface="Times New Roman" pitchFamily="18" charset="0"/>
              </a:rPr>
              <a:t>Hair salons provide a relevant region for women to have a tendency to their appearance, experience the opinion of different  women  and  exchange  statistics. </a:t>
            </a:r>
            <a:endParaRPr lang="en-GB" sz="1400" dirty="0">
              <a:cs typeface="Times New Roman" pitchFamily="18" charset="0"/>
            </a:endParaRPr>
          </a:p>
          <a:p>
            <a:pPr lvl="0"/>
            <a:r>
              <a:rPr lang="en-US" sz="1400" dirty="0">
                <a:cs typeface="Times New Roman" pitchFamily="18" charset="0"/>
              </a:rPr>
              <a:t>Different humans, races, tribes, gender, and religions price positive hairstyles and products; this consequently, calls for the salon business and those changing demands have led to new opportunities for a hair salon enterprise.</a:t>
            </a:r>
            <a:endParaRPr lang="en-GB" sz="1400" dirty="0">
              <a:cs typeface="Times New Roman" pitchFamily="18" charset="0"/>
            </a:endParaRPr>
          </a:p>
        </p:txBody>
      </p:sp>
      <p:pic>
        <p:nvPicPr>
          <p:cNvPr id="3" name="Picture 2" descr="Immagine correlata"/>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31967" y="182881"/>
            <a:ext cx="10685417" cy="1240970"/>
          </a:xfrm>
          <a:prstGeom prst="rect">
            <a:avLst/>
          </a:prstGeom>
          <a:noFill/>
          <a:ln>
            <a:noFill/>
          </a:ln>
        </p:spPr>
      </p:pic>
    </p:spTree>
    <p:extLst>
      <p:ext uri="{BB962C8B-B14F-4D97-AF65-F5344CB8AC3E}">
        <p14:creationId xmlns:p14="http://schemas.microsoft.com/office/powerpoint/2010/main" xmlns="" val="3139903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8903" y="1606731"/>
            <a:ext cx="10763794" cy="5068389"/>
          </a:xfrm>
        </p:spPr>
        <p:txBody>
          <a:bodyPr>
            <a:normAutofit fontScale="47500" lnSpcReduction="20000"/>
          </a:bodyPr>
          <a:lstStyle/>
          <a:p>
            <a:r>
              <a:rPr lang="en-US" sz="2900" dirty="0">
                <a:cs typeface="Times New Roman" pitchFamily="18" charset="0"/>
              </a:rPr>
              <a:t>TECHNOLOGICAL</a:t>
            </a:r>
            <a:endParaRPr lang="en-GB" sz="2900" dirty="0">
              <a:cs typeface="Times New Roman" pitchFamily="18" charset="0"/>
            </a:endParaRPr>
          </a:p>
          <a:p>
            <a:pPr lvl="0"/>
            <a:r>
              <a:rPr lang="en-US" sz="2900" dirty="0">
                <a:cs typeface="Times New Roman" pitchFamily="18" charset="0"/>
              </a:rPr>
              <a:t>New machines and device are required to comply with to the today's style and tendencies within the hairstyling enterprise also compete advantageously to the opposite competitors within the market.  </a:t>
            </a:r>
            <a:endParaRPr lang="en-GB" sz="2900" dirty="0">
              <a:cs typeface="Times New Roman" pitchFamily="18" charset="0"/>
            </a:endParaRPr>
          </a:p>
          <a:p>
            <a:pPr lvl="0"/>
            <a:r>
              <a:rPr lang="en-US" sz="2900" dirty="0">
                <a:cs typeface="Times New Roman" pitchFamily="18" charset="0"/>
              </a:rPr>
              <a:t>Employees want to gain knowledge of at the use of recent technologies. </a:t>
            </a:r>
            <a:endParaRPr lang="en-GB" sz="2900" dirty="0">
              <a:cs typeface="Times New Roman" pitchFamily="18" charset="0"/>
            </a:endParaRPr>
          </a:p>
          <a:p>
            <a:r>
              <a:rPr lang="en-US" sz="2900" dirty="0">
                <a:cs typeface="Times New Roman" pitchFamily="18" charset="0"/>
              </a:rPr>
              <a:t>LEGAL</a:t>
            </a:r>
            <a:endParaRPr lang="en-GB" sz="2900" dirty="0">
              <a:cs typeface="Times New Roman" pitchFamily="18" charset="0"/>
            </a:endParaRPr>
          </a:p>
          <a:p>
            <a:r>
              <a:rPr lang="en-US" sz="2900" dirty="0">
                <a:cs typeface="Times New Roman" pitchFamily="18" charset="0"/>
              </a:rPr>
              <a:t>The enterprise may be chargeable for any product it sells makes use of or recommends.</a:t>
            </a:r>
            <a:endParaRPr lang="en-GB" sz="2900" dirty="0">
              <a:cs typeface="Times New Roman" pitchFamily="18" charset="0"/>
            </a:endParaRPr>
          </a:p>
          <a:p>
            <a:pPr lvl="0"/>
            <a:r>
              <a:rPr lang="en-US" sz="2900" dirty="0">
                <a:cs typeface="Times New Roman" pitchFamily="18" charset="0"/>
              </a:rPr>
              <a:t>Bleaching and other </a:t>
            </a:r>
            <a:r>
              <a:rPr lang="en-GB" sz="2900" dirty="0">
                <a:cs typeface="Times New Roman" pitchFamily="18" charset="0"/>
              </a:rPr>
              <a:t>colour</a:t>
            </a:r>
            <a:r>
              <a:rPr lang="en-US" sz="2900" dirty="0">
                <a:cs typeface="Times New Roman" pitchFamily="18" charset="0"/>
              </a:rPr>
              <a:t> merchandise could be very detrimental to someone’s hair if not used correctly.</a:t>
            </a:r>
            <a:endParaRPr lang="en-GB" sz="2900" dirty="0">
              <a:cs typeface="Times New Roman" pitchFamily="18" charset="0"/>
            </a:endParaRPr>
          </a:p>
          <a:p>
            <a:pPr lvl="0"/>
            <a:r>
              <a:rPr lang="en-US" sz="2900" dirty="0">
                <a:cs typeface="Times New Roman" pitchFamily="18" charset="0"/>
              </a:rPr>
              <a:t>Keeping the image of the enterprise is a vital problem. Following the regulation is essential however even more critical is to be moral. </a:t>
            </a:r>
            <a:endParaRPr lang="en-GB" sz="2900" dirty="0">
              <a:cs typeface="Times New Roman" pitchFamily="18" charset="0"/>
            </a:endParaRPr>
          </a:p>
          <a:p>
            <a:pPr lvl="0"/>
            <a:r>
              <a:rPr lang="en-US" sz="2900" dirty="0">
                <a:cs typeface="Times New Roman" pitchFamily="18" charset="0"/>
              </a:rPr>
              <a:t>Employees ought to observe basic practices including washing towels, cleaning sinks and floors and washing palms. Most states difficulty informational documents to salon companies to manual them in preserving their facilities sanitary and healthy.</a:t>
            </a:r>
            <a:endParaRPr lang="en-GB" sz="2900" dirty="0">
              <a:cs typeface="Times New Roman" pitchFamily="18" charset="0"/>
            </a:endParaRPr>
          </a:p>
          <a:p>
            <a:r>
              <a:rPr lang="en-US" sz="2900" dirty="0">
                <a:cs typeface="Times New Roman" pitchFamily="18" charset="0"/>
              </a:rPr>
              <a:t>ENVIRONMENTAL</a:t>
            </a:r>
            <a:endParaRPr lang="en-GB" sz="2900" dirty="0">
              <a:cs typeface="Times New Roman" pitchFamily="18" charset="0"/>
            </a:endParaRPr>
          </a:p>
          <a:p>
            <a:r>
              <a:rPr lang="en-US" sz="2900" dirty="0">
                <a:cs typeface="Times New Roman" pitchFamily="18" charset="0"/>
              </a:rPr>
              <a:t>The salon can give you approaches to put off their products in a more green manner through the use of organic and herbal cosmetics. </a:t>
            </a:r>
            <a:endParaRPr lang="en-GB" sz="2900" dirty="0">
              <a:cs typeface="Times New Roman" pitchFamily="18" charset="0"/>
            </a:endParaRPr>
          </a:p>
          <a:p>
            <a:pPr lvl="0"/>
            <a:r>
              <a:rPr lang="en-US" sz="2900" dirty="0">
                <a:cs typeface="Times New Roman" pitchFamily="18" charset="0"/>
              </a:rPr>
              <a:t>The largest difference from among organic and chemical hair salons have to be in their preference of hair dyes. The shampoos, conditioners and hair styling merchandise can also  contain harsh chemical compounds that inside the long term will dry out your hair and scalp and likely even give you allergic reactions. </a:t>
            </a:r>
            <a:endParaRPr lang="en-GB" sz="2900" dirty="0">
              <a:cs typeface="Times New Roman" pitchFamily="18" charset="0"/>
            </a:endParaRPr>
          </a:p>
          <a:p>
            <a:pPr lvl="0"/>
            <a:r>
              <a:rPr lang="en-US" sz="2900" dirty="0">
                <a:cs typeface="Times New Roman" pitchFamily="18" charset="0"/>
              </a:rPr>
              <a:t>Having a organic surroundings can prevent hairdressers to retire the earliest due to work-related health issues. Sanitation might be additionally a consideration. </a:t>
            </a:r>
            <a:endParaRPr lang="en-GB" sz="2900" dirty="0">
              <a:cs typeface="Times New Roman" pitchFamily="18" charset="0"/>
            </a:endParaRPr>
          </a:p>
          <a:p>
            <a:pPr lvl="0"/>
            <a:r>
              <a:rPr lang="en-US" sz="2900" dirty="0">
                <a:cs typeface="Times New Roman" pitchFamily="18" charset="0"/>
              </a:rPr>
              <a:t>The salon units a coverage concerning the right disposal of waste. Cleaning is important specially in work regions because deposits of dirt, soil and microbes on surfaces can transmit infection.</a:t>
            </a:r>
            <a:endParaRPr lang="en-GB" sz="2900" dirty="0">
              <a:cs typeface="Times New Roman" pitchFamily="18" charset="0"/>
            </a:endParaRPr>
          </a:p>
          <a:p>
            <a:endParaRPr lang="en-GB" dirty="0">
              <a:latin typeface="Times New Roman" pitchFamily="18" charset="0"/>
              <a:cs typeface="Times New Roman" pitchFamily="18" charset="0"/>
            </a:endParaRPr>
          </a:p>
          <a:p>
            <a:endParaRPr lang="en-GB" dirty="0"/>
          </a:p>
        </p:txBody>
      </p:sp>
      <p:pic>
        <p:nvPicPr>
          <p:cNvPr id="4" name="Picture 3" descr="Immagine correlata"/>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31967" y="182881"/>
            <a:ext cx="10685417" cy="124097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4B9E71-663A-46DF-9E79-A1BA52697CBB}"/>
              </a:ext>
            </a:extLst>
          </p:cNvPr>
          <p:cNvSpPr>
            <a:spLocks noGrp="1"/>
          </p:cNvSpPr>
          <p:nvPr>
            <p:ph type="title"/>
          </p:nvPr>
        </p:nvSpPr>
        <p:spPr/>
        <p:txBody>
          <a:bodyPr/>
          <a:lstStyle/>
          <a:p>
            <a:r>
              <a:rPr lang="en-GB" dirty="0"/>
              <a:t>SWOT Analysis</a:t>
            </a:r>
          </a:p>
        </p:txBody>
      </p:sp>
      <p:graphicFrame>
        <p:nvGraphicFramePr>
          <p:cNvPr id="3" name="Table 2">
            <a:extLst>
              <a:ext uri="{FF2B5EF4-FFF2-40B4-BE49-F238E27FC236}">
                <a16:creationId xmlns:a16="http://schemas.microsoft.com/office/drawing/2014/main" xmlns="" id="{6A0FAFEC-529E-4CA9-828F-0D7EED8C033B}"/>
              </a:ext>
            </a:extLst>
          </p:cNvPr>
          <p:cNvGraphicFramePr>
            <a:graphicFrameLocks noGrp="1"/>
          </p:cNvGraphicFramePr>
          <p:nvPr>
            <p:extLst>
              <p:ext uri="{D42A27DB-BD31-4B8C-83A1-F6EECF244321}">
                <p14:modId xmlns:p14="http://schemas.microsoft.com/office/powerpoint/2010/main" xmlns="" val="3093674526"/>
              </p:ext>
            </p:extLst>
          </p:nvPr>
        </p:nvGraphicFramePr>
        <p:xfrm>
          <a:off x="1251677" y="1202574"/>
          <a:ext cx="10115406" cy="5466673"/>
        </p:xfrm>
        <a:graphic>
          <a:graphicData uri="http://schemas.openxmlformats.org/drawingml/2006/table">
            <a:tbl>
              <a:tblPr firstRow="1" firstCol="1" bandRow="1">
                <a:tableStyleId>{5C22544A-7EE6-4342-B048-85BDC9FD1C3A}</a:tableStyleId>
              </a:tblPr>
              <a:tblGrid>
                <a:gridCol w="5057703">
                  <a:extLst>
                    <a:ext uri="{9D8B030D-6E8A-4147-A177-3AD203B41FA5}">
                      <a16:colId xmlns:a16="http://schemas.microsoft.com/office/drawing/2014/main" xmlns="" val="3913122785"/>
                    </a:ext>
                  </a:extLst>
                </a:gridCol>
                <a:gridCol w="5057703">
                  <a:extLst>
                    <a:ext uri="{9D8B030D-6E8A-4147-A177-3AD203B41FA5}">
                      <a16:colId xmlns:a16="http://schemas.microsoft.com/office/drawing/2014/main" xmlns="" val="2003919968"/>
                    </a:ext>
                  </a:extLst>
                </a:gridCol>
              </a:tblGrid>
              <a:tr h="1895956">
                <a:tc>
                  <a:txBody>
                    <a:bodyPr/>
                    <a:lstStyle/>
                    <a:p>
                      <a:pPr>
                        <a:spcAft>
                          <a:spcPts val="0"/>
                        </a:spcAft>
                      </a:pPr>
                      <a:r>
                        <a:rPr lang="en-GB" sz="1200" dirty="0">
                          <a:effectLst/>
                        </a:rPr>
                        <a:t>STRENGHTS</a:t>
                      </a:r>
                    </a:p>
                    <a:p>
                      <a:pPr>
                        <a:spcAft>
                          <a:spcPts val="0"/>
                        </a:spcAft>
                      </a:pPr>
                      <a:r>
                        <a:rPr lang="en-GB" sz="1200" dirty="0">
                          <a:effectLst/>
                        </a:rPr>
                        <a:t> </a:t>
                      </a:r>
                    </a:p>
                    <a:p>
                      <a:pPr>
                        <a:spcAft>
                          <a:spcPts val="0"/>
                        </a:spcAft>
                      </a:pPr>
                      <a:r>
                        <a:rPr lang="en-GB" sz="1200" dirty="0">
                          <a:effectLst/>
                        </a:rPr>
                        <a:t>Price-Quality: Strong service for affordable prices</a:t>
                      </a:r>
                    </a:p>
                    <a:p>
                      <a:pPr>
                        <a:spcAft>
                          <a:spcPts val="0"/>
                        </a:spcAft>
                      </a:pPr>
                      <a:r>
                        <a:rPr lang="en-GB" sz="1200" dirty="0">
                          <a:effectLst/>
                        </a:rPr>
                        <a:t> </a:t>
                      </a:r>
                    </a:p>
                    <a:p>
                      <a:pPr>
                        <a:spcAft>
                          <a:spcPts val="0"/>
                        </a:spcAft>
                      </a:pPr>
                      <a:r>
                        <a:rPr lang="en-GB" sz="1200" dirty="0">
                          <a:effectLst/>
                        </a:rPr>
                        <a:t>Marketing: Focused marketing </a:t>
                      </a:r>
                      <a:r>
                        <a:rPr lang="en-GB" sz="1200" dirty="0" err="1">
                          <a:effectLst/>
                        </a:rPr>
                        <a:t>campagnes</a:t>
                      </a:r>
                      <a:r>
                        <a:rPr lang="en-GB" sz="1200" dirty="0">
                          <a:effectLst/>
                        </a:rPr>
                        <a:t> with clear goals.</a:t>
                      </a:r>
                    </a:p>
                    <a:p>
                      <a:pPr>
                        <a:spcAft>
                          <a:spcPts val="0"/>
                        </a:spcAft>
                      </a:pPr>
                      <a:r>
                        <a:rPr lang="en-GB" sz="1200" dirty="0">
                          <a:effectLst/>
                        </a:rPr>
                        <a:t> </a:t>
                      </a:r>
                    </a:p>
                    <a:p>
                      <a:pPr>
                        <a:spcAft>
                          <a:spcPts val="0"/>
                        </a:spcAft>
                      </a:pPr>
                      <a:r>
                        <a:rPr lang="en-GB" sz="1200" dirty="0">
                          <a:effectLst/>
                        </a:rPr>
                        <a:t>Location: Targeted audience in abundance on chosen location </a:t>
                      </a:r>
                    </a:p>
                    <a:p>
                      <a:pPr>
                        <a:spcAft>
                          <a:spcPts val="0"/>
                        </a:spcAft>
                      </a:pPr>
                      <a:r>
                        <a:rPr lang="en-GB" sz="1200" dirty="0">
                          <a:effectLst/>
                        </a:rPr>
                        <a:t> </a:t>
                      </a:r>
                    </a:p>
                    <a:p>
                      <a:pPr>
                        <a:spcAft>
                          <a:spcPts val="0"/>
                        </a:spcAft>
                      </a:pPr>
                      <a:r>
                        <a:rPr lang="en-GB" sz="1200" dirty="0">
                          <a:effectLst/>
                        </a:rPr>
                        <a:t>Ambition: Ambitious team willing to self-sacrifice for greater goal</a:t>
                      </a:r>
                    </a:p>
                    <a:p>
                      <a:pPr>
                        <a:spcAft>
                          <a:spcPts val="0"/>
                        </a:spcAft>
                      </a:pPr>
                      <a:r>
                        <a:rPr lang="en-GB"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1963" marR="31963" marT="0" marB="0"/>
                </a:tc>
                <a:tc>
                  <a:txBody>
                    <a:bodyPr/>
                    <a:lstStyle/>
                    <a:p>
                      <a:pPr>
                        <a:spcAft>
                          <a:spcPts val="0"/>
                        </a:spcAft>
                      </a:pPr>
                      <a:r>
                        <a:rPr lang="en-GB" sz="1200" dirty="0">
                          <a:effectLst/>
                        </a:rPr>
                        <a:t>WEAKNESS</a:t>
                      </a:r>
                    </a:p>
                    <a:p>
                      <a:pPr>
                        <a:spcAft>
                          <a:spcPts val="0"/>
                        </a:spcAft>
                      </a:pPr>
                      <a:r>
                        <a:rPr lang="en-GB" sz="1200" dirty="0">
                          <a:effectLst/>
                        </a:rPr>
                        <a:t> </a:t>
                      </a:r>
                    </a:p>
                    <a:p>
                      <a:pPr>
                        <a:spcAft>
                          <a:spcPts val="0"/>
                        </a:spcAft>
                      </a:pPr>
                      <a:r>
                        <a:rPr lang="en-GB" sz="1200" dirty="0">
                          <a:effectLst/>
                        </a:rPr>
                        <a:t>Inexperience: Insufficient knowledge of business know-how</a:t>
                      </a:r>
                    </a:p>
                    <a:p>
                      <a:pPr>
                        <a:spcAft>
                          <a:spcPts val="0"/>
                        </a:spcAft>
                      </a:pPr>
                      <a:r>
                        <a:rPr lang="en-GB" sz="1200" dirty="0">
                          <a:effectLst/>
                        </a:rPr>
                        <a:t> </a:t>
                      </a:r>
                    </a:p>
                    <a:p>
                      <a:pPr>
                        <a:spcAft>
                          <a:spcPts val="0"/>
                        </a:spcAft>
                      </a:pPr>
                      <a:r>
                        <a:rPr lang="en-GB" sz="1200" dirty="0">
                          <a:effectLst/>
                        </a:rPr>
                        <a:t>Budget: Fully dependent on investors’ money to make the dream work</a:t>
                      </a:r>
                    </a:p>
                    <a:p>
                      <a:pPr>
                        <a:spcAft>
                          <a:spcPts val="0"/>
                        </a:spcAft>
                      </a:pPr>
                      <a:r>
                        <a:rPr lang="en-GB" sz="1200" dirty="0">
                          <a:effectLst/>
                        </a:rPr>
                        <a:t> </a:t>
                      </a:r>
                    </a:p>
                    <a:p>
                      <a:pPr>
                        <a:spcAft>
                          <a:spcPts val="0"/>
                        </a:spcAft>
                      </a:pPr>
                      <a:r>
                        <a:rPr lang="en-GB" sz="1200" dirty="0">
                          <a:effectLst/>
                        </a:rPr>
                        <a:t>Reputation: New concept means we don’t have the reputation of bigger chains ( such as supercuts, RUSH, etc..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1963" marR="31963" marT="0" marB="0"/>
                </a:tc>
                <a:extLst>
                  <a:ext uri="{0D108BD9-81ED-4DB2-BD59-A6C34878D82A}">
                    <a16:rowId xmlns:a16="http://schemas.microsoft.com/office/drawing/2014/main" xmlns="" val="2703529900"/>
                  </a:ext>
                </a:extLst>
              </a:tr>
              <a:tr h="3570717">
                <a:tc>
                  <a:txBody>
                    <a:bodyPr/>
                    <a:lstStyle/>
                    <a:p>
                      <a:pPr>
                        <a:spcAft>
                          <a:spcPts val="0"/>
                        </a:spcAft>
                      </a:pPr>
                      <a:r>
                        <a:rPr lang="en-GB" sz="1200" dirty="0">
                          <a:effectLst/>
                        </a:rPr>
                        <a:t>OPPORTUNITY </a:t>
                      </a:r>
                    </a:p>
                    <a:p>
                      <a:pPr>
                        <a:spcAft>
                          <a:spcPts val="0"/>
                        </a:spcAft>
                      </a:pPr>
                      <a:r>
                        <a:rPr lang="en-GB" sz="1200" dirty="0">
                          <a:effectLst/>
                        </a:rPr>
                        <a:t> </a:t>
                      </a:r>
                    </a:p>
                    <a:p>
                      <a:pPr>
                        <a:spcAft>
                          <a:spcPts val="0"/>
                        </a:spcAft>
                      </a:pPr>
                      <a:r>
                        <a:rPr lang="en-GB" sz="1200" dirty="0">
                          <a:effectLst/>
                        </a:rPr>
                        <a:t>Investors’ help: Investors’ support, knowledge and experience in field makes up for lack of business know-how</a:t>
                      </a:r>
                    </a:p>
                    <a:p>
                      <a:pPr>
                        <a:spcAft>
                          <a:spcPts val="0"/>
                        </a:spcAft>
                      </a:pPr>
                      <a:r>
                        <a:rPr lang="en-GB" sz="1200" dirty="0">
                          <a:effectLst/>
                        </a:rPr>
                        <a:t> </a:t>
                      </a:r>
                    </a:p>
                    <a:p>
                      <a:pPr>
                        <a:spcAft>
                          <a:spcPts val="0"/>
                        </a:spcAft>
                      </a:pPr>
                      <a:r>
                        <a:rPr lang="en-GB" sz="1200" dirty="0">
                          <a:effectLst/>
                        </a:rPr>
                        <a:t>Online reviews: Competitors’ reviews shows competition’s strengths and weakness, make those weaknesses our strong points.</a:t>
                      </a:r>
                    </a:p>
                    <a:p>
                      <a:pPr>
                        <a:spcAft>
                          <a:spcPts val="0"/>
                        </a:spcAft>
                      </a:pPr>
                      <a:r>
                        <a:rPr lang="en-GB" sz="1200" dirty="0">
                          <a:effectLst/>
                        </a:rPr>
                        <a:t> </a:t>
                      </a:r>
                    </a:p>
                    <a:p>
                      <a:pPr>
                        <a:spcAft>
                          <a:spcPts val="0"/>
                        </a:spcAft>
                      </a:pPr>
                      <a:r>
                        <a:rPr lang="en-GB" sz="1200" dirty="0">
                          <a:effectLst/>
                        </a:rPr>
                        <a:t>Marketing platforms: Getting name out there via offering deals on </a:t>
                      </a:r>
                      <a:r>
                        <a:rPr lang="en-GB" sz="1200" dirty="0" err="1">
                          <a:effectLst/>
                        </a:rPr>
                        <a:t>Wowcher</a:t>
                      </a:r>
                      <a:r>
                        <a:rPr lang="en-GB" sz="1200" dirty="0">
                          <a:effectLst/>
                        </a:rPr>
                        <a:t>, </a:t>
                      </a:r>
                      <a:r>
                        <a:rPr lang="en-GB" sz="1200" dirty="0" err="1">
                          <a:effectLst/>
                        </a:rPr>
                        <a:t>Treatwell</a:t>
                      </a:r>
                      <a:r>
                        <a:rPr lang="en-GB" sz="1200" dirty="0">
                          <a:effectLst/>
                        </a:rPr>
                        <a:t> and Groupon. Ensuring excellent service and creating returning footfall.</a:t>
                      </a:r>
                    </a:p>
                    <a:p>
                      <a:pPr>
                        <a:spcAft>
                          <a:spcPts val="0"/>
                        </a:spcAft>
                      </a:pPr>
                      <a:r>
                        <a:rPr lang="en-GB"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1963" marR="31963" marT="0" marB="0"/>
                </a:tc>
                <a:tc>
                  <a:txBody>
                    <a:bodyPr/>
                    <a:lstStyle/>
                    <a:p>
                      <a:pPr>
                        <a:spcAft>
                          <a:spcPts val="0"/>
                        </a:spcAft>
                      </a:pPr>
                      <a:r>
                        <a:rPr lang="en-GB" sz="1200" b="1" dirty="0">
                          <a:effectLst/>
                        </a:rPr>
                        <a:t>THREATS</a:t>
                      </a:r>
                    </a:p>
                    <a:p>
                      <a:pPr>
                        <a:spcAft>
                          <a:spcPts val="0"/>
                        </a:spcAft>
                      </a:pPr>
                      <a:r>
                        <a:rPr lang="en-GB" sz="1200" b="1" dirty="0">
                          <a:effectLst/>
                        </a:rPr>
                        <a:t> </a:t>
                      </a:r>
                    </a:p>
                    <a:p>
                      <a:pPr>
                        <a:spcAft>
                          <a:spcPts val="0"/>
                        </a:spcAft>
                      </a:pPr>
                      <a:r>
                        <a:rPr lang="en-GB" sz="1200" b="1" dirty="0">
                          <a:effectLst/>
                        </a:rPr>
                        <a:t>Rental prices: Chosen location expensive area for property rental prices.</a:t>
                      </a:r>
                    </a:p>
                    <a:p>
                      <a:pPr>
                        <a:spcAft>
                          <a:spcPts val="0"/>
                        </a:spcAft>
                      </a:pPr>
                      <a:r>
                        <a:rPr lang="en-GB" sz="1200" b="1" dirty="0">
                          <a:effectLst/>
                        </a:rPr>
                        <a:t> </a:t>
                      </a:r>
                    </a:p>
                    <a:p>
                      <a:pPr>
                        <a:spcAft>
                          <a:spcPts val="0"/>
                        </a:spcAft>
                      </a:pPr>
                      <a:r>
                        <a:rPr lang="en-GB" sz="1200" b="1" dirty="0">
                          <a:effectLst/>
                        </a:rPr>
                        <a:t>Staff: Lower price offering may lead to talented staff seeking employment elsewhere</a:t>
                      </a:r>
                    </a:p>
                    <a:p>
                      <a:pPr>
                        <a:spcAft>
                          <a:spcPts val="0"/>
                        </a:spcAft>
                      </a:pPr>
                      <a:r>
                        <a:rPr lang="en-GB" sz="1200" b="1" dirty="0">
                          <a:effectLst/>
                        </a:rPr>
                        <a:t> </a:t>
                      </a:r>
                    </a:p>
                    <a:p>
                      <a:pPr>
                        <a:spcAft>
                          <a:spcPts val="0"/>
                        </a:spcAft>
                      </a:pPr>
                      <a:r>
                        <a:rPr lang="en-GB" sz="1200" b="1" dirty="0">
                          <a:effectLst/>
                        </a:rPr>
                        <a:t>Competition from chains: Bigger chains with higher budget for staff may be able to accommodate more clients per day, limited availability in our business due to smaller scale. Turning away returning clients may lead to them moving elsewhere</a:t>
                      </a:r>
                    </a:p>
                    <a:p>
                      <a:pPr>
                        <a:spcAft>
                          <a:spcPts val="0"/>
                        </a:spcAft>
                      </a:pPr>
                      <a:r>
                        <a:rPr lang="en-GB" sz="1200" b="1" dirty="0">
                          <a:effectLst/>
                        </a:rPr>
                        <a:t> </a:t>
                      </a:r>
                    </a:p>
                    <a:p>
                      <a:pPr>
                        <a:spcAft>
                          <a:spcPts val="0"/>
                        </a:spcAft>
                      </a:pPr>
                      <a:r>
                        <a:rPr lang="en-GB" sz="1200" b="1" dirty="0">
                          <a:effectLst/>
                        </a:rPr>
                        <a:t>Brexit: Higher taxations due to economic shifts and insecurities may prove bad timing for start-ups</a:t>
                      </a:r>
                    </a:p>
                    <a:p>
                      <a:pPr>
                        <a:spcAft>
                          <a:spcPts val="0"/>
                        </a:spcAft>
                      </a:pPr>
                      <a:r>
                        <a:rPr lang="en-GB" sz="1200" b="1" dirty="0">
                          <a:effectLst/>
                        </a:rPr>
                        <a:t> </a:t>
                      </a:r>
                    </a:p>
                    <a:p>
                      <a:pPr>
                        <a:spcAft>
                          <a:spcPts val="0"/>
                        </a:spcAft>
                      </a:pPr>
                      <a:r>
                        <a:rPr lang="en-GB" sz="1200" b="1" dirty="0">
                          <a:effectLst/>
                        </a:rPr>
                        <a:t>Unstable market: Continuously changing trends means continuous investment in training staff.</a:t>
                      </a:r>
                    </a:p>
                    <a:p>
                      <a:pPr>
                        <a:spcAft>
                          <a:spcPts val="0"/>
                        </a:spcAft>
                      </a:pPr>
                      <a:r>
                        <a:rPr lang="en-GB" sz="500" dirty="0">
                          <a:effectLst/>
                        </a:rPr>
                        <a:t> </a:t>
                      </a:r>
                    </a:p>
                    <a:p>
                      <a:pPr>
                        <a:spcAft>
                          <a:spcPts val="0"/>
                        </a:spcAft>
                      </a:pPr>
                      <a:r>
                        <a:rPr lang="en-GB" sz="500" dirty="0">
                          <a:effectLst/>
                        </a:rPr>
                        <a:t> </a:t>
                      </a:r>
                      <a:endParaRPr lang="en-GB" sz="5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1963" marR="31963" marT="0" marB="0"/>
                </a:tc>
                <a:extLst>
                  <a:ext uri="{0D108BD9-81ED-4DB2-BD59-A6C34878D82A}">
                    <a16:rowId xmlns:a16="http://schemas.microsoft.com/office/drawing/2014/main" xmlns="" val="1135136066"/>
                  </a:ext>
                </a:extLst>
              </a:tr>
            </a:tbl>
          </a:graphicData>
        </a:graphic>
      </p:graphicFrame>
    </p:spTree>
    <p:extLst>
      <p:ext uri="{BB962C8B-B14F-4D97-AF65-F5344CB8AC3E}">
        <p14:creationId xmlns:p14="http://schemas.microsoft.com/office/powerpoint/2010/main" xmlns="" val="29552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7972D4-CAB8-4783-BF36-5DCC8B6F0C5A}"/>
              </a:ext>
            </a:extLst>
          </p:cNvPr>
          <p:cNvSpPr>
            <a:spLocks noGrp="1"/>
          </p:cNvSpPr>
          <p:nvPr>
            <p:ph type="title"/>
          </p:nvPr>
        </p:nvSpPr>
        <p:spPr/>
        <p:txBody>
          <a:bodyPr/>
          <a:lstStyle/>
          <a:p>
            <a:r>
              <a:rPr lang="en-GB" dirty="0"/>
              <a:t>Industry Analysis</a:t>
            </a:r>
          </a:p>
        </p:txBody>
      </p:sp>
      <p:sp>
        <p:nvSpPr>
          <p:cNvPr id="3" name="Content Placeholder 2">
            <a:extLst>
              <a:ext uri="{FF2B5EF4-FFF2-40B4-BE49-F238E27FC236}">
                <a16:creationId xmlns:a16="http://schemas.microsoft.com/office/drawing/2014/main" xmlns="" id="{03DD23BD-39BB-497B-ADA4-A13FAD1156CF}"/>
              </a:ext>
            </a:extLst>
          </p:cNvPr>
          <p:cNvSpPr>
            <a:spLocks noGrp="1"/>
          </p:cNvSpPr>
          <p:nvPr>
            <p:ph idx="1"/>
          </p:nvPr>
        </p:nvSpPr>
        <p:spPr/>
        <p:txBody>
          <a:bodyPr>
            <a:normAutofit/>
          </a:bodyPr>
          <a:lstStyle/>
          <a:p>
            <a:r>
              <a:rPr lang="en-GB" b="1" dirty="0"/>
              <a:t>Hairdressing and Beauty Industry	</a:t>
            </a:r>
            <a:br>
              <a:rPr lang="en-GB" b="1" dirty="0"/>
            </a:br>
            <a:r>
              <a:rPr lang="en-GB" b="1" dirty="0"/>
              <a:t/>
            </a:r>
            <a:br>
              <a:rPr lang="en-GB" b="1" dirty="0"/>
            </a:br>
            <a:r>
              <a:rPr lang="en-GB" b="1" dirty="0"/>
              <a:t>- Labour </a:t>
            </a:r>
            <a:r>
              <a:rPr lang="en-GB" b="1"/>
              <a:t>intensive industry</a:t>
            </a:r>
            <a:r>
              <a:rPr lang="en-GB" b="1" dirty="0"/>
              <a:t/>
            </a:r>
            <a:br>
              <a:rPr lang="en-GB" b="1" dirty="0"/>
            </a:br>
            <a:r>
              <a:rPr lang="en-GB" b="1" dirty="0"/>
              <a:t>- Steady growth throughout the years</a:t>
            </a:r>
            <a:br>
              <a:rPr lang="en-GB" b="1" dirty="0"/>
            </a:br>
            <a:r>
              <a:rPr lang="en-GB" b="1" dirty="0"/>
              <a:t>- Intense pricing pressure due to high level of competitors</a:t>
            </a:r>
            <a:br>
              <a:rPr lang="en-GB" b="1" dirty="0"/>
            </a:br>
            <a:r>
              <a:rPr lang="en-GB" b="1" dirty="0"/>
              <a:t>- High level of competition in terms of promotional advantages ( Club cards, vouchers, couples-treatments, Wowcher/ Groupon/ Treatwell deals ).</a:t>
            </a:r>
            <a:br>
              <a:rPr lang="en-GB" b="1" dirty="0"/>
            </a:br>
            <a:r>
              <a:rPr lang="en-GB" b="1" dirty="0"/>
              <a:t>- High demand of anti-ageing treatments.</a:t>
            </a:r>
          </a:p>
          <a:p>
            <a:r>
              <a:rPr lang="en-GB" dirty="0">
                <a:highlight>
                  <a:srgbClr val="FFFF00"/>
                </a:highlight>
              </a:rPr>
              <a:t>(Myers, 2019). </a:t>
            </a:r>
          </a:p>
          <a:p>
            <a:endParaRPr lang="en-GB" dirty="0"/>
          </a:p>
        </p:txBody>
      </p:sp>
    </p:spTree>
    <p:extLst>
      <p:ext uri="{BB962C8B-B14F-4D97-AF65-F5344CB8AC3E}">
        <p14:creationId xmlns:p14="http://schemas.microsoft.com/office/powerpoint/2010/main" xmlns="" val="1431614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93CCDE-40DB-43D7-9C31-CD6751100C0E}"/>
              </a:ext>
            </a:extLst>
          </p:cNvPr>
          <p:cNvSpPr>
            <a:spLocks noGrp="1"/>
          </p:cNvSpPr>
          <p:nvPr>
            <p:ph type="title"/>
          </p:nvPr>
        </p:nvSpPr>
        <p:spPr>
          <a:xfrm>
            <a:off x="1251678" y="382385"/>
            <a:ext cx="10178322" cy="989215"/>
          </a:xfrm>
        </p:spPr>
        <p:txBody>
          <a:bodyPr/>
          <a:lstStyle/>
          <a:p>
            <a:r>
              <a:rPr lang="en-GB" dirty="0"/>
              <a:t>Marketing Analysis</a:t>
            </a:r>
          </a:p>
        </p:txBody>
      </p:sp>
      <p:sp>
        <p:nvSpPr>
          <p:cNvPr id="3" name="Content Placeholder 2">
            <a:extLst>
              <a:ext uri="{FF2B5EF4-FFF2-40B4-BE49-F238E27FC236}">
                <a16:creationId xmlns:a16="http://schemas.microsoft.com/office/drawing/2014/main" xmlns="" id="{F143A3F3-BE30-4FBD-8678-86F2A3E85E68}"/>
              </a:ext>
            </a:extLst>
          </p:cNvPr>
          <p:cNvSpPr>
            <a:spLocks noGrp="1"/>
          </p:cNvSpPr>
          <p:nvPr>
            <p:ph idx="1"/>
          </p:nvPr>
        </p:nvSpPr>
        <p:spPr>
          <a:xfrm>
            <a:off x="1303930" y="1489167"/>
            <a:ext cx="10178322" cy="1554479"/>
          </a:xfrm>
        </p:spPr>
        <p:txBody>
          <a:bodyPr/>
          <a:lstStyle/>
          <a:p>
            <a:r>
              <a:rPr lang="en-US" dirty="0"/>
              <a:t>The statistics regarding the expenditure, incurred by the customers on the hair and salon is depicted in the graph starting from the year 2005 to the year 2018. The information is based on the recent data collected from the survey in the UK. The revenue, which is generated from the hairdressing and salon industry, is reflected accordingly in that case. </a:t>
            </a:r>
            <a:endParaRPr lang="en-GB" dirty="0"/>
          </a:p>
          <a:p>
            <a:endParaRPr lang="en-GB" dirty="0"/>
          </a:p>
        </p:txBody>
      </p:sp>
      <p:pic>
        <p:nvPicPr>
          <p:cNvPr id="4" name="Picture 3"/>
          <p:cNvPicPr/>
          <p:nvPr/>
        </p:nvPicPr>
        <p:blipFill>
          <a:blip r:embed="rId2" cstate="print"/>
          <a:stretch>
            <a:fillRect/>
          </a:stretch>
        </p:blipFill>
        <p:spPr>
          <a:xfrm>
            <a:off x="1658984" y="3025711"/>
            <a:ext cx="9535886" cy="3466529"/>
          </a:xfrm>
          <a:prstGeom prst="rect">
            <a:avLst/>
          </a:prstGeom>
        </p:spPr>
      </p:pic>
    </p:spTree>
    <p:extLst>
      <p:ext uri="{BB962C8B-B14F-4D97-AF65-F5344CB8AC3E}">
        <p14:creationId xmlns:p14="http://schemas.microsoft.com/office/powerpoint/2010/main" xmlns="" val="2594337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2728" y="198121"/>
            <a:ext cx="10172700" cy="598713"/>
          </a:xfrm>
        </p:spPr>
        <p:txBody>
          <a:bodyPr>
            <a:normAutofit fontScale="90000"/>
          </a:bodyPr>
          <a:lstStyle/>
          <a:p>
            <a:r>
              <a:rPr lang="en-GB" dirty="0"/>
              <a:t>Market analysis </a:t>
            </a:r>
          </a:p>
        </p:txBody>
      </p:sp>
      <p:sp>
        <p:nvSpPr>
          <p:cNvPr id="3" name="Content Placeholder 2"/>
          <p:cNvSpPr>
            <a:spLocks noGrp="1"/>
          </p:cNvSpPr>
          <p:nvPr>
            <p:ph type="body" idx="1"/>
          </p:nvPr>
        </p:nvSpPr>
        <p:spPr>
          <a:xfrm>
            <a:off x="1290867" y="966652"/>
            <a:ext cx="10060756" cy="1254035"/>
          </a:xfrm>
        </p:spPr>
        <p:txBody>
          <a:bodyPr/>
          <a:lstStyle/>
          <a:p>
            <a:pPr algn="ctr"/>
            <a:r>
              <a:rPr lang="en-US" dirty="0"/>
              <a:t>	</a:t>
            </a:r>
            <a:r>
              <a:rPr lang="en-GB" sz="2000" b="0" dirty="0"/>
              <a:t>Further the statistics is provided in terms of service of the hair and dressing salon which is provided all over the regions of UK and the stats in that case are provided accordingly</a:t>
            </a:r>
          </a:p>
        </p:txBody>
      </p:sp>
      <p:sp>
        <p:nvSpPr>
          <p:cNvPr id="9" name="Text Placeholder 8"/>
          <p:cNvSpPr>
            <a:spLocks noGrp="1"/>
          </p:cNvSpPr>
          <p:nvPr>
            <p:ph type="body" sz="quarter" idx="3"/>
          </p:nvPr>
        </p:nvSpPr>
        <p:spPr>
          <a:xfrm>
            <a:off x="1319348" y="5120640"/>
            <a:ext cx="10202092" cy="1567543"/>
          </a:xfrm>
        </p:spPr>
        <p:txBody>
          <a:bodyPr/>
          <a:lstStyle/>
          <a:p>
            <a:r>
              <a:rPr lang="en-GB" b="0" dirty="0"/>
              <a:t>From the above chart it can be said that based on the geographic division the in UK most of the hair dressing industry sales is generated in the region of London, east, south east and north west region of the UK based on the recent facts and figures located by the company.</a:t>
            </a:r>
          </a:p>
        </p:txBody>
      </p:sp>
      <p:pic>
        <p:nvPicPr>
          <p:cNvPr id="4" name="Picture 3"/>
          <p:cNvPicPr/>
          <p:nvPr/>
        </p:nvPicPr>
        <p:blipFill>
          <a:blip r:embed="rId2" cstate="print"/>
          <a:stretch>
            <a:fillRect/>
          </a:stretch>
        </p:blipFill>
        <p:spPr>
          <a:xfrm>
            <a:off x="1273629" y="2285998"/>
            <a:ext cx="4199708" cy="2730137"/>
          </a:xfrm>
          <a:prstGeom prst="rect">
            <a:avLst/>
          </a:prstGeom>
        </p:spPr>
      </p:pic>
      <p:pic>
        <p:nvPicPr>
          <p:cNvPr id="1026" name="Picture 2"/>
          <p:cNvPicPr>
            <a:picLocks noChangeAspect="1" noChangeArrowheads="1"/>
          </p:cNvPicPr>
          <p:nvPr/>
        </p:nvPicPr>
        <p:blipFill>
          <a:blip r:embed="rId3" cstate="print"/>
          <a:srcRect/>
          <a:stretch>
            <a:fillRect/>
          </a:stretch>
        </p:blipFill>
        <p:spPr bwMode="auto">
          <a:xfrm>
            <a:off x="5995851" y="2259874"/>
            <a:ext cx="5394960" cy="2743199"/>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793272"/>
          </a:xfrm>
        </p:spPr>
        <p:txBody>
          <a:bodyPr/>
          <a:lstStyle/>
          <a:p>
            <a:r>
              <a:rPr lang="en-GB" dirty="0"/>
              <a:t>Marketing plan &amp; strategy</a:t>
            </a:r>
          </a:p>
        </p:txBody>
      </p:sp>
      <p:sp>
        <p:nvSpPr>
          <p:cNvPr id="3" name="Content Placeholder 2"/>
          <p:cNvSpPr>
            <a:spLocks noGrp="1"/>
          </p:cNvSpPr>
          <p:nvPr>
            <p:ph idx="1"/>
          </p:nvPr>
        </p:nvSpPr>
        <p:spPr>
          <a:xfrm>
            <a:off x="1251678" y="1254034"/>
            <a:ext cx="10178322" cy="5381897"/>
          </a:xfrm>
        </p:spPr>
        <p:txBody>
          <a:bodyPr>
            <a:normAutofit fontScale="92500" lnSpcReduction="20000"/>
          </a:bodyPr>
          <a:lstStyle/>
          <a:p>
            <a:pPr>
              <a:buNone/>
            </a:pPr>
            <a:r>
              <a:rPr lang="en-GB" b="1" dirty="0"/>
              <a:t>Marketing Plan</a:t>
            </a:r>
          </a:p>
          <a:p>
            <a:r>
              <a:rPr lang="en-GB" dirty="0"/>
              <a:t>In terms of marketing the company must take some of the significant strategies which is advertising through the online websites which will be much cost effective specially in the social media which is actually followed by most of the customers like the Facebook, twitter, YouTube, Instagram and many more</a:t>
            </a:r>
          </a:p>
          <a:p>
            <a:r>
              <a:rPr lang="en-GB" dirty="0"/>
              <a:t>The techniques and uniqueness will be further reflected in the YouTube which is considered as the effective tool in that case. This is considered as the effective marketing strategy</a:t>
            </a:r>
            <a:endParaRPr lang="en-GB" b="1" dirty="0"/>
          </a:p>
          <a:p>
            <a:r>
              <a:rPr lang="en-GB" dirty="0"/>
              <a:t>It is important for the company to maintain uniqueness in terms of providing services to the clients of Star unisex hair salon</a:t>
            </a:r>
            <a:endParaRPr lang="en-GB" b="1" dirty="0"/>
          </a:p>
          <a:p>
            <a:r>
              <a:rPr lang="en-GB" dirty="0"/>
              <a:t>Star unisex salon will adopt the approach of booking online appointments through an application which will be developed by a system engineer. This will help  Star unisex hair salon create a different image in that case.</a:t>
            </a:r>
            <a:endParaRPr lang="en-GB" b="1" dirty="0"/>
          </a:p>
          <a:p>
            <a:r>
              <a:rPr lang="en-GB" dirty="0"/>
              <a:t>The customers will have the  opportunity to book their seats for the treatment in the salon and have the choice of selecting the type of treatments which they want to receive.</a:t>
            </a:r>
          </a:p>
          <a:p>
            <a:r>
              <a:rPr lang="en-GB" dirty="0"/>
              <a:t>Star unisex salon must maintain the profile of the customers so that we can provide  regular update on the offers based on the style of treatment. It is also to have constant touch with the customers in order to further enhance the relationship along with any kind of significant upgrade which the company ultimately needs. </a:t>
            </a:r>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32461"/>
          </a:xfrm>
        </p:spPr>
        <p:txBody>
          <a:bodyPr/>
          <a:lstStyle/>
          <a:p>
            <a:r>
              <a:rPr lang="en-GB" dirty="0"/>
              <a:t>Marketing plan &amp; strategy</a:t>
            </a:r>
          </a:p>
        </p:txBody>
      </p:sp>
      <p:sp>
        <p:nvSpPr>
          <p:cNvPr id="3" name="Content Placeholder 2"/>
          <p:cNvSpPr>
            <a:spLocks noGrp="1"/>
          </p:cNvSpPr>
          <p:nvPr>
            <p:ph idx="1"/>
          </p:nvPr>
        </p:nvSpPr>
        <p:spPr>
          <a:xfrm>
            <a:off x="1225553" y="1254033"/>
            <a:ext cx="10178322" cy="5342709"/>
          </a:xfrm>
        </p:spPr>
        <p:txBody>
          <a:bodyPr>
            <a:normAutofit/>
          </a:bodyPr>
          <a:lstStyle/>
          <a:p>
            <a:pPr>
              <a:buNone/>
            </a:pPr>
            <a:r>
              <a:rPr lang="en-US" b="1" dirty="0"/>
              <a:t>Pricing Strategy </a:t>
            </a:r>
            <a:endParaRPr lang="en-GB" b="1" dirty="0"/>
          </a:p>
          <a:p>
            <a:r>
              <a:rPr lang="en-GB" dirty="0"/>
              <a:t>The pricing strategy of Star unisex salon must be competitive so that the company can give tough competition to the other competitors in the same business line up.</a:t>
            </a:r>
          </a:p>
          <a:p>
            <a:r>
              <a:rPr lang="en-GB" dirty="0"/>
              <a:t>The price, which is actually set by the company, will remain between the affordable range so that the clients can get that the pricing of the services and products.</a:t>
            </a:r>
          </a:p>
          <a:p>
            <a:r>
              <a:rPr lang="en-GB" dirty="0"/>
              <a:t>The key tools which is considered by the company in order to enhance the overall productivity along with the </a:t>
            </a:r>
            <a:r>
              <a:rPr lang="en-US" dirty="0"/>
              <a:t>profitability of the company actually </a:t>
            </a:r>
            <a:r>
              <a:rPr lang="en-GB" dirty="0"/>
              <a:t>are the product promotions, add on services, referral and loyalty programs, calendar-based price promotions.</a:t>
            </a:r>
          </a:p>
          <a:p>
            <a:r>
              <a:rPr lang="en-US" dirty="0"/>
              <a:t>In case of the product promotion it is quite important to manipulate the non-service merchandise prices and offer discounts along with the significant services which are the haircuts, shampoos and coloring treatments. It is actually needed to provide an exclusive offer to the clients of 10 or 25 percent off the purchase of a particular shampoo and conditioner which is actually provided with the purchase of a haircut and shampoo combination.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768531"/>
          </a:xfrm>
        </p:spPr>
        <p:txBody>
          <a:bodyPr>
            <a:normAutofit fontScale="90000"/>
          </a:bodyPr>
          <a:lstStyle/>
          <a:p>
            <a:r>
              <a:rPr lang="en-GB" dirty="0"/>
              <a:t>Marketing plan &amp; strategy</a:t>
            </a:r>
          </a:p>
        </p:txBody>
      </p:sp>
      <p:sp>
        <p:nvSpPr>
          <p:cNvPr id="5" name="Text Placeholder 4"/>
          <p:cNvSpPr>
            <a:spLocks noGrp="1"/>
          </p:cNvSpPr>
          <p:nvPr>
            <p:ph type="body" idx="1"/>
          </p:nvPr>
        </p:nvSpPr>
        <p:spPr>
          <a:xfrm>
            <a:off x="1343118" y="1397726"/>
            <a:ext cx="4800600" cy="415533"/>
          </a:xfrm>
        </p:spPr>
        <p:txBody>
          <a:bodyPr/>
          <a:lstStyle/>
          <a:p>
            <a:r>
              <a:rPr lang="en-GB" dirty="0"/>
              <a:t>Pricing</a:t>
            </a:r>
          </a:p>
        </p:txBody>
      </p:sp>
      <p:sp>
        <p:nvSpPr>
          <p:cNvPr id="3" name="Content Placeholder 2"/>
          <p:cNvSpPr>
            <a:spLocks noGrp="1"/>
          </p:cNvSpPr>
          <p:nvPr>
            <p:ph sz="half" idx="2"/>
          </p:nvPr>
        </p:nvSpPr>
        <p:spPr>
          <a:xfrm>
            <a:off x="1257300" y="1946365"/>
            <a:ext cx="3915591" cy="4715691"/>
          </a:xfrm>
        </p:spPr>
        <p:txBody>
          <a:bodyPr>
            <a:normAutofit/>
          </a:bodyPr>
          <a:lstStyle/>
          <a:p>
            <a:pPr>
              <a:buNone/>
            </a:pPr>
            <a:r>
              <a:rPr lang="en-US" b="1" dirty="0"/>
              <a:t> Men Price 		</a:t>
            </a:r>
          </a:p>
          <a:p>
            <a:r>
              <a:rPr lang="en-US" b="1" dirty="0"/>
              <a:t>Cut &amp; style</a:t>
            </a:r>
            <a:endParaRPr lang="en-GB" dirty="0"/>
          </a:p>
          <a:p>
            <a:r>
              <a:rPr lang="en-US" b="1" dirty="0"/>
              <a:t>£30</a:t>
            </a:r>
            <a:endParaRPr lang="en-GB" dirty="0"/>
          </a:p>
          <a:p>
            <a:r>
              <a:rPr lang="en-US" b="1" dirty="0"/>
              <a:t>one step hair color</a:t>
            </a:r>
            <a:endParaRPr lang="en-GB" dirty="0"/>
          </a:p>
          <a:p>
            <a:r>
              <a:rPr lang="en-US" b="1" dirty="0"/>
              <a:t>£15</a:t>
            </a:r>
            <a:endParaRPr lang="en-GB" dirty="0"/>
          </a:p>
          <a:p>
            <a:r>
              <a:rPr lang="en-US" b="1" dirty="0"/>
              <a:t>Hot shave</a:t>
            </a:r>
            <a:endParaRPr lang="en-GB" dirty="0"/>
          </a:p>
          <a:p>
            <a:r>
              <a:rPr lang="en-US" b="1" dirty="0"/>
              <a:t>£30</a:t>
            </a:r>
            <a:endParaRPr lang="en-GB" dirty="0"/>
          </a:p>
          <a:p>
            <a:r>
              <a:rPr lang="en-US" b="1" dirty="0"/>
              <a:t>Beard trim</a:t>
            </a:r>
            <a:endParaRPr lang="en-GB" dirty="0"/>
          </a:p>
          <a:p>
            <a:r>
              <a:rPr lang="en-US" b="1" dirty="0"/>
              <a:t>£15</a:t>
            </a:r>
            <a:endParaRPr lang="en-GB" dirty="0"/>
          </a:p>
          <a:p>
            <a:r>
              <a:rPr lang="en-US" b="1" dirty="0"/>
              <a:t>Junior haircut</a:t>
            </a:r>
            <a:endParaRPr lang="en-GB" dirty="0"/>
          </a:p>
          <a:p>
            <a:r>
              <a:rPr lang="en-US" b="1" dirty="0"/>
              <a:t>£15</a:t>
            </a:r>
            <a:endParaRPr lang="en-GB" dirty="0"/>
          </a:p>
          <a:p>
            <a:pPr>
              <a:buNone/>
            </a:pPr>
            <a:endParaRPr lang="en-GB" dirty="0"/>
          </a:p>
        </p:txBody>
      </p:sp>
      <p:sp>
        <p:nvSpPr>
          <p:cNvPr id="7" name="Content Placeholder 6"/>
          <p:cNvSpPr>
            <a:spLocks noGrp="1"/>
          </p:cNvSpPr>
          <p:nvPr>
            <p:ph sz="quarter" idx="4"/>
          </p:nvPr>
        </p:nvSpPr>
        <p:spPr>
          <a:xfrm>
            <a:off x="5551715" y="1214846"/>
            <a:ext cx="5486400" cy="5643154"/>
          </a:xfrm>
        </p:spPr>
        <p:txBody>
          <a:bodyPr>
            <a:normAutofit fontScale="85000" lnSpcReduction="20000"/>
          </a:bodyPr>
          <a:lstStyle/>
          <a:p>
            <a:pPr>
              <a:buNone/>
            </a:pPr>
            <a:r>
              <a:rPr lang="en-US" sz="2400" b="1" dirty="0"/>
              <a:t>Women Price</a:t>
            </a:r>
          </a:p>
          <a:p>
            <a:r>
              <a:rPr lang="en-US" sz="2400" b="1" dirty="0"/>
              <a:t>Shampoo, cut &amp; style</a:t>
            </a:r>
            <a:endParaRPr lang="en-GB" sz="2400" dirty="0"/>
          </a:p>
          <a:p>
            <a:r>
              <a:rPr lang="en-US" sz="2400" b="1" dirty="0"/>
              <a:t>£30</a:t>
            </a:r>
            <a:endParaRPr lang="en-GB" sz="2400" dirty="0"/>
          </a:p>
          <a:p>
            <a:r>
              <a:rPr lang="en-US" sz="2400" b="1" dirty="0"/>
              <a:t>Straight &amp; cut</a:t>
            </a:r>
            <a:endParaRPr lang="en-GB" sz="2400" dirty="0"/>
          </a:p>
          <a:p>
            <a:r>
              <a:rPr lang="en-US" sz="2400" b="1" dirty="0"/>
              <a:t>£20</a:t>
            </a:r>
            <a:endParaRPr lang="en-GB" sz="2400" dirty="0"/>
          </a:p>
          <a:p>
            <a:r>
              <a:rPr lang="en-US" sz="2400" b="1" dirty="0"/>
              <a:t>Dry cut</a:t>
            </a:r>
            <a:endParaRPr lang="en-GB" sz="2400" dirty="0"/>
          </a:p>
          <a:p>
            <a:r>
              <a:rPr lang="en-US" sz="2400" b="1" dirty="0"/>
              <a:t>£15</a:t>
            </a:r>
            <a:endParaRPr lang="en-GB" sz="2400" dirty="0"/>
          </a:p>
          <a:p>
            <a:r>
              <a:rPr lang="en-US" sz="2400" b="1" dirty="0"/>
              <a:t>Root color</a:t>
            </a:r>
            <a:endParaRPr lang="en-GB" sz="2400" dirty="0"/>
          </a:p>
          <a:p>
            <a:r>
              <a:rPr lang="en-US" sz="2400" b="1" dirty="0"/>
              <a:t>£35</a:t>
            </a:r>
            <a:endParaRPr lang="en-GB" sz="2400" dirty="0"/>
          </a:p>
          <a:p>
            <a:r>
              <a:rPr lang="en-US" sz="2400" b="1" dirty="0"/>
              <a:t>All over </a:t>
            </a:r>
            <a:endParaRPr lang="en-GB" sz="2400" dirty="0"/>
          </a:p>
          <a:p>
            <a:r>
              <a:rPr lang="en-US" sz="2400" b="1" dirty="0"/>
              <a:t>£55</a:t>
            </a:r>
            <a:endParaRPr lang="en-GB" sz="2400" dirty="0"/>
          </a:p>
          <a:p>
            <a:r>
              <a:rPr lang="en-US" sz="2400" b="1" dirty="0"/>
              <a:t>Full weave</a:t>
            </a:r>
            <a:endParaRPr lang="en-GB" sz="2400" dirty="0"/>
          </a:p>
          <a:p>
            <a:r>
              <a:rPr lang="en-US" sz="2400" b="1" dirty="0"/>
              <a:t>£120</a:t>
            </a:r>
            <a:endParaRPr lang="en-GB" sz="2400" dirty="0"/>
          </a:p>
          <a:p>
            <a:r>
              <a:rPr lang="en-US" sz="2400" b="1" dirty="0"/>
              <a:t>Braids</a:t>
            </a:r>
            <a:endParaRPr lang="en-GB" sz="2400" dirty="0"/>
          </a:p>
          <a:p>
            <a:r>
              <a:rPr lang="en-US" sz="2400" b="1" dirty="0"/>
              <a:t>£85</a:t>
            </a:r>
            <a:endParaRPr lang="en-GB" sz="2400" dirty="0"/>
          </a:p>
          <a:p>
            <a:endParaRPr lang="en-GB" dirty="0"/>
          </a:p>
          <a:p>
            <a:pPr>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06335"/>
          </a:xfrm>
        </p:spPr>
        <p:txBody>
          <a:bodyPr/>
          <a:lstStyle/>
          <a:p>
            <a:r>
              <a:rPr lang="en-GB" dirty="0"/>
              <a:t>Marketing plan &amp; strategy</a:t>
            </a:r>
          </a:p>
        </p:txBody>
      </p:sp>
      <p:sp>
        <p:nvSpPr>
          <p:cNvPr id="3" name="Content Placeholder 2"/>
          <p:cNvSpPr>
            <a:spLocks noGrp="1"/>
          </p:cNvSpPr>
          <p:nvPr>
            <p:ph idx="1"/>
          </p:nvPr>
        </p:nvSpPr>
        <p:spPr>
          <a:xfrm>
            <a:off x="1251678" y="1502229"/>
            <a:ext cx="10178322" cy="4963885"/>
          </a:xfrm>
        </p:spPr>
        <p:txBody>
          <a:bodyPr/>
          <a:lstStyle/>
          <a:p>
            <a:pPr fontAlgn="base">
              <a:buNone/>
            </a:pPr>
            <a:r>
              <a:rPr lang="en-GB" b="1" dirty="0"/>
              <a:t>Marketing Mix</a:t>
            </a:r>
          </a:p>
          <a:p>
            <a:pPr fontAlgn="base"/>
            <a:r>
              <a:rPr lang="en-GB" dirty="0"/>
              <a:t>Star unisex salon marketing mix is comprised of the following approaches to pricing, distribution, advertising and promotion, and customer service.</a:t>
            </a:r>
          </a:p>
          <a:p>
            <a:pPr fontAlgn="base"/>
            <a:r>
              <a:rPr lang="en-GB" b="1" dirty="0"/>
              <a:t>Pricing:</a:t>
            </a:r>
            <a:r>
              <a:rPr lang="en-GB" dirty="0"/>
              <a:t> Star unisex salon’s pricing scheme will be based on a competitive pricing model with other similar service providers.</a:t>
            </a:r>
          </a:p>
          <a:p>
            <a:pPr fontAlgn="base"/>
            <a:r>
              <a:rPr lang="en-GB" b="1" dirty="0"/>
              <a:t>Distribution:</a:t>
            </a:r>
            <a:r>
              <a:rPr lang="en-GB" dirty="0"/>
              <a:t> All of star unisex salon services and products will be dispensed from its centrally located store.</a:t>
            </a:r>
          </a:p>
          <a:p>
            <a:pPr fontAlgn="base"/>
            <a:r>
              <a:rPr lang="en-GB" b="1" dirty="0"/>
              <a:t>Advertising and Promotion:</a:t>
            </a:r>
            <a:r>
              <a:rPr lang="en-GB" dirty="0"/>
              <a:t> Locating the store in high end area will significantly increase visibility.  A targeted advertising campaign will also communicate star unisex salon desired messages.</a:t>
            </a:r>
          </a:p>
          <a:p>
            <a:pPr fontAlgn="base"/>
            <a:r>
              <a:rPr lang="en-GB" b="1" dirty="0"/>
              <a:t>Customer Service:</a:t>
            </a:r>
            <a:r>
              <a:rPr lang="en-GB" dirty="0"/>
              <a:t> All of star unisex salon employees have been trained in exceptional customer service.  All employees have discretion to remedy any problems encountered on their own without having to first receive permission from a supervisor.</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955785-E660-4D17-AF06-24C963544B96}"/>
              </a:ext>
            </a:extLst>
          </p:cNvPr>
          <p:cNvSpPr>
            <a:spLocks noGrp="1"/>
          </p:cNvSpPr>
          <p:nvPr>
            <p:ph type="title"/>
          </p:nvPr>
        </p:nvSpPr>
        <p:spPr/>
        <p:txBody>
          <a:bodyPr/>
          <a:lstStyle/>
          <a:p>
            <a:r>
              <a:rPr lang="en-GB" dirty="0"/>
              <a:t>Operational strategy</a:t>
            </a:r>
          </a:p>
        </p:txBody>
      </p:sp>
      <p:sp>
        <p:nvSpPr>
          <p:cNvPr id="3" name="Content Placeholder 2">
            <a:extLst>
              <a:ext uri="{FF2B5EF4-FFF2-40B4-BE49-F238E27FC236}">
                <a16:creationId xmlns:a16="http://schemas.microsoft.com/office/drawing/2014/main" xmlns="" id="{F0B173BC-6C71-4C54-A1A1-13EC5543BBFF}"/>
              </a:ext>
            </a:extLst>
          </p:cNvPr>
          <p:cNvSpPr>
            <a:spLocks noGrp="1"/>
          </p:cNvSpPr>
          <p:nvPr>
            <p:ph idx="1"/>
          </p:nvPr>
        </p:nvSpPr>
        <p:spPr>
          <a:xfrm>
            <a:off x="1251678" y="1472269"/>
            <a:ext cx="10178322" cy="4039298"/>
          </a:xfrm>
        </p:spPr>
        <p:txBody>
          <a:bodyPr>
            <a:normAutofit/>
          </a:bodyPr>
          <a:lstStyle/>
          <a:p>
            <a:r>
              <a:rPr lang="en-US" b="1" dirty="0"/>
              <a:t>Work Flow</a:t>
            </a:r>
            <a:endParaRPr lang="en-GB" b="1" dirty="0"/>
          </a:p>
          <a:p>
            <a:r>
              <a:rPr lang="en-US" dirty="0"/>
              <a:t>Our aim is to locate the business in main metropolitan cities of the UK.  First branch will be located at </a:t>
            </a:r>
            <a:r>
              <a:rPr lang="en-GB" b="1" dirty="0"/>
              <a:t>5 Harbour Exchange Square, Canary Wharf, E14 9GE</a:t>
            </a:r>
            <a:r>
              <a:rPr lang="en-US" dirty="0"/>
              <a:t>.  The services provided by the employees are evaluated weekly in order to understand the smoothness in workflow of the company.  The bookings must be carried out on a recurring, or rather, on a timely basis so that the company is able to provide effective support to clients relying on speedy service in a fast-paced environment.  </a:t>
            </a:r>
          </a:p>
          <a:p>
            <a:r>
              <a:rPr lang="en-US" dirty="0"/>
              <a:t>On the other hand, the inventory management of the company must be effective in such a manner that it must not hamper the delivery of services.  </a:t>
            </a:r>
          </a:p>
          <a:p>
            <a:r>
              <a:rPr lang="en-US" dirty="0"/>
              <a:t> </a:t>
            </a:r>
            <a:endParaRPr lang="en-GB" dirty="0"/>
          </a:p>
        </p:txBody>
      </p:sp>
      <p:graphicFrame>
        <p:nvGraphicFramePr>
          <p:cNvPr id="12" name="Table 11">
            <a:extLst>
              <a:ext uri="{FF2B5EF4-FFF2-40B4-BE49-F238E27FC236}">
                <a16:creationId xmlns:a16="http://schemas.microsoft.com/office/drawing/2014/main" xmlns="" id="{66341C5C-B9C0-4D4D-8AEC-6C679466480F}"/>
              </a:ext>
            </a:extLst>
          </p:cNvPr>
          <p:cNvGraphicFramePr>
            <a:graphicFrameLocks noGrp="1"/>
          </p:cNvGraphicFramePr>
          <p:nvPr>
            <p:extLst>
              <p:ext uri="{D42A27DB-BD31-4B8C-83A1-F6EECF244321}">
                <p14:modId xmlns:p14="http://schemas.microsoft.com/office/powerpoint/2010/main" xmlns="" val="600299221"/>
              </p:ext>
            </p:extLst>
          </p:nvPr>
        </p:nvGraphicFramePr>
        <p:xfrm>
          <a:off x="2044076" y="5283796"/>
          <a:ext cx="5943600" cy="1280160"/>
        </p:xfrm>
        <a:graphic>
          <a:graphicData uri="http://schemas.openxmlformats.org/drawingml/2006/table">
            <a:tbl>
              <a:tblPr firstRow="1" firstCol="1">
                <a:tableStyleId>{5C22544A-7EE6-4342-B048-85BDC9FD1C3A}</a:tableStyleId>
              </a:tblPr>
              <a:tblGrid>
                <a:gridCol w="2971800">
                  <a:extLst>
                    <a:ext uri="{9D8B030D-6E8A-4147-A177-3AD203B41FA5}">
                      <a16:colId xmlns:a16="http://schemas.microsoft.com/office/drawing/2014/main" xmlns="" val="3688967799"/>
                    </a:ext>
                  </a:extLst>
                </a:gridCol>
                <a:gridCol w="2971800">
                  <a:extLst>
                    <a:ext uri="{9D8B030D-6E8A-4147-A177-3AD203B41FA5}">
                      <a16:colId xmlns:a16="http://schemas.microsoft.com/office/drawing/2014/main" xmlns="" val="3779003731"/>
                    </a:ext>
                  </a:extLst>
                </a:gridCol>
              </a:tblGrid>
              <a:tr h="0">
                <a:tc>
                  <a:txBody>
                    <a:bodyPr/>
                    <a:lstStyle/>
                    <a:p>
                      <a:pPr algn="just">
                        <a:spcAft>
                          <a:spcPts val="0"/>
                        </a:spcAft>
                      </a:pPr>
                      <a:r>
                        <a:rPr lang="en-US" sz="1200">
                          <a:effectLst/>
                        </a:rPr>
                        <a:t>Monday</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Closed</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33284264"/>
                  </a:ext>
                </a:extLst>
              </a:tr>
              <a:tr h="0">
                <a:tc>
                  <a:txBody>
                    <a:bodyPr/>
                    <a:lstStyle/>
                    <a:p>
                      <a:pPr algn="just">
                        <a:spcAft>
                          <a:spcPts val="0"/>
                        </a:spcAft>
                      </a:pPr>
                      <a:r>
                        <a:rPr lang="en-US" sz="1200">
                          <a:effectLst/>
                        </a:rPr>
                        <a:t>Tuesday</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10am to 7pm</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379546552"/>
                  </a:ext>
                </a:extLst>
              </a:tr>
              <a:tr h="0">
                <a:tc>
                  <a:txBody>
                    <a:bodyPr/>
                    <a:lstStyle/>
                    <a:p>
                      <a:pPr algn="just">
                        <a:spcAft>
                          <a:spcPts val="0"/>
                        </a:spcAft>
                      </a:pPr>
                      <a:r>
                        <a:rPr lang="en-US" sz="1200">
                          <a:effectLst/>
                        </a:rPr>
                        <a:t>Wednesday</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10am to 7pm</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122298731"/>
                  </a:ext>
                </a:extLst>
              </a:tr>
              <a:tr h="0">
                <a:tc>
                  <a:txBody>
                    <a:bodyPr/>
                    <a:lstStyle/>
                    <a:p>
                      <a:pPr algn="just">
                        <a:spcAft>
                          <a:spcPts val="0"/>
                        </a:spcAft>
                      </a:pPr>
                      <a:r>
                        <a:rPr lang="en-US" sz="1200">
                          <a:effectLst/>
                        </a:rPr>
                        <a:t>Thursday</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10am to 7pm</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090367876"/>
                  </a:ext>
                </a:extLst>
              </a:tr>
              <a:tr h="0">
                <a:tc>
                  <a:txBody>
                    <a:bodyPr/>
                    <a:lstStyle/>
                    <a:p>
                      <a:pPr algn="just">
                        <a:spcAft>
                          <a:spcPts val="0"/>
                        </a:spcAft>
                      </a:pPr>
                      <a:r>
                        <a:rPr lang="en-US" sz="1200">
                          <a:effectLst/>
                        </a:rPr>
                        <a:t>Friday</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10am to 7pm</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883083762"/>
                  </a:ext>
                </a:extLst>
              </a:tr>
              <a:tr h="0">
                <a:tc>
                  <a:txBody>
                    <a:bodyPr/>
                    <a:lstStyle/>
                    <a:p>
                      <a:pPr algn="just">
                        <a:spcAft>
                          <a:spcPts val="0"/>
                        </a:spcAft>
                      </a:pPr>
                      <a:r>
                        <a:rPr lang="en-US" sz="1200">
                          <a:effectLst/>
                        </a:rPr>
                        <a:t>Saturday</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10am to 7pm</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731226112"/>
                  </a:ext>
                </a:extLst>
              </a:tr>
              <a:tr h="0">
                <a:tc>
                  <a:txBody>
                    <a:bodyPr/>
                    <a:lstStyle/>
                    <a:p>
                      <a:pPr algn="just">
                        <a:spcAft>
                          <a:spcPts val="0"/>
                        </a:spcAft>
                      </a:pPr>
                      <a:r>
                        <a:rPr lang="en-US" sz="1200" dirty="0">
                          <a:effectLst/>
                        </a:rPr>
                        <a:t>Sunday</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10am to 3pm</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70770247"/>
                  </a:ext>
                </a:extLst>
              </a:tr>
            </a:tbl>
          </a:graphicData>
        </a:graphic>
      </p:graphicFrame>
      <p:sp>
        <p:nvSpPr>
          <p:cNvPr id="13" name="Rectangle 3">
            <a:extLst>
              <a:ext uri="{FF2B5EF4-FFF2-40B4-BE49-F238E27FC236}">
                <a16:creationId xmlns:a16="http://schemas.microsoft.com/office/drawing/2014/main" xmlns="" id="{A9578CDC-48AB-4848-9D6F-873D1A76A1E8}"/>
              </a:ext>
            </a:extLst>
          </p:cNvPr>
          <p:cNvSpPr>
            <a:spLocks noChangeArrowheads="1"/>
          </p:cNvSpPr>
          <p:nvPr/>
        </p:nvSpPr>
        <p:spPr bwMode="auto">
          <a:xfrm>
            <a:off x="-1177688" y="4826596"/>
            <a:ext cx="12192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Working hours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xmlns="" val="4043323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8D9996-FB9E-4606-AA52-36E61A86908E}"/>
              </a:ext>
            </a:extLst>
          </p:cNvPr>
          <p:cNvSpPr>
            <a:spLocks noGrp="1"/>
          </p:cNvSpPr>
          <p:nvPr>
            <p:ph type="title"/>
          </p:nvPr>
        </p:nvSpPr>
        <p:spPr/>
        <p:txBody>
          <a:bodyPr/>
          <a:lstStyle/>
          <a:p>
            <a:r>
              <a:rPr lang="en-GB" dirty="0"/>
              <a:t>Operational strategy</a:t>
            </a:r>
          </a:p>
        </p:txBody>
      </p:sp>
      <p:sp>
        <p:nvSpPr>
          <p:cNvPr id="3" name="Content Placeholder 2">
            <a:extLst>
              <a:ext uri="{FF2B5EF4-FFF2-40B4-BE49-F238E27FC236}">
                <a16:creationId xmlns:a16="http://schemas.microsoft.com/office/drawing/2014/main" xmlns="" id="{A983039E-9583-460E-AAED-677CD355CA60}"/>
              </a:ext>
            </a:extLst>
          </p:cNvPr>
          <p:cNvSpPr>
            <a:spLocks noGrp="1"/>
          </p:cNvSpPr>
          <p:nvPr>
            <p:ph idx="1"/>
          </p:nvPr>
        </p:nvSpPr>
        <p:spPr>
          <a:xfrm>
            <a:off x="1251678" y="1556158"/>
            <a:ext cx="10178322" cy="4919457"/>
          </a:xfrm>
        </p:spPr>
        <p:txBody>
          <a:bodyPr>
            <a:normAutofit lnSpcReduction="10000"/>
          </a:bodyPr>
          <a:lstStyle/>
          <a:p>
            <a:r>
              <a:rPr lang="en-US" b="1" dirty="0"/>
              <a:t>Suppliers</a:t>
            </a:r>
          </a:p>
          <a:p>
            <a:pPr marL="0" indent="0">
              <a:buNone/>
            </a:pPr>
            <a:r>
              <a:rPr lang="en-US" dirty="0"/>
              <a:t/>
            </a:r>
            <a:br>
              <a:rPr lang="en-US" dirty="0"/>
            </a:br>
            <a:r>
              <a:rPr lang="en-US" dirty="0"/>
              <a:t>The supply of raw materials, along with the delivery, must be incredibly timely. In that case it is actually more viable to hire a logistics partner to cover the supply-chain management of the salon, based on our long term objective.  This will enhance the supply of product in the market or to the customers, along with receiving the raw materials of the company at the right time. </a:t>
            </a:r>
            <a:endParaRPr lang="en-GB" dirty="0"/>
          </a:p>
          <a:p>
            <a:endParaRPr lang="en-GB" dirty="0"/>
          </a:p>
          <a:p>
            <a:r>
              <a:rPr lang="en-GB" b="1" dirty="0"/>
              <a:t>Staffing</a:t>
            </a:r>
          </a:p>
          <a:p>
            <a:pPr marL="0" indent="0">
              <a:buNone/>
            </a:pPr>
            <a:r>
              <a:rPr lang="en-US" dirty="0"/>
              <a:t/>
            </a:r>
            <a:br>
              <a:rPr lang="en-US" dirty="0"/>
            </a:br>
            <a:r>
              <a:rPr lang="en-US" dirty="0"/>
              <a:t>The operational staff must be provided with an extensive training in such a manner that while providing a speedy service, they still deliver high-quality results. It is crucial for the business to keep the customers happy by providing an excellent, high-quality service to them.  For this purpose it is essential for the company to provide our staff with methods of continuous training, so that the salon can beat the present competitors in the market.  </a:t>
            </a:r>
          </a:p>
          <a:p>
            <a:endParaRPr lang="en-US" dirty="0"/>
          </a:p>
          <a:p>
            <a:endParaRPr lang="en-GB" dirty="0"/>
          </a:p>
          <a:p>
            <a:endParaRPr lang="en-US" b="1" dirty="0"/>
          </a:p>
        </p:txBody>
      </p:sp>
    </p:spTree>
    <p:extLst>
      <p:ext uri="{BB962C8B-B14F-4D97-AF65-F5344CB8AC3E}">
        <p14:creationId xmlns:p14="http://schemas.microsoft.com/office/powerpoint/2010/main" xmlns="" val="3951216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A7712A-D49C-4738-AEF7-753F575BB823}"/>
              </a:ext>
            </a:extLst>
          </p:cNvPr>
          <p:cNvSpPr>
            <a:spLocks noGrp="1"/>
          </p:cNvSpPr>
          <p:nvPr>
            <p:ph type="title"/>
          </p:nvPr>
        </p:nvSpPr>
        <p:spPr/>
        <p:txBody>
          <a:bodyPr/>
          <a:lstStyle/>
          <a:p>
            <a:r>
              <a:rPr lang="en-GB" dirty="0"/>
              <a:t>Operational strategy</a:t>
            </a:r>
          </a:p>
        </p:txBody>
      </p:sp>
      <p:sp>
        <p:nvSpPr>
          <p:cNvPr id="3" name="Content Placeholder 2">
            <a:extLst>
              <a:ext uri="{FF2B5EF4-FFF2-40B4-BE49-F238E27FC236}">
                <a16:creationId xmlns:a16="http://schemas.microsoft.com/office/drawing/2014/main" xmlns="" id="{CB8902BE-8F82-4554-9A88-645AD2BBFCF6}"/>
              </a:ext>
            </a:extLst>
          </p:cNvPr>
          <p:cNvSpPr>
            <a:spLocks noGrp="1"/>
          </p:cNvSpPr>
          <p:nvPr>
            <p:ph idx="1"/>
          </p:nvPr>
        </p:nvSpPr>
        <p:spPr/>
        <p:txBody>
          <a:bodyPr>
            <a:normAutofit/>
          </a:bodyPr>
          <a:lstStyle/>
          <a:p>
            <a:r>
              <a:rPr lang="en-US" b="1" dirty="0"/>
              <a:t>Services</a:t>
            </a:r>
            <a:endParaRPr lang="en-GB" dirty="0"/>
          </a:p>
          <a:p>
            <a:pPr marL="0" indent="0">
              <a:buNone/>
            </a:pPr>
            <a:r>
              <a:rPr lang="en-US" dirty="0"/>
              <a:t/>
            </a:r>
            <a:br>
              <a:rPr lang="en-US" dirty="0"/>
            </a:br>
            <a:r>
              <a:rPr lang="en-US" dirty="0"/>
              <a:t>Unisex star Salon will emphasize a customer-centric service where the customer's needs are always the priority.</a:t>
            </a:r>
            <a:endParaRPr lang="en-GB" dirty="0"/>
          </a:p>
          <a:p>
            <a:pPr marL="0" indent="0">
              <a:buNone/>
            </a:pPr>
            <a:r>
              <a:rPr lang="en-US" dirty="0"/>
              <a:t/>
            </a:r>
            <a:br>
              <a:rPr lang="en-US" dirty="0"/>
            </a:br>
            <a:r>
              <a:rPr lang="en-US" dirty="0"/>
              <a:t>On top of this, we will also sell hair-care and beauty products which are forecasted to account for 15% of sales. These professional-standard supplies will include shampoos, conditioners, </a:t>
            </a:r>
            <a:r>
              <a:rPr lang="en-US" dirty="0" err="1"/>
              <a:t>reconstructors</a:t>
            </a:r>
            <a:r>
              <a:rPr lang="en-US" dirty="0"/>
              <a:t>, brushes, combs, and other styling aids.</a:t>
            </a:r>
          </a:p>
          <a:p>
            <a:pPr marL="0" indent="0">
              <a:buNone/>
            </a:pPr>
            <a:endParaRPr lang="en-US" dirty="0"/>
          </a:p>
          <a:p>
            <a:pPr marL="0" indent="0">
              <a:buNone/>
            </a:pPr>
            <a:endParaRPr lang="en-GB" dirty="0"/>
          </a:p>
          <a:p>
            <a:endParaRPr lang="en-GB" dirty="0"/>
          </a:p>
        </p:txBody>
      </p:sp>
    </p:spTree>
    <p:extLst>
      <p:ext uri="{BB962C8B-B14F-4D97-AF65-F5344CB8AC3E}">
        <p14:creationId xmlns:p14="http://schemas.microsoft.com/office/powerpoint/2010/main" xmlns="" val="184938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33BF40-EE4D-4C68-BFD0-E30079E20252}"/>
              </a:ext>
            </a:extLst>
          </p:cNvPr>
          <p:cNvSpPr>
            <a:spLocks noGrp="1"/>
          </p:cNvSpPr>
          <p:nvPr>
            <p:ph type="title"/>
          </p:nvPr>
        </p:nvSpPr>
        <p:spPr/>
        <p:txBody>
          <a:bodyPr/>
          <a:lstStyle/>
          <a:p>
            <a:r>
              <a:rPr lang="en-GB" dirty="0"/>
              <a:t>Operational Strategy</a:t>
            </a:r>
          </a:p>
        </p:txBody>
      </p:sp>
      <p:sp>
        <p:nvSpPr>
          <p:cNvPr id="3" name="Content Placeholder 2">
            <a:extLst>
              <a:ext uri="{FF2B5EF4-FFF2-40B4-BE49-F238E27FC236}">
                <a16:creationId xmlns:a16="http://schemas.microsoft.com/office/drawing/2014/main" xmlns="" id="{E8070325-2BE0-499A-999D-445B8C5D681F}"/>
              </a:ext>
            </a:extLst>
          </p:cNvPr>
          <p:cNvSpPr>
            <a:spLocks noGrp="1"/>
          </p:cNvSpPr>
          <p:nvPr>
            <p:ph idx="1"/>
          </p:nvPr>
        </p:nvSpPr>
        <p:spPr>
          <a:xfrm>
            <a:off x="1336582" y="2165743"/>
            <a:ext cx="10178322" cy="3593591"/>
          </a:xfrm>
        </p:spPr>
        <p:txBody>
          <a:bodyPr/>
          <a:lstStyle/>
          <a:p>
            <a:r>
              <a:rPr lang="en-US" b="1" dirty="0"/>
              <a:t>Men’s Price list                                  Women’s Price List</a:t>
            </a:r>
            <a:endParaRPr lang="en-GB" dirty="0"/>
          </a:p>
        </p:txBody>
      </p:sp>
      <p:graphicFrame>
        <p:nvGraphicFramePr>
          <p:cNvPr id="4" name="Table 3">
            <a:extLst>
              <a:ext uri="{FF2B5EF4-FFF2-40B4-BE49-F238E27FC236}">
                <a16:creationId xmlns:a16="http://schemas.microsoft.com/office/drawing/2014/main" xmlns="" id="{4C3DCB04-246E-40CA-861C-E4B64C3831ED}"/>
              </a:ext>
            </a:extLst>
          </p:cNvPr>
          <p:cNvGraphicFramePr>
            <a:graphicFrameLocks noGrp="1"/>
          </p:cNvGraphicFramePr>
          <p:nvPr>
            <p:extLst>
              <p:ext uri="{D42A27DB-BD31-4B8C-83A1-F6EECF244321}">
                <p14:modId xmlns:p14="http://schemas.microsoft.com/office/powerpoint/2010/main" xmlns="" val="223227286"/>
              </p:ext>
            </p:extLst>
          </p:nvPr>
        </p:nvGraphicFramePr>
        <p:xfrm>
          <a:off x="1369631" y="2942439"/>
          <a:ext cx="3488102" cy="2330334"/>
        </p:xfrm>
        <a:graphic>
          <a:graphicData uri="http://schemas.openxmlformats.org/drawingml/2006/table">
            <a:tbl>
              <a:tblPr firstRow="1" firstCol="1">
                <a:tableStyleId>{5C22544A-7EE6-4342-B048-85BDC9FD1C3A}</a:tableStyleId>
              </a:tblPr>
              <a:tblGrid>
                <a:gridCol w="2114833">
                  <a:extLst>
                    <a:ext uri="{9D8B030D-6E8A-4147-A177-3AD203B41FA5}">
                      <a16:colId xmlns:a16="http://schemas.microsoft.com/office/drawing/2014/main" xmlns="" val="4079882825"/>
                    </a:ext>
                  </a:extLst>
                </a:gridCol>
                <a:gridCol w="1373269">
                  <a:extLst>
                    <a:ext uri="{9D8B030D-6E8A-4147-A177-3AD203B41FA5}">
                      <a16:colId xmlns:a16="http://schemas.microsoft.com/office/drawing/2014/main" xmlns="" val="2480721842"/>
                    </a:ext>
                  </a:extLst>
                </a:gridCol>
              </a:tblGrid>
              <a:tr h="388389">
                <a:tc>
                  <a:txBody>
                    <a:bodyPr/>
                    <a:lstStyle/>
                    <a:p>
                      <a:pPr algn="just">
                        <a:spcAft>
                          <a:spcPts val="0"/>
                        </a:spcAft>
                      </a:pPr>
                      <a:r>
                        <a:rPr lang="en-US" sz="1200">
                          <a:effectLst/>
                        </a:rPr>
                        <a:t>Cut &amp; style</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£30</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880122057"/>
                  </a:ext>
                </a:extLst>
              </a:tr>
              <a:tr h="776778">
                <a:tc>
                  <a:txBody>
                    <a:bodyPr/>
                    <a:lstStyle/>
                    <a:p>
                      <a:pPr algn="just">
                        <a:spcAft>
                          <a:spcPts val="0"/>
                        </a:spcAft>
                      </a:pPr>
                      <a:r>
                        <a:rPr lang="en-US" sz="1200" dirty="0">
                          <a:effectLst/>
                        </a:rPr>
                        <a:t>one step hair color</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£15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038422133"/>
                  </a:ext>
                </a:extLst>
              </a:tr>
              <a:tr h="388389">
                <a:tc>
                  <a:txBody>
                    <a:bodyPr/>
                    <a:lstStyle/>
                    <a:p>
                      <a:pPr algn="just">
                        <a:spcAft>
                          <a:spcPts val="0"/>
                        </a:spcAft>
                      </a:pPr>
                      <a:r>
                        <a:rPr lang="en-US" sz="1200">
                          <a:effectLst/>
                        </a:rPr>
                        <a:t>Hot shave</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£30</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713527171"/>
                  </a:ext>
                </a:extLst>
              </a:tr>
              <a:tr h="388389">
                <a:tc>
                  <a:txBody>
                    <a:bodyPr/>
                    <a:lstStyle/>
                    <a:p>
                      <a:pPr algn="just">
                        <a:spcAft>
                          <a:spcPts val="0"/>
                        </a:spcAft>
                      </a:pPr>
                      <a:r>
                        <a:rPr lang="en-US" sz="1200">
                          <a:effectLst/>
                        </a:rPr>
                        <a:t>Beard trim</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£15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751537970"/>
                  </a:ext>
                </a:extLst>
              </a:tr>
              <a:tr h="388389">
                <a:tc>
                  <a:txBody>
                    <a:bodyPr/>
                    <a:lstStyle/>
                    <a:p>
                      <a:pPr algn="just">
                        <a:spcAft>
                          <a:spcPts val="0"/>
                        </a:spcAft>
                      </a:pPr>
                      <a:r>
                        <a:rPr lang="en-US" sz="1200">
                          <a:effectLst/>
                        </a:rPr>
                        <a:t>Junior haircut</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£15</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776263520"/>
                  </a:ext>
                </a:extLst>
              </a:tr>
            </a:tbl>
          </a:graphicData>
        </a:graphic>
      </p:graphicFrame>
      <p:graphicFrame>
        <p:nvGraphicFramePr>
          <p:cNvPr id="5" name="Table 4">
            <a:extLst>
              <a:ext uri="{FF2B5EF4-FFF2-40B4-BE49-F238E27FC236}">
                <a16:creationId xmlns:a16="http://schemas.microsoft.com/office/drawing/2014/main" xmlns="" id="{A5E70B69-70F4-4F2A-B9CE-4D083BC36342}"/>
              </a:ext>
            </a:extLst>
          </p:cNvPr>
          <p:cNvGraphicFramePr>
            <a:graphicFrameLocks noGrp="1"/>
          </p:cNvGraphicFramePr>
          <p:nvPr>
            <p:extLst>
              <p:ext uri="{D42A27DB-BD31-4B8C-83A1-F6EECF244321}">
                <p14:modId xmlns:p14="http://schemas.microsoft.com/office/powerpoint/2010/main" xmlns="" val="2450361451"/>
              </p:ext>
            </p:extLst>
          </p:nvPr>
        </p:nvGraphicFramePr>
        <p:xfrm>
          <a:off x="5796793" y="2942439"/>
          <a:ext cx="4220676" cy="2407807"/>
        </p:xfrm>
        <a:graphic>
          <a:graphicData uri="http://schemas.openxmlformats.org/drawingml/2006/table">
            <a:tbl>
              <a:tblPr firstRow="1" firstCol="1">
                <a:tableStyleId>{5C22544A-7EE6-4342-B048-85BDC9FD1C3A}</a:tableStyleId>
              </a:tblPr>
              <a:tblGrid>
                <a:gridCol w="2764168">
                  <a:extLst>
                    <a:ext uri="{9D8B030D-6E8A-4147-A177-3AD203B41FA5}">
                      <a16:colId xmlns:a16="http://schemas.microsoft.com/office/drawing/2014/main" xmlns="" val="365176928"/>
                    </a:ext>
                  </a:extLst>
                </a:gridCol>
                <a:gridCol w="1456508">
                  <a:extLst>
                    <a:ext uri="{9D8B030D-6E8A-4147-A177-3AD203B41FA5}">
                      <a16:colId xmlns:a16="http://schemas.microsoft.com/office/drawing/2014/main" xmlns="" val="3043134128"/>
                    </a:ext>
                  </a:extLst>
                </a:gridCol>
              </a:tblGrid>
              <a:tr h="300976">
                <a:tc>
                  <a:txBody>
                    <a:bodyPr/>
                    <a:lstStyle/>
                    <a:p>
                      <a:pPr algn="just">
                        <a:spcAft>
                          <a:spcPts val="0"/>
                        </a:spcAft>
                      </a:pPr>
                      <a:r>
                        <a:rPr lang="en-US" sz="1200">
                          <a:effectLst/>
                        </a:rPr>
                        <a:t>Shampoo, cut &amp; style</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£30</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472774441"/>
                  </a:ext>
                </a:extLst>
              </a:tr>
              <a:tr h="300976">
                <a:tc>
                  <a:txBody>
                    <a:bodyPr/>
                    <a:lstStyle/>
                    <a:p>
                      <a:pPr algn="just">
                        <a:spcAft>
                          <a:spcPts val="0"/>
                        </a:spcAft>
                      </a:pPr>
                      <a:r>
                        <a:rPr lang="en-US" sz="1200">
                          <a:effectLst/>
                        </a:rPr>
                        <a:t>Straight &amp; cut</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£20</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843669584"/>
                  </a:ext>
                </a:extLst>
              </a:tr>
              <a:tr h="300976">
                <a:tc>
                  <a:txBody>
                    <a:bodyPr/>
                    <a:lstStyle/>
                    <a:p>
                      <a:pPr algn="just">
                        <a:spcAft>
                          <a:spcPts val="0"/>
                        </a:spcAft>
                      </a:pPr>
                      <a:r>
                        <a:rPr lang="en-US" sz="1200">
                          <a:effectLst/>
                        </a:rPr>
                        <a:t>Dry cut</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£15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3860729730"/>
                  </a:ext>
                </a:extLst>
              </a:tr>
              <a:tr h="300976">
                <a:tc>
                  <a:txBody>
                    <a:bodyPr/>
                    <a:lstStyle/>
                    <a:p>
                      <a:pPr algn="just">
                        <a:spcAft>
                          <a:spcPts val="0"/>
                        </a:spcAft>
                      </a:pPr>
                      <a:r>
                        <a:rPr lang="en-US" sz="1200">
                          <a:effectLst/>
                        </a:rPr>
                        <a:t>Root color</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£35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571573679"/>
                  </a:ext>
                </a:extLst>
              </a:tr>
              <a:tr h="300976">
                <a:tc>
                  <a:txBody>
                    <a:bodyPr/>
                    <a:lstStyle/>
                    <a:p>
                      <a:pPr algn="just">
                        <a:spcAft>
                          <a:spcPts val="0"/>
                        </a:spcAft>
                      </a:pPr>
                      <a:r>
                        <a:rPr lang="en-US" sz="1200">
                          <a:effectLst/>
                        </a:rPr>
                        <a:t>All over </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£55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873720421"/>
                  </a:ext>
                </a:extLst>
              </a:tr>
              <a:tr h="300976">
                <a:tc>
                  <a:txBody>
                    <a:bodyPr/>
                    <a:lstStyle/>
                    <a:p>
                      <a:pPr algn="just">
                        <a:spcAft>
                          <a:spcPts val="0"/>
                        </a:spcAft>
                      </a:pPr>
                      <a:r>
                        <a:rPr lang="en-US" sz="1200">
                          <a:effectLst/>
                        </a:rPr>
                        <a:t>Full weave</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a:effectLst/>
                        </a:rPr>
                        <a:t>£120</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972609670"/>
                  </a:ext>
                </a:extLst>
              </a:tr>
              <a:tr h="601951">
                <a:tc>
                  <a:txBody>
                    <a:bodyPr/>
                    <a:lstStyle/>
                    <a:p>
                      <a:pPr algn="just">
                        <a:spcAft>
                          <a:spcPts val="0"/>
                        </a:spcAft>
                      </a:pPr>
                      <a:r>
                        <a:rPr lang="en-US" sz="1200" dirty="0">
                          <a:effectLst/>
                        </a:rPr>
                        <a:t>Braids</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spcAft>
                          <a:spcPts val="0"/>
                        </a:spcAft>
                      </a:pPr>
                      <a:r>
                        <a:rPr lang="en-US" sz="1200" dirty="0">
                          <a:effectLst/>
                        </a:rPr>
                        <a:t>£85</a:t>
                      </a:r>
                      <a:endParaRPr lang="en-GB" sz="1200" dirty="0">
                        <a:effectLst/>
                      </a:endParaRPr>
                    </a:p>
                    <a:p>
                      <a:pPr algn="just">
                        <a:spcAft>
                          <a:spcPts val="0"/>
                        </a:spcAft>
                      </a:pPr>
                      <a:r>
                        <a:rPr lang="en-US" sz="1200" dirty="0">
                          <a:effectLst/>
                        </a:rPr>
                        <a:t> </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585496154"/>
                  </a:ext>
                </a:extLst>
              </a:tr>
            </a:tbl>
          </a:graphicData>
        </a:graphic>
      </p:graphicFrame>
    </p:spTree>
    <p:extLst>
      <p:ext uri="{BB962C8B-B14F-4D97-AF65-F5344CB8AC3E}">
        <p14:creationId xmlns:p14="http://schemas.microsoft.com/office/powerpoint/2010/main" xmlns="" val="769596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F6AB50-E31D-492A-A94E-011981219908}"/>
              </a:ext>
            </a:extLst>
          </p:cNvPr>
          <p:cNvSpPr>
            <a:spLocks noGrp="1"/>
          </p:cNvSpPr>
          <p:nvPr>
            <p:ph type="title"/>
          </p:nvPr>
        </p:nvSpPr>
        <p:spPr/>
        <p:txBody>
          <a:bodyPr/>
          <a:lstStyle/>
          <a:p>
            <a:r>
              <a:rPr lang="en-GB" dirty="0"/>
              <a:t>HR planning</a:t>
            </a:r>
          </a:p>
        </p:txBody>
      </p:sp>
      <p:graphicFrame>
        <p:nvGraphicFramePr>
          <p:cNvPr id="4" name="Content Placeholder 3">
            <a:extLst>
              <a:ext uri="{FF2B5EF4-FFF2-40B4-BE49-F238E27FC236}">
                <a16:creationId xmlns:a16="http://schemas.microsoft.com/office/drawing/2014/main" xmlns="" id="{7FC28117-1B97-487C-8066-B2166440D9B4}"/>
              </a:ext>
            </a:extLst>
          </p:cNvPr>
          <p:cNvGraphicFramePr>
            <a:graphicFrameLocks noGrp="1"/>
          </p:cNvGraphicFramePr>
          <p:nvPr>
            <p:ph idx="1"/>
            <p:extLst>
              <p:ext uri="{D42A27DB-BD31-4B8C-83A1-F6EECF244321}">
                <p14:modId xmlns:p14="http://schemas.microsoft.com/office/powerpoint/2010/main" xmlns="" val="1084298206"/>
              </p:ext>
            </p:extLst>
          </p:nvPr>
        </p:nvGraphicFramePr>
        <p:xfrm>
          <a:off x="1160705" y="1441117"/>
          <a:ext cx="10269295" cy="5034496"/>
        </p:xfrm>
        <a:graphic>
          <a:graphicData uri="http://schemas.openxmlformats.org/drawingml/2006/table">
            <a:tbl>
              <a:tblPr firstRow="1" firstCol="1" bandRow="1">
                <a:tableStyleId>{5C22544A-7EE6-4342-B048-85BDC9FD1C3A}</a:tableStyleId>
              </a:tblPr>
              <a:tblGrid>
                <a:gridCol w="3058822">
                  <a:extLst>
                    <a:ext uri="{9D8B030D-6E8A-4147-A177-3AD203B41FA5}">
                      <a16:colId xmlns:a16="http://schemas.microsoft.com/office/drawing/2014/main" xmlns="" val="2619427287"/>
                    </a:ext>
                  </a:extLst>
                </a:gridCol>
                <a:gridCol w="7210473">
                  <a:extLst>
                    <a:ext uri="{9D8B030D-6E8A-4147-A177-3AD203B41FA5}">
                      <a16:colId xmlns:a16="http://schemas.microsoft.com/office/drawing/2014/main" xmlns="" val="4192055977"/>
                    </a:ext>
                  </a:extLst>
                </a:gridCol>
              </a:tblGrid>
              <a:tr h="306749">
                <a:tc>
                  <a:txBody>
                    <a:bodyPr/>
                    <a:lstStyle/>
                    <a:p>
                      <a:pPr algn="just">
                        <a:lnSpc>
                          <a:spcPct val="200000"/>
                        </a:lnSpc>
                        <a:spcAft>
                          <a:spcPts val="0"/>
                        </a:spcAft>
                      </a:pPr>
                      <a:r>
                        <a:rPr lang="en-US" sz="900">
                          <a:effectLst/>
                        </a:rPr>
                        <a:t>Head of department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a:effectLst/>
                        </a:rPr>
                        <a:t>Role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4150901509"/>
                  </a:ext>
                </a:extLst>
              </a:tr>
              <a:tr h="1030583">
                <a:tc>
                  <a:txBody>
                    <a:bodyPr/>
                    <a:lstStyle/>
                    <a:p>
                      <a:pPr algn="just">
                        <a:lnSpc>
                          <a:spcPct val="200000"/>
                        </a:lnSpc>
                        <a:spcAft>
                          <a:spcPts val="0"/>
                        </a:spcAft>
                      </a:pPr>
                      <a:r>
                        <a:rPr lang="en-US" sz="900">
                          <a:effectLst/>
                        </a:rPr>
                        <a:t>Head of sales and marketing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a:effectLst/>
                        </a:rPr>
                        <a:t>Planning and coordination of promotional activities. </a:t>
                      </a:r>
                      <a:endParaRPr lang="en-GB" sz="900">
                        <a:effectLst/>
                      </a:endParaRPr>
                    </a:p>
                    <a:p>
                      <a:pPr algn="just">
                        <a:lnSpc>
                          <a:spcPct val="200000"/>
                        </a:lnSpc>
                        <a:spcAft>
                          <a:spcPts val="0"/>
                        </a:spcAft>
                      </a:pPr>
                      <a:r>
                        <a:rPr lang="en-US" sz="900">
                          <a:effectLst/>
                        </a:rPr>
                        <a:t>Monitoring of sales and market performance  </a:t>
                      </a:r>
                      <a:endParaRPr lang="en-GB" sz="900">
                        <a:effectLst/>
                      </a:endParaRPr>
                    </a:p>
                    <a:p>
                      <a:pPr algn="just">
                        <a:lnSpc>
                          <a:spcPct val="200000"/>
                        </a:lnSpc>
                        <a:spcAft>
                          <a:spcPts val="0"/>
                        </a:spcAft>
                      </a:pPr>
                      <a:r>
                        <a:rPr lang="en-US" sz="900">
                          <a:effectLst/>
                        </a:rPr>
                        <a:t>Market research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940683466"/>
                  </a:ext>
                </a:extLst>
              </a:tr>
              <a:tr h="1030583">
                <a:tc>
                  <a:txBody>
                    <a:bodyPr/>
                    <a:lstStyle/>
                    <a:p>
                      <a:pPr algn="just">
                        <a:lnSpc>
                          <a:spcPct val="200000"/>
                        </a:lnSpc>
                        <a:spcAft>
                          <a:spcPts val="0"/>
                        </a:spcAft>
                      </a:pPr>
                      <a:r>
                        <a:rPr lang="en-US" sz="900">
                          <a:effectLst/>
                        </a:rPr>
                        <a:t>Head of procurement and distribution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dirty="0">
                          <a:effectLst/>
                        </a:rPr>
                        <a:t>Recording of all orders and forwarding to respective suppliers</a:t>
                      </a:r>
                      <a:endParaRPr lang="en-GB" sz="900" dirty="0">
                        <a:effectLst/>
                      </a:endParaRPr>
                    </a:p>
                    <a:p>
                      <a:pPr algn="just">
                        <a:lnSpc>
                          <a:spcPct val="200000"/>
                        </a:lnSpc>
                        <a:spcAft>
                          <a:spcPts val="0"/>
                        </a:spcAft>
                      </a:pPr>
                      <a:r>
                        <a:rPr lang="en-US" sz="900" dirty="0">
                          <a:effectLst/>
                        </a:rPr>
                        <a:t>Planning on timely receipt and distribution of products to their respective customers</a:t>
                      </a:r>
                      <a:endParaRPr lang="en-GB"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4094528863"/>
                  </a:ext>
                </a:extLst>
              </a:tr>
              <a:tr h="668665">
                <a:tc>
                  <a:txBody>
                    <a:bodyPr/>
                    <a:lstStyle/>
                    <a:p>
                      <a:pPr algn="just">
                        <a:lnSpc>
                          <a:spcPct val="200000"/>
                        </a:lnSpc>
                        <a:spcAft>
                          <a:spcPts val="0"/>
                        </a:spcAft>
                      </a:pPr>
                      <a:r>
                        <a:rPr lang="en-US" sz="900">
                          <a:effectLst/>
                        </a:rPr>
                        <a:t>Human resource manager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dirty="0">
                          <a:effectLst/>
                        </a:rPr>
                        <a:t>Ensure recruitment and training of new personnel</a:t>
                      </a:r>
                      <a:endParaRPr lang="en-GB" sz="900" dirty="0">
                        <a:effectLst/>
                      </a:endParaRPr>
                    </a:p>
                    <a:p>
                      <a:pPr algn="just">
                        <a:lnSpc>
                          <a:spcPct val="200000"/>
                        </a:lnSpc>
                        <a:spcAft>
                          <a:spcPts val="0"/>
                        </a:spcAft>
                      </a:pPr>
                      <a:r>
                        <a:rPr lang="en-US" sz="900" dirty="0">
                          <a:effectLst/>
                        </a:rPr>
                        <a:t>Determining compensation and salary structures for employees. </a:t>
                      </a:r>
                      <a:endParaRPr lang="en-GB"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891496363"/>
                  </a:ext>
                </a:extLst>
              </a:tr>
              <a:tr h="668665">
                <a:tc>
                  <a:txBody>
                    <a:bodyPr/>
                    <a:lstStyle/>
                    <a:p>
                      <a:pPr algn="just">
                        <a:lnSpc>
                          <a:spcPct val="200000"/>
                        </a:lnSpc>
                        <a:spcAft>
                          <a:spcPts val="0"/>
                        </a:spcAft>
                      </a:pPr>
                      <a:r>
                        <a:rPr lang="en-US" sz="900">
                          <a:effectLst/>
                        </a:rPr>
                        <a:t>Head of IT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a:effectLst/>
                        </a:rPr>
                        <a:t>Development and maintenance of company App and websites.</a:t>
                      </a:r>
                      <a:endParaRPr lang="en-GB" sz="900">
                        <a:effectLst/>
                      </a:endParaRPr>
                    </a:p>
                    <a:p>
                      <a:pPr algn="just">
                        <a:lnSpc>
                          <a:spcPct val="200000"/>
                        </a:lnSpc>
                        <a:spcAft>
                          <a:spcPts val="0"/>
                        </a:spcAft>
                      </a:pPr>
                      <a:r>
                        <a:rPr lang="en-US" sz="900">
                          <a:effectLst/>
                        </a:rPr>
                        <a:t>Maintenance of company IT systems</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3965646392"/>
                  </a:ext>
                </a:extLst>
              </a:tr>
              <a:tr h="668665">
                <a:tc>
                  <a:txBody>
                    <a:bodyPr/>
                    <a:lstStyle/>
                    <a:p>
                      <a:pPr algn="just">
                        <a:lnSpc>
                          <a:spcPct val="200000"/>
                        </a:lnSpc>
                        <a:spcAft>
                          <a:spcPts val="0"/>
                        </a:spcAft>
                      </a:pPr>
                      <a:r>
                        <a:rPr lang="en-US" sz="900">
                          <a:effectLst/>
                        </a:rPr>
                        <a:t>Head of the Finance</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a:effectLst/>
                        </a:rPr>
                        <a:t>Enhancement of the overall financial prospect by keeping the day-to-day transactions in the business quite accurately.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1646163636"/>
                  </a:ext>
                </a:extLst>
              </a:tr>
              <a:tr h="660586">
                <a:tc>
                  <a:txBody>
                    <a:bodyPr/>
                    <a:lstStyle/>
                    <a:p>
                      <a:pPr algn="just">
                        <a:lnSpc>
                          <a:spcPct val="200000"/>
                        </a:lnSpc>
                        <a:spcAft>
                          <a:spcPts val="0"/>
                        </a:spcAft>
                      </a:pPr>
                      <a:r>
                        <a:rPr lang="en-US" sz="900">
                          <a:effectLst/>
                        </a:rPr>
                        <a:t>Administration Manager </a:t>
                      </a:r>
                      <a:endParaRPr lang="en-GB" sz="9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tc>
                  <a:txBody>
                    <a:bodyPr/>
                    <a:lstStyle/>
                    <a:p>
                      <a:pPr algn="just">
                        <a:lnSpc>
                          <a:spcPct val="200000"/>
                        </a:lnSpc>
                        <a:spcAft>
                          <a:spcPts val="0"/>
                        </a:spcAft>
                      </a:pPr>
                      <a:r>
                        <a:rPr lang="en-US" sz="900" dirty="0">
                          <a:effectLst/>
                        </a:rPr>
                        <a:t>Management of all administrative matters of the company.</a:t>
                      </a:r>
                      <a:endParaRPr lang="en-GB"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107" marR="52107" marT="0" marB="0"/>
                </a:tc>
                <a:extLst>
                  <a:ext uri="{0D108BD9-81ED-4DB2-BD59-A6C34878D82A}">
                    <a16:rowId xmlns:a16="http://schemas.microsoft.com/office/drawing/2014/main" xmlns="" val="1515132335"/>
                  </a:ext>
                </a:extLst>
              </a:tr>
            </a:tbl>
          </a:graphicData>
        </a:graphic>
      </p:graphicFrame>
      <p:sp>
        <p:nvSpPr>
          <p:cNvPr id="5" name="Rectangle 1">
            <a:extLst>
              <a:ext uri="{FF2B5EF4-FFF2-40B4-BE49-F238E27FC236}">
                <a16:creationId xmlns:a16="http://schemas.microsoft.com/office/drawing/2014/main" xmlns="" id="{7DFFD8FF-E6F8-45D0-B716-044C25B9591B}"/>
              </a:ext>
            </a:extLst>
          </p:cNvPr>
          <p:cNvSpPr>
            <a:spLocks noChangeArrowheads="1"/>
          </p:cNvSpPr>
          <p:nvPr/>
        </p:nvSpPr>
        <p:spPr bwMode="auto">
          <a:xfrm>
            <a:off x="-2659311" y="-33783"/>
            <a:ext cx="23770457" cy="2769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have been mentioned in the bellow table: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xmlns="" val="2936991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AFE08D-6A4A-4E5C-AE73-FB129B89CDA7}"/>
              </a:ext>
            </a:extLst>
          </p:cNvPr>
          <p:cNvSpPr>
            <a:spLocks noGrp="1"/>
          </p:cNvSpPr>
          <p:nvPr>
            <p:ph type="title"/>
          </p:nvPr>
        </p:nvSpPr>
        <p:spPr/>
        <p:txBody>
          <a:bodyPr/>
          <a:lstStyle/>
          <a:p>
            <a:r>
              <a:rPr lang="en-GB" dirty="0"/>
              <a:t>Ownership of the Business</a:t>
            </a:r>
          </a:p>
        </p:txBody>
      </p:sp>
      <p:graphicFrame>
        <p:nvGraphicFramePr>
          <p:cNvPr id="4" name="Content Placeholder 3">
            <a:extLst>
              <a:ext uri="{FF2B5EF4-FFF2-40B4-BE49-F238E27FC236}">
                <a16:creationId xmlns:a16="http://schemas.microsoft.com/office/drawing/2014/main" xmlns="" id="{82B50099-D845-4003-BC31-858D8579E76A}"/>
              </a:ext>
            </a:extLst>
          </p:cNvPr>
          <p:cNvGraphicFramePr>
            <a:graphicFrameLocks noGrp="1"/>
          </p:cNvGraphicFramePr>
          <p:nvPr>
            <p:ph idx="1"/>
            <p:extLst>
              <p:ext uri="{D42A27DB-BD31-4B8C-83A1-F6EECF244321}">
                <p14:modId xmlns:p14="http://schemas.microsoft.com/office/powerpoint/2010/main" xmlns="" val="1183087493"/>
              </p:ext>
            </p:extLst>
          </p:nvPr>
        </p:nvGraphicFramePr>
        <p:xfrm>
          <a:off x="1251678" y="1692479"/>
          <a:ext cx="9391828" cy="2839684"/>
        </p:xfrm>
        <a:graphic>
          <a:graphicData uri="http://schemas.openxmlformats.org/drawingml/2006/table">
            <a:tbl>
              <a:tblPr firstRow="1" firstCol="1" bandRow="1">
                <a:tableStyleId>{5C22544A-7EE6-4342-B048-85BDC9FD1C3A}</a:tableStyleId>
              </a:tblPr>
              <a:tblGrid>
                <a:gridCol w="1087893">
                  <a:extLst>
                    <a:ext uri="{9D8B030D-6E8A-4147-A177-3AD203B41FA5}">
                      <a16:colId xmlns:a16="http://schemas.microsoft.com/office/drawing/2014/main" xmlns="" val="1927784794"/>
                    </a:ext>
                  </a:extLst>
                </a:gridCol>
                <a:gridCol w="3611068">
                  <a:extLst>
                    <a:ext uri="{9D8B030D-6E8A-4147-A177-3AD203B41FA5}">
                      <a16:colId xmlns:a16="http://schemas.microsoft.com/office/drawing/2014/main" xmlns="" val="3214196607"/>
                    </a:ext>
                  </a:extLst>
                </a:gridCol>
                <a:gridCol w="4692867">
                  <a:extLst>
                    <a:ext uri="{9D8B030D-6E8A-4147-A177-3AD203B41FA5}">
                      <a16:colId xmlns:a16="http://schemas.microsoft.com/office/drawing/2014/main" xmlns="" val="1305135004"/>
                    </a:ext>
                  </a:extLst>
                </a:gridCol>
              </a:tblGrid>
              <a:tr h="495291">
                <a:tc>
                  <a:txBody>
                    <a:bodyPr/>
                    <a:lstStyle/>
                    <a:p>
                      <a:pPr algn="just">
                        <a:lnSpc>
                          <a:spcPct val="200000"/>
                        </a:lnSpc>
                        <a:spcAft>
                          <a:spcPts val="0"/>
                        </a:spcAft>
                      </a:pPr>
                      <a:r>
                        <a:rPr lang="en-US" sz="1200" dirty="0">
                          <a:effectLst/>
                        </a:rPr>
                        <a:t>No.  </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200000"/>
                        </a:lnSpc>
                        <a:spcAft>
                          <a:spcPts val="0"/>
                        </a:spcAft>
                      </a:pPr>
                      <a:r>
                        <a:rPr lang="en-US" sz="1200" dirty="0">
                          <a:effectLst/>
                        </a:rPr>
                        <a:t>Owner </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200000"/>
                        </a:lnSpc>
                        <a:spcAft>
                          <a:spcPts val="0"/>
                        </a:spcAft>
                      </a:pPr>
                      <a:r>
                        <a:rPr lang="en-US" sz="1200">
                          <a:effectLst/>
                        </a:rPr>
                        <a:t>Percentage ownership</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026828552"/>
                  </a:ext>
                </a:extLst>
              </a:tr>
              <a:tr h="495291">
                <a:tc>
                  <a:txBody>
                    <a:bodyPr/>
                    <a:lstStyle/>
                    <a:p>
                      <a:pPr marL="342900" lvl="0" indent="-342900" algn="l">
                        <a:lnSpc>
                          <a:spcPct val="200000"/>
                        </a:lnSpc>
                        <a:spcAft>
                          <a:spcPts val="0"/>
                        </a:spcAft>
                        <a:buFont typeface="+mj-lt"/>
                        <a:buAutoNum type="arabicPeriod"/>
                      </a:pPr>
                      <a:r>
                        <a:rPr lang="en-US" sz="1200">
                          <a:effectLst/>
                        </a:rPr>
                        <a:t> </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200000"/>
                        </a:lnSpc>
                        <a:spcAft>
                          <a:spcPts val="0"/>
                        </a:spcAft>
                      </a:pPr>
                      <a:r>
                        <a:rPr lang="en-US" sz="1200">
                          <a:effectLst/>
                        </a:rPr>
                        <a:t>K.Kularaj</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spcAft>
                          <a:spcPts val="0"/>
                        </a:spcAft>
                      </a:pPr>
                      <a:r>
                        <a:rPr lang="en-US" sz="1200">
                          <a:effectLst/>
                        </a:rPr>
                        <a:t>25%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1226790151"/>
                  </a:ext>
                </a:extLst>
              </a:tr>
              <a:tr h="495291">
                <a:tc>
                  <a:txBody>
                    <a:bodyPr/>
                    <a:lstStyle/>
                    <a:p>
                      <a:pPr marL="0" lvl="0" indent="0" algn="l">
                        <a:lnSpc>
                          <a:spcPct val="200000"/>
                        </a:lnSpc>
                        <a:spcAft>
                          <a:spcPts val="0"/>
                        </a:spcAft>
                        <a:buFont typeface="+mj-lt"/>
                        <a:buNone/>
                      </a:pPr>
                      <a:r>
                        <a:rPr lang="en-US" sz="1200" dirty="0">
                          <a:effectLst/>
                        </a:rPr>
                        <a:t>2. </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200000"/>
                        </a:lnSpc>
                        <a:spcAft>
                          <a:spcPts val="0"/>
                        </a:spcAft>
                      </a:pPr>
                      <a:r>
                        <a:rPr lang="en-US" sz="1200">
                          <a:effectLst/>
                        </a:rPr>
                        <a:t>Adebare A Moronkeji</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spcAft>
                          <a:spcPts val="0"/>
                        </a:spcAft>
                      </a:pPr>
                      <a:r>
                        <a:rPr lang="en-US" sz="1200">
                          <a:effectLst/>
                        </a:rPr>
                        <a:t>25%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2959532897"/>
                  </a:ext>
                </a:extLst>
              </a:tr>
              <a:tr h="495291">
                <a:tc>
                  <a:txBody>
                    <a:bodyPr/>
                    <a:lstStyle/>
                    <a:p>
                      <a:pPr marL="0" lvl="0" indent="0" algn="l">
                        <a:lnSpc>
                          <a:spcPct val="200000"/>
                        </a:lnSpc>
                        <a:spcAft>
                          <a:spcPts val="0"/>
                        </a:spcAft>
                        <a:buFont typeface="+mj-lt"/>
                        <a:buNone/>
                      </a:pPr>
                      <a:r>
                        <a:rPr lang="en-US" sz="1200" dirty="0">
                          <a:effectLst/>
                        </a:rPr>
                        <a:t>3. </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200000"/>
                        </a:lnSpc>
                        <a:spcAft>
                          <a:spcPts val="0"/>
                        </a:spcAft>
                      </a:pPr>
                      <a:r>
                        <a:rPr lang="en-US" sz="1200">
                          <a:effectLst/>
                        </a:rPr>
                        <a:t>Lidiya Minovska</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spcAft>
                          <a:spcPts val="0"/>
                        </a:spcAft>
                      </a:pPr>
                      <a:r>
                        <a:rPr lang="en-US" sz="1200">
                          <a:effectLst/>
                        </a:rPr>
                        <a:t>25%</a:t>
                      </a:r>
                      <a:endParaRPr lang="en-GB"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3877387584"/>
                  </a:ext>
                </a:extLst>
              </a:tr>
              <a:tr h="697021">
                <a:tc>
                  <a:txBody>
                    <a:bodyPr/>
                    <a:lstStyle/>
                    <a:p>
                      <a:pPr marL="0" marR="0" lvl="0" indent="0" algn="l" defTabSz="914400" rtl="0" eaLnBrk="1" fontAlgn="auto" latinLnBrk="0" hangingPunct="1">
                        <a:lnSpc>
                          <a:spcPct val="200000"/>
                        </a:lnSpc>
                        <a:spcBef>
                          <a:spcPts val="0"/>
                        </a:spcBef>
                        <a:spcAft>
                          <a:spcPts val="1000"/>
                        </a:spcAft>
                        <a:buClrTx/>
                        <a:buSzTx/>
                        <a:buFontTx/>
                        <a:buNone/>
                        <a:tabLst/>
                        <a:defRPr/>
                      </a:pPr>
                      <a:r>
                        <a:rPr lang="en-US" sz="1200" dirty="0">
                          <a:effectLst/>
                        </a:rPr>
                        <a:t>4.</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200000"/>
                        </a:lnSpc>
                        <a:spcAft>
                          <a:spcPts val="1000"/>
                        </a:spcAft>
                      </a:pP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200" dirty="0">
                          <a:effectLst/>
                        </a:rPr>
                        <a:t>Jana Lefevre</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US" sz="1200" dirty="0">
                          <a:effectLst/>
                        </a:rPr>
                        <a:t>25%</a:t>
                      </a:r>
                      <a:endPar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xmlns="" val="3258299827"/>
                  </a:ext>
                </a:extLst>
              </a:tr>
            </a:tbl>
          </a:graphicData>
        </a:graphic>
      </p:graphicFrame>
    </p:spTree>
    <p:extLst>
      <p:ext uri="{BB962C8B-B14F-4D97-AF65-F5344CB8AC3E}">
        <p14:creationId xmlns:p14="http://schemas.microsoft.com/office/powerpoint/2010/main" xmlns="" val="2526378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65AA55-9FBA-4ED7-A251-25F2CDD425AA}"/>
              </a:ext>
            </a:extLst>
          </p:cNvPr>
          <p:cNvSpPr>
            <a:spLocks noGrp="1"/>
          </p:cNvSpPr>
          <p:nvPr>
            <p:ph type="title"/>
          </p:nvPr>
        </p:nvSpPr>
        <p:spPr/>
        <p:txBody>
          <a:bodyPr/>
          <a:lstStyle/>
          <a:p>
            <a:r>
              <a:rPr lang="en-GB" dirty="0"/>
              <a:t>Financial Forecast </a:t>
            </a:r>
          </a:p>
        </p:txBody>
      </p:sp>
      <p:graphicFrame>
        <p:nvGraphicFramePr>
          <p:cNvPr id="4" name="Content Placeholder 3">
            <a:extLst>
              <a:ext uri="{FF2B5EF4-FFF2-40B4-BE49-F238E27FC236}">
                <a16:creationId xmlns:a16="http://schemas.microsoft.com/office/drawing/2014/main" xmlns="" id="{80B8E5C1-38AA-4FF5-A0E3-4A7E72E792C2}"/>
              </a:ext>
            </a:extLst>
          </p:cNvPr>
          <p:cNvGraphicFramePr>
            <a:graphicFrameLocks noGrp="1"/>
          </p:cNvGraphicFramePr>
          <p:nvPr>
            <p:ph idx="1"/>
            <p:extLst>
              <p:ext uri="{D42A27DB-BD31-4B8C-83A1-F6EECF244321}">
                <p14:modId xmlns:p14="http://schemas.microsoft.com/office/powerpoint/2010/main" xmlns="" val="320634981"/>
              </p:ext>
            </p:extLst>
          </p:nvPr>
        </p:nvGraphicFramePr>
        <p:xfrm>
          <a:off x="1277471" y="1281869"/>
          <a:ext cx="10206317" cy="5360978"/>
        </p:xfrm>
        <a:graphic>
          <a:graphicData uri="http://schemas.openxmlformats.org/drawingml/2006/table">
            <a:tbl>
              <a:tblPr>
                <a:tableStyleId>{5C22544A-7EE6-4342-B048-85BDC9FD1C3A}</a:tableStyleId>
              </a:tblPr>
              <a:tblGrid>
                <a:gridCol w="5061671">
                  <a:extLst>
                    <a:ext uri="{9D8B030D-6E8A-4147-A177-3AD203B41FA5}">
                      <a16:colId xmlns:a16="http://schemas.microsoft.com/office/drawing/2014/main" xmlns="" val="2512395763"/>
                    </a:ext>
                  </a:extLst>
                </a:gridCol>
                <a:gridCol w="5144646">
                  <a:extLst>
                    <a:ext uri="{9D8B030D-6E8A-4147-A177-3AD203B41FA5}">
                      <a16:colId xmlns:a16="http://schemas.microsoft.com/office/drawing/2014/main" xmlns="" val="1576030046"/>
                    </a:ext>
                  </a:extLst>
                </a:gridCol>
              </a:tblGrid>
              <a:tr h="700558">
                <a:tc>
                  <a:txBody>
                    <a:bodyPr/>
                    <a:lstStyle/>
                    <a:p>
                      <a:pPr algn="ctr">
                        <a:lnSpc>
                          <a:spcPct val="200000"/>
                        </a:lnSpc>
                        <a:spcBef>
                          <a:spcPts val="200"/>
                        </a:spcBef>
                        <a:spcAft>
                          <a:spcPts val="1000"/>
                        </a:spcAft>
                      </a:pPr>
                      <a:r>
                        <a:rPr lang="en-US" sz="1100" b="1" dirty="0">
                          <a:effectLst/>
                        </a:rPr>
                        <a:t>Start up Expenses</a:t>
                      </a:r>
                      <a:endParaRPr lang="en-GB" sz="1100" b="1" dirty="0">
                        <a:effectLst/>
                      </a:endParaRPr>
                    </a:p>
                    <a:p>
                      <a:pPr>
                        <a:lnSpc>
                          <a:spcPct val="107000"/>
                        </a:lnSpc>
                        <a:spcBef>
                          <a:spcPts val="200"/>
                        </a:spcBef>
                        <a:spcAft>
                          <a:spcPts val="0"/>
                        </a:spcAft>
                      </a:pPr>
                      <a:r>
                        <a:rPr lang="en-US" sz="800" b="1" dirty="0">
                          <a:effectLst/>
                        </a:rPr>
                        <a:t>Business Investment</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
                      </a:r>
                      <a:br>
                        <a:rPr lang="en-US" sz="800" b="0" dirty="0">
                          <a:effectLst/>
                        </a:rPr>
                      </a:br>
                      <a:r>
                        <a:rPr lang="en-US" sz="800" b="0" dirty="0">
                          <a:effectLst/>
                        </a:rPr>
                        <a:t/>
                      </a:r>
                      <a:br>
                        <a:rPr lang="en-US" sz="800" b="0" dirty="0">
                          <a:effectLst/>
                        </a:rPr>
                      </a:br>
                      <a:r>
                        <a:rPr lang="en-US" sz="800" b="0" dirty="0">
                          <a:effectLst/>
                        </a:rPr>
                        <a:t/>
                      </a:r>
                      <a:br>
                        <a:rPr lang="en-US" sz="800" b="0" dirty="0">
                          <a:effectLst/>
                        </a:rPr>
                      </a:br>
                      <a:r>
                        <a:rPr lang="en-US" sz="800" b="0" dirty="0">
                          <a:effectLst/>
                        </a:rPr>
                        <a:t>£50000.00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160308681"/>
                  </a:ext>
                </a:extLst>
              </a:tr>
              <a:tr h="342714">
                <a:tc>
                  <a:txBody>
                    <a:bodyPr/>
                    <a:lstStyle/>
                    <a:p>
                      <a:pPr>
                        <a:lnSpc>
                          <a:spcPct val="107000"/>
                        </a:lnSpc>
                        <a:spcBef>
                          <a:spcPts val="200"/>
                        </a:spcBef>
                        <a:spcAft>
                          <a:spcPts val="0"/>
                        </a:spcAft>
                      </a:pPr>
                      <a:r>
                        <a:rPr lang="en-US" sz="800" b="1" dirty="0">
                          <a:effectLst/>
                        </a:rPr>
                        <a:t>Business Licenses, Insurance, Business Cards &amp; Brochures </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£400.00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300135713"/>
                  </a:ext>
                </a:extLst>
              </a:tr>
              <a:tr h="383182">
                <a:tc>
                  <a:txBody>
                    <a:bodyPr/>
                    <a:lstStyle/>
                    <a:p>
                      <a:pPr>
                        <a:lnSpc>
                          <a:spcPct val="107000"/>
                        </a:lnSpc>
                        <a:spcBef>
                          <a:spcPts val="200"/>
                        </a:spcBef>
                        <a:spcAft>
                          <a:spcPts val="0"/>
                        </a:spcAft>
                      </a:pPr>
                      <a:r>
                        <a:rPr lang="en-US" sz="800" b="1" dirty="0">
                          <a:effectLst/>
                        </a:rPr>
                        <a:t>Deposit (3 Months)</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£4500.00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3821009525"/>
                  </a:ext>
                </a:extLst>
              </a:tr>
              <a:tr h="356696">
                <a:tc>
                  <a:txBody>
                    <a:bodyPr/>
                    <a:lstStyle/>
                    <a:p>
                      <a:pPr>
                        <a:lnSpc>
                          <a:spcPct val="107000"/>
                        </a:lnSpc>
                        <a:spcBef>
                          <a:spcPts val="200"/>
                        </a:spcBef>
                        <a:spcAft>
                          <a:spcPts val="0"/>
                        </a:spcAft>
                      </a:pPr>
                      <a:r>
                        <a:rPr lang="en-US" sz="800" b="1" dirty="0">
                          <a:effectLst/>
                        </a:rPr>
                        <a:t>Rent </a:t>
                      </a:r>
                      <a:r>
                        <a:rPr lang="en-US" sz="800" b="1" dirty="0" smtClean="0">
                          <a:effectLst/>
                        </a:rPr>
                        <a:t>(Yearly)</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a:t>
                      </a:r>
                      <a:r>
                        <a:rPr lang="en-US" sz="800" b="0" dirty="0" smtClean="0">
                          <a:effectLst/>
                        </a:rPr>
                        <a:t>18.000.00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3003858817"/>
                  </a:ext>
                </a:extLst>
              </a:tr>
              <a:tr h="347868">
                <a:tc>
                  <a:txBody>
                    <a:bodyPr/>
                    <a:lstStyle/>
                    <a:p>
                      <a:pPr>
                        <a:lnSpc>
                          <a:spcPct val="107000"/>
                        </a:lnSpc>
                        <a:spcBef>
                          <a:spcPts val="200"/>
                        </a:spcBef>
                        <a:spcAft>
                          <a:spcPts val="0"/>
                        </a:spcAft>
                      </a:pPr>
                      <a:r>
                        <a:rPr lang="en-US" sz="800" b="1" dirty="0">
                          <a:effectLst/>
                        </a:rPr>
                        <a:t>Interior Design Furniture </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£5000.00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1696816066"/>
                  </a:ext>
                </a:extLst>
              </a:tr>
              <a:tr h="342703">
                <a:tc>
                  <a:txBody>
                    <a:bodyPr/>
                    <a:lstStyle/>
                    <a:p>
                      <a:pPr>
                        <a:lnSpc>
                          <a:spcPct val="107000"/>
                        </a:lnSpc>
                        <a:spcBef>
                          <a:spcPts val="200"/>
                        </a:spcBef>
                        <a:spcAft>
                          <a:spcPts val="0"/>
                        </a:spcAft>
                      </a:pPr>
                      <a:r>
                        <a:rPr lang="en-US" sz="800" b="1" dirty="0">
                          <a:effectLst/>
                        </a:rPr>
                        <a:t>Machinery &amp; Interior Equipment</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£4000.00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3539316872"/>
                  </a:ext>
                </a:extLst>
              </a:tr>
              <a:tr h="284887">
                <a:tc>
                  <a:txBody>
                    <a:bodyPr/>
                    <a:lstStyle/>
                    <a:p>
                      <a:pPr>
                        <a:lnSpc>
                          <a:spcPct val="107000"/>
                        </a:lnSpc>
                        <a:spcBef>
                          <a:spcPts val="200"/>
                        </a:spcBef>
                        <a:spcAft>
                          <a:spcPts val="0"/>
                        </a:spcAft>
                      </a:pPr>
                      <a:r>
                        <a:rPr lang="en-US" sz="800" b="1">
                          <a:effectLst/>
                        </a:rPr>
                        <a:t>Staffing (Monthly) (x1)</a:t>
                      </a:r>
                      <a:endPar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£1300.00 (EXL TAX)</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1553172113"/>
                  </a:ext>
                </a:extLst>
              </a:tr>
              <a:tr h="383182">
                <a:tc>
                  <a:txBody>
                    <a:bodyPr/>
                    <a:lstStyle/>
                    <a:p>
                      <a:pPr>
                        <a:lnSpc>
                          <a:spcPct val="107000"/>
                        </a:lnSpc>
                        <a:spcBef>
                          <a:spcPts val="200"/>
                        </a:spcBef>
                        <a:spcAft>
                          <a:spcPts val="0"/>
                        </a:spcAft>
                      </a:pPr>
                      <a:r>
                        <a:rPr lang="en-US" sz="800" b="1">
                          <a:effectLst/>
                        </a:rPr>
                        <a:t>Bills (Monthly) </a:t>
                      </a:r>
                      <a:endPar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£300.00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2482783509"/>
                  </a:ext>
                </a:extLst>
              </a:tr>
              <a:tr h="347868">
                <a:tc>
                  <a:txBody>
                    <a:bodyPr/>
                    <a:lstStyle/>
                    <a:p>
                      <a:pPr>
                        <a:lnSpc>
                          <a:spcPct val="107000"/>
                        </a:lnSpc>
                        <a:spcBef>
                          <a:spcPts val="200"/>
                        </a:spcBef>
                        <a:spcAft>
                          <a:spcPts val="0"/>
                        </a:spcAft>
                      </a:pPr>
                      <a:r>
                        <a:rPr lang="en-US" sz="800" b="1">
                          <a:effectLst/>
                        </a:rPr>
                        <a:t>Men’s Equipment</a:t>
                      </a:r>
                      <a:endPar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£500.00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3627026267"/>
                  </a:ext>
                </a:extLst>
              </a:tr>
              <a:tr h="472063">
                <a:tc>
                  <a:txBody>
                    <a:bodyPr/>
                    <a:lstStyle/>
                    <a:p>
                      <a:pPr>
                        <a:lnSpc>
                          <a:spcPct val="107000"/>
                        </a:lnSpc>
                        <a:spcBef>
                          <a:spcPts val="200"/>
                        </a:spcBef>
                        <a:spcAft>
                          <a:spcPts val="0"/>
                        </a:spcAft>
                      </a:pPr>
                      <a:r>
                        <a:rPr lang="en-US" sz="800" b="1" dirty="0">
                          <a:effectLst/>
                        </a:rPr>
                        <a:t>Women’s Equipment </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a:effectLst/>
                        </a:rPr>
                        <a:t>£</a:t>
                      </a:r>
                      <a:r>
                        <a:rPr lang="en-US" sz="800" b="0" dirty="0" smtClean="0">
                          <a:effectLst/>
                        </a:rPr>
                        <a:t>1000.00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1827389355"/>
                  </a:ext>
                </a:extLst>
              </a:tr>
              <a:tr h="934257">
                <a:tc>
                  <a:txBody>
                    <a:bodyPr/>
                    <a:lstStyle/>
                    <a:p>
                      <a:pPr>
                        <a:lnSpc>
                          <a:spcPct val="107000"/>
                        </a:lnSpc>
                        <a:spcBef>
                          <a:spcPts val="200"/>
                        </a:spcBef>
                        <a:spcAft>
                          <a:spcPts val="0"/>
                        </a:spcAft>
                      </a:pPr>
                      <a:r>
                        <a:rPr lang="en-US" sz="800" b="1">
                          <a:effectLst/>
                        </a:rPr>
                        <a:t>Total Expenditure </a:t>
                      </a:r>
                      <a:endPar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800" b="0" dirty="0" smtClean="0">
                          <a:effectLst/>
                        </a:rPr>
                        <a:t>£36,500.00</a:t>
                      </a:r>
                      <a:endParaRPr lang="en-GB" sz="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2005510506"/>
                  </a:ext>
                </a:extLst>
              </a:tr>
              <a:tr h="465000">
                <a:tc>
                  <a:txBody>
                    <a:bodyPr/>
                    <a:lstStyle/>
                    <a:p>
                      <a:pPr>
                        <a:lnSpc>
                          <a:spcPct val="107000"/>
                        </a:lnSpc>
                        <a:spcBef>
                          <a:spcPts val="200"/>
                        </a:spcBef>
                        <a:spcAft>
                          <a:spcPts val="0"/>
                        </a:spcAft>
                      </a:pPr>
                      <a:r>
                        <a:rPr lang="en-US" sz="1050" b="1" dirty="0">
                          <a:effectLst/>
                        </a:rPr>
                        <a:t>Balance </a:t>
                      </a:r>
                      <a:r>
                        <a:rPr lang="en-US" sz="800" b="1" dirty="0">
                          <a:effectLst/>
                        </a:rPr>
                        <a:t> </a:t>
                      </a:r>
                      <a:endParaRPr lang="en-GB" sz="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tc>
                  <a:txBody>
                    <a:bodyPr/>
                    <a:lstStyle/>
                    <a:p>
                      <a:pPr>
                        <a:lnSpc>
                          <a:spcPct val="107000"/>
                        </a:lnSpc>
                        <a:spcBef>
                          <a:spcPts val="200"/>
                        </a:spcBef>
                        <a:spcAft>
                          <a:spcPts val="0"/>
                        </a:spcAft>
                      </a:pPr>
                      <a:r>
                        <a:rPr lang="en-US" sz="900" b="1" dirty="0" smtClean="0">
                          <a:solidFill>
                            <a:schemeClr val="tx1"/>
                          </a:solidFill>
                          <a:effectLst/>
                        </a:rPr>
                        <a:t>£13,500.00</a:t>
                      </a:r>
                      <a:endParaRPr lang="en-GB" sz="900" b="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47222" marR="47222" marT="0" marB="0"/>
                </a:tc>
                <a:extLst>
                  <a:ext uri="{0D108BD9-81ED-4DB2-BD59-A6C34878D82A}">
                    <a16:rowId xmlns:a16="http://schemas.microsoft.com/office/drawing/2014/main" xmlns="" val="3012505087"/>
                  </a:ext>
                </a:extLst>
              </a:tr>
            </a:tbl>
          </a:graphicData>
        </a:graphic>
      </p:graphicFrame>
      <p:sp>
        <p:nvSpPr>
          <p:cNvPr id="6" name="Rectangle 3">
            <a:extLst>
              <a:ext uri="{FF2B5EF4-FFF2-40B4-BE49-F238E27FC236}">
                <a16:creationId xmlns:a16="http://schemas.microsoft.com/office/drawing/2014/main" xmlns="" id="{97B951B8-C382-4D65-87D6-733F0CE9DF08}"/>
              </a:ext>
            </a:extLst>
          </p:cNvPr>
          <p:cNvSpPr>
            <a:spLocks noChangeArrowheads="1"/>
          </p:cNvSpPr>
          <p:nvPr/>
        </p:nvSpPr>
        <p:spPr bwMode="auto">
          <a:xfrm>
            <a:off x="4941888" y="2249488"/>
            <a:ext cx="12192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xmlns="" val="7375134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7" y="251756"/>
            <a:ext cx="5619385" cy="636518"/>
          </a:xfrm>
        </p:spPr>
        <p:txBody>
          <a:bodyPr>
            <a:normAutofit fontScale="90000"/>
          </a:bodyPr>
          <a:lstStyle/>
          <a:p>
            <a:r>
              <a:rPr lang="en-GB" dirty="0" smtClean="0"/>
              <a:t>Financial forecast</a:t>
            </a:r>
            <a:endParaRPr lang="en-GB" dirty="0"/>
          </a:p>
        </p:txBody>
      </p:sp>
      <p:sp>
        <p:nvSpPr>
          <p:cNvPr id="5" name="TextBox 4"/>
          <p:cNvSpPr txBox="1"/>
          <p:nvPr/>
        </p:nvSpPr>
        <p:spPr>
          <a:xfrm>
            <a:off x="3683726" y="940526"/>
            <a:ext cx="4415246" cy="369332"/>
          </a:xfrm>
          <a:prstGeom prst="rect">
            <a:avLst/>
          </a:prstGeom>
          <a:noFill/>
        </p:spPr>
        <p:txBody>
          <a:bodyPr wrap="square" rtlCol="0">
            <a:spAutoFit/>
          </a:bodyPr>
          <a:lstStyle/>
          <a:p>
            <a:pPr algn="ctr"/>
            <a:r>
              <a:rPr lang="en-GB" dirty="0" smtClean="0"/>
              <a:t>Five Year Financial Forecast</a:t>
            </a:r>
            <a:endParaRPr lang="en-GB" dirty="0"/>
          </a:p>
        </p:txBody>
      </p:sp>
      <p:graphicFrame>
        <p:nvGraphicFramePr>
          <p:cNvPr id="37890" name="Object 2"/>
          <p:cNvGraphicFramePr>
            <a:graphicFrameLocks noChangeAspect="1"/>
          </p:cNvGraphicFramePr>
          <p:nvPr/>
        </p:nvGraphicFramePr>
        <p:xfrm>
          <a:off x="1554481" y="1528355"/>
          <a:ext cx="9575074" cy="4807131"/>
        </p:xfrm>
        <a:graphic>
          <a:graphicData uri="http://schemas.openxmlformats.org/presentationml/2006/ole">
            <p:oleObj spid="_x0000_s37890" name="Worksheet" r:id="rId3" imgW="4314860" imgH="1343131" progId="Excel.Sheet.12">
              <p:embed/>
            </p:oleObj>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742" y="199505"/>
            <a:ext cx="5593258" cy="597329"/>
          </a:xfrm>
        </p:spPr>
        <p:txBody>
          <a:bodyPr>
            <a:normAutofit fontScale="90000"/>
          </a:bodyPr>
          <a:lstStyle/>
          <a:p>
            <a:r>
              <a:rPr lang="en-GB" dirty="0" smtClean="0"/>
              <a:t>Financial forecast</a:t>
            </a:r>
            <a:endParaRPr lang="en-GB" dirty="0"/>
          </a:p>
        </p:txBody>
      </p:sp>
      <p:sp>
        <p:nvSpPr>
          <p:cNvPr id="6" name="TextBox 5"/>
          <p:cNvSpPr txBox="1"/>
          <p:nvPr/>
        </p:nvSpPr>
        <p:spPr>
          <a:xfrm>
            <a:off x="5329646" y="770706"/>
            <a:ext cx="2756263" cy="369332"/>
          </a:xfrm>
          <a:prstGeom prst="rect">
            <a:avLst/>
          </a:prstGeom>
          <a:noFill/>
        </p:spPr>
        <p:txBody>
          <a:bodyPr wrap="square" rtlCol="0">
            <a:spAutoFit/>
          </a:bodyPr>
          <a:lstStyle/>
          <a:p>
            <a:pPr algn="ctr"/>
            <a:r>
              <a:rPr lang="en-GB" dirty="0" smtClean="0"/>
              <a:t>Statement of cash flow</a:t>
            </a:r>
            <a:endParaRPr lang="en-GB" dirty="0"/>
          </a:p>
        </p:txBody>
      </p:sp>
      <p:graphicFrame>
        <p:nvGraphicFramePr>
          <p:cNvPr id="2051" name="Object 3"/>
          <p:cNvGraphicFramePr>
            <a:graphicFrameLocks noChangeAspect="1"/>
          </p:cNvGraphicFramePr>
          <p:nvPr/>
        </p:nvGraphicFramePr>
        <p:xfrm>
          <a:off x="1554480" y="1310913"/>
          <a:ext cx="9627326" cy="5325019"/>
        </p:xfrm>
        <a:graphic>
          <a:graphicData uri="http://schemas.openxmlformats.org/presentationml/2006/ole">
            <p:oleObj spid="_x0000_s2051" name="Worksheet" r:id="rId3" imgW="5533899" imgH="5533911" progId="Excel.Sheet.12">
              <p:embed/>
            </p:oleObj>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2489" y="173379"/>
            <a:ext cx="5501820" cy="584267"/>
          </a:xfrm>
        </p:spPr>
        <p:txBody>
          <a:bodyPr>
            <a:normAutofit fontScale="90000"/>
          </a:bodyPr>
          <a:lstStyle/>
          <a:p>
            <a:r>
              <a:rPr lang="en-GB" dirty="0" smtClean="0"/>
              <a:t>Financial forecast</a:t>
            </a:r>
            <a:br>
              <a:rPr lang="en-GB" dirty="0" smtClean="0"/>
            </a:br>
            <a:endParaRPr lang="en-GB" dirty="0"/>
          </a:p>
        </p:txBody>
      </p:sp>
      <p:sp>
        <p:nvSpPr>
          <p:cNvPr id="5" name="TextBox 4"/>
          <p:cNvSpPr txBox="1"/>
          <p:nvPr/>
        </p:nvSpPr>
        <p:spPr>
          <a:xfrm>
            <a:off x="4702629" y="822960"/>
            <a:ext cx="4598126" cy="369332"/>
          </a:xfrm>
          <a:prstGeom prst="rect">
            <a:avLst/>
          </a:prstGeom>
          <a:noFill/>
        </p:spPr>
        <p:txBody>
          <a:bodyPr wrap="square" rtlCol="0">
            <a:spAutoFit/>
          </a:bodyPr>
          <a:lstStyle/>
          <a:p>
            <a:pPr algn="ctr"/>
            <a:r>
              <a:rPr lang="en-GB" dirty="0" smtClean="0"/>
              <a:t>Statement Of Profit &amp; Loss</a:t>
            </a:r>
            <a:endParaRPr lang="en-GB" dirty="0"/>
          </a:p>
        </p:txBody>
      </p:sp>
      <p:graphicFrame>
        <p:nvGraphicFramePr>
          <p:cNvPr id="1029" name="Object 5"/>
          <p:cNvGraphicFramePr>
            <a:graphicFrameLocks noChangeAspect="1"/>
          </p:cNvGraphicFramePr>
          <p:nvPr/>
        </p:nvGraphicFramePr>
        <p:xfrm>
          <a:off x="1332410" y="1397726"/>
          <a:ext cx="9980023" cy="5120639"/>
        </p:xfrm>
        <a:graphic>
          <a:graphicData uri="http://schemas.openxmlformats.org/presentationml/2006/ole">
            <p:oleObj spid="_x0000_s1029" name="Worksheet" r:id="rId3" imgW="5543733" imgH="4581427" progId="Excel.Sheet.12">
              <p:embed/>
            </p:oleObj>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F646E4-FA8E-414F-9AFD-4E459FDAC583}"/>
              </a:ext>
            </a:extLst>
          </p:cNvPr>
          <p:cNvSpPr>
            <a:spLocks noGrp="1"/>
          </p:cNvSpPr>
          <p:nvPr>
            <p:ph type="title"/>
          </p:nvPr>
        </p:nvSpPr>
        <p:spPr/>
        <p:txBody>
          <a:bodyPr/>
          <a:lstStyle/>
          <a:p>
            <a:r>
              <a:rPr lang="en-GB" dirty="0"/>
              <a:t>Marketing and Advertising</a:t>
            </a:r>
          </a:p>
        </p:txBody>
      </p:sp>
      <p:sp>
        <p:nvSpPr>
          <p:cNvPr id="3" name="Content Placeholder 2">
            <a:extLst>
              <a:ext uri="{FF2B5EF4-FFF2-40B4-BE49-F238E27FC236}">
                <a16:creationId xmlns:a16="http://schemas.microsoft.com/office/drawing/2014/main" xmlns="" id="{B9E4A0EE-16EB-464E-9B8B-D0BCDA663199}"/>
              </a:ext>
            </a:extLst>
          </p:cNvPr>
          <p:cNvSpPr>
            <a:spLocks noGrp="1"/>
          </p:cNvSpPr>
          <p:nvPr>
            <p:ph idx="1"/>
          </p:nvPr>
        </p:nvSpPr>
        <p:spPr>
          <a:xfrm>
            <a:off x="1629182" y="1389893"/>
            <a:ext cx="10178322" cy="3593591"/>
          </a:xfrm>
        </p:spPr>
        <p:txBody>
          <a:bodyPr/>
          <a:lstStyle/>
          <a:p>
            <a:r>
              <a:rPr lang="en-US" dirty="0"/>
              <a:t>Advertising and marketing of the salon will rely heavily on online platforms. Primarily free platforms such as Facebook, Yelp, Instagram and Google but considering the nature of the business, we can also make use of paid platforms such as </a:t>
            </a:r>
            <a:r>
              <a:rPr lang="en-US" dirty="0" err="1"/>
              <a:t>Wowcher</a:t>
            </a:r>
            <a:r>
              <a:rPr lang="en-US" dirty="0"/>
              <a:t>, Groupon, </a:t>
            </a:r>
            <a:r>
              <a:rPr lang="en-US" dirty="0" err="1"/>
              <a:t>Treatwell</a:t>
            </a:r>
            <a:r>
              <a:rPr lang="en-US" dirty="0"/>
              <a:t> and other voucher-platforms to attract footfall and build up a loyal customer-base.</a:t>
            </a:r>
          </a:p>
          <a:p>
            <a:endParaRPr lang="en-US" dirty="0"/>
          </a:p>
          <a:p>
            <a:endParaRPr lang="en-US" dirty="0"/>
          </a:p>
          <a:p>
            <a:pPr marL="0" indent="0">
              <a:buNone/>
            </a:pPr>
            <a:r>
              <a:rPr lang="en-US" dirty="0"/>
              <a:t/>
            </a:r>
            <a:br>
              <a:rPr lang="en-US" dirty="0"/>
            </a:br>
            <a:r>
              <a:rPr lang="en-US" dirty="0"/>
              <a:t/>
            </a:r>
            <a:br>
              <a:rPr lang="en-US" dirty="0"/>
            </a:br>
            <a:endParaRPr lang="en-GB" dirty="0"/>
          </a:p>
        </p:txBody>
      </p:sp>
      <p:pic>
        <p:nvPicPr>
          <p:cNvPr id="7170" name="Picture 2" descr="Image result for wowcher">
            <a:extLst>
              <a:ext uri="{FF2B5EF4-FFF2-40B4-BE49-F238E27FC236}">
                <a16:creationId xmlns:a16="http://schemas.microsoft.com/office/drawing/2014/main" xmlns="" id="{0B82946C-08CF-49FC-B002-6112E485823A}"/>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00805" y="3252685"/>
            <a:ext cx="2738307" cy="2738307"/>
          </a:xfrm>
          <a:prstGeom prst="rect">
            <a:avLst/>
          </a:prstGeom>
          <a:noFill/>
          <a:extLst>
            <a:ext uri="{909E8E84-426E-40DD-AFC4-6F175D3DCCD1}">
              <a14:hiddenFill xmlns:a14="http://schemas.microsoft.com/office/drawing/2010/main" xmlns="">
                <a:solidFill>
                  <a:srgbClr val="FFFFFF"/>
                </a:solidFill>
              </a14:hiddenFill>
            </a:ext>
          </a:extLst>
        </p:spPr>
      </p:pic>
      <p:pic>
        <p:nvPicPr>
          <p:cNvPr id="7172" name="Picture 4" descr="Image result for treatwell">
            <a:extLst>
              <a:ext uri="{FF2B5EF4-FFF2-40B4-BE49-F238E27FC236}">
                <a16:creationId xmlns:a16="http://schemas.microsoft.com/office/drawing/2014/main" xmlns="" id="{481614A5-DB83-451E-B1BE-955AA18BA952}"/>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10735" y="3252685"/>
            <a:ext cx="3214174" cy="1687441"/>
          </a:xfrm>
          <a:prstGeom prst="rect">
            <a:avLst/>
          </a:prstGeom>
          <a:noFill/>
          <a:extLst>
            <a:ext uri="{909E8E84-426E-40DD-AFC4-6F175D3DCCD1}">
              <a14:hiddenFill xmlns:a14="http://schemas.microsoft.com/office/drawing/2010/main" xmlns="">
                <a:solidFill>
                  <a:srgbClr val="FFFFFF"/>
                </a:solidFill>
              </a14:hiddenFill>
            </a:ext>
          </a:extLst>
        </p:spPr>
      </p:pic>
      <p:pic>
        <p:nvPicPr>
          <p:cNvPr id="7174" name="Picture 6" descr="Related image">
            <a:extLst>
              <a:ext uri="{FF2B5EF4-FFF2-40B4-BE49-F238E27FC236}">
                <a16:creationId xmlns:a16="http://schemas.microsoft.com/office/drawing/2014/main" xmlns="" id="{685D76F8-E215-4A2A-BA46-6F462A2A86FF}"/>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910735" y="4610770"/>
            <a:ext cx="3226267" cy="1693790"/>
          </a:xfrm>
          <a:prstGeom prst="rect">
            <a:avLst/>
          </a:prstGeom>
          <a:noFill/>
          <a:extLst>
            <a:ext uri="{909E8E84-426E-40DD-AFC4-6F175D3DCCD1}">
              <a14:hiddenFill xmlns:a14="http://schemas.microsoft.com/office/drawing/2010/main" xmlns="">
                <a:solidFill>
                  <a:srgbClr val="FFFFFF"/>
                </a:solidFill>
              </a14:hiddenFill>
            </a:ext>
          </a:extLst>
        </p:spPr>
      </p:pic>
      <p:pic>
        <p:nvPicPr>
          <p:cNvPr id="7176" name="Picture 8" descr="Related image">
            <a:extLst>
              <a:ext uri="{FF2B5EF4-FFF2-40B4-BE49-F238E27FC236}">
                <a16:creationId xmlns:a16="http://schemas.microsoft.com/office/drawing/2014/main" xmlns="" id="{34C85F66-AB82-4FE8-A3EC-7A4D71F820DE}"/>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8514506" y="3686845"/>
            <a:ext cx="2466975" cy="18478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853481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8" name="Picture 6" descr="https://i0.wp.com/hiatuspodcast.com/files/2018/04/Thank-You-Hiatus.png?resize=1400%2C788">
            <a:extLst>
              <a:ext uri="{FF2B5EF4-FFF2-40B4-BE49-F238E27FC236}">
                <a16:creationId xmlns:a16="http://schemas.microsoft.com/office/drawing/2014/main" xmlns="" id="{449F4E68-B9A9-4A66-BECE-767B44C1A734}"/>
              </a:ext>
            </a:extLst>
          </p:cNvPr>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colorTemperature colorTemp="6499"/>
                    </a14:imgEffect>
                    <a14:imgEffect>
                      <a14:saturation sat="207000"/>
                    </a14:imgEffect>
                  </a14:imgLayer>
                </a14:imgProps>
              </a:ext>
              <a:ext uri="{28A0092B-C50C-407E-A947-70E740481C1C}">
                <a14:useLocalDpi xmlns:a14="http://schemas.microsoft.com/office/drawing/2010/main" xmlns="" val="0"/>
              </a:ext>
            </a:extLst>
          </a:blip>
          <a:srcRect/>
          <a:stretch>
            <a:fillRect/>
          </a:stretch>
        </p:blipFill>
        <p:spPr bwMode="auto">
          <a:xfrm>
            <a:off x="0" y="0"/>
            <a:ext cx="12192000" cy="6862468"/>
          </a:xfrm>
          <a:prstGeom prst="rect">
            <a:avLst/>
          </a:prstGeom>
          <a:noFill/>
          <a:effectLst>
            <a:outerShdw blurRad="127000" dist="50800" dir="5400000" algn="ctr" rotWithShape="0">
              <a:srgbClr val="000000"/>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545406513"/>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TM10001106[[fn=Badge]]</Template>
  <TotalTime>658</TotalTime>
  <Words>1745</Words>
  <Application>Microsoft Office PowerPoint</Application>
  <PresentationFormat>Custom</PresentationFormat>
  <Paragraphs>267</Paragraphs>
  <Slides>27</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29" baseType="lpstr">
      <vt:lpstr>Badge</vt:lpstr>
      <vt:lpstr>Microsoft Office Excel Worksheet</vt:lpstr>
      <vt:lpstr>Star unisex SALON Business Plan</vt:lpstr>
      <vt:lpstr>Slide 2</vt:lpstr>
      <vt:lpstr>Mission Statement &amp; organisational objectives</vt:lpstr>
      <vt:lpstr>Product Descriptions</vt:lpstr>
      <vt:lpstr>Stakeholder map</vt:lpstr>
      <vt:lpstr>Slide 6</vt:lpstr>
      <vt:lpstr>Slide 7</vt:lpstr>
      <vt:lpstr>SWOT Analysis</vt:lpstr>
      <vt:lpstr>Industry Analysis</vt:lpstr>
      <vt:lpstr>Marketing Analysis</vt:lpstr>
      <vt:lpstr>Market analysis </vt:lpstr>
      <vt:lpstr>Marketing plan &amp; strategy</vt:lpstr>
      <vt:lpstr>Marketing plan &amp; strategy</vt:lpstr>
      <vt:lpstr>Marketing plan &amp; strategy</vt:lpstr>
      <vt:lpstr>Marketing plan &amp; strategy</vt:lpstr>
      <vt:lpstr>Operational strategy</vt:lpstr>
      <vt:lpstr>Operational strategy</vt:lpstr>
      <vt:lpstr>Operational strategy</vt:lpstr>
      <vt:lpstr>Operational Strategy</vt:lpstr>
      <vt:lpstr>HR planning</vt:lpstr>
      <vt:lpstr>Ownership of the Business</vt:lpstr>
      <vt:lpstr>Financial Forecast </vt:lpstr>
      <vt:lpstr>Financial forecast</vt:lpstr>
      <vt:lpstr>Financial forecast</vt:lpstr>
      <vt:lpstr>Financial forecast </vt:lpstr>
      <vt:lpstr>Marketing and Advertising</vt:lpstr>
      <vt:lpstr>Slide 27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UNISEX STAR SALON Business Plan</dc:title>
  <dc:creator>Amanze Izuogu (1814650)</dc:creator>
  <cp:lastModifiedBy>Mithu</cp:lastModifiedBy>
  <cp:revision>72</cp:revision>
  <dcterms:created xsi:type="dcterms:W3CDTF">2019-12-05T10:00:47Z</dcterms:created>
  <dcterms:modified xsi:type="dcterms:W3CDTF">2019-12-16T00:21:22Z</dcterms:modified>
</cp:coreProperties>
</file>