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handoutMasterIdLst>
    <p:handoutMasterId r:id="rId13"/>
  </p:handoutMasterIdLst>
  <p:sldIdLst>
    <p:sldId id="256" r:id="rId5"/>
    <p:sldId id="268" r:id="rId6"/>
    <p:sldId id="269" r:id="rId7"/>
    <p:sldId id="270" r:id="rId8"/>
    <p:sldId id="271" r:id="rId9"/>
    <p:sldId id="272" r:id="rId10"/>
    <p:sldId id="273" r:id="rId11"/>
    <p:sldId id="266" r:id="rId12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58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5AE6FB-3CC4-44EE-963D-61D39CA7896F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1112B89-EFD2-4757-A1C0-42D96DA3E1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 establish the background to the study</a:t>
          </a:r>
        </a:p>
      </dgm:t>
    </dgm:pt>
    <dgm:pt modelId="{5283032D-02EC-43A3-9B03-A6058D2DACEC}" type="parTrans" cxnId="{D973ABF6-9010-448A-8B2A-F6D09AEAB58B}">
      <dgm:prSet/>
      <dgm:spPr/>
      <dgm:t>
        <a:bodyPr/>
        <a:lstStyle/>
        <a:p>
          <a:endParaRPr lang="en-US"/>
        </a:p>
      </dgm:t>
    </dgm:pt>
    <dgm:pt modelId="{391E1979-1D14-455B-8D3B-98A5731EF0BD}" type="sibTrans" cxnId="{D973ABF6-9010-448A-8B2A-F6D09AEAB58B}">
      <dgm:prSet/>
      <dgm:spPr/>
      <dgm:t>
        <a:bodyPr/>
        <a:lstStyle/>
        <a:p>
          <a:endParaRPr lang="en-US"/>
        </a:p>
      </dgm:t>
    </dgm:pt>
    <dgm:pt modelId="{CC68D43B-66BB-4DBC-9815-314E7D152D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 help in topic selection in terms of novelty, originality and feasibility</a:t>
          </a:r>
        </a:p>
      </dgm:t>
    </dgm:pt>
    <dgm:pt modelId="{02C61E5A-BD1E-44B6-AEAC-EA97E8FFFAFE}" type="parTrans" cxnId="{E24F6E2F-647B-4D08-BAD4-66FC6A2CD989}">
      <dgm:prSet/>
      <dgm:spPr/>
      <dgm:t>
        <a:bodyPr/>
        <a:lstStyle/>
        <a:p>
          <a:endParaRPr lang="en-US"/>
        </a:p>
      </dgm:t>
    </dgm:pt>
    <dgm:pt modelId="{E5CC7820-C4C9-49A4-9D12-70563719E1F7}" type="sibTrans" cxnId="{E24F6E2F-647B-4D08-BAD4-66FC6A2CD989}">
      <dgm:prSet/>
      <dgm:spPr/>
      <dgm:t>
        <a:bodyPr/>
        <a:lstStyle/>
        <a:p>
          <a:endParaRPr lang="en-US"/>
        </a:p>
      </dgm:t>
    </dgm:pt>
    <dgm:pt modelId="{F11F2A08-287E-49CE-9336-9762EE25DE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 learn about theory development, established research approaches, methods of data collection and analysis, and expected findings from your study</a:t>
          </a:r>
        </a:p>
      </dgm:t>
    </dgm:pt>
    <dgm:pt modelId="{1266A670-81B6-43B6-AF72-00E426768CD7}" type="parTrans" cxnId="{6771CE49-538E-48A3-8DAD-82B28A28EE19}">
      <dgm:prSet/>
      <dgm:spPr/>
      <dgm:t>
        <a:bodyPr/>
        <a:lstStyle/>
        <a:p>
          <a:endParaRPr lang="en-US"/>
        </a:p>
      </dgm:t>
    </dgm:pt>
    <dgm:pt modelId="{009E3C7A-999A-4A17-8195-B49897992CCD}" type="sibTrans" cxnId="{6771CE49-538E-48A3-8DAD-82B28A28EE19}">
      <dgm:prSet/>
      <dgm:spPr/>
      <dgm:t>
        <a:bodyPr/>
        <a:lstStyle/>
        <a:p>
          <a:endParaRPr lang="en-US"/>
        </a:p>
      </dgm:t>
    </dgm:pt>
    <dgm:pt modelId="{13FC124F-8025-46FD-B681-A2180C0C30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 discover actual information that you can use in your own research and consequently assist in the development of your research instrument.</a:t>
          </a:r>
        </a:p>
      </dgm:t>
    </dgm:pt>
    <dgm:pt modelId="{5403203D-9772-4C85-963E-B2731E6B2422}" type="parTrans" cxnId="{FF516345-BED2-47F1-8FB0-28A963C49676}">
      <dgm:prSet/>
      <dgm:spPr/>
      <dgm:t>
        <a:bodyPr/>
        <a:lstStyle/>
        <a:p>
          <a:endParaRPr lang="en-US"/>
        </a:p>
      </dgm:t>
    </dgm:pt>
    <dgm:pt modelId="{3FC4445F-D4B6-4786-9026-61CD1B1DBC87}" type="sibTrans" cxnId="{FF516345-BED2-47F1-8FB0-28A963C49676}">
      <dgm:prSet/>
      <dgm:spPr/>
      <dgm:t>
        <a:bodyPr/>
        <a:lstStyle/>
        <a:p>
          <a:endParaRPr lang="en-US"/>
        </a:p>
      </dgm:t>
    </dgm:pt>
    <dgm:pt modelId="{406AA40A-3128-4191-9647-379F26B8A40B}" type="pres">
      <dgm:prSet presAssocID="{6D5AE6FB-3CC4-44EE-963D-61D39CA7896F}" presName="vert0" presStyleCnt="0">
        <dgm:presLayoutVars>
          <dgm:dir/>
          <dgm:animOne val="branch"/>
          <dgm:animLvl val="lvl"/>
        </dgm:presLayoutVars>
      </dgm:prSet>
      <dgm:spPr/>
    </dgm:pt>
    <dgm:pt modelId="{8009F39A-3AA0-4144-9DAC-682B25994B8C}" type="pres">
      <dgm:prSet presAssocID="{71112B89-EFD2-4757-A1C0-42D96DA3E14C}" presName="thickLine" presStyleLbl="alignNode1" presStyleIdx="0" presStyleCnt="4"/>
      <dgm:spPr/>
    </dgm:pt>
    <dgm:pt modelId="{166A9D22-070F-4566-95BA-97E912B3E910}" type="pres">
      <dgm:prSet presAssocID="{71112B89-EFD2-4757-A1C0-42D96DA3E14C}" presName="horz1" presStyleCnt="0"/>
      <dgm:spPr/>
    </dgm:pt>
    <dgm:pt modelId="{EBDC0E38-306C-41C1-94C1-9BC57BB10913}" type="pres">
      <dgm:prSet presAssocID="{71112B89-EFD2-4757-A1C0-42D96DA3E14C}" presName="tx1" presStyleLbl="revTx" presStyleIdx="0" presStyleCnt="4"/>
      <dgm:spPr/>
    </dgm:pt>
    <dgm:pt modelId="{98808020-59FC-455E-9477-F1C56998875E}" type="pres">
      <dgm:prSet presAssocID="{71112B89-EFD2-4757-A1C0-42D96DA3E14C}" presName="vert1" presStyleCnt="0"/>
      <dgm:spPr/>
    </dgm:pt>
    <dgm:pt modelId="{879167A1-8B82-4202-8928-45A2DA0B586E}" type="pres">
      <dgm:prSet presAssocID="{CC68D43B-66BB-4DBC-9815-314E7D152DBA}" presName="thickLine" presStyleLbl="alignNode1" presStyleIdx="1" presStyleCnt="4" custLinFactNeighborX="-454" custLinFactNeighborY="-43689"/>
      <dgm:spPr/>
    </dgm:pt>
    <dgm:pt modelId="{F177E892-F49C-4DD8-B82C-C96463CFA21E}" type="pres">
      <dgm:prSet presAssocID="{CC68D43B-66BB-4DBC-9815-314E7D152DBA}" presName="horz1" presStyleCnt="0"/>
      <dgm:spPr/>
    </dgm:pt>
    <dgm:pt modelId="{C25A2FC7-70DB-4822-98C3-BE5E5F1ABB7D}" type="pres">
      <dgm:prSet presAssocID="{CC68D43B-66BB-4DBC-9815-314E7D152DBA}" presName="tx1" presStyleLbl="revTx" presStyleIdx="1" presStyleCnt="4" custScaleY="91931" custLinFactNeighborX="558" custLinFactNeighborY="-32394"/>
      <dgm:spPr/>
    </dgm:pt>
    <dgm:pt modelId="{6B377917-4948-4AF3-AC34-1874292F6BEF}" type="pres">
      <dgm:prSet presAssocID="{CC68D43B-66BB-4DBC-9815-314E7D152DBA}" presName="vert1" presStyleCnt="0"/>
      <dgm:spPr/>
    </dgm:pt>
    <dgm:pt modelId="{0B9F3E0C-E68C-4ED3-A075-75F330D8791E}" type="pres">
      <dgm:prSet presAssocID="{F11F2A08-287E-49CE-9336-9762EE25DE7B}" presName="thickLine" presStyleLbl="alignNode1" presStyleIdx="2" presStyleCnt="4" custLinFactNeighborX="383" custLinFactNeighborY="-41608"/>
      <dgm:spPr/>
    </dgm:pt>
    <dgm:pt modelId="{182D7917-8F57-4110-B674-D8D15694D7BB}" type="pres">
      <dgm:prSet presAssocID="{F11F2A08-287E-49CE-9336-9762EE25DE7B}" presName="horz1" presStyleCnt="0"/>
      <dgm:spPr/>
    </dgm:pt>
    <dgm:pt modelId="{FEF232E6-3A29-4470-AD70-99C15D4B9E5A}" type="pres">
      <dgm:prSet presAssocID="{F11F2A08-287E-49CE-9336-9762EE25DE7B}" presName="tx1" presStyleLbl="revTx" presStyleIdx="2" presStyleCnt="4" custLinFactNeighborX="697" custLinFactNeighborY="-25551"/>
      <dgm:spPr/>
    </dgm:pt>
    <dgm:pt modelId="{A29D7227-B8DE-442A-AB6B-921E53B8BCB9}" type="pres">
      <dgm:prSet presAssocID="{F11F2A08-287E-49CE-9336-9762EE25DE7B}" presName="vert1" presStyleCnt="0"/>
      <dgm:spPr/>
    </dgm:pt>
    <dgm:pt modelId="{750E62E4-41E5-4107-A695-ACAB374775C7}" type="pres">
      <dgm:prSet presAssocID="{13FC124F-8025-46FD-B681-A2180C0C3015}" presName="thickLine" presStyleLbl="alignNode1" presStyleIdx="3" presStyleCnt="4" custLinFactNeighborX="697" custLinFactNeighborY="-13617"/>
      <dgm:spPr/>
    </dgm:pt>
    <dgm:pt modelId="{A2C598B1-012F-472F-B863-76A687C7C278}" type="pres">
      <dgm:prSet presAssocID="{13FC124F-8025-46FD-B681-A2180C0C3015}" presName="horz1" presStyleCnt="0"/>
      <dgm:spPr/>
    </dgm:pt>
    <dgm:pt modelId="{433E2B47-6C6F-4D11-AA52-475A432DE608}" type="pres">
      <dgm:prSet presAssocID="{13FC124F-8025-46FD-B681-A2180C0C3015}" presName="tx1" presStyleLbl="revTx" presStyleIdx="3" presStyleCnt="4"/>
      <dgm:spPr/>
    </dgm:pt>
    <dgm:pt modelId="{92DE7A11-1A65-433A-8870-F103EF233019}" type="pres">
      <dgm:prSet presAssocID="{13FC124F-8025-46FD-B681-A2180C0C3015}" presName="vert1" presStyleCnt="0"/>
      <dgm:spPr/>
    </dgm:pt>
  </dgm:ptLst>
  <dgm:cxnLst>
    <dgm:cxn modelId="{2646102F-4057-42BD-BDD8-B758DE74393E}" type="presOf" srcId="{13FC124F-8025-46FD-B681-A2180C0C3015}" destId="{433E2B47-6C6F-4D11-AA52-475A432DE608}" srcOrd="0" destOrd="0" presId="urn:microsoft.com/office/officeart/2008/layout/LinedList"/>
    <dgm:cxn modelId="{E24F6E2F-647B-4D08-BAD4-66FC6A2CD989}" srcId="{6D5AE6FB-3CC4-44EE-963D-61D39CA7896F}" destId="{CC68D43B-66BB-4DBC-9815-314E7D152DBA}" srcOrd="1" destOrd="0" parTransId="{02C61E5A-BD1E-44B6-AEAC-EA97E8FFFAFE}" sibTransId="{E5CC7820-C4C9-49A4-9D12-70563719E1F7}"/>
    <dgm:cxn modelId="{FF516345-BED2-47F1-8FB0-28A963C49676}" srcId="{6D5AE6FB-3CC4-44EE-963D-61D39CA7896F}" destId="{13FC124F-8025-46FD-B681-A2180C0C3015}" srcOrd="3" destOrd="0" parTransId="{5403203D-9772-4C85-963E-B2731E6B2422}" sibTransId="{3FC4445F-D4B6-4786-9026-61CD1B1DBC87}"/>
    <dgm:cxn modelId="{6771CE49-538E-48A3-8DAD-82B28A28EE19}" srcId="{6D5AE6FB-3CC4-44EE-963D-61D39CA7896F}" destId="{F11F2A08-287E-49CE-9336-9762EE25DE7B}" srcOrd="2" destOrd="0" parTransId="{1266A670-81B6-43B6-AF72-00E426768CD7}" sibTransId="{009E3C7A-999A-4A17-8195-B49897992CCD}"/>
    <dgm:cxn modelId="{C9FC1F90-7154-4542-9D16-DFA6B672E28C}" type="presOf" srcId="{F11F2A08-287E-49CE-9336-9762EE25DE7B}" destId="{FEF232E6-3A29-4470-AD70-99C15D4B9E5A}" srcOrd="0" destOrd="0" presId="urn:microsoft.com/office/officeart/2008/layout/LinedList"/>
    <dgm:cxn modelId="{3EEA7395-EB4E-4117-96EE-5D62A4CAD64B}" type="presOf" srcId="{CC68D43B-66BB-4DBC-9815-314E7D152DBA}" destId="{C25A2FC7-70DB-4822-98C3-BE5E5F1ABB7D}" srcOrd="0" destOrd="0" presId="urn:microsoft.com/office/officeart/2008/layout/LinedList"/>
    <dgm:cxn modelId="{D00357BA-4D1A-499A-82EC-690367563C2C}" type="presOf" srcId="{6D5AE6FB-3CC4-44EE-963D-61D39CA7896F}" destId="{406AA40A-3128-4191-9647-379F26B8A40B}" srcOrd="0" destOrd="0" presId="urn:microsoft.com/office/officeart/2008/layout/LinedList"/>
    <dgm:cxn modelId="{B2F342C9-A9C5-4EEA-8B64-4BD708E04CC2}" type="presOf" srcId="{71112B89-EFD2-4757-A1C0-42D96DA3E14C}" destId="{EBDC0E38-306C-41C1-94C1-9BC57BB10913}" srcOrd="0" destOrd="0" presId="urn:microsoft.com/office/officeart/2008/layout/LinedList"/>
    <dgm:cxn modelId="{D973ABF6-9010-448A-8B2A-F6D09AEAB58B}" srcId="{6D5AE6FB-3CC4-44EE-963D-61D39CA7896F}" destId="{71112B89-EFD2-4757-A1C0-42D96DA3E14C}" srcOrd="0" destOrd="0" parTransId="{5283032D-02EC-43A3-9B03-A6058D2DACEC}" sibTransId="{391E1979-1D14-455B-8D3B-98A5731EF0BD}"/>
    <dgm:cxn modelId="{6694CD42-F84D-4504-AD9A-0A081015C307}" type="presParOf" srcId="{406AA40A-3128-4191-9647-379F26B8A40B}" destId="{8009F39A-3AA0-4144-9DAC-682B25994B8C}" srcOrd="0" destOrd="0" presId="urn:microsoft.com/office/officeart/2008/layout/LinedList"/>
    <dgm:cxn modelId="{D9E9573B-494D-43EB-9D7F-E2B77A434D2D}" type="presParOf" srcId="{406AA40A-3128-4191-9647-379F26B8A40B}" destId="{166A9D22-070F-4566-95BA-97E912B3E910}" srcOrd="1" destOrd="0" presId="urn:microsoft.com/office/officeart/2008/layout/LinedList"/>
    <dgm:cxn modelId="{789218C8-C7E9-46EC-8594-BD742A46DD19}" type="presParOf" srcId="{166A9D22-070F-4566-95BA-97E912B3E910}" destId="{EBDC0E38-306C-41C1-94C1-9BC57BB10913}" srcOrd="0" destOrd="0" presId="urn:microsoft.com/office/officeart/2008/layout/LinedList"/>
    <dgm:cxn modelId="{39470DD6-BC10-40DF-807D-6E85754F602F}" type="presParOf" srcId="{166A9D22-070F-4566-95BA-97E912B3E910}" destId="{98808020-59FC-455E-9477-F1C56998875E}" srcOrd="1" destOrd="0" presId="urn:microsoft.com/office/officeart/2008/layout/LinedList"/>
    <dgm:cxn modelId="{ADFB1D69-16CE-4ABC-8A03-4C08EA0D01B2}" type="presParOf" srcId="{406AA40A-3128-4191-9647-379F26B8A40B}" destId="{879167A1-8B82-4202-8928-45A2DA0B586E}" srcOrd="2" destOrd="0" presId="urn:microsoft.com/office/officeart/2008/layout/LinedList"/>
    <dgm:cxn modelId="{27A3E5C4-1F68-467D-AD79-4A1D85FFEFDA}" type="presParOf" srcId="{406AA40A-3128-4191-9647-379F26B8A40B}" destId="{F177E892-F49C-4DD8-B82C-C96463CFA21E}" srcOrd="3" destOrd="0" presId="urn:microsoft.com/office/officeart/2008/layout/LinedList"/>
    <dgm:cxn modelId="{8A4DE786-CFA0-4611-97D2-7361790C4E51}" type="presParOf" srcId="{F177E892-F49C-4DD8-B82C-C96463CFA21E}" destId="{C25A2FC7-70DB-4822-98C3-BE5E5F1ABB7D}" srcOrd="0" destOrd="0" presId="urn:microsoft.com/office/officeart/2008/layout/LinedList"/>
    <dgm:cxn modelId="{867BA07C-82EE-4F69-8E03-88F177764C76}" type="presParOf" srcId="{F177E892-F49C-4DD8-B82C-C96463CFA21E}" destId="{6B377917-4948-4AF3-AC34-1874292F6BEF}" srcOrd="1" destOrd="0" presId="urn:microsoft.com/office/officeart/2008/layout/LinedList"/>
    <dgm:cxn modelId="{C18361BA-EE30-46B6-9BE8-A9D1CD97A62F}" type="presParOf" srcId="{406AA40A-3128-4191-9647-379F26B8A40B}" destId="{0B9F3E0C-E68C-4ED3-A075-75F330D8791E}" srcOrd="4" destOrd="0" presId="urn:microsoft.com/office/officeart/2008/layout/LinedList"/>
    <dgm:cxn modelId="{9201EA17-30CC-4C2E-B542-30836F95F7AB}" type="presParOf" srcId="{406AA40A-3128-4191-9647-379F26B8A40B}" destId="{182D7917-8F57-4110-B674-D8D15694D7BB}" srcOrd="5" destOrd="0" presId="urn:microsoft.com/office/officeart/2008/layout/LinedList"/>
    <dgm:cxn modelId="{3DB89A35-E644-481A-9A49-02E8DDC3A62B}" type="presParOf" srcId="{182D7917-8F57-4110-B674-D8D15694D7BB}" destId="{FEF232E6-3A29-4470-AD70-99C15D4B9E5A}" srcOrd="0" destOrd="0" presId="urn:microsoft.com/office/officeart/2008/layout/LinedList"/>
    <dgm:cxn modelId="{75F2B7A7-2AE1-457C-845A-86CD3CF12760}" type="presParOf" srcId="{182D7917-8F57-4110-B674-D8D15694D7BB}" destId="{A29D7227-B8DE-442A-AB6B-921E53B8BCB9}" srcOrd="1" destOrd="0" presId="urn:microsoft.com/office/officeart/2008/layout/LinedList"/>
    <dgm:cxn modelId="{137033D6-5DBE-47B9-B6E1-8ED8239B59AB}" type="presParOf" srcId="{406AA40A-3128-4191-9647-379F26B8A40B}" destId="{750E62E4-41E5-4107-A695-ACAB374775C7}" srcOrd="6" destOrd="0" presId="urn:microsoft.com/office/officeart/2008/layout/LinedList"/>
    <dgm:cxn modelId="{7C88A58D-0BA7-493B-8FCA-753C85C608A9}" type="presParOf" srcId="{406AA40A-3128-4191-9647-379F26B8A40B}" destId="{A2C598B1-012F-472F-B863-76A687C7C278}" srcOrd="7" destOrd="0" presId="urn:microsoft.com/office/officeart/2008/layout/LinedList"/>
    <dgm:cxn modelId="{8AD28461-9F9D-446E-820C-EC684430344C}" type="presParOf" srcId="{A2C598B1-012F-472F-B863-76A687C7C278}" destId="{433E2B47-6C6F-4D11-AA52-475A432DE608}" srcOrd="0" destOrd="0" presId="urn:microsoft.com/office/officeart/2008/layout/LinedList"/>
    <dgm:cxn modelId="{7BD5EED0-7A31-4A06-8F90-91A18D5A52FF}" type="presParOf" srcId="{A2C598B1-012F-472F-B863-76A687C7C278}" destId="{92DE7A11-1A65-433A-8870-F103EF23301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9F39A-3AA0-4144-9DAC-682B25994B8C}">
      <dsp:nvSpPr>
        <dsp:cNvPr id="0" name=""/>
        <dsp:cNvSpPr/>
      </dsp:nvSpPr>
      <dsp:spPr>
        <a:xfrm>
          <a:off x="0" y="2556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DC0E38-306C-41C1-94C1-9BC57BB10913}">
      <dsp:nvSpPr>
        <dsp:cNvPr id="0" name=""/>
        <dsp:cNvSpPr/>
      </dsp:nvSpPr>
      <dsp:spPr>
        <a:xfrm>
          <a:off x="0" y="2556"/>
          <a:ext cx="6832212" cy="125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 establish the background to the study</a:t>
          </a:r>
        </a:p>
      </dsp:txBody>
      <dsp:txXfrm>
        <a:off x="0" y="2556"/>
        <a:ext cx="6832212" cy="1259073"/>
      </dsp:txXfrm>
    </dsp:sp>
    <dsp:sp modelId="{879167A1-8B82-4202-8928-45A2DA0B586E}">
      <dsp:nvSpPr>
        <dsp:cNvPr id="0" name=""/>
        <dsp:cNvSpPr/>
      </dsp:nvSpPr>
      <dsp:spPr>
        <a:xfrm>
          <a:off x="0" y="755939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5A2FC7-70DB-4822-98C3-BE5E5F1ABB7D}">
      <dsp:nvSpPr>
        <dsp:cNvPr id="0" name=""/>
        <dsp:cNvSpPr/>
      </dsp:nvSpPr>
      <dsp:spPr>
        <a:xfrm>
          <a:off x="0" y="853765"/>
          <a:ext cx="6832212" cy="1157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To help in topic selection in terms of novelty, originality and feasibility</a:t>
          </a:r>
        </a:p>
      </dsp:txBody>
      <dsp:txXfrm>
        <a:off x="0" y="853765"/>
        <a:ext cx="6832212" cy="1157478"/>
      </dsp:txXfrm>
    </dsp:sp>
    <dsp:sp modelId="{0B9F3E0C-E68C-4ED3-A075-75F330D8791E}">
      <dsp:nvSpPr>
        <dsp:cNvPr id="0" name=""/>
        <dsp:cNvSpPr/>
      </dsp:nvSpPr>
      <dsp:spPr>
        <a:xfrm>
          <a:off x="0" y="1895233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F232E6-3A29-4470-AD70-99C15D4B9E5A}">
      <dsp:nvSpPr>
        <dsp:cNvPr id="0" name=""/>
        <dsp:cNvSpPr/>
      </dsp:nvSpPr>
      <dsp:spPr>
        <a:xfrm>
          <a:off x="0" y="2097402"/>
          <a:ext cx="6832212" cy="125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To learn about theory development, established research approaches, methods of data collection and analysis, and expected findings from your study</a:t>
          </a:r>
        </a:p>
      </dsp:txBody>
      <dsp:txXfrm>
        <a:off x="0" y="2097402"/>
        <a:ext cx="6832212" cy="1259073"/>
      </dsp:txXfrm>
    </dsp:sp>
    <dsp:sp modelId="{750E62E4-41E5-4107-A695-ACAB374775C7}">
      <dsp:nvSpPr>
        <dsp:cNvPr id="0" name=""/>
        <dsp:cNvSpPr/>
      </dsp:nvSpPr>
      <dsp:spPr>
        <a:xfrm>
          <a:off x="0" y="3506733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3E2B47-6C6F-4D11-AA52-475A432DE608}">
      <dsp:nvSpPr>
        <dsp:cNvPr id="0" name=""/>
        <dsp:cNvSpPr/>
      </dsp:nvSpPr>
      <dsp:spPr>
        <a:xfrm>
          <a:off x="0" y="3678181"/>
          <a:ext cx="6832212" cy="125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 discover actual information that you can use in your own research and consequently assist in the development of your research instrument.</a:t>
          </a:r>
        </a:p>
      </dsp:txBody>
      <dsp:txXfrm>
        <a:off x="0" y="3678181"/>
        <a:ext cx="6832212" cy="12590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B24ED4-2617-4BF7-91D8-655B28A51E12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3D4C5-311A-4BD7-BFA5-9C25590F1E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3721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.oeru.org/lida101/learning-pathways/learning-in-a-digital-age/reading-and-note-taking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lkidsgames.com/2014/01/creative-writing-activities-for-young-learners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ue coloured book">
            <a:extLst>
              <a:ext uri="{FF2B5EF4-FFF2-40B4-BE49-F238E27FC236}">
                <a16:creationId xmlns:a16="http://schemas.microsoft.com/office/drawing/2014/main" id="{409A597B-56F6-4A5B-A2AF-F8EE7A457CA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6045"/>
          <a:stretch>
            <a:fillRect/>
          </a:stretch>
        </p:blipFill>
        <p:spPr>
          <a:xfrm>
            <a:off x="-27204" y="-5534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15366" y="883019"/>
            <a:ext cx="8915399" cy="226278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br>
              <a:rPr lang="en-US" sz="3600" b="1" dirty="0"/>
            </a:br>
            <a:br>
              <a:rPr lang="en-US" sz="3600" b="1" dirty="0"/>
            </a:br>
            <a:br>
              <a:rPr lang="en-US" sz="3600" b="1" dirty="0"/>
            </a:br>
            <a:r>
              <a:rPr lang="en-US" sz="3600" b="1" dirty="0"/>
              <a:t>Literature Review -</a:t>
            </a:r>
            <a:br>
              <a:rPr lang="en-US" sz="3600" b="1" dirty="0"/>
            </a:br>
            <a:r>
              <a:rPr lang="en-US" sz="3600" b="1" dirty="0"/>
              <a:t>Critique of a journal article/thesis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3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E15D8-926C-7D4D-BDC3-CE521248C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 b="1">
                <a:solidFill>
                  <a:schemeClr val="bg1"/>
                </a:solidFill>
              </a:rPr>
              <a:t>Why do a Literature Search?</a:t>
            </a:r>
          </a:p>
        </p:txBody>
      </p:sp>
      <p:sp>
        <p:nvSpPr>
          <p:cNvPr id="25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E792CE-CDD5-51C1-7E01-651A7FE8A5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288422"/>
              </p:ext>
            </p:extLst>
          </p:nvPr>
        </p:nvGraphicFramePr>
        <p:xfrm>
          <a:off x="4558109" y="709995"/>
          <a:ext cx="6832212" cy="493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6381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37B6AC-E57C-124B-82DD-7A133728F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660" y="496776"/>
            <a:ext cx="6845092" cy="1280890"/>
          </a:xfrm>
        </p:spPr>
        <p:txBody>
          <a:bodyPr>
            <a:normAutofit/>
          </a:bodyPr>
          <a:lstStyle/>
          <a:p>
            <a:r>
              <a:rPr lang="en-US" b="1" dirty="0"/>
              <a:t>Linking the Literature Review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0FFFB6F6-31E6-90DE-0AD3-3246A2436E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264" r="37256" b="-2"/>
          <a:stretch>
            <a:fillRect/>
          </a:stretch>
        </p:blipFill>
        <p:spPr>
          <a:xfrm>
            <a:off x="11271" y="9223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E2ACA-F78C-0D48-8101-D01E9562E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510" y="1276752"/>
            <a:ext cx="8107518" cy="5168915"/>
          </a:xfrm>
        </p:spPr>
        <p:txBody>
          <a:bodyPr>
            <a:normAutofit/>
          </a:bodyPr>
          <a:lstStyle/>
          <a:p>
            <a:r>
              <a:rPr lang="en-US" sz="2400" dirty="0"/>
              <a:t>The most important element is being able to demonstrate the link between your Literature Review and the </a:t>
            </a:r>
            <a:r>
              <a:rPr lang="en-US" sz="2400" b="1" i="1" dirty="0"/>
              <a:t>various</a:t>
            </a:r>
            <a:r>
              <a:rPr lang="en-US" sz="2400" b="1" dirty="0"/>
              <a:t> sections </a:t>
            </a:r>
            <a:r>
              <a:rPr lang="en-US" sz="2400" dirty="0"/>
              <a:t>of your dissertation</a:t>
            </a:r>
          </a:p>
          <a:p>
            <a:r>
              <a:rPr lang="en-US" sz="2400" dirty="0"/>
              <a:t>For example:</a:t>
            </a:r>
          </a:p>
          <a:p>
            <a:pPr lvl="1"/>
            <a:r>
              <a:rPr lang="en-US" sz="2000" dirty="0"/>
              <a:t>Your </a:t>
            </a:r>
            <a:r>
              <a:rPr lang="en-US" sz="2000" u="sng" dirty="0"/>
              <a:t>research questions</a:t>
            </a:r>
            <a:r>
              <a:rPr lang="en-US" sz="2000" dirty="0"/>
              <a:t>:</a:t>
            </a:r>
          </a:p>
          <a:p>
            <a:pPr lvl="2"/>
            <a:r>
              <a:rPr lang="en-US" sz="1800" dirty="0"/>
              <a:t>Allow you to discard ideas that are considered trivial.</a:t>
            </a:r>
          </a:p>
          <a:p>
            <a:pPr lvl="2"/>
            <a:r>
              <a:rPr lang="en-US" sz="1800" dirty="0"/>
              <a:t>Enables you to discard any questions that are extremely difficult to deal with</a:t>
            </a:r>
          </a:p>
          <a:p>
            <a:pPr lvl="2"/>
            <a:r>
              <a:rPr lang="en-US" sz="1800" dirty="0"/>
              <a:t>Allows you to frame your research questions in the context of the main theories present in the literature</a:t>
            </a:r>
          </a:p>
          <a:p>
            <a:pPr lvl="2"/>
            <a:r>
              <a:rPr lang="en-US" sz="1800" dirty="0"/>
              <a:t>Enables you to identify research questions that can potentially fill a gap in knowledge identified in the literature.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12970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7B6AC-E57C-124B-82DD-7A133728F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US" b="1" dirty="0"/>
              <a:t>Linking the Literature Review</a:t>
            </a:r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E2ACA-F78C-0D48-8101-D01E9562E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959" y="623720"/>
            <a:ext cx="6988010" cy="58247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For example: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Your </a:t>
            </a:r>
            <a:r>
              <a:rPr lang="en-US" sz="2000" u="sng" dirty="0"/>
              <a:t>research methods</a:t>
            </a:r>
            <a:r>
              <a:rPr lang="en-US" sz="2000" dirty="0"/>
              <a:t>:</a:t>
            </a:r>
          </a:p>
          <a:p>
            <a:pPr lvl="2">
              <a:lnSpc>
                <a:spcPct val="90000"/>
              </a:lnSpc>
            </a:pPr>
            <a:r>
              <a:rPr lang="en-US" sz="1800" dirty="0"/>
              <a:t>What information do you need to collect?</a:t>
            </a:r>
          </a:p>
          <a:p>
            <a:pPr lvl="2">
              <a:lnSpc>
                <a:spcPct val="90000"/>
              </a:lnSpc>
            </a:pPr>
            <a:r>
              <a:rPr lang="en-US" sz="1800" dirty="0"/>
              <a:t>What research approaches are known to work?</a:t>
            </a:r>
          </a:p>
          <a:p>
            <a:pPr lvl="2">
              <a:lnSpc>
                <a:spcPct val="90000"/>
              </a:lnSpc>
            </a:pPr>
            <a:r>
              <a:rPr lang="en-US" sz="1800" dirty="0"/>
              <a:t>How valid are these various research approaches?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Your </a:t>
            </a:r>
            <a:r>
              <a:rPr lang="en-US" sz="2000" u="sng" dirty="0"/>
              <a:t>theoretical framework</a:t>
            </a:r>
            <a:r>
              <a:rPr lang="en-US" sz="2000" dirty="0"/>
              <a:t>:</a:t>
            </a:r>
          </a:p>
          <a:p>
            <a:pPr lvl="2">
              <a:lnSpc>
                <a:spcPct val="90000"/>
              </a:lnSpc>
            </a:pPr>
            <a:r>
              <a:rPr lang="en-US" sz="1800" dirty="0"/>
              <a:t>Critical aspect of academic research</a:t>
            </a:r>
          </a:p>
          <a:p>
            <a:pPr lvl="2">
              <a:lnSpc>
                <a:spcPct val="90000"/>
              </a:lnSpc>
            </a:pPr>
            <a:r>
              <a:rPr lang="en-US" sz="1800" dirty="0"/>
              <a:t>Apply and test established theories in an innovative way or to a new situation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Your </a:t>
            </a:r>
            <a:r>
              <a:rPr lang="en-US" sz="2000" u="sng" dirty="0"/>
              <a:t>research findings/discussion</a:t>
            </a:r>
            <a:r>
              <a:rPr lang="en-US" sz="2000" dirty="0"/>
              <a:t>:</a:t>
            </a:r>
          </a:p>
          <a:p>
            <a:pPr lvl="2">
              <a:lnSpc>
                <a:spcPct val="90000"/>
              </a:lnSpc>
            </a:pPr>
            <a:r>
              <a:rPr lang="en-US" sz="1800" dirty="0"/>
              <a:t>Allow you to compare your findings with those of previous studies.</a:t>
            </a:r>
          </a:p>
          <a:p>
            <a:pPr lvl="2">
              <a:lnSpc>
                <a:spcPct val="90000"/>
              </a:lnSpc>
            </a:pPr>
            <a:r>
              <a:rPr lang="en-US" sz="1800" dirty="0"/>
              <a:t>Which research questions have you dealt with satisfactory, which have not been dealt with satisfactorily, and which have not been answerable at all?</a:t>
            </a:r>
          </a:p>
          <a:p>
            <a:pPr lvl="1">
              <a:lnSpc>
                <a:spcPct val="9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47333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7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37B6AC-E57C-124B-82DD-7A133728F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/>
              <a:t>In short, Reviewing Literature will determine…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9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6" name="Picture 5" descr="Women working from home">
            <a:extLst>
              <a:ext uri="{FF2B5EF4-FFF2-40B4-BE49-F238E27FC236}">
                <a16:creationId xmlns:a16="http://schemas.microsoft.com/office/drawing/2014/main" id="{8B8C5FD5-AF4F-154B-FBB7-011BB6961B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58" r="23077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 useBgFill="1">
        <p:nvSpPr>
          <p:cNvPr id="3" name="Content Placeholder 2">
            <a:extLst>
              <a:ext uri="{FF2B5EF4-FFF2-40B4-BE49-F238E27FC236}">
                <a16:creationId xmlns:a16="http://schemas.microsoft.com/office/drawing/2014/main" id="{FFCE2ACA-F78C-0D48-8101-D01E9562E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586" y="1811967"/>
            <a:ext cx="5772610" cy="4188668"/>
          </a:xfrm>
        </p:spPr>
        <p:txBody>
          <a:bodyPr>
            <a:normAutofit fontScale="92500" lnSpcReduction="10000"/>
          </a:bodyPr>
          <a:lstStyle/>
          <a:p>
            <a:pPr marL="514350" lvl="1" indent="0">
              <a:lnSpc>
                <a:spcPct val="90000"/>
              </a:lnSpc>
              <a:buNone/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If the study has already been done?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who are the experts in the field?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What are the main theoretical perspectives?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What are the common research methods in the topic?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What are the main problems in researching the topic?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Are there any major controversies in this topic area?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Is the topic open to hypothesis testing?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Is the topic a trivial one?</a:t>
            </a:r>
          </a:p>
        </p:txBody>
      </p:sp>
    </p:spTree>
    <p:extLst>
      <p:ext uri="{BB962C8B-B14F-4D97-AF65-F5344CB8AC3E}">
        <p14:creationId xmlns:p14="http://schemas.microsoft.com/office/powerpoint/2010/main" val="2132402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EDF15-6B49-8948-80EA-375422661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480983"/>
            <a:ext cx="6574536" cy="764610"/>
          </a:xfrm>
        </p:spPr>
        <p:txBody>
          <a:bodyPr>
            <a:normAutofit/>
          </a:bodyPr>
          <a:lstStyle/>
          <a:p>
            <a:r>
              <a:rPr lang="en-US" dirty="0"/>
              <a:t>The Literature Review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F8B0A-A158-D946-9901-52D43A43F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1414464"/>
            <a:ext cx="7932068" cy="4798430"/>
          </a:xfrm>
        </p:spPr>
        <p:txBody>
          <a:bodyPr>
            <a:normAutofit fontScale="92500"/>
          </a:bodyPr>
          <a:lstStyle/>
          <a:p>
            <a:r>
              <a:rPr lang="en-US" sz="2800" dirty="0"/>
              <a:t>After reading a literature review, the reader should:</a:t>
            </a:r>
          </a:p>
          <a:p>
            <a:pPr lvl="1"/>
            <a:r>
              <a:rPr lang="en-US" sz="2400" dirty="0"/>
              <a:t>Have a good understanding of previous research in the </a:t>
            </a:r>
            <a:r>
              <a:rPr lang="en-US" sz="2400" i="1" u="sng" dirty="0"/>
              <a:t>area</a:t>
            </a:r>
            <a:r>
              <a:rPr lang="en-US" sz="2400" dirty="0"/>
              <a:t>;</a:t>
            </a:r>
          </a:p>
          <a:p>
            <a:pPr lvl="1"/>
            <a:r>
              <a:rPr lang="en-US" sz="2400" dirty="0"/>
              <a:t>Be aware of the </a:t>
            </a:r>
            <a:r>
              <a:rPr lang="en-US" sz="2400" i="1" u="sng" dirty="0"/>
              <a:t>major scholars </a:t>
            </a:r>
            <a:r>
              <a:rPr lang="en-US" sz="2400" dirty="0"/>
              <a:t>researching the topic;</a:t>
            </a:r>
          </a:p>
          <a:p>
            <a:pPr lvl="1"/>
            <a:r>
              <a:rPr lang="en-US" sz="2400" dirty="0"/>
              <a:t>Have an understanding of the </a:t>
            </a:r>
            <a:r>
              <a:rPr lang="en-US" sz="2400" i="1" u="sng" dirty="0"/>
              <a:t>methods</a:t>
            </a:r>
            <a:r>
              <a:rPr lang="en-US" sz="2400" dirty="0"/>
              <a:t> of gathering data previously used in the subject area;</a:t>
            </a:r>
          </a:p>
          <a:p>
            <a:pPr lvl="1"/>
            <a:r>
              <a:rPr lang="en-US" sz="2400" dirty="0"/>
              <a:t>Have an understanding of the </a:t>
            </a:r>
            <a:r>
              <a:rPr lang="en-US" sz="2400" i="1" u="sng" dirty="0"/>
              <a:t>importance</a:t>
            </a:r>
            <a:r>
              <a:rPr lang="en-US" sz="2400" dirty="0"/>
              <a:t> (according to the author) of studies in this area;</a:t>
            </a:r>
          </a:p>
          <a:p>
            <a:pPr lvl="1"/>
            <a:r>
              <a:rPr lang="en-US" sz="2400" dirty="0"/>
              <a:t>Fully understand the </a:t>
            </a:r>
            <a:r>
              <a:rPr lang="en-US" sz="2400" i="1" u="sng" dirty="0"/>
              <a:t>aim</a:t>
            </a:r>
            <a:r>
              <a:rPr lang="en-US" sz="2400" dirty="0"/>
              <a:t> of the study.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8D6D1F99-BF98-EEE2-457A-3D390E63B1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47636" y="989002"/>
            <a:ext cx="3212123" cy="5223892"/>
          </a:xfrm>
          <a:prstGeom prst="rect">
            <a:avLst/>
          </a:prstGeom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781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4080" y="421784"/>
            <a:ext cx="8459613" cy="696297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AU" b="1" dirty="0"/>
              <a:t>Writing a literature review</a:t>
            </a:r>
            <a:endParaRPr lang="en-US" b="1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524" y="1244970"/>
            <a:ext cx="5408777" cy="5069391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b="1" dirty="0"/>
              <a:t>Activity 4a – Examples</a:t>
            </a: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Study the worksheet “Literature Reviewing – Some Examples” 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Critically examine how the literature reviews are being written. 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Highlight those areas that are </a:t>
            </a:r>
            <a:r>
              <a:rPr lang="en-US" sz="2400" b="1" dirty="0"/>
              <a:t>good examples</a:t>
            </a:r>
            <a:r>
              <a:rPr lang="en-US" sz="2400" dirty="0"/>
              <a:t> of using references to support an argument.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Using the same method, could you highlight some good examples from the journal articles that you have reviewed?</a:t>
            </a:r>
            <a:endParaRPr lang="en-AU" sz="2400" dirty="0"/>
          </a:p>
        </p:txBody>
      </p:sp>
      <p:pic>
        <p:nvPicPr>
          <p:cNvPr id="6" name="Picture 5" descr="A close-up of a book and glasses&#10;&#10;AI-generated content may be incorrect.">
            <a:extLst>
              <a:ext uri="{FF2B5EF4-FFF2-40B4-BE49-F238E27FC236}">
                <a16:creationId xmlns:a16="http://schemas.microsoft.com/office/drawing/2014/main" id="{E6EC6EB9-B24C-AD86-FD5F-A0205B6DEE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29301" y="1277297"/>
            <a:ext cx="6045376" cy="4783926"/>
          </a:xfrm>
          <a:prstGeom prst="rect">
            <a:avLst/>
          </a:prstGeom>
        </p:spPr>
      </p:pic>
      <p:sp>
        <p:nvSpPr>
          <p:cNvPr id="58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758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959" y="372998"/>
            <a:ext cx="6574536" cy="714279"/>
          </a:xfrm>
        </p:spPr>
        <p:txBody>
          <a:bodyPr>
            <a:normAutofit/>
          </a:bodyPr>
          <a:lstStyle/>
          <a:p>
            <a:r>
              <a:rPr lang="en-US" b="1" dirty="0"/>
              <a:t>Activity 4b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324" y="1216383"/>
            <a:ext cx="9020879" cy="4177169"/>
          </a:xfrm>
        </p:spPr>
        <p:txBody>
          <a:bodyPr>
            <a:normAutofit/>
          </a:bodyPr>
          <a:lstStyle/>
          <a:p>
            <a:r>
              <a:rPr lang="en-US" sz="2800" dirty="0"/>
              <a:t>Review the journal article </a:t>
            </a:r>
            <a:r>
              <a:rPr lang="en-US" sz="2800" dirty="0" err="1"/>
              <a:t>Vongvisitsin</a:t>
            </a:r>
            <a:r>
              <a:rPr lang="en-US" sz="2800" dirty="0"/>
              <a:t>, T. B., Huang, W. J., &amp; King, B. (2024). Urban community-based tourism development: A networked social capital model. </a:t>
            </a:r>
            <a:r>
              <a:rPr lang="en-US" sz="2800" i="1" dirty="0"/>
              <a:t>Annals of tourism research</a:t>
            </a:r>
            <a:r>
              <a:rPr lang="en-US" sz="2800" dirty="0"/>
              <a:t>, 106, 103759.</a:t>
            </a:r>
          </a:p>
          <a:p>
            <a:r>
              <a:rPr lang="en-US" sz="2800" dirty="0"/>
              <a:t>Work on your own and answer the questions in the worksheet (part 2 of Activity 4)</a:t>
            </a:r>
          </a:p>
          <a:p>
            <a:r>
              <a:rPr lang="en-US" sz="2800" dirty="0"/>
              <a:t>Share your answers with the class</a:t>
            </a: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en&#10;&#10;AI-generated content may be incorrect.">
            <a:extLst>
              <a:ext uri="{FF2B5EF4-FFF2-40B4-BE49-F238E27FC236}">
                <a16:creationId xmlns:a16="http://schemas.microsoft.com/office/drawing/2014/main" id="{8076C685-CED7-CE0C-299E-9007D2665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40000" y="4411014"/>
            <a:ext cx="2464676" cy="1774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1081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28DE4D5E85FA3418D7F57A01137A82E" ma:contentTypeVersion="16" ma:contentTypeDescription="Create a new document." ma:contentTypeScope="" ma:versionID="621cb5c925a488993f6b14b0fdd82605">
  <xsd:schema xmlns:xsd="http://www.w3.org/2001/XMLSchema" xmlns:xs="http://www.w3.org/2001/XMLSchema" xmlns:p="http://schemas.microsoft.com/office/2006/metadata/properties" xmlns:ns1="http://schemas.microsoft.com/sharepoint/v3" xmlns:ns3="e62c1724-e9ce-4098-b89c-44fce19e725c" xmlns:ns4="b7261692-7664-4376-98f2-1f3623f2f83d" targetNamespace="http://schemas.microsoft.com/office/2006/metadata/properties" ma:root="true" ma:fieldsID="64e7a73e8382e7c4be031755b09ff03c" ns1:_="" ns3:_="" ns4:_="">
    <xsd:import namespace="http://schemas.microsoft.com/sharepoint/v3"/>
    <xsd:import namespace="e62c1724-e9ce-4098-b89c-44fce19e725c"/>
    <xsd:import namespace="b7261692-7664-4376-98f2-1f3623f2f83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1:_ip_UnifiedCompliancePolicyProperties" minOccurs="0"/>
                <xsd:element ref="ns1:_ip_UnifiedCompliancePolicyUIAction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1" nillable="true" ma:displayName="Unified Compliance Policy Properties" ma:description="" ma:hidden="true" ma:internalName="_ip_UnifiedCompliancePolicyProperties">
      <xsd:simpleType>
        <xsd:restriction base="dms:Note"/>
      </xsd:simpleType>
    </xsd:element>
    <xsd:element name="_ip_UnifiedCompliancePolicyUIAction" ma:index="12" nillable="true" ma:displayName="Unified Compliance Policy UI Action" ma:description="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2c1724-e9ce-4098-b89c-44fce19e725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261692-7664-4376-98f2-1f3623f2f83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C3485DDC-9974-4E23-AAE3-AF2D0800770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A99B26-2C2E-4D51-8A08-451F4BC182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e62c1724-e9ce-4098-b89c-44fce19e725c"/>
    <ds:schemaRef ds:uri="b7261692-7664-4376-98f2-1f3623f2f8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9CEA3A9-56BA-419E-A609-69C79EAFE270}">
  <ds:schemaRefs>
    <ds:schemaRef ds:uri="b7261692-7664-4376-98f2-1f3623f2f83d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sharepoint/v3"/>
    <ds:schemaRef ds:uri="http://schemas.microsoft.com/office/infopath/2007/PartnerControls"/>
    <ds:schemaRef ds:uri="e62c1724-e9ce-4098-b89c-44fce19e725c"/>
    <ds:schemaRef ds:uri="http://schemas.openxmlformats.org/package/2006/metadata/core-properties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2001</TotalTime>
  <Words>566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 3</vt:lpstr>
      <vt:lpstr>Wisp</vt:lpstr>
      <vt:lpstr>   Literature Review - Critique of a journal article/thesis</vt:lpstr>
      <vt:lpstr>Why do a Literature Search?</vt:lpstr>
      <vt:lpstr>Linking the Literature Review</vt:lpstr>
      <vt:lpstr>Linking the Literature Review</vt:lpstr>
      <vt:lpstr>In short, Reviewing Literature will determine…</vt:lpstr>
      <vt:lpstr>The Literature Review</vt:lpstr>
      <vt:lpstr>Writing a literature review</vt:lpstr>
      <vt:lpstr>Activity 4b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Exercises</dc:title>
  <dc:creator>Chammy Lau [BHM]</dc:creator>
  <cp:lastModifiedBy>Chammy Lau [BHM]</cp:lastModifiedBy>
  <cp:revision>77</cp:revision>
  <cp:lastPrinted>2025-07-30T07:52:24Z</cp:lastPrinted>
  <dcterms:created xsi:type="dcterms:W3CDTF">2022-07-29T10:52:13Z</dcterms:created>
  <dcterms:modified xsi:type="dcterms:W3CDTF">2025-07-30T07:52:29Z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0x010100F28DE4D5E85FA3418D7F57A01137A82E</vt:lpwstr>
  </property>
</Properties>
</file>