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9"/>
  </p:notesMasterIdLst>
  <p:handoutMasterIdLst>
    <p:handoutMasterId r:id="rId50"/>
  </p:handoutMasterIdLst>
  <p:sldIdLst>
    <p:sldId id="257" r:id="rId2"/>
    <p:sldId id="258" r:id="rId3"/>
    <p:sldId id="260" r:id="rId4"/>
    <p:sldId id="262" r:id="rId5"/>
    <p:sldId id="319" r:id="rId6"/>
    <p:sldId id="261" r:id="rId7"/>
    <p:sldId id="263" r:id="rId8"/>
    <p:sldId id="264" r:id="rId9"/>
    <p:sldId id="323" r:id="rId10"/>
    <p:sldId id="324" r:id="rId11"/>
    <p:sldId id="266" r:id="rId12"/>
    <p:sldId id="267" r:id="rId13"/>
    <p:sldId id="270" r:id="rId14"/>
    <p:sldId id="271" r:id="rId15"/>
    <p:sldId id="321" r:id="rId16"/>
    <p:sldId id="322" r:id="rId17"/>
    <p:sldId id="272" r:id="rId18"/>
    <p:sldId id="275" r:id="rId19"/>
    <p:sldId id="278" r:id="rId20"/>
    <p:sldId id="279" r:id="rId21"/>
    <p:sldId id="280" r:id="rId22"/>
    <p:sldId id="282" r:id="rId23"/>
    <p:sldId id="283" r:id="rId24"/>
    <p:sldId id="285" r:id="rId25"/>
    <p:sldId id="294" r:id="rId26"/>
    <p:sldId id="325" r:id="rId27"/>
    <p:sldId id="288" r:id="rId28"/>
    <p:sldId id="291" r:id="rId29"/>
    <p:sldId id="293" r:id="rId30"/>
    <p:sldId id="296" r:id="rId31"/>
    <p:sldId id="297" r:id="rId32"/>
    <p:sldId id="299" r:id="rId33"/>
    <p:sldId id="301" r:id="rId34"/>
    <p:sldId id="303" r:id="rId35"/>
    <p:sldId id="304" r:id="rId36"/>
    <p:sldId id="305" r:id="rId37"/>
    <p:sldId id="306" r:id="rId38"/>
    <p:sldId id="307" r:id="rId39"/>
    <p:sldId id="308" r:id="rId40"/>
    <p:sldId id="309" r:id="rId41"/>
    <p:sldId id="312" r:id="rId42"/>
    <p:sldId id="313" r:id="rId43"/>
    <p:sldId id="314" r:id="rId44"/>
    <p:sldId id="315" r:id="rId45"/>
    <p:sldId id="316" r:id="rId46"/>
    <p:sldId id="318" r:id="rId47"/>
    <p:sldId id="320" r:id="rId4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669" autoAdjust="0"/>
  </p:normalViewPr>
  <p:slideViewPr>
    <p:cSldViewPr>
      <p:cViewPr>
        <p:scale>
          <a:sx n="88" d="100"/>
          <a:sy n="88" d="100"/>
        </p:scale>
        <p:origin x="-1668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E752D1D-F02C-4425-A1D7-CD6B519C1016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41014-6B31-4E99-B2B1-D2E0972A0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9160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78B00A6-9335-434E-BAAF-7FC0017157BE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8B2C82-63A9-47CD-B69B-8E8BD47CB9E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742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341828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75541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0672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dirty="0" smtClean="0"/>
              <a:t>Three major types of memory: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pPr marL="274320" lvl="1" indent="0">
              <a:buNone/>
            </a:pPr>
            <a:r>
              <a:rPr lang="en-GB" dirty="0" smtClean="0"/>
              <a:t>EPISODIC memory: </a:t>
            </a:r>
            <a:r>
              <a:rPr lang="en-GB" sz="2000" dirty="0" smtClean="0"/>
              <a:t>Memories of past experiences, etc.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marL="274320" lvl="1" indent="0">
              <a:buNone/>
            </a:pPr>
            <a:r>
              <a:rPr lang="en-GB" dirty="0" smtClean="0"/>
              <a:t>SEMANTIC memory: </a:t>
            </a:r>
            <a:r>
              <a:rPr lang="en-GB" sz="2000" dirty="0" smtClean="0"/>
              <a:t>Knowledge of the world, facts, concepts rules, symbols and their meanings and referents – don’t need to know where information originally acquired </a:t>
            </a:r>
          </a:p>
          <a:p>
            <a:pPr lvl="1"/>
            <a:endParaRPr lang="en-GB" dirty="0" smtClean="0"/>
          </a:p>
          <a:p>
            <a:pPr lvl="1"/>
            <a:endParaRPr lang="en-GB" dirty="0" smtClean="0"/>
          </a:p>
          <a:p>
            <a:pPr marL="274320" lvl="1" indent="0">
              <a:buNone/>
            </a:pPr>
            <a:r>
              <a:rPr lang="en-GB" dirty="0" smtClean="0"/>
              <a:t>PROCEDURAL memory: </a:t>
            </a:r>
            <a:r>
              <a:rPr lang="en-GB" sz="2000" dirty="0" smtClean="0"/>
              <a:t>Memories of how to do something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31565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496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94451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1338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38608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977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977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0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>
              <a:spcBef>
                <a:spcPct val="0"/>
              </a:spcBef>
            </a:pPr>
            <a:r>
              <a:rPr lang="en-GB" dirty="0" smtClean="0"/>
              <a:t>Cognitive psychologists also explore memory. According to Miller we remember 7+ or -2 items, digits, words.</a:t>
            </a:r>
          </a:p>
          <a:p>
            <a:pPr defTabSz="762000">
              <a:spcBef>
                <a:spcPct val="0"/>
              </a:spcBef>
            </a:pPr>
            <a:r>
              <a:rPr lang="en-GB" dirty="0" smtClean="0"/>
              <a:t>Lets see if he’s right...</a:t>
            </a: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defTabSz="762000">
              <a:spcBef>
                <a:spcPct val="0"/>
              </a:spcBef>
            </a:pPr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89870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37216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2899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491739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094439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39270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59660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8977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854893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247233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16576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692255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71176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40764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Different alternatives to the multi-store model include</a:t>
            </a:r>
          </a:p>
          <a:p>
            <a:endParaRPr lang="en-GB" dirty="0" smtClean="0"/>
          </a:p>
          <a:p>
            <a:r>
              <a:rPr lang="en-GB" dirty="0" smtClean="0"/>
              <a:t>The Working Memory Model</a:t>
            </a:r>
          </a:p>
          <a:p>
            <a:r>
              <a:rPr lang="en-GB" dirty="0" smtClean="0"/>
              <a:t>Levels of Processing Model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720938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44936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2516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2516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25165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525165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04880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572861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968332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870919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8B2C82-63A9-47CD-B69B-8E8BD47CB9E5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5272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088664A2-3BD7-44F2-801D-BD436503C99D}" type="datetimeFigureOut">
              <a:rPr lang="en-GB" smtClean="0"/>
              <a:t>13/11/2015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25E075AD-8F94-4A28-B643-8F485389A7E3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476672"/>
            <a:ext cx="7772400" cy="216024"/>
          </a:xfrm>
        </p:spPr>
        <p:txBody>
          <a:bodyPr/>
          <a:lstStyle/>
          <a:p>
            <a:pPr algn="ctr"/>
            <a:r>
              <a:rPr lang="en-GB" sz="1200" b="1" dirty="0" smtClean="0"/>
              <a:t>Introduction to Psychology                                                                                                                                 Dr judith marshall</a:t>
            </a:r>
            <a:endParaRPr lang="en-GB" sz="1200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3568" y="2636912"/>
            <a:ext cx="7776864" cy="2598230"/>
          </a:xfrm>
        </p:spPr>
        <p:txBody>
          <a:bodyPr>
            <a:normAutofit/>
          </a:bodyPr>
          <a:lstStyle/>
          <a:p>
            <a:r>
              <a:rPr lang="en-GB" sz="3200" smtClean="0"/>
              <a:t>Lecture </a:t>
            </a:r>
            <a:r>
              <a:rPr lang="en-GB" sz="3200" smtClean="0"/>
              <a:t>Six:</a:t>
            </a:r>
            <a:endParaRPr lang="en-GB" sz="3200" dirty="0" smtClean="0"/>
          </a:p>
          <a:p>
            <a:endParaRPr lang="en-GB" sz="3200" b="1" dirty="0"/>
          </a:p>
          <a:p>
            <a:endParaRPr lang="en-GB" sz="3200" b="1" dirty="0" smtClean="0"/>
          </a:p>
          <a:p>
            <a:r>
              <a:rPr lang="en-GB" sz="3200" b="1" dirty="0" smtClean="0"/>
              <a:t>Cognitive Psychology - Memory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764704"/>
            <a:ext cx="2097299" cy="2599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772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Todays lecture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1800" dirty="0" smtClean="0"/>
              <a:t>What is memory?</a:t>
            </a:r>
          </a:p>
          <a:p>
            <a:pPr lvl="1"/>
            <a:r>
              <a:rPr lang="en-GB" sz="1800" dirty="0" smtClean="0"/>
              <a:t>Registration, storage, retrieval</a:t>
            </a:r>
          </a:p>
          <a:p>
            <a:pPr lvl="1"/>
            <a:r>
              <a:rPr lang="en-GB" sz="1800" dirty="0" smtClean="0"/>
              <a:t>Availability V accessibility</a:t>
            </a:r>
          </a:p>
          <a:p>
            <a:pPr lvl="1"/>
            <a:endParaRPr lang="en-GB" sz="1800" dirty="0" smtClean="0"/>
          </a:p>
          <a:p>
            <a:r>
              <a:rPr lang="en-GB" sz="1800" dirty="0" smtClean="0"/>
              <a:t>Types of memory</a:t>
            </a:r>
          </a:p>
          <a:p>
            <a:endParaRPr lang="en-GB" sz="1800" dirty="0" smtClean="0"/>
          </a:p>
          <a:p>
            <a:r>
              <a:rPr lang="en-GB" sz="1800" dirty="0" smtClean="0"/>
              <a:t>Atkinson &amp; Shiffrin’s Multi Store Model (MSM)</a:t>
            </a:r>
          </a:p>
          <a:p>
            <a:endParaRPr lang="en-GB" sz="1800" dirty="0" smtClean="0"/>
          </a:p>
          <a:p>
            <a:r>
              <a:rPr lang="en-GB" sz="1800" dirty="0" smtClean="0"/>
              <a:t>Studying memory</a:t>
            </a:r>
          </a:p>
          <a:p>
            <a:pPr lvl="1"/>
            <a:r>
              <a:rPr lang="en-GB" sz="1800" dirty="0" smtClean="0"/>
              <a:t>Techniques and experiential studies</a:t>
            </a:r>
          </a:p>
          <a:p>
            <a:pPr lvl="1"/>
            <a:endParaRPr lang="en-GB" sz="1800" dirty="0" smtClean="0"/>
          </a:p>
          <a:p>
            <a:r>
              <a:rPr lang="en-GB" sz="1800" dirty="0" smtClean="0"/>
              <a:t>Limitations of/Alternatives to the MSM</a:t>
            </a:r>
          </a:p>
          <a:p>
            <a:endParaRPr lang="en-GB" sz="1800" dirty="0" smtClean="0"/>
          </a:p>
          <a:p>
            <a:r>
              <a:rPr lang="en-GB" sz="1800" dirty="0" smtClean="0"/>
              <a:t>Theories of forgetting</a:t>
            </a:r>
          </a:p>
        </p:txBody>
      </p:sp>
    </p:spTree>
    <p:extLst>
      <p:ext uri="{BB962C8B-B14F-4D97-AF65-F5344CB8AC3E}">
        <p14:creationId xmlns:p14="http://schemas.microsoft.com/office/powerpoint/2010/main" val="107519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What is memory?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32176"/>
          </a:xfrm>
        </p:spPr>
        <p:txBody>
          <a:bodyPr>
            <a:normAutofit/>
          </a:bodyPr>
          <a:lstStyle/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Memory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: a hypothetical construct; an abstract concept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b="1" dirty="0">
                <a:latin typeface="Arial" pitchFamily="34" charset="0"/>
                <a:cs typeface="Arial" pitchFamily="34" charset="0"/>
              </a:rPr>
              <a:t>Definition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: the retention of learning or experience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Learning and memory 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dirty="0" smtClean="0">
                <a:latin typeface="Arial" pitchFamily="34" charset="0"/>
                <a:cs typeface="Arial" pitchFamily="34" charset="0"/>
              </a:rPr>
              <a:t>e.g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. </a:t>
            </a:r>
          </a:p>
          <a:p>
            <a:pPr lvl="1" indent="0">
              <a:buNone/>
              <a:defRPr/>
            </a:pPr>
            <a:r>
              <a:rPr lang="en-GB" dirty="0" smtClean="0">
                <a:latin typeface="Arial" pitchFamily="34" charset="0"/>
                <a:cs typeface="Arial" pitchFamily="34" charset="0"/>
              </a:rPr>
              <a:t>“…</a:t>
            </a:r>
            <a:r>
              <a:rPr lang="en-GB" dirty="0">
                <a:latin typeface="Arial" pitchFamily="34" charset="0"/>
                <a:cs typeface="Arial" pitchFamily="34" charset="0"/>
              </a:rPr>
              <a:t>learning is the acquisition of knowledge and memory is the storage of an internal representation of that knowledge…”</a:t>
            </a:r>
          </a:p>
          <a:p>
            <a:pPr marL="137160" indent="0" algn="r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(Blakemore, 1988)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Without </a:t>
            </a:r>
            <a:r>
              <a:rPr lang="en-GB" sz="2000" dirty="0" smtClean="0">
                <a:latin typeface="Arial" pitchFamily="34" charset="0"/>
                <a:cs typeface="Arial" pitchFamily="34" charset="0"/>
              </a:rPr>
              <a:t>memory humans </a:t>
            </a:r>
            <a:r>
              <a:rPr lang="en-GB" sz="2000" dirty="0">
                <a:latin typeface="Arial" pitchFamily="34" charset="0"/>
                <a:cs typeface="Arial" pitchFamily="34" charset="0"/>
              </a:rPr>
              <a:t>would merely react to their environment on a moment-by-moment basis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3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879376"/>
          </a:xfrm>
        </p:spPr>
        <p:txBody>
          <a:bodyPr>
            <a:normAutofit/>
          </a:bodyPr>
          <a:lstStyle/>
          <a:p>
            <a:r>
              <a:rPr lang="en-GB" sz="2800" dirty="0" smtClean="0"/>
              <a:t>What is memory?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499221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Involves 3 distinct but interrelated </a:t>
            </a:r>
            <a:r>
              <a:rPr lang="en-GB" sz="2000" u="sng" dirty="0" smtClean="0"/>
              <a:t>processes</a:t>
            </a:r>
            <a:r>
              <a:rPr lang="en-GB" sz="2000" dirty="0" smtClean="0"/>
              <a:t>:</a:t>
            </a:r>
            <a:endParaRPr lang="en-GB" sz="2000" dirty="0"/>
          </a:p>
        </p:txBody>
      </p:sp>
      <p:sp>
        <p:nvSpPr>
          <p:cNvPr id="5" name="Rounded Rectangle 4"/>
          <p:cNvSpPr/>
          <p:nvPr/>
        </p:nvSpPr>
        <p:spPr>
          <a:xfrm>
            <a:off x="357199" y="2384884"/>
            <a:ext cx="3240360" cy="57606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REGISTRATION (ENCODING)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384853" y="3897052"/>
            <a:ext cx="3240360" cy="57606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STORAGE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389858" y="5462093"/>
            <a:ext cx="3240360" cy="57606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 smtClean="0">
                <a:solidFill>
                  <a:schemeClr val="tx1"/>
                </a:solidFill>
              </a:rPr>
              <a:t>RETRIEVAL</a:t>
            </a:r>
            <a:endParaRPr lang="en-GB" sz="2000" dirty="0">
              <a:solidFill>
                <a:schemeClr val="tx1"/>
              </a:solidFill>
            </a:endParaRPr>
          </a:p>
        </p:txBody>
      </p:sp>
      <p:cxnSp>
        <p:nvCxnSpPr>
          <p:cNvPr id="11" name="Straight Arrow Connector 10"/>
          <p:cNvCxnSpPr/>
          <p:nvPr/>
        </p:nvCxnSpPr>
        <p:spPr>
          <a:xfrm flipH="1">
            <a:off x="2010038" y="2960948"/>
            <a:ext cx="1" cy="85563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>
            <a:off x="2010039" y="4549215"/>
            <a:ext cx="0" cy="82400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/>
          <p:cNvSpPr txBox="1"/>
          <p:nvPr/>
        </p:nvSpPr>
        <p:spPr>
          <a:xfrm>
            <a:off x="4139952" y="2257417"/>
            <a:ext cx="480749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How is sensory information processed in </a:t>
            </a:r>
            <a:r>
              <a:rPr lang="en-GB" sz="1600" dirty="0" smtClean="0"/>
              <a:t>order to </a:t>
            </a:r>
            <a:r>
              <a:rPr lang="en-GB" sz="1600" dirty="0"/>
              <a:t>be stored?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How </a:t>
            </a:r>
            <a:r>
              <a:rPr lang="en-GB" sz="1600" dirty="0"/>
              <a:t>are things remembered?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139952" y="3846737"/>
            <a:ext cx="46805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Where </a:t>
            </a:r>
            <a:r>
              <a:rPr lang="en-GB" sz="1600" dirty="0"/>
              <a:t>are memories </a:t>
            </a:r>
            <a:r>
              <a:rPr lang="en-GB" sz="1600" dirty="0" smtClean="0"/>
              <a:t>kept?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Is </a:t>
            </a:r>
            <a:r>
              <a:rPr lang="en-GB" sz="1600" dirty="0"/>
              <a:t>there more than </a:t>
            </a:r>
            <a:r>
              <a:rPr lang="en-GB" sz="1600" dirty="0" smtClean="0"/>
              <a:t>one kind </a:t>
            </a:r>
            <a:r>
              <a:rPr lang="en-GB" sz="1600" dirty="0"/>
              <a:t>of memory?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4139952" y="5381566"/>
            <a:ext cx="43924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Are there different kinds of remembering</a:t>
            </a:r>
            <a:r>
              <a:rPr lang="en-GB" sz="1600" dirty="0" smtClean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What </a:t>
            </a:r>
            <a:r>
              <a:rPr lang="en-GB" sz="1600" dirty="0"/>
              <a:t>do we remember</a:t>
            </a:r>
            <a:r>
              <a:rPr lang="en-GB" sz="1600" dirty="0" smtClean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Why </a:t>
            </a:r>
            <a:r>
              <a:rPr lang="en-GB" sz="1600" dirty="0"/>
              <a:t>do we forget?</a:t>
            </a:r>
          </a:p>
        </p:txBody>
      </p:sp>
    </p:spTree>
    <p:extLst>
      <p:ext uri="{BB962C8B-B14F-4D97-AF65-F5344CB8AC3E}">
        <p14:creationId xmlns:p14="http://schemas.microsoft.com/office/powerpoint/2010/main" val="3933008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4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Memory</a:t>
            </a:r>
            <a:endParaRPr lang="en-GB" sz="24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545138"/>
          </a:xfrm>
        </p:spPr>
        <p:txBody>
          <a:bodyPr>
            <a:normAutofit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Sensory memory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r>
              <a:rPr lang="en-GB" sz="1900" dirty="0">
                <a:latin typeface="Arial" pitchFamily="34" charset="0"/>
                <a:cs typeface="Arial" pitchFamily="34" charset="0"/>
              </a:rPr>
              <a:t>Short term </a:t>
            </a:r>
            <a:r>
              <a:rPr lang="en-GB" sz="1900" dirty="0" smtClean="0">
                <a:latin typeface="Arial" pitchFamily="34" charset="0"/>
                <a:cs typeface="Arial" pitchFamily="34" charset="0"/>
              </a:rPr>
              <a:t>memory / Working 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memory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Long 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term </a:t>
            </a:r>
            <a:r>
              <a:rPr lang="en-GB" sz="1900" dirty="0" smtClean="0">
                <a:latin typeface="Arial" pitchFamily="34" charset="0"/>
                <a:cs typeface="Arial" pitchFamily="34" charset="0"/>
              </a:rPr>
              <a:t>memory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1900" dirty="0">
                <a:latin typeface="Arial" pitchFamily="34" charset="0"/>
                <a:cs typeface="Arial" pitchFamily="34" charset="0"/>
              </a:rPr>
              <a:t>multi-store model of memory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r>
              <a:rPr lang="en-GB" sz="1900" dirty="0" smtClean="0">
                <a:latin typeface="Arial" pitchFamily="34" charset="0"/>
                <a:cs typeface="Arial" pitchFamily="34" charset="0"/>
              </a:rPr>
              <a:t>Forgetting</a:t>
            </a:r>
            <a:endParaRPr lang="en-GB" sz="19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sz="1900" dirty="0" smtClean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" pitchFamily="2" charset="2"/>
              <a:buChar char="§"/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937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Types of memory (</a:t>
            </a:r>
            <a:r>
              <a:rPr lang="en-GB" sz="2800" dirty="0" err="1" smtClean="0"/>
              <a:t>Tulving</a:t>
            </a:r>
            <a:r>
              <a:rPr lang="en-GB" sz="2800" dirty="0" smtClean="0"/>
              <a:t>, 1972; 1985)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776192"/>
          </a:xfrm>
        </p:spPr>
        <p:txBody>
          <a:bodyPr>
            <a:noAutofit/>
          </a:bodyPr>
          <a:lstStyle/>
          <a:p>
            <a:r>
              <a:rPr lang="en-GB" sz="2000" dirty="0" smtClean="0"/>
              <a:t>Three major types of memory:</a:t>
            </a:r>
          </a:p>
          <a:p>
            <a:endParaRPr lang="en-GB" sz="2000" dirty="0" smtClean="0"/>
          </a:p>
          <a:p>
            <a:endParaRPr lang="en-GB" sz="2000" dirty="0" smtClean="0"/>
          </a:p>
          <a:p>
            <a:pPr marL="274320" lvl="1" indent="0">
              <a:buNone/>
            </a:pPr>
            <a:r>
              <a:rPr lang="en-GB" dirty="0" smtClean="0"/>
              <a:t>EPISODIC memory: </a:t>
            </a:r>
            <a:r>
              <a:rPr lang="en-GB" sz="2000" dirty="0" smtClean="0"/>
              <a:t>Memories of past experiences, etc.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marL="274320" lvl="1" indent="0">
              <a:buNone/>
            </a:pPr>
            <a:r>
              <a:rPr lang="en-GB" dirty="0" smtClean="0"/>
              <a:t>SEMANTIC memory: </a:t>
            </a:r>
            <a:r>
              <a:rPr lang="en-GB" sz="2000" dirty="0" smtClean="0"/>
              <a:t>Knowledge of the world, facts, concepts rules, symbols and their meanings and referents – don’t need to know where information originally acquired 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marL="274320" lvl="1" indent="0">
              <a:buNone/>
            </a:pPr>
            <a:r>
              <a:rPr lang="en-GB" dirty="0" smtClean="0"/>
              <a:t>PROCEDURAL memory: </a:t>
            </a:r>
            <a:r>
              <a:rPr lang="en-GB" sz="2000" dirty="0" smtClean="0"/>
              <a:t>Memories of how to do something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1803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Availability and  Accessibility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u="sng" dirty="0" smtClean="0"/>
              <a:t>Availability</a:t>
            </a:r>
            <a:r>
              <a:rPr lang="en-GB" sz="2000" dirty="0" smtClean="0"/>
              <a:t>: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Whether or not the information has been </a:t>
            </a:r>
            <a:r>
              <a:rPr lang="en-GB" sz="1800" u="sng" dirty="0" smtClean="0"/>
              <a:t>stored</a:t>
            </a:r>
            <a:r>
              <a:rPr lang="en-GB" sz="1800" dirty="0" smtClean="0"/>
              <a:t> in the first place</a:t>
            </a:r>
          </a:p>
          <a:p>
            <a:pPr lvl="1"/>
            <a:endParaRPr lang="en-GB" sz="1800" dirty="0" smtClean="0"/>
          </a:p>
          <a:p>
            <a:pPr lvl="2"/>
            <a:r>
              <a:rPr lang="en-GB" dirty="0" smtClean="0"/>
              <a:t>We do not register everything our senses take in</a:t>
            </a:r>
          </a:p>
          <a:p>
            <a:pPr lvl="2"/>
            <a:endParaRPr lang="en-GB" dirty="0"/>
          </a:p>
          <a:p>
            <a:r>
              <a:rPr lang="en-GB" sz="2000" b="1" u="sng" dirty="0" smtClean="0"/>
              <a:t>Accessibility</a:t>
            </a:r>
            <a:r>
              <a:rPr lang="en-GB" sz="2000" dirty="0" smtClean="0"/>
              <a:t>:</a:t>
            </a:r>
          </a:p>
          <a:p>
            <a:endParaRPr lang="en-GB" sz="1800" dirty="0" smtClean="0"/>
          </a:p>
          <a:p>
            <a:pPr lvl="1"/>
            <a:r>
              <a:rPr lang="en-GB" sz="1800" dirty="0" smtClean="0"/>
              <a:t>Whether of not it can be </a:t>
            </a:r>
            <a:r>
              <a:rPr lang="en-GB" sz="1800" u="sng" dirty="0" smtClean="0"/>
              <a:t>retrieved</a:t>
            </a:r>
            <a:r>
              <a:rPr lang="en-GB" sz="1800" dirty="0" smtClean="0"/>
              <a:t> from memory</a:t>
            </a:r>
          </a:p>
          <a:p>
            <a:pPr lvl="1"/>
            <a:endParaRPr lang="en-GB" sz="1800" dirty="0" smtClean="0"/>
          </a:p>
          <a:p>
            <a:pPr lvl="2"/>
            <a:r>
              <a:rPr lang="en-GB" dirty="0" smtClean="0"/>
              <a:t>We will not necessarily be able to retrieve or remember something we have stored at any given moment</a:t>
            </a:r>
          </a:p>
          <a:p>
            <a:pPr lvl="2"/>
            <a:endParaRPr lang="en-GB" dirty="0"/>
          </a:p>
          <a:p>
            <a:pPr marL="0" indent="0" algn="ctr">
              <a:buNone/>
            </a:pPr>
            <a:r>
              <a:rPr lang="en-GB" sz="1800" b="1" dirty="0" smtClean="0"/>
              <a:t>“I can’t remember” may mean different things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279408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Measuring memory </a:t>
            </a:r>
            <a:r>
              <a:rPr lang="en-GB" sz="2400" dirty="0" smtClean="0"/>
              <a:t>(linked to retrieval)</a:t>
            </a:r>
            <a:endParaRPr lang="en-GB" sz="24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Pure memory</a:t>
            </a:r>
          </a:p>
          <a:p>
            <a:pPr lvl="1"/>
            <a:r>
              <a:rPr lang="en-GB" dirty="0" err="1" smtClean="0"/>
              <a:t>Ebbinghaus</a:t>
            </a:r>
            <a:r>
              <a:rPr lang="en-GB" dirty="0" smtClean="0"/>
              <a:t> (1885)</a:t>
            </a:r>
          </a:p>
          <a:p>
            <a:pPr lvl="2"/>
            <a:r>
              <a:rPr lang="en-GB" dirty="0" smtClean="0"/>
              <a:t>Learned lists of nonsense syllables (e.g. TAQ, BUW)</a:t>
            </a:r>
          </a:p>
          <a:p>
            <a:pPr lvl="2"/>
            <a:r>
              <a:rPr lang="en-GB" dirty="0" smtClean="0"/>
              <a:t>Tested himself on reciting the lists of syllables</a:t>
            </a:r>
          </a:p>
          <a:p>
            <a:pPr lvl="2"/>
            <a:r>
              <a:rPr lang="en-GB" dirty="0" smtClean="0"/>
              <a:t>Then learned new lists</a:t>
            </a:r>
          </a:p>
          <a:p>
            <a:pPr lvl="2"/>
            <a:r>
              <a:rPr lang="en-GB" dirty="0" smtClean="0"/>
              <a:t>After specific time periods (20mins; 60mins; 24hrs; 31days), tried to recite a specific list.</a:t>
            </a:r>
          </a:p>
          <a:p>
            <a:pPr lvl="2"/>
            <a:endParaRPr lang="en-GB" dirty="0"/>
          </a:p>
          <a:p>
            <a:pPr lvl="1"/>
            <a:r>
              <a:rPr lang="en-GB" dirty="0" smtClean="0"/>
              <a:t>Concluded that memory declines quickly at first but then tends to level off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02424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400" dirty="0"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Sensory Memory</a:t>
            </a:r>
            <a:r>
              <a:rPr lang="en-GB" sz="4400" dirty="0">
                <a:solidFill>
                  <a:schemeClr val="tx1"/>
                </a:solidFill>
              </a:rPr>
              <a:t/>
            </a:r>
            <a:br>
              <a:rPr lang="en-GB" sz="4400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288" y="981075"/>
            <a:ext cx="8280400" cy="5761038"/>
          </a:xfrm>
        </p:spPr>
        <p:txBody>
          <a:bodyPr>
            <a:normAutofit/>
          </a:bodyPr>
          <a:lstStyle/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r>
              <a:rPr lang="en-GB" sz="1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Modality specific  </a:t>
            </a:r>
            <a:r>
              <a:rPr lang="en-GB" sz="1800" dirty="0" smtClean="0">
                <a:latin typeface="Arial" charset="0"/>
                <a:cs typeface="Arial" charset="0"/>
              </a:rPr>
              <a:t>(e.g. visual = iconic store;  audio = echoic store)</a:t>
            </a: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Tx/>
              <a:buChar char="-"/>
            </a:pPr>
            <a:r>
              <a:rPr lang="en-GB" sz="1800" dirty="0" smtClean="0">
                <a:latin typeface="Arial" charset="0"/>
                <a:cs typeface="Arial" charset="0"/>
              </a:rPr>
              <a:t> Occurs within the sensory system</a:t>
            </a:r>
          </a:p>
          <a:p>
            <a:pPr marL="136525" indent="0">
              <a:lnSpc>
                <a:spcPct val="90000"/>
              </a:lnSpc>
              <a:buFontTx/>
              <a:buChar char="-"/>
            </a:pPr>
            <a:r>
              <a:rPr lang="en-GB" sz="1800" dirty="0" smtClean="0">
                <a:latin typeface="Arial" charset="0"/>
                <a:cs typeface="Arial" charset="0"/>
              </a:rPr>
              <a:t> Necessary for storage</a:t>
            </a: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r>
              <a:rPr lang="en-GB" sz="1800" dirty="0" smtClean="0">
                <a:latin typeface="Arial" charset="0"/>
                <a:cs typeface="Arial" charset="0"/>
              </a:rPr>
              <a:t>Lloyd et al (1984) - less than one-hundredth of sensory information received reaches consciousness - of this, only 5% stored permanently</a:t>
            </a: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r>
              <a:rPr lang="en-GB" sz="1800" dirty="0" smtClean="0">
                <a:latin typeface="Arial" charset="0"/>
                <a:cs typeface="Arial" charset="0"/>
              </a:rPr>
              <a:t>e.g. a visual image</a:t>
            </a: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Tx/>
              <a:buChar char="-"/>
            </a:pPr>
            <a:r>
              <a:rPr lang="en-GB" sz="1800" dirty="0" smtClean="0">
                <a:latin typeface="Arial" charset="0"/>
                <a:cs typeface="Arial" charset="0"/>
              </a:rPr>
              <a:t> Remains for approx. 0.5 second - relatively unanalysed form</a:t>
            </a:r>
          </a:p>
          <a:p>
            <a:pPr marL="136525" indent="0">
              <a:lnSpc>
                <a:spcPct val="90000"/>
              </a:lnSpc>
              <a:buFontTx/>
              <a:buChar char="-"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Tx/>
              <a:buChar char="-"/>
            </a:pPr>
            <a:r>
              <a:rPr lang="en-GB" sz="1800" dirty="0" smtClean="0">
                <a:latin typeface="Arial" charset="0"/>
                <a:cs typeface="Arial" charset="0"/>
              </a:rPr>
              <a:t> Long enough to determine worth re. further processing</a:t>
            </a:r>
          </a:p>
          <a:p>
            <a:pPr marL="136525" indent="0">
              <a:lnSpc>
                <a:spcPct val="90000"/>
              </a:lnSpc>
              <a:buFontTx/>
              <a:buChar char="-"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Tx/>
              <a:buChar char="-"/>
            </a:pPr>
            <a:r>
              <a:rPr lang="en-GB" sz="1800" dirty="0" smtClean="0">
                <a:latin typeface="Arial" charset="0"/>
                <a:cs typeface="Arial" charset="0"/>
              </a:rPr>
              <a:t> After this time, information not attended to and processed further is forgotten</a:t>
            </a: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  <a:p>
            <a:pPr marL="136525" indent="0">
              <a:lnSpc>
                <a:spcPct val="90000"/>
              </a:lnSpc>
              <a:buFont typeface="Wingdings 2" pitchFamily="18" charset="2"/>
              <a:buNone/>
            </a:pPr>
            <a:endParaRPr lang="en-GB" sz="1800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43023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400" dirty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Sensory Memory</a:t>
            </a:r>
            <a:endParaRPr lang="en-GB" sz="2400" dirty="0">
              <a:solidFill>
                <a:schemeClr val="bg1"/>
              </a:solidFill>
              <a:effectLst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761038"/>
          </a:xfrm>
        </p:spPr>
        <p:txBody>
          <a:bodyPr>
            <a:normAutofit fontScale="25000" lnSpcReduction="20000"/>
          </a:bodyPr>
          <a:lstStyle/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err="1">
                <a:latin typeface="Arial" pitchFamily="34" charset="0"/>
                <a:cs typeface="Arial" pitchFamily="34" charset="0"/>
              </a:rPr>
              <a:t>Sperling</a:t>
            </a:r>
            <a:r>
              <a:rPr lang="en-GB" sz="8000" dirty="0">
                <a:latin typeface="Arial" pitchFamily="34" charset="0"/>
                <a:cs typeface="Arial" pitchFamily="34" charset="0"/>
              </a:rPr>
              <a:t> (1960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):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>
                <a:latin typeface="Arial" pitchFamily="34" charset="0"/>
                <a:cs typeface="Arial" pitchFamily="34" charset="0"/>
              </a:rPr>
              <a:t> 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        </a:t>
            </a:r>
            <a:r>
              <a:rPr lang="en-GB" sz="8000" b="1" dirty="0" smtClean="0">
                <a:latin typeface="Arial" pitchFamily="34" charset="0"/>
                <a:cs typeface="Arial" pitchFamily="34" charset="0"/>
              </a:rPr>
              <a:t>			</a:t>
            </a:r>
            <a:r>
              <a:rPr lang="en-GB" sz="12800" b="1" dirty="0" smtClean="0">
                <a:latin typeface="Arial" pitchFamily="34" charset="0"/>
                <a:cs typeface="Arial" pitchFamily="34" charset="0"/>
              </a:rPr>
              <a:t>K   </a:t>
            </a:r>
            <a:r>
              <a:rPr lang="en-GB" sz="12800" b="1" dirty="0">
                <a:latin typeface="Arial" pitchFamily="34" charset="0"/>
                <a:cs typeface="Arial" pitchFamily="34" charset="0"/>
              </a:rPr>
              <a:t>Z   R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12800" b="1" dirty="0">
                <a:latin typeface="Arial" pitchFamily="34" charset="0"/>
                <a:cs typeface="Arial" pitchFamily="34" charset="0"/>
              </a:rPr>
              <a:t>			Q   B   T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12800" b="1" dirty="0">
                <a:latin typeface="Arial" pitchFamily="34" charset="0"/>
                <a:cs typeface="Arial" pitchFamily="34" charset="0"/>
              </a:rPr>
              <a:t>			S   G   N</a:t>
            </a:r>
            <a:endParaRPr lang="en-GB" sz="128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Three </a:t>
            </a:r>
            <a:r>
              <a:rPr lang="en-GB" sz="8000" dirty="0">
                <a:latin typeface="Arial" pitchFamily="34" charset="0"/>
                <a:cs typeface="Arial" pitchFamily="34" charset="0"/>
              </a:rPr>
              <a:t>rows of four letters each presented for 50 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milliseconds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Participants </a:t>
            </a:r>
            <a:r>
              <a:rPr lang="en-GB" sz="8000" dirty="0">
                <a:latin typeface="Arial" pitchFamily="34" charset="0"/>
                <a:cs typeface="Arial" pitchFamily="34" charset="0"/>
              </a:rPr>
              <a:t>could recall four or five letters, but claimed to have seen many more </a:t>
            </a: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 smtClean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The </a:t>
            </a:r>
            <a:r>
              <a:rPr lang="en-GB" sz="8000" dirty="0">
                <a:latin typeface="Arial" pitchFamily="34" charset="0"/>
                <a:cs typeface="Arial" pitchFamily="34" charset="0"/>
              </a:rPr>
              <a:t>information had faded before it could be reported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But:</a:t>
            </a: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endParaRPr lang="en-GB" sz="80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8000" dirty="0" smtClean="0">
                <a:latin typeface="Arial" pitchFamily="34" charset="0"/>
                <a:cs typeface="Arial" pitchFamily="34" charset="0"/>
              </a:rPr>
              <a:t>When directed to remember a </a:t>
            </a:r>
            <a:r>
              <a:rPr lang="en-GB" sz="8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single line of letters</a:t>
            </a:r>
            <a:r>
              <a:rPr lang="en-GB" sz="8000" dirty="0" smtClean="0">
                <a:latin typeface="Arial" pitchFamily="34" charset="0"/>
                <a:cs typeface="Arial" pitchFamily="34" charset="0"/>
              </a:rPr>
              <a:t>, participants able to do so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6200" dirty="0" smtClean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6200" dirty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6200" dirty="0" smtClean="0">
              <a:latin typeface="Arial" pitchFamily="34" charset="0"/>
              <a:cs typeface="Arial" pitchFamily="34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en-GB" sz="6200" dirty="0">
              <a:latin typeface="Arial" pitchFamily="34" charset="0"/>
              <a:cs typeface="Arial" pitchFamily="34" charset="0"/>
            </a:endParaRPr>
          </a:p>
          <a:p>
            <a:pPr marL="137160" indent="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en-GB" sz="6200" dirty="0" smtClean="0">
                <a:latin typeface="Arial" pitchFamily="34" charset="0"/>
                <a:cs typeface="Arial" pitchFamily="34" charset="0"/>
              </a:rPr>
              <a:t>			</a:t>
            </a:r>
            <a:endParaRPr lang="en-GB" sz="6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955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Measuring memory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u="sng" dirty="0" smtClean="0"/>
              <a:t>Recognition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Simply being able to decide whether or not a specific piece of information has been encountered before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Standing (1973)</a:t>
            </a:r>
          </a:p>
          <a:p>
            <a:pPr lvl="2"/>
            <a:r>
              <a:rPr lang="en-GB" dirty="0" smtClean="0"/>
              <a:t>Participants were given lists of words of pictures</a:t>
            </a:r>
          </a:p>
          <a:p>
            <a:pPr lvl="2"/>
            <a:r>
              <a:rPr lang="en-GB" dirty="0" smtClean="0"/>
              <a:t>2 days later – shown the same words/pictures that were mixed with new ones – the participants had to indicate </a:t>
            </a:r>
            <a:r>
              <a:rPr lang="en-GB" i="1" dirty="0" smtClean="0"/>
              <a:t>familiarity</a:t>
            </a:r>
            <a:endParaRPr lang="en-GB" dirty="0" smtClean="0"/>
          </a:p>
          <a:p>
            <a:pPr lvl="2"/>
            <a:r>
              <a:rPr lang="en-GB" dirty="0" smtClean="0"/>
              <a:t>Ability to recognise a huge number of familiar stimuli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6928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Measuring memory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b="1" u="sng" dirty="0" smtClean="0"/>
              <a:t>Recall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Active searching of memory store to retrieve a specific piece of information</a:t>
            </a:r>
          </a:p>
          <a:p>
            <a:pPr lvl="1"/>
            <a:endParaRPr lang="en-GB" dirty="0"/>
          </a:p>
          <a:p>
            <a:pPr lvl="1"/>
            <a:r>
              <a:rPr lang="en-GB" b="1" dirty="0" smtClean="0"/>
              <a:t>Free recall: </a:t>
            </a:r>
            <a:r>
              <a:rPr lang="en-GB" dirty="0" smtClean="0"/>
              <a:t>material recalled in any order</a:t>
            </a:r>
          </a:p>
          <a:p>
            <a:pPr lvl="1"/>
            <a:r>
              <a:rPr lang="en-GB" b="1" dirty="0" smtClean="0"/>
              <a:t>Serial recall or memory-span procedure:</a:t>
            </a:r>
            <a:r>
              <a:rPr lang="en-GB" dirty="0" smtClean="0"/>
              <a:t> material recalled in the exact order it was presented</a:t>
            </a:r>
          </a:p>
          <a:p>
            <a:pPr lvl="1"/>
            <a:r>
              <a:rPr lang="en-GB" b="1" dirty="0" smtClean="0"/>
              <a:t>Paired associates recall:</a:t>
            </a:r>
            <a:r>
              <a:rPr lang="en-GB" dirty="0" smtClean="0"/>
              <a:t> learn a pair of words and have to recall one of the pair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99918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multi-store model of memory (Atkinson &amp; </a:t>
            </a:r>
            <a:r>
              <a:rPr lang="en-GB" sz="2400" b="1" dirty="0" err="1" smtClean="0"/>
              <a:t>Shiffrin</a:t>
            </a:r>
            <a:r>
              <a:rPr lang="en-GB" sz="2400" b="1" dirty="0" smtClean="0"/>
              <a:t>, 1968)</a:t>
            </a:r>
            <a:endParaRPr lang="en-GB" sz="24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39553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Sensory Memory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451299" y="3140967"/>
            <a:ext cx="1935646" cy="1290055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Short Term Memory (STM)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51621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Long Term Memory (LTM)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2555776" y="3642925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5580112" y="3332797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5580112" y="3874367"/>
            <a:ext cx="792088" cy="361563"/>
          </a:xfrm>
          <a:prstGeom prst="leftArrow">
            <a:avLst>
              <a:gd name="adj1" fmla="val 50000"/>
              <a:gd name="adj2" fmla="val 3814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Down Arrow 9"/>
          <p:cNvSpPr/>
          <p:nvPr/>
        </p:nvSpPr>
        <p:spPr>
          <a:xfrm>
            <a:off x="100760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4059082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12828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urved Down Arrow 13"/>
          <p:cNvSpPr/>
          <p:nvPr/>
        </p:nvSpPr>
        <p:spPr>
          <a:xfrm>
            <a:off x="4580278" y="2304327"/>
            <a:ext cx="1016974" cy="836640"/>
          </a:xfrm>
          <a:prstGeom prst="curvedDownArrow">
            <a:avLst>
              <a:gd name="adj1" fmla="val 25000"/>
              <a:gd name="adj2" fmla="val 55615"/>
              <a:gd name="adj3" fmla="val 25000"/>
            </a:avLst>
          </a:prstGeom>
          <a:noFill/>
          <a:ln>
            <a:solidFill>
              <a:schemeClr val="tx1"/>
            </a:solidFill>
          </a:ln>
          <a:scene3d>
            <a:camera prst="orthographicFront">
              <a:rot lat="0" lon="10799999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339752" y="405514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Attention 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580112" y="2995849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Storage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5442943" y="425677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Retrieval  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5568652" y="2119661"/>
            <a:ext cx="1379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Rehearsal  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395536" y="5949280"/>
            <a:ext cx="806489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Information lost (forgetting)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3573353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15" grpId="0"/>
      <p:bldP spid="16" grpId="0"/>
      <p:bldP spid="1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multi-store model of memory (Atkinson &amp; </a:t>
            </a:r>
            <a:r>
              <a:rPr lang="en-GB" sz="2400" b="1" dirty="0" err="1" smtClean="0"/>
              <a:t>Shiffrin</a:t>
            </a:r>
            <a:r>
              <a:rPr lang="en-GB" sz="2400" b="1" dirty="0" smtClean="0"/>
              <a:t>, 1968)</a:t>
            </a:r>
            <a:endParaRPr lang="en-GB" sz="24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39553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Sensory Memory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451299" y="3140967"/>
            <a:ext cx="1935646" cy="1290055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Short Term Memory (STM)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51621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Long Term Memory (LTM)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2555776" y="3642925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5580112" y="3332797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5580112" y="3874367"/>
            <a:ext cx="792088" cy="361563"/>
          </a:xfrm>
          <a:prstGeom prst="leftArrow">
            <a:avLst>
              <a:gd name="adj1" fmla="val 50000"/>
              <a:gd name="adj2" fmla="val 3814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Down Arrow 9"/>
          <p:cNvSpPr/>
          <p:nvPr/>
        </p:nvSpPr>
        <p:spPr>
          <a:xfrm>
            <a:off x="100760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4059082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12828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urved Down Arrow 13"/>
          <p:cNvSpPr/>
          <p:nvPr/>
        </p:nvSpPr>
        <p:spPr>
          <a:xfrm>
            <a:off x="4580278" y="2304327"/>
            <a:ext cx="1016974" cy="836640"/>
          </a:xfrm>
          <a:prstGeom prst="curvedDownArrow">
            <a:avLst>
              <a:gd name="adj1" fmla="val 25000"/>
              <a:gd name="adj2" fmla="val 55615"/>
              <a:gd name="adj3" fmla="val 25000"/>
            </a:avLst>
          </a:prstGeom>
          <a:noFill/>
          <a:ln>
            <a:solidFill>
              <a:schemeClr val="tx1"/>
            </a:solidFill>
          </a:ln>
          <a:scene3d>
            <a:camera prst="orthographicFront">
              <a:rot lat="0" lon="10799999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339752" y="405514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Attention 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580112" y="2995849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Storage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5442943" y="425677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Retrieval  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5568652" y="2119661"/>
            <a:ext cx="13796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Rehearsal  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395536" y="5949280"/>
            <a:ext cx="806489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Information lost (forgetting)</a:t>
            </a:r>
            <a:endParaRPr lang="en-GB" sz="2400" dirty="0"/>
          </a:p>
        </p:txBody>
      </p:sp>
      <p:sp>
        <p:nvSpPr>
          <p:cNvPr id="3" name="Oval 2"/>
          <p:cNvSpPr/>
          <p:nvPr/>
        </p:nvSpPr>
        <p:spPr>
          <a:xfrm>
            <a:off x="2845520" y="2300130"/>
            <a:ext cx="3164928" cy="314847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419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Digit Span:</a:t>
            </a:r>
          </a:p>
        </p:txBody>
      </p:sp>
      <p:sp>
        <p:nvSpPr>
          <p:cNvPr id="112643" name="Rectangle 3"/>
          <p:cNvSpPr>
            <a:spLocks noGrp="1"/>
          </p:cNvSpPr>
          <p:nvPr>
            <p:ph idx="1"/>
          </p:nvPr>
        </p:nvSpPr>
        <p:spPr>
          <a:xfrm>
            <a:off x="1693863" y="1581150"/>
            <a:ext cx="5600700" cy="4532313"/>
          </a:xfrm>
        </p:spPr>
        <p:txBody>
          <a:bodyPr/>
          <a:lstStyle/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8374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59386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390284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2718945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39274819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683947215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1830982754</a:t>
            </a:r>
          </a:p>
        </p:txBody>
      </p:sp>
    </p:spTree>
    <p:extLst>
      <p:ext uri="{BB962C8B-B14F-4D97-AF65-F5344CB8AC3E}">
        <p14:creationId xmlns:p14="http://schemas.microsoft.com/office/powerpoint/2010/main" val="18861947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1" dur="500"/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1" dur="500"/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31" dur="500"/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7" dur="500"/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41" dur="500"/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7" dur="500"/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51" dur="500"/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 nodeType="clickPar">
                      <p:stCondLst>
                        <p:cond delay="indefinite"/>
                      </p:stCondLst>
                      <p:childTnLst>
                        <p:par>
                          <p:cTn id="5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1" dur="500"/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7" dur="500"/>
                                        <p:tgtEl>
                                          <p:spTgt spid="112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 nodeType="clickPar">
                      <p:stCondLst>
                        <p:cond delay="indefinite"/>
                      </p:stCondLst>
                      <p:childTnLst>
                        <p:par>
                          <p:cTn id="6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70" presetID="9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71" dur="500"/>
                                        <p:tgtEl>
                                          <p:spTgt spid="112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26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en-GB" sz="2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Digit Span:</a:t>
            </a:r>
          </a:p>
        </p:txBody>
      </p:sp>
      <p:sp>
        <p:nvSpPr>
          <p:cNvPr id="28674" name="Rectangle 3"/>
          <p:cNvSpPr>
            <a:spLocks noGrp="1"/>
          </p:cNvSpPr>
          <p:nvPr>
            <p:ph idx="1"/>
          </p:nvPr>
        </p:nvSpPr>
        <p:spPr>
          <a:xfrm>
            <a:off x="1693863" y="1581150"/>
            <a:ext cx="5600700" cy="4532313"/>
          </a:xfrm>
        </p:spPr>
        <p:txBody>
          <a:bodyPr/>
          <a:lstStyle/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8374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59386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390284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2718945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39274819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683947215</a:t>
            </a:r>
          </a:p>
          <a:p>
            <a:pPr marL="136525" indent="0">
              <a:buFont typeface="Wingdings 2" pitchFamily="18" charset="2"/>
              <a:buNone/>
            </a:pPr>
            <a:r>
              <a:rPr lang="en-GB" sz="2400" smtClean="0">
                <a:latin typeface="Arial" charset="0"/>
                <a:cs typeface="Arial" charset="0"/>
              </a:rPr>
              <a:t>1830982754</a:t>
            </a:r>
          </a:p>
        </p:txBody>
      </p:sp>
    </p:spTree>
    <p:extLst>
      <p:ext uri="{BB962C8B-B14F-4D97-AF65-F5344CB8AC3E}">
        <p14:creationId xmlns:p14="http://schemas.microsoft.com/office/powerpoint/2010/main" val="42311943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2075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u="sng" dirty="0" smtClean="0"/>
              <a:t>Capacity</a:t>
            </a:r>
          </a:p>
          <a:p>
            <a:pPr marL="0" indent="0" algn="ctr">
              <a:buNone/>
            </a:pPr>
            <a:endParaRPr lang="en-GB" b="1" u="sng" dirty="0"/>
          </a:p>
          <a:p>
            <a:r>
              <a:rPr lang="en-GB" sz="1900" dirty="0" smtClean="0"/>
              <a:t>Miller (1956): “magical number seven, plus or minus two”</a:t>
            </a:r>
          </a:p>
          <a:p>
            <a:endParaRPr lang="en-GB" sz="1900" dirty="0" smtClean="0"/>
          </a:p>
          <a:p>
            <a:pPr lvl="1"/>
            <a:r>
              <a:rPr lang="en-GB" sz="1900" b="1" dirty="0" smtClean="0"/>
              <a:t>Chunking</a:t>
            </a:r>
            <a:r>
              <a:rPr lang="en-GB" sz="1900" dirty="0" smtClean="0"/>
              <a:t> – </a:t>
            </a:r>
            <a:r>
              <a:rPr lang="en-GB" sz="1900" b="1" dirty="0" smtClean="0"/>
              <a:t>expand the limited capacity of STM </a:t>
            </a:r>
            <a:r>
              <a:rPr lang="en-GB" sz="1900" dirty="0" smtClean="0"/>
              <a:t>by reducing large amounts of information to a smaller meaningful amount</a:t>
            </a:r>
          </a:p>
          <a:p>
            <a:pPr lvl="1"/>
            <a:endParaRPr lang="en-GB" sz="1100" dirty="0" smtClean="0"/>
          </a:p>
          <a:p>
            <a:pPr lvl="1"/>
            <a:r>
              <a:rPr lang="en-GB" sz="1900" dirty="0" smtClean="0"/>
              <a:t>The length of the chunks may be large but the actual number of separate chunks will still be 7 +/- 2</a:t>
            </a:r>
          </a:p>
          <a:p>
            <a:endParaRPr lang="en-GB" sz="1900" dirty="0" smtClean="0"/>
          </a:p>
          <a:p>
            <a:pPr lvl="1"/>
            <a:r>
              <a:rPr lang="en-GB" sz="1900" dirty="0" smtClean="0"/>
              <a:t>Chunking e.g. </a:t>
            </a:r>
            <a:endParaRPr lang="en-GB" sz="1900" dirty="0"/>
          </a:p>
          <a:p>
            <a:endParaRPr lang="en-GB" sz="1900" dirty="0"/>
          </a:p>
          <a:p>
            <a:pPr marL="548640" lvl="2" indent="0">
              <a:buNone/>
            </a:pPr>
            <a:r>
              <a:rPr lang="en-GB" sz="1900" dirty="0"/>
              <a:t>1 0 6 6</a:t>
            </a:r>
          </a:p>
          <a:p>
            <a:pPr marL="822960" lvl="3" indent="0">
              <a:buNone/>
            </a:pPr>
            <a:r>
              <a:rPr lang="en-GB" sz="1900" dirty="0"/>
              <a:t>Four pieces of information = four chunks</a:t>
            </a:r>
          </a:p>
          <a:p>
            <a:pPr marL="822960" lvl="3" indent="0">
              <a:buNone/>
            </a:pPr>
            <a:endParaRPr lang="en-GB" sz="1100" dirty="0"/>
          </a:p>
          <a:p>
            <a:pPr marL="548640" lvl="2" indent="0">
              <a:buNone/>
            </a:pPr>
            <a:r>
              <a:rPr lang="en-GB" sz="1900" dirty="0"/>
              <a:t>‘1066’ the battle of Hastings</a:t>
            </a:r>
          </a:p>
          <a:p>
            <a:pPr marL="822960" lvl="3" indent="0">
              <a:buNone/>
            </a:pPr>
            <a:r>
              <a:rPr lang="en-GB" sz="1900" dirty="0"/>
              <a:t>One piece of meaningful information = one chunk</a:t>
            </a:r>
          </a:p>
          <a:p>
            <a:endParaRPr lang="en-GB" b="1" u="sng" dirty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505077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000" b="1" dirty="0" smtClean="0"/>
              <a:t>Try and remember this: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	</a:t>
            </a:r>
            <a:r>
              <a:rPr lang="en-GB" dirty="0" err="1" smtClean="0"/>
              <a:t>yrgnuhsawdnayahehtllaetaesroheht</a:t>
            </a:r>
            <a:endParaRPr lang="en-GB" dirty="0" smtClean="0"/>
          </a:p>
          <a:p>
            <a:pPr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b="1" dirty="0"/>
              <a:t>Read it backwards:</a:t>
            </a:r>
          </a:p>
          <a:p>
            <a:endParaRPr lang="en-GB" dirty="0"/>
          </a:p>
          <a:p>
            <a:pPr lvl="1" indent="0">
              <a:buNone/>
            </a:pPr>
            <a:r>
              <a:rPr lang="en-GB" dirty="0"/>
              <a:t>	</a:t>
            </a:r>
            <a:r>
              <a:rPr lang="en-GB" dirty="0" err="1"/>
              <a:t>Thehorseateallthehayandwashungry</a:t>
            </a:r>
            <a:endParaRPr lang="en-GB" dirty="0"/>
          </a:p>
          <a:p>
            <a:pPr indent="0">
              <a:buNone/>
            </a:pPr>
            <a:endParaRPr lang="en-GB" dirty="0" smtClean="0"/>
          </a:p>
          <a:p>
            <a:pPr indent="0">
              <a:buNone/>
            </a:pPr>
            <a:endParaRPr lang="en-GB" dirty="0" smtClean="0"/>
          </a:p>
          <a:p>
            <a:pPr marL="182880" lvl="1" indent="0">
              <a:buNone/>
            </a:pPr>
            <a:r>
              <a:rPr lang="en-GB" dirty="0" smtClean="0"/>
              <a:t>	The </a:t>
            </a:r>
            <a:r>
              <a:rPr lang="en-GB" dirty="0"/>
              <a:t>horse ate all the hay and was hungry</a:t>
            </a:r>
          </a:p>
          <a:p>
            <a:pPr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36500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What about this one…:</a:t>
            </a:r>
          </a:p>
          <a:p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		149162536496491100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dirty="0" smtClean="0"/>
              <a:t>21 digits = 21 chunks to remember</a:t>
            </a:r>
          </a:p>
          <a:p>
            <a:pPr marL="457200" lvl="1" indent="0">
              <a:buNone/>
            </a:pPr>
            <a:endParaRPr lang="en-GB" dirty="0" smtClean="0"/>
          </a:p>
          <a:p>
            <a:pPr marL="457200" lvl="1" indent="0">
              <a:buNone/>
            </a:pPr>
            <a:r>
              <a:rPr lang="en-GB" dirty="0" smtClean="0"/>
              <a:t>		How can we break this down?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391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We can also use</a:t>
            </a:r>
            <a:r>
              <a:rPr lang="en-GB" b="1" dirty="0" smtClean="0"/>
              <a:t> rules </a:t>
            </a:r>
            <a:r>
              <a:rPr lang="en-GB" dirty="0" smtClean="0"/>
              <a:t>to organise information in STM</a:t>
            </a:r>
          </a:p>
          <a:p>
            <a:pPr marL="0" indent="0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 smtClean="0"/>
              <a:t>		149162536496491100</a:t>
            </a:r>
          </a:p>
          <a:p>
            <a:pPr marL="0" lvl="1" indent="0">
              <a:buNone/>
            </a:pPr>
            <a:r>
              <a:rPr lang="en-GB" dirty="0"/>
              <a:t>	</a:t>
            </a:r>
            <a:r>
              <a:rPr lang="en-GB" dirty="0" smtClean="0"/>
              <a:t>	1  4  9  16  25  36  49  64  91  100</a:t>
            </a:r>
          </a:p>
          <a:p>
            <a:pPr marL="0" lvl="1" indent="0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 smtClean="0"/>
              <a:t>The rule here is that each number is a number squared. So 1² = 1, 2² = 4.. and so on</a:t>
            </a:r>
          </a:p>
          <a:p>
            <a:pPr marL="0" lvl="1" indent="0">
              <a:buNone/>
            </a:pPr>
            <a:endParaRPr lang="en-GB" dirty="0"/>
          </a:p>
          <a:p>
            <a:pPr marL="0" lvl="1" indent="0" algn="ctr">
              <a:buNone/>
            </a:pPr>
            <a:r>
              <a:rPr lang="en-GB" dirty="0" smtClean="0"/>
              <a:t>Using this rule we can break down 21 digits to ten meaningful chunks of information to remember</a:t>
            </a:r>
          </a:p>
          <a:p>
            <a:pPr marL="0" lvl="1" indent="0" algn="ctr">
              <a:buNone/>
            </a:pPr>
            <a:endParaRPr lang="en-GB" dirty="0"/>
          </a:p>
          <a:p>
            <a:pPr marL="0" lvl="1" indent="0">
              <a:buNone/>
            </a:pPr>
            <a:r>
              <a:rPr lang="en-GB" dirty="0" smtClean="0"/>
              <a:t>Or – a rule that certain numbers are broken down into particular size units e.g. 01792 234 567</a:t>
            </a:r>
          </a:p>
          <a:p>
            <a:pPr marL="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263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u="sng" dirty="0" smtClean="0"/>
              <a:t>Duration in STM </a:t>
            </a:r>
            <a:r>
              <a:rPr lang="en-GB" sz="2000" dirty="0" smtClean="0"/>
              <a:t>- very short if no efforts or opportunity to rehearse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Rehearsal – repeating something that needs to be remembered. This can retain information in STM indefinitely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The Brown-Peterson Technique (Peterson &amp; Peterson, 1959)</a:t>
            </a:r>
          </a:p>
          <a:p>
            <a:pPr marL="0" indent="0">
              <a:buNone/>
            </a:pPr>
            <a:endParaRPr lang="en-GB" sz="2000" dirty="0" smtClean="0"/>
          </a:p>
          <a:p>
            <a:pPr lvl="1"/>
            <a:r>
              <a:rPr lang="en-GB" dirty="0"/>
              <a:t>Presented participants with a trigram (BVM, CTG)</a:t>
            </a:r>
          </a:p>
          <a:p>
            <a:pPr lvl="1"/>
            <a:r>
              <a:rPr lang="en-GB" dirty="0"/>
              <a:t>Asked to recall in the correct order (serial recall)</a:t>
            </a:r>
          </a:p>
          <a:p>
            <a:pPr lvl="1"/>
            <a:r>
              <a:rPr lang="en-GB" dirty="0"/>
              <a:t>Recall was required after a delay of 3, 6, 9, 12, 15, or 18 seconds</a:t>
            </a:r>
          </a:p>
          <a:p>
            <a:pPr lvl="1"/>
            <a:r>
              <a:rPr lang="en-GB" dirty="0"/>
              <a:t>Participants counted backwards during this time in threes from a random three-digit number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539401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Short Term Memory (STM)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/>
              <a:t>The </a:t>
            </a:r>
            <a:r>
              <a:rPr lang="en-GB" sz="2000" dirty="0"/>
              <a:t>Brown-Peterson </a:t>
            </a:r>
            <a:r>
              <a:rPr lang="en-GB" sz="2000" dirty="0" smtClean="0"/>
              <a:t>Technique (</a:t>
            </a:r>
            <a:r>
              <a:rPr lang="en-GB" sz="2000" dirty="0"/>
              <a:t>Peterson &amp; Peterson, 1959</a:t>
            </a:r>
            <a:r>
              <a:rPr lang="en-GB" sz="2000" dirty="0" smtClean="0"/>
              <a:t>)</a:t>
            </a:r>
          </a:p>
          <a:p>
            <a:endParaRPr lang="en-GB" sz="2000" dirty="0"/>
          </a:p>
          <a:p>
            <a:r>
              <a:rPr lang="en-GB" sz="2000" dirty="0" smtClean="0"/>
              <a:t>Findings:</a:t>
            </a:r>
          </a:p>
          <a:p>
            <a:pPr lvl="1"/>
            <a:r>
              <a:rPr lang="en-GB" dirty="0" smtClean="0"/>
              <a:t>3 second delay: 80% of trigrams correctly recalled</a:t>
            </a:r>
          </a:p>
          <a:p>
            <a:pPr lvl="1"/>
            <a:r>
              <a:rPr lang="en-GB" dirty="0" smtClean="0"/>
              <a:t>6 second delay: 50% of trigrams correctly recalled</a:t>
            </a:r>
          </a:p>
          <a:p>
            <a:pPr lvl="1"/>
            <a:r>
              <a:rPr lang="en-GB" dirty="0" smtClean="0"/>
              <a:t>18 second delay: less than 10% of trigrams correctly recalled</a:t>
            </a:r>
          </a:p>
          <a:p>
            <a:pPr lvl="1"/>
            <a:endParaRPr lang="en-GB" dirty="0"/>
          </a:p>
          <a:p>
            <a:r>
              <a:rPr lang="en-GB" sz="2000" dirty="0" smtClean="0"/>
              <a:t>Percentage of correctly recalled trigrams reduced with longer delays</a:t>
            </a:r>
          </a:p>
          <a:p>
            <a:endParaRPr lang="en-GB" sz="2000" dirty="0" smtClean="0"/>
          </a:p>
          <a:p>
            <a:r>
              <a:rPr lang="en-GB" sz="2000" dirty="0" smtClean="0"/>
              <a:t>Information held in STM is lost rapidly when there is little or no opportunity to rehearse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5725213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b="1" u="sng" dirty="0" smtClean="0"/>
              <a:t>Duration</a:t>
            </a:r>
            <a:r>
              <a:rPr lang="en-GB" sz="2000" dirty="0" smtClean="0"/>
              <a:t>: Rehearsal is the key</a:t>
            </a:r>
          </a:p>
          <a:p>
            <a:endParaRPr lang="en-GB" sz="2000" b="1" u="sng" dirty="0"/>
          </a:p>
          <a:p>
            <a:r>
              <a:rPr lang="en-GB" sz="2000" b="1" dirty="0" smtClean="0"/>
              <a:t>Maintenance rehearsal:</a:t>
            </a:r>
          </a:p>
          <a:p>
            <a:pPr lvl="1"/>
            <a:r>
              <a:rPr lang="en-GB" dirty="0" smtClean="0"/>
              <a:t>Rehearsing information in the way/order it was presented</a:t>
            </a:r>
          </a:p>
          <a:p>
            <a:pPr lvl="1"/>
            <a:endParaRPr lang="en-GB" dirty="0"/>
          </a:p>
          <a:p>
            <a:r>
              <a:rPr lang="en-GB" sz="2000" b="1" dirty="0" smtClean="0"/>
              <a:t>Elaborative rehearsal:</a:t>
            </a:r>
          </a:p>
          <a:p>
            <a:pPr lvl="1"/>
            <a:r>
              <a:rPr lang="en-GB" dirty="0" smtClean="0"/>
              <a:t>Gives the information some meaning, or links it with some pre-existing knowledge (in Long Term Memory - LTM)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pPr marL="0" indent="0" algn="ctr">
              <a:buNone/>
            </a:pPr>
            <a:r>
              <a:rPr lang="en-GB" sz="2000" dirty="0" smtClean="0"/>
              <a:t>Think </a:t>
            </a:r>
            <a:r>
              <a:rPr lang="en-GB" sz="2000" dirty="0"/>
              <a:t>of </a:t>
            </a:r>
            <a:r>
              <a:rPr lang="en-GB" sz="2000" dirty="0" smtClean="0"/>
              <a:t>examples </a:t>
            </a:r>
            <a:r>
              <a:rPr lang="en-GB" sz="2000" dirty="0"/>
              <a:t>of when you have engaged in either maintenance or elaborative </a:t>
            </a:r>
            <a:r>
              <a:rPr lang="en-GB" sz="2000" dirty="0" smtClean="0"/>
              <a:t>rehearsal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154618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Short Term Memory (STM)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200" b="1" u="sng" dirty="0" smtClean="0"/>
              <a:t>Coding</a:t>
            </a:r>
          </a:p>
          <a:p>
            <a:pPr marL="0" indent="0">
              <a:buNone/>
            </a:pPr>
            <a:endParaRPr lang="en-GB" sz="2200" b="1" dirty="0" smtClean="0"/>
          </a:p>
          <a:p>
            <a:r>
              <a:rPr lang="en-GB" sz="2200" dirty="0" smtClean="0"/>
              <a:t>Mainly acoustic: some semantic and visual coding</a:t>
            </a:r>
          </a:p>
          <a:p>
            <a:endParaRPr lang="en-GB" sz="2200" dirty="0"/>
          </a:p>
          <a:p>
            <a:r>
              <a:rPr lang="en-GB" sz="2200" b="1" dirty="0" smtClean="0"/>
              <a:t>Acoustic</a:t>
            </a:r>
            <a:r>
              <a:rPr lang="en-GB" sz="2200" dirty="0" smtClean="0"/>
              <a:t> coding:</a:t>
            </a:r>
          </a:p>
          <a:p>
            <a:pPr lvl="1"/>
            <a:r>
              <a:rPr lang="en-GB" sz="1900" dirty="0" smtClean="0"/>
              <a:t>Conrad (1964): when presented with lists of consonants which they then had to recall, participants tended to make mistakes on similar sounding letters e.g., recalling “b” instead of “p”</a:t>
            </a:r>
          </a:p>
          <a:p>
            <a:endParaRPr lang="en-GB" sz="2200" dirty="0"/>
          </a:p>
          <a:p>
            <a:r>
              <a:rPr lang="en-GB" sz="2200" b="1" dirty="0"/>
              <a:t>Semantic</a:t>
            </a:r>
            <a:r>
              <a:rPr lang="en-GB" sz="2200" dirty="0"/>
              <a:t> coding:</a:t>
            </a:r>
          </a:p>
          <a:p>
            <a:pPr lvl="1"/>
            <a:r>
              <a:rPr lang="en-GB" sz="1900" dirty="0"/>
              <a:t>Schulman (1970): errors made recalling words when presented with words with a similar meaning e.g., recognising “talk” rather than “speak”</a:t>
            </a:r>
          </a:p>
          <a:p>
            <a:pPr lvl="1"/>
            <a:endParaRPr lang="en-GB" sz="2200" dirty="0"/>
          </a:p>
          <a:p>
            <a:r>
              <a:rPr lang="en-GB" sz="2200" b="1" dirty="0"/>
              <a:t>Visual</a:t>
            </a:r>
            <a:r>
              <a:rPr lang="en-GB" sz="2200" dirty="0"/>
              <a:t> coding:</a:t>
            </a:r>
          </a:p>
          <a:p>
            <a:pPr lvl="1"/>
            <a:r>
              <a:rPr lang="en-GB" sz="1900" dirty="0"/>
              <a:t>Pictures can also be stored temporarily</a:t>
            </a:r>
          </a:p>
          <a:p>
            <a:endParaRPr lang="en-GB" dirty="0" smtClean="0"/>
          </a:p>
          <a:p>
            <a:pPr lvl="1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50794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 smtClean="0"/>
              <a:t>The multi-store model of memory (Atkinson &amp; </a:t>
            </a:r>
            <a:r>
              <a:rPr lang="en-GB" sz="2400" b="1" dirty="0" err="1" smtClean="0"/>
              <a:t>Shiffrin</a:t>
            </a:r>
            <a:r>
              <a:rPr lang="en-GB" sz="2400" b="1" dirty="0" smtClean="0"/>
              <a:t>, 1968)</a:t>
            </a:r>
            <a:endParaRPr lang="en-GB" sz="2400" b="1" dirty="0"/>
          </a:p>
        </p:txBody>
      </p:sp>
      <p:sp>
        <p:nvSpPr>
          <p:cNvPr id="4" name="Rounded Rectangle 3"/>
          <p:cNvSpPr/>
          <p:nvPr/>
        </p:nvSpPr>
        <p:spPr>
          <a:xfrm>
            <a:off x="39553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smtClean="0">
                <a:solidFill>
                  <a:schemeClr val="tx1"/>
                </a:solidFill>
              </a:rPr>
              <a:t>Sensory Memory</a:t>
            </a:r>
            <a:endParaRPr lang="en-GB" sz="2800" dirty="0">
              <a:solidFill>
                <a:schemeClr val="tx1"/>
              </a:solidFill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3451299" y="3140967"/>
            <a:ext cx="1935646" cy="1290055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Short Term Memory (STM)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516216" y="3140968"/>
            <a:ext cx="1944216" cy="1296144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Long Term Memory (LTM)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ight Arrow 6"/>
          <p:cNvSpPr/>
          <p:nvPr/>
        </p:nvSpPr>
        <p:spPr>
          <a:xfrm>
            <a:off x="2555776" y="3642925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ight Arrow 7"/>
          <p:cNvSpPr/>
          <p:nvPr/>
        </p:nvSpPr>
        <p:spPr>
          <a:xfrm>
            <a:off x="5580112" y="3332797"/>
            <a:ext cx="792088" cy="291078"/>
          </a:xfrm>
          <a:prstGeom prst="right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5580112" y="3874367"/>
            <a:ext cx="792088" cy="361563"/>
          </a:xfrm>
          <a:prstGeom prst="leftArrow">
            <a:avLst>
              <a:gd name="adj1" fmla="val 50000"/>
              <a:gd name="adj2" fmla="val 38145"/>
            </a:avLst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Down Arrow 9"/>
          <p:cNvSpPr/>
          <p:nvPr/>
        </p:nvSpPr>
        <p:spPr>
          <a:xfrm>
            <a:off x="100760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Down Arrow 10"/>
          <p:cNvSpPr/>
          <p:nvPr/>
        </p:nvSpPr>
        <p:spPr>
          <a:xfrm>
            <a:off x="4059082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Down Arrow 11"/>
          <p:cNvSpPr/>
          <p:nvPr/>
        </p:nvSpPr>
        <p:spPr>
          <a:xfrm>
            <a:off x="7128284" y="4660713"/>
            <a:ext cx="720080" cy="792088"/>
          </a:xfrm>
          <a:prstGeom prst="downArrow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Curved Down Arrow 13"/>
          <p:cNvSpPr/>
          <p:nvPr/>
        </p:nvSpPr>
        <p:spPr>
          <a:xfrm>
            <a:off x="4580278" y="2304327"/>
            <a:ext cx="1016974" cy="836640"/>
          </a:xfrm>
          <a:prstGeom prst="curvedDownArrow">
            <a:avLst>
              <a:gd name="adj1" fmla="val 25000"/>
              <a:gd name="adj2" fmla="val 55615"/>
              <a:gd name="adj3" fmla="val 25000"/>
            </a:avLst>
          </a:prstGeom>
          <a:noFill/>
          <a:ln>
            <a:solidFill>
              <a:schemeClr val="tx1"/>
            </a:solidFill>
          </a:ln>
          <a:scene3d>
            <a:camera prst="orthographicFront">
              <a:rot lat="0" lon="10799999" rev="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2339752" y="405514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Attention 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5580112" y="2995849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Storage</a:t>
            </a:r>
            <a:endParaRPr lang="en-GB" sz="1600" dirty="0"/>
          </a:p>
        </p:txBody>
      </p:sp>
      <p:sp>
        <p:nvSpPr>
          <p:cNvPr id="17" name="TextBox 16"/>
          <p:cNvSpPr txBox="1"/>
          <p:nvPr/>
        </p:nvSpPr>
        <p:spPr>
          <a:xfrm>
            <a:off x="5442943" y="4256778"/>
            <a:ext cx="1073273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Retrieval  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5568652" y="2119661"/>
            <a:ext cx="137961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Rehearsal  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395536" y="5949280"/>
            <a:ext cx="8064896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dirty="0" smtClean="0"/>
              <a:t>Information lost (forgetting)</a:t>
            </a:r>
            <a:endParaRPr lang="en-GB" sz="2400" dirty="0"/>
          </a:p>
        </p:txBody>
      </p:sp>
      <p:sp>
        <p:nvSpPr>
          <p:cNvPr id="3" name="Oval 2"/>
          <p:cNvSpPr/>
          <p:nvPr/>
        </p:nvSpPr>
        <p:spPr>
          <a:xfrm>
            <a:off x="5905860" y="2214803"/>
            <a:ext cx="3164928" cy="3148474"/>
          </a:xfrm>
          <a:prstGeom prst="ellipse">
            <a:avLst/>
          </a:prstGeom>
          <a:noFill/>
          <a:ln w="762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7936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2" presetClass="exit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44164" y="1700808"/>
            <a:ext cx="219002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4400" b="1" dirty="0" smtClean="0">
                <a:solidFill>
                  <a:srgbClr val="29293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BREAK</a:t>
            </a:r>
            <a:endParaRPr lang="en-GB" sz="4400" b="1" dirty="0">
              <a:solidFill>
                <a:srgbClr val="29293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3947" y="2708920"/>
            <a:ext cx="2878943" cy="24803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2865479" y="5512531"/>
            <a:ext cx="334739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sz="4000" b="1" dirty="0" smtClean="0">
                <a:solidFill>
                  <a:srgbClr val="29293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10 MINUTES!</a:t>
            </a:r>
            <a:endParaRPr lang="en-GB" sz="4000" b="1" dirty="0">
              <a:solidFill>
                <a:srgbClr val="29293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5996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Long Term Memory (LTM)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48816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Bower (1975) – LTM includes:</a:t>
            </a:r>
          </a:p>
          <a:p>
            <a:pPr lvl="1"/>
            <a:r>
              <a:rPr lang="en-GB" dirty="0" smtClean="0"/>
              <a:t>Spatial model of our environment/world</a:t>
            </a:r>
          </a:p>
          <a:p>
            <a:pPr lvl="1"/>
            <a:r>
              <a:rPr lang="en-GB" dirty="0" smtClean="0"/>
              <a:t>Knowledge of the physical world</a:t>
            </a:r>
          </a:p>
          <a:p>
            <a:pPr lvl="1"/>
            <a:r>
              <a:rPr lang="en-GB" dirty="0" smtClean="0"/>
              <a:t>Beliefs, norms and goals</a:t>
            </a:r>
          </a:p>
          <a:p>
            <a:pPr lvl="1"/>
            <a:r>
              <a:rPr lang="en-GB" dirty="0" smtClean="0"/>
              <a:t>Motor skills, etc.</a:t>
            </a:r>
          </a:p>
          <a:p>
            <a:pPr lvl="1"/>
            <a:r>
              <a:rPr lang="en-GB" dirty="0" smtClean="0"/>
              <a:t>Perceptual and language skills</a:t>
            </a:r>
          </a:p>
          <a:p>
            <a:pPr lvl="1"/>
            <a:endParaRPr lang="en-GB" dirty="0"/>
          </a:p>
          <a:p>
            <a:r>
              <a:rPr lang="en-GB" sz="2000" dirty="0" smtClean="0"/>
              <a:t>Much of this reflects </a:t>
            </a:r>
            <a:r>
              <a:rPr lang="en-GB" sz="2000" b="1" dirty="0" smtClean="0"/>
              <a:t>semantic memory </a:t>
            </a:r>
            <a:r>
              <a:rPr lang="en-GB" sz="2000" dirty="0" smtClean="0"/>
              <a:t>(</a:t>
            </a:r>
            <a:r>
              <a:rPr lang="en-GB" sz="2000" dirty="0" err="1" smtClean="0"/>
              <a:t>Tulving</a:t>
            </a:r>
            <a:r>
              <a:rPr lang="en-GB" sz="2000" dirty="0" smtClean="0"/>
              <a:t>, 1972)</a:t>
            </a:r>
          </a:p>
          <a:p>
            <a:endParaRPr lang="en-GB" sz="20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sz="2000" b="1" dirty="0" smtClean="0"/>
              <a:t>Capacity</a:t>
            </a:r>
            <a:r>
              <a:rPr lang="en-GB" sz="2000" dirty="0" smtClean="0"/>
              <a:t>:  Unlimited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b="1" dirty="0" smtClean="0"/>
              <a:t>Duration</a:t>
            </a:r>
            <a:r>
              <a:rPr lang="en-GB" sz="2000" dirty="0" smtClean="0"/>
              <a:t>: up to a lifetime</a:t>
            </a:r>
            <a:endParaRPr lang="en-GB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92696"/>
            <a:ext cx="2336031" cy="2336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99922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Long Term Memory (LTM)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b="1" dirty="0" smtClean="0"/>
              <a:t>Coding</a:t>
            </a:r>
          </a:p>
          <a:p>
            <a:pPr marL="0" indent="0">
              <a:buNone/>
            </a:pPr>
            <a:endParaRPr lang="en-GB" sz="2000" b="1" dirty="0" smtClean="0"/>
          </a:p>
          <a:p>
            <a:r>
              <a:rPr lang="en-GB" sz="2000" dirty="0" smtClean="0"/>
              <a:t>Mainly semantic (</a:t>
            </a:r>
            <a:r>
              <a:rPr lang="en-GB" sz="2000" dirty="0" err="1" smtClean="0"/>
              <a:t>Baddeley</a:t>
            </a:r>
            <a:r>
              <a:rPr lang="en-GB" sz="2000" dirty="0" smtClean="0"/>
              <a:t> 1966) – opposite effects found for LTM than with STM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Acoustically similar words had no effect on recall for LTM</a:t>
            </a:r>
          </a:p>
          <a:p>
            <a:pPr lvl="1"/>
            <a:r>
              <a:rPr lang="en-GB" sz="1800" b="1" dirty="0" smtClean="0"/>
              <a:t>Few semantically similar words recalled</a:t>
            </a:r>
          </a:p>
          <a:p>
            <a:pPr lvl="1"/>
            <a:endParaRPr lang="en-GB" dirty="0"/>
          </a:p>
          <a:p>
            <a:r>
              <a:rPr lang="en-GB" sz="2000" dirty="0" smtClean="0"/>
              <a:t>But also uses visual coding and acoustic coding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How else can we picture our favourite place or remember the words of our favourite song?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25493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548680"/>
            <a:ext cx="8820472" cy="792088"/>
          </a:xfrm>
        </p:spPr>
        <p:txBody>
          <a:bodyPr>
            <a:normAutofit fontScale="90000"/>
          </a:bodyPr>
          <a:lstStyle/>
          <a:p>
            <a:r>
              <a:rPr lang="en-GB" dirty="0"/>
              <a:t/>
            </a:r>
            <a:br>
              <a:rPr lang="en-GB" dirty="0"/>
            </a:br>
            <a:r>
              <a:rPr lang="en-GB" sz="3100" dirty="0"/>
              <a:t>What evidence </a:t>
            </a:r>
            <a:r>
              <a:rPr lang="en-GB" sz="3100" dirty="0" smtClean="0"/>
              <a:t>is there to </a:t>
            </a:r>
            <a:r>
              <a:rPr lang="en-GB" sz="3100" dirty="0"/>
              <a:t>support the Multi-Store Model?</a:t>
            </a:r>
            <a:r>
              <a:rPr lang="en-GB" sz="2700" b="1" dirty="0"/>
              <a:t/>
            </a:r>
            <a:br>
              <a:rPr lang="en-GB" sz="2700" b="1" dirty="0"/>
            </a:b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54528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                                   STM   and   LTM</a:t>
            </a:r>
          </a:p>
          <a:p>
            <a:pPr marL="0" indent="0">
              <a:buNone/>
            </a:pPr>
            <a:endParaRPr lang="en-GB" sz="1200" dirty="0"/>
          </a:p>
          <a:p>
            <a:pPr marL="0" indent="0">
              <a:buNone/>
            </a:pPr>
            <a:r>
              <a:rPr lang="en-GB" sz="2000" b="1" dirty="0" smtClean="0"/>
              <a:t>Coding</a:t>
            </a:r>
          </a:p>
          <a:p>
            <a:pPr lvl="1"/>
            <a:r>
              <a:rPr lang="en-GB" dirty="0" err="1" smtClean="0"/>
              <a:t>Baddeley</a:t>
            </a:r>
            <a:r>
              <a:rPr lang="en-GB" dirty="0" smtClean="0"/>
              <a:t> (1966) presented words that were either:</a:t>
            </a:r>
          </a:p>
          <a:p>
            <a:pPr lvl="2"/>
            <a:r>
              <a:rPr lang="en-GB" sz="2000" dirty="0" smtClean="0"/>
              <a:t>Acoustically similar: caught; short; taut</a:t>
            </a:r>
          </a:p>
          <a:p>
            <a:pPr lvl="2"/>
            <a:r>
              <a:rPr lang="en-GB" sz="2000" dirty="0" smtClean="0"/>
              <a:t>Semantically similar: huge; great; wide</a:t>
            </a:r>
          </a:p>
          <a:p>
            <a:pPr lvl="2"/>
            <a:r>
              <a:rPr lang="en-GB" sz="2000" dirty="0" smtClean="0"/>
              <a:t>Acoustically dissimilar: foul; old; deep</a:t>
            </a:r>
          </a:p>
          <a:p>
            <a:pPr lvl="2"/>
            <a:r>
              <a:rPr lang="en-GB" sz="2000" dirty="0" smtClean="0"/>
              <a:t>Semantically dissimilar: pen; day; ring</a:t>
            </a:r>
          </a:p>
          <a:p>
            <a:pPr lvl="2"/>
            <a:endParaRPr lang="en-GB" sz="2000" dirty="0"/>
          </a:p>
          <a:p>
            <a:pPr lvl="1"/>
            <a:r>
              <a:rPr lang="en-GB" dirty="0" smtClean="0"/>
              <a:t>In LTM, semantically similar words were recalled less well than semantically dissimilar words; little effect for acoustic words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In STM the opposite was found – acoustically similar words were recalled less well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6126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9936" y="284438"/>
            <a:ext cx="8229600" cy="990600"/>
          </a:xfrm>
        </p:spPr>
        <p:txBody>
          <a:bodyPr>
            <a:normAutofit/>
          </a:bodyPr>
          <a:lstStyle/>
          <a:p>
            <a:r>
              <a:rPr lang="en-GB" sz="2800" dirty="0"/>
              <a:t>The serial position </a:t>
            </a:r>
            <a:r>
              <a:rPr lang="en-GB" sz="2800" dirty="0" smtClean="0"/>
              <a:t>effect  (</a:t>
            </a:r>
            <a:r>
              <a:rPr lang="en-GB" sz="2800" dirty="0"/>
              <a:t>Murdock, 1962)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8137" y="2137792"/>
            <a:ext cx="5913199" cy="36724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72682" y="5805264"/>
            <a:ext cx="37444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Items at the beginning have been rehearsed and entered LTM, from where they are recalled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904148" y="5805264"/>
            <a:ext cx="29523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Items currently in STM – recalled directly from STM (have to be recalled first)</a:t>
            </a:r>
            <a:endParaRPr lang="en-GB" dirty="0"/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1809329" y="5426701"/>
            <a:ext cx="576064" cy="4320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7241976" y="5480284"/>
            <a:ext cx="537120" cy="37846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/>
          <p:cNvSpPr/>
          <p:nvPr/>
        </p:nvSpPr>
        <p:spPr>
          <a:xfrm>
            <a:off x="5765812" y="4994653"/>
            <a:ext cx="1476164" cy="648072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Oval 12"/>
          <p:cNvSpPr/>
          <p:nvPr/>
        </p:nvSpPr>
        <p:spPr>
          <a:xfrm>
            <a:off x="2363217" y="4984037"/>
            <a:ext cx="1476164" cy="648072"/>
          </a:xfrm>
          <a:prstGeom prst="ellipse">
            <a:avLst/>
          </a:prstGeom>
          <a:noFill/>
          <a:ln w="412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487985" y="1214462"/>
            <a:ext cx="6583854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The correct recall of words depends upon their position in a list</a:t>
            </a:r>
          </a:p>
          <a:p>
            <a:endParaRPr lang="en-GB" dirty="0"/>
          </a:p>
          <a:p>
            <a:r>
              <a:rPr lang="en-GB" dirty="0"/>
              <a:t>Primacy and Recency effects</a:t>
            </a:r>
          </a:p>
        </p:txBody>
      </p:sp>
    </p:spTree>
    <p:extLst>
      <p:ext uri="{BB962C8B-B14F-4D97-AF65-F5344CB8AC3E}">
        <p14:creationId xmlns:p14="http://schemas.microsoft.com/office/powerpoint/2010/main" val="1777285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2" grpId="0" animBg="1"/>
      <p:bldP spid="13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784304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STM </a:t>
            </a:r>
            <a:r>
              <a:rPr lang="en-GB" dirty="0" smtClean="0"/>
              <a:t>and LTM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sz="2000" dirty="0" smtClean="0"/>
              <a:t>The Brown-Peterson Technique</a:t>
            </a:r>
          </a:p>
          <a:p>
            <a:endParaRPr lang="en-GB" sz="2000" dirty="0" smtClean="0"/>
          </a:p>
          <a:p>
            <a:r>
              <a:rPr lang="en-GB" sz="2000" b="1" dirty="0" smtClean="0"/>
              <a:t>Chunking</a:t>
            </a:r>
          </a:p>
          <a:p>
            <a:pPr lvl="1"/>
            <a:r>
              <a:rPr lang="en-GB" dirty="0" smtClean="0"/>
              <a:t>Recall from STM is more accurate if better semantic/grammatical structure</a:t>
            </a:r>
          </a:p>
          <a:p>
            <a:pPr lvl="1"/>
            <a:r>
              <a:rPr lang="en-GB" dirty="0" smtClean="0"/>
              <a:t>Suggests some processing/flow to and from LTM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2997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Studies of brain-damaged patients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416152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2000" dirty="0" smtClean="0"/>
              <a:t>Do certain types of brain damage effect only STM or LTM?</a:t>
            </a:r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H M: anterograde amnesia (Milner et al., 1968)</a:t>
            </a:r>
          </a:p>
          <a:p>
            <a:pPr lvl="1"/>
            <a:r>
              <a:rPr lang="en-GB" sz="1800" dirty="0" smtClean="0"/>
              <a:t>Removal of </a:t>
            </a:r>
            <a:r>
              <a:rPr lang="en-GB" sz="1800" baseline="30000" dirty="0" smtClean="0"/>
              <a:t>2</a:t>
            </a:r>
            <a:r>
              <a:rPr lang="en-GB" sz="1800" dirty="0" smtClean="0"/>
              <a:t>/</a:t>
            </a:r>
            <a:r>
              <a:rPr lang="en-GB" sz="1800" baseline="-25000" dirty="0" smtClean="0"/>
              <a:t>3 </a:t>
            </a:r>
            <a:r>
              <a:rPr lang="en-GB" sz="1800" dirty="0" smtClean="0"/>
              <a:t> of hippocampus and amygdala</a:t>
            </a:r>
          </a:p>
          <a:p>
            <a:pPr lvl="1"/>
            <a:r>
              <a:rPr lang="en-GB" sz="1800" dirty="0" smtClean="0"/>
              <a:t>Normal STM, no LTM</a:t>
            </a:r>
          </a:p>
          <a:p>
            <a:pPr lvl="1"/>
            <a:r>
              <a:rPr lang="en-GB" sz="1800" dirty="0" smtClean="0"/>
              <a:t>Cannot remember any new facts, has to get to know people from scratch every time. So impaired memory of the recent past</a:t>
            </a:r>
          </a:p>
          <a:p>
            <a:pPr lvl="1"/>
            <a:r>
              <a:rPr lang="en-GB" sz="1800" i="1" dirty="0" smtClean="0"/>
              <a:t>But he can learn and remember perceptual and motor skills</a:t>
            </a:r>
          </a:p>
          <a:p>
            <a:endParaRPr lang="en-GB" dirty="0"/>
          </a:p>
          <a:p>
            <a:r>
              <a:rPr lang="en-GB" sz="2000" dirty="0"/>
              <a:t>Clive </a:t>
            </a:r>
            <a:r>
              <a:rPr lang="en-GB" sz="2000" dirty="0" smtClean="0"/>
              <a:t>Wearing: </a:t>
            </a:r>
            <a:r>
              <a:rPr lang="en-GB" sz="1800" dirty="0" smtClean="0"/>
              <a:t>Rare </a:t>
            </a:r>
            <a:r>
              <a:rPr lang="en-GB" sz="1800" dirty="0"/>
              <a:t>brain infection</a:t>
            </a:r>
          </a:p>
          <a:p>
            <a:pPr lvl="1"/>
            <a:r>
              <a:rPr lang="en-GB" sz="1800" dirty="0"/>
              <a:t>Constantly believes he has just awoken from years of unconsciousness</a:t>
            </a:r>
          </a:p>
          <a:p>
            <a:pPr lvl="1"/>
            <a:r>
              <a:rPr lang="en-GB" sz="1800" dirty="0"/>
              <a:t>Retained his musical and motor skills</a:t>
            </a:r>
          </a:p>
          <a:p>
            <a:pPr lvl="1"/>
            <a:r>
              <a:rPr lang="en-GB" sz="1800" dirty="0"/>
              <a:t>Patchy recall of previous life/knowledge</a:t>
            </a:r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6672"/>
            <a:ext cx="1409576" cy="1467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23448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Studies of brain-damaged patients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6817" y="2204864"/>
            <a:ext cx="8229600" cy="4876800"/>
          </a:xfrm>
        </p:spPr>
        <p:txBody>
          <a:bodyPr>
            <a:normAutofit/>
          </a:bodyPr>
          <a:lstStyle/>
          <a:p>
            <a:r>
              <a:rPr lang="en-GB" sz="2000" b="1" dirty="0" smtClean="0"/>
              <a:t>Anterograde amnesia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STM function tends to be preserved, but limited LTM function</a:t>
            </a:r>
          </a:p>
          <a:p>
            <a:pPr lvl="1"/>
            <a:r>
              <a:rPr lang="en-GB" sz="1800" dirty="0" smtClean="0"/>
              <a:t>This could be due to problems with TRANSFER between STM and LTM, or problems of RETRIEVAL from LTM</a:t>
            </a:r>
          </a:p>
          <a:p>
            <a:pPr lvl="1"/>
            <a:endParaRPr lang="en-GB" dirty="0"/>
          </a:p>
          <a:p>
            <a:r>
              <a:rPr lang="en-GB" sz="2000" b="1" dirty="0" smtClean="0"/>
              <a:t>Retrograde amnesia</a:t>
            </a:r>
          </a:p>
          <a:p>
            <a:endParaRPr lang="en-GB" sz="2000" dirty="0" smtClean="0"/>
          </a:p>
          <a:p>
            <a:pPr lvl="1"/>
            <a:r>
              <a:rPr lang="en-GB" sz="1800" dirty="0" smtClean="0"/>
              <a:t>Patient fails to remember any events that happened </a:t>
            </a:r>
            <a:r>
              <a:rPr lang="en-GB" sz="1800" i="1" dirty="0" smtClean="0"/>
              <a:t>before</a:t>
            </a:r>
            <a:r>
              <a:rPr lang="en-GB" sz="1800" dirty="0" smtClean="0"/>
              <a:t> the onset of the amnesi</a:t>
            </a:r>
            <a:r>
              <a:rPr lang="en-GB" sz="1800" dirty="0"/>
              <a:t>a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77144"/>
            <a:ext cx="1408113" cy="1470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1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533400"/>
            <a:ext cx="8640960" cy="990600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/>
              <a:t>The Working Memory Model  (</a:t>
            </a:r>
            <a:r>
              <a:rPr lang="en-GB" sz="2800" dirty="0" err="1" smtClean="0"/>
              <a:t>Baddeley</a:t>
            </a:r>
            <a:r>
              <a:rPr lang="en-GB" sz="2800" dirty="0" smtClean="0"/>
              <a:t> &amp; Hitch, 1974)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844824"/>
            <a:ext cx="8229600" cy="463217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Criticises the concept of a unitary STM</a:t>
            </a:r>
          </a:p>
          <a:p>
            <a:endParaRPr lang="en-GB" sz="2000" dirty="0" smtClean="0"/>
          </a:p>
          <a:p>
            <a:r>
              <a:rPr lang="en-GB" sz="2000" dirty="0" smtClean="0"/>
              <a:t>STM is not just a ‘stopping off station’</a:t>
            </a:r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Why?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Chunking – meaning must come from LTM</a:t>
            </a:r>
          </a:p>
          <a:p>
            <a:endParaRPr lang="en-GB" sz="2000" dirty="0" smtClean="0"/>
          </a:p>
          <a:p>
            <a:r>
              <a:rPr lang="en-GB" sz="2000" dirty="0" smtClean="0"/>
              <a:t>Greater two-way flow of information from STM to LTM</a:t>
            </a:r>
          </a:p>
          <a:p>
            <a:endParaRPr lang="en-GB" sz="2000" dirty="0" smtClean="0"/>
          </a:p>
          <a:p>
            <a:r>
              <a:rPr lang="en-GB" sz="2000" dirty="0" smtClean="0"/>
              <a:t>Expertise can increase the capacity of STM – chess players; football fans; burglars!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23051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72816"/>
            <a:ext cx="8229600" cy="4704184"/>
          </a:xfrm>
        </p:spPr>
        <p:txBody>
          <a:bodyPr>
            <a:normAutofit/>
          </a:bodyPr>
          <a:lstStyle/>
          <a:p>
            <a:endParaRPr lang="en-GB" sz="2000" b="1" dirty="0"/>
          </a:p>
          <a:p>
            <a:r>
              <a:rPr lang="en-GB" sz="2000" dirty="0" smtClean="0"/>
              <a:t>STM conceptualised as a ‘</a:t>
            </a:r>
            <a:r>
              <a:rPr lang="en-GB" sz="2000" b="1" dirty="0" smtClean="0"/>
              <a:t>working memory</a:t>
            </a:r>
            <a:r>
              <a:rPr lang="en-GB" sz="2000" dirty="0" smtClean="0"/>
              <a:t>’: like a computer screen doing different things with different pieces of information</a:t>
            </a:r>
          </a:p>
          <a:p>
            <a:endParaRPr lang="en-GB" sz="2000" dirty="0"/>
          </a:p>
          <a:p>
            <a:pPr lvl="1"/>
            <a:r>
              <a:rPr lang="en-GB" dirty="0" smtClean="0"/>
              <a:t>An </a:t>
            </a:r>
            <a:r>
              <a:rPr lang="en-GB" dirty="0"/>
              <a:t>‘</a:t>
            </a:r>
            <a:r>
              <a:rPr lang="en-GB" b="1" dirty="0"/>
              <a:t>active desktop</a:t>
            </a:r>
            <a:r>
              <a:rPr lang="en-GB" dirty="0"/>
              <a:t>’</a:t>
            </a:r>
          </a:p>
          <a:p>
            <a:endParaRPr lang="en-GB" sz="2000" dirty="0" smtClean="0"/>
          </a:p>
          <a:p>
            <a:endParaRPr lang="en-GB" sz="2000" dirty="0"/>
          </a:p>
          <a:p>
            <a:r>
              <a:rPr lang="en-GB" sz="2000" dirty="0" smtClean="0"/>
              <a:t>LTM – conceptualised as a computer memory – holds large amounts of information in a passive state for possible future retrieval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023721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STM as ‘working memory’</a:t>
            </a:r>
          </a:p>
          <a:p>
            <a:endParaRPr lang="en-GB" dirty="0"/>
          </a:p>
        </p:txBody>
      </p:sp>
      <p:sp>
        <p:nvSpPr>
          <p:cNvPr id="5" name="Rounded Rectangle 4"/>
          <p:cNvSpPr/>
          <p:nvPr/>
        </p:nvSpPr>
        <p:spPr>
          <a:xfrm>
            <a:off x="2843808" y="3090106"/>
            <a:ext cx="3744416" cy="64807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Central Executive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220072" y="4793108"/>
            <a:ext cx="3744416" cy="792088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Visuospatial 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chemeClr val="tx1"/>
                </a:solidFill>
              </a:rPr>
              <a:t>Scratch Pad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51520" y="4793704"/>
            <a:ext cx="3744416" cy="791492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Articulatory/Phonological Loop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796136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33475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5" name="Rounded Rectangle 4"/>
          <p:cNvSpPr/>
          <p:nvPr/>
        </p:nvSpPr>
        <p:spPr>
          <a:xfrm>
            <a:off x="2843808" y="3090106"/>
            <a:ext cx="3744416" cy="64807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Central Executive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5220072" y="4793108"/>
            <a:ext cx="3744416" cy="792088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Visuospatial 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chemeClr val="tx1"/>
                </a:solidFill>
              </a:rPr>
              <a:t>Scratch Pad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51520" y="4793704"/>
            <a:ext cx="3744416" cy="791492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Articulatory/Phonological Loop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796136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Oval 3"/>
          <p:cNvSpPr/>
          <p:nvPr/>
        </p:nvSpPr>
        <p:spPr>
          <a:xfrm>
            <a:off x="7330678" y="1865970"/>
            <a:ext cx="1728192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Problem solving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>
            <a:off x="2555776" y="1484784"/>
            <a:ext cx="1728192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Decision making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43558" y="1865970"/>
            <a:ext cx="1728192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Limited capacity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13" name="Oval 12"/>
          <p:cNvSpPr/>
          <p:nvPr/>
        </p:nvSpPr>
        <p:spPr>
          <a:xfrm>
            <a:off x="5184626" y="1336216"/>
            <a:ext cx="1728192" cy="122413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Modality free</a:t>
            </a:r>
            <a:endParaRPr lang="en-GB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1247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4" grpId="0" animBg="1"/>
      <p:bldP spid="10" grpId="0" animBg="1"/>
      <p:bldP spid="12" grpId="0" animBg="1"/>
      <p:bldP spid="13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5" name="Rounded Rectangle 4"/>
          <p:cNvSpPr/>
          <p:nvPr/>
        </p:nvSpPr>
        <p:spPr>
          <a:xfrm>
            <a:off x="2843808" y="3090106"/>
            <a:ext cx="3744416" cy="64807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Central Executive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932040" y="4800499"/>
            <a:ext cx="3744416" cy="792088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Visuospatial 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chemeClr val="tx1"/>
                </a:solidFill>
              </a:rPr>
              <a:t>Scratch Pad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83568" y="4800499"/>
            <a:ext cx="3744416" cy="791492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Articulatory/Phonological Loop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796136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82395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6" presetClass="emph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5" name="Rounded Rectangle 4"/>
          <p:cNvSpPr/>
          <p:nvPr/>
        </p:nvSpPr>
        <p:spPr>
          <a:xfrm>
            <a:off x="2843808" y="3090106"/>
            <a:ext cx="3744416" cy="648072"/>
          </a:xfrm>
          <a:prstGeom prst="roundRect">
            <a:avLst/>
          </a:prstGeom>
          <a:blipFill>
            <a:blip r:embed="rId3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 smtClean="0">
                <a:solidFill>
                  <a:schemeClr val="tx1"/>
                </a:solidFill>
              </a:rPr>
              <a:t>Central Executive</a:t>
            </a:r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4932040" y="4800499"/>
            <a:ext cx="3744416" cy="792088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Visuospatial </a:t>
            </a:r>
            <a:br>
              <a:rPr lang="en-GB" sz="2400" dirty="0" smtClean="0">
                <a:solidFill>
                  <a:schemeClr val="tx1"/>
                </a:solidFill>
              </a:rPr>
            </a:br>
            <a:r>
              <a:rPr lang="en-GB" sz="2400" dirty="0" smtClean="0">
                <a:solidFill>
                  <a:schemeClr val="tx1"/>
                </a:solidFill>
              </a:rPr>
              <a:t>Scratch Pad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83568" y="4800499"/>
            <a:ext cx="3744416" cy="791492"/>
          </a:xfrm>
          <a:prstGeom prst="roundRect">
            <a:avLst/>
          </a:prstGeom>
          <a:blipFill>
            <a:blip r:embed="rId4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>
                <a:solidFill>
                  <a:schemeClr val="tx1"/>
                </a:solidFill>
              </a:rPr>
              <a:t>Articulatory/Phonological Loop</a:t>
            </a:r>
            <a:endParaRPr lang="en-GB" sz="2400" dirty="0">
              <a:solidFill>
                <a:schemeClr val="tx1"/>
              </a:solidFill>
            </a:endParaRPr>
          </a:p>
        </p:txBody>
      </p:sp>
      <p:cxnSp>
        <p:nvCxnSpPr>
          <p:cNvPr id="9" name="Straight Arrow Connector 8"/>
          <p:cNvCxnSpPr/>
          <p:nvPr/>
        </p:nvCxnSpPr>
        <p:spPr>
          <a:xfrm flipH="1">
            <a:off x="2843808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5796136" y="3933056"/>
            <a:ext cx="792088" cy="7200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9084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6" presetClass="emph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1" animBg="1"/>
      <p:bldP spid="7" grpId="1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The Working Memory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Evidence for the Working Memory model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 smtClean="0"/>
              <a:t>Dual task method (</a:t>
            </a:r>
            <a:r>
              <a:rPr lang="en-GB" sz="2000" dirty="0" err="1" smtClean="0"/>
              <a:t>Baddeley</a:t>
            </a:r>
            <a:r>
              <a:rPr lang="en-GB" sz="2000" dirty="0" smtClean="0"/>
              <a:t> et al., 1975)</a:t>
            </a:r>
          </a:p>
          <a:p>
            <a:pPr lvl="1"/>
            <a:r>
              <a:rPr lang="en-GB" sz="1800" dirty="0" smtClean="0"/>
              <a:t>Two tasks involving the same slave system = poorer performance</a:t>
            </a:r>
          </a:p>
          <a:p>
            <a:pPr lvl="1"/>
            <a:r>
              <a:rPr lang="en-GB" sz="1800" dirty="0" smtClean="0"/>
              <a:t>Two tasks involving different slave systems = no performance impairment.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sz="2000" dirty="0" smtClean="0"/>
              <a:t>But… major weakness is that little is known about what the central executive actually is or does!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496871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764704"/>
            <a:ext cx="8229600" cy="990600"/>
          </a:xfrm>
        </p:spPr>
        <p:txBody>
          <a:bodyPr>
            <a:noAutofit/>
          </a:bodyPr>
          <a:lstStyle/>
          <a:p>
            <a:pPr algn="ctr"/>
            <a:r>
              <a:rPr lang="en-GB" sz="2800" dirty="0" smtClean="0"/>
              <a:t>The Levels of Processing </a:t>
            </a:r>
            <a:r>
              <a:rPr lang="en-GB" sz="2800" dirty="0"/>
              <a:t>Model </a:t>
            </a:r>
            <a:r>
              <a:rPr lang="en-GB" sz="2800" dirty="0" smtClean="0"/>
              <a:t/>
            </a:r>
            <a:br>
              <a:rPr lang="en-GB" sz="2800" dirty="0" smtClean="0"/>
            </a:br>
            <a:r>
              <a:rPr lang="en-GB" sz="2800" dirty="0" smtClean="0"/>
              <a:t>(</a:t>
            </a:r>
            <a:r>
              <a:rPr lang="en-GB" sz="2800" dirty="0" err="1"/>
              <a:t>Craik</a:t>
            </a:r>
            <a:r>
              <a:rPr lang="en-GB" sz="2800" dirty="0"/>
              <a:t> and Lockhart, 1972)</a:t>
            </a:r>
            <a:br>
              <a:rPr lang="en-GB" sz="2800" dirty="0"/>
            </a:b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981200"/>
            <a:ext cx="8229600" cy="48768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Concentrates on the processes involved in memory, not just on the stores involved.</a:t>
            </a:r>
          </a:p>
          <a:p>
            <a:endParaRPr lang="en-GB" sz="2000" dirty="0" smtClean="0"/>
          </a:p>
          <a:p>
            <a:pPr lvl="1"/>
            <a:r>
              <a:rPr lang="en-GB" dirty="0" smtClean="0"/>
              <a:t>Memory is really just what happens as a result of processing information</a:t>
            </a:r>
          </a:p>
          <a:p>
            <a:pPr lvl="1"/>
            <a:endParaRPr lang="en-GB" dirty="0" smtClean="0"/>
          </a:p>
          <a:p>
            <a:r>
              <a:rPr lang="en-GB" sz="2000" dirty="0" smtClean="0"/>
              <a:t>No STM or LTM – only one type of memory store and its capacity is enormous</a:t>
            </a:r>
          </a:p>
          <a:p>
            <a:endParaRPr lang="en-GB" sz="2000" dirty="0" smtClean="0"/>
          </a:p>
          <a:p>
            <a:r>
              <a:rPr lang="en-GB" sz="2000" dirty="0" smtClean="0"/>
              <a:t>Memory, attention, and perception are all inter-related processes.</a:t>
            </a:r>
          </a:p>
        </p:txBody>
      </p:sp>
    </p:spTree>
    <p:extLst>
      <p:ext uri="{BB962C8B-B14F-4D97-AF65-F5344CB8AC3E}">
        <p14:creationId xmlns:p14="http://schemas.microsoft.com/office/powerpoint/2010/main" val="3448935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4598" y="317132"/>
            <a:ext cx="8229600" cy="990600"/>
          </a:xfrm>
        </p:spPr>
        <p:txBody>
          <a:bodyPr>
            <a:normAutofit/>
          </a:bodyPr>
          <a:lstStyle/>
          <a:p>
            <a:r>
              <a:rPr lang="en-GB" sz="2800" dirty="0" smtClean="0"/>
              <a:t>The Levels of Processing Model</a:t>
            </a:r>
            <a:endParaRPr lang="en-GB" sz="2800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539943" y="2912615"/>
            <a:ext cx="2085975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AutoShape 4" descr="data:image/jpeg;base64,/9j/4AAQSkZJRgABAQAAAQABAAD/2wCEAAkGBxQTEhUUExMWFhQXFBQUFxgYGBcdFRQXFBQXFxQUFxgYHCggGBolHBQUITEhJSkrLi4uFx8zODMsNygtLisBCgoKDg0OGhAQGzQkICQsLCwsLDQuLCwsLCwsLCwsLCwsNC8sLCwsLCwsLCwsLCwsLCwsLCwsLCwsLCwsLCwsLP/AABEIAOYA2wMBEQACEQEDEQH/xAAbAAABBQEBAAAAAAAAAAAAAAAAAQMEBQYCB//EAEYQAAEDAgIECgYHBwQCAwAAAAEAAgMEEQUhBhIxUQcTMkFhcYGRobEUIkKS0fAjUmJygrLBM0NTosLh8RUkg9I0YxZz4v/EABsBAQADAQEBAQAAAAAAAAAAAAABAgMEBQYH/8QAOxEAAgECAwQHCAIABAcAAAAAAAECAxEEITEFEkFREzJxgZGhsRQiQmHB0eHwFVIjM2JyBiQlQ1OC8f/aAAwDAQACEQMRAD8A9xQAgBACAEAIAQAgBACAEAIBCUBU4hi1rhnvfBaRhzOyjhr5yKcT1sJ4xhE8R9Yx7JGX26pJ9bz6CjcW8yXKjNuMlb5ouMG0ihqMgdV4yLHZOB3WPP0KrjbMyqYaUM1muZbqpzggBACAEAIAQAgBACAEAIAQAgBACAEAIAQAgBACAEA1UVDWC7j8T1KUmy8IObsjP1+JOflsbu+O9bRhY9ClQUM+JXOernQaCj5DfujyXK9Tx6nWfaRcUwSKf1nAtkGyRmTx2+0Og3ClSaLU606fVZBjr6qkylHpEI/eMB12j7bMz2i46la8ZfI3/wAKt/pfkaLDMUinaHRPDh4jrCq4tGFSjOm/eRMUGQIAQAgBACAEAIAQAgBACAEAIAQAgBACAEAICBX4k1mQzd4DrV4wudFKg55vQwOk2lhikDRFLUSEa7mxC5Y24FyB0kKZVFB7qR6CjCnHkinp+EGkedVznRPGRbI0gg7ja9lKrR45GkXF6Mkz6UQhusJGkdBBV1OOqZeyRc6MacU8to3O1XbATsO7NZON3dHn1sO5Nyh4GzY8EXBuCqHC007M6Qgp6/AGOdxkTjDNt12bHH7bdjuvI9KlSaN6eIlFWea5HEWkEtP6taz1dgnZnGd2vzsPX4q1k9DToqdXOm7Pk/oaWnqGvaHMcHNPOFVqxzSg4u0kOKCoIAQAgBACAEAIAQAgBACAEAIAQAgOXvAFybBCUm3ZFLiGKk5MyG/nPwWsYczuo4a2cjMY1iYhYXHacmjefgpqTUFc7EjFaL6RRRV7n1Dw0Pic3XdsDtdpAJtkDY9GQ6FxRl712ZYmDlTSjwZ6bPRUtWz12Qzs5iQx46wc7LbI8x3jkZbE+CqgkuYhJAb3+jeS33ZNYW6AQo3UXjXnHiZWv4L6qI/QVUUnOGyXjeeqxcD4KVCdrrQ0WMSdnqdUGLYth/7amldGNpA4xlt+sy9u1T0j+JXOjpqVTKRtdH+E2jqLNe8RP2EPyF+s7EvHgzGeFvnTd/U2kU7XAOaQ4HYQbg9RCg5HFp2Z0bEWOY8LIQUz8CMTtejfxLuePbA7o1fY/Dl0K6lwZ0xxDa3aiuvMl0WkdnCOqYYZDkCc4n/cfs7NvUp3b6B0FJXpO/y4l8DfYqHMKgBACAEAIAQAgBACAEAIAQAgI9XWNjGe3mHOpUWzSnSlN5Gfra5zzns5hzBbRikejSoxgitqqgMaXONgM1ZtJXZseZaVY7rEuJsByRuC4Jzc3cm9szzmsqTI4k9itGJw1Kjkx3CpZw8ejukDz/DcQe0g5K8aTm7RWZnKvuK8nl8z2DROtrmMPpNS6QkZNIadX8dtYlepQ2elnUd/keJidoqWVNW+f7kaSnwZtUCJHyNc3V1XscQ4ON7nce26viq0qO6ofMywlKNXec89ALa+j2/7uEc7R9M0dLdrvwk9S51OhWykt18+B1ONal1XvLkzuJ+HYiLSRRPfsIkaBI084DsiD2grGrhJwV9VzRrSxcZO2j5Miu4N4ozrUdTU0h22ZIXR36Wv2+8uTdXA7enlxzDiMapuTJTVrBzPBimPUR6l+kuSzRO9TlqrHQ4QDDlXUNVTb3hvGQj/AJGfpdL8x0Sl1WXuH6SUNa3UZPDKHDkEgOP4H2d4KVJFXTnDPzNBhVA2Fmowutcu9Yk6t/ZF9gCu3crUqObuyYoKAgBACAEAIAQAgBACAEAICtxDEtW7W7ec7v7q8YXOmjh97N6FDLMSbk5rZI9CMUlZESeoDRcmwUl0jE6U47rZA+qPFcdapvOy0JZ5bilaZX2FznkBtPUOdRCBw163gW+CaFyy2Ml2N3DlHrOwL0aOBlLOeR49faEY5QzPQcH0djhFmtA6tp6yvTp0401aKPIq1p1HeTLlkYbsCuYl9ozJm8fdPmvN2guq+09PZz6y7DRBeaemVOMaOQVB1nstJzSMOrIPxDlDoNwtaVedPqszqUYVOsiiqafEaUfRv9JjGz1RxrR0suNcfdcD0LodSjW663XzWn7+3MFCrS6vvLk9e5/vYVQ4TXxXM9KXNbynwuOszfrxSAOZ2m3SsauGqQW8s1zR00q1Ko92+6+T+/4LjC+EvDpshUCMnmlBZ48nxXNvI6HRnwzJ1Zo1h1aC50EEt/bjsHe/GQfFLJlVKcHyITNDJYP/AAsRqYBzMeRNCOgNk2d6bvIt01+srmi0QdXmN/p/E6weRGYwQ5zASNd4uQNbIgDYDnmpV+JWpufCX6kzBACAEAIAQAgBACAEAIDH1UvrEnefNdCR7MFZIzuO6SRU49Z13czRtKltLUvks2YaXHJal5c86sTcw0bCebWPPbb3Lmq1XoiN65z/APHKirOf0UXO53Kd91m3tNu1bYbAznnLJHk4zadOn7sc2aXBdE6emHqt1nc73ZuPw6l7FKhCn1V3nztbFVKr959xc2A2LY5huSYBTYFLiekMce12e4bVWU4xV2y8acpaFLRadyxS67Gi2wg3zHSuOrWp1FutZHZSpypPei8z0TR3T+Cos1145OcEEt7wPMLza8KdNb2+rfN2Z3QxPCat6Gppa1kl9RwNtu8di5KVenV6jubxnGWhJWpYqca0egqc5GeuNkjfVkb1OGdug3HQtadWdN3iyk6cZq0keUaWcGbgS6P1uloDZPxNya/rGqehbOdGr11Z819SkVVpdR3XJ/RnnstHUUri5jntLdrmFzXN+8MnN7VjUwsoreWa5o6aWMUvdeT5P9zLrCuEzEYbf7jjGjmlaH3/ABH1vFc2aOi0Jar6HvugOMVtTDr1lK2AWGoQXB0nSYnXLB1m53WzV1fiYVFBP3TUqxmCAEAIAQAgBACAEAIAQHmWnTKyIO4qF3F3P0os4Abblrcx1kALZTyyPUp14uKSeZ5pQYNNVO1mglpPrSv5PTb63Z4K0KM6jy8TnxOMpUOu8+XH8G7wfAYqdoy13DPWI594HN5r0KODhTzebPAxW0qtbJZLl9yyc5dh5rYzLMBtQgosW0jji9rPcNqiU4wV2zSFKUtDHYjpJLKbN9UHdtK4auNsvdyXM64YeK1I1Lg00pvqkX53fDavExG1aMHrvM3yRf0GiQ9sk+A+K8ivtipLKGXqV3jU4fQMiFmgAdAXkVKsqjvJ3Kmgbow2VjJoZHQVBaDxjNjzukZscPFfQ4bDwnQg9HbVHbCmnBM5bpJPSEMr4rNvZs8ecTt2t9Q9Bt2rVVKtHKot5c1r3rj+5E70odbM01DiMcovG8Oyvkc+5dsWpR345rn+8flqXjUjLRj08QcLFDQoMU0Xim/aC55iMnDqcMx5K8KkoO8WUnCM1aSM9hmhnoVR6TFTxVNuZwDZWfaZ7Bd02BXR0lKp11Z819UZONWC9x3XJ/RnouCYyypa4tD2uadV7XtLXMduN1lVpOHG6ZanV375WaLFZGoIAQAgBACAEAIAQAgGqioawXcQB59Q51aEJSdkis5xirtmdxLSAm4j9Ub/AGj8F6FHBpZzPOrY1vKBnpH3XoJWyR57lcYklAVipSYtpDHFtdnzAbSqTqwgryZeFKUtClnrJpQ32DI5rWNzv6xsHOAz59iz6a8XK2SOiNFJpcWLXcHFbe7TBJ2uY7yt4rz3iYyfvI9D2ZrRkWLC66l5WHkgc7Br37Y3E94XBXwWHr9aUl35eaKSozHW6XsZ6ssL4juIse5wBXnVNg3/AMupftVvS5k6clwLCHSWB2x4HXkuKexcVHRX7Gn+fIrYdfpDG3a7LwXJLA1o6xa7VYlRb0NtobpPBNG2MSN4wXGqSLkXNrb17OBqqNNUp5NefYdtGVkos08jWuBa4AgixBFwRuIO0dHgvRNjHYpoVqnjKF/FOvfiiTxJP2SM4j1XHQsOhcJb9J7r8n8mtGu0xqUIyKmHTOqpX8VVROcfqusJCB7THj1Zh1Z9C3hiab92utx811X3cPGxhvVaeua+f3NZgmllLVfs5QHc7HZOB3WPOuiWHmleOa5o3hiISyeT+ZfNC5zcsIeSFJB2gBACAEAIAQAgBACAEBhcVrC+RxJ5yB0AHIL26FNRgjw69Rym2VsswG0roOchPqXO/ZsLunY33jkuHE7Tw2H68s+WrNI0pMiS4ZLJ+0l1W/Vj29r3DyC+dxX/ABJKWVGNvmzojRitcyJJRQQ/s4xrc7z6zj+J2a6MBha1ZqtiXfio8O1/RGlypqKwNlie7Y2VjjmRkHAnMZhe+1eLjzRCdpJ/M9goKlkjQ5jmuadhbye9eM4tOzPVTTWRLy+bhQScTU7Xizmhw3ENI8UIKGu0GoJb61LECdpYDGe+OyspyXEhxTKKr4J6V37KWeLoD2vb3PBd4rRV5oo6MHwKOp4Kahh1oaqJ5GY4yN0Z95ut5KJTpzVpwT7l+CjocmWNLPjlKA007Klg3Pa4gdBLmu8CkKdBKyuu+/rd+ZCjVjo7okjhJfFlVUFRDvOqbfzNA8Sr9DB9WX73XLdLJdaP75Et2m+F1jOLle0tPsysOR36wuAekHtVJYWTVsn3jpoPJ+hlcd0QY+8tDO2Zo9kSNMzLczX3+kHQ+x+0sI062Hd6eXyendyM3TjLqu5BwjTato3ajyZGNNi2QG7eg39Zp+c11QxNKu92atLwf5M0pw6rt8uB7NodpF6ZFrcRLFYDN7SGOv8AUceUq1acYdV39TppVJS1VvQ0KxNQQAgBACAEAIAQAgOZHhoJJsALk7lEpKKu9A3Y87q23cbOyubbyL9Kzr/8R04K1KN3zeS+/oeM6N222R+KaOa53nP+y8DE7XxVfKUrLkskaKEVohXSLzLtlrlbW12VgvptkbJ0r1l/tX1f0XfyIM3iFcALkr6nQGNxXFS82asJ1HwN6dIhQV8jDdsjmneDY94UdLLS5o6ES7otOa6Lk1Dz94635rqLxesV6eg6OS0k/UvaPhaq28tsb+tufe0hUdOk+DXeN6quKZfUXDCz95T26WPPkR+qq6EOEvFEqtLjHzL2j4T6F/Kc9h+00EfyklVeGlwafeW6ePFNdxeUmllHJyamLqLtU9zrKjoVF8LLKtB8S3hma8XaQ4bwQR3hZGh2fn5KElZXaPUs37Wmhf0mNpPeM1Kk0Q0igrODKgfm1j4jvjkcLdj7haRrzjozN0YPgVVVwYSAh0NdJdvJ41geR1OaRbuSVSM+vFMq6C4MtoanHYLC9LVNGWZLZD36ov0klWTovg13/e5O7UWjuSG8INVF/wCVhVQ3e6K0g6/V2d6dHTekvEb01rHwJ1Fwo4c86rpXQuG0Ssc0jrIuB2p7PPhmOmjezNkx4IBBuCAQeYg7CsDU6QAgBACAEAICs0jdanf+H8wXFtF2w8u71M63UZgJ6prdpXy1mzguUmIaTwx7XgncNq6KeEqT4EqEmR6bFnSjWsWt5gdpG87l7+z9kKMlOpn8vuVeTsV+LYmGAklfTXSRKVzDYliTpTuauec2zqp0eLISodKVjkuQWHYYHv5LT18y1hSlPRHRRwtWp1Y/RFtRaKyyglnrFtrgWG2+8i+wq9WlGklvvU6auAhSiuklm+SyI1Zo/PHymuH3mkD3sx4rNRjLqyXoYewqXUmn5Fe+B42tPWMx4KHSmuBjPB1oax+vocNmI5yFRSa0OZwWjRIgxGRhu2RwPQbHwVullxM+hitFYvKLTuui5NTJbcXFw7nXCjeg9Yr09BuSWkn6+pfUfC3WNtriOT7zBf8AkIVdyk+DXf8Acm9VcU+4vqLhkb+9piOljz5EfqquhB6S8ielktY+Zf0XCjQv5RkjP2mAjvYSqvDy4NPv+5PTrimi9o9LqKTkVUWfMXap7nqroVFwLqtB8S3hma7Nrg4b2kH8pWTTWpe6Y7DQRSPa6SNj3MzYXNBLCdpbcZHpRNoNFsgBACAEAIAQAgGaymbIxzHclwsbZHrB3qlSnGpFxloyGrqx55pFwYOkBMFU6/1JeSfxsFx7pXIsDGPUMuhS0PNTotJFK4S6nqG12uDmkjnvtNl6OFwlnvT7jnqStkO4hiDYW2vmF6TaijOMW9DFYhXOlddxy5gsJSbO2nSUdSJrcwz+ehVSNkr5LMmU+GSP2jVHiumnhZy+R6FHZtWecsvUuKPBGjm1j3rup4SMdT1qGzqVPNq7+ZbwYd0WXUopHoRgkbfQSjGrKOfWb5FePtXrR7DxdsdaHYzSzYYCvIPFKTENF4n5uiaTvAse8WKvGpKOjNIVpw6rM3iGgUTthc3rs4fzC/it1ip/FZm3tcpZTSl2ozddwfSDkOae0tPcbjxVumpvVW7CreHlrFrsf3KGr0YqI9rHd1x3suFa0HpLxyKvDQl1JrvyKt9O8bW92fkrOlLW373GcsJVjnu37M/Qb11SxzOPAk0j9ouhWxNbETzIm0Q0ifhlHM54bDxhfuj1i7ubmr9K1qynRx4I9Q0W0YxrIuq3U7N0hEjrfczHe4LN1YcUn5FlTlwdvM9WpI3NY1r367g0Bz7AaxAzdYZC+5czd2brQdUEggBACAEAIAQGU0v0h4sGKM2dsc7dcbB8V0UaV82c9arbJHj+kONhgNjmuxyUUYQpubMNI+Sd1wCc+zvWcYTqPJHp4fCznlTjf58CyotGHuzf3D4lddPBP4mevR2RxqPuRfUeANZuHmu2FGENEetSw1OkrRRYR0TW8y2OhIdDQFJIj5QNpUXFybozpVBTyPEjvVeG5jOxaT/2PcvNx8I1Ut1q6vlfmeVtKkq8Y7rV1fjz/wDhuKPSmkkHqzs/F6v5gPNeVLC1o57r7s/Q8aWCrxz3X3Z+hZMe14u0hw3gg+Iuudq2pzNNZMZliBUAhTUgQEOWiS4IFVgzJOXG13W0E+OatGbWaZaM3HR2Kis0Fhf7Bb1H9HXWyxU+Ofab+1TeUrS7VciUXBQ+R/0T2ADMl4Pqjmta9z0ZK/tEGs45/Jmc5UZRfuWfyeXgbrBeCmlisZnPnduPqR+6037ysnUfA5VBG2oKCKFupDGyNu5jQB222qjdyxJUAEAIAQAgBACAEAIDxfhClkZVSRhjrvfdpIOqQ85WNs9tsuld1KS3UlqcvROdS3N+pQN0Xi1teUukd0mzewD9V6sMLBZyzZ9dhtmUaSV8389PD73JzIGMya0DqXSkkekkkI6UKbotdEaWuY3a4JvIjeSK6q0iib7Vz0Lnni6ceJhPF0ocSnqtJ3HkC3SfguKptB/CvE5J7R5FXPiD37S4+S4qmLcutI4p43e1kR7u+qVzvEQXEweJguJ2wyDYCO2yLGRjpL1IWOjHRk2lq6lpu1xB6/1V3tV6N37Un6lntV6N37Vf1NFh+kmIty4643Ou78wKwltKi9aa9PRmE8dRetNenoX9LphVe22N3e0+Bt4Lknjab6sH4/j6nJPEUn1Ytd/4+pKOl03MyMdesfIhYvGS4Ixdd8jj/wCUz/8ArHUw/q4qntVT5FemmaHRbG21Ac12UrOULW1gc2uA3Ltozco56m9OTksza4C2zndQ81uizLpSQCAEAIAQAgBACAEAIDMaSaYspZOL4svdqgnOwF9g2HmXLWxSpy3bXMp1VF2M1iPCI57HMELQHNLblxJFxa4yCyjtCUZKSjoRDEuElJLQxslcSuyW3sS9El3P7noPbeIeiXg/uRnzE86xltnFvivBGUtr4p8fJEeRt9pPesZbSxUtZvyMpbRxMtZ+hGfSRna0FYyxVaXWk33mMsTWlrJ+I2aOMew3uWXSSfEy35PiNupWfVCbzF2ctogcmtJ6hfyRztqzSEJTyirkpuj8mqXFoY0ZkvIAWTxUE7Xv2HbDZ1efC3ayOzDieSA77r2HyKu60Vq7dzKPAYhfD5r7nZont2xv69V1u+yjpYPSS8TKWFrR1g/BnHpbRkSAr7rZzuLWQ56Y3eFG4yN1iGvb9YKdxjdZycTZ9ZT0bG6zVRYGaqgjqoHXljD26rcnOY17rx3+tazm9fSV6NByjGLjk0dlGbhaUdUazg8wGd0UdQMSkexwHqNZssfWjdxhdYgixyC7/aVNZxXhb0sdk8ZGazgv3ssekrA4gQAgBACAEAIAQAgBAeNcKTjHWOc4ODXNYWusdU2aGkX2XuNi8zE05Oo3Y5qkG5XMO/FGjf3FY9EwqUnwGXYw3pU9EyehlyGnY0NxVuhZPQyOBjNzZrSTuAufBHRtmyyw8noWlFQ1UvJi1RvebeGZ8FzTr0IfFfsOqGzK0uFi9pNEnnOWYDoY39T8Fzyxa+GPidlPZMfil4FtT6OwM9kuP2jfwXPLEzfE7aeBoQ0j45ljHC1vJaB1ALFyb1OtJLJEqhaDK0H7R8Lfqu7ZiTxC7GcuOdqL7UWs+DQScuCJ33mNJ7yLr6TdT1PEU5R0ZCk0PpTsiLD9h8jfBrrLGWGpS1ijaOKqx0kQqrQqM7JpR0OLHt7ntv4rF7Po6pW7DX2+rpKz7UZ/EODgG9nRH/jLD3xut4IsLKPVm+/Mq69KXWpruyM3V8Hkg2W7H/o9o81O5WXFPyK7uHlwa8ysm0IqRsY/3Q78hPkl6i1j4Mh0KT0n4ouNDJqrD5ruH0L7CRrtZvU9uu0DWHiq9O4POL8CFhJaxkn3nqOjdVCyqc+nqIeInBdLGXgFkoGUkY3u2OHatY4ilvZSWfPL1KywtVfC/U3TJAcwQR0FdSknozFprU6UkAgBACAEAIAQAgBAcvYCLEAg7QdhQGO0j0Uwt5PGwNa853iux3WdQgHtXHXrUKeUtToo0qk+roeXY9oPEJP9vJII+fjC0uvuBa0C3evPljYfBHxO6OCb6z8Bik0PYNo1usrnnjJvidEMHTWqNFh+DMZsa0fPUuGpUlLVnVGEY6ItYmBqySLHTpApsQcOnU2Ay+rA51bdBzR4xGyVpLgBmD2j/C6sHPoqym9NGZYik6lJxWvA00GPQO2SjtDh5iy95Yyg/jXp6niywlZaxZJZiMR2SMP4mrWNWEuq0+8ylTnHVMeEoOw36v7FaFDh5+f8hQSMGIH5/ugOmU43fPcgJTGD5/ypIGajC4ZOXDG7rY0/0qHFPVFlKUdGNUmjdPrt1WFmfsPkZ4McPJZPDUm+qvQ09pqr4vr6muhjDWhovYCwuSTlvJJJ7VvFKKsjBu7uztSQCAEAIAQAgBACAEBgscn+mkv9YjuyHkvlsY7159p72GX+HHsKCqqG3zIXOkzpRDOIMHP3KGmTdDb8X3Meepjj5BN3s8UN5cxl+LSnk005/wCN48wrKMeMl4oq6kSBPilSdlPIOsELVRpcZoq6q4IgS1FY7924d3xWq9nXxFXVfIivpKp20O7wrqrQXEq6shv/AEec+yO0/wBlb2mjzK78hyPBagbCB1E/BVeJohTmWFPhVWdkxHaSuedfD8Yl1Vqcy7oNHKg5uqbdUYPiSuWWOpp+5DzsQ6snrn3F1S4LM3bVSdgA8lH8nVXVuv8A2bM3uPWK8CxbTSNabTSONsm+pdx5gNbK/WtKO08VOpGCertwMpwpWu4rz+5VVGPzR5ZNds1J2cXf7rwCx3evXlicXT6677X+qM40qE9L+P4IsunssRAlpnC+w8x6nB1j2LWGOnLRJ+K+jDwlLhJ+Q/DwkQ+1G5vaPgtli5cY+f3sVeCXCXkaDCdLYnuaQyW1xmI3uH8oWkcXf4H4X9GZSwrXxLxt6m3ppw9ocA4A/Wa5ru1rgCF1QlvK6+xyyjuuzHVYqCAEAIAQAgBARMTqNSMkbcgO35K4NpYiVDDuUNdF3/g1owU52Zn3Yi8+27vK+Slj8S9aj8beh6Cow5EWQgm5AJO0nMntXPKtUk7ts0WSshvi2/Vb3BUbbLXOstwUEXDXQCF6AbkAKlXBFkgbuCvvEkd9K3cFZSJuNOpG7grbxNxBSt3KN4XH44QFVkXJbHWVCDsSKLAep5Lub1hdmAX/ADNPtRlV6j7C2dGCLEAjda47v7L7mx5Zn8T0ahN9RnF326hs09bM2HtasKmGpz1RrGrNcR7AYJ6cAR8VIwbGvbqvHU9oPdYBUVKrDqSv8n99SZTjLVG6iJIBcLG2Yvex3X511xvbPU52dqQCAEAIAQAgBACAqNJ3Wib98flcvF27/kR/3fRnVhOu+wyxlXytj0BONSwDjUsDkzJYk5M6WFjk1HSlhY5NQm6TY4dUjep3RY4NQN6mxNhs1I3hTuiwnpQ3hN1k2Ynpbd6brFmL6Y3em6xus7bVjem4yLD1JWDXbn7TfMLbDXjXg/8AUvUzqR9x9jNOXfP+QvuTyBqR10JFgNkBqFYoCAEAIAQAgBACAaqqlkbS97g1o2k7AobSV2XhTlUkoxV2ZfHtIaSWIsbUBrgQ4HUeRcb7DZYlefjYUsRT3HK2dz0qGzsVGV9zzRhcTxhsfJnY/qZOLfyFeV/F0/7+R2rC4jjDzX3Kl+k7/ZAd7482KP46mviNo4Cu/h80IMfqT+7aOt//AOVX2CnzfgbLZtX5eIhxepPNGPxO/wCqLA0/n+95b+Nqc1+9xwcSqd7O93wU+xUyy2bPmjg4hUfWb4/FT7HTLLZsuaOTWT/Xb3H4qfZKZP8AGvmvAQ1U3129x+Kn2SHL98Cy2a/7eX5E9Il/iD3f7qfZYci38b/q8vyIZ5P4ngns0Cy2bH+3l+ROOk/ieCn2aHIt/Gw/szl87xnrlPZ4cif42nzfkV7sY3zEdg+K09jX9TidHD3yqeX5E/1gfx/BvxU+yL+o6Ch/5PL8isxkg3FTb8Lfinskf6kPDUH/ANzy/Ja0umUjBbjoj08WGn+R4WvRzWkpLvMXs3Dv414fknRaevG18Z7X/wBT3KyddfE/BFHsmi9JosaThBaOVq9jx/0WirVlx8vszKWxlwmjXUfClRlo1y4O57WI77jyXTDEq3vLM5pbEr392S8fwTWcJFAf3rh1tP6K/tMDN7GxPy8USodO6BxAFQASQMw4bexSsRT5lJbJxcVfd819zSLY80EAIAQAgMJwpV5ayKIHlFzz+GwH5j3LkxUskj39hUk5SqPhl4nmrpVxH01xslBkAIGxQXTAvQm5yXpYm4msosTcTWQXE1kJuGsguJrILiayE3DWQXHqBmvNE3mMjO69z5K9NXmkc2NqbmHnL5M9OigHzc+a9Q/P2zv0cbvAIRcT0Vv1R7oQm7E9CZ9RvuhBvMQ4fH/DZ7rUG8xP9Mi/hM9xqWG8xP8ASof4MfuMSxO/LmAwiD+BF7jPglkN+XMt8Bw2ESZRR8k+y3LMdClJEOcramnVjMEAIAQAgPNOFP8AbR9EX9TvguPE6o+j2K7U5dv0R56565LHvqRyZELXOeMUE3E4xCbhroLia6E3DXUC4muhNxNZCbhrILhrITcNZBcm4C7/AHUP3z+Ry0o/5iOLaT/5Sp2fVHpsb+nxXpHwrO9YIA1x8goBdcfIQBrj5AQC64+bIAEg3+SAOM6fnuQFpgUn0n4T+ilEM0SsVBACAEAIDzfhYZZ0LuYsc3tab/1LlxC0Pd2POykjzCSXNcjR9ApHHGKLFt4OMUWLKQnGITcOMQm4muoJuGuhNw1kFxNZCQ10Aa6gkNdATMEltUQn/wBg8cv1WlLro5Mer4aovkenxvy/wvSPhmdaykCa3zdAGt85oBNb5sgsJr/OSCwcb0+KE2E435zUCxY4DPaZnTcd4KlENZGw11YodAoBUAIBqZyAzOk1G2Zmo9ocL3zF7HZcbis5K500G4u6djBVehMZJ1S9vU4/qsnCPI7o4qsvi9Csm0IcOTK7taD5KvRxNVjqy5EKXRGoGx7T1ghR0SNltKpxj5kSXR6qHstPUfiFXoTRbU5xIsmG1DdsLuyxVXRZqtp0+Nxh7JByo3j8JVeikbR2jRfH1GjNvuOtR0cuRtHGUnpJeIonG9V3WbKtF8TrjFG6W6VC66ixbpELrJYnfF1ksTvDtLNqyMduew9zgSpjk0zOt79OUeafoejPxmBnKmjHW9l+669HeSPiVRnLRMYfpNTjZJf7jHu/K0qrqxXE3jgMRLSDGJdK4xsZK7qa1v53NVXiIczeOyMS/ht3kSXS/dF78jR+XWVXiYm62JW4ySIcumTt0Te17/0aq+0N6I1/hoLrVF4EU6WzHY4fghP9TnJ0lV8A8FgYdap6HIxarfsE57GMHg0FP8Vkf9Nhwb8RRDWP2tP4pZD4a1lO5N6yK+14SPUpeP6yzwrBJ9YF8hb/APU0B3vOupVHm2UltJ2tCnFdx6zgvqwxtu91mgXebvNudxttXTFWVjx6st+bk8r8tC1icrGQ+gBANSBAVtVBcqrRtB2REdRdCrY03xt1B0JYnfG3Yd0JYnfG3YWNyjdG+Nuwgbk3Sd8adgg3JYbyI8mjjDtaD2KLC6Icuh0J2xt7ksLohy6Awn2LdRKbpdVpLST8SHLwds5i4dqr0a5GixdVfERJODp3syO7QFHRRNFj6y4kZ/B/ONjgexR0KNVtOotUMP0Fq+ZrT2/FV6A0W1nxRIi0KqyMyG9VvMBFhlxIntqp8CsSGaBTHlTO7Ff2eBi9r4h8SRHweN9pzz22VlRjyMZbRxD1kTIdAYR7F+skqyguRhLFVHrJ+JPg0PibsiaOwKd0ydS+pNj0daOYKd0jpCQzA27vBN0r0g+zCAOZTYjfZKpqAAjLnCWKuRctiUlR+NqkDqAEAhCAadEoLJicSguJxCC4cQguJ6OguHo6E3E9GCC4ejBBcT0YbksN4PRRuSw3hPRRuSw3g9FG5LDeD0QJYbwnog3JYbwvog3JYrcPRBuQXF9FG5BcPRuhSQL6MgD0foQB6P0IBeI6EAogQDoYgOgEAqAEAIAQAgBACAEAIAQAgBACAEAIAQAgBACAEAIAQAgBACAEAIAQAgP/2Q=="/>
          <p:cNvSpPr>
            <a:spLocks noChangeAspect="1" noChangeArrowheads="1"/>
          </p:cNvSpPr>
          <p:nvPr/>
        </p:nvSpPr>
        <p:spPr bwMode="auto">
          <a:xfrm>
            <a:off x="114300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AutoShape 6" descr="data:image/jpeg;base64,/9j/4AAQSkZJRgABAQAAAQABAAD/2wCEAAkGBxQTEhUUExMWFhQXFBQUFxgYGBcdFRQXFBQXFxQUFxgYHCggGBolHBQUITEhJSkrLi4uFx8zODMsNygtLisBCgoKDg0OGhAQGzQkICQsLCwsLDQuLCwsLCwsLCwsLCwsNC8sLCwsLCwsLCwsLCwsLCwsLCwsLCwsLCwsLCwsLP/AABEIAOYA2wMBEQACEQEDEQH/xAAbAAABBQEBAAAAAAAAAAAAAAAAAQMEBQYCB//EAEYQAAEDAgIECgYHBwQCAwAAAAEAAgMEEQUhBhIxUQcTMkFhcYGRobEUIkKS0fAjUmJygrLBM0NTosLh8RUkg9I0YxZz4v/EABsBAQADAQEBAQAAAAAAAAAAAAABAgMEBQYH/8QAOxEAAgECAwQHCAIABAcAAAAAAAECAxEEITEFEkFREzJxgZGhsRQiQmHB0eHwFVIjM2JyBiQlQ1OC8f/aAAwDAQACEQMRAD8A9xQAgBACAEAIAQAgBACAEAIBCUBU4hi1rhnvfBaRhzOyjhr5yKcT1sJ4xhE8R9Yx7JGX26pJ9bz6CjcW8yXKjNuMlb5ouMG0ihqMgdV4yLHZOB3WPP0KrjbMyqYaUM1muZbqpzggBACAEAIAQAgBACAEAIAQAgBACAEAIAQAgBACAEA1UVDWC7j8T1KUmy8IObsjP1+JOflsbu+O9bRhY9ClQUM+JXOernQaCj5DfujyXK9Tx6nWfaRcUwSKf1nAtkGyRmTx2+0Og3ClSaLU606fVZBjr6qkylHpEI/eMB12j7bMz2i46la8ZfI3/wAKt/pfkaLDMUinaHRPDh4jrCq4tGFSjOm/eRMUGQIAQAgBACAEAIAQAgBACAEAIAQAgBACAEAICBX4k1mQzd4DrV4wudFKg55vQwOk2lhikDRFLUSEa7mxC5Y24FyB0kKZVFB7qR6CjCnHkinp+EGkedVznRPGRbI0gg7ja9lKrR45GkXF6Mkz6UQhusJGkdBBV1OOqZeyRc6MacU8to3O1XbATsO7NZON3dHn1sO5Nyh4GzY8EXBuCqHC007M6Qgp6/AGOdxkTjDNt12bHH7bdjuvI9KlSaN6eIlFWea5HEWkEtP6taz1dgnZnGd2vzsPX4q1k9DToqdXOm7Pk/oaWnqGvaHMcHNPOFVqxzSg4u0kOKCoIAQAgBACAEAIAQAgBACAEAIAQAgOXvAFybBCUm3ZFLiGKk5MyG/nPwWsYczuo4a2cjMY1iYhYXHacmjefgpqTUFc7EjFaL6RRRV7n1Dw0Pic3XdsDtdpAJtkDY9GQ6FxRl712ZYmDlTSjwZ6bPRUtWz12Qzs5iQx46wc7LbI8x3jkZbE+CqgkuYhJAb3+jeS33ZNYW6AQo3UXjXnHiZWv4L6qI/QVUUnOGyXjeeqxcD4KVCdrrQ0WMSdnqdUGLYth/7amldGNpA4xlt+sy9u1T0j+JXOjpqVTKRtdH+E2jqLNe8RP2EPyF+s7EvHgzGeFvnTd/U2kU7XAOaQ4HYQbg9RCg5HFp2Z0bEWOY8LIQUz8CMTtejfxLuePbA7o1fY/Dl0K6lwZ0xxDa3aiuvMl0WkdnCOqYYZDkCc4n/cfs7NvUp3b6B0FJXpO/y4l8DfYqHMKgBACAEAIAQAgBACAEAIAQAgI9XWNjGe3mHOpUWzSnSlN5Gfra5zzns5hzBbRikejSoxgitqqgMaXONgM1ZtJXZseZaVY7rEuJsByRuC4Jzc3cm9szzmsqTI4k9itGJw1Kjkx3CpZw8ejukDz/DcQe0g5K8aTm7RWZnKvuK8nl8z2DROtrmMPpNS6QkZNIadX8dtYlepQ2elnUd/keJidoqWVNW+f7kaSnwZtUCJHyNc3V1XscQ4ON7nce26viq0qO6ofMywlKNXec89ALa+j2/7uEc7R9M0dLdrvwk9S51OhWykt18+B1ONal1XvLkzuJ+HYiLSRRPfsIkaBI084DsiD2grGrhJwV9VzRrSxcZO2j5Miu4N4ozrUdTU0h22ZIXR36Wv2+8uTdXA7enlxzDiMapuTJTVrBzPBimPUR6l+kuSzRO9TlqrHQ4QDDlXUNVTb3hvGQj/AJGfpdL8x0Sl1WXuH6SUNa3UZPDKHDkEgOP4H2d4KVJFXTnDPzNBhVA2Fmowutcu9Yk6t/ZF9gCu3crUqObuyYoKAgBACAEAIAQAgBACAEAICtxDEtW7W7ec7v7q8YXOmjh97N6FDLMSbk5rZI9CMUlZESeoDRcmwUl0jE6U47rZA+qPFcdapvOy0JZ5bilaZX2FznkBtPUOdRCBw163gW+CaFyy2Ml2N3DlHrOwL0aOBlLOeR49faEY5QzPQcH0djhFmtA6tp6yvTp0401aKPIq1p1HeTLlkYbsCuYl9ozJm8fdPmvN2guq+09PZz6y7DRBeaemVOMaOQVB1nstJzSMOrIPxDlDoNwtaVedPqszqUYVOsiiqafEaUfRv9JjGz1RxrR0suNcfdcD0LodSjW663XzWn7+3MFCrS6vvLk9e5/vYVQ4TXxXM9KXNbynwuOszfrxSAOZ2m3SsauGqQW8s1zR00q1Ko92+6+T+/4LjC+EvDpshUCMnmlBZ48nxXNvI6HRnwzJ1Zo1h1aC50EEt/bjsHe/GQfFLJlVKcHyITNDJYP/AAsRqYBzMeRNCOgNk2d6bvIt01+srmi0QdXmN/p/E6weRGYwQ5zASNd4uQNbIgDYDnmpV+JWpufCX6kzBACAEAIAQAgBACAEAIDH1UvrEnefNdCR7MFZIzuO6SRU49Z13czRtKltLUvks2YaXHJal5c86sTcw0bCebWPPbb3Lmq1XoiN65z/APHKirOf0UXO53Kd91m3tNu1bYbAznnLJHk4zadOn7sc2aXBdE6emHqt1nc73ZuPw6l7FKhCn1V3nztbFVKr959xc2A2LY5huSYBTYFLiekMce12e4bVWU4xV2y8acpaFLRadyxS67Gi2wg3zHSuOrWp1FutZHZSpypPei8z0TR3T+Cos1145OcEEt7wPMLza8KdNb2+rfN2Z3QxPCat6Gppa1kl9RwNtu8di5KVenV6jubxnGWhJWpYqca0egqc5GeuNkjfVkb1OGdug3HQtadWdN3iyk6cZq0keUaWcGbgS6P1uloDZPxNya/rGqehbOdGr11Z819SkVVpdR3XJ/RnnstHUUri5jntLdrmFzXN+8MnN7VjUwsoreWa5o6aWMUvdeT5P9zLrCuEzEYbf7jjGjmlaH3/ABH1vFc2aOi0Jar6HvugOMVtTDr1lK2AWGoQXB0nSYnXLB1m53WzV1fiYVFBP3TUqxmCAEAIAQAgBACAEAIAQHmWnTKyIO4qF3F3P0os4Abblrcx1kALZTyyPUp14uKSeZ5pQYNNVO1mglpPrSv5PTb63Z4K0KM6jy8TnxOMpUOu8+XH8G7wfAYqdoy13DPWI594HN5r0KODhTzebPAxW0qtbJZLl9yyc5dh5rYzLMBtQgosW0jji9rPcNqiU4wV2zSFKUtDHYjpJLKbN9UHdtK4auNsvdyXM64YeK1I1Lg00pvqkX53fDavExG1aMHrvM3yRf0GiQ9sk+A+K8ivtipLKGXqV3jU4fQMiFmgAdAXkVKsqjvJ3Kmgbow2VjJoZHQVBaDxjNjzukZscPFfQ4bDwnQg9HbVHbCmnBM5bpJPSEMr4rNvZs8ecTt2t9Q9Bt2rVVKtHKot5c1r3rj+5E70odbM01DiMcovG8Oyvkc+5dsWpR345rn+8flqXjUjLRj08QcLFDQoMU0Xim/aC55iMnDqcMx5K8KkoO8WUnCM1aSM9hmhnoVR6TFTxVNuZwDZWfaZ7Bd02BXR0lKp11Z819UZONWC9x3XJ/RnouCYyypa4tD2uadV7XtLXMduN1lVpOHG6ZanV375WaLFZGoIAQAgBACAEAIAQAgGqioawXcQB59Q51aEJSdkis5xirtmdxLSAm4j9Ub/AGj8F6FHBpZzPOrY1vKBnpH3XoJWyR57lcYklAVipSYtpDHFtdnzAbSqTqwgryZeFKUtClnrJpQ32DI5rWNzv6xsHOAz59iz6a8XK2SOiNFJpcWLXcHFbe7TBJ2uY7yt4rz3iYyfvI9D2ZrRkWLC66l5WHkgc7Br37Y3E94XBXwWHr9aUl35eaKSozHW6XsZ6ssL4juIse5wBXnVNg3/AMupftVvS5k6clwLCHSWB2x4HXkuKexcVHRX7Gn+fIrYdfpDG3a7LwXJLA1o6xa7VYlRb0NtobpPBNG2MSN4wXGqSLkXNrb17OBqqNNUp5NefYdtGVkos08jWuBa4AgixBFwRuIO0dHgvRNjHYpoVqnjKF/FOvfiiTxJP2SM4j1XHQsOhcJb9J7r8n8mtGu0xqUIyKmHTOqpX8VVROcfqusJCB7THj1Zh1Z9C3hiab92utx811X3cPGxhvVaeua+f3NZgmllLVfs5QHc7HZOB3WPOuiWHmleOa5o3hiISyeT+ZfNC5zcsIeSFJB2gBACAEAIAQAgBACAEBhcVrC+RxJ5yB0AHIL26FNRgjw69Rym2VsswG0roOchPqXO/ZsLunY33jkuHE7Tw2H68s+WrNI0pMiS4ZLJ+0l1W/Vj29r3DyC+dxX/ABJKWVGNvmzojRitcyJJRQQ/s4xrc7z6zj+J2a6MBha1ZqtiXfio8O1/RGlypqKwNlie7Y2VjjmRkHAnMZhe+1eLjzRCdpJ/M9goKlkjQ5jmuadhbye9eM4tOzPVTTWRLy+bhQScTU7Xizmhw3ENI8UIKGu0GoJb61LECdpYDGe+OyspyXEhxTKKr4J6V37KWeLoD2vb3PBd4rRV5oo6MHwKOp4Kahh1oaqJ5GY4yN0Z95ut5KJTpzVpwT7l+CjocmWNLPjlKA007Klg3Pa4gdBLmu8CkKdBKyuu+/rd+ZCjVjo7okjhJfFlVUFRDvOqbfzNA8Sr9DB9WX73XLdLJdaP75Et2m+F1jOLle0tPsysOR36wuAekHtVJYWTVsn3jpoPJ+hlcd0QY+8tDO2Zo9kSNMzLczX3+kHQ+x+0sI062Hd6eXyendyM3TjLqu5BwjTato3ajyZGNNi2QG7eg39Zp+c11QxNKu92atLwf5M0pw6rt8uB7NodpF6ZFrcRLFYDN7SGOv8AUceUq1acYdV39TppVJS1VvQ0KxNQQAgBACAEAIAQAgOZHhoJJsALk7lEpKKu9A3Y87q23cbOyubbyL9Kzr/8R04K1KN3zeS+/oeM6N222R+KaOa53nP+y8DE7XxVfKUrLkskaKEVohXSLzLtlrlbW12VgvptkbJ0r1l/tX1f0XfyIM3iFcALkr6nQGNxXFS82asJ1HwN6dIhQV8jDdsjmneDY94UdLLS5o6ES7otOa6Lk1Dz94635rqLxesV6eg6OS0k/UvaPhaq28tsb+tufe0hUdOk+DXeN6quKZfUXDCz95T26WPPkR+qq6EOEvFEqtLjHzL2j4T6F/Kc9h+00EfyklVeGlwafeW6ePFNdxeUmllHJyamLqLtU9zrKjoVF8LLKtB8S3hma8XaQ4bwQR3hZGh2fn5KElZXaPUs37Wmhf0mNpPeM1Kk0Q0igrODKgfm1j4jvjkcLdj7haRrzjozN0YPgVVVwYSAh0NdJdvJ41geR1OaRbuSVSM+vFMq6C4MtoanHYLC9LVNGWZLZD36ov0klWTovg13/e5O7UWjuSG8INVF/wCVhVQ3e6K0g6/V2d6dHTekvEb01rHwJ1Fwo4c86rpXQuG0Ssc0jrIuB2p7PPhmOmjezNkx4IBBuCAQeYg7CsDU6QAgBACAEAICs0jdanf+H8wXFtF2w8u71M63UZgJ6prdpXy1mzguUmIaTwx7XgncNq6KeEqT4EqEmR6bFnSjWsWt5gdpG87l7+z9kKMlOpn8vuVeTsV+LYmGAklfTXSRKVzDYliTpTuauec2zqp0eLISodKVjkuQWHYYHv5LT18y1hSlPRHRRwtWp1Y/RFtRaKyyglnrFtrgWG2+8i+wq9WlGklvvU6auAhSiuklm+SyI1Zo/PHymuH3mkD3sx4rNRjLqyXoYewqXUmn5Fe+B42tPWMx4KHSmuBjPB1oax+vocNmI5yFRSa0OZwWjRIgxGRhu2RwPQbHwVullxM+hitFYvKLTuui5NTJbcXFw7nXCjeg9Yr09BuSWkn6+pfUfC3WNtriOT7zBf8AkIVdyk+DXf8Acm9VcU+4vqLhkb+9piOljz5EfqquhB6S8ielktY+Zf0XCjQv5RkjP2mAjvYSqvDy4NPv+5PTrimi9o9LqKTkVUWfMXap7nqroVFwLqtB8S3hma7Nrg4b2kH8pWTTWpe6Y7DQRSPa6SNj3MzYXNBLCdpbcZHpRNoNFsgBACAEAIAQAgGaymbIxzHclwsbZHrB3qlSnGpFxloyGrqx55pFwYOkBMFU6/1JeSfxsFx7pXIsDGPUMuhS0PNTotJFK4S6nqG12uDmkjnvtNl6OFwlnvT7jnqStkO4hiDYW2vmF6TaijOMW9DFYhXOlddxy5gsJSbO2nSUdSJrcwz+ehVSNkr5LMmU+GSP2jVHiumnhZy+R6FHZtWecsvUuKPBGjm1j3rup4SMdT1qGzqVPNq7+ZbwYd0WXUopHoRgkbfQSjGrKOfWb5FePtXrR7DxdsdaHYzSzYYCvIPFKTENF4n5uiaTvAse8WKvGpKOjNIVpw6rM3iGgUTthc3rs4fzC/it1ip/FZm3tcpZTSl2ozddwfSDkOae0tPcbjxVumpvVW7CreHlrFrsf3KGr0YqI9rHd1x3suFa0HpLxyKvDQl1JrvyKt9O8bW92fkrOlLW373GcsJVjnu37M/Qb11SxzOPAk0j9ouhWxNbETzIm0Q0ifhlHM54bDxhfuj1i7ubmr9K1qynRx4I9Q0W0YxrIuq3U7N0hEjrfczHe4LN1YcUn5FlTlwdvM9WpI3NY1r367g0Bz7AaxAzdYZC+5czd2brQdUEggBACAEAIAQGU0v0h4sGKM2dsc7dcbB8V0UaV82c9arbJHj+kONhgNjmuxyUUYQpubMNI+Sd1wCc+zvWcYTqPJHp4fCznlTjf58CyotGHuzf3D4lddPBP4mevR2RxqPuRfUeANZuHmu2FGENEetSw1OkrRRYR0TW8y2OhIdDQFJIj5QNpUXFybozpVBTyPEjvVeG5jOxaT/2PcvNx8I1Ut1q6vlfmeVtKkq8Y7rV1fjz/wDhuKPSmkkHqzs/F6v5gPNeVLC1o57r7s/Q8aWCrxz3X3Z+hZMe14u0hw3gg+Iuudq2pzNNZMZliBUAhTUgQEOWiS4IFVgzJOXG13W0E+OatGbWaZaM3HR2Kis0Fhf7Bb1H9HXWyxU+Ofab+1TeUrS7VciUXBQ+R/0T2ADMl4Pqjmta9z0ZK/tEGs45/Jmc5UZRfuWfyeXgbrBeCmlisZnPnduPqR+6037ysnUfA5VBG2oKCKFupDGyNu5jQB222qjdyxJUAEAIAQAgBACAEAIDxfhClkZVSRhjrvfdpIOqQ85WNs9tsuld1KS3UlqcvROdS3N+pQN0Xi1teUukd0mzewD9V6sMLBZyzZ9dhtmUaSV8389PD73JzIGMya0DqXSkkekkkI6UKbotdEaWuY3a4JvIjeSK6q0iib7Vz0Lnni6ceJhPF0ocSnqtJ3HkC3SfguKptB/CvE5J7R5FXPiD37S4+S4qmLcutI4p43e1kR7u+qVzvEQXEweJguJ2wyDYCO2yLGRjpL1IWOjHRk2lq6lpu1xB6/1V3tV6N37Un6lntV6N37Vf1NFh+kmIty4643Ou78wKwltKi9aa9PRmE8dRetNenoX9LphVe22N3e0+Bt4Lknjab6sH4/j6nJPEUn1Ytd/4+pKOl03MyMdesfIhYvGS4Ixdd8jj/wCUz/8ArHUw/q4qntVT5FemmaHRbG21Ac12UrOULW1gc2uA3Ltozco56m9OTksza4C2zndQ81uizLpSQCAEAIAQAgBACAEAIDMaSaYspZOL4svdqgnOwF9g2HmXLWxSpy3bXMp1VF2M1iPCI57HMELQHNLblxJFxa4yCyjtCUZKSjoRDEuElJLQxslcSuyW3sS9El3P7noPbeIeiXg/uRnzE86xltnFvivBGUtr4p8fJEeRt9pPesZbSxUtZvyMpbRxMtZ+hGfSRna0FYyxVaXWk33mMsTWlrJ+I2aOMew3uWXSSfEy35PiNupWfVCbzF2ctogcmtJ6hfyRztqzSEJTyirkpuj8mqXFoY0ZkvIAWTxUE7Xv2HbDZ1efC3ayOzDieSA77r2HyKu60Vq7dzKPAYhfD5r7nZont2xv69V1u+yjpYPSS8TKWFrR1g/BnHpbRkSAr7rZzuLWQ56Y3eFG4yN1iGvb9YKdxjdZycTZ9ZT0bG6zVRYGaqgjqoHXljD26rcnOY17rx3+tazm9fSV6NByjGLjk0dlGbhaUdUazg8wGd0UdQMSkexwHqNZssfWjdxhdYgixyC7/aVNZxXhb0sdk8ZGazgv3ssekrA4gQAgBACAEAIAQAgBAeNcKTjHWOc4ODXNYWusdU2aGkX2XuNi8zE05Oo3Y5qkG5XMO/FGjf3FY9EwqUnwGXYw3pU9EyehlyGnY0NxVuhZPQyOBjNzZrSTuAufBHRtmyyw8noWlFQ1UvJi1RvebeGZ8FzTr0IfFfsOqGzK0uFi9pNEnnOWYDoY39T8Fzyxa+GPidlPZMfil4FtT6OwM9kuP2jfwXPLEzfE7aeBoQ0j45ljHC1vJaB1ALFyb1OtJLJEqhaDK0H7R8Lfqu7ZiTxC7GcuOdqL7UWs+DQScuCJ33mNJ7yLr6TdT1PEU5R0ZCk0PpTsiLD9h8jfBrrLGWGpS1ijaOKqx0kQqrQqM7JpR0OLHt7ntv4rF7Po6pW7DX2+rpKz7UZ/EODgG9nRH/jLD3xut4IsLKPVm+/Mq69KXWpruyM3V8Hkg2W7H/o9o81O5WXFPyK7uHlwa8ysm0IqRsY/3Q78hPkl6i1j4Mh0KT0n4ouNDJqrD5ruH0L7CRrtZvU9uu0DWHiq9O4POL8CFhJaxkn3nqOjdVCyqc+nqIeInBdLGXgFkoGUkY3u2OHatY4ilvZSWfPL1KywtVfC/U3TJAcwQR0FdSknozFprU6UkAgBACAEAIAQAgBAcvYCLEAg7QdhQGO0j0Uwt5PGwNa853iux3WdQgHtXHXrUKeUtToo0qk+roeXY9oPEJP9vJII+fjC0uvuBa0C3evPljYfBHxO6OCb6z8Bik0PYNo1usrnnjJvidEMHTWqNFh+DMZsa0fPUuGpUlLVnVGEY6ItYmBqySLHTpApsQcOnU2Ay+rA51bdBzR4xGyVpLgBmD2j/C6sHPoqym9NGZYik6lJxWvA00GPQO2SjtDh5iy95Yyg/jXp6niywlZaxZJZiMR2SMP4mrWNWEuq0+8ylTnHVMeEoOw36v7FaFDh5+f8hQSMGIH5/ugOmU43fPcgJTGD5/ypIGajC4ZOXDG7rY0/0qHFPVFlKUdGNUmjdPrt1WFmfsPkZ4McPJZPDUm+qvQ09pqr4vr6muhjDWhovYCwuSTlvJJJ7VvFKKsjBu7uztSQCAEAIAQAgBACAEBgscn+mkv9YjuyHkvlsY7159p72GX+HHsKCqqG3zIXOkzpRDOIMHP3KGmTdDb8X3Meepjj5BN3s8UN5cxl+LSnk005/wCN48wrKMeMl4oq6kSBPilSdlPIOsELVRpcZoq6q4IgS1FY7924d3xWq9nXxFXVfIivpKp20O7wrqrQXEq6shv/AEec+yO0/wBlb2mjzK78hyPBagbCB1E/BVeJohTmWFPhVWdkxHaSuedfD8Yl1Vqcy7oNHKg5uqbdUYPiSuWWOpp+5DzsQ6snrn3F1S4LM3bVSdgA8lH8nVXVuv8A2bM3uPWK8CxbTSNabTSONsm+pdx5gNbK/WtKO08VOpGCertwMpwpWu4rz+5VVGPzR5ZNds1J2cXf7rwCx3evXlicXT6677X+qM40qE9L+P4IsunssRAlpnC+w8x6nB1j2LWGOnLRJ+K+jDwlLhJ+Q/DwkQ+1G5vaPgtli5cY+f3sVeCXCXkaDCdLYnuaQyW1xmI3uH8oWkcXf4H4X9GZSwrXxLxt6m3ppw9ocA4A/Wa5ru1rgCF1QlvK6+xyyjuuzHVYqCAEAIAQAgBARMTqNSMkbcgO35K4NpYiVDDuUNdF3/g1owU52Zn3Yi8+27vK+Slj8S9aj8beh6Cow5EWQgm5AJO0nMntXPKtUk7ts0WSshvi2/Vb3BUbbLXOstwUEXDXQCF6AbkAKlXBFkgbuCvvEkd9K3cFZSJuNOpG7grbxNxBSt3KN4XH44QFVkXJbHWVCDsSKLAep5Lub1hdmAX/ADNPtRlV6j7C2dGCLEAjda47v7L7mx5Zn8T0ahN9RnF326hs09bM2HtasKmGpz1RrGrNcR7AYJ6cAR8VIwbGvbqvHU9oPdYBUVKrDqSv8n99SZTjLVG6iJIBcLG2Yvex3X511xvbPU52dqQCAEAIAQAgBACAqNJ3Wib98flcvF27/kR/3fRnVhOu+wyxlXytj0BONSwDjUsDkzJYk5M6WFjk1HSlhY5NQm6TY4dUjep3RY4NQN6mxNhs1I3hTuiwnpQ3hN1k2Ynpbd6brFmL6Y3em6xus7bVjem4yLD1JWDXbn7TfMLbDXjXg/8AUvUzqR9x9jNOXfP+QvuTyBqR10JFgNkBqFYoCAEAIAQAgBACAaqqlkbS97g1o2k7AobSV2XhTlUkoxV2ZfHtIaSWIsbUBrgQ4HUeRcb7DZYlefjYUsRT3HK2dz0qGzsVGV9zzRhcTxhsfJnY/qZOLfyFeV/F0/7+R2rC4jjDzX3Kl+k7/ZAd7482KP46mviNo4Cu/h80IMfqT+7aOt//AOVX2CnzfgbLZtX5eIhxepPNGPxO/wCqLA0/n+95b+Nqc1+9xwcSqd7O93wU+xUyy2bPmjg4hUfWb4/FT7HTLLZsuaOTWT/Xb3H4qfZKZP8AGvmvAQ1U3129x+Kn2SHL98Cy2a/7eX5E9Il/iD3f7qfZYci38b/q8vyIZ5P4ngns0Cy2bH+3l+ROOk/ieCn2aHIt/Gw/szl87xnrlPZ4cif42nzfkV7sY3zEdg+K09jX9TidHD3yqeX5E/1gfx/BvxU+yL+o6Ch/5PL8isxkg3FTb8Lfinskf6kPDUH/ANzy/Ja0umUjBbjoj08WGn+R4WvRzWkpLvMXs3Dv414fknRaevG18Z7X/wBT3KyddfE/BFHsmi9JosaThBaOVq9jx/0WirVlx8vszKWxlwmjXUfClRlo1y4O57WI77jyXTDEq3vLM5pbEr392S8fwTWcJFAf3rh1tP6K/tMDN7GxPy8USodO6BxAFQASQMw4bexSsRT5lJbJxcVfd819zSLY80EAIAQAgMJwpV5ayKIHlFzz+GwH5j3LkxUskj39hUk5SqPhl4nmrpVxH01xslBkAIGxQXTAvQm5yXpYm4msosTcTWQXE1kJuGsguJrILiayE3DWQXHqBmvNE3mMjO69z5K9NXmkc2NqbmHnL5M9OigHzc+a9Q/P2zv0cbvAIRcT0Vv1R7oQm7E9CZ9RvuhBvMQ4fH/DZ7rUG8xP9Mi/hM9xqWG8xP8ASof4MfuMSxO/LmAwiD+BF7jPglkN+XMt8Bw2ESZRR8k+y3LMdClJEOcramnVjMEAIAQAgPNOFP8AbR9EX9TvguPE6o+j2K7U5dv0R56565LHvqRyZELXOeMUE3E4xCbhroLia6E3DXUC4muhNxNZCbhrILhrITcNZBcm4C7/AHUP3z+Ry0o/5iOLaT/5Sp2fVHpsb+nxXpHwrO9YIA1x8goBdcfIQBrj5AQC64+bIAEg3+SAOM6fnuQFpgUn0n4T+ilEM0SsVBACAEAIDzfhYZZ0LuYsc3tab/1LlxC0Pd2POykjzCSXNcjR9ApHHGKLFt4OMUWLKQnGITcOMQm4muoJuGuhNw1kFxNZCQ10Aa6gkNdATMEltUQn/wBg8cv1WlLro5Mer4aovkenxvy/wvSPhmdaykCa3zdAGt85oBNb5sgsJr/OSCwcb0+KE2E435zUCxY4DPaZnTcd4KlENZGw11YodAoBUAIBqZyAzOk1G2Zmo9ocL3zF7HZcbis5K500G4u6djBVehMZJ1S9vU4/qsnCPI7o4qsvi9Csm0IcOTK7taD5KvRxNVjqy5EKXRGoGx7T1ghR0SNltKpxj5kSXR6qHstPUfiFXoTRbU5xIsmG1DdsLuyxVXRZqtp0+Nxh7JByo3j8JVeikbR2jRfH1GjNvuOtR0cuRtHGUnpJeIonG9V3WbKtF8TrjFG6W6VC66ixbpELrJYnfF1ksTvDtLNqyMduew9zgSpjk0zOt79OUeafoejPxmBnKmjHW9l+669HeSPiVRnLRMYfpNTjZJf7jHu/K0qrqxXE3jgMRLSDGJdK4xsZK7qa1v53NVXiIczeOyMS/ht3kSXS/dF78jR+XWVXiYm62JW4ySIcumTt0Te17/0aq+0N6I1/hoLrVF4EU6WzHY4fghP9TnJ0lV8A8FgYdap6HIxarfsE57GMHg0FP8Vkf9Nhwb8RRDWP2tP4pZD4a1lO5N6yK+14SPUpeP6yzwrBJ9YF8hb/APU0B3vOupVHm2UltJ2tCnFdx6zgvqwxtu91mgXebvNudxttXTFWVjx6st+bk8r8tC1icrGQ+gBANSBAVtVBcqrRtB2REdRdCrY03xt1B0JYnfG3Yd0JYnfG3YWNyjdG+Nuwgbk3Sd8adgg3JYbyI8mjjDtaD2KLC6Icuh0J2xt7ksLohy6Awn2LdRKbpdVpLST8SHLwds5i4dqr0a5GixdVfERJODp3syO7QFHRRNFj6y4kZ/B/ONjgexR0KNVtOotUMP0Fq+ZrT2/FV6A0W1nxRIi0KqyMyG9VvMBFhlxIntqp8CsSGaBTHlTO7Ff2eBi9r4h8SRHweN9pzz22VlRjyMZbRxD1kTIdAYR7F+skqyguRhLFVHrJ+JPg0PibsiaOwKd0ydS+pNj0daOYKd0jpCQzA27vBN0r0g+zCAOZTYjfZKpqAAjLnCWKuRctiUlR+NqkDqAEAhCAadEoLJicSguJxCC4cQguJ6OguHo6E3E9GCC4ejBBcT0YbksN4PRRuSw3hPRRuSw3g9FG5LDeD0QJYbwnog3JYbwvog3JYrcPRBuQXF9FG5BcPRuhSQL6MgD0foQB6P0IBeI6EAogQDoYgOgEAqAEAIAQAgBACAEAIAQAgBACAEAIAQAgBACAEAIAQAgBACAEAIAQAgP/2Q=="/>
          <p:cNvSpPr>
            <a:spLocks noChangeAspect="1" noChangeArrowheads="1"/>
          </p:cNvSpPr>
          <p:nvPr/>
        </p:nvSpPr>
        <p:spPr bwMode="auto">
          <a:xfrm>
            <a:off x="266700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66700" y="2603834"/>
            <a:ext cx="2269188" cy="2808312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3186935" y="2592213"/>
            <a:ext cx="2301998" cy="2808312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372200" y="2603834"/>
            <a:ext cx="2301998" cy="2808312"/>
          </a:xfrm>
          <a:prstGeom prst="rect">
            <a:avLst/>
          </a:prstGeom>
          <a:noFill/>
          <a:ln w="635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06" y="2912615"/>
            <a:ext cx="2085975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8363" y="2912615"/>
            <a:ext cx="2085975" cy="2190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12" name="Straight Connector 11"/>
          <p:cNvCxnSpPr/>
          <p:nvPr/>
        </p:nvCxnSpPr>
        <p:spPr>
          <a:xfrm>
            <a:off x="114300" y="6766520"/>
            <a:ext cx="87781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Box 12"/>
          <p:cNvSpPr txBox="1"/>
          <p:nvPr/>
        </p:nvSpPr>
        <p:spPr>
          <a:xfrm>
            <a:off x="102344" y="5566191"/>
            <a:ext cx="26575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Superficial/ Shallow processing</a:t>
            </a:r>
            <a:endParaRPr lang="en-GB" sz="2000" dirty="0"/>
          </a:p>
        </p:txBody>
      </p:sp>
      <p:sp>
        <p:nvSpPr>
          <p:cNvPr id="15" name="TextBox 14"/>
          <p:cNvSpPr txBox="1"/>
          <p:nvPr/>
        </p:nvSpPr>
        <p:spPr>
          <a:xfrm>
            <a:off x="3079358" y="5412146"/>
            <a:ext cx="266203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Intermediate/ Phonemic/ Phonetic processing</a:t>
            </a:r>
            <a:endParaRPr lang="en-GB" sz="2000" dirty="0"/>
          </a:p>
        </p:txBody>
      </p:sp>
      <p:sp>
        <p:nvSpPr>
          <p:cNvPr id="16" name="TextBox 15"/>
          <p:cNvSpPr txBox="1"/>
          <p:nvPr/>
        </p:nvSpPr>
        <p:spPr>
          <a:xfrm>
            <a:off x="6418076" y="5504478"/>
            <a:ext cx="22691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Deep/ Semantic processing</a:t>
            </a:r>
            <a:endParaRPr lang="en-GB" sz="2000" dirty="0"/>
          </a:p>
        </p:txBody>
      </p:sp>
      <p:sp>
        <p:nvSpPr>
          <p:cNvPr id="14" name="Cloud Callout 13"/>
          <p:cNvSpPr/>
          <p:nvPr/>
        </p:nvSpPr>
        <p:spPr>
          <a:xfrm>
            <a:off x="301435" y="1214062"/>
            <a:ext cx="2676736" cy="1661660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Coloured paper objects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18" name="Cloud Callout 17"/>
          <p:cNvSpPr/>
          <p:nvPr/>
        </p:nvSpPr>
        <p:spPr>
          <a:xfrm>
            <a:off x="3288363" y="1250955"/>
            <a:ext cx="2676736" cy="1661660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Library books</a:t>
            </a:r>
            <a:endParaRPr lang="en-GB" sz="2000" b="1" dirty="0">
              <a:solidFill>
                <a:schemeClr val="tx1"/>
              </a:solidFill>
            </a:endParaRPr>
          </a:p>
        </p:txBody>
      </p:sp>
      <p:sp>
        <p:nvSpPr>
          <p:cNvPr id="19" name="Cloud Callout 18"/>
          <p:cNvSpPr/>
          <p:nvPr/>
        </p:nvSpPr>
        <p:spPr>
          <a:xfrm>
            <a:off x="6343533" y="1020824"/>
            <a:ext cx="2676736" cy="1854898"/>
          </a:xfrm>
          <a:prstGeom prst="cloudCallou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>
                <a:solidFill>
                  <a:schemeClr val="tx1"/>
                </a:solidFill>
              </a:rPr>
              <a:t>These books will help me do better in my course</a:t>
            </a:r>
            <a:endParaRPr lang="en-GB" sz="2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0065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3" grpId="0"/>
      <p:bldP spid="15" grpId="0"/>
      <p:bldP spid="16" grpId="0"/>
      <p:bldP spid="14" grpId="0" animBg="1"/>
      <p:bldP spid="18" grpId="0" animBg="1"/>
      <p:bldP spid="19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Evidence for the Levels of Processing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r>
              <a:rPr lang="en-GB" dirty="0" err="1" smtClean="0"/>
              <a:t>Craik</a:t>
            </a:r>
            <a:r>
              <a:rPr lang="en-GB" dirty="0" smtClean="0"/>
              <a:t> and </a:t>
            </a:r>
            <a:r>
              <a:rPr lang="en-GB" dirty="0" err="1" smtClean="0"/>
              <a:t>Tulving</a:t>
            </a:r>
            <a:r>
              <a:rPr lang="en-GB" dirty="0" smtClean="0"/>
              <a:t> (1975)</a:t>
            </a:r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85884534"/>
              </p:ext>
            </p:extLst>
          </p:nvPr>
        </p:nvGraphicFramePr>
        <p:xfrm>
          <a:off x="323528" y="2204864"/>
          <a:ext cx="8640960" cy="3888433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3470377"/>
                <a:gridCol w="5170583"/>
              </a:tblGrid>
              <a:tr h="962086">
                <a:tc>
                  <a:txBody>
                    <a:bodyPr/>
                    <a:lstStyle/>
                    <a:p>
                      <a:pPr algn="ctr"/>
                      <a:r>
                        <a:rPr lang="en-GB" sz="1800" dirty="0" smtClean="0"/>
                        <a:t>Shallow processing</a:t>
                      </a:r>
                      <a:endParaRPr lang="en-GB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b="0" dirty="0" smtClean="0"/>
                        <a:t>Is the word in capital letters?</a:t>
                      </a:r>
                    </a:p>
                    <a:p>
                      <a:endParaRPr lang="en-GB" sz="1800" b="0" dirty="0" smtClean="0"/>
                    </a:p>
                    <a:p>
                      <a:r>
                        <a:rPr lang="en-GB" sz="1800" b="0" dirty="0" smtClean="0"/>
                        <a:t>     e.g.,</a:t>
                      </a:r>
                      <a:r>
                        <a:rPr lang="en-GB" sz="1800" b="0" baseline="0" dirty="0" smtClean="0"/>
                        <a:t> HOUSE / house</a:t>
                      </a:r>
                      <a:endParaRPr lang="en-GB" sz="1800" b="0" dirty="0"/>
                    </a:p>
                  </a:txBody>
                  <a:tcPr anchor="ctr"/>
                </a:tc>
              </a:tr>
              <a:tr h="975449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smtClean="0"/>
                        <a:t>Phonetic processing</a:t>
                      </a:r>
                      <a:endParaRPr lang="en-GB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Does the word rhyme</a:t>
                      </a:r>
                      <a:r>
                        <a:rPr lang="en-GB" sz="1800" baseline="0" dirty="0" smtClean="0"/>
                        <a:t> with school?</a:t>
                      </a:r>
                    </a:p>
                    <a:p>
                      <a:endParaRPr lang="en-GB" sz="1800" baseline="0" dirty="0" smtClean="0"/>
                    </a:p>
                    <a:p>
                      <a:r>
                        <a:rPr lang="en-GB" sz="1800" baseline="0" dirty="0" smtClean="0"/>
                        <a:t>     e.g., tool / apple</a:t>
                      </a:r>
                      <a:endParaRPr lang="en-GB" sz="1800" dirty="0"/>
                    </a:p>
                  </a:txBody>
                  <a:tcPr anchor="ctr"/>
                </a:tc>
              </a:tr>
              <a:tr h="975449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smtClean="0"/>
                        <a:t>Semantic</a:t>
                      </a:r>
                      <a:r>
                        <a:rPr lang="en-GB" sz="1800" b="1" baseline="0" dirty="0" smtClean="0"/>
                        <a:t> processing</a:t>
                      </a:r>
                      <a:endParaRPr lang="en-GB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Is the word a type</a:t>
                      </a:r>
                      <a:r>
                        <a:rPr lang="en-GB" sz="1800" baseline="0" dirty="0" smtClean="0"/>
                        <a:t> of animal?</a:t>
                      </a:r>
                    </a:p>
                    <a:p>
                      <a:endParaRPr lang="en-GB" sz="1800" baseline="0" dirty="0" smtClean="0"/>
                    </a:p>
                    <a:p>
                      <a:r>
                        <a:rPr lang="en-GB" sz="1800" baseline="0" dirty="0" smtClean="0"/>
                        <a:t>     e.g., horse / table  </a:t>
                      </a:r>
                      <a:r>
                        <a:rPr lang="en-GB" sz="1400" baseline="0" dirty="0" smtClean="0"/>
                        <a:t>(need to consider </a:t>
                      </a:r>
                      <a:r>
                        <a:rPr lang="en-GB" sz="1400" b="1" baseline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MEANING</a:t>
                      </a:r>
                      <a:r>
                        <a:rPr lang="en-GB" sz="1400" baseline="0" dirty="0" smtClean="0"/>
                        <a:t>)</a:t>
                      </a:r>
                      <a:endParaRPr lang="en-GB" sz="1400" dirty="0"/>
                    </a:p>
                  </a:txBody>
                  <a:tcPr anchor="ctr"/>
                </a:tc>
              </a:tr>
              <a:tr h="975449">
                <a:tc>
                  <a:txBody>
                    <a:bodyPr/>
                    <a:lstStyle/>
                    <a:p>
                      <a:pPr algn="ctr"/>
                      <a:r>
                        <a:rPr lang="en-GB" sz="1800" b="1" dirty="0" smtClean="0"/>
                        <a:t>Deeper semantic</a:t>
                      </a:r>
                      <a:r>
                        <a:rPr lang="en-GB" sz="1800" b="1" baseline="0" dirty="0" smtClean="0"/>
                        <a:t> processing</a:t>
                      </a:r>
                      <a:endParaRPr lang="en-GB" sz="1800" b="1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Would</a:t>
                      </a:r>
                      <a:r>
                        <a:rPr lang="en-GB" sz="1800" baseline="0" dirty="0" smtClean="0"/>
                        <a:t> the word (e.g., ball/rain) fit in the sentence</a:t>
                      </a:r>
                    </a:p>
                    <a:p>
                      <a:endParaRPr lang="en-GB" sz="1800" baseline="0" dirty="0" smtClean="0"/>
                    </a:p>
                    <a:p>
                      <a:r>
                        <a:rPr lang="en-GB" sz="1800" baseline="0" dirty="0" smtClean="0"/>
                        <a:t>     “He kicked the ______ into the tree”</a:t>
                      </a:r>
                      <a:endParaRPr lang="en-GB" sz="1800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1072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Evidence for the Levels of Processing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Craik</a:t>
            </a:r>
            <a:r>
              <a:rPr lang="en-GB" dirty="0" smtClean="0"/>
              <a:t> and </a:t>
            </a:r>
            <a:r>
              <a:rPr lang="en-GB" dirty="0" err="1" smtClean="0"/>
              <a:t>Tulving</a:t>
            </a:r>
            <a:r>
              <a:rPr lang="en-GB" dirty="0" smtClean="0"/>
              <a:t> (1975)</a:t>
            </a:r>
          </a:p>
          <a:p>
            <a:endParaRPr lang="en-GB" dirty="0" smtClean="0"/>
          </a:p>
          <a:p>
            <a:pPr lvl="1"/>
            <a:r>
              <a:rPr lang="en-GB" dirty="0" smtClean="0"/>
              <a:t>Better recognition of words processed at a semantic level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Better recall of words involved in more elaborate sentences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Better recall of words involved in more distinctive sentences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Elaboration, distinctiveness and levels of processing are difficult to separate out from each other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70458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Limitations of the Levels of Processing model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8224"/>
            <a:ext cx="8424936" cy="511256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Mainly descriptive</a:t>
            </a:r>
          </a:p>
          <a:p>
            <a:pPr lvl="1"/>
            <a:r>
              <a:rPr lang="en-GB" sz="1800" dirty="0" smtClean="0"/>
              <a:t>Doesn’t tell us WHY deeper processing leads to better recall</a:t>
            </a:r>
          </a:p>
          <a:p>
            <a:pPr lvl="2"/>
            <a:r>
              <a:rPr lang="en-GB" sz="1600" dirty="0" smtClean="0"/>
              <a:t>Sometimes we attach emotion as well as meaning, but not always</a:t>
            </a:r>
            <a:endParaRPr lang="en-GB" dirty="0" smtClean="0"/>
          </a:p>
          <a:p>
            <a:pPr lvl="1"/>
            <a:endParaRPr lang="en-GB" dirty="0"/>
          </a:p>
          <a:p>
            <a:r>
              <a:rPr lang="en-GB" sz="2000" dirty="0" smtClean="0"/>
              <a:t>Could be due to methods of testing recall/recognition</a:t>
            </a:r>
          </a:p>
          <a:p>
            <a:pPr lvl="1"/>
            <a:r>
              <a:rPr lang="en-GB" sz="1800" dirty="0" smtClean="0"/>
              <a:t>Some recall/recognition tests are better suited to semantic processing</a:t>
            </a:r>
          </a:p>
          <a:p>
            <a:pPr lvl="1"/>
            <a:r>
              <a:rPr lang="en-GB" sz="1800" dirty="0" smtClean="0"/>
              <a:t>Studies have shown that the nature of a test can influence recall of words at different levels</a:t>
            </a:r>
          </a:p>
          <a:p>
            <a:pPr lvl="1"/>
            <a:endParaRPr lang="en-GB" dirty="0" smtClean="0"/>
          </a:p>
          <a:p>
            <a:pPr lvl="1"/>
            <a:endParaRPr lang="en-GB" dirty="0"/>
          </a:p>
          <a:p>
            <a:r>
              <a:rPr lang="en-GB" sz="2000" dirty="0" smtClean="0"/>
              <a:t>Suggests that only </a:t>
            </a:r>
            <a:r>
              <a:rPr lang="en-GB" sz="2000" b="1" dirty="0" smtClean="0"/>
              <a:t>elaborative rehearsal </a:t>
            </a:r>
            <a:r>
              <a:rPr lang="en-GB" sz="2000" dirty="0" smtClean="0"/>
              <a:t>improves long term memory</a:t>
            </a:r>
          </a:p>
          <a:p>
            <a:pPr lvl="1"/>
            <a:r>
              <a:rPr lang="en-GB" dirty="0" smtClean="0"/>
              <a:t>Giving information some meaning by which to remember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82775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Techniques for improving memory: what have these theories and studies taught us?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87680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Chunking</a:t>
            </a:r>
          </a:p>
          <a:p>
            <a:endParaRPr lang="en-GB" sz="2000" dirty="0"/>
          </a:p>
          <a:p>
            <a:r>
              <a:rPr lang="en-GB" sz="2000" dirty="0" smtClean="0"/>
              <a:t>Use mental pictures or images</a:t>
            </a:r>
          </a:p>
          <a:p>
            <a:endParaRPr lang="en-GB" sz="2000" dirty="0"/>
          </a:p>
          <a:p>
            <a:r>
              <a:rPr lang="en-GB" sz="2000" dirty="0" smtClean="0"/>
              <a:t>Method of loci – use of familiar locations as cues</a:t>
            </a:r>
          </a:p>
          <a:p>
            <a:endParaRPr lang="en-GB" sz="2000" dirty="0"/>
          </a:p>
          <a:p>
            <a:r>
              <a:rPr lang="en-GB" sz="2000" dirty="0" smtClean="0"/>
              <a:t>‘</a:t>
            </a:r>
            <a:r>
              <a:rPr lang="en-GB" sz="2000" dirty="0" err="1" smtClean="0"/>
              <a:t>Pegword</a:t>
            </a:r>
            <a:r>
              <a:rPr lang="en-GB" sz="2000" dirty="0" smtClean="0"/>
              <a:t>’ technique – use of familiar words or names as cues</a:t>
            </a:r>
          </a:p>
          <a:p>
            <a:endParaRPr lang="en-GB" sz="2000" dirty="0"/>
          </a:p>
          <a:p>
            <a:r>
              <a:rPr lang="en-GB" sz="2000" dirty="0" smtClean="0"/>
              <a:t>Acronyms (e.g. ‘AIDS’) and acrostics (e.g. </a:t>
            </a:r>
            <a:r>
              <a:rPr lang="en-GB" sz="2000" dirty="0"/>
              <a:t>p</a:t>
            </a:r>
            <a:r>
              <a:rPr lang="en-GB" sz="2000" dirty="0" smtClean="0"/>
              <a:t>oem)– create special codes to help remember less meaningful items</a:t>
            </a:r>
          </a:p>
          <a:p>
            <a:endParaRPr lang="en-GB" dirty="0" smtClean="0"/>
          </a:p>
          <a:p>
            <a:pPr marL="0" indent="0" algn="ctr">
              <a:buNone/>
            </a:pPr>
            <a:r>
              <a:rPr lang="en-GB" dirty="0" smtClean="0"/>
              <a:t>Which do you use?</a:t>
            </a:r>
          </a:p>
        </p:txBody>
      </p:sp>
    </p:spTree>
    <p:extLst>
      <p:ext uri="{BB962C8B-B14F-4D97-AF65-F5344CB8AC3E}">
        <p14:creationId xmlns:p14="http://schemas.microsoft.com/office/powerpoint/2010/main" val="660255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dirty="0" smtClean="0"/>
              <a:t>Useful Reading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876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/>
              <a:t>Gross, R. D. (2010).  </a:t>
            </a:r>
            <a:r>
              <a:rPr lang="en-GB" sz="2000" i="1" dirty="0" smtClean="0"/>
              <a:t>Psychology: The Science of Mind and Behaviour (6</a:t>
            </a:r>
            <a:r>
              <a:rPr lang="en-GB" sz="2000" i="1" baseline="30000" dirty="0" smtClean="0"/>
              <a:t>th</a:t>
            </a:r>
            <a:r>
              <a:rPr lang="en-GB" sz="2000" i="1" dirty="0" smtClean="0"/>
              <a:t> edition).</a:t>
            </a:r>
            <a:r>
              <a:rPr lang="en-GB" sz="2000" dirty="0" smtClean="0"/>
              <a:t>  London: Hodder Education. (e-book also available)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2000" dirty="0" smtClean="0"/>
              <a:t>Chapter 17: Memory and Forgetting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805720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Clarity</Template>
  <TotalTime>818</TotalTime>
  <Words>2419</Words>
  <Application>Microsoft Office PowerPoint</Application>
  <PresentationFormat>On-screen Show (4:3)</PresentationFormat>
  <Paragraphs>528</Paragraphs>
  <Slides>47</Slides>
  <Notes>37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Clarity</vt:lpstr>
      <vt:lpstr>Introduction to Psychology                                                                                                                                 Dr judith marshall</vt:lpstr>
      <vt:lpstr>Todays lecture</vt:lpstr>
      <vt:lpstr>What is memory?</vt:lpstr>
      <vt:lpstr>What is memory?</vt:lpstr>
      <vt:lpstr>Memory</vt:lpstr>
      <vt:lpstr>Types of memory (Tulving, 1972; 1985)</vt:lpstr>
      <vt:lpstr>Availability and  Accessibility</vt:lpstr>
      <vt:lpstr>Measuring memory (linked to retrieval)</vt:lpstr>
      <vt:lpstr>Sensory Memory </vt:lpstr>
      <vt:lpstr>Sensory Memory</vt:lpstr>
      <vt:lpstr>Measuring memory</vt:lpstr>
      <vt:lpstr>Measuring memory</vt:lpstr>
      <vt:lpstr>The multi-store model of memory (Atkinson &amp; Shiffrin, 1968)</vt:lpstr>
      <vt:lpstr>The multi-store model of memory (Atkinson &amp; Shiffrin, 1968)</vt:lpstr>
      <vt:lpstr>Digit Span:</vt:lpstr>
      <vt:lpstr>Digit Span:</vt:lpstr>
      <vt:lpstr>Short Term Memory (STM)</vt:lpstr>
      <vt:lpstr>Short Term Memory (STM)</vt:lpstr>
      <vt:lpstr>Short Term Memory (STM)</vt:lpstr>
      <vt:lpstr>Short Term Memory (STM)</vt:lpstr>
      <vt:lpstr>Short Term Memory (STM)</vt:lpstr>
      <vt:lpstr>Short Term Memory (STM) </vt:lpstr>
      <vt:lpstr>Short Term Memory (STM)</vt:lpstr>
      <vt:lpstr>Short Term Memory (STM)</vt:lpstr>
      <vt:lpstr>The multi-store model of memory (Atkinson &amp; Shiffrin, 1968)</vt:lpstr>
      <vt:lpstr>PowerPoint Presentation</vt:lpstr>
      <vt:lpstr>Long Term Memory (LTM)</vt:lpstr>
      <vt:lpstr>Long Term Memory (LTM)</vt:lpstr>
      <vt:lpstr> What evidence is there to support the Multi-Store Model? </vt:lpstr>
      <vt:lpstr>The serial position effect  (Murdock, 1962)</vt:lpstr>
      <vt:lpstr>PowerPoint Presentation</vt:lpstr>
      <vt:lpstr>Studies of brain-damaged patients</vt:lpstr>
      <vt:lpstr>Studies of brain-damaged patients</vt:lpstr>
      <vt:lpstr>The Working Memory Model  (Baddeley &amp; Hitch, 1974)</vt:lpstr>
      <vt:lpstr>The Working Memory Model</vt:lpstr>
      <vt:lpstr>The Working Memory Model</vt:lpstr>
      <vt:lpstr>The Working Memory Model</vt:lpstr>
      <vt:lpstr>The Working Memory Model</vt:lpstr>
      <vt:lpstr>The Working Memory Model</vt:lpstr>
      <vt:lpstr>The Working Memory Model</vt:lpstr>
      <vt:lpstr>The Levels of Processing Model  (Craik and Lockhart, 1972) </vt:lpstr>
      <vt:lpstr>The Levels of Processing Model</vt:lpstr>
      <vt:lpstr>Evidence for the Levels of Processing model</vt:lpstr>
      <vt:lpstr>Evidence for the Levels of Processing model</vt:lpstr>
      <vt:lpstr>Limitations of the Levels of Processing model</vt:lpstr>
      <vt:lpstr>Techniques for improving memory: what have these theories and studies taught us?</vt:lpstr>
      <vt:lpstr>Useful Reading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Psychology</dc:title>
  <dc:creator>edu-sc</dc:creator>
  <cp:lastModifiedBy>Marshall, Judith</cp:lastModifiedBy>
  <cp:revision>72</cp:revision>
  <cp:lastPrinted>2015-06-29T11:19:58Z</cp:lastPrinted>
  <dcterms:created xsi:type="dcterms:W3CDTF">2014-09-05T08:08:36Z</dcterms:created>
  <dcterms:modified xsi:type="dcterms:W3CDTF">2015-11-13T13:42:08Z</dcterms:modified>
</cp:coreProperties>
</file>