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4" d="100"/>
          <a:sy n="44" d="100"/>
        </p:scale>
        <p:origin x="225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B891F9-86FA-409E-A6A8-784299D51AC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2242647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891F9-86FA-409E-A6A8-784299D51AC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1561440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891F9-86FA-409E-A6A8-784299D51AC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428030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B891F9-86FA-409E-A6A8-784299D51ACC}"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3409017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B891F9-86FA-409E-A6A8-784299D51ACC}" type="datetimeFigureOut">
              <a:rPr lang="en-GB" smtClean="0"/>
              <a:t>19/07/2023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3777065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B891F9-86FA-409E-A6A8-784299D51ACC}" type="datetimeFigureOut">
              <a:rPr lang="en-GB" smtClean="0"/>
              <a:t>19/07/2023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1499009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891F9-86FA-409E-A6A8-784299D51ACC}" type="datetimeFigureOut">
              <a:rPr lang="en-GB" smtClean="0"/>
              <a:t>19/07/2023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128823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B891F9-86FA-409E-A6A8-784299D51ACC}"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1111185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B891F9-86FA-409E-A6A8-784299D51ACC}"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3582707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891F9-86FA-409E-A6A8-784299D51AC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1575816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B891F9-86FA-409E-A6A8-784299D51ACC}"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9529B-8BC4-4A4B-86CB-3ACBAA230E05}" type="slidenum">
              <a:rPr lang="en-GB" smtClean="0"/>
              <a:t>‹#›</a:t>
            </a:fld>
            <a:endParaRPr lang="en-GB"/>
          </a:p>
        </p:txBody>
      </p:sp>
    </p:spTree>
    <p:extLst>
      <p:ext uri="{BB962C8B-B14F-4D97-AF65-F5344CB8AC3E}">
        <p14:creationId xmlns:p14="http://schemas.microsoft.com/office/powerpoint/2010/main" val="3841718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BAB891F9-86FA-409E-A6A8-784299D51ACC}" type="datetimeFigureOut">
              <a:rPr lang="en-GB" smtClean="0"/>
              <a:t>19/07/2023</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FD19529B-8BC4-4A4B-86CB-3ACBAA230E05}" type="slidenum">
              <a:rPr lang="en-GB" smtClean="0"/>
              <a:t>‹#›</a:t>
            </a:fld>
            <a:endParaRPr lang="en-GB"/>
          </a:p>
        </p:txBody>
      </p:sp>
    </p:spTree>
    <p:extLst>
      <p:ext uri="{BB962C8B-B14F-4D97-AF65-F5344CB8AC3E}">
        <p14:creationId xmlns:p14="http://schemas.microsoft.com/office/powerpoint/2010/main" val="10523877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 Id="rId6" Type="http://schemas.openxmlformats.org/officeDocument/2006/relationships/image" Target="../media/image8.jpg" /><Relationship Id="rId5" Type="http://schemas.openxmlformats.org/officeDocument/2006/relationships/image" Target="../media/image7.jpg" /><Relationship Id="rId4" Type="http://schemas.openxmlformats.org/officeDocument/2006/relationships/image" Target="../media/image6.svg"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11.jp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5.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png" /><Relationship Id="rId1" Type="http://schemas.openxmlformats.org/officeDocument/2006/relationships/slideLayout" Target="../slideLayouts/slideLayout2.xml" /><Relationship Id="rId4" Type="http://schemas.openxmlformats.org/officeDocument/2006/relationships/image" Target="../media/image18.png" /></Relationships>
</file>

<file path=ppt/slides/_rels/slide13.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image" Target="../media/image19.jpg" /><Relationship Id="rId1" Type="http://schemas.openxmlformats.org/officeDocument/2006/relationships/slideLayout" Target="../slideLayouts/slideLayout2.xml" /><Relationship Id="rId4" Type="http://schemas.openxmlformats.org/officeDocument/2006/relationships/image" Target="../media/image21.png" /></Relationships>
</file>

<file path=ppt/slides/_rels/slide14.xml.rels><?xml version="1.0" encoding="UTF-8" standalone="yes"?>
<Relationships xmlns="http://schemas.openxmlformats.org/package/2006/relationships"><Relationship Id="rId2" Type="http://schemas.openxmlformats.org/officeDocument/2006/relationships/image" Target="../media/image22.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23.png" /><Relationship Id="rId1" Type="http://schemas.openxmlformats.org/officeDocument/2006/relationships/slideLayout" Target="../slideLayouts/slideLayout2.xml" /><Relationship Id="rId5" Type="http://schemas.openxmlformats.org/officeDocument/2006/relationships/image" Target="../media/image26.png" /><Relationship Id="rId4" Type="http://schemas.openxmlformats.org/officeDocument/2006/relationships/image" Target="../media/image25.png" /></Relationships>
</file>

<file path=ppt/slides/_rels/slide16.xml.rels><?xml version="1.0" encoding="UTF-8" standalone="yes"?>
<Relationships xmlns="http://schemas.openxmlformats.org/package/2006/relationships"><Relationship Id="rId3" Type="http://schemas.openxmlformats.org/officeDocument/2006/relationships/hyperlink" Target="https://www.asos.com/about/" TargetMode="External" /><Relationship Id="rId2" Type="http://schemas.openxmlformats.org/officeDocument/2006/relationships/image" Target="../media/image27.png" /><Relationship Id="rId1" Type="http://schemas.openxmlformats.org/officeDocument/2006/relationships/slideLayout" Target="../slideLayouts/slideLayout2.xml" /><Relationship Id="rId5" Type="http://schemas.openxmlformats.org/officeDocument/2006/relationships/hyperlink" Target="https://www.similarweb.com/website/asos.com/#competitors" TargetMode="External" /><Relationship Id="rId4" Type="http://schemas.openxmlformats.org/officeDocument/2006/relationships/hyperlink" Target="https://www.emerald.com/insight/content/doi/10.1108/09590550710735068/full/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0F78-0F0D-6B99-C597-145E9E20A380}"/>
              </a:ext>
            </a:extLst>
          </p:cNvPr>
          <p:cNvSpPr>
            <a:spLocks noGrp="1"/>
          </p:cNvSpPr>
          <p:nvPr>
            <p:ph type="ctrTitle"/>
          </p:nvPr>
        </p:nvSpPr>
        <p:spPr>
          <a:xfrm>
            <a:off x="624114" y="4952999"/>
            <a:ext cx="5776686" cy="3407230"/>
          </a:xfrm>
          <a:solidFill>
            <a:schemeClr val="bg2"/>
          </a:solidFill>
          <a:ln>
            <a:solidFill>
              <a:schemeClr val="tx1"/>
            </a:solidFill>
          </a:ln>
        </p:spPr>
        <p:txBody>
          <a:bodyPr>
            <a:noAutofit/>
          </a:bodyPr>
          <a:lstStyle/>
          <a:p>
            <a:pPr>
              <a:lnSpc>
                <a:spcPct val="107000"/>
              </a:lnSpc>
              <a:spcAft>
                <a:spcPts val="800"/>
              </a:spcAft>
            </a:pPr>
            <a:r>
              <a:rPr lang="en-GB" sz="3200" b="1" kern="100" dirty="0">
                <a:effectLst/>
                <a:latin typeface="Arial" panose="020B0604020202020204" pitchFamily="34" charset="0"/>
                <a:ea typeface="Calibri" panose="020F0502020204030204" pitchFamily="34" charset="0"/>
                <a:cs typeface="Arial" panose="020B0604020202020204" pitchFamily="34" charset="0"/>
              </a:rPr>
              <a:t>BA Business Management</a:t>
            </a:r>
            <a:br>
              <a:rPr lang="en-GB" sz="3200" kern="100" dirty="0">
                <a:effectLst/>
                <a:latin typeface="Arial" panose="020B0604020202020204" pitchFamily="34" charset="0"/>
                <a:ea typeface="Calibri" panose="020F0502020204030204" pitchFamily="34" charset="0"/>
                <a:cs typeface="Arial" panose="020B0604020202020204" pitchFamily="34" charset="0"/>
              </a:rPr>
            </a:br>
            <a:r>
              <a:rPr lang="en-GB" sz="3200" b="1" kern="100" dirty="0">
                <a:effectLst/>
                <a:latin typeface="Arial" panose="020B0604020202020204" pitchFamily="34" charset="0"/>
                <a:ea typeface="Calibri" panose="020F0502020204030204" pitchFamily="34" charset="0"/>
                <a:cs typeface="Arial" panose="020B0604020202020204" pitchFamily="34" charset="0"/>
              </a:rPr>
              <a:t>Marketing Fundamentals</a:t>
            </a:r>
            <a:br>
              <a:rPr lang="en-GB" sz="3200" kern="100" dirty="0">
                <a:effectLst/>
                <a:latin typeface="Arial" panose="020B0604020202020204" pitchFamily="34" charset="0"/>
                <a:ea typeface="Calibri" panose="020F0502020204030204" pitchFamily="34" charset="0"/>
                <a:cs typeface="Arial" panose="020B0604020202020204" pitchFamily="34" charset="0"/>
              </a:rPr>
            </a:br>
            <a:r>
              <a:rPr lang="en-GB" sz="3200" b="1" kern="100" dirty="0">
                <a:effectLst/>
                <a:latin typeface="Arial" panose="020B0604020202020204" pitchFamily="34" charset="0"/>
                <a:ea typeface="Calibri" panose="020F0502020204030204" pitchFamily="34" charset="0"/>
                <a:cs typeface="Arial" panose="020B0604020202020204" pitchFamily="34" charset="0"/>
              </a:rPr>
              <a:t>LCBB4004</a:t>
            </a:r>
            <a:br>
              <a:rPr lang="en-GB" sz="3200" kern="100" dirty="0">
                <a:effectLst/>
                <a:latin typeface="Arial" panose="020B0604020202020204" pitchFamily="34" charset="0"/>
                <a:ea typeface="Calibri" panose="020F0502020204030204" pitchFamily="34" charset="0"/>
                <a:cs typeface="Arial" panose="020B0604020202020204" pitchFamily="34" charset="0"/>
              </a:rPr>
            </a:br>
            <a:r>
              <a:rPr lang="en-GB" sz="3200" b="1" kern="100" dirty="0">
                <a:effectLst/>
                <a:latin typeface="Arial" panose="020B0604020202020204" pitchFamily="34" charset="0"/>
                <a:ea typeface="Calibri" panose="020F0502020204030204" pitchFamily="34" charset="0"/>
                <a:cs typeface="Arial" panose="020B0604020202020204" pitchFamily="34" charset="0"/>
              </a:rPr>
              <a:t>Individual blog</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 </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 </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 </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 </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 </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 </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Lecturer: Tushara </a:t>
            </a:r>
            <a:r>
              <a:rPr lang="en-GB" sz="2400" kern="100" dirty="0" err="1">
                <a:effectLst/>
                <a:latin typeface="Arial" panose="020B0604020202020204" pitchFamily="34" charset="0"/>
                <a:ea typeface="Calibri" panose="020F0502020204030204" pitchFamily="34" charset="0"/>
                <a:cs typeface="Arial" panose="020B0604020202020204" pitchFamily="34" charset="0"/>
              </a:rPr>
              <a:t>Balendran</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Student name: Ioana </a:t>
            </a:r>
            <a:r>
              <a:rPr lang="en-GB" sz="2400" kern="100" dirty="0" err="1">
                <a:effectLst/>
                <a:latin typeface="Arial" panose="020B0604020202020204" pitchFamily="34" charset="0"/>
                <a:ea typeface="Calibri" panose="020F0502020204030204" pitchFamily="34" charset="0"/>
                <a:cs typeface="Arial" panose="020B0604020202020204" pitchFamily="34" charset="0"/>
              </a:rPr>
              <a:t>Cojocareanu</a:t>
            </a:r>
            <a:br>
              <a:rPr lang="en-GB" sz="2400" kern="100" dirty="0">
                <a:effectLst/>
                <a:latin typeface="Arial" panose="020B0604020202020204" pitchFamily="34" charset="0"/>
                <a:ea typeface="Calibri" panose="020F0502020204030204" pitchFamily="34" charset="0"/>
                <a:cs typeface="Arial" panose="020B0604020202020204" pitchFamily="34" charset="0"/>
              </a:rPr>
            </a:br>
            <a:r>
              <a:rPr lang="en-GB" sz="2400" kern="100" dirty="0">
                <a:effectLst/>
                <a:latin typeface="Arial" panose="020B0604020202020204" pitchFamily="34" charset="0"/>
                <a:ea typeface="Calibri" panose="020F0502020204030204" pitchFamily="34" charset="0"/>
                <a:cs typeface="Arial" panose="020B0604020202020204" pitchFamily="34" charset="0"/>
              </a:rPr>
              <a:t>Student id: 2246853</a:t>
            </a:r>
            <a:br>
              <a:rPr lang="en-GB" sz="2400" kern="100" dirty="0">
                <a:effectLst/>
                <a:latin typeface="Arial" panose="020B0604020202020204" pitchFamily="34" charset="0"/>
                <a:ea typeface="Calibri" panose="020F0502020204030204" pitchFamily="34" charset="0"/>
                <a:cs typeface="Arial" panose="020B0604020202020204" pitchFamily="34" charset="0"/>
              </a:rPr>
            </a:br>
            <a:br>
              <a:rPr lang="en-GB" sz="2400" kern="100" dirty="0">
                <a:effectLst/>
                <a:latin typeface="Arial" panose="020B0604020202020204" pitchFamily="34" charset="0"/>
                <a:ea typeface="Calibri" panose="020F0502020204030204" pitchFamily="34" charset="0"/>
                <a:cs typeface="Arial" panose="020B0604020202020204" pitchFamily="34" charset="0"/>
              </a:rPr>
            </a:b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1826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and white logo&#10;&#10;Description automatically generated">
            <a:extLst>
              <a:ext uri="{FF2B5EF4-FFF2-40B4-BE49-F238E27FC236}">
                <a16:creationId xmlns:a16="http://schemas.microsoft.com/office/drawing/2014/main" id="{DAB86E5C-E318-74E7-B795-BEA98B06EB4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4914" y="595086"/>
            <a:ext cx="5486400" cy="3657600"/>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56D7EEC7-83EE-2ED5-2D38-6AB91836B4CA}"/>
              </a:ext>
            </a:extLst>
          </p:cNvPr>
          <p:cNvSpPr txBox="1"/>
          <p:nvPr/>
        </p:nvSpPr>
        <p:spPr>
          <a:xfrm>
            <a:off x="674914" y="5341257"/>
            <a:ext cx="5653315" cy="461665"/>
          </a:xfrm>
          <a:prstGeom prst="rect">
            <a:avLst/>
          </a:prstGeom>
          <a:noFill/>
        </p:spPr>
        <p:txBody>
          <a:bodyPr wrap="square" rtlCol="0">
            <a:spAutoFit/>
          </a:bodyPr>
          <a:lstStyle/>
          <a:p>
            <a:pPr algn="just"/>
            <a:r>
              <a:rPr lang="en-GB" sz="1200" b="1" i="1" dirty="0">
                <a:latin typeface="Arial" panose="020B0604020202020204" pitchFamily="34" charset="0"/>
                <a:cs typeface="Arial" panose="020B0604020202020204" pitchFamily="34" charset="0"/>
              </a:rPr>
              <a:t>Fig 1. </a:t>
            </a:r>
            <a:r>
              <a:rPr lang="en-GB" sz="1200" b="1" i="1" dirty="0">
                <a:effectLst/>
                <a:latin typeface="Arial" panose="020B0604020202020204" pitchFamily="34" charset="0"/>
                <a:cs typeface="Arial" panose="020B0604020202020204" pitchFamily="34" charset="0"/>
              </a:rPr>
              <a:t>Gillingham, P. (n.d.). ASOS to employ 2,000 people at new £90M warehouse.</a:t>
            </a:r>
            <a:endParaRPr lang="en-GB" sz="1200" b="1" i="1"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48E67468-7795-57CA-81AD-9049461F2527}"/>
              </a:ext>
            </a:extLst>
          </p:cNvPr>
          <p:cNvSpPr/>
          <p:nvPr/>
        </p:nvSpPr>
        <p:spPr>
          <a:xfrm>
            <a:off x="2408964" y="6652844"/>
            <a:ext cx="2185214" cy="923330"/>
          </a:xfrm>
          <a:prstGeom prst="rect">
            <a:avLst/>
          </a:prstGeom>
          <a:noFill/>
        </p:spPr>
        <p:txBody>
          <a:bodyPr wrap="none" lIns="91440" tIns="45720" rIns="91440" bIns="45720">
            <a:spAutoFit/>
          </a:bodyPr>
          <a:lstStyle/>
          <a:p>
            <a:pPr algn="ctr"/>
            <a:r>
              <a:rPr lang="en-US" sz="5400" b="1" i="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BLOG</a:t>
            </a:r>
          </a:p>
        </p:txBody>
      </p:sp>
    </p:spTree>
    <p:extLst>
      <p:ext uri="{BB962C8B-B14F-4D97-AF65-F5344CB8AC3E}">
        <p14:creationId xmlns:p14="http://schemas.microsoft.com/office/powerpoint/2010/main" val="872146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lying on her back with a lot of bags&#10;&#10;Description automatically generated">
            <a:extLst>
              <a:ext uri="{FF2B5EF4-FFF2-40B4-BE49-F238E27FC236}">
                <a16:creationId xmlns:a16="http://schemas.microsoft.com/office/drawing/2014/main" id="{42FFE0A0-20A6-DCAD-6F6D-2455A2848981}"/>
              </a:ext>
            </a:extLst>
          </p:cNvPr>
          <p:cNvPicPr>
            <a:picLocks noChangeAspect="1"/>
          </p:cNvPicPr>
          <p:nvPr/>
        </p:nvPicPr>
        <p:blipFill rotWithShape="1">
          <a:blip r:embed="rId2">
            <a:extLst>
              <a:ext uri="{28A0092B-C50C-407E-A947-70E740481C1C}">
                <a14:useLocalDpi xmlns:a14="http://schemas.microsoft.com/office/drawing/2010/main" val="0"/>
              </a:ext>
            </a:extLst>
          </a:blip>
          <a:srcRect l="39216" r="21842" b="1"/>
          <a:stretch/>
        </p:blipFill>
        <p:spPr>
          <a:xfrm>
            <a:off x="301181" y="182242"/>
            <a:ext cx="6255637" cy="9035937"/>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FBA131F9-DF6A-AA64-2BF5-B7A8515E8776}"/>
              </a:ext>
            </a:extLst>
          </p:cNvPr>
          <p:cNvSpPr txBox="1"/>
          <p:nvPr/>
        </p:nvSpPr>
        <p:spPr>
          <a:xfrm>
            <a:off x="667657" y="9446759"/>
            <a:ext cx="5758532" cy="276999"/>
          </a:xfrm>
          <a:prstGeom prst="rect">
            <a:avLst/>
          </a:prstGeom>
          <a:noFill/>
        </p:spPr>
        <p:txBody>
          <a:bodyPr wrap="square" rtlCol="0">
            <a:spAutoFit/>
          </a:bodyPr>
          <a:lstStyle/>
          <a:p>
            <a:pPr algn="just"/>
            <a:r>
              <a:rPr lang="en-GB" sz="1200" b="1" i="1" dirty="0">
                <a:latin typeface="Arial" panose="020B0604020202020204" pitchFamily="34" charset="0"/>
                <a:cs typeface="Arial" panose="020B0604020202020204" pitchFamily="34" charset="0"/>
              </a:rPr>
              <a:t>Fig 2. </a:t>
            </a:r>
            <a:r>
              <a:rPr lang="en-GB" sz="1200" b="1" i="1" dirty="0">
                <a:effectLst/>
                <a:latin typeface="Arial" panose="020B0604020202020204" pitchFamily="34" charset="0"/>
                <a:cs typeface="Arial" panose="020B0604020202020204" pitchFamily="34" charset="0"/>
              </a:rPr>
              <a:t>Chambers, S. (n.d.). Asos hit by stock woe as Christmas looms.</a:t>
            </a:r>
            <a:endParaRPr lang="en-GB" sz="12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642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B59D1-FAC6-ACDD-7042-B247F55E2962}"/>
              </a:ext>
            </a:extLst>
          </p:cNvPr>
          <p:cNvSpPr>
            <a:spLocks noGrp="1"/>
          </p:cNvSpPr>
          <p:nvPr>
            <p:ph type="title"/>
          </p:nvPr>
        </p:nvSpPr>
        <p:spPr>
          <a:xfrm>
            <a:off x="3664970" y="145589"/>
            <a:ext cx="2859314" cy="1867452"/>
          </a:xfrm>
        </p:spPr>
        <p:txBody>
          <a:bodyPr>
            <a:normAutofit/>
          </a:bodyPr>
          <a:lstStyle/>
          <a:p>
            <a:pPr algn="ctr">
              <a:lnSpc>
                <a:spcPct val="150000"/>
              </a:lnSpc>
            </a:pPr>
            <a:r>
              <a:rPr lang="en-GB" sz="2400" b="1" dirty="0">
                <a:latin typeface="Arial" panose="020B0604020202020204" pitchFamily="34" charset="0"/>
                <a:cs typeface="Arial" panose="020B0604020202020204" pitchFamily="34" charset="0"/>
              </a:rPr>
              <a:t>The History of ASOS</a:t>
            </a:r>
          </a:p>
        </p:txBody>
      </p:sp>
      <p:sp>
        <p:nvSpPr>
          <p:cNvPr id="3" name="Content Placeholder 2">
            <a:extLst>
              <a:ext uri="{FF2B5EF4-FFF2-40B4-BE49-F238E27FC236}">
                <a16:creationId xmlns:a16="http://schemas.microsoft.com/office/drawing/2014/main" id="{1193D175-BEBB-A56B-B584-4F3C2186DA88}"/>
              </a:ext>
            </a:extLst>
          </p:cNvPr>
          <p:cNvSpPr>
            <a:spLocks noGrp="1"/>
          </p:cNvSpPr>
          <p:nvPr>
            <p:ph idx="1"/>
          </p:nvPr>
        </p:nvSpPr>
        <p:spPr>
          <a:xfrm>
            <a:off x="308314" y="2566197"/>
            <a:ext cx="6241372" cy="3860799"/>
          </a:xfrm>
          <a:solidFill>
            <a:schemeClr val="bg1">
              <a:lumMod val="95000"/>
            </a:schemeClr>
          </a:solidFill>
          <a:ln>
            <a:solidFill>
              <a:schemeClr val="tx1"/>
            </a:solidFill>
          </a:ln>
        </p:spPr>
        <p:txBody>
          <a:bodyPr>
            <a:normAutofit/>
          </a:bodyPr>
          <a:lstStyle/>
          <a:p>
            <a:pPr marL="0" indent="0" algn="just">
              <a:lnSpc>
                <a:spcPct val="100000"/>
              </a:lnSpc>
              <a:buNone/>
            </a:pPr>
            <a:r>
              <a:rPr lang="en-GB" sz="1400" dirty="0">
                <a:latin typeface="Arial" panose="020B0604020202020204" pitchFamily="34" charset="0"/>
                <a:cs typeface="Arial" panose="020B0604020202020204" pitchFamily="34" charset="0"/>
              </a:rPr>
              <a:t>ASOS Plc was conceived in 2000 by Nick Robertson and Quentin Griffiths as an internet business offering celebrity-inspired apparel and accessories at affordable prices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The initial meaning of the company's acronym, 'ASOS,' was 'As Seen on Screen,' reflecting their strategy to pander to fashion-forward young adults desiring celebrity fashion on a budget. Furthermore,  the company's first product line consisted of replicas of well-known film costumes, which quickly attracted a large consumer base (Bhardwaj &amp; Fairhurst, 2010). As ASOS expanded, so did its product selection, which shifted from apparel inspired by celebrities to a combination of original designs and well-known brands. In addition, ASOS's 2004 introduction of its own label marked a significant departure from its original business model and firmly established the company within the fast-fashion industry (Bhardwaj &amp; Fairhurst, 2010). Since then, ASOS has evolved into a global online retail behemoth that serves millions of active consumers. In response to shifting consumer behaviour, ASOS has utilised technology and social media to provide a vast product selection that appeals to its young, fashion-focused customers.</a:t>
            </a:r>
          </a:p>
        </p:txBody>
      </p:sp>
      <p:pic>
        <p:nvPicPr>
          <p:cNvPr id="5" name="Picture 4" descr="A person with his hand on his head&#10;&#10;Description automatically generated">
            <a:extLst>
              <a:ext uri="{FF2B5EF4-FFF2-40B4-BE49-F238E27FC236}">
                <a16:creationId xmlns:a16="http://schemas.microsoft.com/office/drawing/2014/main" id="{979843EC-93CE-25F0-F242-0E6E106984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743" y="145589"/>
            <a:ext cx="2746288" cy="1684390"/>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B232EC6A-A8D4-F5EF-9F75-E0CF4680CF9A}"/>
              </a:ext>
            </a:extLst>
          </p:cNvPr>
          <p:cNvSpPr txBox="1"/>
          <p:nvPr/>
        </p:nvSpPr>
        <p:spPr>
          <a:xfrm>
            <a:off x="308314" y="1829979"/>
            <a:ext cx="3530171" cy="461665"/>
          </a:xfrm>
          <a:prstGeom prst="rect">
            <a:avLst/>
          </a:prstGeom>
          <a:noFill/>
        </p:spPr>
        <p:txBody>
          <a:bodyPr wrap="square" rtlCol="0">
            <a:spAutoFit/>
          </a:bodyPr>
          <a:lstStyle/>
          <a:p>
            <a:r>
              <a:rPr lang="en-GB" sz="1200" b="1" i="1" dirty="0">
                <a:solidFill>
                  <a:srgbClr val="2C3E50"/>
                </a:solidFill>
                <a:effectLst/>
                <a:latin typeface="Arial" panose="020B0604020202020204" pitchFamily="34" charset="0"/>
                <a:cs typeface="Arial" panose="020B0604020202020204" pitchFamily="34" charset="0"/>
              </a:rPr>
              <a:t>Fig 3. Barker, M. (2019). Asos was wrong to ditch print now its brand is in crisis.</a:t>
            </a:r>
            <a:endParaRPr lang="en-GB" sz="1200" b="1" i="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6FFC479-1F8C-2443-3F50-50B524820CD4}"/>
              </a:ext>
            </a:extLst>
          </p:cNvPr>
          <p:cNvSpPr txBox="1"/>
          <p:nvPr/>
        </p:nvSpPr>
        <p:spPr>
          <a:xfrm>
            <a:off x="308314" y="6705599"/>
            <a:ext cx="6241372" cy="2031325"/>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ASOS has established itself as a prominent player in the online fashion retail market, catering to a global audience, as of today. Its success is attributable to its efficient digital marketing strategies, user-friendly platform, and extensive product selection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 ASOS demonstrates a high level of corporate social responsibility by instituting environmentally friendly practises and advocating for labour rights (</a:t>
            </a:r>
            <a:r>
              <a:rPr lang="en-GB" sz="1400" dirty="0" err="1">
                <a:latin typeface="Arial" panose="020B0604020202020204" pitchFamily="34" charset="0"/>
                <a:cs typeface="Arial" panose="020B0604020202020204" pitchFamily="34" charset="0"/>
              </a:rPr>
              <a:t>Birtwhistle</a:t>
            </a:r>
            <a:r>
              <a:rPr lang="en-GB" sz="1400" dirty="0">
                <a:latin typeface="Arial" panose="020B0604020202020204" pitchFamily="34" charset="0"/>
                <a:cs typeface="Arial" panose="020B0604020202020204" pitchFamily="34" charset="0"/>
              </a:rPr>
              <a:t> &amp; Moore, 2007). In addition, the company continues to innovate in response to the changing digital landscape by utilising artificial intelligence and data analytics to improve customer experience and operational efficiency.</a:t>
            </a:r>
          </a:p>
        </p:txBody>
      </p:sp>
    </p:spTree>
    <p:extLst>
      <p:ext uri="{BB962C8B-B14F-4D97-AF65-F5344CB8AC3E}">
        <p14:creationId xmlns:p14="http://schemas.microsoft.com/office/powerpoint/2010/main" val="1690394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ED232-37C7-8A18-CCA4-41672AF5F571}"/>
              </a:ext>
            </a:extLst>
          </p:cNvPr>
          <p:cNvSpPr>
            <a:spLocks noGrp="1"/>
          </p:cNvSpPr>
          <p:nvPr>
            <p:ph type="title"/>
          </p:nvPr>
        </p:nvSpPr>
        <p:spPr>
          <a:xfrm>
            <a:off x="4179661" y="179388"/>
            <a:ext cx="1168627" cy="909184"/>
          </a:xfrm>
        </p:spPr>
        <p:txBody>
          <a:bodyPr>
            <a:normAutofit/>
          </a:bodyPr>
          <a:lstStyle/>
          <a:p>
            <a:r>
              <a:rPr lang="en-GB" sz="2400" b="1" dirty="0">
                <a:latin typeface="Arial" panose="020B0604020202020204" pitchFamily="34" charset="0"/>
                <a:cs typeface="Arial" panose="020B0604020202020204" pitchFamily="34" charset="0"/>
              </a:rPr>
              <a:t>Logo</a:t>
            </a:r>
          </a:p>
        </p:txBody>
      </p:sp>
      <p:pic>
        <p:nvPicPr>
          <p:cNvPr id="5" name="Picture 4" descr="A black and white logo&#10;&#10;Description automatically generated">
            <a:extLst>
              <a:ext uri="{FF2B5EF4-FFF2-40B4-BE49-F238E27FC236}">
                <a16:creationId xmlns:a16="http://schemas.microsoft.com/office/drawing/2014/main" id="{FAFBF487-670B-6579-40EF-2389219C4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629" y="179388"/>
            <a:ext cx="1616327" cy="909184"/>
          </a:xfrm>
          <a:prstGeom prst="rect">
            <a:avLst/>
          </a:prstGeom>
          <a:ln>
            <a:noFill/>
          </a:ln>
          <a:effectLst>
            <a:outerShdw blurRad="292100" dist="139700" dir="2700000" algn="tl" rotWithShape="0">
              <a:srgbClr val="333333">
                <a:alpha val="65000"/>
              </a:srgbClr>
            </a:outerShdw>
          </a:effectLst>
        </p:spPr>
      </p:pic>
      <p:pic>
        <p:nvPicPr>
          <p:cNvPr id="7" name="Graphic 6">
            <a:extLst>
              <a:ext uri="{FF2B5EF4-FFF2-40B4-BE49-F238E27FC236}">
                <a16:creationId xmlns:a16="http://schemas.microsoft.com/office/drawing/2014/main" id="{816CF058-4879-FA2C-1729-4AE3692407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4058" y="1279685"/>
            <a:ext cx="928574" cy="928574"/>
          </a:xfrm>
          <a:prstGeom prst="rect">
            <a:avLst/>
          </a:prstGeom>
        </p:spPr>
      </p:pic>
      <p:pic>
        <p:nvPicPr>
          <p:cNvPr id="9" name="Picture 8" descr="A black text on a white surface&#10;&#10;Description automatically generated">
            <a:extLst>
              <a:ext uri="{FF2B5EF4-FFF2-40B4-BE49-F238E27FC236}">
                <a16:creationId xmlns:a16="http://schemas.microsoft.com/office/drawing/2014/main" id="{692B0083-9EF5-2908-915D-F8DA1AE3D0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9319" y="2399372"/>
            <a:ext cx="1219200" cy="893459"/>
          </a:xfrm>
          <a:prstGeom prst="rect">
            <a:avLst/>
          </a:prstGeom>
          <a:ln>
            <a:no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32753BD-20C3-FDBE-D664-B19E6A5ECDE3}"/>
              </a:ext>
            </a:extLst>
          </p:cNvPr>
          <p:cNvSpPr txBox="1"/>
          <p:nvPr/>
        </p:nvSpPr>
        <p:spPr>
          <a:xfrm>
            <a:off x="2278743" y="1088572"/>
            <a:ext cx="4419938" cy="3108543"/>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The ASOS logo is distinguished by its simplicity and modernity, with the brand name "ASOS" exhibited in all capital letters. The typography its modern and uncluttered, reflecting the brand's emphasis on fashion-forward, contemporary apparel and accessories. The design's simplicity and minimalism allowed for simple recognition, which is essential for online platforms where consumers rapidly scroll through numerous brands (Van den Bosch, De Jong, &amp; </a:t>
            </a:r>
            <a:r>
              <a:rPr lang="en-GB" sz="1400" dirty="0" err="1">
                <a:latin typeface="Arial" panose="020B0604020202020204" pitchFamily="34" charset="0"/>
                <a:cs typeface="Arial" panose="020B0604020202020204" pitchFamily="34" charset="0"/>
              </a:rPr>
              <a:t>Elving</a:t>
            </a:r>
            <a:r>
              <a:rPr lang="en-GB" sz="1400" dirty="0">
                <a:latin typeface="Arial" panose="020B0604020202020204" pitchFamily="34" charset="0"/>
                <a:cs typeface="Arial" panose="020B0604020202020204" pitchFamily="34" charset="0"/>
              </a:rPr>
              <a:t>, 2005). Moreover,  the choice of a black and white colour scheme suggested a timeless and adaptable fashion sense, making it applicable to a large demographic and a variety of apparel lines (</a:t>
            </a:r>
            <a:r>
              <a:rPr lang="en-GB" sz="1400" dirty="0" err="1">
                <a:latin typeface="Arial" panose="020B0604020202020204" pitchFamily="34" charset="0"/>
                <a:cs typeface="Arial" panose="020B0604020202020204" pitchFamily="34" charset="0"/>
              </a:rPr>
              <a:t>Mollerup</a:t>
            </a:r>
            <a:r>
              <a:rPr lang="en-GB" sz="1400" dirty="0">
                <a:latin typeface="Arial" panose="020B0604020202020204" pitchFamily="34" charset="0"/>
                <a:cs typeface="Arial" panose="020B0604020202020204" pitchFamily="34" charset="0"/>
              </a:rPr>
              <a:t>, 2013). </a:t>
            </a:r>
          </a:p>
        </p:txBody>
      </p:sp>
      <p:sp>
        <p:nvSpPr>
          <p:cNvPr id="11" name="TextBox 10">
            <a:extLst>
              <a:ext uri="{FF2B5EF4-FFF2-40B4-BE49-F238E27FC236}">
                <a16:creationId xmlns:a16="http://schemas.microsoft.com/office/drawing/2014/main" id="{80EFDCCD-7027-844F-FFC0-A82702662516}"/>
              </a:ext>
            </a:extLst>
          </p:cNvPr>
          <p:cNvSpPr txBox="1"/>
          <p:nvPr/>
        </p:nvSpPr>
        <p:spPr>
          <a:xfrm>
            <a:off x="938792" y="5018761"/>
            <a:ext cx="3672114"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Mission and Vision </a:t>
            </a:r>
          </a:p>
        </p:txBody>
      </p:sp>
      <p:sp>
        <p:nvSpPr>
          <p:cNvPr id="12" name="TextBox 11">
            <a:extLst>
              <a:ext uri="{FF2B5EF4-FFF2-40B4-BE49-F238E27FC236}">
                <a16:creationId xmlns:a16="http://schemas.microsoft.com/office/drawing/2014/main" id="{467D294B-3577-BE0C-2EA8-BDE753F82D81}"/>
              </a:ext>
            </a:extLst>
          </p:cNvPr>
          <p:cNvSpPr txBox="1"/>
          <p:nvPr/>
        </p:nvSpPr>
        <p:spPr>
          <a:xfrm>
            <a:off x="130629" y="5859454"/>
            <a:ext cx="6568052" cy="3867158"/>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ASOS's strategic direction and operational framework revolve around its vision, mission, and values. The vision statement of ASOS is clear and aspirational: "to be the world's number one fashion destination for fashion-loving 20-somethings" (ASOS, 2023). This vision represents ASOS' determination to become the foremost global platform for young, fashion-conscious consumers, resonating with the notion of being a trendsetter in the online retail fashion industry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 The mission of ASOS is to promote freedom of expression and individuality. ASOS's mission is to "give fashion-loving 20-somethings the confidence to be whoever they want to be" This sentiment aligns with ASOS's commitment to diversity and inclusivity, as the company caters to a variety of consumer tastes and preferences. ASOS's commitment to authenticity, bravery, creativity, and discipline is reinforced by its values. According to research (</a:t>
            </a:r>
            <a:r>
              <a:rPr lang="en-GB" sz="1400" dirty="0" err="1">
                <a:latin typeface="Arial" panose="020B0604020202020204" pitchFamily="34" charset="0"/>
                <a:cs typeface="Arial" panose="020B0604020202020204" pitchFamily="34" charset="0"/>
              </a:rPr>
              <a:t>Blazquez</a:t>
            </a:r>
            <a:r>
              <a:rPr lang="en-GB" sz="1400" dirty="0">
                <a:latin typeface="Arial" panose="020B0604020202020204" pitchFamily="34" charset="0"/>
                <a:cs typeface="Arial" panose="020B0604020202020204" pitchFamily="34" charset="0"/>
              </a:rPr>
              <a:t>, 2014), a strong culture of authenticity and creativity is essential for generating innovation and success in the fashion industry. These principles align with this research. Thus, ASOS's vision, mission, and values reflect a strong commitment to serving their target audience, nurturing a culture of inclusivity and creativity, and striving for industry leadership.</a:t>
            </a:r>
          </a:p>
        </p:txBody>
      </p:sp>
      <p:pic>
        <p:nvPicPr>
          <p:cNvPr id="14" name="Picture 13" descr="A diamond with red dots and words&#10;&#10;Description automatically generated">
            <a:extLst>
              <a:ext uri="{FF2B5EF4-FFF2-40B4-BE49-F238E27FC236}">
                <a16:creationId xmlns:a16="http://schemas.microsoft.com/office/drawing/2014/main" id="{0489837E-BB1D-2F33-8836-9EE6FC155C7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2338" y="4849893"/>
            <a:ext cx="2126343" cy="885976"/>
          </a:xfrm>
          <a:prstGeom prst="rect">
            <a:avLst/>
          </a:prstGeom>
          <a:ln>
            <a:solidFill>
              <a:schemeClr val="tx1"/>
            </a:solidFill>
          </a:ln>
        </p:spPr>
      </p:pic>
    </p:spTree>
    <p:extLst>
      <p:ext uri="{BB962C8B-B14F-4D97-AF65-F5344CB8AC3E}">
        <p14:creationId xmlns:p14="http://schemas.microsoft.com/office/powerpoint/2010/main" val="4289213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53DC1-A186-6714-1DFC-1B10DD7A0BF7}"/>
              </a:ext>
            </a:extLst>
          </p:cNvPr>
          <p:cNvSpPr>
            <a:spLocks noGrp="1"/>
          </p:cNvSpPr>
          <p:nvPr>
            <p:ph type="title"/>
          </p:nvPr>
        </p:nvSpPr>
        <p:spPr>
          <a:xfrm>
            <a:off x="2184174" y="0"/>
            <a:ext cx="2373312" cy="793395"/>
          </a:xfrm>
        </p:spPr>
        <p:txBody>
          <a:bodyPr>
            <a:normAutofit/>
          </a:bodyPr>
          <a:lstStyle/>
          <a:p>
            <a:r>
              <a:rPr lang="en-GB" sz="2400" b="1" dirty="0">
                <a:latin typeface="Arial" panose="020B0604020202020204" pitchFamily="34" charset="0"/>
                <a:cs typeface="Arial" panose="020B0604020202020204" pitchFamily="34" charset="0"/>
              </a:rPr>
              <a:t>Segmentation </a:t>
            </a:r>
          </a:p>
        </p:txBody>
      </p:sp>
      <p:sp>
        <p:nvSpPr>
          <p:cNvPr id="6" name="TextBox 5">
            <a:extLst>
              <a:ext uri="{FF2B5EF4-FFF2-40B4-BE49-F238E27FC236}">
                <a16:creationId xmlns:a16="http://schemas.microsoft.com/office/drawing/2014/main" id="{663BA83B-0204-288A-4CD5-B13440F73C41}"/>
              </a:ext>
            </a:extLst>
          </p:cNvPr>
          <p:cNvSpPr txBox="1"/>
          <p:nvPr/>
        </p:nvSpPr>
        <p:spPr>
          <a:xfrm>
            <a:off x="163286" y="793395"/>
            <a:ext cx="6531428" cy="6375401"/>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ASOS has segmented its market in order to tailor its offerings and effectively reach its target audience, and this segmentation includes all four categories.</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Demographic segmentation:</a:t>
            </a:r>
          </a:p>
          <a:p>
            <a:pPr algn="just"/>
            <a:r>
              <a:rPr lang="en-GB" sz="1400" dirty="0">
                <a:latin typeface="Arial" panose="020B0604020202020204" pitchFamily="34" charset="0"/>
                <a:cs typeface="Arial" panose="020B0604020202020204" pitchFamily="34" charset="0"/>
              </a:rPr>
              <a:t>ASOS is predominantly oriented towards young adults between the ages of 20 and 35, catering to both men and women.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The company caters to the preferences of this age group by providing casual wear, formal wear, athleisure, and accessories.</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Psychographic segmentation:</a:t>
            </a:r>
          </a:p>
          <a:p>
            <a:pPr algn="just"/>
            <a:r>
              <a:rPr lang="en-GB" sz="1400" dirty="0">
                <a:latin typeface="Arial" panose="020B0604020202020204" pitchFamily="34" charset="0"/>
                <a:cs typeface="Arial" panose="020B0604020202020204" pitchFamily="34" charset="0"/>
              </a:rPr>
              <a:t>ASOS targets individuals who are passionate about fashion and willing to innovate with their personal style. The company accommodates to consumers who are fashion-forward, ensuring that they follow the latest trends. ASOS also takes lifestyle and online purchasing attitudes into account, targeting digitally savvy customers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Behavioural segmentation:</a:t>
            </a:r>
          </a:p>
          <a:p>
            <a:pPr algn="just"/>
            <a:r>
              <a:rPr lang="en-GB" sz="1400" dirty="0">
                <a:latin typeface="Arial" panose="020B0604020202020204" pitchFamily="34" charset="0"/>
                <a:cs typeface="Arial" panose="020B0604020202020204" pitchFamily="34" charset="0"/>
              </a:rPr>
              <a:t>ASOS targets online consumers who place a premium on convenience and selection. To accommodate this consumer behaviour, the company offers a basic, streamlined shopping experience and straightforward return policies. ASOS also rewards loyal customers with its 'ASOS A-List' loyalty programme, which awards points for purchases and a variety of benefits (Guruswamy, 2014).</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Geographic segmentation:</a:t>
            </a:r>
          </a:p>
          <a:p>
            <a:pPr algn="just"/>
            <a:r>
              <a:rPr lang="en-GB" sz="1400" dirty="0">
                <a:latin typeface="Arial" panose="020B0604020202020204" pitchFamily="34" charset="0"/>
                <a:cs typeface="Arial" panose="020B0604020202020204" pitchFamily="34" charset="0"/>
              </a:rPr>
              <a:t>In terms of Geographic Segmentation, online retailer ASOS has a global presence. The company is headquartered in the United Kingdom, but its e-commerce platform allows it to operate in over 200 countries (Teece, 2018). ASOS adapts its website to various geographic regions by providing country-specific product selections, pricing, and promotional activities on localised versions of its website. It adjusts its fashion offerings, for instance, based on the seasons and cultural preferences of different regions, taking into consideration the diverse climates, cultures, and fashion trends prevalent in various countries (Hassan &amp; Craft, 2012).</a:t>
            </a:r>
          </a:p>
        </p:txBody>
      </p:sp>
      <p:pic>
        <p:nvPicPr>
          <p:cNvPr id="10" name="Picture 9" descr="A screenshot of a graph&#10;&#10;Description automatically generated">
            <a:extLst>
              <a:ext uri="{FF2B5EF4-FFF2-40B4-BE49-F238E27FC236}">
                <a16:creationId xmlns:a16="http://schemas.microsoft.com/office/drawing/2014/main" id="{D9278F9D-C4A5-2D37-7DCA-E37CD25CF40D}"/>
              </a:ext>
            </a:extLst>
          </p:cNvPr>
          <p:cNvPicPr>
            <a:picLocks noChangeAspect="1"/>
          </p:cNvPicPr>
          <p:nvPr/>
        </p:nvPicPr>
        <p:blipFill rotWithShape="1">
          <a:blip r:embed="rId2">
            <a:extLst>
              <a:ext uri="{28A0092B-C50C-407E-A947-70E740481C1C}">
                <a14:useLocalDpi xmlns:a14="http://schemas.microsoft.com/office/drawing/2010/main" val="0"/>
              </a:ext>
            </a:extLst>
          </a:blip>
          <a:srcRect t="19667" r="25257"/>
          <a:stretch/>
        </p:blipFill>
        <p:spPr>
          <a:xfrm>
            <a:off x="154669" y="7532116"/>
            <a:ext cx="3092848" cy="1559294"/>
          </a:xfrm>
          <a:prstGeom prst="rect">
            <a:avLst/>
          </a:prstGeom>
          <a:ln>
            <a:solidFill>
              <a:schemeClr val="tx1"/>
            </a:solidFill>
          </a:ln>
        </p:spPr>
      </p:pic>
      <p:sp>
        <p:nvSpPr>
          <p:cNvPr id="12" name="TextBox 11">
            <a:extLst>
              <a:ext uri="{FF2B5EF4-FFF2-40B4-BE49-F238E27FC236}">
                <a16:creationId xmlns:a16="http://schemas.microsoft.com/office/drawing/2014/main" id="{F338ED7B-381D-AED1-EBCF-6950C5A77B25}"/>
              </a:ext>
            </a:extLst>
          </p:cNvPr>
          <p:cNvSpPr txBox="1"/>
          <p:nvPr/>
        </p:nvSpPr>
        <p:spPr>
          <a:xfrm>
            <a:off x="1701093" y="9234069"/>
            <a:ext cx="3455813" cy="276999"/>
          </a:xfrm>
          <a:prstGeom prst="rect">
            <a:avLst/>
          </a:prstGeom>
          <a:noFill/>
        </p:spPr>
        <p:txBody>
          <a:bodyPr wrap="square" rtlCol="0">
            <a:spAutoFit/>
          </a:bodyPr>
          <a:lstStyle/>
          <a:p>
            <a:r>
              <a:rPr lang="en-GB" sz="1200" b="1" i="1" dirty="0">
                <a:latin typeface="Arial" panose="020B0604020202020204" pitchFamily="34" charset="0"/>
                <a:cs typeface="Arial" panose="020B0604020202020204" pitchFamily="34" charset="0"/>
              </a:rPr>
              <a:t>Statista 2023. Consumer Insights at ASOS</a:t>
            </a:r>
          </a:p>
        </p:txBody>
      </p:sp>
      <p:pic>
        <p:nvPicPr>
          <p:cNvPr id="14" name="Picture 13" descr="A graph of blue bars&#10;&#10;Description automatically generated">
            <a:extLst>
              <a:ext uri="{FF2B5EF4-FFF2-40B4-BE49-F238E27FC236}">
                <a16:creationId xmlns:a16="http://schemas.microsoft.com/office/drawing/2014/main" id="{F278BED0-1768-71AB-D9CE-4E33FF25C9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1866" y="7521272"/>
            <a:ext cx="3092848" cy="1570138"/>
          </a:xfrm>
          <a:prstGeom prst="rect">
            <a:avLst/>
          </a:prstGeom>
          <a:ln>
            <a:solidFill>
              <a:schemeClr val="tx1"/>
            </a:solidFill>
          </a:ln>
        </p:spPr>
      </p:pic>
    </p:spTree>
    <p:extLst>
      <p:ext uri="{BB962C8B-B14F-4D97-AF65-F5344CB8AC3E}">
        <p14:creationId xmlns:p14="http://schemas.microsoft.com/office/powerpoint/2010/main" val="4286817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52D33D-F203-431A-A545-DB0A8A0D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 y="0"/>
            <a:ext cx="6856286" cy="990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2" name="Freeform: Shape 11">
            <a:extLst>
              <a:ext uri="{FF2B5EF4-FFF2-40B4-BE49-F238E27FC236}">
                <a16:creationId xmlns:a16="http://schemas.microsoft.com/office/drawing/2014/main" id="{DEC33493-8EA2-4BEB-9BF0-04EE8ADD1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8989" y="2299010"/>
            <a:ext cx="8355979" cy="6858000"/>
          </a:xfrm>
          <a:custGeom>
            <a:avLst/>
            <a:gdLst>
              <a:gd name="connsiteX0" fmla="*/ 0 w 7856556"/>
              <a:gd name="connsiteY0" fmla="*/ 0 h 6858000"/>
              <a:gd name="connsiteX1" fmla="*/ 4680402 w 7856556"/>
              <a:gd name="connsiteY1" fmla="*/ 0 h 6858000"/>
              <a:gd name="connsiteX2" fmla="*/ 7856556 w 7856556"/>
              <a:gd name="connsiteY2" fmla="*/ 6858000 h 6858000"/>
              <a:gd name="connsiteX3" fmla="*/ 0 w 785655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856556" h="6858000">
                <a:moveTo>
                  <a:pt x="0" y="0"/>
                </a:moveTo>
                <a:lnTo>
                  <a:pt x="4680402" y="0"/>
                </a:lnTo>
                <a:lnTo>
                  <a:pt x="785655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14" name="Freeform: Shape 13">
            <a:extLst>
              <a:ext uri="{FF2B5EF4-FFF2-40B4-BE49-F238E27FC236}">
                <a16:creationId xmlns:a16="http://schemas.microsoft.com/office/drawing/2014/main" id="{171D13A1-4626-4D50-9DF7-71BB7B6B7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4676" y="2443325"/>
            <a:ext cx="8067353" cy="6858000"/>
          </a:xfrm>
          <a:custGeom>
            <a:avLst/>
            <a:gdLst>
              <a:gd name="connsiteX0" fmla="*/ 0 w 7393181"/>
              <a:gd name="connsiteY0" fmla="*/ 0 h 6858000"/>
              <a:gd name="connsiteX1" fmla="*/ 4217027 w 7393181"/>
              <a:gd name="connsiteY1" fmla="*/ 0 h 6858000"/>
              <a:gd name="connsiteX2" fmla="*/ 7393181 w 7393181"/>
              <a:gd name="connsiteY2" fmla="*/ 6858000 h 6858000"/>
              <a:gd name="connsiteX3" fmla="*/ 0 w 73931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393181" h="6858000">
                <a:moveTo>
                  <a:pt x="0" y="0"/>
                </a:moveTo>
                <a:lnTo>
                  <a:pt x="4217027" y="0"/>
                </a:lnTo>
                <a:lnTo>
                  <a:pt x="7393181"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2" name="Title 1">
            <a:extLst>
              <a:ext uri="{FF2B5EF4-FFF2-40B4-BE49-F238E27FC236}">
                <a16:creationId xmlns:a16="http://schemas.microsoft.com/office/drawing/2014/main" id="{2248A428-9703-F5FE-F768-5524CC03A0D0}"/>
              </a:ext>
            </a:extLst>
          </p:cNvPr>
          <p:cNvSpPr>
            <a:spLocks noGrp="1"/>
          </p:cNvSpPr>
          <p:nvPr>
            <p:ph type="title"/>
          </p:nvPr>
        </p:nvSpPr>
        <p:spPr>
          <a:xfrm>
            <a:off x="524595" y="4129605"/>
            <a:ext cx="5915025" cy="1131264"/>
          </a:xfrm>
        </p:spPr>
        <p:txBody>
          <a:bodyPr>
            <a:normAutofit/>
          </a:bodyPr>
          <a:lstStyle/>
          <a:p>
            <a:pPr algn="ctr"/>
            <a:r>
              <a:rPr lang="en-GB" sz="2000" b="1" dirty="0">
                <a:latin typeface="Arial" panose="020B0604020202020204" pitchFamily="34" charset="0"/>
                <a:cs typeface="Arial" panose="020B0604020202020204" pitchFamily="34" charset="0"/>
              </a:rPr>
              <a:t>Advantages and disadvantages of the segmentation employed by ASOS </a:t>
            </a:r>
          </a:p>
        </p:txBody>
      </p:sp>
      <p:pic>
        <p:nvPicPr>
          <p:cNvPr id="5" name="Picture 4" descr="A diagram of a market segmentation&#10;&#10;Description automatically generated">
            <a:extLst>
              <a:ext uri="{FF2B5EF4-FFF2-40B4-BE49-F238E27FC236}">
                <a16:creationId xmlns:a16="http://schemas.microsoft.com/office/drawing/2014/main" id="{D77B2EBC-5CBF-8EA3-7BEA-88A454DAD90A}"/>
              </a:ext>
            </a:extLst>
          </p:cNvPr>
          <p:cNvPicPr>
            <a:picLocks noChangeAspect="1"/>
          </p:cNvPicPr>
          <p:nvPr/>
        </p:nvPicPr>
        <p:blipFill rotWithShape="1">
          <a:blip r:embed="rId2">
            <a:extLst>
              <a:ext uri="{28A0092B-C50C-407E-A947-70E740481C1C}">
                <a14:useLocalDpi xmlns:a14="http://schemas.microsoft.com/office/drawing/2010/main" val="0"/>
              </a:ext>
            </a:extLst>
          </a:blip>
          <a:srcRect t="11277" r="228"/>
          <a:stretch/>
        </p:blipFill>
        <p:spPr>
          <a:xfrm>
            <a:off x="1236028" y="304630"/>
            <a:ext cx="4185717" cy="3722211"/>
          </a:xfrm>
          <a:prstGeom prst="rect">
            <a:avLst/>
          </a:prstGeom>
        </p:spPr>
      </p:pic>
      <p:sp>
        <p:nvSpPr>
          <p:cNvPr id="3" name="Content Placeholder 2">
            <a:extLst>
              <a:ext uri="{FF2B5EF4-FFF2-40B4-BE49-F238E27FC236}">
                <a16:creationId xmlns:a16="http://schemas.microsoft.com/office/drawing/2014/main" id="{A1FB1A7C-A7BD-3AAD-91A0-68B8F44BEAC3}"/>
              </a:ext>
            </a:extLst>
          </p:cNvPr>
          <p:cNvSpPr>
            <a:spLocks noGrp="1"/>
          </p:cNvSpPr>
          <p:nvPr>
            <p:ph idx="1"/>
          </p:nvPr>
        </p:nvSpPr>
        <p:spPr>
          <a:xfrm>
            <a:off x="174171" y="5363633"/>
            <a:ext cx="6512955" cy="4343785"/>
          </a:xfrm>
          <a:ln>
            <a:solidFill>
              <a:schemeClr val="tx1"/>
            </a:solidFill>
          </a:ln>
        </p:spPr>
        <p:txBody>
          <a:bodyPr anchor="ctr">
            <a:normAutofit fontScale="92500" lnSpcReduction="10000"/>
          </a:bodyPr>
          <a:lstStyle/>
          <a:p>
            <a:pPr marL="0" indent="0" algn="just">
              <a:buNone/>
            </a:pPr>
            <a:r>
              <a:rPr lang="en-GB" sz="1400" dirty="0">
                <a:latin typeface="Arial" panose="020B0604020202020204" pitchFamily="34" charset="0"/>
                <a:cs typeface="Arial" panose="020B0604020202020204" pitchFamily="34" charset="0"/>
              </a:rPr>
              <a:t>One of the primary benefits of segmentation for ASOS is that it enables the company to better comprehend its consumers. By segmenting the market on the basis of demographic, geographic, psychographic, and behavioural factors, ASOS is able to identify the specific needs, preferences, and purchasing habits of various customer groups and create targeted marketing campaigns and product offerings accordingly (Hassan &amp; Craft, 2012). This personalised approach to marketing and product development can increase customer satisfaction and brand loyalty (Kotler &amp; Armstrong, 2010), thereby strengthening the brand's relationship with its customers. In addition, segmentation enables more efficient resource allocation by directing resources to the most profitable consumer segments, which can boost the company's overall profitability (Wedel &amp; Kamakura, 2012). It can also provide a competitive advantage by allowing ASOS to distinguish itself from other fashion retailers in consumers' perceptions (Hassan &amp; Craft, 2012).</a:t>
            </a:r>
          </a:p>
          <a:p>
            <a:pPr marL="0" indent="0" algn="just">
              <a:buNone/>
            </a:pPr>
            <a:r>
              <a:rPr lang="en-GB" sz="1400" dirty="0">
                <a:latin typeface="Arial" panose="020B0604020202020204" pitchFamily="34" charset="0"/>
                <a:cs typeface="Arial" panose="020B0604020202020204" pitchFamily="34" charset="0"/>
              </a:rPr>
              <a:t>Conversely, segmentation has disadvantages as well. Developing and implementing distinct marketing strategies for various customer segments can be resource-intensive (Hassan &amp; Craft, 2012). This can result in increased operational and marketing costs. In addition, there is a risk of over-segmentation, in which the market is divided into an excessive number of small segments, resulting in overly complicated marketing efforts and possibly diminishing the profitability of each segment (</a:t>
            </a:r>
            <a:r>
              <a:rPr lang="en-GB" sz="1400" dirty="0" err="1">
                <a:latin typeface="Arial" panose="020B0604020202020204" pitchFamily="34" charset="0"/>
                <a:cs typeface="Arial" panose="020B0604020202020204" pitchFamily="34" charset="0"/>
              </a:rPr>
              <a:t>Dibb</a:t>
            </a:r>
            <a:r>
              <a:rPr lang="en-GB" sz="1400" dirty="0">
                <a:latin typeface="Arial" panose="020B0604020202020204" pitchFamily="34" charset="0"/>
                <a:cs typeface="Arial" panose="020B0604020202020204" pitchFamily="34" charset="0"/>
              </a:rPr>
              <a:t> &amp; Simkin, 2001). Lastly, the dynamic nature of consumer behaviour poses a challenge, as customer preferences and behaviours are subject to change over time. This means that the efficacy of segmentation decisions can fluctuate, necessitating ongoing market research to ensure that the segmentation strategy remains pertinent and effective (Wedel &amp; Kamakura, 2012).</a:t>
            </a:r>
          </a:p>
        </p:txBody>
      </p:sp>
    </p:spTree>
    <p:extLst>
      <p:ext uri="{BB962C8B-B14F-4D97-AF65-F5344CB8AC3E}">
        <p14:creationId xmlns:p14="http://schemas.microsoft.com/office/powerpoint/2010/main" val="326438657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92288-948B-27FF-BEF7-0CACFD436959}"/>
              </a:ext>
            </a:extLst>
          </p:cNvPr>
          <p:cNvSpPr>
            <a:spLocks noGrp="1"/>
          </p:cNvSpPr>
          <p:nvPr>
            <p:ph type="title"/>
          </p:nvPr>
        </p:nvSpPr>
        <p:spPr>
          <a:xfrm>
            <a:off x="1204176" y="175125"/>
            <a:ext cx="4449647" cy="353744"/>
          </a:xfrm>
        </p:spPr>
        <p:txBody>
          <a:bodyPr>
            <a:normAutofit fontScale="90000"/>
          </a:bodyPr>
          <a:lstStyle/>
          <a:p>
            <a:pPr algn="ctr"/>
            <a:r>
              <a:rPr lang="en-GB" sz="2400" b="1" dirty="0">
                <a:latin typeface="Arial" panose="020B0604020202020204" pitchFamily="34" charset="0"/>
                <a:cs typeface="Arial" panose="020B0604020202020204" pitchFamily="34" charset="0"/>
              </a:rPr>
              <a:t>Targeting</a:t>
            </a:r>
          </a:p>
        </p:txBody>
      </p:sp>
      <p:sp>
        <p:nvSpPr>
          <p:cNvPr id="3" name="Content Placeholder 2">
            <a:extLst>
              <a:ext uri="{FF2B5EF4-FFF2-40B4-BE49-F238E27FC236}">
                <a16:creationId xmlns:a16="http://schemas.microsoft.com/office/drawing/2014/main" id="{21256FFC-1E03-9927-D2CF-679F7A22D380}"/>
              </a:ext>
            </a:extLst>
          </p:cNvPr>
          <p:cNvSpPr>
            <a:spLocks noGrp="1"/>
          </p:cNvSpPr>
          <p:nvPr>
            <p:ph idx="1"/>
          </p:nvPr>
        </p:nvSpPr>
        <p:spPr>
          <a:xfrm>
            <a:off x="98853" y="2934835"/>
            <a:ext cx="6660292" cy="3627863"/>
          </a:xfrm>
          <a:solidFill>
            <a:schemeClr val="bg1">
              <a:lumMod val="95000"/>
            </a:schemeClr>
          </a:solidFill>
          <a:ln>
            <a:solidFill>
              <a:schemeClr val="tx1"/>
            </a:solidFill>
          </a:ln>
        </p:spPr>
        <p:txBody>
          <a:bodyPr>
            <a:normAutofit/>
          </a:bodyPr>
          <a:lstStyle/>
          <a:p>
            <a:pPr marL="0" indent="0" algn="just">
              <a:buNone/>
            </a:pPr>
            <a:r>
              <a:rPr lang="en-GB" sz="1400" dirty="0">
                <a:latin typeface="Arial" panose="020B0604020202020204" pitchFamily="34" charset="0"/>
                <a:cs typeface="Arial" panose="020B0604020202020204" pitchFamily="34" charset="0"/>
              </a:rPr>
              <a:t>The second step of the segmentation, targeting, and positioning (STP) procedure is targeting. It entails selecting one or more segments identified during the segmentation process and developing products and marketing strategies tailored to these segments (Kotler &amp; Armstrong, 2010). Furthermore, ASOS utilises a differentiated targeting strategy in which it targets multiple segments with unique offerings. The company identifies and targets a large market of youthful, fashion-conscious adults, but differentiates subgroups within this market based on size, gender, and personal style preferences. Additionally, ASOS offers a variety of sizes with categories such as ASOS Curve for plus-sized individuals, ASOS Maternity for expecting mothers, and ASOS Tall and Petite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In addition to differentiating based on gender, the company offers a vast selection of products for both men and women. Moreover, ASOS is renowned for catering to a variety of style preferences, ranging from classic and elegant to edgy and street-style, enabling it to attract and serve a large number of fashion-conscious consumers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 The company's decision to implement a differentiated targeting strategy enables it to meet the diverse requirements of its customer base and strengthens its standing as an inclusive and versatile online fashion destination.</a:t>
            </a:r>
          </a:p>
        </p:txBody>
      </p:sp>
      <p:pic>
        <p:nvPicPr>
          <p:cNvPr id="5" name="Picture 4" descr="A graph with blue lines and a line&#10;&#10;Description automatically generated">
            <a:extLst>
              <a:ext uri="{FF2B5EF4-FFF2-40B4-BE49-F238E27FC236}">
                <a16:creationId xmlns:a16="http://schemas.microsoft.com/office/drawing/2014/main" id="{AE5CEB4B-8EBE-AF63-446D-BEEA30552A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1432" y="6711405"/>
            <a:ext cx="3735135" cy="2775206"/>
          </a:xfrm>
          <a:prstGeom prst="rect">
            <a:avLst/>
          </a:prstGeom>
          <a:ln>
            <a:solidFill>
              <a:schemeClr val="tx1"/>
            </a:solid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B7544A81-6D04-1744-48CB-5C8B98BFE35C}"/>
              </a:ext>
            </a:extLst>
          </p:cNvPr>
          <p:cNvSpPr txBox="1"/>
          <p:nvPr/>
        </p:nvSpPr>
        <p:spPr>
          <a:xfrm>
            <a:off x="325523" y="9592375"/>
            <a:ext cx="6532477" cy="276999"/>
          </a:xfrm>
          <a:prstGeom prst="rect">
            <a:avLst/>
          </a:prstGeom>
          <a:noFill/>
        </p:spPr>
        <p:txBody>
          <a:bodyPr wrap="square" rtlCol="0">
            <a:spAutoFit/>
          </a:bodyPr>
          <a:lstStyle/>
          <a:p>
            <a:pPr algn="just"/>
            <a:r>
              <a:rPr lang="en-GB" sz="1200" b="1" i="1" dirty="0">
                <a:latin typeface="Arial" panose="020B0604020202020204" pitchFamily="34" charset="0"/>
                <a:cs typeface="Arial" panose="020B0604020202020204" pitchFamily="34" charset="0"/>
              </a:rPr>
              <a:t>Statista.2022. ASOS products purchased in UK 2013-2020, by clothing product type</a:t>
            </a:r>
          </a:p>
        </p:txBody>
      </p:sp>
      <p:pic>
        <p:nvPicPr>
          <p:cNvPr id="9" name="Picture 8" descr="A screenshot of a website&#10;&#10;Description automatically generated">
            <a:extLst>
              <a:ext uri="{FF2B5EF4-FFF2-40B4-BE49-F238E27FC236}">
                <a16:creationId xmlns:a16="http://schemas.microsoft.com/office/drawing/2014/main" id="{A0C915AF-502B-D76E-816B-DAD6479FBF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998" y="634633"/>
            <a:ext cx="5018003" cy="2031298"/>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41310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173D1-B771-EEC3-0808-F688E292B0BE}"/>
              </a:ext>
            </a:extLst>
          </p:cNvPr>
          <p:cNvSpPr>
            <a:spLocks noGrp="1"/>
          </p:cNvSpPr>
          <p:nvPr>
            <p:ph type="title"/>
          </p:nvPr>
        </p:nvSpPr>
        <p:spPr>
          <a:xfrm>
            <a:off x="906403" y="0"/>
            <a:ext cx="4700587" cy="456315"/>
          </a:xfrm>
        </p:spPr>
        <p:txBody>
          <a:bodyPr>
            <a:normAutofit/>
          </a:bodyPr>
          <a:lstStyle/>
          <a:p>
            <a:pPr algn="ctr"/>
            <a:r>
              <a:rPr lang="en-GB" sz="1600" b="1" dirty="0">
                <a:latin typeface="Arial" panose="020B0604020202020204" pitchFamily="34" charset="0"/>
                <a:cs typeface="Arial" panose="020B0604020202020204" pitchFamily="34" charset="0"/>
              </a:rPr>
              <a:t>The three types of targeting </a:t>
            </a:r>
          </a:p>
        </p:txBody>
      </p:sp>
      <p:sp>
        <p:nvSpPr>
          <p:cNvPr id="3" name="Content Placeholder 2">
            <a:extLst>
              <a:ext uri="{FF2B5EF4-FFF2-40B4-BE49-F238E27FC236}">
                <a16:creationId xmlns:a16="http://schemas.microsoft.com/office/drawing/2014/main" id="{E2BBE4C8-92D5-B2D3-C18B-A1FE9F2DAC70}"/>
              </a:ext>
            </a:extLst>
          </p:cNvPr>
          <p:cNvSpPr>
            <a:spLocks noGrp="1"/>
          </p:cNvSpPr>
          <p:nvPr>
            <p:ph idx="1"/>
          </p:nvPr>
        </p:nvSpPr>
        <p:spPr>
          <a:xfrm>
            <a:off x="83123" y="425992"/>
            <a:ext cx="6685807" cy="4441371"/>
          </a:xfrm>
          <a:solidFill>
            <a:schemeClr val="bg1">
              <a:lumMod val="95000"/>
            </a:schemeClr>
          </a:solidFill>
          <a:ln>
            <a:solidFill>
              <a:schemeClr val="tx1"/>
            </a:solidFill>
          </a:ln>
        </p:spPr>
        <p:txBody>
          <a:bodyPr>
            <a:noAutofit/>
          </a:bodyPr>
          <a:lstStyle/>
          <a:p>
            <a:pPr marL="0" indent="0" algn="just">
              <a:buNone/>
            </a:pPr>
            <a:r>
              <a:rPr lang="en-GB" sz="1400" dirty="0">
                <a:latin typeface="Arial" panose="020B0604020202020204" pitchFamily="34" charset="0"/>
                <a:cs typeface="Arial" panose="020B0604020202020204" pitchFamily="34" charset="0"/>
              </a:rPr>
              <a:t>Once a company has segmented its market, it can employ three primary types of targeting strategies (Kotler &amp; Armstrong, 2010):</a:t>
            </a:r>
          </a:p>
          <a:p>
            <a:pPr algn="just"/>
            <a:r>
              <a:rPr lang="en-GB" sz="1400" b="1" dirty="0">
                <a:latin typeface="Arial" panose="020B0604020202020204" pitchFamily="34" charset="0"/>
                <a:cs typeface="Arial" panose="020B0604020202020204" pitchFamily="34" charset="0"/>
              </a:rPr>
              <a:t>Undifferentiated (Mass) Marketing: </a:t>
            </a:r>
            <a:r>
              <a:rPr lang="en-GB" sz="1400" dirty="0">
                <a:latin typeface="Arial" panose="020B0604020202020204" pitchFamily="34" charset="0"/>
                <a:cs typeface="Arial" panose="020B0604020202020204" pitchFamily="34" charset="0"/>
              </a:rPr>
              <a:t>In this strategy, a company disregards distinctions between market segments and targets the entire market with a single offering. This strategy emphasises on what consumers have in common rather than what makes them unique (Kotler &amp; Armstrong, 2010).</a:t>
            </a:r>
          </a:p>
          <a:p>
            <a:pPr algn="just"/>
            <a:r>
              <a:rPr lang="en-GB" sz="1400" b="1" dirty="0">
                <a:latin typeface="Arial" panose="020B0604020202020204" pitchFamily="34" charset="0"/>
                <a:cs typeface="Arial" panose="020B0604020202020204" pitchFamily="34" charset="0"/>
              </a:rPr>
              <a:t>Differentiated (Segmented) Marketing: </a:t>
            </a:r>
            <a:r>
              <a:rPr lang="en-GB" sz="1400" dirty="0">
                <a:latin typeface="Arial" panose="020B0604020202020204" pitchFamily="34" charset="0"/>
                <a:cs typeface="Arial" panose="020B0604020202020204" pitchFamily="34" charset="0"/>
              </a:rPr>
              <a:t>In this strategy, a business decides to target distinct market segments and creates unique offers for each. The objective is to attain higher sales and a stronger position in each market segment, but at the expense of higher costs (Kotler &amp; Armstrong, 2010).</a:t>
            </a:r>
          </a:p>
          <a:p>
            <a:pPr algn="just"/>
            <a:r>
              <a:rPr lang="en-GB" sz="1400" b="1" dirty="0">
                <a:latin typeface="Arial" panose="020B0604020202020204" pitchFamily="34" charset="0"/>
                <a:cs typeface="Arial" panose="020B0604020202020204" pitchFamily="34" charset="0"/>
              </a:rPr>
              <a:t>Concentrated (Niche) Marketing: </a:t>
            </a:r>
            <a:r>
              <a:rPr lang="en-GB" sz="1400" dirty="0">
                <a:latin typeface="Arial" panose="020B0604020202020204" pitchFamily="34" charset="0"/>
                <a:cs typeface="Arial" panose="020B0604020202020204" pitchFamily="34" charset="0"/>
              </a:rPr>
              <a:t>In this strategy, a company targets a substantial portion of one or a limited number of market segments. This strategy can be efficient and effective for businesses with limited resources, but it can increase the company's exposure to risk due to its reliance on fewer markets (Kotler &amp; Armstrong, 2010).</a:t>
            </a:r>
          </a:p>
          <a:p>
            <a:pPr algn="just"/>
            <a:r>
              <a:rPr lang="en-GB" sz="1400" b="1" dirty="0">
                <a:latin typeface="Arial" panose="020B0604020202020204" pitchFamily="34" charset="0"/>
                <a:cs typeface="Arial" panose="020B0604020202020204" pitchFamily="34" charset="0"/>
              </a:rPr>
              <a:t>Micromarketing</a:t>
            </a:r>
            <a:r>
              <a:rPr lang="en-GB" sz="1400" dirty="0">
                <a:latin typeface="Arial" panose="020B0604020202020204" pitchFamily="34" charset="0"/>
                <a:cs typeface="Arial" panose="020B0604020202020204" pitchFamily="34" charset="0"/>
              </a:rPr>
              <a:t> is another strategy that entails tailoring products and marketing programmes to the preferences of specific individuals and locations. It comprises local marketing (customization for local customer groups in specific areas) and individual marketing (customization of products for specific customers) (Kotler &amp; Keller, 2016).</a:t>
            </a:r>
          </a:p>
        </p:txBody>
      </p:sp>
      <p:sp>
        <p:nvSpPr>
          <p:cNvPr id="4" name="TextBox 3">
            <a:extLst>
              <a:ext uri="{FF2B5EF4-FFF2-40B4-BE49-F238E27FC236}">
                <a16:creationId xmlns:a16="http://schemas.microsoft.com/office/drawing/2014/main" id="{FCEDAEE8-FC6B-18C6-47BE-5936710B2368}"/>
              </a:ext>
            </a:extLst>
          </p:cNvPr>
          <p:cNvSpPr txBox="1"/>
          <p:nvPr/>
        </p:nvSpPr>
        <p:spPr>
          <a:xfrm>
            <a:off x="83122" y="5345617"/>
            <a:ext cx="6685807" cy="4401205"/>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ASOS's differentiated targeting strategy, in which it provides products for distinct market segments, has both potential benefits and drawbacks. This strategy enables ASOS to cater more precisely to the specific needs and preferences of various customer groups, thereby increasing customer satisfaction (Kotler &amp; Armstrong, 2010). By appealing to multiple market segments, including fashion-conscious young adults, maternity wear customers, and diminutive and plus-sized individuals, ASOS can increase its market share and strengthen its position in the online fashion retail industry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In addition, by offering products tailored to various market segments, ASOS promotes an inclusive image. This versatility improves its brand image and broadens its demographic appeal, fostering a sense of diversity and inclusiveness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a:t>
            </a:r>
            <a:endParaRPr lang="en-GB"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However, this strategy presents potential obstacles. Compared to focusing on a single, homogenous market, the costs of developing and marketing products for multiple segments can be higher. Serving multiple segments necessitates the development and management of a wide variety of products, marketing materials, and perhaps distribution channels, which can increase operational complexities and costs (Kotler &amp; Armstrong, 2010). Additionally, ASOS risks diluting its brand image by attempting to serve too many distinct consumer groups. It must meticulously manage its brand communications to ensure that its core identity remains consistent and obvious.</a:t>
            </a:r>
          </a:p>
        </p:txBody>
      </p:sp>
      <p:sp>
        <p:nvSpPr>
          <p:cNvPr id="5" name="TextBox 4">
            <a:extLst>
              <a:ext uri="{FF2B5EF4-FFF2-40B4-BE49-F238E27FC236}">
                <a16:creationId xmlns:a16="http://schemas.microsoft.com/office/drawing/2014/main" id="{A442C5AF-0B28-21AF-D438-9FF6C4C4EDF3}"/>
              </a:ext>
            </a:extLst>
          </p:cNvPr>
          <p:cNvSpPr txBox="1"/>
          <p:nvPr/>
        </p:nvSpPr>
        <p:spPr>
          <a:xfrm>
            <a:off x="0" y="4858464"/>
            <a:ext cx="6685807" cy="338554"/>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Advantages and disadvantages of the targeting type of ASOS</a:t>
            </a:r>
          </a:p>
        </p:txBody>
      </p:sp>
    </p:spTree>
    <p:extLst>
      <p:ext uri="{BB962C8B-B14F-4D97-AF65-F5344CB8AC3E}">
        <p14:creationId xmlns:p14="http://schemas.microsoft.com/office/powerpoint/2010/main" val="3500444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1FA9A-ABC6-81B1-4BD9-8ACED79563DA}"/>
              </a:ext>
            </a:extLst>
          </p:cNvPr>
          <p:cNvSpPr>
            <a:spLocks noGrp="1"/>
          </p:cNvSpPr>
          <p:nvPr>
            <p:ph type="title"/>
          </p:nvPr>
        </p:nvSpPr>
        <p:spPr>
          <a:xfrm>
            <a:off x="726811" y="0"/>
            <a:ext cx="5404378" cy="491067"/>
          </a:xfrm>
        </p:spPr>
        <p:txBody>
          <a:bodyPr>
            <a:normAutofit/>
          </a:bodyPr>
          <a:lstStyle/>
          <a:p>
            <a:pPr algn="ctr"/>
            <a:r>
              <a:rPr lang="en-GB" sz="2400" b="1" dirty="0">
                <a:latin typeface="Arial" panose="020B0604020202020204" pitchFamily="34" charset="0"/>
                <a:cs typeface="Arial" panose="020B0604020202020204" pitchFamily="34" charset="0"/>
              </a:rPr>
              <a:t>Positioning </a:t>
            </a:r>
          </a:p>
        </p:txBody>
      </p:sp>
      <p:sp>
        <p:nvSpPr>
          <p:cNvPr id="3" name="Content Placeholder 2">
            <a:extLst>
              <a:ext uri="{FF2B5EF4-FFF2-40B4-BE49-F238E27FC236}">
                <a16:creationId xmlns:a16="http://schemas.microsoft.com/office/drawing/2014/main" id="{37CA3AEF-121D-0D23-6599-00EE91EBC339}"/>
              </a:ext>
            </a:extLst>
          </p:cNvPr>
          <p:cNvSpPr>
            <a:spLocks noGrp="1"/>
          </p:cNvSpPr>
          <p:nvPr>
            <p:ph idx="1"/>
          </p:nvPr>
        </p:nvSpPr>
        <p:spPr>
          <a:xfrm>
            <a:off x="152400" y="571149"/>
            <a:ext cx="6587067" cy="1105252"/>
          </a:xfrm>
          <a:solidFill>
            <a:schemeClr val="bg1">
              <a:lumMod val="95000"/>
            </a:schemeClr>
          </a:solidFill>
          <a:ln>
            <a:solidFill>
              <a:schemeClr val="tx1"/>
            </a:solidFill>
          </a:ln>
        </p:spPr>
        <p:txBody>
          <a:bodyPr>
            <a:normAutofit/>
          </a:bodyPr>
          <a:lstStyle/>
          <a:p>
            <a:pPr marL="0" indent="0" algn="just">
              <a:buNone/>
            </a:pPr>
            <a:r>
              <a:rPr lang="en-GB" sz="1400" dirty="0">
                <a:latin typeface="Arial" panose="020B0604020202020204" pitchFamily="34" charset="0"/>
                <a:cs typeface="Arial" panose="020B0604020202020204" pitchFamily="34" charset="0"/>
              </a:rPr>
              <a:t>Positioning describes the technique of building a brand or product in the minds of consumers through the construction of a distinct, consistent, and recognisable customer perception (Kotler &amp; Armstrong, 2010). It refers to how a product or brand is differentiated from its competitors and how it is positioned in the minds of consumers.</a:t>
            </a:r>
          </a:p>
        </p:txBody>
      </p:sp>
      <p:sp>
        <p:nvSpPr>
          <p:cNvPr id="4" name="TextBox 3">
            <a:extLst>
              <a:ext uri="{FF2B5EF4-FFF2-40B4-BE49-F238E27FC236}">
                <a16:creationId xmlns:a16="http://schemas.microsoft.com/office/drawing/2014/main" id="{99904710-1F15-35A5-67F9-65A8B8D6EC12}"/>
              </a:ext>
            </a:extLst>
          </p:cNvPr>
          <p:cNvSpPr txBox="1"/>
          <p:nvPr/>
        </p:nvSpPr>
        <p:spPr>
          <a:xfrm>
            <a:off x="152400" y="1964267"/>
            <a:ext cx="6587067" cy="4401205"/>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ASOS has positioned itself as the premier online destination for fashion-conscious young adults. Several important characteristics support this positioning:</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Fashion-forward: </a:t>
            </a:r>
            <a:r>
              <a:rPr lang="en-GB" sz="1400" dirty="0">
                <a:latin typeface="Arial" panose="020B0604020202020204" pitchFamily="34" charset="0"/>
                <a:cs typeface="Arial" panose="020B0604020202020204" pitchFamily="34" charset="0"/>
              </a:rPr>
              <a:t>ASOS is renowned for providing contemporary, fashionable, and forward-thinking items, frequently drawing inspiration from the most recent runway trends.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This helps position ASOS as a go-to source for the latest fashions.</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Wide Selection</a:t>
            </a:r>
            <a:r>
              <a:rPr lang="en-GB" sz="1400" dirty="0">
                <a:latin typeface="Arial" panose="020B0604020202020204" pitchFamily="34" charset="0"/>
                <a:cs typeface="Arial" panose="020B0604020202020204" pitchFamily="34" charset="0"/>
              </a:rPr>
              <a:t>: ASOS offers a vast selection of products to meet a variety of consumer requirements, including sizes (from petite to plus-size and maternity wear), gender (men and women), and style preferences.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This extensive product selection positions ASOS as a versatile and inclusive online fashion destination.</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Affordability: </a:t>
            </a:r>
            <a:r>
              <a:rPr lang="en-GB" sz="1400" dirty="0">
                <a:latin typeface="Arial" panose="020B0604020202020204" pitchFamily="34" charset="0"/>
                <a:cs typeface="Arial" panose="020B0604020202020204" pitchFamily="34" charset="0"/>
              </a:rPr>
              <a:t>While providing fashionable products, ASOS also ensures their affordability.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 The company offers a variety of price points, which helps attract and appeal to young adults with limited budgets.</a:t>
            </a:r>
          </a:p>
          <a:p>
            <a:pPr marL="285750" indent="-285750" algn="just">
              <a:buFont typeface="Arial" panose="020B0604020202020204" pitchFamily="34" charset="0"/>
              <a:buChar char="•"/>
            </a:pPr>
            <a:r>
              <a:rPr lang="en-GB" sz="1400" b="1" dirty="0">
                <a:latin typeface="Arial" panose="020B0604020202020204" pitchFamily="34" charset="0"/>
                <a:cs typeface="Arial" panose="020B0604020202020204" pitchFamily="34" charset="0"/>
              </a:rPr>
              <a:t>Online experience: </a:t>
            </a:r>
            <a:r>
              <a:rPr lang="en-GB" sz="1400" dirty="0">
                <a:latin typeface="Arial" panose="020B0604020202020204" pitchFamily="34" charset="0"/>
                <a:cs typeface="Arial" panose="020B0604020202020204" pitchFamily="34" charset="0"/>
              </a:rPr>
              <a:t>The positioning of ASOS is also closely tied to the digital purchasing experience it provides. The company uses technology to provide a seamless, user-friendly online purchasing experience, positioning itself as a convenient and user-friendly platform for digitally savvy customers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a:t>
            </a:r>
          </a:p>
        </p:txBody>
      </p:sp>
      <p:pic>
        <p:nvPicPr>
          <p:cNvPr id="6" name="Picture 5" descr="A screenshot of a phone&#10;&#10;Description automatically generated">
            <a:extLst>
              <a:ext uri="{FF2B5EF4-FFF2-40B4-BE49-F238E27FC236}">
                <a16:creationId xmlns:a16="http://schemas.microsoft.com/office/drawing/2014/main" id="{FCBF833F-C60B-C007-85BF-505DD0A7BF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600" y="6653338"/>
            <a:ext cx="2302933" cy="3002254"/>
          </a:xfrm>
          <a:prstGeom prst="rect">
            <a:avLst/>
          </a:prstGeom>
          <a:ln>
            <a:noFill/>
          </a:ln>
          <a:effectLst>
            <a:outerShdw blurRad="292100" dist="139700" dir="2700000" algn="tl" rotWithShape="0">
              <a:srgbClr val="333333">
                <a:alpha val="65000"/>
              </a:srgbClr>
            </a:outerShdw>
          </a:effectLst>
        </p:spPr>
      </p:pic>
      <p:pic>
        <p:nvPicPr>
          <p:cNvPr id="8" name="Picture 7" descr="A black and white logo&#10;&#10;Description automatically generated">
            <a:extLst>
              <a:ext uri="{FF2B5EF4-FFF2-40B4-BE49-F238E27FC236}">
                <a16:creationId xmlns:a16="http://schemas.microsoft.com/office/drawing/2014/main" id="{F436A42D-BA8B-E9A2-EBC5-5A6934AA1A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3778" y="6940870"/>
            <a:ext cx="3558622" cy="2001725"/>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CC225AA5-DEFD-1996-FB34-9CA83F842913}"/>
              </a:ext>
            </a:extLst>
          </p:cNvPr>
          <p:cNvSpPr txBox="1"/>
          <p:nvPr/>
        </p:nvSpPr>
        <p:spPr>
          <a:xfrm>
            <a:off x="286248" y="9629001"/>
            <a:ext cx="2878372" cy="276999"/>
          </a:xfrm>
          <a:prstGeom prst="rect">
            <a:avLst/>
          </a:prstGeom>
          <a:noFill/>
        </p:spPr>
        <p:txBody>
          <a:bodyPr wrap="square" rtlCol="0">
            <a:spAutoFit/>
          </a:bodyPr>
          <a:lstStyle/>
          <a:p>
            <a:pPr algn="just"/>
            <a:r>
              <a:rPr lang="en-GB" sz="1200" i="1" dirty="0">
                <a:latin typeface="Arial" panose="020B0604020202020204" pitchFamily="34" charset="0"/>
                <a:cs typeface="Arial" panose="020B0604020202020204" pitchFamily="34" charset="0"/>
              </a:rPr>
              <a:t>ASOS. 2022. Annual report 2022.</a:t>
            </a:r>
          </a:p>
        </p:txBody>
      </p:sp>
    </p:spTree>
    <p:extLst>
      <p:ext uri="{BB962C8B-B14F-4D97-AF65-F5344CB8AC3E}">
        <p14:creationId xmlns:p14="http://schemas.microsoft.com/office/powerpoint/2010/main" val="3768233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hart&#10;&#10;Description automatically generated">
            <a:extLst>
              <a:ext uri="{FF2B5EF4-FFF2-40B4-BE49-F238E27FC236}">
                <a16:creationId xmlns:a16="http://schemas.microsoft.com/office/drawing/2014/main" id="{E348489F-2CC1-F159-868F-F28105CFF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025" y="757335"/>
            <a:ext cx="6297945" cy="5123875"/>
          </a:xfrm>
          <a:prstGeom prst="rect">
            <a:avLst/>
          </a:prstGeom>
          <a:solidFill>
            <a:schemeClr val="accent1">
              <a:lumMod val="20000"/>
              <a:lumOff val="80000"/>
            </a:schemeClr>
          </a:solidFill>
          <a:ln>
            <a:solidFill>
              <a:schemeClr val="tx1"/>
            </a:solidFill>
          </a:ln>
        </p:spPr>
      </p:pic>
      <p:sp>
        <p:nvSpPr>
          <p:cNvPr id="6" name="TextBox 5">
            <a:extLst>
              <a:ext uri="{FF2B5EF4-FFF2-40B4-BE49-F238E27FC236}">
                <a16:creationId xmlns:a16="http://schemas.microsoft.com/office/drawing/2014/main" id="{20E7710E-D07B-CFF5-763A-580C594ED6AE}"/>
              </a:ext>
            </a:extLst>
          </p:cNvPr>
          <p:cNvSpPr txBox="1"/>
          <p:nvPr/>
        </p:nvSpPr>
        <p:spPr>
          <a:xfrm>
            <a:off x="1614711" y="195067"/>
            <a:ext cx="3628572"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KPI ASOS</a:t>
            </a:r>
          </a:p>
        </p:txBody>
      </p:sp>
      <p:sp>
        <p:nvSpPr>
          <p:cNvPr id="7" name="TextBox 6">
            <a:extLst>
              <a:ext uri="{FF2B5EF4-FFF2-40B4-BE49-F238E27FC236}">
                <a16:creationId xmlns:a16="http://schemas.microsoft.com/office/drawing/2014/main" id="{CA249B38-64E0-7B41-57EF-7D7D030AC997}"/>
              </a:ext>
            </a:extLst>
          </p:cNvPr>
          <p:cNvSpPr txBox="1"/>
          <p:nvPr/>
        </p:nvSpPr>
        <p:spPr>
          <a:xfrm>
            <a:off x="280027" y="6515687"/>
            <a:ext cx="6297945" cy="1600438"/>
          </a:xfrm>
          <a:prstGeom prst="rect">
            <a:avLst/>
          </a:prstGeom>
          <a:solidFill>
            <a:schemeClr val="bg1">
              <a:lumMod val="95000"/>
            </a:schemeClr>
          </a:solidFill>
          <a:ln>
            <a:solidFill>
              <a:schemeClr val="tx1"/>
            </a:solidFill>
          </a:ln>
        </p:spPr>
        <p:txBody>
          <a:bodyPr wrap="square" rtlCol="0">
            <a:spAutoFit/>
          </a:bodyPr>
          <a:lstStyle/>
          <a:p>
            <a:pPr algn="just"/>
            <a:r>
              <a:rPr lang="en-GB" sz="1400" dirty="0">
                <a:latin typeface="Arial" panose="020B0604020202020204" pitchFamily="34" charset="0"/>
                <a:cs typeface="Arial" panose="020B0604020202020204" pitchFamily="34" charset="0"/>
              </a:rPr>
              <a:t>A Key Performance Indicator (KPI) is a measurable value that indicates how efficiently a company is attaining its most important business goals. Various levels of KPIs are utilised by organisations to evaluate their effectiveness in achieving objectives. (Parmenter, 2015) Key performance indicators (KPIs) are fundamentally a set of quantifiable metrics that a company or industry uses to evaluate or compare performance in terms of achieving their strategic and operational objectives.</a:t>
            </a:r>
          </a:p>
        </p:txBody>
      </p:sp>
      <p:pic>
        <p:nvPicPr>
          <p:cNvPr id="9" name="Picture 8" descr="A black and white logo&#10;&#10;Description automatically generated">
            <a:extLst>
              <a:ext uri="{FF2B5EF4-FFF2-40B4-BE49-F238E27FC236}">
                <a16:creationId xmlns:a16="http://schemas.microsoft.com/office/drawing/2014/main" id="{D1276A91-D214-02A4-D16A-093D1AA9D3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212" y="7592905"/>
            <a:ext cx="5663573" cy="3185760"/>
          </a:xfrm>
          <a:prstGeom prst="rect">
            <a:avLst/>
          </a:prstGeom>
        </p:spPr>
      </p:pic>
      <p:sp>
        <p:nvSpPr>
          <p:cNvPr id="10" name="TextBox 9">
            <a:extLst>
              <a:ext uri="{FF2B5EF4-FFF2-40B4-BE49-F238E27FC236}">
                <a16:creationId xmlns:a16="http://schemas.microsoft.com/office/drawing/2014/main" id="{C849533A-3590-6753-7D71-5BE655E9324B}"/>
              </a:ext>
            </a:extLst>
          </p:cNvPr>
          <p:cNvSpPr txBox="1"/>
          <p:nvPr/>
        </p:nvSpPr>
        <p:spPr>
          <a:xfrm>
            <a:off x="280027" y="5981813"/>
            <a:ext cx="629794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ASOS. 2022. Annual report 2022.</a:t>
            </a:r>
          </a:p>
        </p:txBody>
      </p:sp>
    </p:spTree>
    <p:extLst>
      <p:ext uri="{BB962C8B-B14F-4D97-AF65-F5344CB8AC3E}">
        <p14:creationId xmlns:p14="http://schemas.microsoft.com/office/powerpoint/2010/main" val="2854789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975" y="9055891"/>
            <a:ext cx="3015025" cy="850109"/>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14" name="Freeform: Shape 13">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55890"/>
            <a:ext cx="4132465" cy="850110"/>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solidFill>
                <a:schemeClr val="bg1">
                  <a:lumMod val="95000"/>
                </a:schemeClr>
              </a:solidFill>
            </a:endParaRPr>
          </a:p>
        </p:txBody>
      </p:sp>
      <p:sp>
        <p:nvSpPr>
          <p:cNvPr id="2" name="Title 1">
            <a:extLst>
              <a:ext uri="{FF2B5EF4-FFF2-40B4-BE49-F238E27FC236}">
                <a16:creationId xmlns:a16="http://schemas.microsoft.com/office/drawing/2014/main" id="{0EDE630C-2EF0-EE66-339C-90353FE6F5B0}"/>
              </a:ext>
            </a:extLst>
          </p:cNvPr>
          <p:cNvSpPr>
            <a:spLocks noGrp="1"/>
          </p:cNvSpPr>
          <p:nvPr>
            <p:ph type="title"/>
          </p:nvPr>
        </p:nvSpPr>
        <p:spPr>
          <a:xfrm>
            <a:off x="534443" y="9158935"/>
            <a:ext cx="3202753" cy="616686"/>
          </a:xfrm>
        </p:spPr>
        <p:txBody>
          <a:bodyPr>
            <a:normAutofit/>
          </a:bodyPr>
          <a:lstStyle/>
          <a:p>
            <a:r>
              <a:rPr lang="en-GB" sz="2300" b="1" dirty="0">
                <a:solidFill>
                  <a:srgbClr val="303030"/>
                </a:solidFill>
                <a:latin typeface="Arial" panose="020B0604020202020204" pitchFamily="34" charset="0"/>
                <a:cs typeface="Arial" panose="020B0604020202020204" pitchFamily="34" charset="0"/>
              </a:rPr>
              <a:t>Marketing mix ASOS</a:t>
            </a:r>
          </a:p>
        </p:txBody>
      </p:sp>
      <p:pic>
        <p:nvPicPr>
          <p:cNvPr id="5" name="Content Placeholder 4" descr="A graphic of a marketing scheme&#10;&#10;Description automatically generated">
            <a:extLst>
              <a:ext uri="{FF2B5EF4-FFF2-40B4-BE49-F238E27FC236}">
                <a16:creationId xmlns:a16="http://schemas.microsoft.com/office/drawing/2014/main" id="{5239D20C-C633-F0EA-7613-EE03AB9052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6858000" cy="1756228"/>
          </a:xfrm>
          <a:prstGeom prst="rect">
            <a:avLst/>
          </a:prstGeom>
        </p:spPr>
      </p:pic>
      <p:sp>
        <p:nvSpPr>
          <p:cNvPr id="9" name="Content Placeholder 8">
            <a:extLst>
              <a:ext uri="{FF2B5EF4-FFF2-40B4-BE49-F238E27FC236}">
                <a16:creationId xmlns:a16="http://schemas.microsoft.com/office/drawing/2014/main" id="{12289D9C-C480-395B-B323-0D95EFE5B200}"/>
              </a:ext>
            </a:extLst>
          </p:cNvPr>
          <p:cNvSpPr>
            <a:spLocks noGrp="1"/>
          </p:cNvSpPr>
          <p:nvPr>
            <p:ph idx="1"/>
          </p:nvPr>
        </p:nvSpPr>
        <p:spPr>
          <a:xfrm>
            <a:off x="0" y="1756229"/>
            <a:ext cx="6858000" cy="6880441"/>
          </a:xfrm>
        </p:spPr>
        <p:txBody>
          <a:bodyPr anchor="ctr">
            <a:normAutofit/>
          </a:bodyPr>
          <a:lstStyle/>
          <a:p>
            <a:pPr marL="0" indent="0" algn="just">
              <a:buNone/>
            </a:pPr>
            <a:r>
              <a:rPr lang="en-US" sz="2400" b="1" dirty="0">
                <a:latin typeface="Arial" panose="020B0604020202020204" pitchFamily="34" charset="0"/>
                <a:cs typeface="Arial" panose="020B0604020202020204" pitchFamily="34" charset="0"/>
              </a:rPr>
              <a:t>Product:</a:t>
            </a:r>
            <a:endParaRPr lang="en-US" sz="1400" dirty="0">
              <a:latin typeface="Arial" panose="020B0604020202020204" pitchFamily="34" charset="0"/>
              <a:cs typeface="Arial" panose="020B0604020202020204" pitchFamily="34" charset="0"/>
            </a:endParaRPr>
          </a:p>
          <a:p>
            <a:pPr marL="0" indent="0" algn="just">
              <a:lnSpc>
                <a:spcPct val="100000"/>
              </a:lnSpc>
              <a:buNone/>
            </a:pPr>
            <a:r>
              <a:rPr lang="en-GB" sz="1400" dirty="0">
                <a:latin typeface="Arial" panose="020B0604020202020204" pitchFamily="34" charset="0"/>
                <a:cs typeface="Arial" panose="020B0604020202020204" pitchFamily="34" charset="0"/>
              </a:rPr>
              <a:t>The first 'P' in the marketing mix stands for 'Product', which indicates the item or service that satisfies a customer's requirements or desires. Products can be tangible products or intangible services, and they are a crucial component of a business' offering (Kotler &amp; Armstrong, 2010). In the case of ASOS, the term 'Product' refers to a vast selection of fashionable apparel and accoutrements for men and women. In addition to its own clothing and accessories, ASOS carries over 850 distinct brands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The company's extensive product line includes dresses, trousers, shoes, shirts and additional accessories. ASOS also provides specialised product lines, such as ASOS Curve, Petite, Tall, and Maternity, in order to meet the specific requirements of its customers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In addition, ASOS continually revises its product selection to keep up with fashion trends and satisfy the evolving tastes of its target customers. It also emphasises product quality, and while prices differ, they are generally affordable for the young adult demographic it serves. This allows ASOS to differentiate itself from competitors and align its products with its brand image of offering fashionable, contemporary, and inclusive apparel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a:t>
            </a:r>
            <a:endParaRPr lang="en-US" sz="1400" dirty="0">
              <a:latin typeface="Arial" panose="020B0604020202020204" pitchFamily="34" charset="0"/>
              <a:cs typeface="Arial" panose="020B0604020202020204" pitchFamily="34" charset="0"/>
            </a:endParaRPr>
          </a:p>
          <a:p>
            <a:pPr marL="0" indent="0" algn="just">
              <a:buNone/>
            </a:pPr>
            <a:endParaRPr lang="en-US" sz="2400" b="1" dirty="0">
              <a:latin typeface="Arial" panose="020B0604020202020204" pitchFamily="34" charset="0"/>
              <a:cs typeface="Arial" panose="020B0604020202020204" pitchFamily="34" charset="0"/>
            </a:endParaRPr>
          </a:p>
          <a:p>
            <a:pPr marL="0" indent="0" algn="just">
              <a:buNone/>
            </a:pPr>
            <a:endParaRPr lang="en-US" sz="2400" b="1" dirty="0">
              <a:latin typeface="Arial" panose="020B0604020202020204" pitchFamily="34" charset="0"/>
              <a:cs typeface="Arial" panose="020B0604020202020204" pitchFamily="34" charset="0"/>
            </a:endParaRPr>
          </a:p>
          <a:p>
            <a:pPr marL="0" indent="0" algn="just">
              <a:buNone/>
            </a:pPr>
            <a:endParaRPr lang="en-US" sz="2400" b="1" dirty="0">
              <a:latin typeface="Arial" panose="020B0604020202020204" pitchFamily="34" charset="0"/>
              <a:cs typeface="Arial" panose="020B0604020202020204" pitchFamily="34" charset="0"/>
            </a:endParaRPr>
          </a:p>
          <a:p>
            <a:pPr marL="0" indent="0" algn="just">
              <a:buNone/>
            </a:pPr>
            <a:endParaRPr lang="en-US" sz="2400" b="1" dirty="0">
              <a:latin typeface="Arial" panose="020B0604020202020204" pitchFamily="34" charset="0"/>
              <a:cs typeface="Arial" panose="020B0604020202020204" pitchFamily="34" charset="0"/>
            </a:endParaRPr>
          </a:p>
          <a:p>
            <a:pPr marL="0" indent="0" algn="just">
              <a:buNone/>
            </a:pPr>
            <a:endParaRPr lang="en-US" sz="2400" b="1" dirty="0">
              <a:latin typeface="Arial" panose="020B0604020202020204" pitchFamily="34" charset="0"/>
              <a:cs typeface="Arial" panose="020B0604020202020204" pitchFamily="34" charset="0"/>
            </a:endParaRPr>
          </a:p>
          <a:p>
            <a:pPr marL="0" indent="0" algn="just">
              <a:buNone/>
            </a:pPr>
            <a:endParaRPr lang="en-US" sz="2400" b="1" dirty="0">
              <a:latin typeface="Arial" panose="020B0604020202020204" pitchFamily="34" charset="0"/>
              <a:cs typeface="Arial" panose="020B0604020202020204" pitchFamily="34" charset="0"/>
            </a:endParaRPr>
          </a:p>
        </p:txBody>
      </p:sp>
      <p:pic>
        <p:nvPicPr>
          <p:cNvPr id="4" name="Picture 3" descr="A collage of women in garments&#10;&#10;Description automatically generated">
            <a:extLst>
              <a:ext uri="{FF2B5EF4-FFF2-40B4-BE49-F238E27FC236}">
                <a16:creationId xmlns:a16="http://schemas.microsoft.com/office/drawing/2014/main" id="{D4E6D044-E62A-64C3-041E-31CB60E5F5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443" y="5969557"/>
            <a:ext cx="5805714" cy="1439986"/>
          </a:xfrm>
          <a:prstGeom prst="rect">
            <a:avLst/>
          </a:prstGeom>
        </p:spPr>
      </p:pic>
      <p:pic>
        <p:nvPicPr>
          <p:cNvPr id="7" name="Picture 6" descr="A collage of a person&#10;&#10;Description automatically generated">
            <a:extLst>
              <a:ext uri="{FF2B5EF4-FFF2-40B4-BE49-F238E27FC236}">
                <a16:creationId xmlns:a16="http://schemas.microsoft.com/office/drawing/2014/main" id="{52FB50A7-E9A9-DD52-CF7C-164D5735D8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00" y="7414642"/>
            <a:ext cx="6849700" cy="1690722"/>
          </a:xfrm>
          <a:prstGeom prst="rect">
            <a:avLst/>
          </a:prstGeom>
        </p:spPr>
      </p:pic>
    </p:spTree>
    <p:extLst>
      <p:ext uri="{BB962C8B-B14F-4D97-AF65-F5344CB8AC3E}">
        <p14:creationId xmlns:p14="http://schemas.microsoft.com/office/powerpoint/2010/main" val="2343139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352D33D-F203-431A-A545-DB0A8A0D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 y="0"/>
            <a:ext cx="6856286" cy="990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sp>
        <p:nvSpPr>
          <p:cNvPr id="14" name="Freeform: Shape 13">
            <a:extLst>
              <a:ext uri="{FF2B5EF4-FFF2-40B4-BE49-F238E27FC236}">
                <a16:creationId xmlns:a16="http://schemas.microsoft.com/office/drawing/2014/main" id="{DEC33493-8EA2-4BEB-9BF0-04EE8ADD1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8989" y="2299010"/>
            <a:ext cx="8355979" cy="6858000"/>
          </a:xfrm>
          <a:custGeom>
            <a:avLst/>
            <a:gdLst>
              <a:gd name="connsiteX0" fmla="*/ 0 w 7856556"/>
              <a:gd name="connsiteY0" fmla="*/ 0 h 6858000"/>
              <a:gd name="connsiteX1" fmla="*/ 4680402 w 7856556"/>
              <a:gd name="connsiteY1" fmla="*/ 0 h 6858000"/>
              <a:gd name="connsiteX2" fmla="*/ 7856556 w 7856556"/>
              <a:gd name="connsiteY2" fmla="*/ 6858000 h 6858000"/>
              <a:gd name="connsiteX3" fmla="*/ 0 w 785655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856556" h="6858000">
                <a:moveTo>
                  <a:pt x="0" y="0"/>
                </a:moveTo>
                <a:lnTo>
                  <a:pt x="4680402" y="0"/>
                </a:lnTo>
                <a:lnTo>
                  <a:pt x="785655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16" name="Freeform: Shape 15">
            <a:extLst>
              <a:ext uri="{FF2B5EF4-FFF2-40B4-BE49-F238E27FC236}">
                <a16:creationId xmlns:a16="http://schemas.microsoft.com/office/drawing/2014/main" id="{171D13A1-4626-4D50-9DF7-71BB7B6B7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4676" y="2443325"/>
            <a:ext cx="8067353" cy="6858000"/>
          </a:xfrm>
          <a:custGeom>
            <a:avLst/>
            <a:gdLst>
              <a:gd name="connsiteX0" fmla="*/ 0 w 7393181"/>
              <a:gd name="connsiteY0" fmla="*/ 0 h 6858000"/>
              <a:gd name="connsiteX1" fmla="*/ 4217027 w 7393181"/>
              <a:gd name="connsiteY1" fmla="*/ 0 h 6858000"/>
              <a:gd name="connsiteX2" fmla="*/ 7393181 w 7393181"/>
              <a:gd name="connsiteY2" fmla="*/ 6858000 h 6858000"/>
              <a:gd name="connsiteX3" fmla="*/ 0 w 73931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393181" h="6858000">
                <a:moveTo>
                  <a:pt x="0" y="0"/>
                </a:moveTo>
                <a:lnTo>
                  <a:pt x="4217027" y="0"/>
                </a:lnTo>
                <a:lnTo>
                  <a:pt x="7393181"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13"/>
          </a:p>
        </p:txBody>
      </p:sp>
      <p:sp>
        <p:nvSpPr>
          <p:cNvPr id="2" name="Title 1">
            <a:extLst>
              <a:ext uri="{FF2B5EF4-FFF2-40B4-BE49-F238E27FC236}">
                <a16:creationId xmlns:a16="http://schemas.microsoft.com/office/drawing/2014/main" id="{6005FD52-E9F3-02FF-3B4A-B3362FC34B25}"/>
              </a:ext>
            </a:extLst>
          </p:cNvPr>
          <p:cNvSpPr>
            <a:spLocks noGrp="1"/>
          </p:cNvSpPr>
          <p:nvPr>
            <p:ph type="title"/>
          </p:nvPr>
        </p:nvSpPr>
        <p:spPr>
          <a:xfrm>
            <a:off x="570951" y="3465088"/>
            <a:ext cx="5915025" cy="1131264"/>
          </a:xfrm>
        </p:spPr>
        <p:txBody>
          <a:bodyPr>
            <a:normAutofit/>
          </a:bodyPr>
          <a:lstStyle/>
          <a:p>
            <a:pPr algn="ctr"/>
            <a:r>
              <a:rPr lang="en-GB" sz="2400" b="1" dirty="0">
                <a:latin typeface="Arial" panose="020B0604020202020204" pitchFamily="34" charset="0"/>
                <a:cs typeface="Arial" panose="020B0604020202020204" pitchFamily="34" charset="0"/>
              </a:rPr>
              <a:t>Price </a:t>
            </a:r>
          </a:p>
        </p:txBody>
      </p:sp>
      <p:pic>
        <p:nvPicPr>
          <p:cNvPr id="5" name="Content Placeholder 4" descr="A hand placing wooden blocks with words on them&#10;&#10;Description automatically generated">
            <a:extLst>
              <a:ext uri="{FF2B5EF4-FFF2-40B4-BE49-F238E27FC236}">
                <a16:creationId xmlns:a16="http://schemas.microsoft.com/office/drawing/2014/main" id="{B5F56CA3-D4E3-2B20-3EC2-C48BDD3F4E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540" y="-38210"/>
            <a:ext cx="5703849" cy="3465088"/>
          </a:xfrm>
          <a:prstGeom prst="rect">
            <a:avLst/>
          </a:prstGeom>
        </p:spPr>
      </p:pic>
      <p:sp>
        <p:nvSpPr>
          <p:cNvPr id="9" name="Content Placeholder 8">
            <a:extLst>
              <a:ext uri="{FF2B5EF4-FFF2-40B4-BE49-F238E27FC236}">
                <a16:creationId xmlns:a16="http://schemas.microsoft.com/office/drawing/2014/main" id="{B2ACFE68-F0CD-11BE-E1D9-AC1F212D68B2}"/>
              </a:ext>
            </a:extLst>
          </p:cNvPr>
          <p:cNvSpPr>
            <a:spLocks noGrp="1"/>
          </p:cNvSpPr>
          <p:nvPr>
            <p:ph idx="1"/>
          </p:nvPr>
        </p:nvSpPr>
        <p:spPr>
          <a:xfrm>
            <a:off x="428553" y="4839686"/>
            <a:ext cx="6199820" cy="5104524"/>
          </a:xfrm>
        </p:spPr>
        <p:txBody>
          <a:bodyPr anchor="ctr">
            <a:noAutofit/>
          </a:bodyPr>
          <a:lstStyle/>
          <a:p>
            <a:pPr marL="0" indent="0" algn="just">
              <a:lnSpc>
                <a:spcPct val="100000"/>
              </a:lnSpc>
              <a:buNone/>
            </a:pPr>
            <a:r>
              <a:rPr lang="en-GB" sz="1400" dirty="0">
                <a:latin typeface="Arial" panose="020B0604020202020204" pitchFamily="34" charset="0"/>
                <a:cs typeface="Arial" panose="020B0604020202020204" pitchFamily="34" charset="0"/>
              </a:rPr>
              <a:t>In the marketing mix, "price" refers to the sum paid by the customer for the product or service. It is essential because it determines the profitability and competitiveness of the business. According to Kotler and Armstrong (2010), the pricing strategy can considerably affect the customer's perception of the product's value and the brand as a whole. ASOS's pricing strategy reflects its mission to offer fashionable, high-quality products at affordable prices to its target market, fashion-obsessed twentysomethings. Different product categories, sizes, and brands offer options for a variety of budgets with varying prices.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ASOS seeks to provide value for money by balancing the trade-off between price and quality. ASOS also utilises dynamic pricing, in which prices are subject to change based on demand, stock levels, and promotional initiatives. In addition, ASOS offers a 'Price Promise' in which the company will match a competitor's price if a customer discovers the same product for less elsewhere (ASOS, 2023). Additionally, the company offers regular sales and discounts, especially during holiday seasons, which make its products more attractive and competitive. Thus, the pricing strategy of ASOS supports its positioning as a fashion-forward, inclusive, and customer-centric online retailer (</a:t>
            </a:r>
            <a:r>
              <a:rPr lang="en-GB" sz="1400" dirty="0" err="1">
                <a:latin typeface="Arial" panose="020B0604020202020204" pitchFamily="34" charset="0"/>
                <a:cs typeface="Arial" panose="020B0604020202020204" pitchFamily="34" charset="0"/>
              </a:rPr>
              <a:t>Pantano</a:t>
            </a:r>
            <a:r>
              <a:rPr lang="en-GB" sz="1400" dirty="0">
                <a:latin typeface="Arial" panose="020B0604020202020204" pitchFamily="34" charset="0"/>
                <a:cs typeface="Arial" panose="020B0604020202020204" pitchFamily="34" charset="0"/>
              </a:rPr>
              <a:t> &amp; Gandini, 2017).</a:t>
            </a:r>
            <a:endParaRPr lang="en-US" sz="1400" dirty="0">
              <a:latin typeface="Arial" panose="020B0604020202020204" pitchFamily="34" charset="0"/>
              <a:cs typeface="Arial" panose="020B0604020202020204" pitchFamily="34" charset="0"/>
            </a:endParaRPr>
          </a:p>
        </p:txBody>
      </p:sp>
      <p:pic>
        <p:nvPicPr>
          <p:cNvPr id="7" name="Picture 6" descr="A person in a light blue suit&#10;&#10;Description automatically generated">
            <a:extLst>
              <a:ext uri="{FF2B5EF4-FFF2-40B4-BE49-F238E27FC236}">
                <a16:creationId xmlns:a16="http://schemas.microsoft.com/office/drawing/2014/main" id="{6FAE961F-AA25-67D2-8B2A-A84E4CB01C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1804" y="2236707"/>
            <a:ext cx="1549755" cy="2380342"/>
          </a:xfrm>
          <a:prstGeom prst="rect">
            <a:avLst/>
          </a:prstGeom>
          <a:ln>
            <a:solidFill>
              <a:schemeClr val="bg1"/>
            </a:solidFill>
          </a:ln>
          <a:effectLst>
            <a:outerShdw blurRad="292100" dist="139700" dir="2700000" algn="tl" rotWithShape="0">
              <a:srgbClr val="333333">
                <a:alpha val="65000"/>
              </a:srgbClr>
            </a:outerShdw>
          </a:effectLst>
        </p:spPr>
      </p:pic>
      <p:pic>
        <p:nvPicPr>
          <p:cNvPr id="10" name="Picture 9" descr="A screenshot of a person wearing a black dress&#10;&#10;Description automatically generated">
            <a:extLst>
              <a:ext uri="{FF2B5EF4-FFF2-40B4-BE49-F238E27FC236}">
                <a16:creationId xmlns:a16="http://schemas.microsoft.com/office/drawing/2014/main" id="{A1E9995D-AC70-FE44-99AA-4B9AC4B9E5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8" y="1110272"/>
            <a:ext cx="1657876" cy="2605234"/>
          </a:xfrm>
          <a:prstGeom prst="rect">
            <a:avLst/>
          </a:prstGeom>
        </p:spPr>
      </p:pic>
    </p:spTree>
    <p:extLst>
      <p:ext uri="{BB962C8B-B14F-4D97-AF65-F5344CB8AC3E}">
        <p14:creationId xmlns:p14="http://schemas.microsoft.com/office/powerpoint/2010/main" val="423100561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D0B09-C571-4533-F559-A7E2C9B3E48D}"/>
              </a:ext>
            </a:extLst>
          </p:cNvPr>
          <p:cNvSpPr>
            <a:spLocks noGrp="1"/>
          </p:cNvSpPr>
          <p:nvPr>
            <p:ph type="title"/>
          </p:nvPr>
        </p:nvSpPr>
        <p:spPr>
          <a:xfrm>
            <a:off x="2830172" y="0"/>
            <a:ext cx="1197655" cy="851452"/>
          </a:xfrm>
        </p:spPr>
        <p:txBody>
          <a:bodyPr>
            <a:normAutofit/>
          </a:bodyPr>
          <a:lstStyle/>
          <a:p>
            <a:r>
              <a:rPr lang="en-GB" sz="2400" b="1" dirty="0">
                <a:latin typeface="Arial" panose="020B0604020202020204" pitchFamily="34" charset="0"/>
                <a:cs typeface="Arial" panose="020B0604020202020204" pitchFamily="34" charset="0"/>
              </a:rPr>
              <a:t>Place</a:t>
            </a:r>
          </a:p>
        </p:txBody>
      </p:sp>
      <p:sp>
        <p:nvSpPr>
          <p:cNvPr id="3" name="Content Placeholder 2">
            <a:extLst>
              <a:ext uri="{FF2B5EF4-FFF2-40B4-BE49-F238E27FC236}">
                <a16:creationId xmlns:a16="http://schemas.microsoft.com/office/drawing/2014/main" id="{848435CA-333A-DC48-AB11-F5FF97D4BE44}"/>
              </a:ext>
            </a:extLst>
          </p:cNvPr>
          <p:cNvSpPr>
            <a:spLocks noGrp="1"/>
          </p:cNvSpPr>
          <p:nvPr>
            <p:ph idx="1"/>
          </p:nvPr>
        </p:nvSpPr>
        <p:spPr>
          <a:xfrm>
            <a:off x="348229" y="4552900"/>
            <a:ext cx="6161541" cy="4634644"/>
          </a:xfrm>
          <a:solidFill>
            <a:schemeClr val="bg2"/>
          </a:solidFill>
          <a:ln>
            <a:solidFill>
              <a:schemeClr val="tx1"/>
            </a:solidFill>
          </a:ln>
        </p:spPr>
        <p:txBody>
          <a:bodyPr>
            <a:normAutofit/>
          </a:bodyPr>
          <a:lstStyle/>
          <a:p>
            <a:pPr marL="0" indent="0" algn="just">
              <a:lnSpc>
                <a:spcPct val="100000"/>
              </a:lnSpc>
              <a:buNone/>
            </a:pPr>
            <a:r>
              <a:rPr lang="en-GB" sz="1400" dirty="0">
                <a:latin typeface="Arial" panose="020B0604020202020204" pitchFamily="34" charset="0"/>
                <a:cs typeface="Arial" panose="020B0604020202020204" pitchFamily="34" charset="0"/>
              </a:rPr>
              <a:t>The term 'Place' in the marketing mix refers to the distribution channels that a company employs to distribute its products or services to customers. This includes where and how the product is sold (Kotler &amp; Armstrong, 2010). ASOS employs an e-commerce business model, which means that its principal 'place' is its website, ASOS.com. The company's digital platform serves clients in over 200 markets worldwide (Teece, 2018). ASOS's website is designed to be user-friendly, with features such as search filters, product recommendations, and customer reviews, thereby streamlining and simplifying the purchasing experience for customers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ASOS is also committed to providing prompt and dependable delivery and return services. They offer a variety of delivery options, including standard and express delivery, as well as a 'Premier Delivery' service in which consumers can pay an annual fee for unlimited next-day or specified-day delivery (ASOS, n.d.). ASOS's efficient distribution network and emphasis on logistics contribute to the expeditious delivery of products to customers, thereby increasing customer satisfaction. As result, ASOS's 'place' strategy uses e-commerce and efficient logistics to provide a convenient shopping experience and prompt delivery service, thus reinforcing its position as the foremost online fashion destination.</a:t>
            </a:r>
          </a:p>
        </p:txBody>
      </p:sp>
      <p:pic>
        <p:nvPicPr>
          <p:cNvPr id="5" name="Picture 4" descr="A screenshot of a website&#10;&#10;Description automatically generated">
            <a:extLst>
              <a:ext uri="{FF2B5EF4-FFF2-40B4-BE49-F238E27FC236}">
                <a16:creationId xmlns:a16="http://schemas.microsoft.com/office/drawing/2014/main" id="{D1864C57-84B9-7E42-215C-E58F36356C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947" y="1083647"/>
            <a:ext cx="6519221" cy="2748124"/>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80288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4488-3EE4-C046-5DDB-7855F900C17A}"/>
              </a:ext>
            </a:extLst>
          </p:cNvPr>
          <p:cNvSpPr>
            <a:spLocks noGrp="1"/>
          </p:cNvSpPr>
          <p:nvPr>
            <p:ph type="title"/>
          </p:nvPr>
        </p:nvSpPr>
        <p:spPr>
          <a:xfrm>
            <a:off x="848973" y="0"/>
            <a:ext cx="5130914" cy="754743"/>
          </a:xfrm>
        </p:spPr>
        <p:txBody>
          <a:bodyPr>
            <a:normAutofit/>
          </a:bodyPr>
          <a:lstStyle/>
          <a:p>
            <a:pPr algn="ctr"/>
            <a:r>
              <a:rPr lang="en-GB" sz="2400" b="1" dirty="0">
                <a:latin typeface="Arial" panose="020B0604020202020204" pitchFamily="34" charset="0"/>
                <a:cs typeface="Arial" panose="020B0604020202020204" pitchFamily="34" charset="0"/>
              </a:rPr>
              <a:t>Promotion </a:t>
            </a:r>
          </a:p>
        </p:txBody>
      </p:sp>
      <p:sp>
        <p:nvSpPr>
          <p:cNvPr id="3" name="Content Placeholder 2">
            <a:extLst>
              <a:ext uri="{FF2B5EF4-FFF2-40B4-BE49-F238E27FC236}">
                <a16:creationId xmlns:a16="http://schemas.microsoft.com/office/drawing/2014/main" id="{24E6506E-B702-E1D8-169E-ECEEBB29FE95}"/>
              </a:ext>
            </a:extLst>
          </p:cNvPr>
          <p:cNvSpPr>
            <a:spLocks noGrp="1"/>
          </p:cNvSpPr>
          <p:nvPr>
            <p:ph idx="1"/>
          </p:nvPr>
        </p:nvSpPr>
        <p:spPr>
          <a:xfrm>
            <a:off x="97915" y="1204686"/>
            <a:ext cx="6633029" cy="5489651"/>
          </a:xfrm>
          <a:solidFill>
            <a:schemeClr val="bg2"/>
          </a:solidFill>
          <a:ln>
            <a:solidFill>
              <a:schemeClr val="tx1"/>
            </a:solidFill>
          </a:ln>
        </p:spPr>
        <p:txBody>
          <a:bodyPr>
            <a:normAutofit/>
          </a:bodyPr>
          <a:lstStyle/>
          <a:p>
            <a:pPr marL="0" indent="0" algn="just">
              <a:lnSpc>
                <a:spcPct val="100000"/>
              </a:lnSpc>
              <a:buNone/>
            </a:pPr>
            <a:r>
              <a:rPr lang="en-GB" sz="1400" dirty="0">
                <a:latin typeface="Arial" panose="020B0604020202020204" pitchFamily="34" charset="0"/>
                <a:cs typeface="Arial" panose="020B0604020202020204" pitchFamily="34" charset="0"/>
              </a:rPr>
              <a:t>In the marketing blend, "promotion" refers to activities that explain the characteristics and advantages of the item to the target market and persuade consumers to make a purchase. This can include advertising, PR, sales promotions, and social media marketing (Kotler &amp; Armstrong, 2010). To reach its youthful, proficient in technology customers, ASOS employs a multi-channel promotional strategy with a heavy emphasis on digital marketing channels. According to </a:t>
            </a:r>
            <a:r>
              <a:rPr lang="en-GB" sz="1400" dirty="0" err="1">
                <a:latin typeface="Arial" panose="020B0604020202020204" pitchFamily="34" charset="0"/>
                <a:cs typeface="Arial" panose="020B0604020202020204" pitchFamily="34" charset="0"/>
              </a:rPr>
              <a:t>Similarweb</a:t>
            </a:r>
            <a:r>
              <a:rPr lang="en-GB" sz="1400" dirty="0">
                <a:latin typeface="Arial" panose="020B0604020202020204" pitchFamily="34" charset="0"/>
                <a:cs typeface="Arial" panose="020B0604020202020204" pitchFamily="34" charset="0"/>
              </a:rPr>
              <a:t>, (2023), ASOS uses social media networks extensively for promotional purposes, with Facebook constituting the majority (64.23%) of its social network distribution, followed by YouTube (17.47%) and Pinterest (9.31%). These platforms allow ASOS to interact with its consumers, showcase its products, and share fashion inspiration and trends. ASOS's social media content frequently consists of styling suggestions, new product arrivals, behind-the-scenes peeks, and user-generated content, allowing them to foster a sense of community and maintain audience engagement (McCormick &amp; </a:t>
            </a:r>
            <a:r>
              <a:rPr lang="en-GB" sz="1400" dirty="0" err="1">
                <a:latin typeface="Arial" panose="020B0604020202020204" pitchFamily="34" charset="0"/>
                <a:cs typeface="Arial" panose="020B0604020202020204" pitchFamily="34" charset="0"/>
              </a:rPr>
              <a:t>Livett</a:t>
            </a:r>
            <a:r>
              <a:rPr lang="en-GB" sz="1400" dirty="0">
                <a:latin typeface="Arial" panose="020B0604020202020204" pitchFamily="34" charset="0"/>
                <a:cs typeface="Arial" panose="020B0604020202020204" pitchFamily="34" charset="0"/>
              </a:rPr>
              <a:t>, 2012). In terms of marketing channel distribution, a substantial portion (46.46%) is from direct channels, presumably reflecting traffic from ASOS's website or app. 25.77% of the distribution comes from organic search, highlighting the significance of search engine optimisation in ASOS's digital marketing strategy. Paid search accounts for 13.58 percent, which demonstrates ASOS's use of search engine marketing to reach prospective consumers. 7.99% of marketing channel distribution is contributed by social networks, which corresponds with ASOS's robust social media presence. ASOS also employs email marketing (reflected in the 'Mail' category with a 1.59% distribution), sending its subscribers personalised product recommendations, promotional offers, and updates (</a:t>
            </a:r>
            <a:r>
              <a:rPr lang="en-GB" sz="1400" dirty="0" err="1">
                <a:latin typeface="Arial" panose="020B0604020202020204" pitchFamily="34" charset="0"/>
                <a:cs typeface="Arial" panose="020B0604020202020204" pitchFamily="34" charset="0"/>
              </a:rPr>
              <a:t>Similarweb</a:t>
            </a:r>
            <a:r>
              <a:rPr lang="en-GB" sz="1400" dirty="0">
                <a:latin typeface="Arial" panose="020B0604020202020204" pitchFamily="34" charset="0"/>
                <a:cs typeface="Arial" panose="020B0604020202020204" pitchFamily="34" charset="0"/>
              </a:rPr>
              <a:t>, 2023).</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70CDE22-4AA5-5A51-7659-E829613B1C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15" y="538553"/>
            <a:ext cx="6662170" cy="666133"/>
          </a:xfrm>
          <a:prstGeom prst="rect">
            <a:avLst/>
          </a:prstGeom>
          <a:ln>
            <a:solidFill>
              <a:schemeClr val="tx1"/>
            </a:solidFill>
          </a:ln>
        </p:spPr>
      </p:pic>
      <p:pic>
        <p:nvPicPr>
          <p:cNvPr id="7" name="Picture 6" descr="A screenshot of a computer&#10;&#10;Description automatically generated">
            <a:extLst>
              <a:ext uri="{FF2B5EF4-FFF2-40B4-BE49-F238E27FC236}">
                <a16:creationId xmlns:a16="http://schemas.microsoft.com/office/drawing/2014/main" id="{7E8D494D-B22B-D21B-CE40-BB18790F75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8694" y="6910528"/>
            <a:ext cx="3300611" cy="428647"/>
          </a:xfrm>
          <a:prstGeom prst="rect">
            <a:avLst/>
          </a:prstGeom>
          <a:ln>
            <a:solidFill>
              <a:schemeClr val="tx1"/>
            </a:solidFill>
          </a:ln>
        </p:spPr>
      </p:pic>
      <p:pic>
        <p:nvPicPr>
          <p:cNvPr id="11" name="Picture 10" descr="A screenshot of a graph&#10;&#10;Description automatically generated">
            <a:extLst>
              <a:ext uri="{FF2B5EF4-FFF2-40B4-BE49-F238E27FC236}">
                <a16:creationId xmlns:a16="http://schemas.microsoft.com/office/drawing/2014/main" id="{0FC9EC86-43D8-F8F3-A30E-FEF3610025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915" y="7360470"/>
            <a:ext cx="3321797" cy="1754501"/>
          </a:xfrm>
          <a:prstGeom prst="rect">
            <a:avLst/>
          </a:prstGeom>
          <a:ln>
            <a:solidFill>
              <a:schemeClr val="tx1"/>
            </a:solidFill>
          </a:ln>
        </p:spPr>
      </p:pic>
      <p:pic>
        <p:nvPicPr>
          <p:cNvPr id="13" name="Picture 12" descr="A screenshot of a social media account&#10;&#10;Description automatically generated">
            <a:extLst>
              <a:ext uri="{FF2B5EF4-FFF2-40B4-BE49-F238E27FC236}">
                <a16:creationId xmlns:a16="http://schemas.microsoft.com/office/drawing/2014/main" id="{408FDC9D-6025-412D-877B-EBA73DF008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44036" y="7360471"/>
            <a:ext cx="3316049" cy="1754500"/>
          </a:xfrm>
          <a:prstGeom prst="rect">
            <a:avLst/>
          </a:prstGeom>
          <a:ln>
            <a:solidFill>
              <a:schemeClr val="tx1"/>
            </a:solidFill>
          </a:ln>
        </p:spPr>
      </p:pic>
      <p:sp>
        <p:nvSpPr>
          <p:cNvPr id="14" name="TextBox 13">
            <a:extLst>
              <a:ext uri="{FF2B5EF4-FFF2-40B4-BE49-F238E27FC236}">
                <a16:creationId xmlns:a16="http://schemas.microsoft.com/office/drawing/2014/main" id="{5D8952FB-496B-51F6-9FA4-43CC06450A54}"/>
              </a:ext>
            </a:extLst>
          </p:cNvPr>
          <p:cNvSpPr txBox="1"/>
          <p:nvPr/>
        </p:nvSpPr>
        <p:spPr>
          <a:xfrm>
            <a:off x="4100287" y="9453791"/>
            <a:ext cx="3759200" cy="276999"/>
          </a:xfrm>
          <a:prstGeom prst="rect">
            <a:avLst/>
          </a:prstGeom>
          <a:noFill/>
        </p:spPr>
        <p:txBody>
          <a:bodyPr wrap="square" rtlCol="0">
            <a:spAutoFit/>
          </a:bodyPr>
          <a:lstStyle/>
          <a:p>
            <a:r>
              <a:rPr lang="en-GB" sz="1200" b="1" i="1" dirty="0">
                <a:latin typeface="Arial" panose="020B0604020202020204" pitchFamily="34" charset="0"/>
                <a:cs typeface="Arial" panose="020B0604020202020204" pitchFamily="34" charset="0"/>
              </a:rPr>
              <a:t>Similarweb.2023. ASOS</a:t>
            </a:r>
          </a:p>
        </p:txBody>
      </p:sp>
    </p:spTree>
    <p:extLst>
      <p:ext uri="{BB962C8B-B14F-4D97-AF65-F5344CB8AC3E}">
        <p14:creationId xmlns:p14="http://schemas.microsoft.com/office/powerpoint/2010/main" val="4129045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torn cardboard with a word in it&#10;&#10;Description automatically generated">
            <a:extLst>
              <a:ext uri="{FF2B5EF4-FFF2-40B4-BE49-F238E27FC236}">
                <a16:creationId xmlns:a16="http://schemas.microsoft.com/office/drawing/2014/main" id="{324957D5-58B0-6461-EB94-BAF6B74A66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858000" cy="1727200"/>
          </a:xfrm>
          <a:ln>
            <a:solidFill>
              <a:schemeClr val="tx1"/>
            </a:solidFill>
          </a:ln>
        </p:spPr>
      </p:pic>
      <p:sp>
        <p:nvSpPr>
          <p:cNvPr id="8" name="TextBox 7">
            <a:extLst>
              <a:ext uri="{FF2B5EF4-FFF2-40B4-BE49-F238E27FC236}">
                <a16:creationId xmlns:a16="http://schemas.microsoft.com/office/drawing/2014/main" id="{317B43AD-A3DF-9303-23A8-F5D35B62A4D8}"/>
              </a:ext>
            </a:extLst>
          </p:cNvPr>
          <p:cNvSpPr txBox="1"/>
          <p:nvPr/>
        </p:nvSpPr>
        <p:spPr>
          <a:xfrm>
            <a:off x="0" y="1780699"/>
            <a:ext cx="6858000" cy="8309967"/>
          </a:xfrm>
          <a:prstGeom prst="rect">
            <a:avLst/>
          </a:prstGeom>
          <a:noFill/>
        </p:spPr>
        <p:txBody>
          <a:bodyPr wrap="square" rtlCol="0">
            <a:spAutoFit/>
          </a:bodyPr>
          <a:lstStyle/>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ASOS (2023). About Us | ASOS. [online] ASOS. Available at: </a:t>
            </a:r>
            <a:r>
              <a:rPr lang="en-GB" sz="1200" b="0"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https://www.asos.com/about/</a:t>
            </a:r>
            <a:r>
              <a:rPr lang="en-GB" sz="1200" b="0" dirty="0">
                <a:effectLst/>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Bhardwaj, V. and Fairhurst, A. (2010). Fast fashion: Response to Changes in the Fashion Industry. The International Review of Retail, Distribution and Consumer Research, 20(1), pp.165–173.</a:t>
            </a:r>
            <a:endParaRPr lang="en-GB"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Birtwistle, G. and Moore, C.M. (2007). Fashion clothing – where does it all end up? International Journal of Retail &amp; Distribution Management, [online] 35(3), pp.210–216. Available at: </a:t>
            </a:r>
            <a:r>
              <a:rPr lang="en-GB" sz="1200" b="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https://www.emerald.com/insight/content/doi/10.1108/09590550710735068/full/html</a:t>
            </a:r>
            <a:r>
              <a:rPr lang="en-GB" sz="1200" b="0" dirty="0">
                <a:effectLst/>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err="1">
                <a:effectLst/>
                <a:latin typeface="Arial" panose="020B0604020202020204" pitchFamily="34" charset="0"/>
                <a:cs typeface="Arial" panose="020B0604020202020204" pitchFamily="34" charset="0"/>
              </a:rPr>
              <a:t>Blázquez</a:t>
            </a:r>
            <a:r>
              <a:rPr lang="en-GB" sz="1200" b="0" dirty="0">
                <a:effectLst/>
                <a:latin typeface="Arial" panose="020B0604020202020204" pitchFamily="34" charset="0"/>
                <a:cs typeface="Arial" panose="020B0604020202020204" pitchFamily="34" charset="0"/>
              </a:rPr>
              <a:t>, M. (2014). Fashion Shopping in Multichannel Retail: The Role of Technology in Enhancing the Customer Experience. International Journal of Electronic Commerce, [online] 18(4), pp.97–116. </a:t>
            </a:r>
            <a:r>
              <a:rPr lang="en-GB" sz="1200" b="0" dirty="0" err="1">
                <a:effectLst/>
                <a:latin typeface="Arial" panose="020B0604020202020204" pitchFamily="34" charset="0"/>
                <a:cs typeface="Arial" panose="020B0604020202020204" pitchFamily="34" charset="0"/>
              </a:rPr>
              <a:t>doi:https</a:t>
            </a:r>
            <a:r>
              <a:rPr lang="en-GB" sz="1200" b="0" dirty="0">
                <a:effectLst/>
                <a:latin typeface="Arial" panose="020B0604020202020204" pitchFamily="34" charset="0"/>
                <a:cs typeface="Arial" panose="020B0604020202020204" pitchFamily="34" charset="0"/>
              </a:rPr>
              <a:t>://doi.org/10.2753/jec1086-4415180404.</a:t>
            </a:r>
          </a:p>
          <a:p>
            <a:pPr marL="171450" indent="-171450" algn="just">
              <a:buFont typeface="Arial" panose="020B0604020202020204" pitchFamily="34" charset="0"/>
              <a:buChar char="•"/>
            </a:pPr>
            <a:r>
              <a:rPr lang="en-GB" sz="1200" b="0" dirty="0" err="1">
                <a:effectLst/>
                <a:latin typeface="Arial" panose="020B0604020202020204" pitchFamily="34" charset="0"/>
                <a:cs typeface="Arial" panose="020B0604020202020204" pitchFamily="34" charset="0"/>
              </a:rPr>
              <a:t>Dibb</a:t>
            </a:r>
            <a:r>
              <a:rPr lang="en-GB" sz="1200" b="0" dirty="0">
                <a:effectLst/>
                <a:latin typeface="Arial" panose="020B0604020202020204" pitchFamily="34" charset="0"/>
                <a:cs typeface="Arial" panose="020B0604020202020204" pitchFamily="34" charset="0"/>
              </a:rPr>
              <a:t>, S. and Simkin, L. (2001). Market Segmentation. Industrial Marketing Management, 30(8), pp.609–625. </a:t>
            </a:r>
            <a:r>
              <a:rPr lang="en-GB" sz="1200" b="0" dirty="0" err="1">
                <a:effectLst/>
                <a:latin typeface="Arial" panose="020B0604020202020204" pitchFamily="34" charset="0"/>
                <a:cs typeface="Arial" panose="020B0604020202020204" pitchFamily="34" charset="0"/>
              </a:rPr>
              <a:t>doi:https</a:t>
            </a:r>
            <a:r>
              <a:rPr lang="en-GB" sz="1200" b="0" dirty="0">
                <a:effectLst/>
                <a:latin typeface="Arial" panose="020B0604020202020204" pitchFamily="34" charset="0"/>
                <a:cs typeface="Arial" panose="020B0604020202020204" pitchFamily="34" charset="0"/>
              </a:rPr>
              <a:t>://doi.org/10.1016/s0019-8501(99)00127-3.</a:t>
            </a:r>
            <a:endParaRPr lang="en-GB"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Guruswamy, M., 2014. Online Shopping Habits and Consumer </a:t>
            </a:r>
            <a:r>
              <a:rPr lang="en-GB" sz="1200" b="0" dirty="0" err="1">
                <a:effectLst/>
                <a:latin typeface="Arial" panose="020B0604020202020204" pitchFamily="34" charset="0"/>
                <a:cs typeface="Arial" panose="020B0604020202020204" pitchFamily="34" charset="0"/>
              </a:rPr>
              <a:t>Behavior</a:t>
            </a:r>
            <a:r>
              <a:rPr lang="en-GB" sz="1200" b="0" dirty="0">
                <a:effectLst/>
                <a:latin typeface="Arial" panose="020B0604020202020204" pitchFamily="34" charset="0"/>
                <a:cs typeface="Arial" panose="020B0604020202020204" pitchFamily="34" charset="0"/>
              </a:rPr>
              <a:t>: A Study on Consumer </a:t>
            </a:r>
            <a:r>
              <a:rPr lang="en-GB" sz="1200" b="0" dirty="0" err="1">
                <a:effectLst/>
                <a:latin typeface="Arial" panose="020B0604020202020204" pitchFamily="34" charset="0"/>
                <a:cs typeface="Arial" panose="020B0604020202020204" pitchFamily="34" charset="0"/>
              </a:rPr>
              <a:t>Behavior</a:t>
            </a:r>
            <a:r>
              <a:rPr lang="en-GB" sz="1200" b="0" dirty="0">
                <a:effectLst/>
                <a:latin typeface="Arial" panose="020B0604020202020204" pitchFamily="34" charset="0"/>
                <a:cs typeface="Arial" panose="020B0604020202020204" pitchFamily="34" charset="0"/>
              </a:rPr>
              <a:t> and E-tailing. GRIN Verlag.</a:t>
            </a: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Hassan, S.S. and Craft, S., 2012. Examining world market segmentation and brand positioning strategies. Journal of Consumer marketing, 29(5), pp.344-356.</a:t>
            </a: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Kotler, P. and Armstrong, G.M., 2010. Principles of marketing. Pearson Education India.</a:t>
            </a:r>
          </a:p>
          <a:p>
            <a:pPr marL="171450" indent="-171450" algn="just">
              <a:buFont typeface="Arial" panose="020B0604020202020204" pitchFamily="34" charset="0"/>
              <a:buChar char="•"/>
            </a:pPr>
            <a:r>
              <a:rPr lang="en-GB" sz="1200" b="0" i="0" dirty="0">
                <a:effectLst/>
                <a:latin typeface="Arial" panose="020B0604020202020204" pitchFamily="34" charset="0"/>
                <a:cs typeface="Arial" panose="020B0604020202020204" pitchFamily="34" charset="0"/>
              </a:rPr>
              <a:t>Kotler, P. and Keller, K.L., 2016. </a:t>
            </a:r>
            <a:r>
              <a:rPr lang="en-GB" sz="1200" b="0" i="1" dirty="0">
                <a:effectLst/>
                <a:latin typeface="Arial" panose="020B0604020202020204" pitchFamily="34" charset="0"/>
                <a:cs typeface="Arial" panose="020B0604020202020204" pitchFamily="34" charset="0"/>
              </a:rPr>
              <a:t>Marketing Management By Philip Kotler</a:t>
            </a:r>
            <a:r>
              <a:rPr lang="en-GB" sz="1200" b="0" i="0" dirty="0">
                <a:effectLst/>
                <a:latin typeface="Arial" panose="020B0604020202020204" pitchFamily="34" charset="0"/>
                <a:cs typeface="Arial" panose="020B0604020202020204" pitchFamily="34" charset="0"/>
              </a:rPr>
              <a:t>. Pearson Education Limited.</a:t>
            </a:r>
            <a:endParaRPr lang="en-GB" sz="1200" b="0" dirty="0">
              <a:effectLst/>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McCormick, H. and </a:t>
            </a:r>
            <a:r>
              <a:rPr lang="en-GB" sz="1200" b="0" dirty="0" err="1">
                <a:effectLst/>
                <a:latin typeface="Arial" panose="020B0604020202020204" pitchFamily="34" charset="0"/>
                <a:cs typeface="Arial" panose="020B0604020202020204" pitchFamily="34" charset="0"/>
              </a:rPr>
              <a:t>Livett</a:t>
            </a:r>
            <a:r>
              <a:rPr lang="en-GB" sz="1200" b="0" dirty="0">
                <a:effectLst/>
                <a:latin typeface="Arial" panose="020B0604020202020204" pitchFamily="34" charset="0"/>
                <a:cs typeface="Arial" panose="020B0604020202020204" pitchFamily="34" charset="0"/>
              </a:rPr>
              <a:t>, C. (2012). Analysing the influence of the presentation of fashion garments on young consumers’ online behaviour. Journal of Fashion Marketing and Management: An International Journal, [online] 16(1), pp.21–41. </a:t>
            </a:r>
            <a:r>
              <a:rPr lang="en-GB" sz="1200" b="0" dirty="0" err="1">
                <a:effectLst/>
                <a:latin typeface="Arial" panose="020B0604020202020204" pitchFamily="34" charset="0"/>
                <a:cs typeface="Arial" panose="020B0604020202020204" pitchFamily="34" charset="0"/>
              </a:rPr>
              <a:t>doi:https</a:t>
            </a:r>
            <a:r>
              <a:rPr lang="en-GB" sz="1200" b="0" dirty="0">
                <a:effectLst/>
                <a:latin typeface="Arial" panose="020B0604020202020204" pitchFamily="34" charset="0"/>
                <a:cs typeface="Arial" panose="020B0604020202020204" pitchFamily="34" charset="0"/>
              </a:rPr>
              <a:t>://doi.org/10.1108/13612021211203014.</a:t>
            </a:r>
            <a:endParaRPr lang="en-GB"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err="1">
                <a:effectLst/>
                <a:latin typeface="Arial" panose="020B0604020202020204" pitchFamily="34" charset="0"/>
                <a:cs typeface="Arial" panose="020B0604020202020204" pitchFamily="34" charset="0"/>
              </a:rPr>
              <a:t>Mollerup</a:t>
            </a:r>
            <a:r>
              <a:rPr lang="en-GB" sz="1200" b="0" dirty="0">
                <a:effectLst/>
                <a:latin typeface="Arial" panose="020B0604020202020204" pitchFamily="34" charset="0"/>
                <a:cs typeface="Arial" panose="020B0604020202020204" pitchFamily="34" charset="0"/>
              </a:rPr>
              <a:t>, P., 2013. Marks of Excellence: The Development and Taxonomy of Trademarks Revised and Expanded Edition. </a:t>
            </a:r>
            <a:r>
              <a:rPr lang="en-GB" sz="1200" b="0" dirty="0" err="1">
                <a:effectLst/>
                <a:latin typeface="Arial" panose="020B0604020202020204" pitchFamily="34" charset="0"/>
                <a:cs typeface="Arial" panose="020B0604020202020204" pitchFamily="34" charset="0"/>
              </a:rPr>
              <a:t>Phaidon</a:t>
            </a:r>
            <a:r>
              <a:rPr lang="en-GB" sz="1200" b="0" dirty="0">
                <a:effectLst/>
                <a:latin typeface="Arial" panose="020B0604020202020204" pitchFamily="34" charset="0"/>
                <a:cs typeface="Arial" panose="020B0604020202020204" pitchFamily="34" charset="0"/>
              </a:rPr>
              <a:t> </a:t>
            </a:r>
            <a:r>
              <a:rPr lang="en-GB" sz="1200" b="0" dirty="0" err="1">
                <a:effectLst/>
                <a:latin typeface="Arial" panose="020B0604020202020204" pitchFamily="34" charset="0"/>
                <a:cs typeface="Arial" panose="020B0604020202020204" pitchFamily="34" charset="0"/>
              </a:rPr>
              <a:t>PressLimited</a:t>
            </a:r>
            <a:r>
              <a:rPr lang="en-GB" sz="1200" b="0" dirty="0">
                <a:effectLst/>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err="1">
                <a:effectLst/>
                <a:latin typeface="Arial" panose="020B0604020202020204" pitchFamily="34" charset="0"/>
                <a:cs typeface="Arial" panose="020B0604020202020204" pitchFamily="34" charset="0"/>
              </a:rPr>
              <a:t>Pantano</a:t>
            </a:r>
            <a:r>
              <a:rPr lang="en-GB" sz="1200" b="0" dirty="0">
                <a:effectLst/>
                <a:latin typeface="Arial" panose="020B0604020202020204" pitchFamily="34" charset="0"/>
                <a:cs typeface="Arial" panose="020B0604020202020204" pitchFamily="34" charset="0"/>
              </a:rPr>
              <a:t>, E. and Gandini, A. (2017). Exploring the forms of sociality mediated by innovative technologies in retail settings. Computers in Human </a:t>
            </a:r>
            <a:r>
              <a:rPr lang="en-GB" sz="1200" b="0" dirty="0" err="1">
                <a:effectLst/>
                <a:latin typeface="Arial" panose="020B0604020202020204" pitchFamily="34" charset="0"/>
                <a:cs typeface="Arial" panose="020B0604020202020204" pitchFamily="34" charset="0"/>
              </a:rPr>
              <a:t>Behavior</a:t>
            </a:r>
            <a:r>
              <a:rPr lang="en-GB" sz="1200" b="0" dirty="0">
                <a:effectLst/>
                <a:latin typeface="Arial" panose="020B0604020202020204" pitchFamily="34" charset="0"/>
                <a:cs typeface="Arial" panose="020B0604020202020204" pitchFamily="34" charset="0"/>
              </a:rPr>
              <a:t>, 77, pp.367–373. </a:t>
            </a:r>
            <a:r>
              <a:rPr lang="en-GB" sz="1200" b="0" dirty="0" err="1">
                <a:effectLst/>
                <a:latin typeface="Arial" panose="020B0604020202020204" pitchFamily="34" charset="0"/>
                <a:cs typeface="Arial" panose="020B0604020202020204" pitchFamily="34" charset="0"/>
              </a:rPr>
              <a:t>doi:https</a:t>
            </a:r>
            <a:r>
              <a:rPr lang="en-GB" sz="1200" b="0" dirty="0">
                <a:effectLst/>
                <a:latin typeface="Arial" panose="020B0604020202020204" pitchFamily="34" charset="0"/>
                <a:cs typeface="Arial" panose="020B0604020202020204" pitchFamily="34" charset="0"/>
              </a:rPr>
              <a:t>://doi.org/10.1016/j.chb.2017.02.036.</a:t>
            </a:r>
          </a:p>
          <a:p>
            <a:pPr marL="171450" indent="-171450" algn="just">
              <a:buFont typeface="Arial" panose="020B0604020202020204" pitchFamily="34" charset="0"/>
              <a:buChar char="•"/>
            </a:pPr>
            <a:r>
              <a:rPr lang="en-GB" sz="1200" b="0" i="0" dirty="0">
                <a:effectLst/>
                <a:latin typeface="Arial" panose="020B0604020202020204" pitchFamily="34" charset="0"/>
                <a:cs typeface="Arial" panose="020B0604020202020204" pitchFamily="34" charset="0"/>
              </a:rPr>
              <a:t>Parmenter, D. (2015). </a:t>
            </a:r>
            <a:r>
              <a:rPr lang="en-GB" sz="1200" b="0" i="1" dirty="0">
                <a:effectLst/>
                <a:latin typeface="Arial" panose="020B0604020202020204" pitchFamily="34" charset="0"/>
                <a:cs typeface="Arial" panose="020B0604020202020204" pitchFamily="34" charset="0"/>
              </a:rPr>
              <a:t>Key Performance Indicators: Developing, Implementing, and Using Winning KPIs</a:t>
            </a:r>
            <a:r>
              <a:rPr lang="en-GB" sz="1200" b="0" i="0" dirty="0">
                <a:effectLst/>
                <a:latin typeface="Arial" panose="020B0604020202020204" pitchFamily="34" charset="0"/>
                <a:cs typeface="Arial" panose="020B0604020202020204" pitchFamily="34" charset="0"/>
              </a:rPr>
              <a:t>. [online] </a:t>
            </a:r>
            <a:r>
              <a:rPr lang="en-GB" sz="1200" b="0" i="1" dirty="0">
                <a:effectLst/>
                <a:latin typeface="Arial" panose="020B0604020202020204" pitchFamily="34" charset="0"/>
                <a:cs typeface="Arial" panose="020B0604020202020204" pitchFamily="34" charset="0"/>
              </a:rPr>
              <a:t>Google Books</a:t>
            </a:r>
            <a:r>
              <a:rPr lang="en-GB" sz="1200" b="0" i="0" dirty="0">
                <a:effectLst/>
                <a:latin typeface="Arial" panose="020B0604020202020204" pitchFamily="34" charset="0"/>
                <a:cs typeface="Arial" panose="020B0604020202020204" pitchFamily="34" charset="0"/>
              </a:rPr>
              <a:t>. John Wiley &amp; Sons. Available at: https://www.google.co.uk/books/edition/Key_Performance_Indicators/bKkxBwAAQBAJ?hl=en&amp;gbpv=1&amp;dq=Parmenter [Accessed 14 Jul. 2023].</a:t>
            </a:r>
            <a:endParaRPr lang="en-GB" sz="1200" b="0" dirty="0">
              <a:effectLst/>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err="1">
                <a:effectLst/>
                <a:latin typeface="Arial" panose="020B0604020202020204" pitchFamily="34" charset="0"/>
                <a:cs typeface="Arial" panose="020B0604020202020204" pitchFamily="34" charset="0"/>
              </a:rPr>
              <a:t>Similarweb</a:t>
            </a:r>
            <a:r>
              <a:rPr lang="en-GB" sz="1200" b="0" dirty="0">
                <a:effectLst/>
                <a:latin typeface="Arial" panose="020B0604020202020204" pitchFamily="34" charset="0"/>
                <a:cs typeface="Arial" panose="020B0604020202020204" pitchFamily="34" charset="0"/>
              </a:rPr>
              <a:t>. (2023). asos.com Traffic Analytics &amp; Market Share. [online] Available at: </a:t>
            </a:r>
            <a:r>
              <a:rPr lang="en-GB" sz="1200" b="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https://www.similarweb.com/website/asos.com/#competitors</a:t>
            </a:r>
            <a:r>
              <a:rPr lang="en-GB" sz="1200" b="0" dirty="0">
                <a:effectLst/>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Teece, D.J. (2018). Business models and dynamic capabilities. Long Range Planning, 51(1), pp.40–49. </a:t>
            </a:r>
            <a:r>
              <a:rPr lang="en-GB" sz="1200" b="0" dirty="0" err="1">
                <a:effectLst/>
                <a:latin typeface="Arial" panose="020B0604020202020204" pitchFamily="34" charset="0"/>
                <a:cs typeface="Arial" panose="020B0604020202020204" pitchFamily="34" charset="0"/>
              </a:rPr>
              <a:t>doi:https</a:t>
            </a:r>
            <a:r>
              <a:rPr lang="en-GB" sz="1200" b="0" dirty="0">
                <a:effectLst/>
                <a:latin typeface="Arial" panose="020B0604020202020204" pitchFamily="34" charset="0"/>
                <a:cs typeface="Arial" panose="020B0604020202020204" pitchFamily="34" charset="0"/>
              </a:rPr>
              <a:t>://doi.org/10.1016/j.lrp.2017.06.007.</a:t>
            </a:r>
            <a:endParaRPr lang="en-GB"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Van den Bosch, A.L., De Jong, M.D. and </a:t>
            </a:r>
            <a:r>
              <a:rPr lang="en-GB" sz="1200" b="0" dirty="0" err="1">
                <a:effectLst/>
                <a:latin typeface="Arial" panose="020B0604020202020204" pitchFamily="34" charset="0"/>
                <a:cs typeface="Arial" panose="020B0604020202020204" pitchFamily="34" charset="0"/>
              </a:rPr>
              <a:t>Elving</a:t>
            </a:r>
            <a:r>
              <a:rPr lang="en-GB" sz="1200" b="0" dirty="0">
                <a:effectLst/>
                <a:latin typeface="Arial" panose="020B0604020202020204" pitchFamily="34" charset="0"/>
                <a:cs typeface="Arial" panose="020B0604020202020204" pitchFamily="34" charset="0"/>
              </a:rPr>
              <a:t>, W.J., 2005. How corporate visual identity supports reputation. Corporate Communications: An International Journal, 10(2), pp.108-116.</a:t>
            </a:r>
          </a:p>
          <a:p>
            <a:pPr marL="285750" indent="-285750" algn="just">
              <a:buFont typeface="Arial" panose="020B0604020202020204" pitchFamily="34" charset="0"/>
              <a:buChar char="•"/>
            </a:pPr>
            <a:r>
              <a:rPr lang="en-GB" sz="1200" b="0" dirty="0">
                <a:effectLst/>
                <a:latin typeface="Arial" panose="020B0604020202020204" pitchFamily="34" charset="0"/>
                <a:cs typeface="Arial" panose="020B0604020202020204" pitchFamily="34" charset="0"/>
              </a:rPr>
              <a:t>‌Wedel, M. and Kamakura, W.A. (2012). Market Segmentation: Conceptual and Methodological Foundations. [online] Google Books. Springer Science &amp; Business Media. Available at: https://www.google.co.uk/books/edition/Market_Segmentation/XxLaBwAAQBAJ?hl=en&amp;gbpv=1&amp;pg=PA4&amp;printsec=frontcover [Accessed 14 Jul. 2023].</a:t>
            </a:r>
          </a:p>
          <a:p>
            <a:pPr algn="just"/>
            <a:r>
              <a:rPr lang="en-GB" sz="1200" b="0" dirty="0">
                <a:effectLst/>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03613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266</TotalTime>
  <Words>4276</Words>
  <Application>Microsoft Office PowerPoint</Application>
  <PresentationFormat>A4 Paper (210x297 mm)</PresentationFormat>
  <Paragraphs>81</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BA Business Management Marketing Fundamentals LCBB4004 Individual blog             Lecturer: Tushara Balendran Student name: Ioana Cojocareanu Student id: 2246853  </vt:lpstr>
      <vt:lpstr>PowerPoint Presentation</vt:lpstr>
      <vt:lpstr>PowerPoint Presentation</vt:lpstr>
      <vt:lpstr>The History of ASOS</vt:lpstr>
      <vt:lpstr>Logo</vt:lpstr>
      <vt:lpstr>Segmentation </vt:lpstr>
      <vt:lpstr>Advantages and disadvantages of the segmentation employed by ASOS </vt:lpstr>
      <vt:lpstr>Targeting</vt:lpstr>
      <vt:lpstr>The three types of targeting </vt:lpstr>
      <vt:lpstr>Positioning </vt:lpstr>
      <vt:lpstr>PowerPoint Presentation</vt:lpstr>
      <vt:lpstr>Marketing mix ASOS</vt:lpstr>
      <vt:lpstr>Price </vt:lpstr>
      <vt:lpstr>Place</vt:lpstr>
      <vt:lpstr>Promotion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Marketing Fundamentals LCBB4004 Individual blog             Lecturer: Tushara Balendran Student name: Student id:  </dc:title>
  <cp:lastModifiedBy>ioanacatinu@gmail.com</cp:lastModifiedBy>
  <cp:revision>2</cp:revision>
  <dcterms:created xsi:type="dcterms:W3CDTF">2023-07-12T21:44:49Z</dcterms:created>
  <dcterms:modified xsi:type="dcterms:W3CDTF">2023-07-19T14:23:50Z</dcterms:modified>
</cp:coreProperties>
</file>