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E7F0C3-2994-4BDB-908D-3892676BA670}" v="30" dt="2024-10-23T20:10:05.035"/>
    <p1510:client id="{D12F751A-30F7-40C2-941C-9F7540E37550}" v="18" dt="2024-10-24T10:43:25.4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shreves" userId="e88664add42abf02" providerId="LiveId" clId="{D12F751A-30F7-40C2-941C-9F7540E37550}"/>
    <pc:docChg chg="undo custSel modSld">
      <pc:chgData name="sian shreves" userId="e88664add42abf02" providerId="LiveId" clId="{D12F751A-30F7-40C2-941C-9F7540E37550}" dt="2024-10-24T11:52:35.137" v="665" actId="20577"/>
      <pc:docMkLst>
        <pc:docMk/>
      </pc:docMkLst>
      <pc:sldChg chg="addSp delSp modSp mod">
        <pc:chgData name="sian shreves" userId="e88664add42abf02" providerId="LiveId" clId="{D12F751A-30F7-40C2-941C-9F7540E37550}" dt="2024-10-24T11:52:35.137" v="665" actId="20577"/>
        <pc:sldMkLst>
          <pc:docMk/>
          <pc:sldMk cId="919478651" sldId="256"/>
        </pc:sldMkLst>
        <pc:spChg chg="add mod">
          <ac:chgData name="sian shreves" userId="e88664add42abf02" providerId="LiveId" clId="{D12F751A-30F7-40C2-941C-9F7540E37550}" dt="2024-10-24T11:10:42.452" v="480" actId="1076"/>
          <ac:spMkLst>
            <pc:docMk/>
            <pc:sldMk cId="919478651" sldId="256"/>
            <ac:spMk id="3" creationId="{052C9B56-9638-0C58-B4E6-5D9C21CFE439}"/>
          </ac:spMkLst>
        </pc:spChg>
        <pc:spChg chg="mod">
          <ac:chgData name="sian shreves" userId="e88664add42abf02" providerId="LiveId" clId="{D12F751A-30F7-40C2-941C-9F7540E37550}" dt="2024-10-24T10:46:02.417" v="451" actId="20577"/>
          <ac:spMkLst>
            <pc:docMk/>
            <pc:sldMk cId="919478651" sldId="256"/>
            <ac:spMk id="5" creationId="{43AAB6AB-0729-6049-2593-F5BDA4475F29}"/>
          </ac:spMkLst>
        </pc:spChg>
        <pc:spChg chg="add mod">
          <ac:chgData name="sian shreves" userId="e88664add42abf02" providerId="LiveId" clId="{D12F751A-30F7-40C2-941C-9F7540E37550}" dt="2024-10-24T11:10:17.119" v="478" actId="1076"/>
          <ac:spMkLst>
            <pc:docMk/>
            <pc:sldMk cId="919478651" sldId="256"/>
            <ac:spMk id="8" creationId="{4654D067-10D5-E797-EC0A-6A1817964075}"/>
          </ac:spMkLst>
        </pc:spChg>
        <pc:spChg chg="mod">
          <ac:chgData name="sian shreves" userId="e88664add42abf02" providerId="LiveId" clId="{D12F751A-30F7-40C2-941C-9F7540E37550}" dt="2024-10-24T10:45:34.818" v="450" actId="1076"/>
          <ac:spMkLst>
            <pc:docMk/>
            <pc:sldMk cId="919478651" sldId="256"/>
            <ac:spMk id="9" creationId="{7EF2A2E9-F6DF-8BC7-F03B-AD7EE5332C54}"/>
          </ac:spMkLst>
        </pc:spChg>
        <pc:spChg chg="mod">
          <ac:chgData name="sian shreves" userId="e88664add42abf02" providerId="LiveId" clId="{D12F751A-30F7-40C2-941C-9F7540E37550}" dt="2024-10-24T11:18:20.765" v="488" actId="1076"/>
          <ac:spMkLst>
            <pc:docMk/>
            <pc:sldMk cId="919478651" sldId="256"/>
            <ac:spMk id="11" creationId="{93537337-6BD9-D225-ADE7-5E77A0607637}"/>
          </ac:spMkLst>
        </pc:spChg>
        <pc:spChg chg="add mod">
          <ac:chgData name="sian shreves" userId="e88664add42abf02" providerId="LiveId" clId="{D12F751A-30F7-40C2-941C-9F7540E37550}" dt="2024-10-24T11:11:40.897" v="481" actId="1076"/>
          <ac:spMkLst>
            <pc:docMk/>
            <pc:sldMk cId="919478651" sldId="256"/>
            <ac:spMk id="12" creationId="{B1003A26-1EB4-C5A9-FDCE-165610AE8563}"/>
          </ac:spMkLst>
        </pc:spChg>
        <pc:spChg chg="mod">
          <ac:chgData name="sian shreves" userId="e88664add42abf02" providerId="LiveId" clId="{D12F751A-30F7-40C2-941C-9F7540E37550}" dt="2024-10-24T11:52:35.137" v="665" actId="20577"/>
          <ac:spMkLst>
            <pc:docMk/>
            <pc:sldMk cId="919478651" sldId="256"/>
            <ac:spMk id="13" creationId="{66DA254F-BA2F-0CCE-B9DE-E383BC17197E}"/>
          </ac:spMkLst>
        </pc:spChg>
        <pc:spChg chg="mod">
          <ac:chgData name="sian shreves" userId="e88664add42abf02" providerId="LiveId" clId="{D12F751A-30F7-40C2-941C-9F7540E37550}" dt="2024-10-24T11:18:37.355" v="489" actId="1076"/>
          <ac:spMkLst>
            <pc:docMk/>
            <pc:sldMk cId="919478651" sldId="256"/>
            <ac:spMk id="15" creationId="{BC1F840E-515C-F2D6-28DF-49C0DB551EAA}"/>
          </ac:spMkLst>
        </pc:spChg>
        <pc:spChg chg="mod">
          <ac:chgData name="sian shreves" userId="e88664add42abf02" providerId="LiveId" clId="{D12F751A-30F7-40C2-941C-9F7540E37550}" dt="2024-10-24T11:41:50.418" v="662" actId="1076"/>
          <ac:spMkLst>
            <pc:docMk/>
            <pc:sldMk cId="919478651" sldId="256"/>
            <ac:spMk id="17" creationId="{6E9853D5-BDCD-3790-D612-995EE061FD8A}"/>
          </ac:spMkLst>
        </pc:spChg>
        <pc:spChg chg="add del mod">
          <ac:chgData name="sian shreves" userId="e88664add42abf02" providerId="LiveId" clId="{D12F751A-30F7-40C2-941C-9F7540E37550}" dt="2024-10-24T10:43:28.958" v="409"/>
          <ac:spMkLst>
            <pc:docMk/>
            <pc:sldMk cId="919478651" sldId="256"/>
            <ac:spMk id="18" creationId="{ED2066BC-988E-6FD4-13A2-D9E3AA13FFFF}"/>
          </ac:spMkLst>
        </pc:spChg>
        <pc:spChg chg="mod">
          <ac:chgData name="sian shreves" userId="e88664add42abf02" providerId="LiveId" clId="{D12F751A-30F7-40C2-941C-9F7540E37550}" dt="2024-10-24T10:45:17.896" v="449" actId="1076"/>
          <ac:spMkLst>
            <pc:docMk/>
            <pc:sldMk cId="919478651" sldId="256"/>
            <ac:spMk id="20" creationId="{7BCA44BD-D884-6D66-78D4-27F24A912D4A}"/>
          </ac:spMkLst>
        </pc:spChg>
        <pc:spChg chg="mod">
          <ac:chgData name="sian shreves" userId="e88664add42abf02" providerId="LiveId" clId="{D12F751A-30F7-40C2-941C-9F7540E37550}" dt="2024-10-24T11:22:05.220" v="531" actId="1076"/>
          <ac:spMkLst>
            <pc:docMk/>
            <pc:sldMk cId="919478651" sldId="256"/>
            <ac:spMk id="22" creationId="{0112B1DB-2B81-A907-35B7-8E3AC993FA49}"/>
          </ac:spMkLst>
        </pc:spChg>
        <pc:spChg chg="mod">
          <ac:chgData name="sian shreves" userId="e88664add42abf02" providerId="LiveId" clId="{D12F751A-30F7-40C2-941C-9F7540E37550}" dt="2024-10-24T11:21:11.748" v="524" actId="20577"/>
          <ac:spMkLst>
            <pc:docMk/>
            <pc:sldMk cId="919478651" sldId="256"/>
            <ac:spMk id="25" creationId="{40C4E59D-E194-1633-18C8-775C78ABFA2C}"/>
          </ac:spMkLst>
        </pc:spChg>
        <pc:spChg chg="mod">
          <ac:chgData name="sian shreves" userId="e88664add42abf02" providerId="LiveId" clId="{D12F751A-30F7-40C2-941C-9F7540E37550}" dt="2024-10-24T11:21:42.941" v="529" actId="1076"/>
          <ac:spMkLst>
            <pc:docMk/>
            <pc:sldMk cId="919478651" sldId="256"/>
            <ac:spMk id="31" creationId="{0FB00D0E-5C51-AC38-41FC-3C220A3EF325}"/>
          </ac:spMkLst>
        </pc:spChg>
        <pc:spChg chg="mod">
          <ac:chgData name="sian shreves" userId="e88664add42abf02" providerId="LiveId" clId="{D12F751A-30F7-40C2-941C-9F7540E37550}" dt="2024-10-24T11:21:49.227" v="530" actId="20577"/>
          <ac:spMkLst>
            <pc:docMk/>
            <pc:sldMk cId="919478651" sldId="256"/>
            <ac:spMk id="34" creationId="{DD26AB22-BBB1-D233-0611-BB2BAFF04BF7}"/>
          </ac:spMkLst>
        </pc:spChg>
        <pc:spChg chg="mod">
          <ac:chgData name="sian shreves" userId="e88664add42abf02" providerId="LiveId" clId="{D12F751A-30F7-40C2-941C-9F7540E37550}" dt="2024-10-24T11:10:34.051" v="479" actId="1076"/>
          <ac:spMkLst>
            <pc:docMk/>
            <pc:sldMk cId="919478651" sldId="256"/>
            <ac:spMk id="36" creationId="{FCED5D13-8E04-08A2-96B1-71F5ADBD992E}"/>
          </ac:spMkLst>
        </pc:spChg>
        <pc:spChg chg="mod">
          <ac:chgData name="sian shreves" userId="e88664add42abf02" providerId="LiveId" clId="{D12F751A-30F7-40C2-941C-9F7540E37550}" dt="2024-10-24T11:12:24.224" v="486" actId="1076"/>
          <ac:spMkLst>
            <pc:docMk/>
            <pc:sldMk cId="919478651" sldId="256"/>
            <ac:spMk id="38" creationId="{B77D3539-23B8-B6C4-7BC5-0CD416973A92}"/>
          </ac:spMkLst>
        </pc:spChg>
        <pc:spChg chg="mod">
          <ac:chgData name="sian shreves" userId="e88664add42abf02" providerId="LiveId" clId="{D12F751A-30F7-40C2-941C-9F7540E37550}" dt="2024-10-24T11:12:35.786" v="487" actId="1076"/>
          <ac:spMkLst>
            <pc:docMk/>
            <pc:sldMk cId="919478651" sldId="256"/>
            <ac:spMk id="40" creationId="{6F4EB2F2-3B33-64DF-75AF-9C43A54F7A1E}"/>
          </ac:spMkLst>
        </pc:spChg>
        <pc:spChg chg="mod">
          <ac:chgData name="sian shreves" userId="e88664add42abf02" providerId="LiveId" clId="{D12F751A-30F7-40C2-941C-9F7540E37550}" dt="2024-10-24T11:08:40.295" v="466" actId="1076"/>
          <ac:spMkLst>
            <pc:docMk/>
            <pc:sldMk cId="919478651" sldId="256"/>
            <ac:spMk id="42" creationId="{3B84423E-2CEB-9CF3-2FA6-92E36961EDA0}"/>
          </ac:spMkLst>
        </pc:spChg>
        <pc:picChg chg="mod">
          <ac:chgData name="sian shreves" userId="e88664add42abf02" providerId="LiveId" clId="{D12F751A-30F7-40C2-941C-9F7540E37550}" dt="2024-10-24T11:09:00.381" v="469" actId="1076"/>
          <ac:picMkLst>
            <pc:docMk/>
            <pc:sldMk cId="919478651" sldId="256"/>
            <ac:picMk id="21" creationId="{B60706F8-16F1-6FB2-D688-7FA13D49F1A1}"/>
          </ac:picMkLst>
        </pc:picChg>
        <pc:picChg chg="mod">
          <ac:chgData name="sian shreves" userId="e88664add42abf02" providerId="LiveId" clId="{D12F751A-30F7-40C2-941C-9F7540E37550}" dt="2024-10-24T11:11:53.392" v="483" actId="1076"/>
          <ac:picMkLst>
            <pc:docMk/>
            <pc:sldMk cId="919478651" sldId="256"/>
            <ac:picMk id="23" creationId="{08488610-6B77-7983-640B-B398CBBA8AB7}"/>
          </ac:picMkLst>
        </pc:picChg>
        <pc:picChg chg="mod">
          <ac:chgData name="sian shreves" userId="e88664add42abf02" providerId="LiveId" clId="{D12F751A-30F7-40C2-941C-9F7540E37550}" dt="2024-10-24T11:10:01.616" v="476" actId="1076"/>
          <ac:picMkLst>
            <pc:docMk/>
            <pc:sldMk cId="919478651" sldId="256"/>
            <ac:picMk id="29" creationId="{4C5482A7-FD62-6314-95B7-88BB6EBF97C0}"/>
          </ac:picMkLst>
        </pc:picChg>
        <pc:picChg chg="mod">
          <ac:chgData name="sian shreves" userId="e88664add42abf02" providerId="LiveId" clId="{D12F751A-30F7-40C2-941C-9F7540E37550}" dt="2024-10-24T10:05:08.225" v="327" actId="1076"/>
          <ac:picMkLst>
            <pc:docMk/>
            <pc:sldMk cId="919478651" sldId="256"/>
            <ac:picMk id="30" creationId="{72E0546A-17E4-BA5E-D6C9-9CE71361625F}"/>
          </ac:picMkLst>
        </pc:picChg>
        <pc:picChg chg="mod">
          <ac:chgData name="sian shreves" userId="e88664add42abf02" providerId="LiveId" clId="{D12F751A-30F7-40C2-941C-9F7540E37550}" dt="2024-10-24T11:12:07.771" v="484" actId="1076"/>
          <ac:picMkLst>
            <pc:docMk/>
            <pc:sldMk cId="919478651" sldId="256"/>
            <ac:picMk id="32" creationId="{AC8FB822-7121-F1C4-0F0D-8B721B65DB62}"/>
          </ac:picMkLst>
        </pc:picChg>
      </pc:sldChg>
      <pc:sldChg chg="modSp mod">
        <pc:chgData name="sian shreves" userId="e88664add42abf02" providerId="LiveId" clId="{D12F751A-30F7-40C2-941C-9F7540E37550}" dt="2024-10-24T11:40:09.828" v="658" actId="20577"/>
        <pc:sldMkLst>
          <pc:docMk/>
          <pc:sldMk cId="3986543116" sldId="257"/>
        </pc:sldMkLst>
        <pc:spChg chg="mod">
          <ac:chgData name="sian shreves" userId="e88664add42abf02" providerId="LiveId" clId="{D12F751A-30F7-40C2-941C-9F7540E37550}" dt="2024-10-24T11:40:09.828" v="658" actId="20577"/>
          <ac:spMkLst>
            <pc:docMk/>
            <pc:sldMk cId="3986543116" sldId="257"/>
            <ac:spMk id="3" creationId="{5FF6CCA8-0EFE-439A-FE75-46ACA26F8AB8}"/>
          </ac:spMkLst>
        </pc:spChg>
      </pc:sldChg>
      <pc:sldChg chg="modSp mod">
        <pc:chgData name="sian shreves" userId="e88664add42abf02" providerId="LiveId" clId="{D12F751A-30F7-40C2-941C-9F7540E37550}" dt="2024-10-24T11:35:55.307" v="590" actId="20577"/>
        <pc:sldMkLst>
          <pc:docMk/>
          <pc:sldMk cId="1920365494" sldId="258"/>
        </pc:sldMkLst>
        <pc:spChg chg="mod">
          <ac:chgData name="sian shreves" userId="e88664add42abf02" providerId="LiveId" clId="{D12F751A-30F7-40C2-941C-9F7540E37550}" dt="2024-10-24T11:35:55.307" v="590" actId="20577"/>
          <ac:spMkLst>
            <pc:docMk/>
            <pc:sldMk cId="1920365494" sldId="258"/>
            <ac:spMk id="3" creationId="{3F2D6BFB-1546-43E5-1D5D-03BBADE1DC26}"/>
          </ac:spMkLst>
        </pc:spChg>
      </pc:sldChg>
      <pc:sldChg chg="modSp mod">
        <pc:chgData name="sian shreves" userId="e88664add42abf02" providerId="LiveId" clId="{D12F751A-30F7-40C2-941C-9F7540E37550}" dt="2024-10-24T11:36:08.231" v="591" actId="2710"/>
        <pc:sldMkLst>
          <pc:docMk/>
          <pc:sldMk cId="4147181578" sldId="259"/>
        </pc:sldMkLst>
        <pc:spChg chg="mod">
          <ac:chgData name="sian shreves" userId="e88664add42abf02" providerId="LiveId" clId="{D12F751A-30F7-40C2-941C-9F7540E37550}" dt="2024-10-24T11:36:08.231" v="591" actId="2710"/>
          <ac:spMkLst>
            <pc:docMk/>
            <pc:sldMk cId="4147181578" sldId="259"/>
            <ac:spMk id="3" creationId="{320F8293-8AAD-9903-2F12-A3790FE63F7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8EA0F-6385-43F0-9608-A21371276643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C60197-82B2-4E1B-A9CF-D6D9986FFC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896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C60197-82B2-4E1B-A9CF-D6D9986FFC3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4532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>
                    <a:lumMod val="7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7F233E01-4DE3-4B39-A675-1B9044AE87D0}" type="datetime1">
              <a:rPr lang="en-GB" smtClean="0"/>
              <a:t>24/10/2024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2316489 Sian Morgan</a:t>
            </a:r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6C299F5-59DC-4723-9A35-5BFF7BFC18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6073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46405-8E81-4B9E-B47B-C63F2D816FFE}" type="datetime1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2316489 Sian Morgan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99F5-59DC-4723-9A35-5BFF7BFC18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826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1784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52C0B697-5C42-4E99-A14F-66519C1CC7BA}" type="datetime1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r>
              <a:rPr lang="en-GB"/>
              <a:t>2316489 Sian Morgan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/>
          <a:p>
            <a:fld id="{26C299F5-59DC-4723-9A35-5BFF7BFC18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031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255DF-512B-4291-824A-B3AEE6A76BA2}" type="datetime1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2316489 Sian Morgan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99F5-59DC-4723-9A35-5BFF7BFC18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506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D5C6B-60DC-475F-9EFC-C7173CD9B605}" type="datetime1">
              <a:rPr lang="en-GB" smtClean="0"/>
              <a:t>24/10/2024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2316489 Sian Morgan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99F5-59DC-4723-9A35-5BFF7BFC18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327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CA568-2FD8-47F3-9A61-C1F7C10655A6}" type="datetime1">
              <a:rPr lang="en-GB" smtClean="0"/>
              <a:t>24/10/2024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2316489 Sian Morgan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99F5-59DC-4723-9A35-5BFF7BFC18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220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1D392-4061-42CF-9D98-AFB1D8F1D99E}" type="datetime1">
              <a:rPr lang="en-GB" smtClean="0"/>
              <a:t>24/10/2024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2316489 Sian Morgan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99F5-59DC-4723-9A35-5BFF7BFC18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156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F169F-6614-41B8-9F87-46AE38FA88ED}" type="datetime1">
              <a:rPr lang="en-GB" smtClean="0"/>
              <a:t>24/10/2024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2316489 Sian Morgan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26C299F5-59DC-4723-9A35-5BFF7BFC184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30323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568B98F2-48C4-4CDC-8792-9FA9D4567B9F}" type="datetime1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r>
              <a:rPr lang="en-GB"/>
              <a:t>2316489 Sian Morgan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26C299F5-59DC-4723-9A35-5BFF7BFC1843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530307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7933A-F9FA-4003-B07D-490D0BA3654C}" type="datetime1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2316489 Sian Morgan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99F5-59DC-4723-9A35-5BFF7BFC18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399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FAB91-00B7-415B-A47C-CB7CED083C11}" type="datetime1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2316489 Sian Morgan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99F5-59DC-4723-9A35-5BFF7BFC18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480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B3DADD-514A-43AA-859D-BB82C1CBCE4C}" type="datetime1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2316489 Sian Morgan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6C299F5-59DC-4723-9A35-5BFF7BFC184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1006437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3AAB6AB-0729-6049-2593-F5BDA4475F29}"/>
              </a:ext>
            </a:extLst>
          </p:cNvPr>
          <p:cNvSpPr txBox="1"/>
          <p:nvPr/>
        </p:nvSpPr>
        <p:spPr>
          <a:xfrm>
            <a:off x="1248809" y="19985"/>
            <a:ext cx="70513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n>
                  <a:noFill/>
                </a:ln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Radiographers are Allied Health Professionals.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pic>
        <p:nvPicPr>
          <p:cNvPr id="6" name="Picture 5" descr="A cartoon of a doctor holding a x-ray&#10;&#10;Description automatically generated">
            <a:extLst>
              <a:ext uri="{FF2B5EF4-FFF2-40B4-BE49-F238E27FC236}">
                <a16:creationId xmlns:a16="http://schemas.microsoft.com/office/drawing/2014/main" id="{C9F5B2C9-D0C6-7D3E-B40A-FF096BA788C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93" y="-31504"/>
            <a:ext cx="1130935" cy="105314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 Box 1">
            <a:extLst>
              <a:ext uri="{FF2B5EF4-FFF2-40B4-BE49-F238E27FC236}">
                <a16:creationId xmlns:a16="http://schemas.microsoft.com/office/drawing/2014/main" id="{0EAFD367-B651-3F6F-531C-68241CCA502D}"/>
              </a:ext>
            </a:extLst>
          </p:cNvPr>
          <p:cNvSpPr txBox="1"/>
          <p:nvPr/>
        </p:nvSpPr>
        <p:spPr>
          <a:xfrm>
            <a:off x="117874" y="955542"/>
            <a:ext cx="1130935" cy="109321"/>
          </a:xfrm>
          <a:prstGeom prst="rect">
            <a:avLst/>
          </a:prstGeom>
          <a:solidFill>
            <a:prstClr val="white"/>
          </a:solidFill>
          <a:ln>
            <a:noFill/>
          </a:ln>
        </p:spPr>
        <p:txBody>
          <a:bodyPr rot="0" spcFirstLastPara="0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1000"/>
              </a:spcAft>
            </a:pPr>
            <a:r>
              <a:rPr lang="en-GB" sz="800" i="1" kern="100" dirty="0">
                <a:solidFill>
                  <a:srgbClr val="632E6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sz="800" i="1" kern="100" dirty="0" err="1">
                <a:solidFill>
                  <a:srgbClr val="632E6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Freepik</a:t>
            </a:r>
            <a:r>
              <a:rPr lang="en-GB" sz="800" i="1" kern="100" dirty="0">
                <a:solidFill>
                  <a:srgbClr val="632E6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Company, 2024)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F2A2E9-F6DF-8BC7-F03B-AD7EE5332C54}"/>
              </a:ext>
            </a:extLst>
          </p:cNvPr>
          <p:cNvSpPr txBox="1"/>
          <p:nvPr/>
        </p:nvSpPr>
        <p:spPr>
          <a:xfrm>
            <a:off x="8031844" y="69212"/>
            <a:ext cx="3323079" cy="9712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b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There are two types of radiography diagnostic and therapeutic. </a:t>
            </a:r>
            <a:r>
              <a:rPr lang="en-US" sz="1600" b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US" sz="900" b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HEIW, 2020</a:t>
            </a:r>
            <a:r>
              <a:rPr lang="en-US" sz="1600" b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endParaRPr lang="en-GB" sz="16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537337-6BD9-D225-ADE7-5E77A0607637}"/>
              </a:ext>
            </a:extLst>
          </p:cNvPr>
          <p:cNvSpPr txBox="1"/>
          <p:nvPr/>
        </p:nvSpPr>
        <p:spPr>
          <a:xfrm>
            <a:off x="298353" y="4112541"/>
            <a:ext cx="2635045" cy="2672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b="1" kern="100" dirty="0">
                <a:solidFill>
                  <a:srgbClr val="004F88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(Chemistry Libre Texts,2022)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6DA254F-BA2F-0CCE-B9DE-E383BC17197E}"/>
              </a:ext>
            </a:extLst>
          </p:cNvPr>
          <p:cNvSpPr txBox="1"/>
          <p:nvPr/>
        </p:nvSpPr>
        <p:spPr>
          <a:xfrm>
            <a:off x="8358391" y="1230231"/>
            <a:ext cx="2939844" cy="31273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solidFill>
                  <a:srgbClr val="00B050"/>
                </a:solidFill>
                <a:effectLst/>
                <a:latin typeface="Aptos Body"/>
                <a:ea typeface="Aptos" panose="020B0004020202020204" pitchFamily="34" charset="0"/>
                <a:cs typeface="Arial" panose="020B0604020202020204" pitchFamily="34" charset="0"/>
              </a:rPr>
              <a:t>Diagnostic radiographers use X-ray, CT scan, MRI, and ultrasound to make detailed images inside the body.</a:t>
            </a:r>
            <a:endParaRPr lang="en-GB" sz="1600" kern="100" dirty="0">
              <a:solidFill>
                <a:srgbClr val="00B050"/>
              </a:solidFill>
              <a:latin typeface="Aptos Body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solidFill>
                  <a:srgbClr val="00B050"/>
                </a:solidFill>
                <a:effectLst/>
                <a:latin typeface="Aptos Body"/>
                <a:ea typeface="Aptos" panose="020B0004020202020204" pitchFamily="34" charset="0"/>
                <a:cs typeface="Arial" panose="020B0604020202020204" pitchFamily="34" charset="0"/>
              </a:rPr>
              <a:t>Quality assurance ensures equipment safety and accuracy.</a:t>
            </a:r>
            <a:endParaRPr lang="en-GB" sz="1600" kern="100" dirty="0">
              <a:solidFill>
                <a:srgbClr val="00B050"/>
              </a:solidFill>
              <a:latin typeface="Aptos Body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solidFill>
                  <a:srgbClr val="00B050"/>
                </a:solidFill>
                <a:effectLst/>
                <a:latin typeface="Aptos Body"/>
                <a:ea typeface="Aptos" panose="020B0004020202020204" pitchFamily="34" charset="0"/>
                <a:cs typeface="Arial" panose="020B0604020202020204" pitchFamily="34" charset="0"/>
              </a:rPr>
              <a:t>Research and development aim to pioneer new techniques and technologies.</a:t>
            </a:r>
            <a:endParaRPr lang="en-GB" sz="1600" kern="100" dirty="0">
              <a:solidFill>
                <a:srgbClr val="00B050"/>
              </a:solidFill>
              <a:latin typeface="Aptos Body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b="1" kern="100" dirty="0">
                <a:solidFill>
                  <a:srgbClr val="00B05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(Mohammed., et al., 2024) (Noble &amp; Burnet, 2018) (HCPC, 2023)</a:t>
            </a:r>
            <a:endParaRPr lang="en-GB" sz="1800" kern="100" dirty="0">
              <a:solidFill>
                <a:srgbClr val="00B05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C1F840E-515C-F2D6-28DF-49C0DB551EAA}"/>
              </a:ext>
            </a:extLst>
          </p:cNvPr>
          <p:cNvSpPr txBox="1"/>
          <p:nvPr/>
        </p:nvSpPr>
        <p:spPr>
          <a:xfrm>
            <a:off x="5658307" y="4392519"/>
            <a:ext cx="2635045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1" dirty="0">
                <a:solidFill>
                  <a:schemeClr val="tx2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(Govender et al., 2023) (Rawson et  al., 2020)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E9853D5-BDCD-3790-D612-995EE061FD8A}"/>
              </a:ext>
            </a:extLst>
          </p:cNvPr>
          <p:cNvSpPr txBox="1"/>
          <p:nvPr/>
        </p:nvSpPr>
        <p:spPr>
          <a:xfrm>
            <a:off x="2619848" y="3614684"/>
            <a:ext cx="2738398" cy="2672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b="1" kern="100" dirty="0">
                <a:solidFill>
                  <a:srgbClr val="00B05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(Iaea.org, 2020) (NHS, 2021</a:t>
            </a:r>
            <a:r>
              <a:rPr lang="en-GB" sz="1100" kern="100" dirty="0">
                <a:solidFill>
                  <a:srgbClr val="00B05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endParaRPr lang="en-GB" sz="1800" kern="100" dirty="0">
              <a:solidFill>
                <a:srgbClr val="00B05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BCA44BD-D884-6D66-78D4-27F24A912D4A}"/>
              </a:ext>
            </a:extLst>
          </p:cNvPr>
          <p:cNvSpPr txBox="1"/>
          <p:nvPr/>
        </p:nvSpPr>
        <p:spPr>
          <a:xfrm>
            <a:off x="1273699" y="427396"/>
            <a:ext cx="3942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omic Sans MS" panose="030F0702030302020204" pitchFamily="66" charset="0"/>
                <a:ea typeface="Gungsuh" panose="020B0503020000020004" pitchFamily="18" charset="-127"/>
              </a:rPr>
              <a:t>The sciences that underpin the profession are:</a:t>
            </a:r>
          </a:p>
        </p:txBody>
      </p:sp>
      <p:pic>
        <p:nvPicPr>
          <p:cNvPr id="21" name="Picture 20" descr="Mri scanner isometric cartoon of doctor and patients on medical mri ...">
            <a:extLst>
              <a:ext uri="{FF2B5EF4-FFF2-40B4-BE49-F238E27FC236}">
                <a16:creationId xmlns:a16="http://schemas.microsoft.com/office/drawing/2014/main" id="{B60706F8-16F1-6FB2-D688-7FA13D49F1A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6404" y="4893888"/>
            <a:ext cx="1923817" cy="1467762"/>
          </a:xfrm>
          <a:prstGeom prst="rect">
            <a:avLst/>
          </a:prstGeom>
          <a:noFill/>
          <a:ln>
            <a:noFill/>
          </a:ln>
        </p:spPr>
      </p:pic>
      <p:sp>
        <p:nvSpPr>
          <p:cNvPr id="22" name="Text Box 1">
            <a:extLst>
              <a:ext uri="{FF2B5EF4-FFF2-40B4-BE49-F238E27FC236}">
                <a16:creationId xmlns:a16="http://schemas.microsoft.com/office/drawing/2014/main" id="{0112B1DB-2B81-A907-35B7-8E3AC993FA49}"/>
              </a:ext>
            </a:extLst>
          </p:cNvPr>
          <p:cNvSpPr txBox="1"/>
          <p:nvPr/>
        </p:nvSpPr>
        <p:spPr>
          <a:xfrm>
            <a:off x="9327181" y="6342404"/>
            <a:ext cx="908050" cy="99214"/>
          </a:xfrm>
          <a:prstGeom prst="rect">
            <a:avLst/>
          </a:prstGeom>
          <a:solidFill>
            <a:prstClr val="white"/>
          </a:solidFill>
          <a:ln>
            <a:noFill/>
          </a:ln>
        </p:spPr>
        <p:txBody>
          <a:bodyPr rot="0" spcFirstLastPara="0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1000"/>
              </a:spcAft>
            </a:pPr>
            <a:r>
              <a:rPr lang="en-GB" sz="800" i="1" kern="100" dirty="0">
                <a:solidFill>
                  <a:srgbClr val="632E6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(Pinimg.com, 2024</a:t>
            </a:r>
            <a:r>
              <a:rPr lang="en-GB" sz="900" i="1" kern="100" dirty="0">
                <a:solidFill>
                  <a:srgbClr val="632E6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</a:p>
        </p:txBody>
      </p:sp>
      <p:pic>
        <p:nvPicPr>
          <p:cNvPr id="23" name="Picture 22" descr="X-Ray Costs Without Insurance">
            <a:extLst>
              <a:ext uri="{FF2B5EF4-FFF2-40B4-BE49-F238E27FC236}">
                <a16:creationId xmlns:a16="http://schemas.microsoft.com/office/drawing/2014/main" id="{08488610-6B77-7983-640B-B398CBBA8AB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122" y="5025922"/>
            <a:ext cx="1834468" cy="980748"/>
          </a:xfrm>
          <a:prstGeom prst="rect">
            <a:avLst/>
          </a:prstGeom>
          <a:noFill/>
          <a:ln>
            <a:noFill/>
          </a:ln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40C4E59D-E194-1633-18C8-775C78ABFA2C}"/>
              </a:ext>
            </a:extLst>
          </p:cNvPr>
          <p:cNvSpPr txBox="1"/>
          <p:nvPr/>
        </p:nvSpPr>
        <p:spPr>
          <a:xfrm>
            <a:off x="5809122" y="5946709"/>
            <a:ext cx="240649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Mymed.com,2022</a:t>
            </a:r>
            <a:endParaRPr lang="en-GB" dirty="0"/>
          </a:p>
        </p:txBody>
      </p:sp>
      <p:pic>
        <p:nvPicPr>
          <p:cNvPr id="29" name="Picture 28" descr="A medical illustration of a patient on a mri machine&#10;&#10;Description automatically generated">
            <a:extLst>
              <a:ext uri="{FF2B5EF4-FFF2-40B4-BE49-F238E27FC236}">
                <a16:creationId xmlns:a16="http://schemas.microsoft.com/office/drawing/2014/main" id="{4C5482A7-FD62-6314-95B7-88BB6EBF97C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2076" y="4211672"/>
            <a:ext cx="2192592" cy="2113628"/>
          </a:xfrm>
          <a:prstGeom prst="rect">
            <a:avLst/>
          </a:prstGeom>
          <a:noFill/>
          <a:ln>
            <a:noFill/>
          </a:ln>
        </p:spPr>
      </p:pic>
      <p:pic>
        <p:nvPicPr>
          <p:cNvPr id="30" name="Picture 29" descr="Several bottles of medication">
            <a:extLst>
              <a:ext uri="{FF2B5EF4-FFF2-40B4-BE49-F238E27FC236}">
                <a16:creationId xmlns:a16="http://schemas.microsoft.com/office/drawing/2014/main" id="{72E0546A-17E4-BA5E-D6C9-9CE71361625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3409" y="4709249"/>
            <a:ext cx="1146907" cy="1194039"/>
          </a:xfrm>
          <a:prstGeom prst="rect">
            <a:avLst/>
          </a:prstGeom>
          <a:noFill/>
          <a:ln>
            <a:noFill/>
          </a:ln>
        </p:spPr>
      </p:pic>
      <p:sp>
        <p:nvSpPr>
          <p:cNvPr id="31" name="Text Box 1">
            <a:extLst>
              <a:ext uri="{FF2B5EF4-FFF2-40B4-BE49-F238E27FC236}">
                <a16:creationId xmlns:a16="http://schemas.microsoft.com/office/drawing/2014/main" id="{0FB00D0E-5C51-AC38-41FC-3C220A3EF325}"/>
              </a:ext>
            </a:extLst>
          </p:cNvPr>
          <p:cNvSpPr txBox="1"/>
          <p:nvPr/>
        </p:nvSpPr>
        <p:spPr>
          <a:xfrm rot="10800000" flipV="1">
            <a:off x="1553447" y="5894004"/>
            <a:ext cx="1306830" cy="105410"/>
          </a:xfrm>
          <a:prstGeom prst="rect">
            <a:avLst/>
          </a:prstGeom>
          <a:solidFill>
            <a:prstClr val="white"/>
          </a:solidFill>
          <a:ln>
            <a:noFill/>
          </a:ln>
        </p:spPr>
        <p:txBody>
          <a:bodyPr rot="0" spcFirstLastPara="0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1000"/>
              </a:spcAft>
            </a:pPr>
            <a:r>
              <a:rPr lang="en-GB" sz="800" i="1" kern="100" dirty="0">
                <a:solidFill>
                  <a:srgbClr val="632E6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(Basicmedicalkey.com, 2024)</a:t>
            </a:r>
            <a:endParaRPr lang="en-GB" sz="900" i="1" kern="100" dirty="0">
              <a:solidFill>
                <a:srgbClr val="632E62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AC8FB822-7121-F1C4-0F0D-8B721B65DB6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80" y="4524697"/>
            <a:ext cx="1186547" cy="1316811"/>
          </a:xfrm>
          <a:prstGeom prst="rect">
            <a:avLst/>
          </a:prstGeom>
          <a:noFill/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DD26AB22-BBB1-D233-0611-BB2BAFF04BF7}"/>
              </a:ext>
            </a:extLst>
          </p:cNvPr>
          <p:cNvSpPr txBox="1"/>
          <p:nvPr/>
        </p:nvSpPr>
        <p:spPr>
          <a:xfrm>
            <a:off x="410595" y="5786282"/>
            <a:ext cx="127031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Laea.org. (2017).</a:t>
            </a:r>
            <a:endParaRPr lang="en-GB" sz="800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CED5D13-8E04-08A2-96B1-71F5ADBD992E}"/>
              </a:ext>
            </a:extLst>
          </p:cNvPr>
          <p:cNvSpPr txBox="1"/>
          <p:nvPr/>
        </p:nvSpPr>
        <p:spPr>
          <a:xfrm>
            <a:off x="340972" y="1003865"/>
            <a:ext cx="1268362" cy="3785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Chemistry</a:t>
            </a:r>
            <a:endParaRPr lang="en-GB" u="sng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77D3539-23B8-B6C4-7BC5-0CD416973A92}"/>
              </a:ext>
            </a:extLst>
          </p:cNvPr>
          <p:cNvSpPr txBox="1"/>
          <p:nvPr/>
        </p:nvSpPr>
        <p:spPr>
          <a:xfrm>
            <a:off x="2619848" y="978883"/>
            <a:ext cx="2251587" cy="3785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Nuclear Medicine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F4EB2F2-3B33-64DF-75AF-9C43A54F7A1E}"/>
              </a:ext>
            </a:extLst>
          </p:cNvPr>
          <p:cNvSpPr txBox="1"/>
          <p:nvPr/>
        </p:nvSpPr>
        <p:spPr>
          <a:xfrm>
            <a:off x="5644315" y="947346"/>
            <a:ext cx="1841336" cy="3785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Human Biology</a:t>
            </a:r>
            <a:endParaRPr lang="en-GB" u="sng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B84423E-2CEB-9CF3-2FA6-92E36961EDA0}"/>
              </a:ext>
            </a:extLst>
          </p:cNvPr>
          <p:cNvSpPr txBox="1"/>
          <p:nvPr/>
        </p:nvSpPr>
        <p:spPr>
          <a:xfrm>
            <a:off x="8361915" y="955644"/>
            <a:ext cx="2556386" cy="3785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Medical</a:t>
            </a:r>
            <a:r>
              <a:rPr lang="en-GB" b="1" u="sng" kern="100" dirty="0">
                <a:solidFill>
                  <a:srgbClr val="00B05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b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Physics</a:t>
            </a:r>
            <a:endParaRPr lang="en-GB" u="sng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2C9B56-9638-0C58-B4E6-5D9C21CFE439}"/>
              </a:ext>
            </a:extLst>
          </p:cNvPr>
          <p:cNvSpPr txBox="1"/>
          <p:nvPr/>
        </p:nvSpPr>
        <p:spPr>
          <a:xfrm>
            <a:off x="321064" y="1253978"/>
            <a:ext cx="2356099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600" b="1" i="0" dirty="0">
                <a:solidFill>
                  <a:srgbClr val="002060"/>
                </a:solidFill>
                <a:effectLst/>
                <a:latin typeface="Aptos Body"/>
              </a:rPr>
              <a:t>Radiopharmaceuticals use radioactive substances.</a:t>
            </a:r>
          </a:p>
          <a:p>
            <a:pPr algn="l"/>
            <a:endParaRPr lang="en-US" sz="1600" b="1" i="0" dirty="0">
              <a:solidFill>
                <a:srgbClr val="002060"/>
              </a:solidFill>
              <a:effectLst/>
              <a:latin typeface="Aptos Body"/>
            </a:endParaRPr>
          </a:p>
          <a:p>
            <a:pPr algn="l"/>
            <a:r>
              <a:rPr lang="en-US" sz="1600" b="1" i="0" dirty="0">
                <a:solidFill>
                  <a:srgbClr val="002060"/>
                </a:solidFill>
                <a:effectLst/>
                <a:latin typeface="Aptos Body"/>
              </a:rPr>
              <a:t>Contrast agents </a:t>
            </a:r>
            <a:r>
              <a:rPr lang="en-US" sz="1600" b="1" dirty="0">
                <a:solidFill>
                  <a:srgbClr val="002060"/>
                </a:solidFill>
                <a:latin typeface="Aptos Body"/>
              </a:rPr>
              <a:t>i</a:t>
            </a:r>
            <a:r>
              <a:rPr lang="en-US" sz="1600" b="1" i="0" dirty="0">
                <a:solidFill>
                  <a:srgbClr val="002060"/>
                </a:solidFill>
                <a:effectLst/>
                <a:latin typeface="Aptos Body"/>
              </a:rPr>
              <a:t>mprove imaging clarity.</a:t>
            </a:r>
          </a:p>
          <a:p>
            <a:pPr algn="l"/>
            <a:endParaRPr lang="en-US" sz="1600" b="1" i="0" dirty="0">
              <a:solidFill>
                <a:srgbClr val="002060"/>
              </a:solidFill>
              <a:effectLst/>
              <a:latin typeface="Aptos Body"/>
            </a:endParaRPr>
          </a:p>
          <a:p>
            <a:pPr algn="l"/>
            <a:r>
              <a:rPr lang="en-US" sz="1600" b="1" i="0" dirty="0">
                <a:solidFill>
                  <a:srgbClr val="002060"/>
                </a:solidFill>
                <a:effectLst/>
                <a:latin typeface="Aptos Body"/>
              </a:rPr>
              <a:t>Chemical reactions </a:t>
            </a:r>
            <a:r>
              <a:rPr lang="en-US" sz="1600" b="1" dirty="0">
                <a:solidFill>
                  <a:srgbClr val="002060"/>
                </a:solidFill>
                <a:latin typeface="Aptos Body"/>
              </a:rPr>
              <a:t>s</a:t>
            </a:r>
            <a:r>
              <a:rPr lang="en-US" sz="1600" b="1" i="0" dirty="0">
                <a:solidFill>
                  <a:srgbClr val="002060"/>
                </a:solidFill>
                <a:effectLst/>
                <a:latin typeface="Aptos Body"/>
              </a:rPr>
              <a:t>tudy radiation effects on cells.</a:t>
            </a:r>
            <a:endParaRPr lang="en-US" sz="1600" b="0" i="0" dirty="0">
              <a:solidFill>
                <a:srgbClr val="002060"/>
              </a:solidFill>
              <a:effectLst/>
              <a:latin typeface="Aptos Body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54D067-10D5-E797-EC0A-6A1817964075}"/>
              </a:ext>
            </a:extLst>
          </p:cNvPr>
          <p:cNvSpPr txBox="1"/>
          <p:nvPr/>
        </p:nvSpPr>
        <p:spPr>
          <a:xfrm>
            <a:off x="2619848" y="1289473"/>
            <a:ext cx="2770608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600" b="1" i="0" dirty="0">
                <a:solidFill>
                  <a:srgbClr val="00B050"/>
                </a:solidFill>
                <a:effectLst/>
                <a:latin typeface="Aptos Body"/>
              </a:rPr>
              <a:t>PET and SPECT scans</a:t>
            </a:r>
            <a:r>
              <a:rPr lang="en-US" sz="1600" b="1" dirty="0">
                <a:solidFill>
                  <a:srgbClr val="00B050"/>
                </a:solidFill>
                <a:latin typeface="Aptos Body"/>
              </a:rPr>
              <a:t> show</a:t>
            </a:r>
            <a:r>
              <a:rPr lang="en-US" sz="1600" b="1" i="0" dirty="0">
                <a:solidFill>
                  <a:srgbClr val="00B050"/>
                </a:solidFill>
                <a:effectLst/>
                <a:latin typeface="Aptos Body"/>
              </a:rPr>
              <a:t> detailed organ and </a:t>
            </a:r>
          </a:p>
          <a:p>
            <a:pPr algn="l"/>
            <a:r>
              <a:rPr lang="en-US" sz="1600" b="1" i="0" dirty="0">
                <a:solidFill>
                  <a:srgbClr val="00B050"/>
                </a:solidFill>
                <a:effectLst/>
                <a:latin typeface="Aptos Body"/>
              </a:rPr>
              <a:t>tissue function.</a:t>
            </a:r>
            <a:endParaRPr lang="en-US" sz="1600" b="1" dirty="0">
              <a:solidFill>
                <a:srgbClr val="00B050"/>
              </a:solidFill>
              <a:latin typeface="Aptos Body"/>
            </a:endParaRPr>
          </a:p>
          <a:p>
            <a:pPr algn="l"/>
            <a:endParaRPr lang="en-US" sz="1600" b="1" i="0" dirty="0">
              <a:solidFill>
                <a:srgbClr val="00B050"/>
              </a:solidFill>
              <a:effectLst/>
              <a:latin typeface="Aptos Body"/>
            </a:endParaRPr>
          </a:p>
          <a:p>
            <a:pPr algn="l"/>
            <a:r>
              <a:rPr lang="en-US" sz="1600" b="1" i="0" dirty="0">
                <a:solidFill>
                  <a:srgbClr val="00B050"/>
                </a:solidFill>
                <a:effectLst/>
                <a:latin typeface="Aptos Body"/>
              </a:rPr>
              <a:t>Correct radioactive </a:t>
            </a:r>
          </a:p>
          <a:p>
            <a:pPr algn="l"/>
            <a:r>
              <a:rPr lang="en-US" sz="1600" b="1" dirty="0">
                <a:solidFill>
                  <a:srgbClr val="00B050"/>
                </a:solidFill>
                <a:latin typeface="Aptos Body"/>
              </a:rPr>
              <a:t>d</a:t>
            </a:r>
            <a:r>
              <a:rPr lang="en-US" sz="1600" b="1" i="0" dirty="0">
                <a:solidFill>
                  <a:srgbClr val="00B050"/>
                </a:solidFill>
                <a:effectLst/>
                <a:latin typeface="Aptos Body"/>
              </a:rPr>
              <a:t>oses </a:t>
            </a:r>
            <a:r>
              <a:rPr lang="en-US" sz="1600" b="1" dirty="0">
                <a:solidFill>
                  <a:srgbClr val="00B050"/>
                </a:solidFill>
                <a:latin typeface="Aptos Body"/>
              </a:rPr>
              <a:t>optimise </a:t>
            </a:r>
            <a:r>
              <a:rPr lang="en-US" sz="1600" b="1" i="0" dirty="0">
                <a:solidFill>
                  <a:srgbClr val="00B050"/>
                </a:solidFill>
                <a:effectLst/>
                <a:latin typeface="Aptos Body"/>
              </a:rPr>
              <a:t>imaging and treatment with minimal </a:t>
            </a:r>
          </a:p>
          <a:p>
            <a:pPr algn="l"/>
            <a:r>
              <a:rPr lang="en-US" sz="1600" b="1" i="0" dirty="0">
                <a:solidFill>
                  <a:srgbClr val="00B050"/>
                </a:solidFill>
                <a:effectLst/>
                <a:latin typeface="Aptos Body"/>
              </a:rPr>
              <a:t>risks.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1003A26-1EB4-C5A9-FDCE-165610AE8563}"/>
              </a:ext>
            </a:extLst>
          </p:cNvPr>
          <p:cNvSpPr txBox="1"/>
          <p:nvPr/>
        </p:nvSpPr>
        <p:spPr>
          <a:xfrm>
            <a:off x="5650136" y="1167162"/>
            <a:ext cx="2406494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600" b="1" i="0" dirty="0">
                <a:solidFill>
                  <a:schemeClr val="tx2"/>
                </a:solidFill>
                <a:effectLst/>
                <a:latin typeface="Aptos Body"/>
              </a:rPr>
              <a:t>Radiographers </a:t>
            </a:r>
            <a:r>
              <a:rPr lang="en-US" sz="1600" b="1" dirty="0">
                <a:solidFill>
                  <a:schemeClr val="tx2"/>
                </a:solidFill>
                <a:latin typeface="Aptos Body"/>
              </a:rPr>
              <a:t>f</a:t>
            </a:r>
            <a:r>
              <a:rPr lang="en-US" sz="1600" b="1" i="0" dirty="0">
                <a:solidFill>
                  <a:schemeClr val="tx2"/>
                </a:solidFill>
                <a:effectLst/>
                <a:latin typeface="Aptos Body"/>
              </a:rPr>
              <a:t>ind </a:t>
            </a:r>
          </a:p>
          <a:p>
            <a:pPr algn="l"/>
            <a:r>
              <a:rPr lang="en-US" sz="1600" b="1" i="0" dirty="0">
                <a:solidFill>
                  <a:schemeClr val="tx2"/>
                </a:solidFill>
                <a:effectLst/>
                <a:latin typeface="Aptos Body"/>
              </a:rPr>
              <a:t>abnormalities by </a:t>
            </a:r>
          </a:p>
          <a:p>
            <a:pPr algn="l"/>
            <a:r>
              <a:rPr lang="en-US" sz="1600" b="1" i="0" dirty="0">
                <a:solidFill>
                  <a:schemeClr val="tx2"/>
                </a:solidFill>
                <a:effectLst/>
                <a:latin typeface="Aptos Body"/>
              </a:rPr>
              <a:t>knowing how disease can affect </a:t>
            </a:r>
          </a:p>
          <a:p>
            <a:pPr algn="l"/>
            <a:r>
              <a:rPr lang="en-US" sz="1600" b="1" i="0" dirty="0">
                <a:solidFill>
                  <a:schemeClr val="tx2"/>
                </a:solidFill>
                <a:effectLst/>
                <a:latin typeface="Aptos Body"/>
              </a:rPr>
              <a:t>anatomy.</a:t>
            </a:r>
          </a:p>
          <a:p>
            <a:pPr algn="l"/>
            <a:endParaRPr lang="en-US" sz="1600" b="1" i="0" dirty="0">
              <a:solidFill>
                <a:schemeClr val="tx2"/>
              </a:solidFill>
              <a:effectLst/>
              <a:latin typeface="Aptos Body"/>
            </a:endParaRPr>
          </a:p>
          <a:p>
            <a:pPr algn="l"/>
            <a:r>
              <a:rPr lang="en-US" sz="1600" b="1" i="0" dirty="0">
                <a:solidFill>
                  <a:schemeClr val="tx2"/>
                </a:solidFill>
                <a:effectLst/>
                <a:latin typeface="Aptos Body"/>
              </a:rPr>
              <a:t>Cell </a:t>
            </a:r>
            <a:r>
              <a:rPr lang="en-US" sz="1600" b="1" dirty="0">
                <a:solidFill>
                  <a:schemeClr val="tx2"/>
                </a:solidFill>
                <a:latin typeface="Aptos Body"/>
              </a:rPr>
              <a:t>b</a:t>
            </a:r>
            <a:r>
              <a:rPr lang="en-US" sz="1600" b="1" i="0" dirty="0">
                <a:solidFill>
                  <a:schemeClr val="tx2"/>
                </a:solidFill>
                <a:effectLst/>
                <a:latin typeface="Aptos Body"/>
              </a:rPr>
              <a:t>iology</a:t>
            </a:r>
            <a:r>
              <a:rPr lang="en-US" sz="1600" b="1" dirty="0">
                <a:solidFill>
                  <a:schemeClr val="tx2"/>
                </a:solidFill>
                <a:latin typeface="Aptos Body"/>
              </a:rPr>
              <a:t> s</a:t>
            </a:r>
            <a:r>
              <a:rPr lang="en-US" sz="1600" b="1" i="0" dirty="0">
                <a:solidFill>
                  <a:schemeClr val="tx2"/>
                </a:solidFill>
                <a:effectLst/>
                <a:latin typeface="Aptos Body"/>
              </a:rPr>
              <a:t>tudies radiation effects on cells.</a:t>
            </a:r>
          </a:p>
          <a:p>
            <a:pPr algn="l"/>
            <a:r>
              <a:rPr lang="en-US" sz="1600" b="1" i="0" dirty="0">
                <a:solidFill>
                  <a:schemeClr val="tx2"/>
                </a:solidFill>
                <a:effectLst/>
                <a:latin typeface="Aptos Body"/>
              </a:rPr>
              <a:t>Anatomy &amp; </a:t>
            </a:r>
            <a:r>
              <a:rPr lang="en-US" sz="1600" b="1" dirty="0">
                <a:solidFill>
                  <a:schemeClr val="tx2"/>
                </a:solidFill>
                <a:latin typeface="Aptos Body"/>
              </a:rPr>
              <a:t>p</a:t>
            </a:r>
            <a:r>
              <a:rPr lang="en-US" sz="1600" b="1" i="0" dirty="0">
                <a:solidFill>
                  <a:schemeClr val="tx2"/>
                </a:solidFill>
                <a:effectLst/>
                <a:latin typeface="Aptos Body"/>
              </a:rPr>
              <a:t>hysiology</a:t>
            </a:r>
            <a:r>
              <a:rPr lang="en-US" sz="1600" b="1" dirty="0">
                <a:solidFill>
                  <a:schemeClr val="tx2"/>
                </a:solidFill>
                <a:latin typeface="Aptos Body"/>
              </a:rPr>
              <a:t> </a:t>
            </a:r>
            <a:r>
              <a:rPr lang="en-US" sz="1600" b="1" i="0" dirty="0">
                <a:solidFill>
                  <a:schemeClr val="tx2"/>
                </a:solidFill>
                <a:effectLst/>
                <a:latin typeface="Aptos Body"/>
              </a:rPr>
              <a:t>target radiation </a:t>
            </a:r>
          </a:p>
          <a:p>
            <a:pPr algn="l"/>
            <a:r>
              <a:rPr lang="en-US" sz="1600" b="1" i="0" dirty="0">
                <a:solidFill>
                  <a:schemeClr val="tx2"/>
                </a:solidFill>
                <a:effectLst/>
                <a:latin typeface="Aptos Body"/>
              </a:rPr>
              <a:t>precisely.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16775625-D2E4-9974-D98B-4F74AF3397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2316489 Sian Morgan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806C4E3E-0285-B957-B048-8D7CA9E41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99F5-59DC-4723-9A35-5BFF7BFC184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4786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FF6CCA8-0EFE-439A-FE75-46ACA26F8AB8}"/>
              </a:ext>
            </a:extLst>
          </p:cNvPr>
          <p:cNvSpPr txBox="1"/>
          <p:nvPr/>
        </p:nvSpPr>
        <p:spPr>
          <a:xfrm>
            <a:off x="737419" y="583738"/>
            <a:ext cx="9075174" cy="4960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</a:pPr>
            <a:r>
              <a:rPr lang="en-GB" sz="1600" b="1" i="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Image references.</a:t>
            </a:r>
            <a:endParaRPr lang="en-GB" sz="1600" b="1" i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6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Basicmedicalkey.com. (2024).</a:t>
            </a:r>
            <a:r>
              <a:rPr lang="en-GB" sz="1600" kern="100" dirty="0">
                <a:ea typeface="Aptos" panose="020B0004020202020204" pitchFamily="34" charset="0"/>
                <a:cs typeface="Arial" panose="020B0604020202020204" pitchFamily="34" charset="0"/>
              </a:rPr>
              <a:t> (IMAGE)</a:t>
            </a:r>
            <a:r>
              <a:rPr lang="en-GB" sz="16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Available at: https://basicmedicalkey.com/wp-content/uploads/2016/07/00181-1.jpeg (Accessed 10 October 2024).</a:t>
            </a:r>
            <a:r>
              <a:rPr lang="en-GB" sz="1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spcAft>
                <a:spcPts val="800"/>
              </a:spcAft>
            </a:pPr>
            <a:r>
              <a:rPr lang="en-GB" sz="16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Clevelandclinic.org. (2022). ( IMAGE) Available at: https://my.clevelandclinic.org/-/scassets/images/org/health/articles/10123-pet-scan. (Accessed 13 October 2024).</a:t>
            </a:r>
            <a:endParaRPr lang="en-GB" sz="16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600" kern="100" dirty="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Freepik</a:t>
            </a:r>
            <a:r>
              <a:rPr lang="en-GB" sz="16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Company (2024). cartoon vector. (IMAGE)  Available at: https://www.freepik.com/free-vector/cute-radiologist-doctor-holding-x-ray-rontgen-cartoon-vector-icon-illustration-people-medical-icon_32669709.htm (Accessed 10 October 2024).</a:t>
            </a:r>
            <a:r>
              <a:rPr lang="en-GB" sz="1600" kern="100" dirty="0">
                <a:solidFill>
                  <a:srgbClr val="2C3E50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endParaRPr lang="en-GB" sz="16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l"/>
            <a:r>
              <a:rPr lang="en-GB" sz="16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Laea.org. (2017). (IMAGE)  Available at: https://www.iaea.org/sites/default/files/sequence_03.00_00_09_22.still001.jpg (Accessed 10 October 2024).</a:t>
            </a:r>
            <a:r>
              <a:rPr lang="en-GB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</a:p>
          <a:p>
            <a:pPr algn="l"/>
            <a:endParaRPr lang="en-GB" sz="1600" b="0" i="0" kern="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algn="l"/>
            <a:r>
              <a:rPr lang="en-US" sz="1600" b="0" i="0" dirty="0">
                <a:solidFill>
                  <a:srgbClr val="000000"/>
                </a:solidFill>
                <a:effectLst/>
              </a:rPr>
              <a:t>Mymed.com. (2022). (IMAGE) Available at: https://www.mymed.com/image/220/medicalarticle/800. (Accessed 13 October 2024)</a:t>
            </a:r>
          </a:p>
          <a:p>
            <a:pPr algn="l"/>
            <a:r>
              <a:rPr lang="en-US" sz="1600" b="0" i="0" dirty="0">
                <a:solidFill>
                  <a:srgbClr val="000000"/>
                </a:solidFill>
                <a:effectLst/>
              </a:rPr>
              <a:t>‌</a:t>
            </a:r>
          </a:p>
          <a:p>
            <a:pPr algn="l"/>
            <a:r>
              <a:rPr lang="en-GB" sz="16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Pinimg.com. (2024). (IMAGE) Available at: https://i.pinimg.com/736x/8f/ee/35/8fee35742ab469cb92bc1bd63c0f9efb.jpg (Accessed 10 October 2024).</a:t>
            </a:r>
            <a:r>
              <a:rPr lang="en-GB" sz="1600" kern="100" dirty="0">
                <a:solidFill>
                  <a:srgbClr val="2C3E50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endParaRPr lang="en-GB" sz="16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C7A33FA-0A7B-B5A8-5C9E-05B9488FB8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2316489 Sian Morgan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7E055E-6656-A198-E6EC-D584CE977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99F5-59DC-4723-9A35-5BFF7BFC184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543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F2D6BFB-1546-43E5-1D5D-03BBADE1DC26}"/>
              </a:ext>
            </a:extLst>
          </p:cNvPr>
          <p:cNvSpPr txBox="1"/>
          <p:nvPr/>
        </p:nvSpPr>
        <p:spPr>
          <a:xfrm flipH="1">
            <a:off x="496529" y="367523"/>
            <a:ext cx="10530348" cy="39292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b="1" u="sng" kern="100" dirty="0">
                <a:effectLst/>
                <a:latin typeface="Aptos "/>
                <a:ea typeface="Aptos" panose="020B0004020202020204" pitchFamily="34" charset="0"/>
                <a:cs typeface="Arial" panose="020B0604020202020204" pitchFamily="34" charset="0"/>
              </a:rPr>
              <a:t>References.</a:t>
            </a:r>
            <a:endParaRPr lang="en-GB" sz="1600" b="1" kern="100" dirty="0">
              <a:effectLst/>
              <a:latin typeface="Aptos 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6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Chemistry </a:t>
            </a:r>
            <a:r>
              <a:rPr lang="en-GB" sz="1600" kern="1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LibreTexts</a:t>
            </a:r>
            <a:r>
              <a:rPr lang="en-GB" sz="16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. (2022). </a:t>
            </a:r>
            <a:r>
              <a:rPr lang="en-GB" sz="1600" i="1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8.6: Medical uses of radioisotopes</a:t>
            </a:r>
            <a:r>
              <a:rPr lang="en-GB" sz="16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. Available at: https://chem.libretexts.org (Accessed 10 October 2024) </a:t>
            </a:r>
            <a:endParaRPr lang="en-GB" sz="16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6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Govender, S., </a:t>
            </a:r>
            <a:r>
              <a:rPr lang="en-GB" sz="1600" kern="1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Cronjé</a:t>
            </a:r>
            <a:r>
              <a:rPr lang="en-GB" sz="16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, J.Y., Keough, N., Oberholster, A.J., van </a:t>
            </a:r>
            <a:r>
              <a:rPr lang="en-GB" sz="1600" kern="1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Schoor</a:t>
            </a:r>
            <a:r>
              <a:rPr lang="en-GB" sz="16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, A.-N., de Jager, E.J. and Naicker, J. (2023). Emerging Imaging Techniques in Anatomy: For Teaching, Research and Clinical Practice. </a:t>
            </a:r>
            <a:r>
              <a:rPr lang="en-GB" sz="1600" i="1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Advances in Experimental Medicine and Biology</a:t>
            </a:r>
            <a:r>
              <a:rPr lang="en-GB" sz="16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, [online] 1392, pp.19–42. </a:t>
            </a:r>
            <a:r>
              <a:rPr lang="en-GB" sz="1600" kern="1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doi</a:t>
            </a:r>
            <a:r>
              <a:rPr lang="en-GB" sz="16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: https://doi.org/10.1007/978-3-031-13021-2_2 </a:t>
            </a:r>
            <a:r>
              <a:rPr lang="en-GB" sz="1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(Accessed 10 October 2024)</a:t>
            </a:r>
          </a:p>
          <a:p>
            <a:pPr>
              <a:spcAft>
                <a:spcPts val="800"/>
              </a:spcAft>
            </a:pPr>
            <a:r>
              <a:rPr lang="en-GB" sz="16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Health &amp; Care Professions Council (2023). </a:t>
            </a:r>
            <a:r>
              <a:rPr lang="en-GB" sz="1600" i="1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The Standards of Proficiency for Radiographers</a:t>
            </a:r>
            <a:r>
              <a:rPr lang="en-GB" sz="16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. HCPC. Available at: https://www.hcpc-uk.org/standards/standards-of-proficiency/radiographers/ (Accessed 10 October 2024).</a:t>
            </a:r>
            <a:endParaRPr lang="en-GB" sz="16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6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‌</a:t>
            </a:r>
            <a:r>
              <a:rPr lang="en-GB" sz="1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HEIW. (2020). </a:t>
            </a:r>
            <a:r>
              <a:rPr lang="en-GB" sz="16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Radiographer</a:t>
            </a:r>
            <a:r>
              <a:rPr lang="en-GB" sz="1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Available at: https://heiw.nhs.wales/careers/nhs-wales-careers/roles/healthcare-science/radiographer/ (Accessed 13 October 2024).</a:t>
            </a:r>
          </a:p>
          <a:p>
            <a:pPr>
              <a:spcAft>
                <a:spcPts val="800"/>
              </a:spcAft>
            </a:pPr>
            <a:r>
              <a:rPr lang="en-GB" sz="16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Iaea.org. (2020). </a:t>
            </a:r>
            <a:r>
              <a:rPr lang="en-GB" sz="1600" i="1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Nuclear Medicine – Human Health Campus: Medical Physics – Radiotherapy, Human Health Campus: Medical Physics – Nuclear Medicine | IAEA</a:t>
            </a:r>
            <a:r>
              <a:rPr lang="en-GB" sz="16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Calibri" panose="020F0502020204030204" pitchFamily="34" charset="0"/>
              </a:rPr>
              <a:t>. Available at: https://www.iaea.org/resources/hhc/medical-physics/nuclear-medicine (Accessed 13 October 2024).</a:t>
            </a:r>
            <a:endParaRPr lang="en-GB" sz="16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56556DF-2FCF-4C10-2359-3B17CAA3CE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2316489 Sian Morgan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D75979-D0D8-8A66-C57D-24ED1E11C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99F5-59DC-4723-9A35-5BFF7BFC184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365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20F8293-8AAD-9903-2F12-A3790FE63F74}"/>
              </a:ext>
            </a:extLst>
          </p:cNvPr>
          <p:cNvSpPr txBox="1"/>
          <p:nvPr/>
        </p:nvSpPr>
        <p:spPr>
          <a:xfrm>
            <a:off x="570271" y="355852"/>
            <a:ext cx="10127226" cy="42085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‌</a:t>
            </a:r>
          </a:p>
          <a:p>
            <a:r>
              <a:rPr lang="en-GB" sz="1600" b="1" u="sng" dirty="0">
                <a:solidFill>
                  <a:srgbClr val="000000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References</a:t>
            </a:r>
          </a:p>
          <a:p>
            <a:pPr marL="0" marR="0" lvl="0" indent="0" algn="l" defTabSz="4572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Times New Roman" panose="02020603050405020304" pitchFamily="18" charset="0"/>
                <a:cs typeface="Arial" panose="020B0604020202020204" pitchFamily="34" charset="0"/>
              </a:rPr>
              <a:t>Mohammed Dawood Salman, Yasmin Md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Times New Roman" panose="02020603050405020304" pitchFamily="18" charset="0"/>
                <a:cs typeface="Arial" panose="020B0604020202020204" pitchFamily="34" charset="0"/>
              </a:rPr>
              <a:t>Radzi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Times New Roman" panose="02020603050405020304" pitchFamily="18" charset="0"/>
                <a:cs typeface="Arial" panose="020B0604020202020204" pitchFamily="34" charset="0"/>
              </a:rPr>
              <a:t>, Azhar Abdul Rahman,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Times New Roman" panose="02020603050405020304" pitchFamily="18" charset="0"/>
                <a:cs typeface="Arial" panose="020B0604020202020204" pitchFamily="34" charset="0"/>
              </a:rPr>
              <a:t>Oglat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Times New Roman" panose="02020603050405020304" pitchFamily="18" charset="0"/>
                <a:cs typeface="Arial" panose="020B0604020202020204" pitchFamily="34" charset="0"/>
              </a:rPr>
              <a:t>, A.A. and Mohammed Ali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Times New Roman" panose="02020603050405020304" pitchFamily="18" charset="0"/>
                <a:cs typeface="Arial" panose="020B0604020202020204" pitchFamily="34" charset="0"/>
              </a:rPr>
              <a:t>Dheyab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Times New Roman" panose="02020603050405020304" pitchFamily="18" charset="0"/>
                <a:cs typeface="Arial" panose="020B0604020202020204" pitchFamily="34" charset="0"/>
              </a:rPr>
              <a:t> (2024). Advancements and applications of dosimetry techniques in modern medical radiation therapy: a comprehensive review. 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Times New Roman" panose="02020603050405020304" pitchFamily="18" charset="0"/>
                <a:cs typeface="Arial" panose="020B0604020202020204" pitchFamily="34" charset="0"/>
              </a:rPr>
              <a:t>Journal of Radioanalytical and Nuclear Chemistry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Times New Roman" panose="02020603050405020304" pitchFamily="18" charset="0"/>
                <a:cs typeface="Arial" panose="020B0604020202020204" pitchFamily="34" charset="0"/>
              </a:rPr>
              <a:t>, 333(8), pp.3713–3737.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Times New Roman" panose="02020603050405020304" pitchFamily="18" charset="0"/>
                <a:cs typeface="Arial" panose="020B0604020202020204" pitchFamily="34" charset="0"/>
              </a:rPr>
              <a:t>doi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Times New Roman" panose="02020603050405020304" pitchFamily="18" charset="0"/>
                <a:cs typeface="Arial" panose="020B0604020202020204" pitchFamily="34" charset="0"/>
              </a:rPr>
              <a:t>: https://doi.org/10.1007/s10967-024-09517-3. (Accessed 10 October 2024)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2C3E50"/>
                </a:solidFill>
                <a:effectLst/>
                <a:uLnTx/>
                <a:uFillTx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Times New Roman" panose="02020603050405020304" pitchFamily="18" charset="0"/>
              <a:cs typeface="+mn-cs"/>
            </a:endParaRPr>
          </a:p>
          <a:p>
            <a:pPr marL="0" marR="0" lvl="0" indent="0" algn="l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2C3E50"/>
                </a:solidFill>
                <a:effectLst/>
                <a:uLnTx/>
                <a:uFillTx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Times New Roman" panose="02020603050405020304" pitchFamily="18" charset="0"/>
              <a:cs typeface="+mn-cs"/>
            </a:endParaRPr>
          </a:p>
          <a:p>
            <a:pPr marL="0" marR="0" lvl="0" indent="0" algn="l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NHS (2021). 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PET scan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. NHS. Available at: https://www.nhs.uk/conditions/pet-scan/ (Accessed 13 October 2024).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Times New Roman" panose="02020603050405020304" pitchFamily="18" charset="0"/>
              <a:cs typeface="+mn-cs"/>
            </a:endParaRPr>
          </a:p>
          <a:p>
            <a:endParaRPr lang="en-GB" sz="16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6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Noble, D.J. and Burnet, N.G. (2018). The future of image-guided radiotherapy-is image everything? </a:t>
            </a:r>
            <a:r>
              <a:rPr lang="en-GB" sz="1600" i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The British Journal of Radiology</a:t>
            </a:r>
            <a:r>
              <a:rPr lang="en-GB" sz="16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, 91(1087), p.20170894.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doi</a:t>
            </a:r>
            <a:r>
              <a:rPr lang="en-GB" sz="16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: https://doi.org/10.1259/bjr.20170894. (Accessed 10 October 2024)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endParaRPr lang="en-GB" sz="1600" dirty="0">
              <a:effectLst/>
              <a:ea typeface="Times New Roman" panose="02020603050405020304" pitchFamily="18" charset="0"/>
            </a:endParaRPr>
          </a:p>
          <a:p>
            <a:r>
              <a:rPr lang="en-GB" sz="1600" dirty="0">
                <a:effectLst/>
                <a:ea typeface="Times New Roman" panose="02020603050405020304" pitchFamily="18" charset="0"/>
              </a:rPr>
              <a:t>Rawson, S.D., </a:t>
            </a:r>
            <a:r>
              <a:rPr lang="en-GB" sz="1600" dirty="0" err="1">
                <a:effectLst/>
                <a:ea typeface="Times New Roman" panose="02020603050405020304" pitchFamily="18" charset="0"/>
              </a:rPr>
              <a:t>Maksimcuka</a:t>
            </a:r>
            <a:r>
              <a:rPr lang="en-GB" sz="1600" dirty="0">
                <a:effectLst/>
                <a:ea typeface="Times New Roman" panose="02020603050405020304" pitchFamily="18" charset="0"/>
              </a:rPr>
              <a:t>, J., Withers, P.J. and </a:t>
            </a:r>
            <a:r>
              <a:rPr lang="en-GB" sz="1600" dirty="0" err="1">
                <a:effectLst/>
                <a:ea typeface="Times New Roman" panose="02020603050405020304" pitchFamily="18" charset="0"/>
              </a:rPr>
              <a:t>Cartmell</a:t>
            </a:r>
            <a:r>
              <a:rPr lang="en-GB" sz="1600" dirty="0">
                <a:effectLst/>
                <a:ea typeface="Times New Roman" panose="02020603050405020304" pitchFamily="18" charset="0"/>
              </a:rPr>
              <a:t>, S.H. (2020). X-ray computed tomography in life sciences. </a:t>
            </a:r>
            <a:r>
              <a:rPr lang="en-GB" sz="1600" i="1" dirty="0">
                <a:effectLst/>
                <a:ea typeface="Times New Roman" panose="02020603050405020304" pitchFamily="18" charset="0"/>
              </a:rPr>
              <a:t>BMC Biology</a:t>
            </a:r>
            <a:r>
              <a:rPr lang="en-GB" sz="1600" dirty="0">
                <a:effectLst/>
                <a:ea typeface="Times New Roman" panose="02020603050405020304" pitchFamily="18" charset="0"/>
              </a:rPr>
              <a:t>, 18(1). Doi: https://doi.org/10.1186/s12915-020-0753-2. (Accessed 10 October 2024).</a:t>
            </a:r>
            <a:r>
              <a:rPr lang="en-GB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endParaRPr lang="en-GB" sz="1400" dirty="0">
              <a:effectLst/>
              <a:ea typeface="Times New Roman" panose="02020603050405020304" pitchFamily="18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EB58B98-761A-7AF4-F60B-A977F8973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2316489 Sian Morgan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EE5AFF-4CDB-AB20-4B81-7D274BFF7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299F5-59DC-4723-9A35-5BFF7BFC184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1815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3F20CFC1-E34F-405B-AA49-5BE0E194F1B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304</TotalTime>
  <Words>930</Words>
  <Application>Microsoft Office PowerPoint</Application>
  <PresentationFormat>Widescreen</PresentationFormat>
  <Paragraphs>72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3" baseType="lpstr">
      <vt:lpstr>Aptos</vt:lpstr>
      <vt:lpstr>Aptos </vt:lpstr>
      <vt:lpstr>Aptos Body</vt:lpstr>
      <vt:lpstr>Aptos Display</vt:lpstr>
      <vt:lpstr>Calibri</vt:lpstr>
      <vt:lpstr>Comic Sans MS</vt:lpstr>
      <vt:lpstr>Garamond</vt:lpstr>
      <vt:lpstr>Times New Roman</vt:lpstr>
      <vt:lpstr>Savon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sian shreves</dc:creator>
  <cp:lastModifiedBy>sian shreves</cp:lastModifiedBy>
  <cp:revision>2</cp:revision>
  <dcterms:created xsi:type="dcterms:W3CDTF">2024-10-23T17:24:43Z</dcterms:created>
  <dcterms:modified xsi:type="dcterms:W3CDTF">2024-10-24T11:52:42Z</dcterms:modified>
</cp:coreProperties>
</file>