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8"/>
  </p:notesMasterIdLst>
  <p:sldIdLst>
    <p:sldId id="382" r:id="rId2"/>
    <p:sldId id="434" r:id="rId3"/>
    <p:sldId id="485" r:id="rId4"/>
    <p:sldId id="500" r:id="rId5"/>
    <p:sldId id="545" r:id="rId6"/>
    <p:sldId id="544" r:id="rId7"/>
    <p:sldId id="548" r:id="rId8"/>
    <p:sldId id="549" r:id="rId9"/>
    <p:sldId id="547" r:id="rId10"/>
    <p:sldId id="553" r:id="rId11"/>
    <p:sldId id="554" r:id="rId12"/>
    <p:sldId id="551" r:id="rId13"/>
    <p:sldId id="504" r:id="rId14"/>
    <p:sldId id="496" r:id="rId15"/>
    <p:sldId id="489" r:id="rId16"/>
    <p:sldId id="502" r:id="rId17"/>
    <p:sldId id="503" r:id="rId18"/>
    <p:sldId id="265" r:id="rId19"/>
    <p:sldId id="266" r:id="rId20"/>
    <p:sldId id="536" r:id="rId21"/>
    <p:sldId id="538" r:id="rId22"/>
    <p:sldId id="566" r:id="rId23"/>
    <p:sldId id="561" r:id="rId24"/>
    <p:sldId id="562" r:id="rId25"/>
    <p:sldId id="564" r:id="rId26"/>
    <p:sldId id="563" r:id="rId27"/>
    <p:sldId id="565" r:id="rId28"/>
    <p:sldId id="555" r:id="rId29"/>
    <p:sldId id="567" r:id="rId30"/>
    <p:sldId id="552" r:id="rId31"/>
    <p:sldId id="560" r:id="rId32"/>
    <p:sldId id="556" r:id="rId33"/>
    <p:sldId id="557" r:id="rId34"/>
    <p:sldId id="435" r:id="rId35"/>
    <p:sldId id="414" r:id="rId36"/>
    <p:sldId id="359"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BC1"/>
    <a:srgbClr val="007DC3"/>
    <a:srgbClr val="8A8AA3"/>
    <a:srgbClr val="ABE1FF"/>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685" autoAdjust="0"/>
    <p:restoredTop sz="88319" autoAdjust="0"/>
  </p:normalViewPr>
  <p:slideViewPr>
    <p:cSldViewPr>
      <p:cViewPr>
        <p:scale>
          <a:sx n="99" d="100"/>
          <a:sy n="99" d="100"/>
        </p:scale>
        <p:origin x="154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ommentAuthors" Target="commentAuthor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5D59F9-9AF6-4EB7-8074-419E4B4DCC8A}" type="doc">
      <dgm:prSet loTypeId="urn:microsoft.com/office/officeart/2016/7/layout/LinearBlockProcessNumbered" loCatId="process" qsTypeId="urn:microsoft.com/office/officeart/2005/8/quickstyle/simple2" qsCatId="simple" csTypeId="urn:microsoft.com/office/officeart/2005/8/colors/accent1_2" csCatId="accent1"/>
      <dgm:spPr/>
      <dgm:t>
        <a:bodyPr/>
        <a:lstStyle/>
        <a:p>
          <a:endParaRPr lang="en-US"/>
        </a:p>
      </dgm:t>
    </dgm:pt>
    <dgm:pt modelId="{09B2DB1A-D098-45D5-90F3-FB282427D128}">
      <dgm:prSet/>
      <dgm:spPr/>
      <dgm:t>
        <a:bodyPr/>
        <a:lstStyle/>
        <a:p>
          <a:r>
            <a:rPr lang="en-GB" dirty="0"/>
            <a:t>Form into a group of maximum 4</a:t>
          </a:r>
          <a:br>
            <a:rPr lang="en-GB" dirty="0"/>
          </a:br>
          <a:endParaRPr lang="en-US" dirty="0"/>
        </a:p>
      </dgm:t>
    </dgm:pt>
    <dgm:pt modelId="{90A686B5-0EC0-4AF0-8855-9FC1161C2444}" type="parTrans" cxnId="{85C4099B-1561-4871-8466-EDE42F6E11F9}">
      <dgm:prSet/>
      <dgm:spPr/>
      <dgm:t>
        <a:bodyPr/>
        <a:lstStyle/>
        <a:p>
          <a:endParaRPr lang="en-US"/>
        </a:p>
      </dgm:t>
    </dgm:pt>
    <dgm:pt modelId="{80F85B3E-CB16-4BB0-A927-15565ED00F25}" type="sibTrans" cxnId="{85C4099B-1561-4871-8466-EDE42F6E11F9}">
      <dgm:prSet phldrT="01" phldr="0"/>
      <dgm:spPr/>
      <dgm:t>
        <a:bodyPr/>
        <a:lstStyle/>
        <a:p>
          <a:r>
            <a:rPr lang="en-US" dirty="0"/>
            <a:t>01</a:t>
          </a:r>
        </a:p>
      </dgm:t>
    </dgm:pt>
    <dgm:pt modelId="{0D19C5B4-76DD-487C-AAA7-DDC4D582A809}">
      <dgm:prSet/>
      <dgm:spPr/>
      <dgm:t>
        <a:bodyPr/>
        <a:lstStyle/>
        <a:p>
          <a:r>
            <a:rPr lang="en-GB" dirty="0"/>
            <a:t>Take 20 minutes to prepare the following group task</a:t>
          </a:r>
          <a:endParaRPr lang="en-US" dirty="0"/>
        </a:p>
      </dgm:t>
    </dgm:pt>
    <dgm:pt modelId="{C4D7FA15-C493-46C4-A748-E0B896602D8D}" type="parTrans" cxnId="{F290A031-ABD1-4492-8BE0-D20E8E890572}">
      <dgm:prSet/>
      <dgm:spPr/>
      <dgm:t>
        <a:bodyPr/>
        <a:lstStyle/>
        <a:p>
          <a:endParaRPr lang="en-US"/>
        </a:p>
      </dgm:t>
    </dgm:pt>
    <dgm:pt modelId="{3CBD9EB3-D544-453E-9008-0BC5CC088A37}" type="sibTrans" cxnId="{F290A031-ABD1-4492-8BE0-D20E8E890572}">
      <dgm:prSet phldrT="02" phldr="0"/>
      <dgm:spPr/>
      <dgm:t>
        <a:bodyPr/>
        <a:lstStyle/>
        <a:p>
          <a:r>
            <a:rPr lang="en-US" dirty="0"/>
            <a:t>02</a:t>
          </a:r>
        </a:p>
      </dgm:t>
    </dgm:pt>
    <dgm:pt modelId="{322C359D-F8C3-4155-A6C7-32AF6B6743D3}">
      <dgm:prSet/>
      <dgm:spPr/>
      <dgm:t>
        <a:bodyPr/>
        <a:lstStyle/>
        <a:p>
          <a:r>
            <a:rPr lang="en-GB" dirty="0"/>
            <a:t>Investigate and explain (presentation) different sources an entrepreneur can reach to raise the startup fund, including its pros and cons </a:t>
          </a:r>
          <a:endParaRPr lang="en-US" dirty="0"/>
        </a:p>
      </dgm:t>
    </dgm:pt>
    <dgm:pt modelId="{5099B633-07CD-431E-8A07-A361D67EB7EA}" type="parTrans" cxnId="{DFDBDDD6-F598-4EFA-B52D-A3BBD20E04AA}">
      <dgm:prSet/>
      <dgm:spPr/>
      <dgm:t>
        <a:bodyPr/>
        <a:lstStyle/>
        <a:p>
          <a:endParaRPr lang="en-US"/>
        </a:p>
      </dgm:t>
    </dgm:pt>
    <dgm:pt modelId="{6D132548-BC3B-4B8A-9FFF-385C9D7938FA}" type="sibTrans" cxnId="{DFDBDDD6-F598-4EFA-B52D-A3BBD20E04AA}">
      <dgm:prSet phldrT="03" phldr="0"/>
      <dgm:spPr/>
      <dgm:t>
        <a:bodyPr/>
        <a:lstStyle/>
        <a:p>
          <a:r>
            <a:rPr lang="en-US" dirty="0"/>
            <a:t>03</a:t>
          </a:r>
        </a:p>
      </dgm:t>
    </dgm:pt>
    <dgm:pt modelId="{361AFD70-1881-4A24-8CB2-8A72CA9FA729}">
      <dgm:prSet/>
      <dgm:spPr/>
      <dgm:t>
        <a:bodyPr/>
        <a:lstStyle/>
        <a:p>
          <a:r>
            <a:rPr lang="en-GB" dirty="0"/>
            <a:t>Number sources discussed should be equivalent to the number of members</a:t>
          </a:r>
          <a:endParaRPr lang="en-US" dirty="0"/>
        </a:p>
      </dgm:t>
    </dgm:pt>
    <dgm:pt modelId="{C2857CB3-235D-47F2-877E-FBF7BCDEF8EC}" type="parTrans" cxnId="{26FB9E2C-C6D7-4417-88B2-DFE28689EF1C}">
      <dgm:prSet/>
      <dgm:spPr/>
      <dgm:t>
        <a:bodyPr/>
        <a:lstStyle/>
        <a:p>
          <a:endParaRPr lang="en-US"/>
        </a:p>
      </dgm:t>
    </dgm:pt>
    <dgm:pt modelId="{AE98B622-1A7B-451B-8843-07E12D8E0465}" type="sibTrans" cxnId="{26FB9E2C-C6D7-4417-88B2-DFE28689EF1C}">
      <dgm:prSet phldrT="04" phldr="0"/>
      <dgm:spPr/>
      <dgm:t>
        <a:bodyPr/>
        <a:lstStyle/>
        <a:p>
          <a:r>
            <a:rPr lang="en-US" dirty="0"/>
            <a:t>04</a:t>
          </a:r>
        </a:p>
      </dgm:t>
    </dgm:pt>
    <dgm:pt modelId="{DFD1CFA8-EF45-47B0-837E-093BD1185FAC}" type="pres">
      <dgm:prSet presAssocID="{E55D59F9-9AF6-4EB7-8074-419E4B4DCC8A}" presName="Name0" presStyleCnt="0">
        <dgm:presLayoutVars>
          <dgm:animLvl val="lvl"/>
          <dgm:resizeHandles val="exact"/>
        </dgm:presLayoutVars>
      </dgm:prSet>
      <dgm:spPr/>
    </dgm:pt>
    <dgm:pt modelId="{0B580194-0F6F-433D-A42A-0B7E0F42E03B}" type="pres">
      <dgm:prSet presAssocID="{09B2DB1A-D098-45D5-90F3-FB282427D128}" presName="compositeNode" presStyleCnt="0">
        <dgm:presLayoutVars>
          <dgm:bulletEnabled val="1"/>
        </dgm:presLayoutVars>
      </dgm:prSet>
      <dgm:spPr/>
    </dgm:pt>
    <dgm:pt modelId="{169FE92A-D0F9-4C76-A186-914E4AD5A764}" type="pres">
      <dgm:prSet presAssocID="{09B2DB1A-D098-45D5-90F3-FB282427D128}" presName="bgRect" presStyleLbl="alignNode1" presStyleIdx="0" presStyleCnt="4"/>
      <dgm:spPr/>
    </dgm:pt>
    <dgm:pt modelId="{90B780D7-3856-4FAD-B75C-64C55DCEE861}" type="pres">
      <dgm:prSet presAssocID="{80F85B3E-CB16-4BB0-A927-15565ED00F25}" presName="sibTransNodeRect" presStyleLbl="alignNode1" presStyleIdx="0" presStyleCnt="4">
        <dgm:presLayoutVars>
          <dgm:chMax val="0"/>
          <dgm:bulletEnabled val="1"/>
        </dgm:presLayoutVars>
      </dgm:prSet>
      <dgm:spPr/>
    </dgm:pt>
    <dgm:pt modelId="{BDE2D473-910A-442D-9CB4-F4E7F25D69E4}" type="pres">
      <dgm:prSet presAssocID="{09B2DB1A-D098-45D5-90F3-FB282427D128}" presName="nodeRect" presStyleLbl="alignNode1" presStyleIdx="0" presStyleCnt="4">
        <dgm:presLayoutVars>
          <dgm:bulletEnabled val="1"/>
        </dgm:presLayoutVars>
      </dgm:prSet>
      <dgm:spPr/>
    </dgm:pt>
    <dgm:pt modelId="{6F0B0239-41A2-466D-AD1C-C0592AFB41C7}" type="pres">
      <dgm:prSet presAssocID="{80F85B3E-CB16-4BB0-A927-15565ED00F25}" presName="sibTrans" presStyleCnt="0"/>
      <dgm:spPr/>
    </dgm:pt>
    <dgm:pt modelId="{5CAC5E3C-DA8A-4DEE-A139-6E5BC2104887}" type="pres">
      <dgm:prSet presAssocID="{0D19C5B4-76DD-487C-AAA7-DDC4D582A809}" presName="compositeNode" presStyleCnt="0">
        <dgm:presLayoutVars>
          <dgm:bulletEnabled val="1"/>
        </dgm:presLayoutVars>
      </dgm:prSet>
      <dgm:spPr/>
    </dgm:pt>
    <dgm:pt modelId="{270BE58B-4B1E-433E-8A31-C49ACE7DD46D}" type="pres">
      <dgm:prSet presAssocID="{0D19C5B4-76DD-487C-AAA7-DDC4D582A809}" presName="bgRect" presStyleLbl="alignNode1" presStyleIdx="1" presStyleCnt="4"/>
      <dgm:spPr/>
    </dgm:pt>
    <dgm:pt modelId="{9418EC53-7D66-411A-8AC6-58CDA7CF78FE}" type="pres">
      <dgm:prSet presAssocID="{3CBD9EB3-D544-453E-9008-0BC5CC088A37}" presName="sibTransNodeRect" presStyleLbl="alignNode1" presStyleIdx="1" presStyleCnt="4">
        <dgm:presLayoutVars>
          <dgm:chMax val="0"/>
          <dgm:bulletEnabled val="1"/>
        </dgm:presLayoutVars>
      </dgm:prSet>
      <dgm:spPr/>
    </dgm:pt>
    <dgm:pt modelId="{FE1BF68B-A037-467C-82DA-02B4E32881CA}" type="pres">
      <dgm:prSet presAssocID="{0D19C5B4-76DD-487C-AAA7-DDC4D582A809}" presName="nodeRect" presStyleLbl="alignNode1" presStyleIdx="1" presStyleCnt="4">
        <dgm:presLayoutVars>
          <dgm:bulletEnabled val="1"/>
        </dgm:presLayoutVars>
      </dgm:prSet>
      <dgm:spPr/>
    </dgm:pt>
    <dgm:pt modelId="{B4257E92-4B85-40CA-B904-33FE39A0763D}" type="pres">
      <dgm:prSet presAssocID="{3CBD9EB3-D544-453E-9008-0BC5CC088A37}" presName="sibTrans" presStyleCnt="0"/>
      <dgm:spPr/>
    </dgm:pt>
    <dgm:pt modelId="{C7BB90D9-D108-4820-9AFF-1167C7D7860F}" type="pres">
      <dgm:prSet presAssocID="{322C359D-F8C3-4155-A6C7-32AF6B6743D3}" presName="compositeNode" presStyleCnt="0">
        <dgm:presLayoutVars>
          <dgm:bulletEnabled val="1"/>
        </dgm:presLayoutVars>
      </dgm:prSet>
      <dgm:spPr/>
    </dgm:pt>
    <dgm:pt modelId="{8AF22522-81FF-4E1B-A0D9-F0F8ECFF1FC9}" type="pres">
      <dgm:prSet presAssocID="{322C359D-F8C3-4155-A6C7-32AF6B6743D3}" presName="bgRect" presStyleLbl="alignNode1" presStyleIdx="2" presStyleCnt="4"/>
      <dgm:spPr/>
    </dgm:pt>
    <dgm:pt modelId="{E6D152B7-96F9-4198-86C0-CCC0CE5C3F8B}" type="pres">
      <dgm:prSet presAssocID="{6D132548-BC3B-4B8A-9FFF-385C9D7938FA}" presName="sibTransNodeRect" presStyleLbl="alignNode1" presStyleIdx="2" presStyleCnt="4">
        <dgm:presLayoutVars>
          <dgm:chMax val="0"/>
          <dgm:bulletEnabled val="1"/>
        </dgm:presLayoutVars>
      </dgm:prSet>
      <dgm:spPr/>
    </dgm:pt>
    <dgm:pt modelId="{4BBEB35C-DED9-436C-A321-E074DB0A5059}" type="pres">
      <dgm:prSet presAssocID="{322C359D-F8C3-4155-A6C7-32AF6B6743D3}" presName="nodeRect" presStyleLbl="alignNode1" presStyleIdx="2" presStyleCnt="4">
        <dgm:presLayoutVars>
          <dgm:bulletEnabled val="1"/>
        </dgm:presLayoutVars>
      </dgm:prSet>
      <dgm:spPr/>
    </dgm:pt>
    <dgm:pt modelId="{B2DAC22B-67C7-484E-996C-295B1EC2B4BE}" type="pres">
      <dgm:prSet presAssocID="{6D132548-BC3B-4B8A-9FFF-385C9D7938FA}" presName="sibTrans" presStyleCnt="0"/>
      <dgm:spPr/>
    </dgm:pt>
    <dgm:pt modelId="{568088E3-04CC-4553-84B7-C37E097014DA}" type="pres">
      <dgm:prSet presAssocID="{361AFD70-1881-4A24-8CB2-8A72CA9FA729}" presName="compositeNode" presStyleCnt="0">
        <dgm:presLayoutVars>
          <dgm:bulletEnabled val="1"/>
        </dgm:presLayoutVars>
      </dgm:prSet>
      <dgm:spPr/>
    </dgm:pt>
    <dgm:pt modelId="{854B585F-00A2-43DB-B3D5-88E7E83EE209}" type="pres">
      <dgm:prSet presAssocID="{361AFD70-1881-4A24-8CB2-8A72CA9FA729}" presName="bgRect" presStyleLbl="alignNode1" presStyleIdx="3" presStyleCnt="4"/>
      <dgm:spPr/>
    </dgm:pt>
    <dgm:pt modelId="{61D3CDE2-7C85-4F1F-9F93-13B55162DA08}" type="pres">
      <dgm:prSet presAssocID="{AE98B622-1A7B-451B-8843-07E12D8E0465}" presName="sibTransNodeRect" presStyleLbl="alignNode1" presStyleIdx="3" presStyleCnt="4">
        <dgm:presLayoutVars>
          <dgm:chMax val="0"/>
          <dgm:bulletEnabled val="1"/>
        </dgm:presLayoutVars>
      </dgm:prSet>
      <dgm:spPr/>
    </dgm:pt>
    <dgm:pt modelId="{3D7F1366-7307-4981-A55A-2CF77ECE12CA}" type="pres">
      <dgm:prSet presAssocID="{361AFD70-1881-4A24-8CB2-8A72CA9FA729}" presName="nodeRect" presStyleLbl="alignNode1" presStyleIdx="3" presStyleCnt="4">
        <dgm:presLayoutVars>
          <dgm:bulletEnabled val="1"/>
        </dgm:presLayoutVars>
      </dgm:prSet>
      <dgm:spPr/>
    </dgm:pt>
  </dgm:ptLst>
  <dgm:cxnLst>
    <dgm:cxn modelId="{2474C81D-5985-4EC6-97B8-91B836D50DD8}" type="presOf" srcId="{6D132548-BC3B-4B8A-9FFF-385C9D7938FA}" destId="{E6D152B7-96F9-4198-86C0-CCC0CE5C3F8B}" srcOrd="0" destOrd="0" presId="urn:microsoft.com/office/officeart/2016/7/layout/LinearBlockProcessNumbered"/>
    <dgm:cxn modelId="{26FB9E2C-C6D7-4417-88B2-DFE28689EF1C}" srcId="{E55D59F9-9AF6-4EB7-8074-419E4B4DCC8A}" destId="{361AFD70-1881-4A24-8CB2-8A72CA9FA729}" srcOrd="3" destOrd="0" parTransId="{C2857CB3-235D-47F2-877E-FBF7BCDEF8EC}" sibTransId="{AE98B622-1A7B-451B-8843-07E12D8E0465}"/>
    <dgm:cxn modelId="{F290A031-ABD1-4492-8BE0-D20E8E890572}" srcId="{E55D59F9-9AF6-4EB7-8074-419E4B4DCC8A}" destId="{0D19C5B4-76DD-487C-AAA7-DDC4D582A809}" srcOrd="1" destOrd="0" parTransId="{C4D7FA15-C493-46C4-A748-E0B896602D8D}" sibTransId="{3CBD9EB3-D544-453E-9008-0BC5CC088A37}"/>
    <dgm:cxn modelId="{50785434-5307-4390-B292-86275C5E2817}" type="presOf" srcId="{09B2DB1A-D098-45D5-90F3-FB282427D128}" destId="{169FE92A-D0F9-4C76-A186-914E4AD5A764}" srcOrd="0" destOrd="0" presId="urn:microsoft.com/office/officeart/2016/7/layout/LinearBlockProcessNumbered"/>
    <dgm:cxn modelId="{9ED2205E-6BF4-4974-AD59-1CE0EEBEC884}" type="presOf" srcId="{3CBD9EB3-D544-453E-9008-0BC5CC088A37}" destId="{9418EC53-7D66-411A-8AC6-58CDA7CF78FE}" srcOrd="0" destOrd="0" presId="urn:microsoft.com/office/officeart/2016/7/layout/LinearBlockProcessNumbered"/>
    <dgm:cxn modelId="{8BA36546-0FA4-4822-9BD6-5EF94CAA2E38}" type="presOf" srcId="{361AFD70-1881-4A24-8CB2-8A72CA9FA729}" destId="{3D7F1366-7307-4981-A55A-2CF77ECE12CA}" srcOrd="1" destOrd="0" presId="urn:microsoft.com/office/officeart/2016/7/layout/LinearBlockProcessNumbered"/>
    <dgm:cxn modelId="{2A7C046E-E52B-4E8D-A72C-7EFA4297DB18}" type="presOf" srcId="{09B2DB1A-D098-45D5-90F3-FB282427D128}" destId="{BDE2D473-910A-442D-9CB4-F4E7F25D69E4}" srcOrd="1" destOrd="0" presId="urn:microsoft.com/office/officeart/2016/7/layout/LinearBlockProcessNumbered"/>
    <dgm:cxn modelId="{8FA19A51-8992-4137-AFEA-EAED1798C40E}" type="presOf" srcId="{322C359D-F8C3-4155-A6C7-32AF6B6743D3}" destId="{8AF22522-81FF-4E1B-A0D9-F0F8ECFF1FC9}" srcOrd="0" destOrd="0" presId="urn:microsoft.com/office/officeart/2016/7/layout/LinearBlockProcessNumbered"/>
    <dgm:cxn modelId="{24917C87-C175-4CB0-9F2D-F40D317B9236}" type="presOf" srcId="{80F85B3E-CB16-4BB0-A927-15565ED00F25}" destId="{90B780D7-3856-4FAD-B75C-64C55DCEE861}" srcOrd="0" destOrd="0" presId="urn:microsoft.com/office/officeart/2016/7/layout/LinearBlockProcessNumbered"/>
    <dgm:cxn modelId="{9210C798-A571-4545-858E-8334ED02385E}" type="presOf" srcId="{0D19C5B4-76DD-487C-AAA7-DDC4D582A809}" destId="{270BE58B-4B1E-433E-8A31-C49ACE7DD46D}" srcOrd="0" destOrd="0" presId="urn:microsoft.com/office/officeart/2016/7/layout/LinearBlockProcessNumbered"/>
    <dgm:cxn modelId="{85C4099B-1561-4871-8466-EDE42F6E11F9}" srcId="{E55D59F9-9AF6-4EB7-8074-419E4B4DCC8A}" destId="{09B2DB1A-D098-45D5-90F3-FB282427D128}" srcOrd="0" destOrd="0" parTransId="{90A686B5-0EC0-4AF0-8855-9FC1161C2444}" sibTransId="{80F85B3E-CB16-4BB0-A927-15565ED00F25}"/>
    <dgm:cxn modelId="{7CC0EAA2-2C28-46E6-9016-DB10C3E300A2}" type="presOf" srcId="{AE98B622-1A7B-451B-8843-07E12D8E0465}" destId="{61D3CDE2-7C85-4F1F-9F93-13B55162DA08}" srcOrd="0" destOrd="0" presId="urn:microsoft.com/office/officeart/2016/7/layout/LinearBlockProcessNumbered"/>
    <dgm:cxn modelId="{AA4284CB-297B-47C2-B16A-2282424D66BA}" type="presOf" srcId="{E55D59F9-9AF6-4EB7-8074-419E4B4DCC8A}" destId="{DFD1CFA8-EF45-47B0-837E-093BD1185FAC}" srcOrd="0" destOrd="0" presId="urn:microsoft.com/office/officeart/2016/7/layout/LinearBlockProcessNumbered"/>
    <dgm:cxn modelId="{13293FD1-F88A-4CFD-B520-B18491ABBDDD}" type="presOf" srcId="{361AFD70-1881-4A24-8CB2-8A72CA9FA729}" destId="{854B585F-00A2-43DB-B3D5-88E7E83EE209}" srcOrd="0" destOrd="0" presId="urn:microsoft.com/office/officeart/2016/7/layout/LinearBlockProcessNumbered"/>
    <dgm:cxn modelId="{DFDBDDD6-F598-4EFA-B52D-A3BBD20E04AA}" srcId="{E55D59F9-9AF6-4EB7-8074-419E4B4DCC8A}" destId="{322C359D-F8C3-4155-A6C7-32AF6B6743D3}" srcOrd="2" destOrd="0" parTransId="{5099B633-07CD-431E-8A07-A361D67EB7EA}" sibTransId="{6D132548-BC3B-4B8A-9FFF-385C9D7938FA}"/>
    <dgm:cxn modelId="{2159B3D7-81C6-4776-9E2B-DF222D320D56}" type="presOf" srcId="{0D19C5B4-76DD-487C-AAA7-DDC4D582A809}" destId="{FE1BF68B-A037-467C-82DA-02B4E32881CA}" srcOrd="1" destOrd="0" presId="urn:microsoft.com/office/officeart/2016/7/layout/LinearBlockProcessNumbered"/>
    <dgm:cxn modelId="{E32F90E2-AE23-4016-BB59-FA819BA6166C}" type="presOf" srcId="{322C359D-F8C3-4155-A6C7-32AF6B6743D3}" destId="{4BBEB35C-DED9-436C-A321-E074DB0A5059}" srcOrd="1" destOrd="0" presId="urn:microsoft.com/office/officeart/2016/7/layout/LinearBlockProcessNumbered"/>
    <dgm:cxn modelId="{144E9932-B3CA-4B6B-8B90-6CDB43A60D8A}" type="presParOf" srcId="{DFD1CFA8-EF45-47B0-837E-093BD1185FAC}" destId="{0B580194-0F6F-433D-A42A-0B7E0F42E03B}" srcOrd="0" destOrd="0" presId="urn:microsoft.com/office/officeart/2016/7/layout/LinearBlockProcessNumbered"/>
    <dgm:cxn modelId="{B24A5D1F-64F0-4F95-B029-3B9068D34473}" type="presParOf" srcId="{0B580194-0F6F-433D-A42A-0B7E0F42E03B}" destId="{169FE92A-D0F9-4C76-A186-914E4AD5A764}" srcOrd="0" destOrd="0" presId="urn:microsoft.com/office/officeart/2016/7/layout/LinearBlockProcessNumbered"/>
    <dgm:cxn modelId="{6930199D-F823-414E-9362-19ABF5471AE3}" type="presParOf" srcId="{0B580194-0F6F-433D-A42A-0B7E0F42E03B}" destId="{90B780D7-3856-4FAD-B75C-64C55DCEE861}" srcOrd="1" destOrd="0" presId="urn:microsoft.com/office/officeart/2016/7/layout/LinearBlockProcessNumbered"/>
    <dgm:cxn modelId="{F0CD83F9-2419-45D4-9553-AC79DE2B3409}" type="presParOf" srcId="{0B580194-0F6F-433D-A42A-0B7E0F42E03B}" destId="{BDE2D473-910A-442D-9CB4-F4E7F25D69E4}" srcOrd="2" destOrd="0" presId="urn:microsoft.com/office/officeart/2016/7/layout/LinearBlockProcessNumbered"/>
    <dgm:cxn modelId="{F7A50D11-0DC8-4706-B0B8-8E88028BE356}" type="presParOf" srcId="{DFD1CFA8-EF45-47B0-837E-093BD1185FAC}" destId="{6F0B0239-41A2-466D-AD1C-C0592AFB41C7}" srcOrd="1" destOrd="0" presId="urn:microsoft.com/office/officeart/2016/7/layout/LinearBlockProcessNumbered"/>
    <dgm:cxn modelId="{55D6C3EE-2AF7-4150-AAB4-13930553A441}" type="presParOf" srcId="{DFD1CFA8-EF45-47B0-837E-093BD1185FAC}" destId="{5CAC5E3C-DA8A-4DEE-A139-6E5BC2104887}" srcOrd="2" destOrd="0" presId="urn:microsoft.com/office/officeart/2016/7/layout/LinearBlockProcessNumbered"/>
    <dgm:cxn modelId="{B0DBC063-BED0-4445-9F2B-C82C8B5F995E}" type="presParOf" srcId="{5CAC5E3C-DA8A-4DEE-A139-6E5BC2104887}" destId="{270BE58B-4B1E-433E-8A31-C49ACE7DD46D}" srcOrd="0" destOrd="0" presId="urn:microsoft.com/office/officeart/2016/7/layout/LinearBlockProcessNumbered"/>
    <dgm:cxn modelId="{B1D68175-D619-4E85-B9D5-986166D0E955}" type="presParOf" srcId="{5CAC5E3C-DA8A-4DEE-A139-6E5BC2104887}" destId="{9418EC53-7D66-411A-8AC6-58CDA7CF78FE}" srcOrd="1" destOrd="0" presId="urn:microsoft.com/office/officeart/2016/7/layout/LinearBlockProcessNumbered"/>
    <dgm:cxn modelId="{FB0B7E90-8968-4872-8247-0A6FCD90FF9E}" type="presParOf" srcId="{5CAC5E3C-DA8A-4DEE-A139-6E5BC2104887}" destId="{FE1BF68B-A037-467C-82DA-02B4E32881CA}" srcOrd="2" destOrd="0" presId="urn:microsoft.com/office/officeart/2016/7/layout/LinearBlockProcessNumbered"/>
    <dgm:cxn modelId="{A9868D12-22F3-4EA2-89F5-635F59896ACD}" type="presParOf" srcId="{DFD1CFA8-EF45-47B0-837E-093BD1185FAC}" destId="{B4257E92-4B85-40CA-B904-33FE39A0763D}" srcOrd="3" destOrd="0" presId="urn:microsoft.com/office/officeart/2016/7/layout/LinearBlockProcessNumbered"/>
    <dgm:cxn modelId="{E9557D6E-B748-4E10-AA52-2908B9DD4471}" type="presParOf" srcId="{DFD1CFA8-EF45-47B0-837E-093BD1185FAC}" destId="{C7BB90D9-D108-4820-9AFF-1167C7D7860F}" srcOrd="4" destOrd="0" presId="urn:microsoft.com/office/officeart/2016/7/layout/LinearBlockProcessNumbered"/>
    <dgm:cxn modelId="{112724DD-3296-4D68-A223-B5EA4C619B17}" type="presParOf" srcId="{C7BB90D9-D108-4820-9AFF-1167C7D7860F}" destId="{8AF22522-81FF-4E1B-A0D9-F0F8ECFF1FC9}" srcOrd="0" destOrd="0" presId="urn:microsoft.com/office/officeart/2016/7/layout/LinearBlockProcessNumbered"/>
    <dgm:cxn modelId="{90284B97-8438-4FCB-B142-F4B1AE14BBF7}" type="presParOf" srcId="{C7BB90D9-D108-4820-9AFF-1167C7D7860F}" destId="{E6D152B7-96F9-4198-86C0-CCC0CE5C3F8B}" srcOrd="1" destOrd="0" presId="urn:microsoft.com/office/officeart/2016/7/layout/LinearBlockProcessNumbered"/>
    <dgm:cxn modelId="{3A194AA2-E708-4097-A8EA-D740230A46D1}" type="presParOf" srcId="{C7BB90D9-D108-4820-9AFF-1167C7D7860F}" destId="{4BBEB35C-DED9-436C-A321-E074DB0A5059}" srcOrd="2" destOrd="0" presId="urn:microsoft.com/office/officeart/2016/7/layout/LinearBlockProcessNumbered"/>
    <dgm:cxn modelId="{51B40ED5-889B-453F-8073-C1EEE9F3616C}" type="presParOf" srcId="{DFD1CFA8-EF45-47B0-837E-093BD1185FAC}" destId="{B2DAC22B-67C7-484E-996C-295B1EC2B4BE}" srcOrd="5" destOrd="0" presId="urn:microsoft.com/office/officeart/2016/7/layout/LinearBlockProcessNumbered"/>
    <dgm:cxn modelId="{7B4AC6BE-739C-45B7-827E-943F24411E37}" type="presParOf" srcId="{DFD1CFA8-EF45-47B0-837E-093BD1185FAC}" destId="{568088E3-04CC-4553-84B7-C37E097014DA}" srcOrd="6" destOrd="0" presId="urn:microsoft.com/office/officeart/2016/7/layout/LinearBlockProcessNumbered"/>
    <dgm:cxn modelId="{6F39A84A-73B3-4E94-983F-8AA578960ED9}" type="presParOf" srcId="{568088E3-04CC-4553-84B7-C37E097014DA}" destId="{854B585F-00A2-43DB-B3D5-88E7E83EE209}" srcOrd="0" destOrd="0" presId="urn:microsoft.com/office/officeart/2016/7/layout/LinearBlockProcessNumbered"/>
    <dgm:cxn modelId="{B2C23142-D66F-48F0-8200-BE3E3E3FF841}" type="presParOf" srcId="{568088E3-04CC-4553-84B7-C37E097014DA}" destId="{61D3CDE2-7C85-4F1F-9F93-13B55162DA08}" srcOrd="1" destOrd="0" presId="urn:microsoft.com/office/officeart/2016/7/layout/LinearBlockProcessNumbered"/>
    <dgm:cxn modelId="{1CB3997F-4E25-476B-8EF7-4FE938770C66}" type="presParOf" srcId="{568088E3-04CC-4553-84B7-C37E097014DA}" destId="{3D7F1366-7307-4981-A55A-2CF77ECE12CA}"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FE92A-D0F9-4C76-A186-914E4AD5A764}">
      <dsp:nvSpPr>
        <dsp:cNvPr id="0" name=""/>
        <dsp:cNvSpPr/>
      </dsp:nvSpPr>
      <dsp:spPr>
        <a:xfrm>
          <a:off x="160" y="793995"/>
          <a:ext cx="1940867" cy="232904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91715" tIns="0" rIns="191715" bIns="330200" numCol="1" spcCol="1270" anchor="t" anchorCtr="0">
          <a:noAutofit/>
        </a:bodyPr>
        <a:lstStyle/>
        <a:p>
          <a:pPr marL="0" lvl="0" indent="0" algn="l" defTabSz="488950">
            <a:lnSpc>
              <a:spcPct val="90000"/>
            </a:lnSpc>
            <a:spcBef>
              <a:spcPct val="0"/>
            </a:spcBef>
            <a:spcAft>
              <a:spcPct val="35000"/>
            </a:spcAft>
            <a:buNone/>
          </a:pPr>
          <a:r>
            <a:rPr lang="en-GB" sz="1100" kern="1200" dirty="0"/>
            <a:t>Form into a group of maximum 4</a:t>
          </a:r>
          <a:br>
            <a:rPr lang="en-GB" sz="1100" kern="1200" dirty="0"/>
          </a:br>
          <a:endParaRPr lang="en-US" sz="1100" kern="1200" dirty="0"/>
        </a:p>
      </dsp:txBody>
      <dsp:txXfrm>
        <a:off x="160" y="1725611"/>
        <a:ext cx="1940867" cy="1397424"/>
      </dsp:txXfrm>
    </dsp:sp>
    <dsp:sp modelId="{90B780D7-3856-4FAD-B75C-64C55DCEE861}">
      <dsp:nvSpPr>
        <dsp:cNvPr id="0" name=""/>
        <dsp:cNvSpPr/>
      </dsp:nvSpPr>
      <dsp:spPr>
        <a:xfrm>
          <a:off x="160" y="793995"/>
          <a:ext cx="1940867" cy="931616"/>
        </a:xfrm>
        <a:prstGeom prst="rect">
          <a:avLst/>
        </a:prstGeom>
        <a:noFill/>
        <a:ln w="25400" cap="flat" cmpd="sng" algn="ctr">
          <a:noFill/>
          <a:prstDash val="solid"/>
        </a:ln>
        <a:effectLst>
          <a:outerShdw blurRad="40000" dist="20000" dir="5400000" rotWithShape="0">
            <a:srgbClr val="000000">
              <a:alpha val="38000"/>
            </a:srgbClr>
          </a:outerShdw>
        </a:effectLst>
        <a:sp3d/>
      </dsp:spPr>
      <dsp:style>
        <a:lnRef idx="2">
          <a:scrgbClr r="0" g="0" b="0"/>
        </a:lnRef>
        <a:fillRef idx="1">
          <a:scrgbClr r="0" g="0" b="0"/>
        </a:fillRef>
        <a:effectRef idx="1">
          <a:scrgbClr r="0" g="0" b="0"/>
        </a:effectRef>
        <a:fontRef idx="minor">
          <a:schemeClr val="lt1"/>
        </a:fontRef>
      </dsp:style>
      <dsp:txBody>
        <a:bodyPr spcFirstLastPara="0" vert="horz" wrap="square" lIns="191715" tIns="165100" rIns="191715" bIns="165100" numCol="1" spcCol="1270" anchor="ctr" anchorCtr="0">
          <a:noAutofit/>
        </a:bodyPr>
        <a:lstStyle/>
        <a:p>
          <a:pPr marL="0" lvl="0" indent="0" algn="l" defTabSz="1733550">
            <a:lnSpc>
              <a:spcPct val="90000"/>
            </a:lnSpc>
            <a:spcBef>
              <a:spcPct val="0"/>
            </a:spcBef>
            <a:spcAft>
              <a:spcPct val="35000"/>
            </a:spcAft>
            <a:buNone/>
          </a:pPr>
          <a:r>
            <a:rPr lang="en-US" sz="3900" kern="1200" dirty="0"/>
            <a:t>01</a:t>
          </a:r>
        </a:p>
      </dsp:txBody>
      <dsp:txXfrm>
        <a:off x="160" y="793995"/>
        <a:ext cx="1940867" cy="931616"/>
      </dsp:txXfrm>
    </dsp:sp>
    <dsp:sp modelId="{270BE58B-4B1E-433E-8A31-C49ACE7DD46D}">
      <dsp:nvSpPr>
        <dsp:cNvPr id="0" name=""/>
        <dsp:cNvSpPr/>
      </dsp:nvSpPr>
      <dsp:spPr>
        <a:xfrm>
          <a:off x="2096297" y="793995"/>
          <a:ext cx="1940867" cy="232904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91715" tIns="0" rIns="191715" bIns="330200" numCol="1" spcCol="1270" anchor="t" anchorCtr="0">
          <a:noAutofit/>
        </a:bodyPr>
        <a:lstStyle/>
        <a:p>
          <a:pPr marL="0" lvl="0" indent="0" algn="l" defTabSz="488950">
            <a:lnSpc>
              <a:spcPct val="90000"/>
            </a:lnSpc>
            <a:spcBef>
              <a:spcPct val="0"/>
            </a:spcBef>
            <a:spcAft>
              <a:spcPct val="35000"/>
            </a:spcAft>
            <a:buNone/>
          </a:pPr>
          <a:r>
            <a:rPr lang="en-GB" sz="1100" kern="1200" dirty="0"/>
            <a:t>Take 20 minutes to prepare the following group task</a:t>
          </a:r>
          <a:endParaRPr lang="en-US" sz="1100" kern="1200" dirty="0"/>
        </a:p>
      </dsp:txBody>
      <dsp:txXfrm>
        <a:off x="2096297" y="1725611"/>
        <a:ext cx="1940867" cy="1397424"/>
      </dsp:txXfrm>
    </dsp:sp>
    <dsp:sp modelId="{9418EC53-7D66-411A-8AC6-58CDA7CF78FE}">
      <dsp:nvSpPr>
        <dsp:cNvPr id="0" name=""/>
        <dsp:cNvSpPr/>
      </dsp:nvSpPr>
      <dsp:spPr>
        <a:xfrm>
          <a:off x="2096297" y="793995"/>
          <a:ext cx="1940867" cy="931616"/>
        </a:xfrm>
        <a:prstGeom prst="rect">
          <a:avLst/>
        </a:prstGeom>
        <a:noFill/>
        <a:ln w="25400" cap="flat" cmpd="sng" algn="ctr">
          <a:noFill/>
          <a:prstDash val="solid"/>
        </a:ln>
        <a:effectLst>
          <a:outerShdw blurRad="40000" dist="20000" dir="5400000" rotWithShape="0">
            <a:srgbClr val="000000">
              <a:alpha val="38000"/>
            </a:srgbClr>
          </a:outerShdw>
        </a:effectLst>
        <a:sp3d/>
      </dsp:spPr>
      <dsp:style>
        <a:lnRef idx="2">
          <a:scrgbClr r="0" g="0" b="0"/>
        </a:lnRef>
        <a:fillRef idx="1">
          <a:scrgbClr r="0" g="0" b="0"/>
        </a:fillRef>
        <a:effectRef idx="1">
          <a:scrgbClr r="0" g="0" b="0"/>
        </a:effectRef>
        <a:fontRef idx="minor">
          <a:schemeClr val="lt1"/>
        </a:fontRef>
      </dsp:style>
      <dsp:txBody>
        <a:bodyPr spcFirstLastPara="0" vert="horz" wrap="square" lIns="191715" tIns="165100" rIns="191715" bIns="165100" numCol="1" spcCol="1270" anchor="ctr" anchorCtr="0">
          <a:noAutofit/>
        </a:bodyPr>
        <a:lstStyle/>
        <a:p>
          <a:pPr marL="0" lvl="0" indent="0" algn="l" defTabSz="1733550">
            <a:lnSpc>
              <a:spcPct val="90000"/>
            </a:lnSpc>
            <a:spcBef>
              <a:spcPct val="0"/>
            </a:spcBef>
            <a:spcAft>
              <a:spcPct val="35000"/>
            </a:spcAft>
            <a:buNone/>
          </a:pPr>
          <a:r>
            <a:rPr lang="en-US" sz="3900" kern="1200" dirty="0"/>
            <a:t>02</a:t>
          </a:r>
        </a:p>
      </dsp:txBody>
      <dsp:txXfrm>
        <a:off x="2096297" y="793995"/>
        <a:ext cx="1940867" cy="931616"/>
      </dsp:txXfrm>
    </dsp:sp>
    <dsp:sp modelId="{8AF22522-81FF-4E1B-A0D9-F0F8ECFF1FC9}">
      <dsp:nvSpPr>
        <dsp:cNvPr id="0" name=""/>
        <dsp:cNvSpPr/>
      </dsp:nvSpPr>
      <dsp:spPr>
        <a:xfrm>
          <a:off x="4192434" y="793995"/>
          <a:ext cx="1940867" cy="232904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91715" tIns="0" rIns="191715" bIns="330200" numCol="1" spcCol="1270" anchor="t" anchorCtr="0">
          <a:noAutofit/>
        </a:bodyPr>
        <a:lstStyle/>
        <a:p>
          <a:pPr marL="0" lvl="0" indent="0" algn="l" defTabSz="488950">
            <a:lnSpc>
              <a:spcPct val="90000"/>
            </a:lnSpc>
            <a:spcBef>
              <a:spcPct val="0"/>
            </a:spcBef>
            <a:spcAft>
              <a:spcPct val="35000"/>
            </a:spcAft>
            <a:buNone/>
          </a:pPr>
          <a:r>
            <a:rPr lang="en-GB" sz="1100" kern="1200" dirty="0"/>
            <a:t>Investigate and explain (presentation) different sources an entrepreneur can reach to raise the startup fund, including its pros and cons </a:t>
          </a:r>
          <a:endParaRPr lang="en-US" sz="1100" kern="1200" dirty="0"/>
        </a:p>
      </dsp:txBody>
      <dsp:txXfrm>
        <a:off x="4192434" y="1725611"/>
        <a:ext cx="1940867" cy="1397424"/>
      </dsp:txXfrm>
    </dsp:sp>
    <dsp:sp modelId="{E6D152B7-96F9-4198-86C0-CCC0CE5C3F8B}">
      <dsp:nvSpPr>
        <dsp:cNvPr id="0" name=""/>
        <dsp:cNvSpPr/>
      </dsp:nvSpPr>
      <dsp:spPr>
        <a:xfrm>
          <a:off x="4192434" y="793995"/>
          <a:ext cx="1940867" cy="931616"/>
        </a:xfrm>
        <a:prstGeom prst="rect">
          <a:avLst/>
        </a:prstGeom>
        <a:noFill/>
        <a:ln w="25400" cap="flat" cmpd="sng" algn="ctr">
          <a:noFill/>
          <a:prstDash val="solid"/>
        </a:ln>
        <a:effectLst>
          <a:outerShdw blurRad="40000" dist="20000" dir="5400000" rotWithShape="0">
            <a:srgbClr val="000000">
              <a:alpha val="38000"/>
            </a:srgbClr>
          </a:outerShdw>
        </a:effectLst>
        <a:sp3d/>
      </dsp:spPr>
      <dsp:style>
        <a:lnRef idx="2">
          <a:scrgbClr r="0" g="0" b="0"/>
        </a:lnRef>
        <a:fillRef idx="1">
          <a:scrgbClr r="0" g="0" b="0"/>
        </a:fillRef>
        <a:effectRef idx="1">
          <a:scrgbClr r="0" g="0" b="0"/>
        </a:effectRef>
        <a:fontRef idx="minor">
          <a:schemeClr val="lt1"/>
        </a:fontRef>
      </dsp:style>
      <dsp:txBody>
        <a:bodyPr spcFirstLastPara="0" vert="horz" wrap="square" lIns="191715" tIns="165100" rIns="191715" bIns="165100" numCol="1" spcCol="1270" anchor="ctr" anchorCtr="0">
          <a:noAutofit/>
        </a:bodyPr>
        <a:lstStyle/>
        <a:p>
          <a:pPr marL="0" lvl="0" indent="0" algn="l" defTabSz="1733550">
            <a:lnSpc>
              <a:spcPct val="90000"/>
            </a:lnSpc>
            <a:spcBef>
              <a:spcPct val="0"/>
            </a:spcBef>
            <a:spcAft>
              <a:spcPct val="35000"/>
            </a:spcAft>
            <a:buNone/>
          </a:pPr>
          <a:r>
            <a:rPr lang="en-US" sz="3900" kern="1200" dirty="0"/>
            <a:t>03</a:t>
          </a:r>
        </a:p>
      </dsp:txBody>
      <dsp:txXfrm>
        <a:off x="4192434" y="793995"/>
        <a:ext cx="1940867" cy="931616"/>
      </dsp:txXfrm>
    </dsp:sp>
    <dsp:sp modelId="{854B585F-00A2-43DB-B3D5-88E7E83EE209}">
      <dsp:nvSpPr>
        <dsp:cNvPr id="0" name=""/>
        <dsp:cNvSpPr/>
      </dsp:nvSpPr>
      <dsp:spPr>
        <a:xfrm>
          <a:off x="6288571" y="793995"/>
          <a:ext cx="1940867" cy="232904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91715" tIns="0" rIns="191715" bIns="330200" numCol="1" spcCol="1270" anchor="t" anchorCtr="0">
          <a:noAutofit/>
        </a:bodyPr>
        <a:lstStyle/>
        <a:p>
          <a:pPr marL="0" lvl="0" indent="0" algn="l" defTabSz="488950">
            <a:lnSpc>
              <a:spcPct val="90000"/>
            </a:lnSpc>
            <a:spcBef>
              <a:spcPct val="0"/>
            </a:spcBef>
            <a:spcAft>
              <a:spcPct val="35000"/>
            </a:spcAft>
            <a:buNone/>
          </a:pPr>
          <a:r>
            <a:rPr lang="en-GB" sz="1100" kern="1200" dirty="0"/>
            <a:t>Number sources discussed should be equivalent to the number of members</a:t>
          </a:r>
          <a:endParaRPr lang="en-US" sz="1100" kern="1200" dirty="0"/>
        </a:p>
      </dsp:txBody>
      <dsp:txXfrm>
        <a:off x="6288571" y="1725611"/>
        <a:ext cx="1940867" cy="1397424"/>
      </dsp:txXfrm>
    </dsp:sp>
    <dsp:sp modelId="{61D3CDE2-7C85-4F1F-9F93-13B55162DA08}">
      <dsp:nvSpPr>
        <dsp:cNvPr id="0" name=""/>
        <dsp:cNvSpPr/>
      </dsp:nvSpPr>
      <dsp:spPr>
        <a:xfrm>
          <a:off x="6288571" y="793995"/>
          <a:ext cx="1940867" cy="931616"/>
        </a:xfrm>
        <a:prstGeom prst="rect">
          <a:avLst/>
        </a:prstGeom>
        <a:noFill/>
        <a:ln w="25400" cap="flat" cmpd="sng" algn="ctr">
          <a:noFill/>
          <a:prstDash val="solid"/>
        </a:ln>
        <a:effectLst>
          <a:outerShdw blurRad="40000" dist="20000" dir="5400000" rotWithShape="0">
            <a:srgbClr val="000000">
              <a:alpha val="38000"/>
            </a:srgbClr>
          </a:outerShdw>
        </a:effectLst>
        <a:sp3d/>
      </dsp:spPr>
      <dsp:style>
        <a:lnRef idx="2">
          <a:scrgbClr r="0" g="0" b="0"/>
        </a:lnRef>
        <a:fillRef idx="1">
          <a:scrgbClr r="0" g="0" b="0"/>
        </a:fillRef>
        <a:effectRef idx="1">
          <a:scrgbClr r="0" g="0" b="0"/>
        </a:effectRef>
        <a:fontRef idx="minor">
          <a:schemeClr val="lt1"/>
        </a:fontRef>
      </dsp:style>
      <dsp:txBody>
        <a:bodyPr spcFirstLastPara="0" vert="horz" wrap="square" lIns="191715" tIns="165100" rIns="191715" bIns="165100" numCol="1" spcCol="1270" anchor="ctr" anchorCtr="0">
          <a:noAutofit/>
        </a:bodyPr>
        <a:lstStyle/>
        <a:p>
          <a:pPr marL="0" lvl="0" indent="0" algn="l" defTabSz="1733550">
            <a:lnSpc>
              <a:spcPct val="90000"/>
            </a:lnSpc>
            <a:spcBef>
              <a:spcPct val="0"/>
            </a:spcBef>
            <a:spcAft>
              <a:spcPct val="35000"/>
            </a:spcAft>
            <a:buNone/>
          </a:pPr>
          <a:r>
            <a:rPr lang="en-US" sz="3900" kern="1200" dirty="0"/>
            <a:t>04</a:t>
          </a:r>
        </a:p>
      </dsp:txBody>
      <dsp:txXfrm>
        <a:off x="6288571" y="793995"/>
        <a:ext cx="1940867" cy="931616"/>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02/10/2026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b="0" i="0" dirty="0">
                <a:solidFill>
                  <a:srgbClr val="3D3D3D"/>
                </a:solidFill>
                <a:effectLst/>
                <a:latin typeface="Gibson"/>
              </a:rPr>
              <a:t>Although it is presented sequentially, they may proceed in parallel. </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6</a:t>
            </a:fld>
            <a:endParaRPr lang="en-GB" dirty="0"/>
          </a:p>
        </p:txBody>
      </p:sp>
    </p:spTree>
    <p:extLst>
      <p:ext uri="{BB962C8B-B14F-4D97-AF65-F5344CB8AC3E}">
        <p14:creationId xmlns:p14="http://schemas.microsoft.com/office/powerpoint/2010/main" val="5161700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b="0" i="0" dirty="0">
                <a:solidFill>
                  <a:srgbClr val="202124"/>
                </a:solidFill>
                <a:effectLst/>
                <a:latin typeface="Google Sans"/>
              </a:rPr>
              <a:t>Brainstorming: Encourage discussion and ideas</a:t>
            </a:r>
          </a:p>
          <a:p>
            <a:r>
              <a:rPr lang="en-GB" dirty="0"/>
              <a:t>Answer in the next slides </a:t>
            </a:r>
          </a:p>
        </p:txBody>
      </p:sp>
      <p:sp>
        <p:nvSpPr>
          <p:cNvPr id="4" name="Slide Number Placeholder 3"/>
          <p:cNvSpPr>
            <a:spLocks noGrp="1"/>
          </p:cNvSpPr>
          <p:nvPr>
            <p:ph type="sldNum" sz="quarter" idx="5"/>
          </p:nvPr>
        </p:nvSpPr>
        <p:spPr/>
        <p:txBody>
          <a:bodyPr/>
          <a:lstStyle/>
          <a:p>
            <a:fld id="{D3BD075C-D0CD-4F41-93C9-0B6DF6D55B16}" type="slidenum">
              <a:rPr lang="en-GB" smtClean="0"/>
              <a:pPr/>
              <a:t>10</a:t>
            </a:fld>
            <a:endParaRPr lang="en-GB" dirty="0"/>
          </a:p>
        </p:txBody>
      </p:sp>
    </p:spTree>
    <p:extLst>
      <p:ext uri="{BB962C8B-B14F-4D97-AF65-F5344CB8AC3E}">
        <p14:creationId xmlns:p14="http://schemas.microsoft.com/office/powerpoint/2010/main" val="1090578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11</a:t>
            </a:fld>
            <a:endParaRPr lang="en-GB" dirty="0"/>
          </a:p>
        </p:txBody>
      </p:sp>
    </p:spTree>
    <p:extLst>
      <p:ext uri="{BB962C8B-B14F-4D97-AF65-F5344CB8AC3E}">
        <p14:creationId xmlns:p14="http://schemas.microsoft.com/office/powerpoint/2010/main" val="844633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dirty="0"/>
              <a:t>Brainstorming</a:t>
            </a:r>
          </a:p>
        </p:txBody>
      </p:sp>
      <p:sp>
        <p:nvSpPr>
          <p:cNvPr id="4" name="Slide Number Placeholder 3"/>
          <p:cNvSpPr>
            <a:spLocks noGrp="1"/>
          </p:cNvSpPr>
          <p:nvPr>
            <p:ph type="sldNum" sz="quarter" idx="5"/>
          </p:nvPr>
        </p:nvSpPr>
        <p:spPr/>
        <p:txBody>
          <a:bodyPr/>
          <a:lstStyle/>
          <a:p>
            <a:fld id="{D3BD075C-D0CD-4F41-93C9-0B6DF6D55B16}" type="slidenum">
              <a:rPr lang="en-GB" smtClean="0"/>
              <a:pPr/>
              <a:t>13</a:t>
            </a:fld>
            <a:endParaRPr lang="en-GB" dirty="0"/>
          </a:p>
        </p:txBody>
      </p:sp>
    </p:spTree>
    <p:extLst>
      <p:ext uri="{BB962C8B-B14F-4D97-AF65-F5344CB8AC3E}">
        <p14:creationId xmlns:p14="http://schemas.microsoft.com/office/powerpoint/2010/main" val="2439164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b="0" i="0" dirty="0">
                <a:solidFill>
                  <a:srgbClr val="46514E"/>
                </a:solidFill>
                <a:effectLst/>
                <a:latin typeface="BR Hendrix"/>
              </a:rPr>
              <a:t>A Business Plan is a written document that describes your core business objectives and how you plan to achieve them over a set period of time. It is designed to help you, and others, understand how you plan to generate money and make your business sustainable. A Business Plan often includes information about your goals, strategies, marketing and sales plans and financial forecasts</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14</a:t>
            </a:fld>
            <a:endParaRPr lang="en-GB" dirty="0"/>
          </a:p>
        </p:txBody>
      </p:sp>
    </p:spTree>
    <p:extLst>
      <p:ext uri="{BB962C8B-B14F-4D97-AF65-F5344CB8AC3E}">
        <p14:creationId xmlns:p14="http://schemas.microsoft.com/office/powerpoint/2010/main" val="22372983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31</a:t>
            </a:fld>
            <a:endParaRPr lang="en-GB" dirty="0"/>
          </a:p>
        </p:txBody>
      </p:sp>
    </p:spTree>
    <p:extLst>
      <p:ext uri="{BB962C8B-B14F-4D97-AF65-F5344CB8AC3E}">
        <p14:creationId xmlns:p14="http://schemas.microsoft.com/office/powerpoint/2010/main" val="331004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dirty="0"/>
              <a:t>Ideally each member should explain one source, with pros and cons.  they can also state how to approach the source, where to find them (e.g.: their web site), what to provide (any document needed?)</a:t>
            </a:r>
          </a:p>
          <a:p>
            <a:r>
              <a:rPr lang="en-GB" dirty="0"/>
              <a:t>https://www.bdc.ca/en/articles-tools/start-buy-business/start-business/start-up-financing-sources</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32</a:t>
            </a:fld>
            <a:endParaRPr lang="en-GB" dirty="0"/>
          </a:p>
        </p:txBody>
      </p:sp>
    </p:spTree>
    <p:extLst>
      <p:ext uri="{BB962C8B-B14F-4D97-AF65-F5344CB8AC3E}">
        <p14:creationId xmlns:p14="http://schemas.microsoft.com/office/powerpoint/2010/main" val="4257955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b="1" dirty="0"/>
              <a:t>Target Market &amp; Potential Customers</a:t>
            </a:r>
          </a:p>
          <a:p>
            <a:r>
              <a:rPr lang="en-GB" b="1" dirty="0"/>
              <a:t>(Example)</a:t>
            </a:r>
            <a:br>
              <a:rPr lang="en-GB" dirty="0"/>
            </a:br>
            <a:r>
              <a:rPr lang="en-GB" dirty="0"/>
              <a:t>Our primary target market for </a:t>
            </a:r>
            <a:r>
              <a:rPr lang="en-GB" i="1" dirty="0"/>
              <a:t>EcoCandle</a:t>
            </a:r>
            <a:r>
              <a:rPr lang="en-GB" dirty="0"/>
              <a:t> includes environmentally conscious individuals aged 25-45 who prioritize sustainable and eco-friendly products. This group consists of eco-conscious consumers, home decor enthusiasts, and those seeking natural, non-toxic alternatives for their homes. Our potential customers are also likely to be health-conscious individuals who value clean, safe, and customizable products that align with their lifestyle.</a:t>
            </a:r>
          </a:p>
        </p:txBody>
      </p:sp>
      <p:sp>
        <p:nvSpPr>
          <p:cNvPr id="4" name="Slide Number Placeholder 3"/>
          <p:cNvSpPr>
            <a:spLocks noGrp="1"/>
          </p:cNvSpPr>
          <p:nvPr>
            <p:ph type="sldNum" sz="quarter" idx="5"/>
          </p:nvPr>
        </p:nvSpPr>
        <p:spPr/>
        <p:txBody>
          <a:bodyPr/>
          <a:lstStyle/>
          <a:p>
            <a:fld id="{D3BD075C-D0CD-4F41-93C9-0B6DF6D55B16}" type="slidenum">
              <a:rPr lang="en-GB" smtClean="0"/>
              <a:pPr/>
              <a:t>33</a:t>
            </a:fld>
            <a:endParaRPr lang="en-GB" dirty="0"/>
          </a:p>
        </p:txBody>
      </p:sp>
    </p:spTree>
    <p:extLst>
      <p:ext uri="{BB962C8B-B14F-4D97-AF65-F5344CB8AC3E}">
        <p14:creationId xmlns:p14="http://schemas.microsoft.com/office/powerpoint/2010/main" val="3429006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02/10/2026</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02/10/2026</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02/10/2026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02/10/2026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02/10/2026</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02/10/2026</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02/10/2026</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02/10/2026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02/10/2026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02/10/2026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02/10/2026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02/10/2026</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u="heavy">
                <a:solidFill>
                  <a:srgbClr val="006FC0"/>
                </a:solidFill>
                <a:latin typeface="Arial"/>
                <a:cs typeface="Arial"/>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dirty="0"/>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10/2/2026</a:t>
            </a:fld>
            <a:endParaRPr lang="en-US" dirty="0"/>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extLst>
      <p:ext uri="{BB962C8B-B14F-4D97-AF65-F5344CB8AC3E}">
        <p14:creationId xmlns:p14="http://schemas.microsoft.com/office/powerpoint/2010/main" val="3375142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02/10/2026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WEoaRb84Ue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neoschronos.com/download/business-model-canvas/pdf/" TargetMode="External"/><Relationship Id="rId2" Type="http://schemas.openxmlformats.org/officeDocument/2006/relationships/image" Target="../media/image3.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LbbGRgGKSyg?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hyperlink" Target="https://www.bplans.com/sample-business-plan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startuploans.co.uk/success-storie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9E7BF-5022-400B-A4A0-5E0D97A1F8F8}"/>
              </a:ext>
            </a:extLst>
          </p:cNvPr>
          <p:cNvSpPr/>
          <p:nvPr/>
        </p:nvSpPr>
        <p:spPr>
          <a:xfrm>
            <a:off x="455151" y="1412776"/>
            <a:ext cx="8676456" cy="1815882"/>
          </a:xfrm>
          <a:prstGeom prst="rect">
            <a:avLst/>
          </a:prstGeom>
        </p:spPr>
        <p:txBody>
          <a:bodyPr wrap="square" anchor="t">
            <a:spAutoFit/>
          </a:bodyPr>
          <a:lstStyle/>
          <a:p>
            <a:pPr algn="ctr"/>
            <a:endParaRPr lang="en-GB" sz="2800" b="1" dirty="0">
              <a:solidFill>
                <a:schemeClr val="bg1"/>
              </a:solidFill>
            </a:endParaRPr>
          </a:p>
          <a:p>
            <a:pPr algn="ctr"/>
            <a:endParaRPr lang="en-GB" sz="2800" b="1" dirty="0">
              <a:solidFill>
                <a:schemeClr val="bg1"/>
              </a:solidFill>
            </a:endParaRPr>
          </a:p>
          <a:p>
            <a:pPr algn="ctr"/>
            <a:r>
              <a:rPr lang="en-GB" sz="2800" b="1" dirty="0">
                <a:solidFill>
                  <a:schemeClr val="bg1"/>
                </a:solidFill>
              </a:rPr>
              <a:t>Entrepreneurial &amp; Business Planning Process</a:t>
            </a:r>
          </a:p>
          <a:p>
            <a:pPr algn="ctr"/>
            <a:r>
              <a:rPr lang="en-GB" sz="2800" b="1" dirty="0">
                <a:solidFill>
                  <a:schemeClr val="bg1"/>
                </a:solidFill>
              </a:rPr>
              <a:t>Lecture 2</a:t>
            </a:r>
            <a:endParaRPr lang="en-US" sz="2800" dirty="0">
              <a:solidFill>
                <a:schemeClr val="bg1"/>
              </a:solidFill>
            </a:endParaRPr>
          </a:p>
        </p:txBody>
      </p:sp>
      <p:sp>
        <p:nvSpPr>
          <p:cNvPr id="6" name="Rectangle 5">
            <a:extLst>
              <a:ext uri="{FF2B5EF4-FFF2-40B4-BE49-F238E27FC236}">
                <a16:creationId xmlns:a16="http://schemas.microsoft.com/office/drawing/2014/main" id="{2B04BCD5-A62B-4FD2-884E-FF5F62D1504C}"/>
              </a:ext>
            </a:extLst>
          </p:cNvPr>
          <p:cNvSpPr/>
          <p:nvPr/>
        </p:nvSpPr>
        <p:spPr>
          <a:xfrm>
            <a:off x="539552" y="224334"/>
            <a:ext cx="8928992" cy="1077218"/>
          </a:xfrm>
          <a:prstGeom prst="rect">
            <a:avLst/>
          </a:prstGeom>
        </p:spPr>
        <p:txBody>
          <a:bodyPr wrap="square" anchor="t">
            <a:spAutoFit/>
          </a:bodyPr>
          <a:lstStyle/>
          <a:p>
            <a:pPr algn="ctr"/>
            <a:r>
              <a:rPr lang="en-GB" sz="3200" b="1" dirty="0"/>
              <a:t>LCLM4006: </a:t>
            </a:r>
          </a:p>
          <a:p>
            <a:pPr algn="ctr"/>
            <a:r>
              <a:rPr lang="en-GB" sz="3200" b="1" dirty="0"/>
              <a:t>Enterprise and Entrepreneurship</a:t>
            </a:r>
            <a:endParaRPr lang="en-US" sz="3200" dirty="0"/>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323390"/>
            <a:ext cx="8229600" cy="634082"/>
          </a:xfrm>
        </p:spPr>
        <p:txBody>
          <a:bodyPr>
            <a:noAutofit/>
          </a:bodyPr>
          <a:lstStyle/>
          <a:p>
            <a:r>
              <a:rPr lang="en-GB" sz="3200" b="1" dirty="0">
                <a:highlight>
                  <a:srgbClr val="00FFFF"/>
                </a:highlight>
              </a:rPr>
              <a:t>Reminder of our classroom etiquette</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134862" y="1196752"/>
            <a:ext cx="8629964" cy="4320480"/>
          </a:xfrm>
        </p:spPr>
        <p:txBody>
          <a:bodyPr>
            <a:normAutofit/>
          </a:bodyPr>
          <a:lstStyle/>
          <a:p>
            <a:pPr>
              <a:buClr>
                <a:srgbClr val="0070C0"/>
              </a:buClr>
              <a:buFont typeface="Wingdings" panose="05000000000000000000" pitchFamily="2" charset="2"/>
              <a:buChar char="q"/>
            </a:pPr>
            <a:r>
              <a:rPr lang="en-GB" sz="2800" dirty="0"/>
              <a:t>Respect fellow students.</a:t>
            </a:r>
          </a:p>
          <a:p>
            <a:pPr>
              <a:buClr>
                <a:srgbClr val="0070C0"/>
              </a:buClr>
              <a:buFont typeface="Wingdings" panose="05000000000000000000" pitchFamily="2" charset="2"/>
              <a:buChar char="q"/>
            </a:pPr>
            <a:r>
              <a:rPr lang="en-GB" sz="2800" dirty="0"/>
              <a:t>Please keep your mobile phone in silent mode.</a:t>
            </a:r>
          </a:p>
          <a:p>
            <a:pPr>
              <a:buClr>
                <a:srgbClr val="0070C0"/>
              </a:buClr>
              <a:buFont typeface="Wingdings" panose="05000000000000000000" pitchFamily="2" charset="2"/>
              <a:buChar char="q"/>
            </a:pPr>
            <a:r>
              <a:rPr lang="en-GB" sz="2800" dirty="0"/>
              <a:t>Participate in class discussion.</a:t>
            </a:r>
          </a:p>
          <a:p>
            <a:pPr>
              <a:buClr>
                <a:srgbClr val="0070C0"/>
              </a:buClr>
              <a:buFont typeface="Wingdings" panose="05000000000000000000" pitchFamily="2" charset="2"/>
              <a:buChar char="q"/>
            </a:pPr>
            <a:r>
              <a:rPr lang="en-GB" sz="2800" u="sng" dirty="0"/>
              <a:t>ASK Questions</a:t>
            </a:r>
            <a:r>
              <a:rPr lang="en-GB" sz="2800" dirty="0"/>
              <a:t>!! It's one of the best ways to learn!</a:t>
            </a:r>
          </a:p>
          <a:p>
            <a:pPr>
              <a:buClr>
                <a:srgbClr val="0070C0"/>
              </a:buClr>
              <a:buFont typeface="Wingdings" panose="05000000000000000000" pitchFamily="2" charset="2"/>
              <a:buChar char="q"/>
            </a:pPr>
            <a:r>
              <a:rPr lang="en-GB" sz="2800" dirty="0"/>
              <a:t>Avoid leaving assessments until the last minute</a:t>
            </a:r>
          </a:p>
          <a:p>
            <a:pPr>
              <a:buClr>
                <a:srgbClr val="0070C0"/>
              </a:buClr>
              <a:buFont typeface="Wingdings" panose="05000000000000000000" pitchFamily="2" charset="2"/>
              <a:buChar char="q"/>
            </a:pPr>
            <a:r>
              <a:rPr lang="en-GB" sz="2800" dirty="0"/>
              <a:t>We are here to support you and provide feedback — just ask</a:t>
            </a:r>
          </a:p>
          <a:p>
            <a:pPr>
              <a:buClr>
                <a:srgbClr val="0070C0"/>
              </a:buClr>
              <a:buFont typeface="Wingdings" panose="05000000000000000000" pitchFamily="2" charset="2"/>
              <a:buChar char="q"/>
            </a:pPr>
            <a:r>
              <a:rPr lang="en-GB" sz="2800" dirty="0"/>
              <a:t>Please bring your laptops to class if possible.</a:t>
            </a:r>
            <a:endParaRPr lang="en-GB" sz="2400" dirty="0"/>
          </a:p>
          <a:p>
            <a:pPr marL="0" indent="0">
              <a:buNone/>
            </a:pPr>
            <a:endParaRPr lang="en-GB" dirty="0"/>
          </a:p>
        </p:txBody>
      </p:sp>
      <p:sp>
        <p:nvSpPr>
          <p:cNvPr id="4" name="Title 1">
            <a:extLst>
              <a:ext uri="{FF2B5EF4-FFF2-40B4-BE49-F238E27FC236}">
                <a16:creationId xmlns:a16="http://schemas.microsoft.com/office/drawing/2014/main" id="{8BFB672B-BC10-02BF-373F-6222F042F58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11272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8"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8"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anim calcmode="lin" valueType="num">
                                      <p:cBhvr additive="base">
                                        <p:cTn id="4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lnSpc>
                <a:spcPct val="90000"/>
              </a:lnSpc>
              <a:buNone/>
            </a:pPr>
            <a:r>
              <a:rPr lang="en-GB" sz="2400" dirty="0"/>
              <a:t>In the last lesson, we have covered:</a:t>
            </a:r>
            <a:br>
              <a:rPr lang="en-GB" sz="2400" dirty="0"/>
            </a:br>
            <a:endParaRPr lang="en-GB" sz="2400" dirty="0"/>
          </a:p>
          <a:p>
            <a:pPr>
              <a:buClr>
                <a:srgbClr val="0070C0"/>
              </a:buClr>
              <a:buFont typeface="Wingdings" panose="05000000000000000000" pitchFamily="2" charset="2"/>
              <a:buChar char="q"/>
            </a:pPr>
            <a:r>
              <a:rPr lang="en-GB" sz="2400" dirty="0"/>
              <a:t>what Entrepreneurs, Enterprises &amp; Entrepreneurship means.</a:t>
            </a:r>
          </a:p>
          <a:p>
            <a:pPr>
              <a:buClr>
                <a:srgbClr val="0070C0"/>
              </a:buClr>
              <a:buFont typeface="Wingdings" panose="05000000000000000000" pitchFamily="2" charset="2"/>
              <a:buChar char="q"/>
            </a:pPr>
            <a:r>
              <a:rPr lang="en-GB" sz="2400" dirty="0"/>
              <a:t>Objectives of an entrepreneur</a:t>
            </a:r>
          </a:p>
          <a:p>
            <a:pPr>
              <a:buClr>
                <a:srgbClr val="0070C0"/>
              </a:buClr>
              <a:buFont typeface="Wingdings" panose="05000000000000000000" pitchFamily="2" charset="2"/>
              <a:buChar char="q"/>
            </a:pPr>
            <a:r>
              <a:rPr lang="en-GB" sz="2400" dirty="0"/>
              <a:t>entrepreneur vs small business owner</a:t>
            </a:r>
          </a:p>
          <a:p>
            <a:pPr>
              <a:buClr>
                <a:srgbClr val="0070C0"/>
              </a:buClr>
              <a:buFont typeface="Wingdings" panose="05000000000000000000" pitchFamily="2" charset="2"/>
              <a:buChar char="q"/>
            </a:pPr>
            <a:r>
              <a:rPr lang="en-GB" sz="2400" dirty="0"/>
              <a:t>characteristics of an Entrepreneur</a:t>
            </a:r>
          </a:p>
          <a:p>
            <a:pPr>
              <a:buClr>
                <a:srgbClr val="0070C0"/>
              </a:buClr>
              <a:buFont typeface="Wingdings" panose="05000000000000000000" pitchFamily="2" charset="2"/>
              <a:buChar char="q"/>
            </a:pPr>
            <a:r>
              <a:rPr lang="en-GB" sz="2400" dirty="0"/>
              <a:t>Identifying Entrepreneurial opportunities</a:t>
            </a:r>
          </a:p>
          <a:p>
            <a:pPr>
              <a:buClr>
                <a:srgbClr val="0070C0"/>
              </a:buClr>
              <a:buFont typeface="Wingdings" panose="05000000000000000000" pitchFamily="2" charset="2"/>
              <a:buChar char="q"/>
            </a:pPr>
            <a:r>
              <a:rPr lang="en-GB" sz="2400" dirty="0"/>
              <a:t>Group Activity: success story of a well-known entrepreneur </a:t>
            </a:r>
          </a:p>
          <a:p>
            <a:pPr>
              <a:buClr>
                <a:srgbClr val="0070C0"/>
              </a:buClr>
              <a:buFont typeface="Wingdings" panose="05000000000000000000" pitchFamily="2" charset="2"/>
              <a:buChar char="q"/>
            </a:pPr>
            <a:r>
              <a:rPr lang="en-GB" sz="2400" dirty="0"/>
              <a:t>Pair work: Frustrations to entrepreneurial opportunities</a:t>
            </a:r>
          </a:p>
          <a:p>
            <a:pPr>
              <a:buClr>
                <a:srgbClr val="0070C0"/>
              </a:buClr>
              <a:buFont typeface="Wingdings" panose="05000000000000000000" pitchFamily="2" charset="2"/>
              <a:buChar char="q"/>
            </a:pPr>
            <a:r>
              <a:rPr lang="en-GB" sz="2400" b="1" dirty="0">
                <a:solidFill>
                  <a:srgbClr val="007BC1"/>
                </a:solidFill>
              </a:rPr>
              <a:t>Check Course Engagement </a:t>
            </a:r>
            <a:r>
              <a:rPr lang="en-GB" sz="2400" dirty="0"/>
              <a:t>-&gt; Week 1 </a:t>
            </a:r>
          </a:p>
          <a:p>
            <a:pPr marL="0" indent="0">
              <a:buClr>
                <a:srgbClr val="0070C0"/>
              </a:buClr>
              <a:buNone/>
            </a:pPr>
            <a:endParaRPr lang="en-GB" sz="2400" dirty="0"/>
          </a:p>
          <a:p>
            <a:pPr marL="0" indent="0">
              <a:buClr>
                <a:srgbClr val="0070C0"/>
              </a:buClr>
              <a:buNone/>
            </a:pPr>
            <a:endParaRPr lang="en-GB" sz="2400" dirty="0"/>
          </a:p>
          <a:p>
            <a:pPr>
              <a:buClr>
                <a:srgbClr val="0070C0"/>
              </a:buClr>
              <a:buFont typeface="Wingdings" panose="05000000000000000000" pitchFamily="2" charset="2"/>
              <a:buChar char="q"/>
            </a:pPr>
            <a:endParaRPr lang="en-GB" sz="2400" i="1" dirty="0"/>
          </a:p>
          <a:p>
            <a:pPr marL="0" indent="0">
              <a:buNone/>
            </a:pPr>
            <a:endParaRPr lang="en-GB" sz="2400"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00FFFF"/>
                </a:highlight>
              </a:rPr>
              <a:t>Recap of previous session….</a:t>
            </a:r>
            <a:endParaRPr lang="en-GB" sz="3600" b="1" dirty="0">
              <a:highlight>
                <a:srgbClr val="00FFFF"/>
              </a:highlight>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lnSpc>
                <a:spcPct val="90000"/>
              </a:lnSpc>
              <a:buNone/>
            </a:pPr>
            <a:r>
              <a:rPr lang="en-GB" sz="2800" dirty="0"/>
              <a:t>We will:</a:t>
            </a:r>
          </a:p>
          <a:p>
            <a:pPr marL="0" indent="0">
              <a:lnSpc>
                <a:spcPct val="90000"/>
              </a:lnSpc>
              <a:buNone/>
            </a:pPr>
            <a:endParaRPr lang="en-GB" sz="2800" dirty="0"/>
          </a:p>
          <a:p>
            <a:pPr>
              <a:buClr>
                <a:srgbClr val="0070C0"/>
              </a:buClr>
              <a:buFont typeface="Wingdings" panose="05000000000000000000" pitchFamily="2" charset="2"/>
              <a:buChar char="q"/>
            </a:pPr>
            <a:r>
              <a:rPr lang="en-GB" sz="2800" dirty="0"/>
              <a:t>Explain the Entrepreneurial process.</a:t>
            </a:r>
          </a:p>
          <a:p>
            <a:pPr>
              <a:buClr>
                <a:srgbClr val="0070C0"/>
              </a:buClr>
              <a:buFont typeface="Wingdings" panose="05000000000000000000" pitchFamily="2" charset="2"/>
              <a:buChar char="q"/>
            </a:pPr>
            <a:endParaRPr lang="en-GB" sz="2800" dirty="0"/>
          </a:p>
          <a:p>
            <a:pPr>
              <a:lnSpc>
                <a:spcPct val="90000"/>
              </a:lnSpc>
              <a:buClr>
                <a:srgbClr val="0070C0"/>
              </a:buClr>
              <a:buFont typeface="Wingdings" panose="05000000000000000000" pitchFamily="2" charset="2"/>
              <a:buChar char="q"/>
            </a:pPr>
            <a:r>
              <a:rPr lang="en-GB" sz="2800" dirty="0">
                <a:cs typeface="Calibri" panose="020F0502020204030204" pitchFamily="34" charset="0"/>
              </a:rPr>
              <a:t>Understand the Business Planning process by learning about Business plans.</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Finalise your business idea and work on your overview through a practical activity</a:t>
            </a:r>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00FFFF"/>
                </a:highlight>
              </a:rPr>
              <a:t>In today’s session….</a:t>
            </a:r>
            <a:endParaRPr lang="en-GB" sz="3600" b="1" dirty="0">
              <a:highlight>
                <a:srgbClr val="00FFFF"/>
              </a:highlight>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00FFFF"/>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4435" y="1268760"/>
            <a:ext cx="9119437" cy="4679074"/>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300" dirty="0">
                <a:latin typeface="+mj-lt"/>
              </a:rPr>
              <a:t>Very few startups can find success right away, but there are some expectations, for instance if the concept relates to medicine (example: vaccine for cancer, covid etc), then the startup could be an overnight success.</a:t>
            </a:r>
          </a:p>
          <a:p>
            <a:pPr>
              <a:spcAft>
                <a:spcPts val="1200"/>
              </a:spcAft>
              <a:buClr>
                <a:srgbClr val="0070C0"/>
              </a:buClr>
              <a:buFont typeface="Wingdings" panose="05000000000000000000" pitchFamily="2" charset="2"/>
              <a:buChar char="q"/>
            </a:pPr>
            <a:r>
              <a:rPr lang="en-GB" altLang="en-US" sz="3300" dirty="0">
                <a:latin typeface="+mj-lt"/>
              </a:rPr>
              <a:t>In general, most startups require some time to expand and become established in their market.</a:t>
            </a:r>
          </a:p>
          <a:p>
            <a:pPr>
              <a:spcAft>
                <a:spcPts val="1200"/>
              </a:spcAft>
              <a:buClr>
                <a:srgbClr val="0070C0"/>
              </a:buClr>
              <a:buFont typeface="Wingdings" panose="05000000000000000000" pitchFamily="2" charset="2"/>
              <a:buChar char="q"/>
            </a:pPr>
            <a:r>
              <a:rPr lang="en-GB" sz="3300" dirty="0">
                <a:latin typeface="+mj-lt"/>
              </a:rPr>
              <a:t>Every entrepreneur must go through a number of phases before launching their venture. </a:t>
            </a:r>
          </a:p>
          <a:p>
            <a:pPr>
              <a:spcAft>
                <a:spcPts val="1200"/>
              </a:spcAft>
              <a:buClr>
                <a:srgbClr val="0070C0"/>
              </a:buClr>
              <a:buFont typeface="Wingdings" panose="05000000000000000000" pitchFamily="2" charset="2"/>
              <a:buChar char="q"/>
            </a:pPr>
            <a:r>
              <a:rPr lang="en-GB" sz="3300" dirty="0">
                <a:latin typeface="+mj-lt"/>
              </a:rPr>
              <a:t>Even those that previously ran successful companies, have to go through the same process when starting a new venture.</a:t>
            </a:r>
          </a:p>
          <a:p>
            <a:pPr marL="0" indent="0">
              <a:spcAft>
                <a:spcPts val="1200"/>
              </a:spcAft>
              <a:buClr>
                <a:srgbClr val="0070C0"/>
              </a:buClr>
              <a:buNone/>
            </a:pPr>
            <a:endParaRPr lang="en-GB" dirty="0"/>
          </a:p>
          <a:p>
            <a:pPr>
              <a:spcAft>
                <a:spcPts val="1200"/>
              </a:spcAft>
              <a:buClr>
                <a:srgbClr val="0070C0"/>
              </a:buClr>
              <a:buFont typeface="Wingdings" panose="05000000000000000000" pitchFamily="2" charset="2"/>
              <a:buChar char="q"/>
            </a:pPr>
            <a:endParaRPr lang="en-GB" altLang="en-US" sz="3000" dirty="0"/>
          </a:p>
          <a:p>
            <a:pPr marL="0" indent="0" algn="ctr">
              <a:buNone/>
            </a:pPr>
            <a:endParaRPr lang="en-GB" dirty="0"/>
          </a:p>
        </p:txBody>
      </p:sp>
    </p:spTree>
    <p:extLst>
      <p:ext uri="{BB962C8B-B14F-4D97-AF65-F5344CB8AC3E}">
        <p14:creationId xmlns:p14="http://schemas.microsoft.com/office/powerpoint/2010/main" val="38512619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00FFFF"/>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1"/>
            <a:ext cx="9119437" cy="4576975"/>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800" dirty="0"/>
              <a:t>This process is known as the “Entrepreneurial Process.” </a:t>
            </a:r>
          </a:p>
          <a:p>
            <a:pPr>
              <a:spcAft>
                <a:spcPts val="1200"/>
              </a:spcAft>
              <a:buClr>
                <a:srgbClr val="0070C0"/>
              </a:buClr>
              <a:buFont typeface="Wingdings" panose="05000000000000000000" pitchFamily="2" charset="2"/>
              <a:buChar char="q"/>
            </a:pPr>
            <a:r>
              <a:rPr lang="en-GB" altLang="en-US" sz="3800" dirty="0"/>
              <a:t>There are different models within the literature, but in this instance, we will explore the Duke University five stages entrepreneurial process </a:t>
            </a:r>
          </a:p>
          <a:p>
            <a:pPr>
              <a:spcAft>
                <a:spcPts val="1200"/>
              </a:spcAft>
              <a:buClr>
                <a:srgbClr val="0070C0"/>
              </a:buClr>
              <a:buFont typeface="Wingdings" panose="05000000000000000000" pitchFamily="2" charset="2"/>
              <a:buChar char="q"/>
            </a:pPr>
            <a:r>
              <a:rPr lang="en-GB" altLang="en-US" sz="3800" dirty="0"/>
              <a:t>Duke University five stages entrepreneurial process are:</a:t>
            </a:r>
          </a:p>
          <a:p>
            <a:pPr marL="514350" indent="-155575">
              <a:spcAft>
                <a:spcPts val="1200"/>
              </a:spcAft>
              <a:buClr>
                <a:srgbClr val="0070C0"/>
              </a:buClr>
              <a:buFont typeface="+mj-lt"/>
              <a:buAutoNum type="arabicPeriod"/>
            </a:pPr>
            <a:r>
              <a:rPr lang="en-GB" altLang="en-US" sz="3800" dirty="0"/>
              <a:t>Idea generation</a:t>
            </a:r>
          </a:p>
          <a:p>
            <a:pPr marL="514350" indent="-155575">
              <a:spcAft>
                <a:spcPts val="1200"/>
              </a:spcAft>
              <a:buClr>
                <a:srgbClr val="0070C0"/>
              </a:buClr>
              <a:buFont typeface="+mj-lt"/>
              <a:buAutoNum type="arabicPeriod"/>
            </a:pPr>
            <a:r>
              <a:rPr lang="en-GB" altLang="en-US" sz="3800" dirty="0"/>
              <a:t>Opportunity evaluation</a:t>
            </a:r>
          </a:p>
          <a:p>
            <a:pPr marL="514350" indent="-155575">
              <a:spcAft>
                <a:spcPts val="1200"/>
              </a:spcAft>
              <a:buClr>
                <a:srgbClr val="0070C0"/>
              </a:buClr>
              <a:buFont typeface="+mj-lt"/>
              <a:buAutoNum type="arabicPeriod"/>
            </a:pPr>
            <a:r>
              <a:rPr lang="en-GB" altLang="en-US" sz="3800" dirty="0"/>
              <a:t>Planning </a:t>
            </a:r>
          </a:p>
          <a:p>
            <a:pPr marL="514350" indent="-155575">
              <a:spcAft>
                <a:spcPts val="1200"/>
              </a:spcAft>
              <a:buClr>
                <a:srgbClr val="0070C0"/>
              </a:buClr>
              <a:buFont typeface="+mj-lt"/>
              <a:buAutoNum type="arabicPeriod"/>
            </a:pPr>
            <a:r>
              <a:rPr lang="en-GB" altLang="en-US" sz="3800" dirty="0"/>
              <a:t>Company formation/launch</a:t>
            </a:r>
          </a:p>
          <a:p>
            <a:pPr marL="514350" indent="-155575">
              <a:spcAft>
                <a:spcPts val="1200"/>
              </a:spcAft>
              <a:buClr>
                <a:srgbClr val="0070C0"/>
              </a:buClr>
              <a:buFont typeface="+mj-lt"/>
              <a:buAutoNum type="arabicPeriod"/>
            </a:pPr>
            <a:r>
              <a:rPr lang="en-GB" altLang="en-US" sz="3800" dirty="0"/>
              <a:t>Growth </a:t>
            </a: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35068500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77774" y="440638"/>
            <a:ext cx="9144000" cy="584775"/>
          </a:xfrm>
          <a:prstGeom prst="rect">
            <a:avLst/>
          </a:prstGeom>
          <a:noFill/>
        </p:spPr>
        <p:txBody>
          <a:bodyPr wrap="square" rtlCol="0">
            <a:spAutoFit/>
          </a:bodyPr>
          <a:lstStyle/>
          <a:p>
            <a:pPr algn="ctr">
              <a:buFont typeface="Arial" pitchFamily="34" charset="0"/>
              <a:buNone/>
            </a:pPr>
            <a:r>
              <a:rPr lang="en-US" sz="3200" b="1" dirty="0">
                <a:highlight>
                  <a:srgbClr val="00FFFF"/>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177774" y="1268760"/>
            <a:ext cx="8939925" cy="477470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66713">
              <a:spcAft>
                <a:spcPts val="1200"/>
              </a:spcAft>
              <a:buClr>
                <a:srgbClr val="0070C0"/>
              </a:buClr>
              <a:buFont typeface="Wingdings" panose="05000000000000000000" pitchFamily="2" charset="2"/>
              <a:buChar char="q"/>
            </a:pPr>
            <a:r>
              <a:rPr lang="en-GB" altLang="en-US" sz="2000" b="1" u="sng" dirty="0"/>
              <a:t>Idea generation: </a:t>
            </a:r>
            <a:r>
              <a:rPr lang="en-GB" sz="2000" dirty="0"/>
              <a:t>every new venture begins with an idea. In this context, we take an idea to be a description of a need or problem of some constituency coupled with a concept of a possible solution.</a:t>
            </a:r>
          </a:p>
          <a:p>
            <a:pPr marL="23813" indent="0">
              <a:spcAft>
                <a:spcPts val="1200"/>
              </a:spcAft>
              <a:buClr>
                <a:srgbClr val="0070C0"/>
              </a:buClr>
              <a:buNone/>
            </a:pPr>
            <a:endParaRPr lang="en-GB" sz="2000" dirty="0"/>
          </a:p>
          <a:p>
            <a:pPr marL="366713">
              <a:spcAft>
                <a:spcPts val="1200"/>
              </a:spcAft>
              <a:buClr>
                <a:srgbClr val="0070C0"/>
              </a:buClr>
              <a:buFont typeface="Wingdings" panose="05000000000000000000" pitchFamily="2" charset="2"/>
              <a:buChar char="q"/>
            </a:pPr>
            <a:r>
              <a:rPr lang="en-GB" sz="2000" b="1" u="sng" dirty="0"/>
              <a:t>Opportunity Evaluation: </a:t>
            </a:r>
            <a:r>
              <a:rPr lang="en-GB" sz="2000" dirty="0"/>
              <a:t>this is the step where you ask the question of whether there is an opportunity worth investing in.  Investment is principally capital, whether from individuals to the company or from external investors. </a:t>
            </a:r>
          </a:p>
          <a:p>
            <a:pPr marL="358775" indent="0">
              <a:spcAft>
                <a:spcPts val="1200"/>
              </a:spcAft>
              <a:buClr>
                <a:srgbClr val="0070C0"/>
              </a:buClr>
              <a:buNone/>
            </a:pPr>
            <a:r>
              <a:rPr lang="en-GB" sz="2000" dirty="0"/>
              <a:t>The time and energy contributed by the entrepreneur or other team members is also considered as capital in addition to assets such as intellectual property, patents personal relationships, physical property, etc.</a:t>
            </a:r>
          </a:p>
          <a:p>
            <a:pPr marL="179388" indent="-95250">
              <a:spcAft>
                <a:spcPts val="1200"/>
              </a:spcAft>
              <a:buClr>
                <a:srgbClr val="0070C0"/>
              </a:buClr>
              <a:buNone/>
            </a:pPr>
            <a:endParaRPr lang="en-GB" altLang="en-US" sz="2400"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6515615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77774" y="440638"/>
            <a:ext cx="9144000" cy="584775"/>
          </a:xfrm>
          <a:prstGeom prst="rect">
            <a:avLst/>
          </a:prstGeom>
          <a:noFill/>
        </p:spPr>
        <p:txBody>
          <a:bodyPr wrap="square" rtlCol="0">
            <a:spAutoFit/>
          </a:bodyPr>
          <a:lstStyle/>
          <a:p>
            <a:pPr algn="ctr">
              <a:buFont typeface="Arial" pitchFamily="34" charset="0"/>
              <a:buNone/>
            </a:pPr>
            <a:r>
              <a:rPr lang="en-US" sz="3200" b="1" dirty="0">
                <a:highlight>
                  <a:srgbClr val="00FFFF"/>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025414"/>
            <a:ext cx="9117699" cy="50180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27037">
              <a:lnSpc>
                <a:spcPct val="107000"/>
              </a:lnSpc>
              <a:spcAft>
                <a:spcPts val="800"/>
              </a:spcAft>
              <a:buClr>
                <a:srgbClr val="0070C0"/>
              </a:buClr>
              <a:buFont typeface="Wingdings" panose="05000000000000000000" pitchFamily="2" charset="2"/>
              <a:buChar char="q"/>
            </a:pPr>
            <a:r>
              <a:rPr lang="en-GB" sz="2400" b="1" u="sng" dirty="0">
                <a:ea typeface="Calibri" panose="020F0502020204030204" pitchFamily="34" charset="0"/>
                <a:cs typeface="Arial" panose="020B0604020202020204" pitchFamily="34" charset="0"/>
              </a:rPr>
              <a:t>Planning:</a:t>
            </a:r>
            <a:r>
              <a:rPr lang="en-GB" sz="2400" dirty="0">
                <a:ea typeface="Calibri" panose="020F0502020204030204" pitchFamily="34" charset="0"/>
                <a:cs typeface="Arial" panose="020B0604020202020204" pitchFamily="34" charset="0"/>
              </a:rPr>
              <a:t> Once you have decided the opportunity is financially viable, then a plan is required to map out how you will commercialise the opportunity. </a:t>
            </a:r>
          </a:p>
          <a:p>
            <a:pPr marL="427037">
              <a:lnSpc>
                <a:spcPct val="107000"/>
              </a:lnSpc>
              <a:spcAft>
                <a:spcPts val="800"/>
              </a:spcAft>
              <a:buClr>
                <a:srgbClr val="0070C0"/>
              </a:buClr>
              <a:buFont typeface="Wingdings" panose="05000000000000000000" pitchFamily="2" charset="2"/>
              <a:buChar char="q"/>
            </a:pPr>
            <a:r>
              <a:rPr lang="en-GB" sz="2400" b="1" u="sng" dirty="0">
                <a:ea typeface="Calibri" panose="020F0502020204030204" pitchFamily="34" charset="0"/>
                <a:cs typeface="Arial" panose="020B0604020202020204" pitchFamily="34" charset="0"/>
              </a:rPr>
              <a:t>Company formation/launch</a:t>
            </a:r>
            <a:r>
              <a:rPr lang="en-GB" sz="2400" dirty="0">
                <a:ea typeface="Calibri" panose="020F0502020204030204" pitchFamily="34" charset="0"/>
                <a:cs typeface="Arial" panose="020B0604020202020204" pitchFamily="34" charset="0"/>
              </a:rPr>
              <a:t>: The entrepreneurs in this stage must select the legal entity of their company before launch.</a:t>
            </a:r>
          </a:p>
          <a:p>
            <a:pPr marL="427037">
              <a:lnSpc>
                <a:spcPct val="107000"/>
              </a:lnSpc>
              <a:spcAft>
                <a:spcPts val="800"/>
              </a:spcAft>
              <a:buClr>
                <a:srgbClr val="0070C0"/>
              </a:buClr>
              <a:buFont typeface="Wingdings" panose="05000000000000000000" pitchFamily="2" charset="2"/>
              <a:buChar char="q"/>
            </a:pPr>
            <a:r>
              <a:rPr lang="en-GB" altLang="en-US" sz="2400" b="1" u="sng" dirty="0"/>
              <a:t>Growth: </a:t>
            </a:r>
            <a:r>
              <a:rPr lang="en-GB" altLang="en-US" sz="2400" dirty="0"/>
              <a:t>After launch, the company works toward branding its product/s or service/s, generating revenue and moving toward sustainable performance. The emphasis shifts from planning to execution. At this point, you continue to ask questions but spend more of your time carrying out your plans.</a:t>
            </a: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771800" y="6957392"/>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
        <p:nvSpPr>
          <p:cNvPr id="7" name="TextBox 6">
            <a:extLst>
              <a:ext uri="{FF2B5EF4-FFF2-40B4-BE49-F238E27FC236}">
                <a16:creationId xmlns:a16="http://schemas.microsoft.com/office/drawing/2014/main" id="{3BDCB455-8580-4A59-62F4-BB8841CC18EC}"/>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36913744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00FFFF"/>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2800" dirty="0"/>
              <a:t>It took Amazon, Tesla, Airbnb years to reach where they are now.  </a:t>
            </a:r>
          </a:p>
          <a:p>
            <a:pPr>
              <a:spcAft>
                <a:spcPts val="1200"/>
              </a:spcAft>
              <a:buClr>
                <a:srgbClr val="0070C0"/>
              </a:buClr>
              <a:buFont typeface="Wingdings" panose="05000000000000000000" pitchFamily="2" charset="2"/>
              <a:buChar char="q"/>
            </a:pPr>
            <a:r>
              <a:rPr lang="en-GB" altLang="en-US" sz="2800" dirty="0"/>
              <a:t>Tesla &amp; Airbnb started in 2008, Amazon started in 1994.</a:t>
            </a:r>
          </a:p>
          <a:p>
            <a:pPr>
              <a:spcAft>
                <a:spcPts val="1200"/>
              </a:spcAft>
              <a:buClr>
                <a:srgbClr val="0070C0"/>
              </a:buClr>
              <a:buFont typeface="Wingdings" panose="05000000000000000000" pitchFamily="2" charset="2"/>
              <a:buChar char="q"/>
            </a:pPr>
            <a:r>
              <a:rPr lang="en-GB" altLang="en-US" sz="2800" dirty="0"/>
              <a:t>Tesla &amp; Airbnb started 16 years ago and amazon 30 years ago…</a:t>
            </a:r>
          </a:p>
          <a:p>
            <a:pPr>
              <a:spcAft>
                <a:spcPts val="1200"/>
              </a:spcAft>
              <a:buClr>
                <a:srgbClr val="0070C0"/>
              </a:buClr>
              <a:buFont typeface="Wingdings" panose="05000000000000000000" pitchFamily="2" charset="2"/>
              <a:buChar char="q"/>
            </a:pPr>
            <a:r>
              <a:rPr lang="en-GB" altLang="en-US" sz="2800" dirty="0"/>
              <a:t>It takes time to build a company; instead of focusing on where these companies are now, consider how long it took them to get there and what they did.</a:t>
            </a:r>
            <a:endParaRPr lang="en-GB" sz="2800" dirty="0"/>
          </a:p>
          <a:p>
            <a:pPr>
              <a:spcAft>
                <a:spcPts val="1200"/>
              </a:spcAft>
              <a:buClr>
                <a:srgbClr val="0070C0"/>
              </a:buClr>
              <a:buFont typeface="Wingdings" panose="05000000000000000000" pitchFamily="2" charset="2"/>
              <a:buChar char="q"/>
            </a:pPr>
            <a:endParaRPr lang="en-GB" altLang="en-US" sz="2800" dirty="0"/>
          </a:p>
          <a:p>
            <a:pPr marL="0" indent="0" algn="ctr">
              <a:buNone/>
            </a:pPr>
            <a:endParaRPr lang="en-GB" dirty="0"/>
          </a:p>
        </p:txBody>
      </p:sp>
    </p:spTree>
    <p:extLst>
      <p:ext uri="{BB962C8B-B14F-4D97-AF65-F5344CB8AC3E}">
        <p14:creationId xmlns:p14="http://schemas.microsoft.com/office/powerpoint/2010/main" val="37189979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BCB92-EFAC-0B11-095B-63C8E25F5F97}"/>
              </a:ext>
            </a:extLst>
          </p:cNvPr>
          <p:cNvSpPr>
            <a:spLocks noGrp="1"/>
          </p:cNvSpPr>
          <p:nvPr>
            <p:ph type="title"/>
          </p:nvPr>
        </p:nvSpPr>
        <p:spPr>
          <a:xfrm>
            <a:off x="457200" y="274638"/>
            <a:ext cx="8229600" cy="1066130"/>
          </a:xfrm>
        </p:spPr>
        <p:txBody>
          <a:bodyPr>
            <a:normAutofit/>
          </a:bodyPr>
          <a:lstStyle/>
          <a:p>
            <a:pPr algn="l"/>
            <a:r>
              <a:rPr lang="en-GB" dirty="0"/>
              <a:t>Barriers to Entrepreneurship </a:t>
            </a:r>
          </a:p>
        </p:txBody>
      </p:sp>
      <p:sp>
        <p:nvSpPr>
          <p:cNvPr id="3" name="Content Placeholder 2">
            <a:extLst>
              <a:ext uri="{FF2B5EF4-FFF2-40B4-BE49-F238E27FC236}">
                <a16:creationId xmlns:a16="http://schemas.microsoft.com/office/drawing/2014/main" id="{8C43F091-CACC-1178-BA48-E5875BEF6541}"/>
              </a:ext>
            </a:extLst>
          </p:cNvPr>
          <p:cNvSpPr>
            <a:spLocks noGrp="1"/>
          </p:cNvSpPr>
          <p:nvPr>
            <p:ph idx="1"/>
          </p:nvPr>
        </p:nvSpPr>
        <p:spPr>
          <a:xfrm>
            <a:off x="457200" y="1628801"/>
            <a:ext cx="8229600" cy="3888432"/>
          </a:xfrm>
        </p:spPr>
        <p:txBody>
          <a:bodyPr/>
          <a:lstStyle/>
          <a:p>
            <a:r>
              <a:rPr lang="en-GB" dirty="0"/>
              <a:t>A large number of entrepreneurs particularly in the small enterprises fail due to several problems and barriers.</a:t>
            </a:r>
          </a:p>
          <a:p>
            <a:endParaRPr lang="en-GB" dirty="0"/>
          </a:p>
          <a:p>
            <a:r>
              <a:rPr lang="en-GB" dirty="0">
                <a:solidFill>
                  <a:srgbClr val="FF0000"/>
                </a:solidFill>
              </a:rPr>
              <a:t>Can you think of some?</a:t>
            </a:r>
          </a:p>
        </p:txBody>
      </p:sp>
      <p:sp>
        <p:nvSpPr>
          <p:cNvPr id="4" name="Slide Number Placeholder 3">
            <a:extLst>
              <a:ext uri="{FF2B5EF4-FFF2-40B4-BE49-F238E27FC236}">
                <a16:creationId xmlns:a16="http://schemas.microsoft.com/office/drawing/2014/main" id="{E75DF62B-80A2-CFEE-3553-0C2B6F36FAE3}"/>
              </a:ext>
            </a:extLst>
          </p:cNvPr>
          <p:cNvSpPr>
            <a:spLocks noGrp="1"/>
          </p:cNvSpPr>
          <p:nvPr>
            <p:ph type="sldNum" sz="quarter" idx="12"/>
          </p:nvPr>
        </p:nvSpPr>
        <p:spPr/>
        <p:txBody>
          <a:bodyPr/>
          <a:lstStyle/>
          <a:p>
            <a:fld id="{C3F65BB1-9206-4D7F-97F9-47DCC7DC6334}" type="slidenum">
              <a:rPr lang="en-GB" smtClean="0"/>
              <a:pPr/>
              <a:t>10</a:t>
            </a:fld>
            <a:endParaRPr lang="en-GB" dirty="0"/>
          </a:p>
        </p:txBody>
      </p:sp>
    </p:spTree>
    <p:extLst>
      <p:ext uri="{BB962C8B-B14F-4D97-AF65-F5344CB8AC3E}">
        <p14:creationId xmlns:p14="http://schemas.microsoft.com/office/powerpoint/2010/main" val="2884748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A2753-0B38-4C53-CD1B-E0F34F69278B}"/>
              </a:ext>
            </a:extLst>
          </p:cNvPr>
          <p:cNvSpPr>
            <a:spLocks noGrp="1"/>
          </p:cNvSpPr>
          <p:nvPr>
            <p:ph type="title"/>
          </p:nvPr>
        </p:nvSpPr>
        <p:spPr>
          <a:xfrm>
            <a:off x="457200" y="274638"/>
            <a:ext cx="8229600" cy="778098"/>
          </a:xfrm>
        </p:spPr>
        <p:txBody>
          <a:bodyPr>
            <a:normAutofit/>
          </a:bodyPr>
          <a:lstStyle/>
          <a:p>
            <a:pPr algn="l"/>
            <a:r>
              <a:rPr lang="en-GB" sz="3200" b="1" dirty="0"/>
              <a:t>Barriers to Entrepreneurship </a:t>
            </a:r>
          </a:p>
        </p:txBody>
      </p:sp>
      <p:sp>
        <p:nvSpPr>
          <p:cNvPr id="3" name="Content Placeholder 2">
            <a:extLst>
              <a:ext uri="{FF2B5EF4-FFF2-40B4-BE49-F238E27FC236}">
                <a16:creationId xmlns:a16="http://schemas.microsoft.com/office/drawing/2014/main" id="{C755914E-80FF-DB69-E753-69AC02FBB1A2}"/>
              </a:ext>
            </a:extLst>
          </p:cNvPr>
          <p:cNvSpPr>
            <a:spLocks noGrp="1"/>
          </p:cNvSpPr>
          <p:nvPr>
            <p:ph idx="1"/>
          </p:nvPr>
        </p:nvSpPr>
        <p:spPr>
          <a:xfrm>
            <a:off x="457200" y="1196752"/>
            <a:ext cx="8229600" cy="4896544"/>
          </a:xfrm>
        </p:spPr>
        <p:txBody>
          <a:bodyPr>
            <a:normAutofit/>
          </a:bodyPr>
          <a:lstStyle/>
          <a:p>
            <a:r>
              <a:rPr lang="en-GB" dirty="0"/>
              <a:t>Compare your class answer with the indicative answer provided in Week 2 Moodle tile.</a:t>
            </a:r>
          </a:p>
        </p:txBody>
      </p:sp>
      <p:sp>
        <p:nvSpPr>
          <p:cNvPr id="4" name="Slide Number Placeholder 3">
            <a:extLst>
              <a:ext uri="{FF2B5EF4-FFF2-40B4-BE49-F238E27FC236}">
                <a16:creationId xmlns:a16="http://schemas.microsoft.com/office/drawing/2014/main" id="{47407411-FA21-3B19-8D93-DC29067DB3C2}"/>
              </a:ext>
            </a:extLst>
          </p:cNvPr>
          <p:cNvSpPr>
            <a:spLocks noGrp="1"/>
          </p:cNvSpPr>
          <p:nvPr>
            <p:ph type="sldNum" sz="quarter" idx="12"/>
          </p:nvPr>
        </p:nvSpPr>
        <p:spPr/>
        <p:txBody>
          <a:bodyPr/>
          <a:lstStyle/>
          <a:p>
            <a:fld id="{C3F65BB1-9206-4D7F-97F9-47DCC7DC6334}" type="slidenum">
              <a:rPr lang="en-GB" smtClean="0"/>
              <a:pPr/>
              <a:t>11</a:t>
            </a:fld>
            <a:endParaRPr lang="en-GB" dirty="0"/>
          </a:p>
        </p:txBody>
      </p:sp>
    </p:spTree>
    <p:extLst>
      <p:ext uri="{BB962C8B-B14F-4D97-AF65-F5344CB8AC3E}">
        <p14:creationId xmlns:p14="http://schemas.microsoft.com/office/powerpoint/2010/main" val="1247753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lgn="ctr">
              <a:lnSpc>
                <a:spcPct val="107000"/>
              </a:lnSpc>
              <a:spcAft>
                <a:spcPts val="800"/>
              </a:spcAft>
              <a:buNone/>
            </a:pPr>
            <a:r>
              <a:rPr lang="en-GB" sz="2800" dirty="0">
                <a:effectLst/>
                <a:latin typeface="+mj-lt"/>
                <a:ea typeface="Calibri" panose="020F0502020204030204" pitchFamily="34" charset="0"/>
                <a:cs typeface="Times New Roman" panose="02020603050405020304" pitchFamily="18" charset="0"/>
              </a:rPr>
              <a:t>Next, we will discuss business planning and learn about business plans in more detail.</a:t>
            </a:r>
          </a:p>
          <a:p>
            <a:pPr marL="0" indent="0" algn="ctr">
              <a:lnSpc>
                <a:spcPct val="107000"/>
              </a:lnSpc>
              <a:spcAft>
                <a:spcPts val="800"/>
              </a:spcAft>
              <a:buNone/>
            </a:pPr>
            <a:r>
              <a:rPr lang="en-GB" sz="2800" dirty="0">
                <a:effectLst/>
                <a:latin typeface="+mj-lt"/>
                <a:ea typeface="Calibri" panose="020F0502020204030204" pitchFamily="34" charset="0"/>
                <a:cs typeface="Times New Roman" panose="02020603050405020304" pitchFamily="18" charset="0"/>
              </a:rPr>
              <a:t> </a:t>
            </a:r>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00FFFF"/>
                </a:highlight>
              </a:rPr>
              <a:t>Business Planning</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560459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48919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24563" y="424449"/>
            <a:ext cx="9144000" cy="584775"/>
          </a:xfrm>
          <a:prstGeom prst="rect">
            <a:avLst/>
          </a:prstGeom>
          <a:noFill/>
        </p:spPr>
        <p:txBody>
          <a:bodyPr wrap="square" rtlCol="0">
            <a:spAutoFit/>
          </a:bodyPr>
          <a:lstStyle/>
          <a:p>
            <a:pPr algn="ctr">
              <a:buFont typeface="Arial" pitchFamily="34" charset="0"/>
              <a:buNone/>
            </a:pPr>
            <a:r>
              <a:rPr kumimoji="0" lang="en-GB" sz="3200" b="1" i="0" u="none" strike="noStrike" kern="1200" cap="none" spc="0" normalizeH="0" baseline="0" noProof="0" dirty="0">
                <a:ln>
                  <a:noFill/>
                </a:ln>
                <a:solidFill>
                  <a:prstClr val="black"/>
                </a:solidFill>
                <a:effectLst/>
                <a:highlight>
                  <a:srgbClr val="00FFFF"/>
                </a:highlight>
                <a:uLnTx/>
                <a:uFillTx/>
                <a:latin typeface="Myriad Pro"/>
              </a:rPr>
              <a:t>Class activity</a:t>
            </a:r>
            <a:endParaRPr lang="en-US" sz="3200" b="1" dirty="0">
              <a:highlight>
                <a:srgbClr val="00FFFF"/>
              </a:highlight>
            </a:endParaRP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27117"/>
            <a:ext cx="9119437" cy="45509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07000"/>
              </a:lnSpc>
              <a:spcAft>
                <a:spcPts val="800"/>
              </a:spcAft>
              <a:buClr>
                <a:srgbClr val="0070C0"/>
              </a:buClr>
              <a:buNone/>
            </a:pPr>
            <a:r>
              <a:rPr lang="en-GB" sz="2800" dirty="0">
                <a:ea typeface="Calibri" panose="020F0502020204030204" pitchFamily="34" charset="0"/>
                <a:cs typeface="Times New Roman" panose="02020603050405020304" pitchFamily="18" charset="0"/>
              </a:rPr>
              <a:t> 5 minutes- </a:t>
            </a:r>
            <a:r>
              <a:rPr lang="en-GB" sz="2800" b="1" dirty="0">
                <a:ea typeface="Calibri" panose="020F0502020204030204" pitchFamily="34" charset="0"/>
                <a:cs typeface="Times New Roman" panose="02020603050405020304" pitchFamily="18" charset="0"/>
              </a:rPr>
              <a:t>class </a:t>
            </a:r>
            <a:r>
              <a:rPr lang="en-GB" sz="2800" b="1" dirty="0"/>
              <a:t>discussion</a:t>
            </a:r>
          </a:p>
          <a:p>
            <a:pPr marL="0" indent="0" algn="ctr">
              <a:lnSpc>
                <a:spcPct val="107000"/>
              </a:lnSpc>
              <a:spcAft>
                <a:spcPts val="800"/>
              </a:spcAft>
              <a:buClr>
                <a:srgbClr val="0070C0"/>
              </a:buClr>
              <a:buNone/>
            </a:pPr>
            <a:endParaRPr lang="en-GB" sz="2800"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800" dirty="0"/>
              <a:t>Do you think it is important for an entrepreneur to plan when starting a new venture?</a:t>
            </a:r>
          </a:p>
          <a:p>
            <a:pPr marL="0" indent="0">
              <a:lnSpc>
                <a:spcPct val="107000"/>
              </a:lnSpc>
              <a:spcAft>
                <a:spcPts val="800"/>
              </a:spcAft>
              <a:buClr>
                <a:srgbClr val="0070C0"/>
              </a:buClr>
              <a:buNone/>
            </a:pPr>
            <a:endParaRPr lang="en-GB" sz="2800" dirty="0"/>
          </a:p>
          <a:p>
            <a:pPr>
              <a:lnSpc>
                <a:spcPct val="107000"/>
              </a:lnSpc>
              <a:spcAft>
                <a:spcPts val="800"/>
              </a:spcAft>
              <a:buClr>
                <a:srgbClr val="0070C0"/>
              </a:buClr>
              <a:buFont typeface="Wingdings" panose="05000000000000000000" pitchFamily="2" charset="2"/>
              <a:buChar char="q"/>
            </a:pPr>
            <a:r>
              <a:rPr lang="en-GB" sz="2800" dirty="0"/>
              <a:t>If yes, what should be included in such plan?</a:t>
            </a:r>
          </a:p>
          <a:p>
            <a:pPr marL="0" indent="0">
              <a:lnSpc>
                <a:spcPct val="107000"/>
              </a:lnSpc>
              <a:spcAft>
                <a:spcPts val="800"/>
              </a:spcAft>
              <a:buClr>
                <a:srgbClr val="0070C0"/>
              </a:buClr>
              <a:buNone/>
            </a:pPr>
            <a:r>
              <a:rPr lang="en-GB" sz="2800" dirty="0"/>
              <a:t> </a:t>
            </a:r>
          </a:p>
        </p:txBody>
      </p:sp>
    </p:spTree>
    <p:extLst>
      <p:ext uri="{BB962C8B-B14F-4D97-AF65-F5344CB8AC3E}">
        <p14:creationId xmlns:p14="http://schemas.microsoft.com/office/powerpoint/2010/main" val="11881269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00FFFF"/>
                </a:highlight>
              </a:rPr>
              <a:t>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000" dirty="0"/>
              <a:t>A  Business  Plan is a written document that  defines the goals of the business and  describes how these goals will be reached</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is a written document which demonstrates if it is worth the investment of  money, time, effort, and energy</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sets objectives, defines  budgets, engages partners, and anticipates  problems before they occur</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is a communication tool; </a:t>
            </a:r>
            <a:r>
              <a:rPr lang="en-GB" altLang="en-US" sz="3000" b="1" dirty="0"/>
              <a:t>A ROAD MAP</a:t>
            </a:r>
          </a:p>
          <a:p>
            <a:pPr marL="0" indent="0" algn="ctr">
              <a:buNone/>
            </a:pPr>
            <a:endParaRPr lang="en-GB" dirty="0"/>
          </a:p>
        </p:txBody>
      </p:sp>
    </p:spTree>
    <p:extLst>
      <p:ext uri="{BB962C8B-B14F-4D97-AF65-F5344CB8AC3E}">
        <p14:creationId xmlns:p14="http://schemas.microsoft.com/office/powerpoint/2010/main" val="5102666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00FFFF"/>
                </a:highlight>
              </a:rPr>
              <a:t>Business Plan Questions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What?</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How?</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Where?</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Who?</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When?</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Why?</a:t>
            </a:r>
          </a:p>
          <a:p>
            <a:pPr marL="0" lvl="0" indent="0">
              <a:lnSpc>
                <a:spcPct val="107000"/>
              </a:lnSpc>
              <a:spcAft>
                <a:spcPts val="800"/>
              </a:spcAft>
              <a:buClr>
                <a:srgbClr val="0070C0"/>
              </a:buClr>
              <a:buNone/>
            </a:pPr>
            <a:r>
              <a:rPr lang="en-GB" dirty="0">
                <a:solidFill>
                  <a:prstClr val="black"/>
                </a:solidFill>
                <a:ea typeface="Calibri" panose="020F0502020204030204" pitchFamily="34" charset="0"/>
                <a:cs typeface="Times New Roman" panose="02020603050405020304" pitchFamily="18" charset="0"/>
              </a:rPr>
              <a:t>Of a new business  venture</a:t>
            </a:r>
          </a:p>
          <a:p>
            <a:pPr marL="0" indent="0" algn="ctr">
              <a:buNone/>
            </a:pPr>
            <a:endParaRPr lang="en-GB" dirty="0"/>
          </a:p>
        </p:txBody>
      </p:sp>
    </p:spTree>
    <p:extLst>
      <p:ext uri="{BB962C8B-B14F-4D97-AF65-F5344CB8AC3E}">
        <p14:creationId xmlns:p14="http://schemas.microsoft.com/office/powerpoint/2010/main" val="4061070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00FFFF"/>
                </a:highlight>
              </a:rPr>
              <a:t>Purpose of 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Reality check—what is it going to take?</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Guide to the business on present and future</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Statement of intent for third parties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Investors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Bankers/lenders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Potential management</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Strategic partners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Suppliers</a:t>
            </a:r>
          </a:p>
          <a:p>
            <a:pPr marL="0" indent="0" algn="ctr">
              <a:buNone/>
            </a:pPr>
            <a:endParaRPr lang="en-GB" dirty="0"/>
          </a:p>
        </p:txBody>
      </p:sp>
    </p:spTree>
    <p:extLst>
      <p:ext uri="{BB962C8B-B14F-4D97-AF65-F5344CB8AC3E}">
        <p14:creationId xmlns:p14="http://schemas.microsoft.com/office/powerpoint/2010/main" val="14020628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00FFFF"/>
                </a:highlight>
              </a:rPr>
              <a:t>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2700" indent="0" algn="ctr">
              <a:spcBef>
                <a:spcPts val="580"/>
              </a:spcBef>
              <a:buClr>
                <a:srgbClr val="006FC0"/>
              </a:buClr>
              <a:buNone/>
              <a:tabLst>
                <a:tab pos="355600" algn="l"/>
              </a:tabLst>
            </a:pPr>
            <a:endParaRPr lang="en-GB" sz="2800" dirty="0">
              <a:solidFill>
                <a:prstClr val="black"/>
              </a:solidFill>
            </a:endParaRPr>
          </a:p>
          <a:p>
            <a:pPr marL="12700" indent="0">
              <a:spcBef>
                <a:spcPts val="580"/>
              </a:spcBef>
              <a:buClr>
                <a:srgbClr val="006FC0"/>
              </a:buClr>
              <a:buNone/>
              <a:tabLst>
                <a:tab pos="355600" algn="l"/>
              </a:tabLst>
            </a:pPr>
            <a:r>
              <a:rPr lang="en-GB" sz="2800" dirty="0">
                <a:solidFill>
                  <a:prstClr val="black"/>
                </a:solidFill>
              </a:rPr>
              <a:t>Let’s watch a video to understand better</a:t>
            </a:r>
          </a:p>
          <a:p>
            <a:pPr marL="12700" indent="0">
              <a:spcBef>
                <a:spcPts val="580"/>
              </a:spcBef>
              <a:buClr>
                <a:srgbClr val="006FC0"/>
              </a:buClr>
              <a:buNone/>
              <a:tabLst>
                <a:tab pos="355600" algn="l"/>
              </a:tabLst>
            </a:pPr>
            <a:r>
              <a:rPr lang="en-GB" sz="2800" dirty="0">
                <a:solidFill>
                  <a:prstClr val="black"/>
                </a:solidFill>
              </a:rPr>
              <a:t>what to write in a business plan…</a:t>
            </a:r>
            <a:br>
              <a:rPr lang="en-GB" sz="2800" dirty="0">
                <a:solidFill>
                  <a:prstClr val="black"/>
                </a:solidFill>
              </a:rPr>
            </a:br>
            <a:endParaRPr lang="en-GB" sz="2800" dirty="0">
              <a:solidFill>
                <a:prstClr val="black"/>
              </a:solidFill>
            </a:endParaRPr>
          </a:p>
          <a:p>
            <a:pPr marL="12700" lvl="0" indent="0">
              <a:spcBef>
                <a:spcPts val="580"/>
              </a:spcBef>
              <a:buClr>
                <a:srgbClr val="006FC0"/>
              </a:buClr>
              <a:buNone/>
              <a:tabLst>
                <a:tab pos="355600" algn="l"/>
              </a:tabLst>
            </a:pPr>
            <a:endParaRPr lang="en-GB" sz="2800" dirty="0">
              <a:solidFill>
                <a:prstClr val="black"/>
              </a:solidFill>
            </a:endParaRPr>
          </a:p>
          <a:p>
            <a:pPr marL="12700" lvl="0" indent="0" algn="ctr">
              <a:spcBef>
                <a:spcPts val="580"/>
              </a:spcBef>
              <a:buClr>
                <a:srgbClr val="006FC0"/>
              </a:buClr>
              <a:buNone/>
              <a:tabLst>
                <a:tab pos="355600" algn="l"/>
              </a:tabLst>
            </a:pPr>
            <a:endParaRPr lang="en-GB" dirty="0">
              <a:hlinkClick r:id="rId2"/>
            </a:endParaRPr>
          </a:p>
          <a:p>
            <a:pPr marL="12700" lvl="0" indent="0" algn="ctr">
              <a:spcBef>
                <a:spcPts val="580"/>
              </a:spcBef>
              <a:buClr>
                <a:srgbClr val="006FC0"/>
              </a:buClr>
              <a:buNone/>
              <a:tabLst>
                <a:tab pos="355600" algn="l"/>
              </a:tabLst>
            </a:pPr>
            <a:r>
              <a:rPr lang="en-GB" dirty="0">
                <a:hlinkClick r:id="rId2"/>
              </a:rPr>
              <a:t>Small Business Planning (Step-by-Step</a:t>
            </a:r>
            <a:r>
              <a:rPr lang="en-GB" dirty="0"/>
              <a:t>)</a:t>
            </a:r>
          </a:p>
        </p:txBody>
      </p:sp>
      <p:pic>
        <p:nvPicPr>
          <p:cNvPr id="6" name="Picture 5" descr="A red and white striped container with popcorn&#10;&#10;Description automatically generated">
            <a:extLst>
              <a:ext uri="{FF2B5EF4-FFF2-40B4-BE49-F238E27FC236}">
                <a16:creationId xmlns:a16="http://schemas.microsoft.com/office/drawing/2014/main" id="{3B9BDED5-24E2-CEE9-D705-A90D3FB06A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76234" y="363799"/>
            <a:ext cx="3480048" cy="3480048"/>
          </a:xfrm>
          <a:prstGeom prst="rect">
            <a:avLst/>
          </a:prstGeom>
        </p:spPr>
      </p:pic>
    </p:spTree>
    <p:extLst>
      <p:ext uri="{BB962C8B-B14F-4D97-AF65-F5344CB8AC3E}">
        <p14:creationId xmlns:p14="http://schemas.microsoft.com/office/powerpoint/2010/main" val="24573706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82036" y="492328"/>
            <a:ext cx="3956685" cy="483234"/>
          </a:xfrm>
          <a:prstGeom prst="rect">
            <a:avLst/>
          </a:prstGeom>
        </p:spPr>
        <p:txBody>
          <a:bodyPr vert="horz" wrap="square" lIns="0" tIns="12700" rIns="0" bIns="0" rtlCol="0">
            <a:spAutoFit/>
          </a:bodyPr>
          <a:lstStyle/>
          <a:p>
            <a:pPr marL="12700">
              <a:lnSpc>
                <a:spcPct val="100000"/>
              </a:lnSpc>
              <a:spcBef>
                <a:spcPts val="100"/>
              </a:spcBef>
            </a:pPr>
            <a:r>
              <a:rPr sz="3000" u="none" spc="-50" dirty="0">
                <a:solidFill>
                  <a:schemeClr val="tx1"/>
                </a:solidFill>
                <a:highlight>
                  <a:srgbClr val="00FFFF"/>
                </a:highlight>
                <a:latin typeface="+mn-lt"/>
              </a:rPr>
              <a:t>Benefits </a:t>
            </a:r>
            <a:r>
              <a:rPr sz="3000" u="none" spc="380" dirty="0">
                <a:solidFill>
                  <a:schemeClr val="tx1"/>
                </a:solidFill>
                <a:highlight>
                  <a:srgbClr val="00FFFF"/>
                </a:highlight>
                <a:latin typeface="+mn-lt"/>
              </a:rPr>
              <a:t>&amp;</a:t>
            </a:r>
            <a:r>
              <a:rPr sz="3000" u="none" spc="-35" dirty="0">
                <a:solidFill>
                  <a:schemeClr val="tx1"/>
                </a:solidFill>
                <a:highlight>
                  <a:srgbClr val="00FFFF"/>
                </a:highlight>
                <a:latin typeface="+mn-lt"/>
              </a:rPr>
              <a:t> </a:t>
            </a:r>
            <a:r>
              <a:rPr lang="en-GB" sz="3000" u="none" spc="-10" dirty="0">
                <a:solidFill>
                  <a:schemeClr val="tx1"/>
                </a:solidFill>
                <a:highlight>
                  <a:srgbClr val="00FFFF"/>
                </a:highlight>
                <a:latin typeface="+mn-lt"/>
              </a:rPr>
              <a:t>Challenges</a:t>
            </a:r>
            <a:endParaRPr sz="3000" dirty="0">
              <a:solidFill>
                <a:schemeClr val="tx1"/>
              </a:solidFill>
              <a:highlight>
                <a:srgbClr val="00FFFF"/>
              </a:highlight>
              <a:latin typeface="+mn-lt"/>
            </a:endParaRPr>
          </a:p>
        </p:txBody>
      </p:sp>
      <p:sp>
        <p:nvSpPr>
          <p:cNvPr id="3" name="object 3"/>
          <p:cNvSpPr txBox="1"/>
          <p:nvPr/>
        </p:nvSpPr>
        <p:spPr>
          <a:xfrm>
            <a:off x="409768" y="1191577"/>
            <a:ext cx="4050029" cy="593111"/>
          </a:xfrm>
          <a:prstGeom prst="rect">
            <a:avLst/>
          </a:prstGeom>
          <a:solidFill>
            <a:srgbClr val="006FC0"/>
          </a:solidFill>
        </p:spPr>
        <p:txBody>
          <a:bodyPr vert="horz" wrap="square" lIns="0" tIns="224790" rIns="0" bIns="0" rtlCol="0">
            <a:spAutoFit/>
          </a:bodyPr>
          <a:lstStyle/>
          <a:p>
            <a:pPr algn="ctr">
              <a:lnSpc>
                <a:spcPct val="107000"/>
              </a:lnSpc>
              <a:spcAft>
                <a:spcPts val="800"/>
              </a:spcAft>
            </a:pPr>
            <a:r>
              <a:rPr lang="en-GB" sz="2400" b="1" dirty="0">
                <a:solidFill>
                  <a:schemeClr val="bg1"/>
                </a:solidFill>
                <a:effectLst/>
                <a:ea typeface="Calibri" panose="020F0502020204030204" pitchFamily="34" charset="0"/>
                <a:cs typeface="Times New Roman" panose="02020603050405020304" pitchFamily="18" charset="0"/>
              </a:rPr>
              <a:t>BENEFITS</a:t>
            </a:r>
          </a:p>
        </p:txBody>
      </p:sp>
      <p:sp>
        <p:nvSpPr>
          <p:cNvPr id="4" name="object 4"/>
          <p:cNvSpPr txBox="1"/>
          <p:nvPr/>
        </p:nvSpPr>
        <p:spPr>
          <a:xfrm>
            <a:off x="517042" y="2026727"/>
            <a:ext cx="3855085" cy="3774623"/>
          </a:xfrm>
          <a:prstGeom prst="rect">
            <a:avLst/>
          </a:prstGeom>
        </p:spPr>
        <p:txBody>
          <a:bodyPr vert="horz" wrap="square" lIns="0" tIns="42545" rIns="0" bIns="0" rtlCol="0">
            <a:spAutoFit/>
          </a:bodyPr>
          <a:lstStyle/>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Help get start-up funding</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Keep a business organised</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Allows success to be monitored and improvements to be made</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Clarity of direction</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Knowledge of the marketplace</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Strong commitment from stakeholders</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Attract investment</a:t>
            </a:r>
          </a:p>
          <a:p>
            <a:pPr marL="355600" indent="-342900">
              <a:lnSpc>
                <a:spcPct val="100000"/>
              </a:lnSpc>
              <a:spcBef>
                <a:spcPts val="335"/>
              </a:spcBef>
              <a:buClr>
                <a:srgbClr val="006FC0"/>
              </a:buClr>
              <a:buFont typeface="Wingdings"/>
              <a:buChar char=""/>
              <a:tabLst>
                <a:tab pos="355600" algn="l"/>
              </a:tabLst>
            </a:pPr>
            <a:endParaRPr sz="2000" dirty="0">
              <a:cs typeface="Arial Black"/>
            </a:endParaRPr>
          </a:p>
        </p:txBody>
      </p:sp>
      <p:sp>
        <p:nvSpPr>
          <p:cNvPr id="8" name="object 8"/>
          <p:cNvSpPr txBox="1"/>
          <p:nvPr/>
        </p:nvSpPr>
        <p:spPr>
          <a:xfrm>
            <a:off x="4663440" y="1191577"/>
            <a:ext cx="4041775" cy="596317"/>
          </a:xfrm>
          <a:prstGeom prst="rect">
            <a:avLst/>
          </a:prstGeom>
          <a:solidFill>
            <a:srgbClr val="006FC0"/>
          </a:solidFill>
        </p:spPr>
        <p:txBody>
          <a:bodyPr vert="horz" wrap="square" lIns="0" tIns="224790" rIns="0" bIns="0" rtlCol="0">
            <a:spAutoFit/>
          </a:bodyPr>
          <a:lstStyle/>
          <a:p>
            <a:pPr marL="1045844">
              <a:lnSpc>
                <a:spcPct val="100000"/>
              </a:lnSpc>
              <a:spcBef>
                <a:spcPts val="1770"/>
              </a:spcBef>
            </a:pPr>
            <a:r>
              <a:rPr lang="en-GB" sz="2400" b="1" dirty="0">
                <a:solidFill>
                  <a:schemeClr val="bg1"/>
                </a:solidFill>
                <a:cs typeface="Arial"/>
              </a:rPr>
              <a:t>CHALLENGES</a:t>
            </a:r>
            <a:endParaRPr sz="2400" b="1" dirty="0">
              <a:solidFill>
                <a:schemeClr val="bg1"/>
              </a:solidFill>
              <a:cs typeface="Arial"/>
            </a:endParaRPr>
          </a:p>
        </p:txBody>
      </p:sp>
      <p:sp>
        <p:nvSpPr>
          <p:cNvPr id="9" name="object 9"/>
          <p:cNvSpPr/>
          <p:nvPr/>
        </p:nvSpPr>
        <p:spPr>
          <a:xfrm>
            <a:off x="4663440" y="1872995"/>
            <a:ext cx="4041775" cy="3415665"/>
          </a:xfrm>
          <a:custGeom>
            <a:avLst/>
            <a:gdLst/>
            <a:ahLst/>
            <a:cxnLst/>
            <a:rect l="l" t="t" r="r" b="b"/>
            <a:pathLst>
              <a:path w="4041775" h="3415665">
                <a:moveTo>
                  <a:pt x="0" y="3415283"/>
                </a:moveTo>
                <a:lnTo>
                  <a:pt x="4041648" y="3415283"/>
                </a:lnTo>
                <a:lnTo>
                  <a:pt x="4041648" y="0"/>
                </a:lnTo>
                <a:lnTo>
                  <a:pt x="0" y="0"/>
                </a:lnTo>
                <a:lnTo>
                  <a:pt x="0" y="3415283"/>
                </a:lnTo>
                <a:close/>
              </a:path>
            </a:pathLst>
          </a:custGeom>
          <a:ln w="9525">
            <a:solidFill>
              <a:srgbClr val="FFFFFF"/>
            </a:solidFill>
          </a:ln>
        </p:spPr>
        <p:txBody>
          <a:bodyPr wrap="square" lIns="0" tIns="0" rIns="0" bIns="0" rtlCol="0"/>
          <a:lstStyle/>
          <a:p>
            <a:endParaRPr dirty="0"/>
          </a:p>
        </p:txBody>
      </p:sp>
      <p:sp>
        <p:nvSpPr>
          <p:cNvPr id="10" name="object 10"/>
          <p:cNvSpPr txBox="1"/>
          <p:nvPr/>
        </p:nvSpPr>
        <p:spPr>
          <a:xfrm>
            <a:off x="4756150" y="2204466"/>
            <a:ext cx="3858260" cy="3037755"/>
          </a:xfrm>
          <a:prstGeom prst="rect">
            <a:avLst/>
          </a:prstGeom>
        </p:spPr>
        <p:txBody>
          <a:bodyPr vert="horz" wrap="square" lIns="0" tIns="43180" rIns="0" bIns="0" rtlCol="0">
            <a:spAutoFit/>
          </a:bodyPr>
          <a:lstStyle/>
          <a:p>
            <a:pPr marL="285750" indent="-285750">
              <a:lnSpc>
                <a:spcPct val="107000"/>
              </a:lnSpc>
              <a:spcAft>
                <a:spcPts val="800"/>
              </a:spcAft>
              <a:buClr>
                <a:srgbClr val="0070C0"/>
              </a:buClr>
              <a:buFont typeface="Wingdings" panose="05000000000000000000" pitchFamily="2" charset="2"/>
              <a:buChar char="q"/>
            </a:pPr>
            <a:r>
              <a:rPr lang="en-GB" sz="1800" dirty="0">
                <a:effectLst/>
                <a:ea typeface="Calibri" panose="020F0502020204030204" pitchFamily="34" charset="0"/>
                <a:cs typeface="Times New Roman" panose="02020603050405020304" pitchFamily="18" charset="0"/>
              </a:rPr>
              <a:t>Lack of experience – people starting a business may not have required skills to write the business plan</a:t>
            </a:r>
          </a:p>
          <a:p>
            <a:pPr marL="285750" indent="-285750">
              <a:lnSpc>
                <a:spcPct val="107000"/>
              </a:lnSpc>
              <a:spcAft>
                <a:spcPts val="800"/>
              </a:spcAft>
              <a:buClr>
                <a:srgbClr val="0070C0"/>
              </a:buClr>
              <a:buFont typeface="Wingdings" panose="05000000000000000000" pitchFamily="2" charset="2"/>
              <a:buChar char="q"/>
            </a:pPr>
            <a:endParaRPr lang="en-GB" sz="18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Clr>
                <a:srgbClr val="0070C0"/>
              </a:buClr>
              <a:buFont typeface="Wingdings" panose="05000000000000000000" pitchFamily="2" charset="2"/>
              <a:buChar char="q"/>
            </a:pPr>
            <a:r>
              <a:rPr lang="en-GB" sz="1800" dirty="0">
                <a:effectLst/>
                <a:ea typeface="Calibri" panose="020F0502020204030204" pitchFamily="34" charset="0"/>
                <a:cs typeface="Times New Roman" panose="02020603050405020304" pitchFamily="18" charset="0"/>
              </a:rPr>
              <a:t>Uncertainty – not always easy to look ahead and predict what is going to happen in the market.</a:t>
            </a:r>
          </a:p>
          <a:p>
            <a:pPr marL="342900" marR="9525" indent="-343535">
              <a:lnSpc>
                <a:spcPct val="90000"/>
              </a:lnSpc>
              <a:spcBef>
                <a:spcPts val="340"/>
              </a:spcBef>
              <a:buClr>
                <a:srgbClr val="006FC0"/>
              </a:buClr>
              <a:buFont typeface="Wingdings"/>
              <a:buChar char=""/>
              <a:tabLst>
                <a:tab pos="343535" algn="l"/>
              </a:tabLst>
            </a:pPr>
            <a:endParaRPr sz="2000" dirty="0">
              <a:latin typeface="Arial Black"/>
              <a:cs typeface="Arial Black"/>
            </a:endParaRPr>
          </a:p>
        </p:txBody>
      </p:sp>
      <p:sp>
        <p:nvSpPr>
          <p:cNvPr id="5" name="Title 1">
            <a:extLst>
              <a:ext uri="{FF2B5EF4-FFF2-40B4-BE49-F238E27FC236}">
                <a16:creationId xmlns:a16="http://schemas.microsoft.com/office/drawing/2014/main" id="{CD0E3405-6E00-7285-4BE0-99A5473BB63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 calcmode="lin" valueType="num">
                                      <p:cBhvr additive="base">
                                        <p:cTn id="23"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
                                            <p:txEl>
                                              <p:pRg st="0" end="0"/>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 calcmode="lin" valueType="num">
                                      <p:cBhvr additive="base">
                                        <p:cTn id="27"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4">
                                            <p:txEl>
                                              <p:pRg st="1" end="1"/>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additive="base">
                                        <p:cTn id="35"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
                                            <p:txEl>
                                              <p:pRg st="3" end="3"/>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 calcmode="lin" valueType="num">
                                      <p:cBhvr additive="base">
                                        <p:cTn id="39"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4">
                                            <p:txEl>
                                              <p:pRg st="4" end="4"/>
                                            </p:txEl>
                                          </p:spTgt>
                                        </p:tgtEl>
                                        <p:attrNameLst>
                                          <p:attrName>ppt_y</p:attrName>
                                        </p:attrNameLst>
                                      </p:cBhvr>
                                      <p:tavLst>
                                        <p:tav tm="0">
                                          <p:val>
                                            <p:strVal val="#ppt_y"/>
                                          </p:val>
                                        </p:tav>
                                        <p:tav tm="100000">
                                          <p:val>
                                            <p:strVal val="#ppt_y"/>
                                          </p:val>
                                        </p:tav>
                                      </p:tavLst>
                                    </p:anim>
                                  </p:childTnLst>
                                </p:cTn>
                              </p:par>
                              <p:par>
                                <p:cTn id="41" presetID="2" presetClass="entr" presetSubtype="8" fill="hold" nodeType="with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anim calcmode="lin" valueType="num">
                                      <p:cBhvr additive="base">
                                        <p:cTn id="43" dur="500" fill="hold"/>
                                        <p:tgtEl>
                                          <p:spTgt spid="4">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4">
                                            <p:txEl>
                                              <p:pRg st="5" end="5"/>
                                            </p:txEl>
                                          </p:spTgt>
                                        </p:tgtEl>
                                        <p:attrNameLst>
                                          <p:attrName>ppt_y</p:attrName>
                                        </p:attrNameLst>
                                      </p:cBhvr>
                                      <p:tavLst>
                                        <p:tav tm="0">
                                          <p:val>
                                            <p:strVal val="#ppt_y"/>
                                          </p:val>
                                        </p:tav>
                                        <p:tav tm="100000">
                                          <p:val>
                                            <p:strVal val="#ppt_y"/>
                                          </p:val>
                                        </p:tav>
                                      </p:tavLst>
                                    </p:anim>
                                  </p:childTnLst>
                                </p:cTn>
                              </p:par>
                              <p:par>
                                <p:cTn id="45" presetID="2" presetClass="entr" presetSubtype="8" fill="hold" nodeType="withEffect">
                                  <p:stCondLst>
                                    <p:cond delay="0"/>
                                  </p:stCondLst>
                                  <p:childTnLst>
                                    <p:set>
                                      <p:cBhvr>
                                        <p:cTn id="46" dur="1" fill="hold">
                                          <p:stCondLst>
                                            <p:cond delay="0"/>
                                          </p:stCondLst>
                                        </p:cTn>
                                        <p:tgtEl>
                                          <p:spTgt spid="4">
                                            <p:txEl>
                                              <p:pRg st="6" end="6"/>
                                            </p:txEl>
                                          </p:spTgt>
                                        </p:tgtEl>
                                        <p:attrNameLst>
                                          <p:attrName>style.visibility</p:attrName>
                                        </p:attrNameLst>
                                      </p:cBhvr>
                                      <p:to>
                                        <p:strVal val="visible"/>
                                      </p:to>
                                    </p:set>
                                    <p:anim calcmode="lin" valueType="num">
                                      <p:cBhvr additive="base">
                                        <p:cTn id="47" dur="500" fill="hold"/>
                                        <p:tgtEl>
                                          <p:spTgt spid="4">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nodeType="clickEffect">
                                  <p:stCondLst>
                                    <p:cond delay="0"/>
                                  </p:stCondLst>
                                  <p:childTnLst>
                                    <p:set>
                                      <p:cBhvr>
                                        <p:cTn id="52" dur="1" fill="hold">
                                          <p:stCondLst>
                                            <p:cond delay="0"/>
                                          </p:stCondLst>
                                        </p:cTn>
                                        <p:tgtEl>
                                          <p:spTgt spid="10">
                                            <p:txEl>
                                              <p:pRg st="0" end="0"/>
                                            </p:txEl>
                                          </p:spTgt>
                                        </p:tgtEl>
                                        <p:attrNameLst>
                                          <p:attrName>style.visibility</p:attrName>
                                        </p:attrNameLst>
                                      </p:cBhvr>
                                      <p:to>
                                        <p:strVal val="visible"/>
                                      </p:to>
                                    </p:set>
                                    <p:anim calcmode="lin" valueType="num">
                                      <p:cBhvr additive="base">
                                        <p:cTn id="53" dur="500" fill="hold"/>
                                        <p:tgtEl>
                                          <p:spTgt spid="10">
                                            <p:txEl>
                                              <p:pRg st="0" end="0"/>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10">
                                            <p:txEl>
                                              <p:pRg st="0" end="0"/>
                                            </p:txEl>
                                          </p:spTgt>
                                        </p:tgtEl>
                                        <p:attrNameLst>
                                          <p:attrName>ppt_y</p:attrName>
                                        </p:attrNameLst>
                                      </p:cBhvr>
                                      <p:tavLst>
                                        <p:tav tm="0">
                                          <p:val>
                                            <p:strVal val="#ppt_y"/>
                                          </p:val>
                                        </p:tav>
                                        <p:tav tm="100000">
                                          <p:val>
                                            <p:strVal val="#ppt_y"/>
                                          </p:val>
                                        </p:tav>
                                      </p:tavLst>
                                    </p:anim>
                                  </p:childTnLst>
                                </p:cTn>
                              </p:par>
                              <p:par>
                                <p:cTn id="55" presetID="2" presetClass="entr" presetSubtype="2" fill="hold" nodeType="withEffect">
                                  <p:stCondLst>
                                    <p:cond delay="0"/>
                                  </p:stCondLst>
                                  <p:childTnLst>
                                    <p:set>
                                      <p:cBhvr>
                                        <p:cTn id="56" dur="1" fill="hold">
                                          <p:stCondLst>
                                            <p:cond delay="0"/>
                                          </p:stCondLst>
                                        </p:cTn>
                                        <p:tgtEl>
                                          <p:spTgt spid="10">
                                            <p:txEl>
                                              <p:pRg st="2" end="2"/>
                                            </p:txEl>
                                          </p:spTgt>
                                        </p:tgtEl>
                                        <p:attrNameLst>
                                          <p:attrName>style.visibility</p:attrName>
                                        </p:attrNameLst>
                                      </p:cBhvr>
                                      <p:to>
                                        <p:strVal val="visible"/>
                                      </p:to>
                                    </p:set>
                                    <p:anim calcmode="lin" valueType="num">
                                      <p:cBhvr additive="base">
                                        <p:cTn id="57" dur="500" fill="hold"/>
                                        <p:tgtEl>
                                          <p:spTgt spid="10">
                                            <p:txEl>
                                              <p:pRg st="2" end="2"/>
                                            </p:txEl>
                                          </p:spTgt>
                                        </p:tgtEl>
                                        <p:attrNameLst>
                                          <p:attrName>ppt_x</p:attrName>
                                        </p:attrNameLst>
                                      </p:cBhvr>
                                      <p:tavLst>
                                        <p:tav tm="0">
                                          <p:val>
                                            <p:strVal val="1+#ppt_w/2"/>
                                          </p:val>
                                        </p:tav>
                                        <p:tav tm="100000">
                                          <p:val>
                                            <p:strVal val="#ppt_x"/>
                                          </p:val>
                                        </p:tav>
                                      </p:tavLst>
                                    </p:anim>
                                    <p:anim calcmode="lin" valueType="num">
                                      <p:cBhvr additive="base">
                                        <p:cTn id="58" dur="500" fill="hold"/>
                                        <p:tgtEl>
                                          <p:spTgt spid="10">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object 2"/>
          <p:cNvSpPr txBox="1"/>
          <p:nvPr/>
        </p:nvSpPr>
        <p:spPr>
          <a:xfrm>
            <a:off x="467544" y="553778"/>
            <a:ext cx="8582990" cy="382156"/>
          </a:xfrm>
          <a:prstGeom prst="rect">
            <a:avLst/>
          </a:prstGeom>
        </p:spPr>
        <p:txBody>
          <a:bodyPr vert="horz" wrap="square" lIns="0" tIns="12700" rIns="0" bIns="0" rtlCol="0">
            <a:spAutoFit/>
          </a:bodyPr>
          <a:lstStyle/>
          <a:p>
            <a:pPr marL="3695065" marR="5080" indent="-3683000">
              <a:lnSpc>
                <a:spcPct val="100000"/>
              </a:lnSpc>
              <a:spcBef>
                <a:spcPts val="100"/>
              </a:spcBef>
            </a:pPr>
            <a:r>
              <a:rPr sz="2400" b="1" spc="40" dirty="0">
                <a:highlight>
                  <a:srgbClr val="00FFFF"/>
                </a:highlight>
                <a:cs typeface="Arial"/>
              </a:rPr>
              <a:t>Who </a:t>
            </a:r>
            <a:r>
              <a:rPr sz="2400" b="1" spc="-114" dirty="0">
                <a:highlight>
                  <a:srgbClr val="00FFFF"/>
                </a:highlight>
                <a:cs typeface="Arial"/>
              </a:rPr>
              <a:t>Reads </a:t>
            </a:r>
            <a:r>
              <a:rPr sz="2400" b="1" spc="20" dirty="0">
                <a:highlight>
                  <a:srgbClr val="00FFFF"/>
                </a:highlight>
                <a:cs typeface="Arial"/>
              </a:rPr>
              <a:t>the </a:t>
            </a:r>
            <a:r>
              <a:rPr sz="2400" b="1" spc="-140" dirty="0">
                <a:highlight>
                  <a:srgbClr val="00FFFF"/>
                </a:highlight>
                <a:cs typeface="Arial"/>
              </a:rPr>
              <a:t>Business </a:t>
            </a:r>
            <a:r>
              <a:rPr sz="2400" b="1" spc="-45" dirty="0">
                <a:highlight>
                  <a:srgbClr val="00FFFF"/>
                </a:highlight>
                <a:cs typeface="Arial"/>
              </a:rPr>
              <a:t>Plan </a:t>
            </a:r>
            <a:r>
              <a:rPr sz="2400" b="1" spc="305" dirty="0">
                <a:highlight>
                  <a:srgbClr val="00FFFF"/>
                </a:highlight>
                <a:cs typeface="Arial"/>
              </a:rPr>
              <a:t>&amp; </a:t>
            </a:r>
            <a:r>
              <a:rPr sz="2400" b="1" spc="50" dirty="0">
                <a:highlight>
                  <a:srgbClr val="00FFFF"/>
                </a:highlight>
                <a:cs typeface="Arial"/>
              </a:rPr>
              <a:t>What </a:t>
            </a:r>
            <a:r>
              <a:rPr sz="2400" b="1" spc="-25" dirty="0">
                <a:highlight>
                  <a:srgbClr val="00FFFF"/>
                </a:highlight>
                <a:cs typeface="Arial"/>
              </a:rPr>
              <a:t>Are </a:t>
            </a:r>
            <a:r>
              <a:rPr sz="2400" b="1" spc="-45" dirty="0">
                <a:highlight>
                  <a:srgbClr val="00FFFF"/>
                </a:highlight>
                <a:cs typeface="Arial"/>
              </a:rPr>
              <a:t>They</a:t>
            </a:r>
            <a:r>
              <a:rPr sz="2400" b="1" spc="-200" dirty="0">
                <a:highlight>
                  <a:srgbClr val="00FFFF"/>
                </a:highlight>
                <a:cs typeface="Arial"/>
              </a:rPr>
              <a:t> </a:t>
            </a:r>
            <a:r>
              <a:rPr sz="2400" b="1" spc="-40" dirty="0">
                <a:highlight>
                  <a:srgbClr val="00FFFF"/>
                </a:highlight>
                <a:cs typeface="Arial"/>
              </a:rPr>
              <a:t>Looking </a:t>
            </a:r>
            <a:r>
              <a:rPr sz="2400" b="1" spc="-155" dirty="0">
                <a:highlight>
                  <a:srgbClr val="00FFFF"/>
                </a:highlight>
                <a:cs typeface="Arial"/>
              </a:rPr>
              <a:t>For?</a:t>
            </a:r>
            <a:endParaRPr sz="2400" dirty="0">
              <a:highlight>
                <a:srgbClr val="00FFFF"/>
              </a:highlight>
              <a:cs typeface="Arial"/>
            </a:endParaRPr>
          </a:p>
        </p:txBody>
      </p:sp>
      <p:graphicFrame>
        <p:nvGraphicFramePr>
          <p:cNvPr id="6" name="object 3">
            <a:extLst>
              <a:ext uri="{FF2B5EF4-FFF2-40B4-BE49-F238E27FC236}">
                <a16:creationId xmlns:a16="http://schemas.microsoft.com/office/drawing/2014/main" id="{7E5019A8-8675-46B2-9D13-9E9C3B50EBA3}"/>
              </a:ext>
            </a:extLst>
          </p:cNvPr>
          <p:cNvGraphicFramePr>
            <a:graphicFrameLocks noGrp="1"/>
          </p:cNvGraphicFramePr>
          <p:nvPr>
            <p:extLst>
              <p:ext uri="{D42A27DB-BD31-4B8C-83A1-F6EECF244321}">
                <p14:modId xmlns:p14="http://schemas.microsoft.com/office/powerpoint/2010/main" val="3233275203"/>
              </p:ext>
            </p:extLst>
          </p:nvPr>
        </p:nvGraphicFramePr>
        <p:xfrm>
          <a:off x="323532" y="1556740"/>
          <a:ext cx="8569325" cy="3933952"/>
        </p:xfrm>
        <a:graphic>
          <a:graphicData uri="http://schemas.openxmlformats.org/drawingml/2006/table">
            <a:tbl>
              <a:tblPr firstRow="1" bandRow="1">
                <a:tableStyleId>{2D5ABB26-0587-4C30-8999-92F81FD0307C}</a:tableStyleId>
              </a:tblPr>
              <a:tblGrid>
                <a:gridCol w="2678430">
                  <a:extLst>
                    <a:ext uri="{9D8B030D-6E8A-4147-A177-3AD203B41FA5}">
                      <a16:colId xmlns:a16="http://schemas.microsoft.com/office/drawing/2014/main" val="20000"/>
                    </a:ext>
                  </a:extLst>
                </a:gridCol>
                <a:gridCol w="5890895">
                  <a:extLst>
                    <a:ext uri="{9D8B030D-6E8A-4147-A177-3AD203B41FA5}">
                      <a16:colId xmlns:a16="http://schemas.microsoft.com/office/drawing/2014/main" val="20001"/>
                    </a:ext>
                  </a:extLst>
                </a:gridCol>
              </a:tblGrid>
              <a:tr h="781837">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1800" b="1" kern="1200" dirty="0">
                          <a:solidFill>
                            <a:schemeClr val="tx1"/>
                          </a:solidFill>
                          <a:effectLst/>
                          <a:latin typeface="+mn-lt"/>
                          <a:ea typeface="+mn-ea"/>
                          <a:cs typeface="+mn-cs"/>
                        </a:rPr>
                        <a:t>Audience</a:t>
                      </a:r>
                    </a:p>
                    <a:p>
                      <a:pPr marL="77470" algn="ctr">
                        <a:lnSpc>
                          <a:spcPct val="100000"/>
                        </a:lnSpc>
                        <a:spcBef>
                          <a:spcPts val="875"/>
                        </a:spcBef>
                      </a:pPr>
                      <a:endParaRPr sz="1800" dirty="0">
                        <a:latin typeface="Arial"/>
                        <a:cs typeface="Arial"/>
                      </a:endParaRPr>
                    </a:p>
                  </a:txBody>
                  <a:tcPr marL="0" marR="0" marT="111125" marB="0">
                    <a:lnR w="38100">
                      <a:solidFill>
                        <a:srgbClr val="FFFFFF"/>
                      </a:solidFill>
                      <a:prstDash val="solid"/>
                    </a:lnR>
                    <a:lnB w="38100">
                      <a:solidFill>
                        <a:srgbClr val="FFFFFF"/>
                      </a:solidFill>
                      <a:prstDash val="solid"/>
                    </a:lnB>
                    <a:solidFill>
                      <a:schemeClr val="bg1">
                        <a:lumMod val="65000"/>
                      </a:schemeClr>
                    </a:solidFill>
                  </a:tcPr>
                </a:tc>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2000" b="1" kern="1200" dirty="0">
                          <a:solidFill>
                            <a:schemeClr val="tx1"/>
                          </a:solidFill>
                          <a:effectLst/>
                          <a:latin typeface="+mn-lt"/>
                          <a:ea typeface="+mn-ea"/>
                          <a:cs typeface="+mn-cs"/>
                        </a:rPr>
                        <a:t>What They are Looking For</a:t>
                      </a:r>
                    </a:p>
                    <a:p>
                      <a:pPr marL="77470" algn="ctr">
                        <a:lnSpc>
                          <a:spcPct val="100000"/>
                        </a:lnSpc>
                        <a:spcBef>
                          <a:spcPts val="875"/>
                        </a:spcBef>
                      </a:pPr>
                      <a:endParaRPr sz="1800" dirty="0">
                        <a:latin typeface="Arial"/>
                        <a:cs typeface="Arial"/>
                      </a:endParaRPr>
                    </a:p>
                  </a:txBody>
                  <a:tcPr marL="0" marR="0" marT="111125" marB="0">
                    <a:lnL w="38100">
                      <a:solidFill>
                        <a:srgbClr val="FFFFFF"/>
                      </a:solidFill>
                      <a:prstDash val="solid"/>
                    </a:lnL>
                    <a:lnB w="38100">
                      <a:solidFill>
                        <a:srgbClr val="FFFFFF"/>
                      </a:solidFill>
                      <a:prstDash val="solid"/>
                    </a:lnB>
                    <a:solidFill>
                      <a:schemeClr val="bg1">
                        <a:lumMod val="65000"/>
                      </a:schemeClr>
                    </a:solidFill>
                  </a:tcPr>
                </a:tc>
                <a:extLst>
                  <a:ext uri="{0D108BD9-81ED-4DB2-BD59-A6C34878D82A}">
                    <a16:rowId xmlns:a16="http://schemas.microsoft.com/office/drawing/2014/main" val="10000"/>
                  </a:ext>
                </a:extLst>
              </a:tr>
              <a:tr h="1279271">
                <a:tc>
                  <a:txBody>
                    <a:bodyPr/>
                    <a:lstStyle/>
                    <a:p>
                      <a:pPr marL="7493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Directors &amp; Employees</a:t>
                      </a:r>
                    </a:p>
                    <a:p>
                      <a:pPr marL="74930" algn="ctr">
                        <a:lnSpc>
                          <a:spcPct val="100000"/>
                        </a:lnSpc>
                        <a:spcBef>
                          <a:spcPts val="875"/>
                        </a:spcBef>
                      </a:pPr>
                      <a:endParaRPr sz="1800" dirty="0">
                        <a:latin typeface="+mn-lt"/>
                        <a:cs typeface="Arial Black"/>
                      </a:endParaRPr>
                    </a:p>
                  </a:txBody>
                  <a:tcPr marL="0" marR="0" marT="111125" marB="0">
                    <a:lnR w="38100">
                      <a:solidFill>
                        <a:srgbClr val="FFFFFF"/>
                      </a:solidFill>
                      <a:prstDash val="solid"/>
                    </a:lnR>
                    <a:lnT w="38100">
                      <a:solidFill>
                        <a:srgbClr val="FFFFFF"/>
                      </a:solidFill>
                      <a:prstDash val="solid"/>
                    </a:lnT>
                    <a:lnB w="38100">
                      <a:solidFill>
                        <a:srgbClr val="FFFFFF"/>
                      </a:solidFill>
                      <a:prstDash val="solid"/>
                    </a:lnB>
                    <a:solidFill>
                      <a:srgbClr val="D9D9D9"/>
                    </a:solidFill>
                  </a:tcPr>
                </a:tc>
                <a:tc>
                  <a:txBody>
                    <a:bodyPr/>
                    <a:lstStyle/>
                    <a:p>
                      <a:pPr algn="ctr"/>
                      <a:r>
                        <a:rPr lang="en-GB" sz="1800" kern="1200" dirty="0">
                          <a:solidFill>
                            <a:schemeClr val="tx1"/>
                          </a:solidFill>
                          <a:effectLst/>
                          <a:latin typeface="+mn-lt"/>
                          <a:ea typeface="+mn-ea"/>
                          <a:cs typeface="+mn-cs"/>
                        </a:rPr>
                        <a:t>A clearly written business plan helps the team to move forward in a consistent and purposeful manner.</a:t>
                      </a:r>
                    </a:p>
                    <a:p>
                      <a:pPr algn="ctr"/>
                      <a:r>
                        <a:rPr lang="en-GB" sz="1800" kern="1200" dirty="0">
                          <a:solidFill>
                            <a:schemeClr val="tx1"/>
                          </a:solidFill>
                          <a:effectLst/>
                          <a:latin typeface="+mn-lt"/>
                          <a:ea typeface="+mn-ea"/>
                          <a:cs typeface="+mn-cs"/>
                        </a:rPr>
                        <a:t> </a:t>
                      </a:r>
                    </a:p>
                    <a:p>
                      <a:pPr marL="78740" algn="ctr">
                        <a:lnSpc>
                          <a:spcPct val="100000"/>
                        </a:lnSpc>
                        <a:spcBef>
                          <a:spcPts val="875"/>
                        </a:spcBef>
                      </a:pPr>
                      <a:endParaRPr sz="1800" dirty="0">
                        <a:latin typeface="Arial Black"/>
                        <a:cs typeface="Arial Black"/>
                      </a:endParaRPr>
                    </a:p>
                  </a:txBody>
                  <a:tcPr marL="0" marR="0" marT="111125" marB="0">
                    <a:lnL w="38100">
                      <a:solidFill>
                        <a:srgbClr val="FFFFFF"/>
                      </a:solidFill>
                      <a:prstDash val="solid"/>
                    </a:lnL>
                    <a:lnT w="38100">
                      <a:solidFill>
                        <a:srgbClr val="FFFFFF"/>
                      </a:solidFill>
                      <a:prstDash val="solid"/>
                    </a:lnT>
                    <a:lnB w="38100">
                      <a:solidFill>
                        <a:srgbClr val="FFFFFF"/>
                      </a:solidFill>
                      <a:prstDash val="solid"/>
                    </a:lnB>
                    <a:solidFill>
                      <a:srgbClr val="D9D9D9"/>
                    </a:solidFill>
                  </a:tcPr>
                </a:tc>
                <a:extLst>
                  <a:ext uri="{0D108BD9-81ED-4DB2-BD59-A6C34878D82A}">
                    <a16:rowId xmlns:a16="http://schemas.microsoft.com/office/drawing/2014/main" val="10001"/>
                  </a:ext>
                </a:extLst>
              </a:tr>
              <a:tr h="1806702">
                <a:tc>
                  <a:txBody>
                    <a:bodyPr/>
                    <a:lstStyle/>
                    <a:p>
                      <a:pPr marL="40640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Investors and other external stakeholders</a:t>
                      </a:r>
                    </a:p>
                    <a:p>
                      <a:pPr marL="406400" algn="ctr">
                        <a:lnSpc>
                          <a:spcPct val="100000"/>
                        </a:lnSpc>
                        <a:spcBef>
                          <a:spcPts val="875"/>
                        </a:spcBef>
                      </a:pPr>
                      <a:endParaRPr sz="1800" dirty="0">
                        <a:latin typeface="Arial Black"/>
                        <a:cs typeface="Arial Black"/>
                      </a:endParaRPr>
                    </a:p>
                  </a:txBody>
                  <a:tcPr marL="0" marR="0" marT="111125" marB="0">
                    <a:lnR w="38100">
                      <a:solidFill>
                        <a:srgbClr val="FFFFFF"/>
                      </a:solidFill>
                      <a:prstDash val="solid"/>
                    </a:lnR>
                    <a:lnT w="38100">
                      <a:solidFill>
                        <a:srgbClr val="FFFFFF"/>
                      </a:solidFill>
                      <a:prstDash val="solid"/>
                    </a:lnT>
                    <a:solidFill>
                      <a:srgbClr val="D9D9D9"/>
                    </a:solidFill>
                  </a:tcPr>
                </a:tc>
                <a:tc>
                  <a:txBody>
                    <a:bodyPr/>
                    <a:lstStyle/>
                    <a:p>
                      <a:pPr marL="239395" marR="156845" lvl="0" indent="635"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If the idea is valid, fundable and any investment amount will be wisely spent. </a:t>
                      </a:r>
                    </a:p>
                    <a:p>
                      <a:pPr marL="239395" marR="156845" lvl="0" indent="635"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A communication tools to other stakeholders for partnerships etc</a:t>
                      </a:r>
                    </a:p>
                    <a:p>
                      <a:pPr marL="239395" marR="156845" indent="635" algn="ctr">
                        <a:lnSpc>
                          <a:spcPct val="100000"/>
                        </a:lnSpc>
                        <a:spcBef>
                          <a:spcPts val="875"/>
                        </a:spcBef>
                      </a:pPr>
                      <a:endParaRPr sz="1800" dirty="0">
                        <a:latin typeface="Arial Black"/>
                        <a:cs typeface="Arial Black"/>
                      </a:endParaRPr>
                    </a:p>
                  </a:txBody>
                  <a:tcPr marL="0" marR="0" marT="111125" marB="0">
                    <a:lnL w="38100">
                      <a:solidFill>
                        <a:srgbClr val="FFFFFF"/>
                      </a:solidFill>
                      <a:prstDash val="solid"/>
                    </a:lnL>
                    <a:lnT w="38100">
                      <a:solidFill>
                        <a:srgbClr val="FFFFFF"/>
                      </a:solidFill>
                      <a:prstDash val="solid"/>
                    </a:lnT>
                    <a:solidFill>
                      <a:srgbClr val="D9D9D9"/>
                    </a:solidFill>
                  </a:tcPr>
                </a:tc>
                <a:extLst>
                  <a:ext uri="{0D108BD9-81ED-4DB2-BD59-A6C34878D82A}">
                    <a16:rowId xmlns:a16="http://schemas.microsoft.com/office/drawing/2014/main" val="10002"/>
                  </a:ext>
                </a:extLst>
              </a:tr>
            </a:tbl>
          </a:graphicData>
        </a:graphic>
      </p:graphicFrame>
      <p:sp>
        <p:nvSpPr>
          <p:cNvPr id="3" name="Title 1">
            <a:extLst>
              <a:ext uri="{FF2B5EF4-FFF2-40B4-BE49-F238E27FC236}">
                <a16:creationId xmlns:a16="http://schemas.microsoft.com/office/drawing/2014/main" id="{5DD8A48B-F894-A605-3FBE-BACDED7DBD9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2800" b="1" dirty="0">
                <a:highlight>
                  <a:srgbClr val="00FFFF"/>
                </a:highlight>
              </a:rPr>
              <a:t>Business Plan template</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95991"/>
            <a:ext cx="8928992" cy="4881281"/>
          </a:xfrm>
        </p:spPr>
        <p:txBody>
          <a:bodyPr>
            <a:normAutofit/>
          </a:bodyPr>
          <a:lstStyle/>
          <a:p>
            <a:pPr>
              <a:lnSpc>
                <a:spcPct val="107000"/>
              </a:lnSpc>
              <a:spcAft>
                <a:spcPts val="800"/>
              </a:spcAft>
              <a:buClr>
                <a:srgbClr val="0070C0"/>
              </a:buClr>
              <a:buFont typeface="Wingdings" panose="05000000000000000000" pitchFamily="2" charset="2"/>
              <a:buChar char="q"/>
            </a:pPr>
            <a:endParaRPr lang="en-GB" sz="20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400" dirty="0">
                <a:effectLst/>
                <a:ea typeface="Calibri" panose="020F0502020204030204" pitchFamily="34" charset="0"/>
                <a:cs typeface="Times New Roman" panose="02020603050405020304" pitchFamily="18" charset="0"/>
              </a:rPr>
              <a:t>There are many different business plan templates to choose from available on the web. Therefore, not all business plans are the same.</a:t>
            </a:r>
          </a:p>
          <a:p>
            <a:pPr marL="0" indent="0">
              <a:lnSpc>
                <a:spcPct val="107000"/>
              </a:lnSpc>
              <a:spcAft>
                <a:spcPts val="800"/>
              </a:spcAft>
              <a:buClr>
                <a:srgbClr val="0070C0"/>
              </a:buClr>
              <a:buNone/>
            </a:pPr>
            <a:endParaRPr lang="en-GB" sz="24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However, the business plan should not be more that 4-9 pages maximum except if you are attaching test results. Nobody reads 50 pages business plans.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Either the traditional template or the business canvas found on Moodle can be used for your assessment.</a:t>
            </a:r>
          </a:p>
          <a:p>
            <a:pPr marL="0" indent="0">
              <a:lnSpc>
                <a:spcPct val="107000"/>
              </a:lnSpc>
              <a:spcAft>
                <a:spcPts val="800"/>
              </a:spcAft>
              <a:buClr>
                <a:srgbClr val="0070C0"/>
              </a:buClr>
              <a:buNone/>
            </a:pPr>
            <a:endParaRPr lang="en-GB" dirty="0"/>
          </a:p>
        </p:txBody>
      </p:sp>
      <p:sp>
        <p:nvSpPr>
          <p:cNvPr id="4" name="Title 1">
            <a:extLst>
              <a:ext uri="{FF2B5EF4-FFF2-40B4-BE49-F238E27FC236}">
                <a16:creationId xmlns:a16="http://schemas.microsoft.com/office/drawing/2014/main" id="{78F01C11-C6BC-919B-9CAB-8A3EF1067A05}"/>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7063270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2800" b="1" dirty="0">
                <a:highlight>
                  <a:srgbClr val="00FFFF"/>
                </a:highlight>
              </a:rPr>
              <a:t>Traditional Business Plan sections</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95991"/>
            <a:ext cx="9361040" cy="4881281"/>
          </a:xfrm>
        </p:spPr>
        <p:txBody>
          <a:bodyPr>
            <a:normAutofit/>
          </a:bodyPr>
          <a:lstStyle/>
          <a:p>
            <a:pPr marL="0" indent="0">
              <a:lnSpc>
                <a:spcPct val="107000"/>
              </a:lnSpc>
              <a:spcAft>
                <a:spcPts val="800"/>
              </a:spcAft>
              <a:buClr>
                <a:srgbClr val="0070C0"/>
              </a:buClr>
              <a:buNone/>
            </a:pPr>
            <a:r>
              <a:rPr lang="en-GB" sz="2000" dirty="0">
                <a:ea typeface="Calibri" panose="020F0502020204030204" pitchFamily="34" charset="0"/>
                <a:cs typeface="Times New Roman" panose="02020603050405020304" pitchFamily="18" charset="0"/>
              </a:rPr>
              <a:t>A business plan regardless of the business idea should include the following:</a:t>
            </a:r>
            <a:endParaRPr lang="en-GB" sz="2000" dirty="0">
              <a:effectLst/>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2800" dirty="0">
              <a:effectLst/>
              <a:ea typeface="Calibri" panose="020F0502020204030204" pitchFamily="34" charset="0"/>
              <a:cs typeface="Times New Roman" panose="02020603050405020304" pitchFamily="18" charset="0"/>
            </a:endParaRPr>
          </a:p>
          <a:p>
            <a:pPr marL="355600" indent="-342900">
              <a:lnSpc>
                <a:spcPct val="100000"/>
              </a:lnSpc>
              <a:spcBef>
                <a:spcPts val="580"/>
              </a:spcBef>
              <a:buClr>
                <a:srgbClr val="006FC0"/>
              </a:buClr>
              <a:buFont typeface="Wingdings"/>
              <a:buChar char=""/>
              <a:tabLst>
                <a:tab pos="355600" algn="l"/>
              </a:tabLst>
            </a:pPr>
            <a:endParaRPr lang="en-GB" dirty="0"/>
          </a:p>
        </p:txBody>
      </p:sp>
      <p:sp>
        <p:nvSpPr>
          <p:cNvPr id="4" name="TextBox 3">
            <a:extLst>
              <a:ext uri="{FF2B5EF4-FFF2-40B4-BE49-F238E27FC236}">
                <a16:creationId xmlns:a16="http://schemas.microsoft.com/office/drawing/2014/main" id="{29B60264-1C1F-6BFD-1585-9EE1D64A04DF}"/>
              </a:ext>
            </a:extLst>
          </p:cNvPr>
          <p:cNvSpPr txBox="1"/>
          <p:nvPr/>
        </p:nvSpPr>
        <p:spPr>
          <a:xfrm>
            <a:off x="107504" y="1598887"/>
            <a:ext cx="9145016" cy="4219617"/>
          </a:xfrm>
          <a:prstGeom prst="rect">
            <a:avLst/>
          </a:prstGeom>
          <a:noFill/>
        </p:spPr>
        <p:txBody>
          <a:bodyPr wrap="square" rtlCol="0">
            <a:spAutoFit/>
          </a:bodyPr>
          <a:lstStyle/>
          <a:p>
            <a:pPr marL="457200" lvl="0" indent="-457200">
              <a:lnSpc>
                <a:spcPct val="107000"/>
              </a:lnSpc>
              <a:buClr>
                <a:schemeClr val="tx1"/>
              </a:buClr>
              <a:buSzPct val="102000"/>
              <a:buFont typeface="+mj-lt"/>
              <a:buAutoNum type="arabicPeriod"/>
            </a:pPr>
            <a:r>
              <a:rPr lang="en-GB" dirty="0">
                <a:effectLst/>
                <a:latin typeface="+mj-lt"/>
                <a:ea typeface="Calibri" panose="020F0502020204030204" pitchFamily="34" charset="0"/>
                <a:cs typeface="Times New Roman" panose="02020603050405020304" pitchFamily="18" charset="0"/>
              </a:rPr>
              <a:t>Executive summary- a summary of the key points of the business plan</a:t>
            </a:r>
          </a:p>
          <a:p>
            <a:pPr marL="457200" lvl="0" indent="-457200">
              <a:lnSpc>
                <a:spcPct val="107000"/>
              </a:lnSpc>
              <a:buClr>
                <a:schemeClr val="tx1"/>
              </a:buClr>
              <a:buSzPct val="102000"/>
              <a:buFont typeface="+mj-lt"/>
              <a:buAutoNum type="arabicPeriod"/>
            </a:pPr>
            <a:r>
              <a:rPr lang="en-GB" dirty="0">
                <a:effectLst/>
                <a:latin typeface="+mj-lt"/>
                <a:ea typeface="Calibri" panose="020F0502020204030204" pitchFamily="34" charset="0"/>
                <a:cs typeface="Times New Roman" panose="02020603050405020304" pitchFamily="18" charset="0"/>
              </a:rPr>
              <a:t>Overview of the business idea-product/service- aims/objectives</a:t>
            </a:r>
          </a:p>
          <a:p>
            <a:pPr marL="457200" lvl="0" indent="-457200">
              <a:lnSpc>
                <a:spcPct val="107000"/>
              </a:lnSpc>
              <a:buClr>
                <a:schemeClr val="tx1"/>
              </a:buClr>
              <a:buSzPct val="102000"/>
              <a:buFont typeface="+mj-lt"/>
              <a:buAutoNum type="arabicPeriod"/>
            </a:pPr>
            <a:r>
              <a:rPr lang="en-GB" dirty="0">
                <a:effectLst/>
                <a:latin typeface="+mj-lt"/>
                <a:ea typeface="Calibri" panose="020F0502020204030204" pitchFamily="34" charset="0"/>
                <a:cs typeface="Times New Roman" panose="02020603050405020304" pitchFamily="18" charset="0"/>
              </a:rPr>
              <a:t>Ownership, staffing, physical location, </a:t>
            </a:r>
          </a:p>
          <a:p>
            <a:pPr marL="457200" lvl="0" indent="-457200">
              <a:lnSpc>
                <a:spcPct val="107000"/>
              </a:lnSpc>
              <a:buClr>
                <a:schemeClr val="tx1"/>
              </a:buClr>
              <a:buSzPct val="102000"/>
              <a:buFont typeface="+mj-lt"/>
              <a:buAutoNum type="arabicPeriod"/>
            </a:pPr>
            <a:r>
              <a:rPr lang="en-GB" dirty="0">
                <a:latin typeface="+mj-lt"/>
                <a:ea typeface="Calibri" panose="020F0502020204030204" pitchFamily="34" charset="0"/>
                <a:cs typeface="Times New Roman" panose="02020603050405020304" pitchFamily="18" charset="0"/>
              </a:rPr>
              <a:t>L</a:t>
            </a:r>
            <a:r>
              <a:rPr lang="en-GB" dirty="0">
                <a:effectLst/>
                <a:latin typeface="+mj-lt"/>
                <a:ea typeface="Calibri" panose="020F0502020204030204" pitchFamily="34" charset="0"/>
                <a:cs typeface="Times New Roman" panose="02020603050405020304" pitchFamily="18" charset="0"/>
              </a:rPr>
              <a:t>egal entity &amp; requirements,(insurances, licencing, patents, logo etc)</a:t>
            </a:r>
          </a:p>
          <a:p>
            <a:pPr marL="457200" lvl="0" indent="-457200">
              <a:lnSpc>
                <a:spcPct val="107000"/>
              </a:lnSpc>
              <a:buClr>
                <a:schemeClr val="tx1"/>
              </a:buClr>
              <a:buSzPct val="102000"/>
              <a:buFont typeface="+mj-lt"/>
              <a:buAutoNum type="arabicPeriod"/>
            </a:pPr>
            <a:r>
              <a:rPr lang="en-GB" dirty="0">
                <a:latin typeface="+mj-lt"/>
                <a:ea typeface="Calibri" panose="020F0502020204030204" pitchFamily="34" charset="0"/>
                <a:cs typeface="Times New Roman" panose="02020603050405020304" pitchFamily="18" charset="0"/>
              </a:rPr>
              <a:t>USP- Unique Selling Point- all companies have</a:t>
            </a:r>
            <a:endParaRPr lang="en-GB"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dirty="0">
                <a:effectLst/>
                <a:latin typeface="+mj-lt"/>
                <a:ea typeface="Calibri" panose="020F0502020204030204" pitchFamily="34" charset="0"/>
                <a:cs typeface="Times New Roman" panose="02020603050405020304" pitchFamily="18" charset="0"/>
              </a:rPr>
              <a:t>Market research, trends and analysis of competition </a:t>
            </a:r>
          </a:p>
          <a:p>
            <a:pPr marL="457200" lvl="0" indent="-457200">
              <a:lnSpc>
                <a:spcPct val="107000"/>
              </a:lnSpc>
              <a:buClr>
                <a:schemeClr val="tx1"/>
              </a:buClr>
              <a:buSzPct val="102000"/>
              <a:buFont typeface="+mj-lt"/>
              <a:buAutoNum type="arabicPeriod"/>
            </a:pPr>
            <a:r>
              <a:rPr lang="en-GB" dirty="0">
                <a:effectLst/>
                <a:latin typeface="+mj-lt"/>
                <a:ea typeface="Calibri" panose="020F0502020204030204" pitchFamily="34" charset="0"/>
                <a:cs typeface="Times New Roman" panose="02020603050405020304" pitchFamily="18" charset="0"/>
              </a:rPr>
              <a:t>SWOT analysis</a:t>
            </a:r>
          </a:p>
          <a:p>
            <a:pPr marL="457200" lvl="0" indent="-457200">
              <a:lnSpc>
                <a:spcPct val="107000"/>
              </a:lnSpc>
              <a:buClr>
                <a:schemeClr val="tx1"/>
              </a:buClr>
              <a:buSzPct val="102000"/>
              <a:buFont typeface="+mj-lt"/>
              <a:buAutoNum type="arabicPeriod"/>
            </a:pPr>
            <a:r>
              <a:rPr lang="en-GB" dirty="0">
                <a:effectLst/>
                <a:latin typeface="+mj-lt"/>
                <a:ea typeface="Calibri" panose="020F0502020204030204" pitchFamily="34" charset="0"/>
                <a:cs typeface="Times New Roman" panose="02020603050405020304" pitchFamily="18" charset="0"/>
              </a:rPr>
              <a:t>Market segmentation </a:t>
            </a:r>
            <a:r>
              <a:rPr lang="en-GB" dirty="0">
                <a:latin typeface="+mj-lt"/>
                <a:ea typeface="Calibri" panose="020F0502020204030204" pitchFamily="34" charset="0"/>
                <a:cs typeface="Times New Roman" panose="02020603050405020304" pitchFamily="18" charset="0"/>
              </a:rPr>
              <a:t>and m</a:t>
            </a:r>
            <a:r>
              <a:rPr lang="en-GB" dirty="0">
                <a:effectLst/>
                <a:latin typeface="+mj-lt"/>
                <a:ea typeface="Calibri" panose="020F0502020204030204" pitchFamily="34" charset="0"/>
                <a:cs typeface="Times New Roman" panose="02020603050405020304" pitchFamily="18" charset="0"/>
              </a:rPr>
              <a:t>arketing strategies to attract </a:t>
            </a:r>
            <a:r>
              <a:rPr lang="en-GB" dirty="0">
                <a:latin typeface="+mj-lt"/>
                <a:ea typeface="Calibri" panose="020F0502020204030204" pitchFamily="34" charset="0"/>
                <a:cs typeface="Times New Roman" panose="02020603050405020304" pitchFamily="18" charset="0"/>
              </a:rPr>
              <a:t>potential </a:t>
            </a:r>
            <a:r>
              <a:rPr lang="en-GB" dirty="0">
                <a:effectLst/>
                <a:latin typeface="+mj-lt"/>
                <a:ea typeface="Calibri" panose="020F0502020204030204" pitchFamily="34" charset="0"/>
                <a:cs typeface="Times New Roman" panose="02020603050405020304" pitchFamily="18" charset="0"/>
              </a:rPr>
              <a:t>customers</a:t>
            </a:r>
          </a:p>
          <a:p>
            <a:pPr marL="457200" lvl="0" indent="-457200">
              <a:lnSpc>
                <a:spcPct val="107000"/>
              </a:lnSpc>
              <a:buClr>
                <a:schemeClr val="tx1"/>
              </a:buClr>
              <a:buSzPct val="102000"/>
              <a:buFont typeface="+mj-lt"/>
              <a:buAutoNum type="arabicPeriod"/>
            </a:pPr>
            <a:r>
              <a:rPr lang="en-GB" dirty="0">
                <a:effectLst/>
                <a:latin typeface="+mj-lt"/>
                <a:ea typeface="Calibri" panose="020F0502020204030204" pitchFamily="34" charset="0"/>
                <a:cs typeface="Times New Roman" panose="02020603050405020304" pitchFamily="18" charset="0"/>
              </a:rPr>
              <a:t>Sales and pricing of product and services</a:t>
            </a:r>
          </a:p>
          <a:p>
            <a:pPr marL="457200" lvl="0" indent="-457200">
              <a:lnSpc>
                <a:spcPct val="107000"/>
              </a:lnSpc>
              <a:buClr>
                <a:schemeClr val="tx1"/>
              </a:buClr>
              <a:buSzPct val="102000"/>
              <a:buFont typeface="+mj-lt"/>
              <a:buAutoNum type="arabicPeriod"/>
            </a:pPr>
            <a:r>
              <a:rPr lang="en-GB" dirty="0">
                <a:effectLst/>
                <a:latin typeface="+mj-lt"/>
                <a:ea typeface="Calibri" panose="020F0502020204030204" pitchFamily="34" charset="0"/>
                <a:cs typeface="Times New Roman" panose="02020603050405020304" pitchFamily="18" charset="0"/>
              </a:rPr>
              <a:t>Operations &amp; logistics especially if in manufacturing and “servicetisation” of manufactured products e.g. Rolls Royce aeroplan</a:t>
            </a:r>
            <a:r>
              <a:rPr lang="en-GB" dirty="0">
                <a:latin typeface="+mj-lt"/>
                <a:ea typeface="Calibri" panose="020F0502020204030204" pitchFamily="34" charset="0"/>
                <a:cs typeface="Times New Roman" panose="02020603050405020304" pitchFamily="18" charset="0"/>
              </a:rPr>
              <a:t>e engines</a:t>
            </a:r>
            <a:r>
              <a:rPr lang="en-GB" dirty="0">
                <a:effectLst/>
                <a:latin typeface="+mj-lt"/>
                <a:ea typeface="Calibri" panose="020F0502020204030204" pitchFamily="34" charset="0"/>
                <a:cs typeface="Times New Roman" panose="02020603050405020304" pitchFamily="18" charset="0"/>
              </a:rPr>
              <a:t>”</a:t>
            </a:r>
          </a:p>
          <a:p>
            <a:pPr marL="457200" lvl="0" indent="-457200">
              <a:lnSpc>
                <a:spcPct val="107000"/>
              </a:lnSpc>
              <a:buClr>
                <a:schemeClr val="tx1"/>
              </a:buClr>
              <a:buSzPct val="102000"/>
              <a:buFont typeface="+mj-lt"/>
              <a:buAutoNum type="arabicPeriod"/>
            </a:pPr>
            <a:r>
              <a:rPr lang="en-GB" dirty="0">
                <a:latin typeface="+mj-lt"/>
                <a:ea typeface="Calibri" panose="020F0502020204030204" pitchFamily="34" charset="0"/>
                <a:cs typeface="Times New Roman" panose="02020603050405020304" pitchFamily="18" charset="0"/>
              </a:rPr>
              <a:t>Webpage, online store &amp; visibility, use of social media </a:t>
            </a:r>
            <a:endParaRPr lang="en-GB"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dirty="0">
                <a:effectLst/>
                <a:latin typeface="+mj-lt"/>
                <a:ea typeface="Calibri" panose="020F0502020204030204" pitchFamily="34" charset="0"/>
                <a:cs typeface="Times New Roman" panose="02020603050405020304" pitchFamily="18" charset="0"/>
              </a:rPr>
              <a:t>Funding and financial projections</a:t>
            </a:r>
          </a:p>
          <a:p>
            <a:pPr marL="457200" lvl="0" indent="-457200">
              <a:lnSpc>
                <a:spcPct val="107000"/>
              </a:lnSpc>
              <a:spcAft>
                <a:spcPts val="800"/>
              </a:spcAft>
              <a:buClr>
                <a:schemeClr val="tx1"/>
              </a:buClr>
              <a:buSzPct val="102000"/>
              <a:buFont typeface="+mj-lt"/>
              <a:buAutoNum type="arabicPeriod"/>
            </a:pPr>
            <a:r>
              <a:rPr lang="en-GB" dirty="0">
                <a:effectLst/>
                <a:latin typeface="+mj-lt"/>
                <a:ea typeface="Calibri" panose="020F0502020204030204" pitchFamily="34" charset="0"/>
                <a:cs typeface="Times New Roman" panose="02020603050405020304" pitchFamily="18" charset="0"/>
              </a:rPr>
              <a:t>Supplementary data (include tests, certificates, patents, copyrights  etc)</a:t>
            </a:r>
          </a:p>
        </p:txBody>
      </p:sp>
      <p:sp>
        <p:nvSpPr>
          <p:cNvPr id="6" name="Title 1">
            <a:extLst>
              <a:ext uri="{FF2B5EF4-FFF2-40B4-BE49-F238E27FC236}">
                <a16:creationId xmlns:a16="http://schemas.microsoft.com/office/drawing/2014/main" id="{BBEA9C66-4D8F-6192-9D91-A5479A7F44F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455629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 calcmode="lin" valueType="num">
                                      <p:cBhvr additive="base">
                                        <p:cTn id="2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 calcmode="lin" valueType="num">
                                      <p:cBhvr additive="base">
                                        <p:cTn id="2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 calcmode="lin" valueType="num">
                                      <p:cBhvr additive="base">
                                        <p:cTn id="3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 calcmode="lin" valueType="num">
                                      <p:cBhvr additive="base">
                                        <p:cTn id="3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4">
                                            <p:txEl>
                                              <p:pRg st="4" end="4"/>
                                            </p:txEl>
                                          </p:spTgt>
                                        </p:tgtEl>
                                        <p:attrNameLst>
                                          <p:attrName>style.visibility</p:attrName>
                                        </p:attrNameLst>
                                      </p:cBhvr>
                                      <p:to>
                                        <p:strVal val="visible"/>
                                      </p:to>
                                    </p:set>
                                    <p:anim calcmode="lin" valueType="num">
                                      <p:cBhvr additive="base">
                                        <p:cTn id="4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anim calcmode="lin" valueType="num">
                                      <p:cBhvr additive="base">
                                        <p:cTn id="5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4">
                                            <p:txEl>
                                              <p:pRg st="6" end="6"/>
                                            </p:txEl>
                                          </p:spTgt>
                                        </p:tgtEl>
                                        <p:attrNameLst>
                                          <p:attrName>style.visibility</p:attrName>
                                        </p:attrNameLst>
                                      </p:cBhvr>
                                      <p:to>
                                        <p:strVal val="visible"/>
                                      </p:to>
                                    </p:set>
                                    <p:anim calcmode="lin" valueType="num">
                                      <p:cBhvr additive="base">
                                        <p:cTn id="5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4">
                                            <p:txEl>
                                              <p:pRg st="7" end="7"/>
                                            </p:txEl>
                                          </p:spTgt>
                                        </p:tgtEl>
                                        <p:attrNameLst>
                                          <p:attrName>style.visibility</p:attrName>
                                        </p:attrNameLst>
                                      </p:cBhvr>
                                      <p:to>
                                        <p:strVal val="visible"/>
                                      </p:to>
                                    </p:set>
                                    <p:anim calcmode="lin" valueType="num">
                                      <p:cBhvr additive="base">
                                        <p:cTn id="63"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4">
                                            <p:txEl>
                                              <p:pRg st="8" end="8"/>
                                            </p:txEl>
                                          </p:spTgt>
                                        </p:tgtEl>
                                        <p:attrNameLst>
                                          <p:attrName>style.visibility</p:attrName>
                                        </p:attrNameLst>
                                      </p:cBhvr>
                                      <p:to>
                                        <p:strVal val="visible"/>
                                      </p:to>
                                    </p:set>
                                    <p:anim calcmode="lin" valueType="num">
                                      <p:cBhvr additive="base">
                                        <p:cTn id="6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4">
                                            <p:txEl>
                                              <p:pRg st="9" end="9"/>
                                            </p:txEl>
                                          </p:spTgt>
                                        </p:tgtEl>
                                        <p:attrNameLst>
                                          <p:attrName>style.visibility</p:attrName>
                                        </p:attrNameLst>
                                      </p:cBhvr>
                                      <p:to>
                                        <p:strVal val="visible"/>
                                      </p:to>
                                    </p:set>
                                    <p:anim calcmode="lin" valueType="num">
                                      <p:cBhvr additive="base">
                                        <p:cTn id="75"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nodeType="clickEffect">
                                  <p:stCondLst>
                                    <p:cond delay="0"/>
                                  </p:stCondLst>
                                  <p:childTnLst>
                                    <p:set>
                                      <p:cBhvr>
                                        <p:cTn id="80" dur="1" fill="hold">
                                          <p:stCondLst>
                                            <p:cond delay="0"/>
                                          </p:stCondLst>
                                        </p:cTn>
                                        <p:tgtEl>
                                          <p:spTgt spid="4">
                                            <p:txEl>
                                              <p:pRg st="10" end="10"/>
                                            </p:txEl>
                                          </p:spTgt>
                                        </p:tgtEl>
                                        <p:attrNameLst>
                                          <p:attrName>style.visibility</p:attrName>
                                        </p:attrNameLst>
                                      </p:cBhvr>
                                      <p:to>
                                        <p:strVal val="visible"/>
                                      </p:to>
                                    </p:set>
                                    <p:anim calcmode="lin" valueType="num">
                                      <p:cBhvr additive="base">
                                        <p:cTn id="81"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4" fill="hold" nodeType="clickEffect">
                                  <p:stCondLst>
                                    <p:cond delay="0"/>
                                  </p:stCondLst>
                                  <p:childTnLst>
                                    <p:set>
                                      <p:cBhvr>
                                        <p:cTn id="86" dur="1" fill="hold">
                                          <p:stCondLst>
                                            <p:cond delay="0"/>
                                          </p:stCondLst>
                                        </p:cTn>
                                        <p:tgtEl>
                                          <p:spTgt spid="4">
                                            <p:txEl>
                                              <p:pRg st="11" end="11"/>
                                            </p:txEl>
                                          </p:spTgt>
                                        </p:tgtEl>
                                        <p:attrNameLst>
                                          <p:attrName>style.visibility</p:attrName>
                                        </p:attrNameLst>
                                      </p:cBhvr>
                                      <p:to>
                                        <p:strVal val="visible"/>
                                      </p:to>
                                    </p:set>
                                    <p:anim calcmode="lin" valueType="num">
                                      <p:cBhvr additive="base">
                                        <p:cTn id="87"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88"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4" fill="hold" nodeType="clickEffect">
                                  <p:stCondLst>
                                    <p:cond delay="0"/>
                                  </p:stCondLst>
                                  <p:childTnLst>
                                    <p:set>
                                      <p:cBhvr>
                                        <p:cTn id="92" dur="1" fill="hold">
                                          <p:stCondLst>
                                            <p:cond delay="0"/>
                                          </p:stCondLst>
                                        </p:cTn>
                                        <p:tgtEl>
                                          <p:spTgt spid="4">
                                            <p:txEl>
                                              <p:pRg st="12" end="12"/>
                                            </p:txEl>
                                          </p:spTgt>
                                        </p:tgtEl>
                                        <p:attrNameLst>
                                          <p:attrName>style.visibility</p:attrName>
                                        </p:attrNameLst>
                                      </p:cBhvr>
                                      <p:to>
                                        <p:strVal val="visible"/>
                                      </p:to>
                                    </p:set>
                                    <p:anim calcmode="lin" valueType="num">
                                      <p:cBhvr additive="base">
                                        <p:cTn id="93" dur="500" fill="hold"/>
                                        <p:tgtEl>
                                          <p:spTgt spid="4">
                                            <p:txEl>
                                              <p:pRg st="12" end="12"/>
                                            </p:txEl>
                                          </p:spTgt>
                                        </p:tgtEl>
                                        <p:attrNameLst>
                                          <p:attrName>ppt_x</p:attrName>
                                        </p:attrNameLst>
                                      </p:cBhvr>
                                      <p:tavLst>
                                        <p:tav tm="0">
                                          <p:val>
                                            <p:strVal val="#ppt_x"/>
                                          </p:val>
                                        </p:tav>
                                        <p:tav tm="100000">
                                          <p:val>
                                            <p:strVal val="#ppt_x"/>
                                          </p:val>
                                        </p:tav>
                                      </p:tavLst>
                                    </p:anim>
                                    <p:anim calcmode="lin" valueType="num">
                                      <p:cBhvr additive="base">
                                        <p:cTn id="94" dur="500" fill="hold"/>
                                        <p:tgtEl>
                                          <p:spTgt spid="4">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87738-63EB-C3B4-BE11-BDAC95D956D5}"/>
              </a:ext>
            </a:extLst>
          </p:cNvPr>
          <p:cNvSpPr>
            <a:spLocks noGrp="1"/>
          </p:cNvSpPr>
          <p:nvPr>
            <p:ph type="title"/>
          </p:nvPr>
        </p:nvSpPr>
        <p:spPr/>
        <p:txBody>
          <a:bodyPr/>
          <a:lstStyle/>
          <a:p>
            <a:r>
              <a:rPr lang="en-GB" dirty="0"/>
              <a:t>The Business Plan Template</a:t>
            </a:r>
          </a:p>
        </p:txBody>
      </p:sp>
      <p:sp>
        <p:nvSpPr>
          <p:cNvPr id="3" name="Content Placeholder 2">
            <a:extLst>
              <a:ext uri="{FF2B5EF4-FFF2-40B4-BE49-F238E27FC236}">
                <a16:creationId xmlns:a16="http://schemas.microsoft.com/office/drawing/2014/main" id="{AFFC483D-2C4A-4999-2FD6-50F354B9C8FD}"/>
              </a:ext>
            </a:extLst>
          </p:cNvPr>
          <p:cNvSpPr>
            <a:spLocks noGrp="1"/>
          </p:cNvSpPr>
          <p:nvPr>
            <p:ph idx="1"/>
          </p:nvPr>
        </p:nvSpPr>
        <p:spPr/>
        <p:txBody>
          <a:bodyPr/>
          <a:lstStyle/>
          <a:p>
            <a:r>
              <a:rPr lang="en-GB" dirty="0"/>
              <a:t>Please go to the module landing page on Moodle click on the business plan template for Assessment 1. </a:t>
            </a:r>
          </a:p>
          <a:p>
            <a:r>
              <a:rPr lang="en-GB" dirty="0"/>
              <a:t>Go through the sections and discuss them in class.</a:t>
            </a:r>
          </a:p>
          <a:p>
            <a:r>
              <a:rPr lang="en-GB" dirty="0"/>
              <a:t>You can now download the template and start working on your business plan.</a:t>
            </a:r>
          </a:p>
          <a:p>
            <a:pPr marL="0" indent="0">
              <a:buNone/>
            </a:pPr>
            <a:endParaRPr lang="en-GB" dirty="0"/>
          </a:p>
        </p:txBody>
      </p:sp>
      <p:sp>
        <p:nvSpPr>
          <p:cNvPr id="4" name="Slide Number Placeholder 3">
            <a:extLst>
              <a:ext uri="{FF2B5EF4-FFF2-40B4-BE49-F238E27FC236}">
                <a16:creationId xmlns:a16="http://schemas.microsoft.com/office/drawing/2014/main" id="{377734DF-77BC-55B0-5864-51DB6D44D46E}"/>
              </a:ext>
            </a:extLst>
          </p:cNvPr>
          <p:cNvSpPr>
            <a:spLocks noGrp="1"/>
          </p:cNvSpPr>
          <p:nvPr>
            <p:ph type="sldNum" sz="quarter" idx="12"/>
          </p:nvPr>
        </p:nvSpPr>
        <p:spPr/>
        <p:txBody>
          <a:bodyPr/>
          <a:lstStyle/>
          <a:p>
            <a:fld id="{C3F65BB1-9206-4D7F-97F9-47DCC7DC6334}" type="slidenum">
              <a:rPr lang="en-GB" smtClean="0"/>
              <a:pPr/>
              <a:t>22</a:t>
            </a:fld>
            <a:endParaRPr lang="en-GB" dirty="0"/>
          </a:p>
        </p:txBody>
      </p:sp>
    </p:spTree>
    <p:extLst>
      <p:ext uri="{BB962C8B-B14F-4D97-AF65-F5344CB8AC3E}">
        <p14:creationId xmlns:p14="http://schemas.microsoft.com/office/powerpoint/2010/main" val="40872550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BB174-097B-F052-F2C0-8C83F91239F0}"/>
              </a:ext>
            </a:extLst>
          </p:cNvPr>
          <p:cNvSpPr>
            <a:spLocks noGrp="1"/>
          </p:cNvSpPr>
          <p:nvPr>
            <p:ph type="title"/>
          </p:nvPr>
        </p:nvSpPr>
        <p:spPr/>
        <p:txBody>
          <a:bodyPr/>
          <a:lstStyle/>
          <a:p>
            <a:r>
              <a:rPr lang="en-GB" dirty="0"/>
              <a:t>Business Canvas Sections </a:t>
            </a:r>
          </a:p>
        </p:txBody>
      </p:sp>
      <p:sp>
        <p:nvSpPr>
          <p:cNvPr id="5" name="Content Placeholder 4">
            <a:extLst>
              <a:ext uri="{FF2B5EF4-FFF2-40B4-BE49-F238E27FC236}">
                <a16:creationId xmlns:a16="http://schemas.microsoft.com/office/drawing/2014/main" id="{77223623-C612-C340-4FFF-089683E61D07}"/>
              </a:ext>
            </a:extLst>
          </p:cNvPr>
          <p:cNvSpPr>
            <a:spLocks noGrp="1"/>
          </p:cNvSpPr>
          <p:nvPr>
            <p:ph sz="half" idx="1"/>
          </p:nvPr>
        </p:nvSpPr>
        <p:spPr>
          <a:xfrm>
            <a:off x="457200" y="1268760"/>
            <a:ext cx="4038600" cy="4320481"/>
          </a:xfrm>
        </p:spPr>
        <p:txBody>
          <a:bodyPr>
            <a:normAutofit fontScale="25000" lnSpcReduction="20000"/>
          </a:bodyPr>
          <a:lstStyle/>
          <a:p>
            <a:r>
              <a:rPr lang="en-GB" sz="4800" b="1" dirty="0"/>
              <a:t>1. Key Partners</a:t>
            </a:r>
          </a:p>
          <a:p>
            <a:r>
              <a:rPr lang="en-GB" sz="4800" dirty="0"/>
              <a:t>Who are your key partners? </a:t>
            </a:r>
          </a:p>
          <a:p>
            <a:r>
              <a:rPr lang="en-GB" sz="4800" dirty="0"/>
              <a:t>Who are your key suppliers? </a:t>
            </a:r>
          </a:p>
          <a:p>
            <a:r>
              <a:rPr lang="en-GB" sz="4800" dirty="0"/>
              <a:t>What resources do partners provide? </a:t>
            </a:r>
          </a:p>
          <a:p>
            <a:r>
              <a:rPr lang="en-GB" sz="4800" dirty="0"/>
              <a:t>What activities do partners perform? </a:t>
            </a:r>
          </a:p>
          <a:p>
            <a:r>
              <a:rPr lang="en-GB" sz="4800" dirty="0"/>
              <a:t>Why do you need these partnerships? </a:t>
            </a:r>
          </a:p>
          <a:p>
            <a:pPr lvl="1"/>
            <a:r>
              <a:rPr lang="en-GB" sz="4800" dirty="0"/>
              <a:t>Access to resources </a:t>
            </a:r>
          </a:p>
          <a:p>
            <a:pPr lvl="1"/>
            <a:r>
              <a:rPr lang="en-GB" sz="4800" dirty="0"/>
              <a:t>Reduce risk </a:t>
            </a:r>
          </a:p>
          <a:p>
            <a:pPr lvl="1"/>
            <a:r>
              <a:rPr lang="en-GB" sz="4800" dirty="0"/>
              <a:t>Save costs </a:t>
            </a:r>
          </a:p>
          <a:p>
            <a:pPr lvl="1"/>
            <a:r>
              <a:rPr lang="en-GB" sz="4800" dirty="0"/>
              <a:t>Increase efficiency </a:t>
            </a:r>
          </a:p>
          <a:p>
            <a:r>
              <a:rPr lang="en-GB" sz="4800" b="1" dirty="0"/>
              <a:t>2. Key Activities</a:t>
            </a:r>
          </a:p>
          <a:p>
            <a:r>
              <a:rPr lang="en-GB" sz="4800" dirty="0"/>
              <a:t>What activities are required to deliver your product/service? </a:t>
            </a:r>
          </a:p>
          <a:p>
            <a:r>
              <a:rPr lang="en-GB" sz="4800" dirty="0"/>
              <a:t>What activities create value for customers? </a:t>
            </a:r>
          </a:p>
          <a:p>
            <a:r>
              <a:rPr lang="en-GB" sz="4800" dirty="0"/>
              <a:t>What activities support sales and marketing? </a:t>
            </a:r>
          </a:p>
          <a:p>
            <a:r>
              <a:rPr lang="en-GB" sz="4800" dirty="0"/>
              <a:t>What activities maintain customer relationships? </a:t>
            </a:r>
          </a:p>
          <a:p>
            <a:r>
              <a:rPr lang="en-GB" sz="4800" dirty="0"/>
              <a:t>What activities generate revenue? </a:t>
            </a:r>
          </a:p>
          <a:p>
            <a:r>
              <a:rPr lang="en-GB" sz="4800" b="1" dirty="0"/>
              <a:t>3. Value Proposition</a:t>
            </a:r>
          </a:p>
          <a:p>
            <a:r>
              <a:rPr lang="en-GB" sz="4800" dirty="0"/>
              <a:t>What product or service are you offering? </a:t>
            </a:r>
          </a:p>
          <a:p>
            <a:r>
              <a:rPr lang="en-GB" sz="4800" dirty="0"/>
              <a:t>What problem does it solve? </a:t>
            </a:r>
          </a:p>
          <a:p>
            <a:r>
              <a:rPr lang="en-GB" sz="4800" dirty="0"/>
              <a:t>What customer need does it satisfy? </a:t>
            </a:r>
          </a:p>
          <a:p>
            <a:r>
              <a:rPr lang="en-GB" sz="4800" dirty="0"/>
              <a:t>What makes it different from competitors? </a:t>
            </a:r>
          </a:p>
          <a:p>
            <a:r>
              <a:rPr lang="en-GB" sz="4800" dirty="0"/>
              <a:t>What value do customers receive? </a:t>
            </a:r>
          </a:p>
          <a:p>
            <a:pPr lvl="1"/>
            <a:r>
              <a:rPr lang="en-GB" sz="4800" dirty="0"/>
              <a:t>Better quality </a:t>
            </a:r>
          </a:p>
          <a:p>
            <a:pPr lvl="1"/>
            <a:r>
              <a:rPr lang="en-GB" sz="4800" dirty="0"/>
              <a:t>Lower cost </a:t>
            </a:r>
          </a:p>
          <a:p>
            <a:pPr lvl="1"/>
            <a:r>
              <a:rPr lang="en-GB" sz="4800" dirty="0"/>
              <a:t>Convenience </a:t>
            </a:r>
          </a:p>
          <a:p>
            <a:pPr lvl="1"/>
            <a:r>
              <a:rPr lang="en-GB" sz="4800" dirty="0"/>
              <a:t>Accessibility </a:t>
            </a:r>
          </a:p>
          <a:p>
            <a:pPr lvl="1"/>
            <a:r>
              <a:rPr lang="en-GB" sz="4800" dirty="0"/>
              <a:t>Innovation </a:t>
            </a:r>
          </a:p>
          <a:p>
            <a:pPr lvl="1"/>
            <a:r>
              <a:rPr lang="en-GB" sz="4800" dirty="0"/>
              <a:t>Customisation </a:t>
            </a:r>
          </a:p>
          <a:p>
            <a:pPr lvl="1"/>
            <a:r>
              <a:rPr lang="en-GB" sz="4800" dirty="0"/>
              <a:t>Status or brand value </a:t>
            </a:r>
          </a:p>
          <a:p>
            <a:endParaRPr lang="en-GB" dirty="0"/>
          </a:p>
        </p:txBody>
      </p:sp>
      <p:sp>
        <p:nvSpPr>
          <p:cNvPr id="6" name="Content Placeholder 5">
            <a:extLst>
              <a:ext uri="{FF2B5EF4-FFF2-40B4-BE49-F238E27FC236}">
                <a16:creationId xmlns:a16="http://schemas.microsoft.com/office/drawing/2014/main" id="{C2065F5F-5C21-A5A4-D23B-9920A5D2318A}"/>
              </a:ext>
            </a:extLst>
          </p:cNvPr>
          <p:cNvSpPr>
            <a:spLocks noGrp="1"/>
          </p:cNvSpPr>
          <p:nvPr>
            <p:ph sz="half" idx="2"/>
          </p:nvPr>
        </p:nvSpPr>
        <p:spPr/>
        <p:txBody>
          <a:bodyPr>
            <a:normAutofit fontScale="25000" lnSpcReduction="20000"/>
          </a:bodyPr>
          <a:lstStyle/>
          <a:p>
            <a:r>
              <a:rPr lang="en-GB" sz="4400" b="1" dirty="0"/>
              <a:t>4. Customer Relationships</a:t>
            </a:r>
          </a:p>
          <a:p>
            <a:r>
              <a:rPr lang="en-GB" sz="4400" dirty="0"/>
              <a:t>How will you attract customers? </a:t>
            </a:r>
          </a:p>
          <a:p>
            <a:r>
              <a:rPr lang="en-GB" sz="4400" dirty="0"/>
              <a:t>How will you communicate with customers? </a:t>
            </a:r>
          </a:p>
          <a:p>
            <a:r>
              <a:rPr lang="en-GB" sz="4400" dirty="0"/>
              <a:t>How will you retain customers? </a:t>
            </a:r>
          </a:p>
          <a:p>
            <a:r>
              <a:rPr lang="en-GB" sz="4400" dirty="0"/>
              <a:t>How will you gain repeat business? </a:t>
            </a:r>
          </a:p>
          <a:p>
            <a:r>
              <a:rPr lang="en-GB" sz="4400" dirty="0"/>
              <a:t>What type of relationship will you offer? </a:t>
            </a:r>
          </a:p>
          <a:p>
            <a:pPr lvl="1"/>
            <a:r>
              <a:rPr lang="en-GB" sz="4400" dirty="0"/>
              <a:t>Personal assistance </a:t>
            </a:r>
          </a:p>
          <a:p>
            <a:pPr lvl="1"/>
            <a:r>
              <a:rPr lang="en-GB" sz="4400" dirty="0"/>
              <a:t>Self-service </a:t>
            </a:r>
          </a:p>
          <a:p>
            <a:pPr lvl="1"/>
            <a:r>
              <a:rPr lang="en-GB" sz="4400" dirty="0"/>
              <a:t>Online support </a:t>
            </a:r>
          </a:p>
          <a:p>
            <a:pPr lvl="1"/>
            <a:r>
              <a:rPr lang="en-GB" sz="4400" dirty="0"/>
              <a:t>Community engagement </a:t>
            </a:r>
          </a:p>
          <a:p>
            <a:pPr lvl="1"/>
            <a:r>
              <a:rPr lang="en-GB" sz="4400" dirty="0"/>
              <a:t>Co-creation </a:t>
            </a:r>
          </a:p>
          <a:p>
            <a:endParaRPr lang="en-GB" sz="4400" b="1" dirty="0"/>
          </a:p>
          <a:p>
            <a:r>
              <a:rPr lang="en-GB" sz="4400" b="1" dirty="0"/>
              <a:t>5. Customer Segments</a:t>
            </a:r>
          </a:p>
          <a:p>
            <a:r>
              <a:rPr lang="en-GB" sz="4400" dirty="0"/>
              <a:t>Who are your customers? </a:t>
            </a:r>
          </a:p>
          <a:p>
            <a:r>
              <a:rPr lang="en-GB" sz="4400" dirty="0"/>
              <a:t>Who benefits from your product/service? </a:t>
            </a:r>
          </a:p>
          <a:p>
            <a:r>
              <a:rPr lang="en-GB" sz="4400" dirty="0"/>
              <a:t>Are they: </a:t>
            </a:r>
          </a:p>
          <a:p>
            <a:pPr lvl="1"/>
            <a:r>
              <a:rPr lang="en-GB" sz="4400" dirty="0"/>
              <a:t>Individuals? </a:t>
            </a:r>
          </a:p>
          <a:p>
            <a:pPr lvl="1"/>
            <a:r>
              <a:rPr lang="en-GB" sz="4400" dirty="0"/>
              <a:t>Businesses? </a:t>
            </a:r>
          </a:p>
          <a:p>
            <a:pPr lvl="1"/>
            <a:r>
              <a:rPr lang="en-GB" sz="4400" dirty="0"/>
              <a:t>Organisations? </a:t>
            </a:r>
          </a:p>
          <a:p>
            <a:r>
              <a:rPr lang="en-GB" sz="4400" dirty="0"/>
              <a:t>What are their characteristics? </a:t>
            </a:r>
          </a:p>
          <a:p>
            <a:pPr lvl="1"/>
            <a:r>
              <a:rPr lang="en-GB" sz="4400" dirty="0"/>
              <a:t>Age </a:t>
            </a:r>
          </a:p>
          <a:p>
            <a:pPr lvl="1"/>
            <a:r>
              <a:rPr lang="en-GB" sz="4400" dirty="0"/>
              <a:t>Location </a:t>
            </a:r>
          </a:p>
          <a:p>
            <a:pPr lvl="1"/>
            <a:r>
              <a:rPr lang="en-GB" sz="4400" dirty="0"/>
              <a:t>Income </a:t>
            </a:r>
          </a:p>
          <a:p>
            <a:pPr lvl="1"/>
            <a:r>
              <a:rPr lang="en-GB" sz="4400" dirty="0"/>
              <a:t>Interests </a:t>
            </a:r>
          </a:p>
          <a:p>
            <a:pPr lvl="1"/>
            <a:r>
              <a:rPr lang="en-GB" sz="4400" dirty="0"/>
              <a:t>Industry </a:t>
            </a:r>
          </a:p>
          <a:p>
            <a:r>
              <a:rPr lang="en-GB" sz="4400" dirty="0"/>
              <a:t>Which customer segment is most important? </a:t>
            </a:r>
          </a:p>
          <a:p>
            <a:endParaRPr lang="en-GB" dirty="0"/>
          </a:p>
        </p:txBody>
      </p:sp>
      <p:sp>
        <p:nvSpPr>
          <p:cNvPr id="4" name="Slide Number Placeholder 3">
            <a:extLst>
              <a:ext uri="{FF2B5EF4-FFF2-40B4-BE49-F238E27FC236}">
                <a16:creationId xmlns:a16="http://schemas.microsoft.com/office/drawing/2014/main" id="{5D001D1C-3CEB-F7D3-D905-115761018200}"/>
              </a:ext>
            </a:extLst>
          </p:cNvPr>
          <p:cNvSpPr>
            <a:spLocks noGrp="1"/>
          </p:cNvSpPr>
          <p:nvPr>
            <p:ph type="sldNum" sz="quarter" idx="12"/>
          </p:nvPr>
        </p:nvSpPr>
        <p:spPr/>
        <p:txBody>
          <a:bodyPr/>
          <a:lstStyle/>
          <a:p>
            <a:fld id="{C3F65BB1-9206-4D7F-97F9-47DCC7DC6334}" type="slidenum">
              <a:rPr lang="en-GB" smtClean="0"/>
              <a:pPr/>
              <a:t>23</a:t>
            </a:fld>
            <a:endParaRPr lang="en-GB" dirty="0"/>
          </a:p>
        </p:txBody>
      </p:sp>
    </p:spTree>
    <p:extLst>
      <p:ext uri="{BB962C8B-B14F-4D97-AF65-F5344CB8AC3E}">
        <p14:creationId xmlns:p14="http://schemas.microsoft.com/office/powerpoint/2010/main" val="1597621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DE4E8-7CAC-6761-B3B5-F7D08A7313E2}"/>
              </a:ext>
            </a:extLst>
          </p:cNvPr>
          <p:cNvSpPr>
            <a:spLocks noGrp="1"/>
          </p:cNvSpPr>
          <p:nvPr>
            <p:ph type="title"/>
          </p:nvPr>
        </p:nvSpPr>
        <p:spPr/>
        <p:txBody>
          <a:bodyPr/>
          <a:lstStyle/>
          <a:p>
            <a:r>
              <a:rPr lang="en-GB" dirty="0"/>
              <a:t>Business Canvas Section contd.</a:t>
            </a:r>
          </a:p>
        </p:txBody>
      </p:sp>
      <p:sp>
        <p:nvSpPr>
          <p:cNvPr id="3" name="Content Placeholder 2">
            <a:extLst>
              <a:ext uri="{FF2B5EF4-FFF2-40B4-BE49-F238E27FC236}">
                <a16:creationId xmlns:a16="http://schemas.microsoft.com/office/drawing/2014/main" id="{B957526B-5B1D-43D9-F198-8656E506F41C}"/>
              </a:ext>
            </a:extLst>
          </p:cNvPr>
          <p:cNvSpPr>
            <a:spLocks noGrp="1"/>
          </p:cNvSpPr>
          <p:nvPr>
            <p:ph sz="half" idx="1"/>
          </p:nvPr>
        </p:nvSpPr>
        <p:spPr/>
        <p:txBody>
          <a:bodyPr>
            <a:normAutofit fontScale="25000" lnSpcReduction="20000"/>
          </a:bodyPr>
          <a:lstStyle/>
          <a:p>
            <a:r>
              <a:rPr lang="en-GB" sz="4800" b="1" dirty="0"/>
              <a:t>6. Key Resources</a:t>
            </a:r>
          </a:p>
          <a:p>
            <a:r>
              <a:rPr lang="en-GB" sz="4800" dirty="0"/>
              <a:t>What resources are needed to operate? </a:t>
            </a:r>
          </a:p>
          <a:p>
            <a:r>
              <a:rPr lang="en-GB" sz="4800" dirty="0"/>
              <a:t>Physical resources </a:t>
            </a:r>
          </a:p>
          <a:p>
            <a:pPr lvl="1"/>
            <a:r>
              <a:rPr lang="en-GB" sz="4800" dirty="0"/>
              <a:t>Equipment </a:t>
            </a:r>
          </a:p>
          <a:p>
            <a:pPr lvl="1"/>
            <a:r>
              <a:rPr lang="en-GB" sz="4800" dirty="0"/>
              <a:t>Buildings </a:t>
            </a:r>
          </a:p>
          <a:p>
            <a:pPr lvl="1"/>
            <a:r>
              <a:rPr lang="en-GB" sz="4800" dirty="0"/>
              <a:t>Vehicles </a:t>
            </a:r>
          </a:p>
          <a:p>
            <a:r>
              <a:rPr lang="en-GB" sz="4800" dirty="0"/>
              <a:t>Human resources </a:t>
            </a:r>
          </a:p>
          <a:p>
            <a:pPr lvl="1"/>
            <a:r>
              <a:rPr lang="en-GB" sz="4800" dirty="0"/>
              <a:t>Staff </a:t>
            </a:r>
          </a:p>
          <a:p>
            <a:pPr lvl="1"/>
            <a:r>
              <a:rPr lang="en-GB" sz="4800" dirty="0"/>
              <a:t>Volunteers </a:t>
            </a:r>
          </a:p>
          <a:p>
            <a:pPr lvl="1"/>
            <a:r>
              <a:rPr lang="en-GB" sz="4800" dirty="0"/>
              <a:t>Expertise </a:t>
            </a:r>
          </a:p>
          <a:p>
            <a:r>
              <a:rPr lang="en-GB" sz="4800" dirty="0"/>
              <a:t>Financial resources </a:t>
            </a:r>
          </a:p>
          <a:p>
            <a:pPr lvl="1"/>
            <a:r>
              <a:rPr lang="en-GB" sz="4800" dirty="0"/>
              <a:t>Funding </a:t>
            </a:r>
          </a:p>
          <a:p>
            <a:pPr lvl="1"/>
            <a:r>
              <a:rPr lang="en-GB" sz="4800" dirty="0"/>
              <a:t>Loans </a:t>
            </a:r>
          </a:p>
          <a:p>
            <a:pPr lvl="1"/>
            <a:r>
              <a:rPr lang="en-GB" sz="4800" dirty="0"/>
              <a:t>Investment </a:t>
            </a:r>
          </a:p>
          <a:p>
            <a:r>
              <a:rPr lang="en-GB" sz="4800" dirty="0"/>
              <a:t>Intellectual resources </a:t>
            </a:r>
          </a:p>
          <a:p>
            <a:pPr lvl="1"/>
            <a:r>
              <a:rPr lang="en-GB" sz="4800" dirty="0"/>
              <a:t>Brand </a:t>
            </a:r>
          </a:p>
          <a:p>
            <a:pPr lvl="1"/>
            <a:r>
              <a:rPr lang="en-GB" sz="4800" dirty="0"/>
              <a:t>Copyright </a:t>
            </a:r>
          </a:p>
          <a:p>
            <a:pPr lvl="1"/>
            <a:r>
              <a:rPr lang="en-GB" sz="4800" dirty="0"/>
              <a:t>Patents </a:t>
            </a:r>
          </a:p>
          <a:p>
            <a:pPr lvl="1"/>
            <a:r>
              <a:rPr lang="en-GB" sz="4800" dirty="0"/>
              <a:t>Data </a:t>
            </a:r>
          </a:p>
          <a:p>
            <a:endParaRPr lang="en-GB" sz="4800" b="1" dirty="0"/>
          </a:p>
          <a:p>
            <a:endParaRPr lang="en-GB" sz="4800" b="1" dirty="0"/>
          </a:p>
          <a:p>
            <a:endParaRPr lang="en-GB" dirty="0"/>
          </a:p>
        </p:txBody>
      </p:sp>
      <p:sp>
        <p:nvSpPr>
          <p:cNvPr id="4" name="Content Placeholder 3">
            <a:extLst>
              <a:ext uri="{FF2B5EF4-FFF2-40B4-BE49-F238E27FC236}">
                <a16:creationId xmlns:a16="http://schemas.microsoft.com/office/drawing/2014/main" id="{77B9671B-C7B3-4E24-2574-52B88C572A04}"/>
              </a:ext>
            </a:extLst>
          </p:cNvPr>
          <p:cNvSpPr>
            <a:spLocks noGrp="1"/>
          </p:cNvSpPr>
          <p:nvPr>
            <p:ph sz="half" idx="2"/>
          </p:nvPr>
        </p:nvSpPr>
        <p:spPr/>
        <p:txBody>
          <a:bodyPr>
            <a:normAutofit fontScale="25000" lnSpcReduction="20000"/>
          </a:bodyPr>
          <a:lstStyle/>
          <a:p>
            <a:r>
              <a:rPr lang="en-GB" sz="4800" b="1" dirty="0"/>
              <a:t>7. Channels</a:t>
            </a:r>
          </a:p>
          <a:p>
            <a:r>
              <a:rPr lang="en-GB" sz="4800" dirty="0"/>
              <a:t>How will customers hear about you? </a:t>
            </a:r>
          </a:p>
          <a:p>
            <a:r>
              <a:rPr lang="en-GB" sz="4800" dirty="0"/>
              <a:t>How will you market your product/service? </a:t>
            </a:r>
          </a:p>
          <a:p>
            <a:r>
              <a:rPr lang="en-GB" sz="4800" dirty="0"/>
              <a:t>How will customers buy from you? </a:t>
            </a:r>
          </a:p>
          <a:p>
            <a:r>
              <a:rPr lang="en-GB" sz="4800" dirty="0"/>
              <a:t>How will you deliver your product/service? </a:t>
            </a:r>
          </a:p>
          <a:p>
            <a:r>
              <a:rPr lang="en-GB" sz="4800" dirty="0"/>
              <a:t>Possible channels: </a:t>
            </a:r>
          </a:p>
          <a:p>
            <a:pPr lvl="1"/>
            <a:r>
              <a:rPr lang="en-GB" sz="4800" dirty="0"/>
              <a:t>Website </a:t>
            </a:r>
          </a:p>
          <a:p>
            <a:pPr lvl="1"/>
            <a:r>
              <a:rPr lang="en-GB" sz="4800" dirty="0"/>
              <a:t>Social media </a:t>
            </a:r>
          </a:p>
          <a:p>
            <a:pPr lvl="1"/>
            <a:r>
              <a:rPr lang="en-GB" sz="4800" dirty="0"/>
              <a:t>Email </a:t>
            </a:r>
          </a:p>
          <a:p>
            <a:pPr lvl="1"/>
            <a:r>
              <a:rPr lang="en-GB" sz="4800" dirty="0"/>
              <a:t>Events </a:t>
            </a:r>
          </a:p>
          <a:p>
            <a:pPr lvl="1"/>
            <a:r>
              <a:rPr lang="en-GB" sz="4800" dirty="0"/>
              <a:t>Shops </a:t>
            </a:r>
          </a:p>
          <a:p>
            <a:pPr lvl="1"/>
            <a:r>
              <a:rPr lang="en-GB" sz="4800" dirty="0"/>
              <a:t>Distributors </a:t>
            </a:r>
          </a:p>
          <a:p>
            <a:pPr lvl="1"/>
            <a:r>
              <a:rPr lang="en-GB" sz="4800" dirty="0"/>
              <a:t>Sales representatives </a:t>
            </a:r>
          </a:p>
          <a:p>
            <a:r>
              <a:rPr lang="en-GB" sz="4800" b="1" dirty="0"/>
              <a:t>8. Cost Structure</a:t>
            </a:r>
          </a:p>
          <a:p>
            <a:r>
              <a:rPr lang="en-GB" sz="4800" dirty="0"/>
              <a:t>What are your main costs? </a:t>
            </a:r>
          </a:p>
          <a:p>
            <a:r>
              <a:rPr lang="en-GB" sz="4800" dirty="0"/>
              <a:t>Fixed costs: </a:t>
            </a:r>
          </a:p>
          <a:p>
            <a:pPr lvl="1"/>
            <a:r>
              <a:rPr lang="en-GB" sz="4800" dirty="0"/>
              <a:t>Rent </a:t>
            </a:r>
          </a:p>
          <a:p>
            <a:pPr lvl="1"/>
            <a:r>
              <a:rPr lang="en-GB" sz="4800" dirty="0"/>
              <a:t>Salaries </a:t>
            </a:r>
          </a:p>
          <a:p>
            <a:pPr lvl="1"/>
            <a:r>
              <a:rPr lang="en-GB" sz="4800" dirty="0"/>
              <a:t>Insurance </a:t>
            </a:r>
          </a:p>
          <a:p>
            <a:pPr lvl="1"/>
            <a:r>
              <a:rPr lang="en-GB" sz="4800" dirty="0"/>
              <a:t>Utilities </a:t>
            </a:r>
          </a:p>
          <a:p>
            <a:r>
              <a:rPr lang="en-GB" sz="4800" dirty="0"/>
              <a:t>Variable costs: </a:t>
            </a:r>
          </a:p>
          <a:p>
            <a:pPr lvl="1"/>
            <a:r>
              <a:rPr lang="en-GB" sz="4800" dirty="0"/>
              <a:t>Materials and Marketing </a:t>
            </a:r>
          </a:p>
          <a:p>
            <a:pPr lvl="1"/>
            <a:r>
              <a:rPr lang="en-GB" sz="4800" dirty="0"/>
              <a:t>Delivery and Subscriptions </a:t>
            </a:r>
          </a:p>
          <a:p>
            <a:pPr lvl="1"/>
            <a:r>
              <a:rPr lang="en-GB" sz="4800" dirty="0"/>
              <a:t>Commission </a:t>
            </a:r>
          </a:p>
          <a:p>
            <a:pPr lvl="1"/>
            <a:r>
              <a:rPr lang="en-GB" sz="4800" dirty="0"/>
              <a:t>Licensing </a:t>
            </a:r>
          </a:p>
          <a:p>
            <a:r>
              <a:rPr lang="en-GB" sz="4800" dirty="0"/>
              <a:t>Which revenue stream will generate the most income? </a:t>
            </a:r>
          </a:p>
          <a:p>
            <a:endParaRPr lang="en-GB" dirty="0"/>
          </a:p>
        </p:txBody>
      </p:sp>
      <p:sp>
        <p:nvSpPr>
          <p:cNvPr id="5" name="Slide Number Placeholder 4">
            <a:extLst>
              <a:ext uri="{FF2B5EF4-FFF2-40B4-BE49-F238E27FC236}">
                <a16:creationId xmlns:a16="http://schemas.microsoft.com/office/drawing/2014/main" id="{8CD26EAB-BF9C-3796-3BF6-2EB39010B5CA}"/>
              </a:ext>
            </a:extLst>
          </p:cNvPr>
          <p:cNvSpPr>
            <a:spLocks noGrp="1"/>
          </p:cNvSpPr>
          <p:nvPr>
            <p:ph type="sldNum" sz="quarter" idx="12"/>
          </p:nvPr>
        </p:nvSpPr>
        <p:spPr/>
        <p:txBody>
          <a:bodyPr/>
          <a:lstStyle/>
          <a:p>
            <a:fld id="{C3F65BB1-9206-4D7F-97F9-47DCC7DC6334}" type="slidenum">
              <a:rPr lang="en-GB" smtClean="0"/>
              <a:pPr/>
              <a:t>24</a:t>
            </a:fld>
            <a:endParaRPr lang="en-GB" dirty="0"/>
          </a:p>
        </p:txBody>
      </p:sp>
    </p:spTree>
    <p:extLst>
      <p:ext uri="{BB962C8B-B14F-4D97-AF65-F5344CB8AC3E}">
        <p14:creationId xmlns:p14="http://schemas.microsoft.com/office/powerpoint/2010/main" val="22007584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16117-CBAA-7485-FBCC-CAAEC440CFD9}"/>
              </a:ext>
            </a:extLst>
          </p:cNvPr>
          <p:cNvSpPr>
            <a:spLocks noGrp="1"/>
          </p:cNvSpPr>
          <p:nvPr>
            <p:ph type="title"/>
          </p:nvPr>
        </p:nvSpPr>
        <p:spPr/>
        <p:txBody>
          <a:bodyPr/>
          <a:lstStyle/>
          <a:p>
            <a:r>
              <a:rPr lang="en-GB" dirty="0"/>
              <a:t>Business Plan Canvas contd.</a:t>
            </a:r>
          </a:p>
        </p:txBody>
      </p:sp>
      <p:sp>
        <p:nvSpPr>
          <p:cNvPr id="3" name="Content Placeholder 2">
            <a:extLst>
              <a:ext uri="{FF2B5EF4-FFF2-40B4-BE49-F238E27FC236}">
                <a16:creationId xmlns:a16="http://schemas.microsoft.com/office/drawing/2014/main" id="{96462243-FB2C-D205-C52D-A8902A2BD503}"/>
              </a:ext>
            </a:extLst>
          </p:cNvPr>
          <p:cNvSpPr>
            <a:spLocks noGrp="1"/>
          </p:cNvSpPr>
          <p:nvPr>
            <p:ph sz="half" idx="1"/>
          </p:nvPr>
        </p:nvSpPr>
        <p:spPr>
          <a:xfrm>
            <a:off x="683568" y="1484784"/>
            <a:ext cx="3740224" cy="3989040"/>
          </a:xfrm>
        </p:spPr>
        <p:txBody>
          <a:bodyPr>
            <a:normAutofit fontScale="32500" lnSpcReduction="20000"/>
          </a:bodyPr>
          <a:lstStyle/>
          <a:p>
            <a:r>
              <a:rPr lang="en-GB" sz="4800" dirty="0"/>
              <a:t>Which activities cost the most? </a:t>
            </a:r>
          </a:p>
          <a:p>
            <a:r>
              <a:rPr lang="en-GB" sz="4800" dirty="0"/>
              <a:t>Which resources cost the most? </a:t>
            </a:r>
          </a:p>
          <a:p>
            <a:r>
              <a:rPr lang="en-GB" sz="4800" dirty="0"/>
              <a:t>What is your estimated break-even point? </a:t>
            </a:r>
          </a:p>
          <a:p>
            <a:endParaRPr lang="en-GB" sz="4800" dirty="0"/>
          </a:p>
          <a:p>
            <a:r>
              <a:rPr lang="en-GB" sz="4800" b="1" dirty="0"/>
              <a:t>9. Revenue Streams</a:t>
            </a:r>
          </a:p>
          <a:p>
            <a:r>
              <a:rPr lang="en-GB" sz="4800" dirty="0"/>
              <a:t>How will the business make money? </a:t>
            </a:r>
          </a:p>
          <a:p>
            <a:r>
              <a:rPr lang="en-GB" sz="4800" dirty="0"/>
              <a:t>What will customers pay for? </a:t>
            </a:r>
          </a:p>
          <a:p>
            <a:r>
              <a:rPr lang="en-GB" sz="4800" dirty="0"/>
              <a:t>How much will you charge? </a:t>
            </a:r>
          </a:p>
          <a:p>
            <a:r>
              <a:rPr lang="en-GB" sz="4800" dirty="0"/>
              <a:t>How will customers pay? </a:t>
            </a:r>
          </a:p>
          <a:p>
            <a:r>
              <a:rPr lang="en-GB" sz="4800" dirty="0"/>
              <a:t>Possible revenue streams: </a:t>
            </a:r>
          </a:p>
          <a:p>
            <a:pPr lvl="1"/>
            <a:r>
              <a:rPr lang="en-GB" sz="4800" dirty="0"/>
              <a:t>Product sales </a:t>
            </a:r>
          </a:p>
          <a:p>
            <a:pPr lvl="1"/>
            <a:r>
              <a:rPr lang="en-GB" sz="4800" dirty="0"/>
              <a:t>Service fees </a:t>
            </a:r>
          </a:p>
          <a:p>
            <a:pPr lvl="1"/>
            <a:r>
              <a:rPr lang="en-GB" sz="4800" dirty="0"/>
              <a:t>Membership fees </a:t>
            </a:r>
          </a:p>
          <a:p>
            <a:pPr lvl="1"/>
            <a:r>
              <a:rPr lang="en-GB" sz="4800" dirty="0"/>
              <a:t>Advertising </a:t>
            </a:r>
          </a:p>
          <a:p>
            <a:endParaRPr lang="en-GB" dirty="0"/>
          </a:p>
        </p:txBody>
      </p:sp>
      <p:pic>
        <p:nvPicPr>
          <p:cNvPr id="7" name="Content Placeholder 6">
            <a:extLst>
              <a:ext uri="{FF2B5EF4-FFF2-40B4-BE49-F238E27FC236}">
                <a16:creationId xmlns:a16="http://schemas.microsoft.com/office/drawing/2014/main" id="{4E49F4D1-21E7-3A63-FFA4-5D54DB41A0E6}"/>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48200" y="1484783"/>
            <a:ext cx="4038600" cy="3744417"/>
          </a:xfrm>
        </p:spPr>
      </p:pic>
      <p:sp>
        <p:nvSpPr>
          <p:cNvPr id="5" name="Slide Number Placeholder 4">
            <a:extLst>
              <a:ext uri="{FF2B5EF4-FFF2-40B4-BE49-F238E27FC236}">
                <a16:creationId xmlns:a16="http://schemas.microsoft.com/office/drawing/2014/main" id="{FFA942B0-5D28-E66E-D2F9-0950BEDFCA7A}"/>
              </a:ext>
            </a:extLst>
          </p:cNvPr>
          <p:cNvSpPr>
            <a:spLocks noGrp="1"/>
          </p:cNvSpPr>
          <p:nvPr>
            <p:ph type="sldNum" sz="quarter" idx="12"/>
          </p:nvPr>
        </p:nvSpPr>
        <p:spPr/>
        <p:txBody>
          <a:bodyPr/>
          <a:lstStyle/>
          <a:p>
            <a:fld id="{C3F65BB1-9206-4D7F-97F9-47DCC7DC6334}" type="slidenum">
              <a:rPr lang="en-GB" smtClean="0"/>
              <a:pPr/>
              <a:t>25</a:t>
            </a:fld>
            <a:endParaRPr lang="en-GB" dirty="0"/>
          </a:p>
        </p:txBody>
      </p:sp>
      <p:sp>
        <p:nvSpPr>
          <p:cNvPr id="8" name="TextBox 7">
            <a:extLst>
              <a:ext uri="{FF2B5EF4-FFF2-40B4-BE49-F238E27FC236}">
                <a16:creationId xmlns:a16="http://schemas.microsoft.com/office/drawing/2014/main" id="{6AA9AB15-F04C-4664-8CF7-3901AF1EB86D}"/>
              </a:ext>
            </a:extLst>
          </p:cNvPr>
          <p:cNvSpPr txBox="1"/>
          <p:nvPr/>
        </p:nvSpPr>
        <p:spPr>
          <a:xfrm>
            <a:off x="4648200" y="4684942"/>
            <a:ext cx="4038600" cy="230832"/>
          </a:xfrm>
          <a:prstGeom prst="rect">
            <a:avLst/>
          </a:prstGeom>
          <a:noFill/>
        </p:spPr>
        <p:txBody>
          <a:bodyPr wrap="square" rtlCol="0">
            <a:spAutoFit/>
          </a:bodyPr>
          <a:lstStyle/>
          <a:p>
            <a:r>
              <a:rPr lang="en-GB" sz="900" dirty="0">
                <a:hlinkClick r:id="rId3" tooltip="https://neoschronos.com/download/business-model-canvas/pdf/"/>
              </a:rPr>
              <a:t>This Photo</a:t>
            </a:r>
            <a:r>
              <a:rPr lang="en-GB" sz="900" dirty="0"/>
              <a:t> by Unknown Author is licensed under </a:t>
            </a:r>
            <a:r>
              <a:rPr lang="en-GB" sz="900" dirty="0">
                <a:hlinkClick r:id="rId4" tooltip="https://creativecommons.org/licenses/by/3.0/"/>
              </a:rPr>
              <a:t>CC BY</a:t>
            </a:r>
            <a:endParaRPr lang="en-GB" sz="900" dirty="0"/>
          </a:p>
        </p:txBody>
      </p:sp>
    </p:spTree>
    <p:extLst>
      <p:ext uri="{BB962C8B-B14F-4D97-AF65-F5344CB8AC3E}">
        <p14:creationId xmlns:p14="http://schemas.microsoft.com/office/powerpoint/2010/main" val="10737696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DFF6C0D-555D-2676-C3A0-1E95F91A60EC}"/>
              </a:ext>
            </a:extLst>
          </p:cNvPr>
          <p:cNvSpPr>
            <a:spLocks noGrp="1"/>
          </p:cNvSpPr>
          <p:nvPr>
            <p:ph type="title"/>
          </p:nvPr>
        </p:nvSpPr>
        <p:spPr/>
        <p:txBody>
          <a:bodyPr>
            <a:normAutofit fontScale="90000"/>
          </a:bodyPr>
          <a:lstStyle/>
          <a:p>
            <a:r>
              <a:rPr lang="en-GB" b="1" dirty="0"/>
              <a:t>Student Tips for Canvas Sections</a:t>
            </a:r>
            <a:br>
              <a:rPr lang="en-GB" b="1" dirty="0"/>
            </a:br>
            <a:endParaRPr lang="en-GB" dirty="0"/>
          </a:p>
        </p:txBody>
      </p:sp>
      <p:sp>
        <p:nvSpPr>
          <p:cNvPr id="7" name="Content Placeholder 6">
            <a:extLst>
              <a:ext uri="{FF2B5EF4-FFF2-40B4-BE49-F238E27FC236}">
                <a16:creationId xmlns:a16="http://schemas.microsoft.com/office/drawing/2014/main" id="{3E6CFAB2-F5C1-8D28-F481-130209E1F57D}"/>
              </a:ext>
            </a:extLst>
          </p:cNvPr>
          <p:cNvSpPr>
            <a:spLocks noGrp="1"/>
          </p:cNvSpPr>
          <p:nvPr>
            <p:ph idx="1"/>
          </p:nvPr>
        </p:nvSpPr>
        <p:spPr/>
        <p:txBody>
          <a:bodyPr>
            <a:normAutofit lnSpcReduction="10000"/>
          </a:bodyPr>
          <a:lstStyle/>
          <a:p>
            <a:r>
              <a:rPr lang="en-GB" dirty="0"/>
              <a:t>For each section, try to answer:</a:t>
            </a:r>
          </a:p>
          <a:p>
            <a:r>
              <a:rPr lang="en-GB" b="1" dirty="0"/>
              <a:t>What?</a:t>
            </a:r>
            <a:r>
              <a:rPr lang="en-GB" dirty="0"/>
              <a:t> (What are you offering?) </a:t>
            </a:r>
          </a:p>
          <a:p>
            <a:r>
              <a:rPr lang="en-GB" b="1" dirty="0"/>
              <a:t>Who?</a:t>
            </a:r>
            <a:r>
              <a:rPr lang="en-GB" dirty="0"/>
              <a:t> (Who are your customers?) </a:t>
            </a:r>
          </a:p>
          <a:p>
            <a:r>
              <a:rPr lang="en-GB" b="1" dirty="0"/>
              <a:t>How?</a:t>
            </a:r>
            <a:r>
              <a:rPr lang="en-GB" dirty="0"/>
              <a:t> (How will you deliver it?) </a:t>
            </a:r>
          </a:p>
          <a:p>
            <a:r>
              <a:rPr lang="en-GB" b="1" dirty="0"/>
              <a:t>Why?</a:t>
            </a:r>
            <a:r>
              <a:rPr lang="en-GB" dirty="0"/>
              <a:t> (Why will customers choose you?) </a:t>
            </a:r>
          </a:p>
          <a:p>
            <a:r>
              <a:rPr lang="en-GB" b="1" dirty="0"/>
              <a:t>How much?</a:t>
            </a:r>
            <a:r>
              <a:rPr lang="en-GB" dirty="0"/>
              <a:t> (What are the costs and revenues?)</a:t>
            </a:r>
          </a:p>
          <a:p>
            <a:endParaRPr lang="en-GB" dirty="0"/>
          </a:p>
        </p:txBody>
      </p:sp>
      <p:sp>
        <p:nvSpPr>
          <p:cNvPr id="5" name="Slide Number Placeholder 4">
            <a:extLst>
              <a:ext uri="{FF2B5EF4-FFF2-40B4-BE49-F238E27FC236}">
                <a16:creationId xmlns:a16="http://schemas.microsoft.com/office/drawing/2014/main" id="{54A11D52-CF60-EF6E-5F46-2A07593AED1E}"/>
              </a:ext>
            </a:extLst>
          </p:cNvPr>
          <p:cNvSpPr>
            <a:spLocks noGrp="1"/>
          </p:cNvSpPr>
          <p:nvPr>
            <p:ph type="sldNum" sz="quarter" idx="12"/>
          </p:nvPr>
        </p:nvSpPr>
        <p:spPr/>
        <p:txBody>
          <a:bodyPr/>
          <a:lstStyle/>
          <a:p>
            <a:fld id="{C3F65BB1-9206-4D7F-97F9-47DCC7DC6334}" type="slidenum">
              <a:rPr lang="en-GB" smtClean="0"/>
              <a:pPr/>
              <a:t>26</a:t>
            </a:fld>
            <a:endParaRPr lang="en-GB" dirty="0"/>
          </a:p>
        </p:txBody>
      </p:sp>
    </p:spTree>
    <p:extLst>
      <p:ext uri="{BB962C8B-B14F-4D97-AF65-F5344CB8AC3E}">
        <p14:creationId xmlns:p14="http://schemas.microsoft.com/office/powerpoint/2010/main" val="24984696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62178-C1F6-63CE-DE81-669D6CADBA86}"/>
              </a:ext>
            </a:extLst>
          </p:cNvPr>
          <p:cNvSpPr>
            <a:spLocks noGrp="1"/>
          </p:cNvSpPr>
          <p:nvPr>
            <p:ph type="title"/>
          </p:nvPr>
        </p:nvSpPr>
        <p:spPr>
          <a:xfrm>
            <a:off x="457200" y="274638"/>
            <a:ext cx="8229600" cy="1143000"/>
          </a:xfrm>
        </p:spPr>
        <p:txBody>
          <a:bodyPr anchor="ctr">
            <a:normAutofit/>
          </a:bodyPr>
          <a:lstStyle/>
          <a:p>
            <a:r>
              <a:rPr lang="en-GB" dirty="0"/>
              <a:t>Business Plan Canvas Video</a:t>
            </a:r>
          </a:p>
        </p:txBody>
      </p:sp>
      <p:pic>
        <p:nvPicPr>
          <p:cNvPr id="5" name="Online Media 4" title="Business Model Canvas - A Guide for Beginners">
            <a:hlinkClick r:id="" action="ppaction://media"/>
            <a:extLst>
              <a:ext uri="{FF2B5EF4-FFF2-40B4-BE49-F238E27FC236}">
                <a16:creationId xmlns:a16="http://schemas.microsoft.com/office/drawing/2014/main" id="{8FE2EB67-815D-E8BC-6A87-AC1336EF113D}"/>
              </a:ext>
            </a:extLst>
          </p:cNvPr>
          <p:cNvPicPr>
            <a:picLocks noGrp="1" noRot="1" noChangeAspect="1"/>
          </p:cNvPicPr>
          <p:nvPr>
            <p:ph idx="1"/>
            <a:videoFile r:link="rId1"/>
          </p:nvPr>
        </p:nvPicPr>
        <p:blipFill>
          <a:blip r:embed="rId3"/>
          <a:stretch>
            <a:fillRect/>
          </a:stretch>
        </p:blipFill>
        <p:spPr>
          <a:xfrm>
            <a:off x="1105600" y="1600201"/>
            <a:ext cx="6932800" cy="3917032"/>
          </a:xfrm>
          <a:prstGeom prst="rect">
            <a:avLst/>
          </a:prstGeom>
          <a:noFill/>
        </p:spPr>
      </p:pic>
      <p:sp>
        <p:nvSpPr>
          <p:cNvPr id="4" name="Slide Number Placeholder 3">
            <a:extLst>
              <a:ext uri="{FF2B5EF4-FFF2-40B4-BE49-F238E27FC236}">
                <a16:creationId xmlns:a16="http://schemas.microsoft.com/office/drawing/2014/main" id="{E15E3488-CA22-7061-5805-0C1463CFD6A9}"/>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27</a:t>
            </a:fld>
            <a:endParaRPr lang="en-GB" dirty="0"/>
          </a:p>
        </p:txBody>
      </p:sp>
    </p:spTree>
    <p:extLst>
      <p:ext uri="{BB962C8B-B14F-4D97-AF65-F5344CB8AC3E}">
        <p14:creationId xmlns:p14="http://schemas.microsoft.com/office/powerpoint/2010/main" val="2615170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2594C1-BBD4-4EBD-7890-835575F4EB2A}"/>
              </a:ext>
            </a:extLst>
          </p:cNvPr>
          <p:cNvSpPr>
            <a:spLocks noGrp="1"/>
          </p:cNvSpPr>
          <p:nvPr>
            <p:ph idx="1"/>
          </p:nvPr>
        </p:nvSpPr>
        <p:spPr/>
        <p:txBody>
          <a:bodyPr/>
          <a:lstStyle/>
          <a:p>
            <a:r>
              <a:rPr kumimoji="0" lang="en-GB" sz="3200" b="0" i="0" u="none" strike="noStrike" kern="1200" cap="none" spc="0" normalizeH="0" baseline="0" noProof="0" dirty="0">
                <a:ln>
                  <a:noFill/>
                </a:ln>
                <a:solidFill>
                  <a:prstClr val="black"/>
                </a:solidFill>
                <a:effectLst/>
                <a:uLnTx/>
                <a:uFillTx/>
                <a:ea typeface="+mn-ea"/>
                <a:cs typeface="+mn-cs"/>
              </a:rPr>
              <a:t>Look at some business plan templates at:</a:t>
            </a:r>
          </a:p>
          <a:p>
            <a:pPr marL="0" indent="0">
              <a:buNone/>
            </a:pPr>
            <a:r>
              <a:rPr kumimoji="0" lang="en-GB" sz="3200" b="0" i="0" u="none" strike="noStrike" kern="1200" cap="none" spc="0" normalizeH="0" baseline="0" noProof="0" dirty="0">
                <a:ln>
                  <a:noFill/>
                </a:ln>
                <a:solidFill>
                  <a:prstClr val="black"/>
                </a:solidFill>
                <a:effectLst/>
                <a:uLnTx/>
                <a:uFillTx/>
                <a:ea typeface="+mn-ea"/>
                <a:cs typeface="+mn-cs"/>
              </a:rPr>
              <a:t> </a:t>
            </a:r>
          </a:p>
          <a:p>
            <a:r>
              <a:rPr lang="en-GB" dirty="0">
                <a:hlinkClick r:id="rId2"/>
              </a:rPr>
              <a:t>https://www.bplans.com/sample-business-plans/</a:t>
            </a:r>
            <a:endParaRPr lang="en-GB" dirty="0"/>
          </a:p>
          <a:p>
            <a:endParaRPr lang="en-GB" dirty="0"/>
          </a:p>
        </p:txBody>
      </p:sp>
      <p:sp>
        <p:nvSpPr>
          <p:cNvPr id="4" name="Slide Number Placeholder 3">
            <a:extLst>
              <a:ext uri="{FF2B5EF4-FFF2-40B4-BE49-F238E27FC236}">
                <a16:creationId xmlns:a16="http://schemas.microsoft.com/office/drawing/2014/main" id="{22DCB015-5084-5E83-78F9-D50518F42D5F}"/>
              </a:ext>
            </a:extLst>
          </p:cNvPr>
          <p:cNvSpPr>
            <a:spLocks noGrp="1"/>
          </p:cNvSpPr>
          <p:nvPr>
            <p:ph type="sldNum" sz="quarter" idx="12"/>
          </p:nvPr>
        </p:nvSpPr>
        <p:spPr/>
        <p:txBody>
          <a:bodyPr/>
          <a:lstStyle/>
          <a:p>
            <a:fld id="{C3F65BB1-9206-4D7F-97F9-47DCC7DC6334}" type="slidenum">
              <a:rPr lang="en-GB" smtClean="0"/>
              <a:pPr/>
              <a:t>28</a:t>
            </a:fld>
            <a:endParaRPr lang="en-GB" dirty="0"/>
          </a:p>
        </p:txBody>
      </p:sp>
    </p:spTree>
    <p:extLst>
      <p:ext uri="{BB962C8B-B14F-4D97-AF65-F5344CB8AC3E}">
        <p14:creationId xmlns:p14="http://schemas.microsoft.com/office/powerpoint/2010/main" val="36551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84C53-8676-1F21-C3B7-2788980239A0}"/>
              </a:ext>
            </a:extLst>
          </p:cNvPr>
          <p:cNvSpPr>
            <a:spLocks noGrp="1"/>
          </p:cNvSpPr>
          <p:nvPr>
            <p:ph type="title"/>
          </p:nvPr>
        </p:nvSpPr>
        <p:spPr/>
        <p:txBody>
          <a:bodyPr/>
          <a:lstStyle/>
          <a:p>
            <a:r>
              <a:rPr lang="en-GB" dirty="0"/>
              <a:t>Assessment 2 Presentation</a:t>
            </a:r>
          </a:p>
        </p:txBody>
      </p:sp>
      <p:sp>
        <p:nvSpPr>
          <p:cNvPr id="3" name="Content Placeholder 2">
            <a:extLst>
              <a:ext uri="{FF2B5EF4-FFF2-40B4-BE49-F238E27FC236}">
                <a16:creationId xmlns:a16="http://schemas.microsoft.com/office/drawing/2014/main" id="{B6EE5246-64B2-AFC9-F452-202C5DB7DE3C}"/>
              </a:ext>
            </a:extLst>
          </p:cNvPr>
          <p:cNvSpPr>
            <a:spLocks noGrp="1"/>
          </p:cNvSpPr>
          <p:nvPr>
            <p:ph idx="1"/>
          </p:nvPr>
        </p:nvSpPr>
        <p:spPr/>
        <p:txBody>
          <a:bodyPr>
            <a:normAutofit lnSpcReduction="10000"/>
          </a:bodyPr>
          <a:lstStyle/>
          <a:p>
            <a:r>
              <a:rPr lang="en-GB" dirty="0"/>
              <a:t>Assessment 2 is the presentation that will take place in week 9 &amp;10. </a:t>
            </a:r>
          </a:p>
          <a:p>
            <a:r>
              <a:rPr lang="en-GB" dirty="0"/>
              <a:t>On the course Moodle  page there is the presentation template.</a:t>
            </a:r>
          </a:p>
          <a:p>
            <a:r>
              <a:rPr lang="en-GB" dirty="0"/>
              <a:t>It is structured around the business canvas, have a quick look at it but do focus now on working on assessment 1 which is due in week 8.</a:t>
            </a:r>
          </a:p>
        </p:txBody>
      </p:sp>
      <p:sp>
        <p:nvSpPr>
          <p:cNvPr id="4" name="Slide Number Placeholder 3">
            <a:extLst>
              <a:ext uri="{FF2B5EF4-FFF2-40B4-BE49-F238E27FC236}">
                <a16:creationId xmlns:a16="http://schemas.microsoft.com/office/drawing/2014/main" id="{4DAA9298-B89E-D4C6-76F4-CE57BA228A18}"/>
              </a:ext>
            </a:extLst>
          </p:cNvPr>
          <p:cNvSpPr>
            <a:spLocks noGrp="1"/>
          </p:cNvSpPr>
          <p:nvPr>
            <p:ph type="sldNum" sz="quarter" idx="12"/>
          </p:nvPr>
        </p:nvSpPr>
        <p:spPr/>
        <p:txBody>
          <a:bodyPr/>
          <a:lstStyle/>
          <a:p>
            <a:fld id="{C3F65BB1-9206-4D7F-97F9-47DCC7DC6334}" type="slidenum">
              <a:rPr lang="en-GB" smtClean="0"/>
              <a:pPr/>
              <a:t>29</a:t>
            </a:fld>
            <a:endParaRPr lang="en-GB" dirty="0"/>
          </a:p>
        </p:txBody>
      </p:sp>
    </p:spTree>
    <p:extLst>
      <p:ext uri="{BB962C8B-B14F-4D97-AF65-F5344CB8AC3E}">
        <p14:creationId xmlns:p14="http://schemas.microsoft.com/office/powerpoint/2010/main" val="1990895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0" y="286144"/>
            <a:ext cx="9144000" cy="602895"/>
          </a:xfrm>
        </p:spPr>
        <p:txBody>
          <a:bodyPr>
            <a:normAutofit/>
          </a:bodyPr>
          <a:lstStyle/>
          <a:p>
            <a:r>
              <a:rPr lang="en-GB" sz="2800" b="1" dirty="0">
                <a:highlight>
                  <a:srgbClr val="00FFFF"/>
                </a:highlight>
              </a:rPr>
              <a:t>Tips to generate entrepreneurial ideas/ opportunities </a:t>
            </a: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107996" y="1052736"/>
            <a:ext cx="8928007" cy="4421087"/>
          </a:xfrm>
        </p:spPr>
        <p:txBody>
          <a:bodyPr>
            <a:normAutofit/>
          </a:bodyPr>
          <a:lstStyle/>
          <a:p>
            <a:pPr marL="0" marR="0" lvl="0" indent="0" algn="ctr" defTabSz="914400" rtl="0" eaLnBrk="1" fontAlgn="auto" latinLnBrk="0" hangingPunct="1">
              <a:lnSpc>
                <a:spcPct val="107000"/>
              </a:lnSpc>
              <a:spcBef>
                <a:spcPct val="20000"/>
              </a:spcBef>
              <a:spcAft>
                <a:spcPts val="800"/>
              </a:spcAft>
              <a:buClr>
                <a:srgbClr val="0070C0"/>
              </a:buClr>
              <a:buSzTx/>
              <a:buNone/>
              <a:tabLst/>
              <a:defRPr/>
            </a:pPr>
            <a:endParaRPr kumimoji="0" lang="en-GB" sz="2800" b="0" i="0" u="none" strike="noStrike" kern="1200" cap="none" spc="0" normalizeH="0" baseline="0" noProof="0" dirty="0">
              <a:ln>
                <a:noFill/>
              </a:ln>
              <a:solidFill>
                <a:prstClr val="black"/>
              </a:solidFill>
              <a:effectLst/>
              <a:uLnTx/>
              <a:uFillTx/>
              <a:ea typeface="+mn-ea"/>
              <a:cs typeface="+mn-cs"/>
            </a:endParaRPr>
          </a:p>
          <a:p>
            <a:pPr marL="0" marR="0" lvl="0" indent="0" algn="ctr" defTabSz="914400" rtl="0" eaLnBrk="1" fontAlgn="auto" latinLnBrk="0" hangingPunct="1">
              <a:lnSpc>
                <a:spcPct val="107000"/>
              </a:lnSpc>
              <a:spcBef>
                <a:spcPct val="20000"/>
              </a:spcBef>
              <a:spcAft>
                <a:spcPts val="800"/>
              </a:spcAft>
              <a:buClr>
                <a:srgbClr val="0070C0"/>
              </a:buClr>
              <a:buSzTx/>
              <a:buNone/>
              <a:tabLst/>
              <a:defRPr/>
            </a:pPr>
            <a:endParaRPr lang="en-GB" sz="2800" dirty="0">
              <a:solidFill>
                <a:prstClr val="black"/>
              </a:solidFill>
            </a:endParaRPr>
          </a:p>
          <a:p>
            <a:pPr marL="0" marR="0" lvl="0" indent="0" algn="ctr" defTabSz="914400" rtl="0" eaLnBrk="1" fontAlgn="auto" latinLnBrk="0" hangingPunct="1">
              <a:lnSpc>
                <a:spcPct val="107000"/>
              </a:lnSpc>
              <a:spcBef>
                <a:spcPct val="20000"/>
              </a:spcBef>
              <a:spcAft>
                <a:spcPts val="800"/>
              </a:spcAft>
              <a:buClr>
                <a:srgbClr val="0070C0"/>
              </a:buClr>
              <a:buSzTx/>
              <a:buNone/>
              <a:tabLst/>
              <a:defRPr/>
            </a:pPr>
            <a:r>
              <a:rPr kumimoji="0" lang="en-GB" sz="2800" b="0" i="0" u="none" strike="noStrike" kern="1200" cap="none" spc="0" normalizeH="0" baseline="0" noProof="0" dirty="0">
                <a:ln>
                  <a:noFill/>
                </a:ln>
                <a:solidFill>
                  <a:prstClr val="black"/>
                </a:solidFill>
                <a:effectLst/>
                <a:uLnTx/>
                <a:uFillTx/>
                <a:ea typeface="+mn-ea"/>
                <a:cs typeface="+mn-cs"/>
              </a:rPr>
              <a:t>Look at some examples of entrepreneurial ideas/ opportunities at: </a:t>
            </a:r>
          </a:p>
          <a:p>
            <a:pPr marL="0" lvl="0" indent="0" algn="ctr">
              <a:lnSpc>
                <a:spcPct val="107000"/>
              </a:lnSpc>
              <a:spcAft>
                <a:spcPts val="800"/>
              </a:spcAft>
              <a:buClr>
                <a:srgbClr val="0070C0"/>
              </a:buClr>
              <a:buNone/>
              <a:defRPr/>
            </a:pPr>
            <a:r>
              <a:rPr lang="en-GB" sz="2800" dirty="0">
                <a:solidFill>
                  <a:prstClr val="black"/>
                </a:solidFill>
                <a:hlinkClick r:id="rId2"/>
              </a:rPr>
              <a:t>https://www.startuploans.co.uk/success-stories/</a:t>
            </a:r>
            <a:endParaRPr lang="en-GB" sz="2800" dirty="0">
              <a:solidFill>
                <a:prstClr val="black"/>
              </a:solidFill>
            </a:endParaRPr>
          </a:p>
          <a:p>
            <a:pPr marL="0" lvl="0" indent="0" algn="ctr">
              <a:lnSpc>
                <a:spcPct val="107000"/>
              </a:lnSpc>
              <a:spcAft>
                <a:spcPts val="800"/>
              </a:spcAft>
              <a:buClr>
                <a:srgbClr val="0070C0"/>
              </a:buClr>
              <a:buNone/>
              <a:defRPr/>
            </a:pPr>
            <a:endParaRPr kumimoji="0" lang="en-GB" sz="2800" b="0" i="0" u="none" strike="noStrike" kern="1200" cap="none" spc="0" normalizeH="0" baseline="0" noProof="0" dirty="0">
              <a:ln>
                <a:noFill/>
              </a:ln>
              <a:solidFill>
                <a:prstClr val="black"/>
              </a:solidFill>
              <a:effectLst/>
              <a:uLnTx/>
              <a:uFillTx/>
              <a:ea typeface="+mn-ea"/>
              <a:cs typeface="+mn-cs"/>
            </a:endParaRPr>
          </a:p>
          <a:p>
            <a:endParaRPr lang="en-GB" dirty="0"/>
          </a:p>
        </p:txBody>
      </p:sp>
      <p:sp>
        <p:nvSpPr>
          <p:cNvPr id="3" name="Title 1">
            <a:extLst>
              <a:ext uri="{FF2B5EF4-FFF2-40B4-BE49-F238E27FC236}">
                <a16:creationId xmlns:a16="http://schemas.microsoft.com/office/drawing/2014/main" id="{8CF078A5-2962-D5FC-A5C7-0C69049C753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922819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74903"/>
          </a:xfrm>
        </p:spPr>
        <p:txBody>
          <a:bodyPr>
            <a:normAutofit fontScale="90000"/>
          </a:bodyPr>
          <a:lstStyle/>
          <a:p>
            <a:br>
              <a:rPr lang="en-GB" sz="3200" u="sng" dirty="0">
                <a:highlight>
                  <a:srgbClr val="FFFF00"/>
                </a:highlight>
              </a:rPr>
            </a:br>
            <a:r>
              <a:rPr lang="en-GB" sz="3200" b="1" u="sng" dirty="0">
                <a:highlight>
                  <a:srgbClr val="00FFFF"/>
                </a:highlight>
              </a:rPr>
              <a:t>Practical Activity- 20 minutes</a:t>
            </a:r>
            <a:br>
              <a:rPr lang="en-GB" sz="3200" u="sng" dirty="0">
                <a:highlight>
                  <a:srgbClr val="00FFFF"/>
                </a:highlight>
              </a:rPr>
            </a:br>
            <a:endParaRPr lang="en-GB" sz="3200" b="1" dirty="0">
              <a:solidFill>
                <a:srgbClr val="007DC3"/>
              </a:solidFill>
              <a:highlight>
                <a:srgbClr val="00FFFF"/>
              </a:highlight>
            </a:endParaRP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57200" y="0"/>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50354" y="1139797"/>
            <a:ext cx="8986142" cy="4449443"/>
          </a:xfrm>
        </p:spPr>
        <p:txBody>
          <a:bodyPr>
            <a:normAutofit/>
          </a:bodyPr>
          <a:lstStyle/>
          <a:p>
            <a:pPr marL="0" indent="0">
              <a:buNone/>
            </a:pPr>
            <a:r>
              <a:rPr lang="en-GB" sz="2800" b="1" dirty="0"/>
              <a:t>Overview of Your Business Idea</a:t>
            </a:r>
            <a:endParaRPr lang="en-GB" sz="2800" dirty="0"/>
          </a:p>
          <a:p>
            <a:pPr marL="514350" indent="-514350">
              <a:buFont typeface="+mj-lt"/>
              <a:buAutoNum type="arabicPeriod"/>
            </a:pPr>
            <a:r>
              <a:rPr lang="en-GB" sz="2800" dirty="0"/>
              <a:t>Provide a brief overview of your startup, detailing the key product or service you plan to offer. </a:t>
            </a:r>
          </a:p>
          <a:p>
            <a:pPr marL="514350" indent="-514350">
              <a:buFont typeface="+mj-lt"/>
              <a:buAutoNum type="arabicPeriod"/>
            </a:pPr>
            <a:r>
              <a:rPr lang="en-GB" sz="2800" dirty="0"/>
              <a:t>This overview will serve as the foundation for your business plan</a:t>
            </a:r>
          </a:p>
          <a:p>
            <a:pPr marL="514350" indent="-514350">
              <a:buFont typeface="+mj-lt"/>
              <a:buAutoNum type="arabicPeriod"/>
            </a:pPr>
            <a:r>
              <a:rPr lang="en-GB" sz="2800" dirty="0"/>
              <a:t>Look at the examples in the next slide</a:t>
            </a:r>
          </a:p>
          <a:p>
            <a:pPr marL="514350" indent="-514350">
              <a:buFont typeface="+mj-lt"/>
              <a:buAutoNum type="arabicPeriod"/>
            </a:pPr>
            <a:endParaRPr lang="en-GB" sz="2800" dirty="0"/>
          </a:p>
          <a:p>
            <a:pPr marL="0" indent="0">
              <a:buNone/>
            </a:pPr>
            <a:br>
              <a:rPr lang="en-GB" sz="2800" dirty="0"/>
            </a:br>
            <a:endParaRPr lang="en-GB" dirty="0"/>
          </a:p>
        </p:txBody>
      </p:sp>
    </p:spTree>
    <p:extLst>
      <p:ext uri="{BB962C8B-B14F-4D97-AF65-F5344CB8AC3E}">
        <p14:creationId xmlns:p14="http://schemas.microsoft.com/office/powerpoint/2010/main" val="10479515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4CCA5-A404-E745-D044-4865A905BE25}"/>
              </a:ext>
            </a:extLst>
          </p:cNvPr>
          <p:cNvSpPr>
            <a:spLocks noGrp="1"/>
          </p:cNvSpPr>
          <p:nvPr>
            <p:ph type="title"/>
          </p:nvPr>
        </p:nvSpPr>
        <p:spPr>
          <a:xfrm>
            <a:off x="457200" y="274638"/>
            <a:ext cx="8229600" cy="1143000"/>
          </a:xfrm>
        </p:spPr>
        <p:txBody>
          <a:bodyPr anchor="ctr">
            <a:normAutofit/>
          </a:bodyPr>
          <a:lstStyle/>
          <a:p>
            <a:r>
              <a:rPr lang="en-GB" b="1" dirty="0">
                <a:highlight>
                  <a:srgbClr val="00FFFF"/>
                </a:highlight>
              </a:rPr>
              <a:t>Group Activity</a:t>
            </a:r>
          </a:p>
        </p:txBody>
      </p:sp>
      <p:sp>
        <p:nvSpPr>
          <p:cNvPr id="4" name="Slide Number Placeholder 3">
            <a:extLst>
              <a:ext uri="{FF2B5EF4-FFF2-40B4-BE49-F238E27FC236}">
                <a16:creationId xmlns:a16="http://schemas.microsoft.com/office/drawing/2014/main" id="{961BF534-A5F5-7401-4E22-769D9F1B8ADC}"/>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32</a:t>
            </a:fld>
            <a:endParaRPr lang="en-GB" dirty="0"/>
          </a:p>
        </p:txBody>
      </p:sp>
      <p:graphicFrame>
        <p:nvGraphicFramePr>
          <p:cNvPr id="6" name="Content Placeholder 2">
            <a:extLst>
              <a:ext uri="{FF2B5EF4-FFF2-40B4-BE49-F238E27FC236}">
                <a16:creationId xmlns:a16="http://schemas.microsoft.com/office/drawing/2014/main" id="{532D979D-B481-91B2-440A-8400936107A6}"/>
              </a:ext>
            </a:extLst>
          </p:cNvPr>
          <p:cNvGraphicFramePr>
            <a:graphicFrameLocks noGrp="1"/>
          </p:cNvGraphicFramePr>
          <p:nvPr>
            <p:ph idx="1"/>
            <p:extLst>
              <p:ext uri="{D42A27DB-BD31-4B8C-83A1-F6EECF244321}">
                <p14:modId xmlns:p14="http://schemas.microsoft.com/office/powerpoint/2010/main" val="2139092989"/>
              </p:ext>
            </p:extLst>
          </p:nvPr>
        </p:nvGraphicFramePr>
        <p:xfrm>
          <a:off x="457200" y="1600201"/>
          <a:ext cx="82296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79187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74903"/>
          </a:xfrm>
        </p:spPr>
        <p:txBody>
          <a:bodyPr>
            <a:normAutofit fontScale="90000"/>
          </a:bodyPr>
          <a:lstStyle/>
          <a:p>
            <a:br>
              <a:rPr lang="en-GB" sz="3200" u="sng" dirty="0">
                <a:solidFill>
                  <a:schemeClr val="bg2"/>
                </a:solidFill>
                <a:highlight>
                  <a:srgbClr val="FFFF00"/>
                </a:highlight>
              </a:rPr>
            </a:br>
            <a:r>
              <a:rPr lang="en-GB" sz="3200" b="1" u="sng" dirty="0">
                <a:solidFill>
                  <a:schemeClr val="bg2"/>
                </a:solidFill>
                <a:highlight>
                  <a:srgbClr val="FFFF00"/>
                </a:highlight>
              </a:rPr>
              <a:t>Practical Activity- 15 minutes</a:t>
            </a:r>
            <a:br>
              <a:rPr lang="en-GB" sz="3200" u="sng" dirty="0">
                <a:highlight>
                  <a:srgbClr val="FFFF00"/>
                </a:highlight>
              </a:rPr>
            </a:br>
            <a:endParaRPr lang="en-GB" sz="3200" b="1" dirty="0">
              <a:solidFill>
                <a:srgbClr val="007DC3"/>
              </a:solidFill>
            </a:endParaRP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57200" y="0"/>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50354" y="1844824"/>
            <a:ext cx="8986142" cy="3744416"/>
          </a:xfrm>
        </p:spPr>
        <p:txBody>
          <a:bodyPr>
            <a:normAutofit fontScale="92500" lnSpcReduction="10000"/>
          </a:bodyPr>
          <a:lstStyle/>
          <a:p>
            <a:pPr marL="0" indent="0">
              <a:buNone/>
            </a:pPr>
            <a:endParaRPr lang="en-GB" sz="2800" dirty="0"/>
          </a:p>
          <a:p>
            <a:pPr marL="514350" indent="-514350">
              <a:buFont typeface="+mj-lt"/>
              <a:buAutoNum type="arabicPeriod"/>
            </a:pPr>
            <a:r>
              <a:rPr lang="en-GB" sz="2800" b="1" dirty="0"/>
              <a:t>Identify Potential Market &amp; Customers</a:t>
            </a:r>
          </a:p>
          <a:p>
            <a:pPr marL="514350" indent="-514350">
              <a:buFont typeface="+mj-lt"/>
              <a:buAutoNum type="arabicPeriod"/>
            </a:pPr>
            <a:r>
              <a:rPr lang="en-GB" sz="2800" dirty="0"/>
              <a:t>Outline the target market and potential customers for your startup, focusing on who will benefit most from your product or service.</a:t>
            </a:r>
          </a:p>
          <a:p>
            <a:pPr marL="514350" indent="-514350">
              <a:buFont typeface="+mj-lt"/>
              <a:buAutoNum type="arabicPeriod"/>
            </a:pPr>
            <a:r>
              <a:rPr lang="en-GB" sz="2800" dirty="0"/>
              <a:t>Complete the introduction page of your business plan with clear objectives</a:t>
            </a:r>
          </a:p>
          <a:p>
            <a:pPr marL="0" indent="0">
              <a:buNone/>
            </a:pPr>
            <a:br>
              <a:rPr lang="en-GB" sz="2800" dirty="0"/>
            </a:br>
            <a:endParaRPr lang="en-GB" dirty="0"/>
          </a:p>
        </p:txBody>
      </p:sp>
      <p:sp>
        <p:nvSpPr>
          <p:cNvPr id="4" name="Rectangle 3">
            <a:extLst>
              <a:ext uri="{FF2B5EF4-FFF2-40B4-BE49-F238E27FC236}">
                <a16:creationId xmlns:a16="http://schemas.microsoft.com/office/drawing/2014/main" id="{85053426-6FE7-397E-E752-241C25712B72}"/>
              </a:ext>
            </a:extLst>
          </p:cNvPr>
          <p:cNvSpPr/>
          <p:nvPr/>
        </p:nvSpPr>
        <p:spPr>
          <a:xfrm>
            <a:off x="1034654" y="1065510"/>
            <a:ext cx="6393418"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Your Bu</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siness Idea </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4199840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CAEA3B-B65B-4B9F-AB19-73E30DB23DCC}"/>
              </a:ext>
            </a:extLst>
          </p:cNvPr>
          <p:cNvSpPr>
            <a:spLocks noGrp="1"/>
          </p:cNvSpPr>
          <p:nvPr>
            <p:ph type="sldNum" sz="quarter" idx="12"/>
          </p:nvPr>
        </p:nvSpPr>
        <p:spPr/>
        <p:txBody>
          <a:bodyPr/>
          <a:lstStyle/>
          <a:p>
            <a:fld id="{C3F65BB1-9206-4D7F-97F9-47DCC7DC6334}" type="slidenum">
              <a:rPr lang="en-GB" smtClean="0"/>
              <a:pPr/>
              <a:t>34</a:t>
            </a:fld>
            <a:endParaRPr lang="en-GB" dirty="0"/>
          </a:p>
        </p:txBody>
      </p:sp>
      <p:pic>
        <p:nvPicPr>
          <p:cNvPr id="8" name="Picture 7" descr="Icon&#10;&#10;Description automatically generated">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BED08EB-31B4-88B6-FAEA-B070171B5D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2147961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a:bodyPr>
          <a:lstStyle/>
          <a:p>
            <a:pPr marL="0" indent="0" algn="ctr">
              <a:buNone/>
            </a:pPr>
            <a:r>
              <a:rPr lang="en-GB" b="1" dirty="0"/>
              <a:t>We will learn about</a:t>
            </a:r>
          </a:p>
          <a:p>
            <a:pPr marL="0" indent="0" algn="r">
              <a:buNone/>
            </a:pPr>
            <a:endParaRPr lang="en-GB" sz="2800" b="1" dirty="0"/>
          </a:p>
          <a:p>
            <a:pPr marL="0" indent="0" algn="ctr">
              <a:buNone/>
            </a:pPr>
            <a:r>
              <a:rPr lang="en-GB" sz="2000" b="1" dirty="0">
                <a:latin typeface="+mj-lt"/>
                <a:cs typeface="Calibri" panose="020F0502020204030204" pitchFamily="34" charset="0"/>
              </a:rPr>
              <a:t>Legal Format of Enterprises &amp; Building a Founding team </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5" y="1124743"/>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marL="0" indent="0">
              <a:spcBef>
                <a:spcPts val="0"/>
              </a:spcBef>
              <a:buClr>
                <a:srgbClr val="007DC3"/>
              </a:buClr>
              <a:buNone/>
              <a:defRPr/>
            </a:pPr>
            <a:endParaRPr lang="en-GB" sz="2400" b="0" dirty="0">
              <a:solidFill>
                <a:schemeClr val="tx1"/>
              </a:solidFill>
            </a:endParaRPr>
          </a:p>
          <a:p>
            <a:pPr>
              <a:spcBef>
                <a:spcPts val="0"/>
              </a:spcBef>
              <a:buClr>
                <a:srgbClr val="007DC3"/>
              </a:buClr>
              <a:buFont typeface="Wingdings" panose="05000000000000000000" pitchFamily="2" charset="2"/>
              <a:buChar char="q"/>
              <a:defRPr/>
            </a:pPr>
            <a:r>
              <a:rPr lang="en-GB" sz="2400" b="0" dirty="0">
                <a:solidFill>
                  <a:schemeClr val="tx1"/>
                </a:solidFill>
              </a:rPr>
              <a:t>Barringer, B.R. and Ireland, R.D., 2019. Entrepreneurship: Successfully Launching New Ventures. 6th ed. Global Edition. Harlow: Pearson.</a:t>
            </a:r>
            <a:br>
              <a:rPr lang="en-GB" sz="2400" b="0" dirty="0">
                <a:solidFill>
                  <a:schemeClr val="tx1"/>
                </a:solidFill>
              </a:rPr>
            </a:br>
            <a:endParaRPr lang="en-GB" sz="2400" b="0" dirty="0">
              <a:solidFill>
                <a:schemeClr val="tx1"/>
              </a:solidFill>
            </a:endParaRPr>
          </a:p>
          <a:p>
            <a:pPr>
              <a:spcBef>
                <a:spcPts val="0"/>
              </a:spcBef>
              <a:buClr>
                <a:srgbClr val="007DC3"/>
              </a:buClr>
              <a:buFont typeface="Wingdings" panose="05000000000000000000" pitchFamily="2" charset="2"/>
              <a:buChar char="q"/>
              <a:defRPr/>
            </a:pPr>
            <a:endParaRPr lang="en-GB" sz="2400" b="0" dirty="0">
              <a:solidFill>
                <a:schemeClr val="tx1"/>
              </a:solidFill>
            </a:endParaRPr>
          </a:p>
          <a:p>
            <a:pPr marL="0" indent="0">
              <a:spcBef>
                <a:spcPts val="0"/>
              </a:spcBef>
              <a:buClr>
                <a:srgbClr val="007DC3"/>
              </a:buClr>
              <a:buNone/>
              <a:defRPr/>
            </a:pPr>
            <a:endParaRPr lang="en-GB" sz="2200" b="0" dirty="0">
              <a:solidFill>
                <a:schemeClr val="tx1"/>
              </a:solidFill>
              <a:effectLst/>
              <a:latin typeface="+mn-lt"/>
              <a:ea typeface="Calibri" panose="020F0502020204030204" pitchFamily="34" charset="0"/>
              <a:cs typeface="Times New Roman" panose="02020603050405020304" pitchFamily="18" charset="0"/>
            </a:endParaRPr>
          </a:p>
          <a:p>
            <a:pPr>
              <a:spcBef>
                <a:spcPts val="0"/>
              </a:spcBef>
              <a:buClr>
                <a:srgbClr val="007DC3"/>
              </a:buClr>
              <a:buFont typeface="Wingdings" panose="05000000000000000000" pitchFamily="2" charset="2"/>
              <a:buChar char="q"/>
              <a:defRPr/>
            </a:pPr>
            <a:r>
              <a:rPr lang="en-US" sz="2200" b="0" dirty="0">
                <a:solidFill>
                  <a:schemeClr val="tx1"/>
                </a:solidFill>
                <a:latin typeface="+mn-lt"/>
              </a:rPr>
              <a:t>Mariotti, S., &amp; Glackin, C., (2017). Entrepreneurship: Starting and Operating A Small Business, 4</a:t>
            </a:r>
            <a:r>
              <a:rPr lang="en-US" sz="2200" b="0" baseline="30000" dirty="0">
                <a:solidFill>
                  <a:schemeClr val="tx1"/>
                </a:solidFill>
                <a:latin typeface="+mn-lt"/>
              </a:rPr>
              <a:t>th</a:t>
            </a:r>
            <a:r>
              <a:rPr lang="en-US" sz="2200" b="0" dirty="0">
                <a:solidFill>
                  <a:schemeClr val="tx1"/>
                </a:solidFill>
                <a:latin typeface="+mn-lt"/>
              </a:rPr>
              <a:t> Edition, Pearson.</a:t>
            </a:r>
            <a:r>
              <a:rPr lang="en-GB" sz="2200" b="0" dirty="0">
                <a:solidFill>
                  <a:schemeClr val="tx1"/>
                </a:solidFill>
                <a:latin typeface="+mn-lt"/>
              </a:rPr>
              <a:t> </a:t>
            </a:r>
          </a:p>
          <a:p>
            <a:pPr marL="0" indent="0">
              <a:spcBef>
                <a:spcPts val="0"/>
              </a:spcBef>
              <a:buClr>
                <a:srgbClr val="007DC3"/>
              </a:buClr>
              <a:buNone/>
              <a:defRPr/>
            </a:pPr>
            <a:endParaRPr lang="en-GB" sz="2200" b="0" dirty="0">
              <a:solidFill>
                <a:schemeClr val="tx1"/>
              </a:solidFill>
              <a:latin typeface="+mn-lt"/>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324544" y="188995"/>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bg1"/>
                </a:solidFill>
                <a:effectLst/>
                <a:highlight>
                  <a:srgbClr val="FFFF00"/>
                </a:highlight>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36</a:t>
            </a:fld>
            <a:endParaRPr lang="en-GB" dirty="0"/>
          </a:p>
        </p:txBody>
      </p:sp>
    </p:spTree>
    <p:extLst>
      <p:ext uri="{BB962C8B-B14F-4D97-AF65-F5344CB8AC3E}">
        <p14:creationId xmlns:p14="http://schemas.microsoft.com/office/powerpoint/2010/main" val="38834780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649</TotalTime>
  <Words>2616</Words>
  <Application>Microsoft Office PowerPoint</Application>
  <PresentationFormat>On-screen Show (4:3)</PresentationFormat>
  <Paragraphs>412</Paragraphs>
  <Slides>36</Slides>
  <Notes>8</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Arial</vt:lpstr>
      <vt:lpstr>Arial Black</vt:lpstr>
      <vt:lpstr>BR Hendrix</vt:lpstr>
      <vt:lpstr>Calibri</vt:lpstr>
      <vt:lpstr>Gibson</vt:lpstr>
      <vt:lpstr>Google Sans</vt:lpstr>
      <vt:lpstr>Myriad Pro</vt:lpstr>
      <vt:lpstr>Wingdings</vt:lpstr>
      <vt:lpstr>20140311PresentationUWTSDTemplate</vt:lpstr>
      <vt:lpstr>PowerPoint Presentation</vt:lpstr>
      <vt:lpstr>Reminder of our classroom etiquette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 to Entrepreneurship </vt:lpstr>
      <vt:lpstr>Barriers to Entrepreneurship </vt:lpstr>
      <vt:lpstr>PowerPoint Presentation</vt:lpstr>
      <vt:lpstr>PowerPoint Presentation</vt:lpstr>
      <vt:lpstr>PowerPoint Presentation</vt:lpstr>
      <vt:lpstr>PowerPoint Presentation</vt:lpstr>
      <vt:lpstr>PowerPoint Presentation</vt:lpstr>
      <vt:lpstr>PowerPoint Presentation</vt:lpstr>
      <vt:lpstr>Benefits &amp; Challenges</vt:lpstr>
      <vt:lpstr>PowerPoint Presentation</vt:lpstr>
      <vt:lpstr>Business Plan template</vt:lpstr>
      <vt:lpstr>Traditional Business Plan sections</vt:lpstr>
      <vt:lpstr>The Business Plan Template</vt:lpstr>
      <vt:lpstr>Business Canvas Sections </vt:lpstr>
      <vt:lpstr>Business Canvas Section contd.</vt:lpstr>
      <vt:lpstr>Business Plan Canvas contd.</vt:lpstr>
      <vt:lpstr>Student Tips for Canvas Sections </vt:lpstr>
      <vt:lpstr>Business Plan Canvas Video</vt:lpstr>
      <vt:lpstr>PowerPoint Presentation</vt:lpstr>
      <vt:lpstr>Assessment 2 Presentation</vt:lpstr>
      <vt:lpstr>Tips to generate entrepreneurial ideas/ opportunities </vt:lpstr>
      <vt:lpstr> Practical Activity- 20 minutes </vt:lpstr>
      <vt:lpstr>Group Activity</vt:lpstr>
      <vt:lpstr> Practical Activity- 15 minutes </vt:lpstr>
      <vt:lpstr> Do you have any …… </vt:lpstr>
      <vt:lpstr>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Chi Oham</cp:lastModifiedBy>
  <cp:revision>349</cp:revision>
  <dcterms:created xsi:type="dcterms:W3CDTF">2013-10-11T12:05:37Z</dcterms:created>
  <dcterms:modified xsi:type="dcterms:W3CDTF">2026-10-02T18:38:58Z</dcterms:modified>
</cp:coreProperties>
</file>