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A0C1ADE-34BE-4676-9F22-E558F3684157}">
          <p14:sldIdLst>
            <p14:sldId id="256"/>
            <p14:sldId id="257"/>
          </p14:sldIdLst>
        </p14:section>
        <p14:section name="Untitled Section" id="{ED366A11-9B47-4718-916E-E4EF649DB736}">
          <p14:sldIdLst>
            <p14:sldId id="258"/>
          </p14:sldIdLst>
        </p14:section>
        <p14:section name="Untitled Section" id="{AE2BAA3C-6F31-474F-A30B-64800FBE5686}">
          <p14:sldIdLst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35" autoAdjust="0"/>
    <p:restoredTop sz="91241" autoAdjust="0"/>
  </p:normalViewPr>
  <p:slideViewPr>
    <p:cSldViewPr snapToGrid="0">
      <p:cViewPr>
        <p:scale>
          <a:sx n="75" d="100"/>
          <a:sy n="75" d="100"/>
        </p:scale>
        <p:origin x="420" y="-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F5D37-3CAA-4FFC-8F3C-B77094961E54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E2FAF3-006E-4567-938E-93A8DD50C5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216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E2FAF3-006E-4567-938E-93A8DD50C56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696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E2FAF3-006E-4567-938E-93A8DD50C56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9055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4675C-58EE-44D8-DFB2-2E491E6966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41A48C-4FF9-161E-1C2A-EF03498E6F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0D878-8FA9-E200-1863-9CF641E72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E78BA-885B-4FF5-A954-E41911774CD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6206C-31C0-7A69-1100-DA1084928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68218C-94BF-DF30-FB0E-EEACDBB5E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22C21-488E-41AD-A02D-E2316680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47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45129-7235-73B5-3A22-283207B95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FD115-E3B1-864B-C1E6-81A7F74A5A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16260-866C-DDB8-B617-330829946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E78BA-885B-4FF5-A954-E41911774CD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F054D5-93D4-EF37-C84E-24A6DCEAC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7DD434-F1E4-A574-0B4B-3C8EBC835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22C21-488E-41AD-A02D-E2316680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283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CF295-DCE2-F69D-CB8E-05D4709A1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45CD2B-7B96-AA10-66AA-91B8F1E501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38B0D-9017-22FA-CA47-C9E34D71D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E78BA-885B-4FF5-A954-E41911774CD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D4A31-F77F-BAF1-1BBF-EBDFC7775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23445-8A46-3799-9C01-35A40F666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22C21-488E-41AD-A02D-E2316680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06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22AA0-4E08-BA34-6E8A-CD60FF873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E19DF-1580-CFBF-A7B3-01D7E7AE83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9A0297-6602-8145-C087-0F62E544C5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84DB12-25E6-30D7-A43E-9F771EC69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E78BA-885B-4FF5-A954-E41911774CD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A1D88C-3BC8-E9A5-EB19-6B16461A2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904BEC-1B05-01EA-DFA5-FC0F4F0C7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22C21-488E-41AD-A02D-E2316680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946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E97E-8B81-0D71-B065-657FA3CE4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20E762-0044-B5F9-31E7-DF32AB56FD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345CB8-C4E1-E2BE-7F47-1840DF411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049409-02AD-77D4-E616-96D5B89BF8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F8D99A-2C99-4691-CE6E-20AD7080F6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7532D6-E0D0-0306-F7E6-E37E1390E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E78BA-885B-4FF5-A954-E41911774CD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96924A-AF6D-FBB9-CC03-753183468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0940DD-DE5F-DF8E-5AB8-5F6573086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22C21-488E-41AD-A02D-E2316680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557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267B9-1E2A-0601-C5C5-F101211AAE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D181E-2FB0-33F1-2D42-FFB4D42DF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E78BA-885B-4FF5-A954-E41911774CD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25C539-6CAB-593C-7FA6-05A6EBE7C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7EA292-DE7E-9C8C-778C-05B4CA9CE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22C21-488E-41AD-A02D-E2316680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922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319FE5-E5EF-96A2-BDC6-895727847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E78BA-885B-4FF5-A954-E41911774CD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309DD9-211A-0EA5-9C8B-A19885EB0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582092-178E-0B79-2502-833767F96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22C21-488E-41AD-A02D-E2316680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680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EF822-63CC-C254-D946-F5C6A2FC3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C10A8-2BA9-F05A-8451-B4D0B2885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28D763-A654-5293-5CDB-8980F6DA68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A7E5D7-9783-EBE8-2B9D-C41F3A6EB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E78BA-885B-4FF5-A954-E41911774CD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15A327-8867-7DF0-240E-6FC0ACE56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DDFCED-7DCF-5EBC-8CF8-1B3699C60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22C21-488E-41AD-A02D-E2316680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247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641C1-35FA-8C53-240E-099D0DD6E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481C74-5487-9BBC-814C-C9E13AACC2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80098F-B160-2440-8655-2A4BA5B613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D3EE28-17DB-D66F-9A86-98868F03B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E78BA-885B-4FF5-A954-E41911774CD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F53A55-B0D8-FD87-D061-F5524A267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8ABB8B-2B82-A35F-01D9-EB66969A2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22C21-488E-41AD-A02D-E2316680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073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FE422-0E91-C67E-205C-62A2583E8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176F9-6009-E9FD-3222-EC31462438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54F2B8-0E38-033A-CDB0-BEF317B10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E78BA-885B-4FF5-A954-E41911774CD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77B133-3E6D-2188-0154-C8F353F6A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953D53-AE77-41B8-7FAE-F83CD3ADB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22C21-488E-41AD-A02D-E2316680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554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4729B4-F723-E49D-C129-57EF37F86D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3A3847-1B67-53EB-774F-D1A249FB85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987137-09B3-031D-3450-B8427429C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E78BA-885B-4FF5-A954-E41911774CD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4779D-3384-A28C-C4E9-9E88F1F37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C1C9C-7369-CD4F-9B27-00B77AF84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22C21-488E-41AD-A02D-E2316680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778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46D86D-48DF-3766-79D0-CBB6E36B1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366796-02BF-7F8A-9F76-04C08A3F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5CD9BF-7A22-93F1-642D-E00D093F1D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9E78BA-885B-4FF5-A954-E41911774CD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B39396-1FB9-79DB-F5E0-90A5EB5D48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C7D857-4035-927A-1DB9-1F22D91669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922C21-488E-41AD-A02D-E2316680F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313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1FA89-523B-18F7-EB86-425CBABF4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Recruiting staff who believe in your purpose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Vlasov Oleg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2413801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LCLM5002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3DFB86-9BAC-78F5-778F-417F03B4B8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Gregory Cowan</a:t>
            </a:r>
          </a:p>
        </p:txBody>
      </p:sp>
    </p:spTree>
    <p:extLst>
      <p:ext uri="{BB962C8B-B14F-4D97-AF65-F5344CB8AC3E}">
        <p14:creationId xmlns:p14="http://schemas.microsoft.com/office/powerpoint/2010/main" val="15814182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DE76D-117F-9596-A045-A75D2B6B64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8654" y="1122363"/>
            <a:ext cx="9079345" cy="678728"/>
          </a:xfrm>
        </p:spPr>
        <p:txBody>
          <a:bodyPr anchor="t">
            <a:normAutofit/>
          </a:bodyPr>
          <a:lstStyle/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69D75F-1C75-D8F2-6D03-58541AC0B3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2920" y="1685925"/>
            <a:ext cx="9144000" cy="3631141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Techinnovate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UK                                                 3</a:t>
            </a:r>
          </a:p>
          <a:p>
            <a:pPr algn="l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The recruitment process                                                         4 </a:t>
            </a:r>
          </a:p>
          <a:p>
            <a:pPr algn="l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Job analysis                                                                            5      </a:t>
            </a:r>
          </a:p>
          <a:p>
            <a:pPr algn="l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Job description and person specification                                6</a:t>
            </a:r>
          </a:p>
          <a:p>
            <a:pPr algn="l"/>
            <a:r>
              <a:rPr lang="en-GB" sz="2500" dirty="0"/>
              <a:t>Interview type: Structured                                                                              7</a:t>
            </a:r>
          </a:p>
          <a:p>
            <a:pPr algn="l"/>
            <a:r>
              <a:rPr lang="en-GB" sz="2500" dirty="0"/>
              <a:t>Interview type: Behavioural                                                                           8</a:t>
            </a:r>
          </a:p>
          <a:p>
            <a:pPr algn="l"/>
            <a:r>
              <a:rPr lang="en-GB" sz="2500" dirty="0"/>
              <a:t>Interview type: Case study                                                                             9   </a:t>
            </a:r>
          </a:p>
          <a:p>
            <a:pPr algn="l"/>
            <a:r>
              <a:rPr lang="en-GB" sz="2500" dirty="0"/>
              <a:t>Effective questioning techniques                                                              10</a:t>
            </a:r>
          </a:p>
          <a:p>
            <a:pPr algn="l"/>
            <a:r>
              <a:rPr lang="en-GB" sz="2500" dirty="0"/>
              <a:t>Probing and situational questions                                                             11</a:t>
            </a:r>
          </a:p>
          <a:p>
            <a:pPr algn="l"/>
            <a:r>
              <a:rPr lang="en-GB" sz="2500" dirty="0"/>
              <a:t>Face to face vs. Online a comparison                                                      12   </a:t>
            </a:r>
          </a:p>
          <a:p>
            <a:pPr algn="l"/>
            <a:r>
              <a:rPr lang="en-GB" sz="2500" dirty="0"/>
              <a:t>Conclusion and </a:t>
            </a:r>
            <a:r>
              <a:rPr lang="en-GB" sz="2500" dirty="0" err="1"/>
              <a:t>recomandations</a:t>
            </a:r>
            <a:r>
              <a:rPr lang="en-GB" sz="2500" dirty="0"/>
              <a:t>                                                              13</a:t>
            </a:r>
          </a:p>
          <a:p>
            <a:pPr algn="l"/>
            <a:r>
              <a:rPr lang="en-GB" sz="2500" dirty="0"/>
              <a:t>Reference list</a:t>
            </a:r>
            <a:r>
              <a:rPr lang="en-GB" dirty="0"/>
              <a:t>	                                                                                               14</a:t>
            </a:r>
          </a:p>
        </p:txBody>
      </p:sp>
    </p:spTree>
    <p:extLst>
      <p:ext uri="{BB962C8B-B14F-4D97-AF65-F5344CB8AC3E}">
        <p14:creationId xmlns:p14="http://schemas.microsoft.com/office/powerpoint/2010/main" val="4280765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37B00-CEAC-7885-3A2B-1F397CDC5A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04837"/>
          </a:xfrm>
        </p:spPr>
        <p:txBody>
          <a:bodyPr anchor="t">
            <a:normAutofit/>
          </a:bodyPr>
          <a:lstStyle/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69F7E5-190D-A585-F3C4-D09F5DC805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4925" y="1847850"/>
            <a:ext cx="9171709" cy="2882033"/>
          </a:xfrm>
        </p:spPr>
        <p:txBody>
          <a:bodyPr>
            <a:normAutofit/>
          </a:bodyPr>
          <a:lstStyle/>
          <a:p>
            <a:pPr algn="l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Techinnovate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UK company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Location: London, United Kingdom.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Sector: Digital transformation and cloud solutions for SMES (Small and Medium sized Enterprises)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Project: Launching “NEXUS”  A large social AI driven business transformation project.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Objective: To review recruitment processes to find candidates who only competent.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Values: A key factor in employee engagement and retention (“CIPD, 2023”). </a:t>
            </a:r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7573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6E3F7-6C8A-B7D0-A1E7-169C9E3AA5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1041400"/>
            <a:ext cx="9033163" cy="630382"/>
          </a:xfrm>
        </p:spPr>
        <p:txBody>
          <a:bodyPr anchor="t">
            <a:normAutofit/>
          </a:bodyPr>
          <a:lstStyle/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recruitment process: A structured foundation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24DB9D-0559-C1BA-7286-80E959818C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1671782"/>
            <a:ext cx="9144001" cy="3586018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systematic process is fundamental for attraction the right talent, improving person organisation fit, and reducing turnover (Taylor, 2018)  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ensures fairness, objectivity, and alignment with business goals (Armstrong and Taylor, 2020). 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three key stages: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</p:txBody>
      </p:sp>
    </p:spTree>
    <p:extLst>
      <p:ext uri="{BB962C8B-B14F-4D97-AF65-F5344CB8AC3E}">
        <p14:creationId xmlns:p14="http://schemas.microsoft.com/office/powerpoint/2010/main" val="19805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8BB50-982F-7CD1-F3D4-9A4BA1E29D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549419"/>
          </a:xfrm>
        </p:spPr>
        <p:txBody>
          <a:bodyPr anchor="t">
            <a:normAutofit/>
          </a:bodyPr>
          <a:lstStyle/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Stage 1: Job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8901A8-3D1F-7D76-09AA-4F7BD883BE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671782"/>
            <a:ext cx="9144000" cy="3586018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What is it? A systematic study of the job role( Change manager) to gather information about its duties, responsibilities and context (Brannick et al.,2017).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identifies: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Key tasks and primary responsibilities.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job context and working environment.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is place within the organisational structure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 form the evidence-based foundation for all subsequent recruitment documents, ensuring legal compliance and clarity (Torring et al.,2020). </a:t>
            </a:r>
          </a:p>
        </p:txBody>
      </p:sp>
    </p:spTree>
    <p:extLst>
      <p:ext uri="{BB962C8B-B14F-4D97-AF65-F5344CB8AC3E}">
        <p14:creationId xmlns:p14="http://schemas.microsoft.com/office/powerpoint/2010/main" val="3914776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FE562-5737-A426-9795-E9339B1D32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242146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Stage 2: Job description and Person specification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3BE3A2-B0FC-D541-F26D-7656E6F257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3163" y="2124219"/>
            <a:ext cx="9337963" cy="3611417"/>
          </a:xfrm>
        </p:spPr>
        <p:txBody>
          <a:bodyPr>
            <a:normAutofit/>
          </a:bodyPr>
          <a:lstStyle/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What will they do? Outlines specific duties, responsibilities and reporting lines. A clear JD is critical for setting expectations (Levy,2023).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Example: Develop and implement communication strategies to mitigate change resistance.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Who are we looking for? Details the required skills, knowledge, experience and attributes. It is essential for objective shortlisting (CIPD, 2023).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“ Seven Point Plan”: Physical make-up, attainments, general intelligence, special aptitudes, interests, disposition, circumstances (Rodger, 1952).</a:t>
            </a:r>
          </a:p>
        </p:txBody>
      </p:sp>
    </p:spTree>
    <p:extLst>
      <p:ext uri="{BB962C8B-B14F-4D97-AF65-F5344CB8AC3E}">
        <p14:creationId xmlns:p14="http://schemas.microsoft.com/office/powerpoint/2010/main" val="621198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B7668-F54D-2BEA-36E6-60A65A122F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070109" cy="660255"/>
          </a:xfrm>
        </p:spPr>
        <p:txBody>
          <a:bodyPr anchor="ctr">
            <a:normAutofit fontScale="9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Interview type: Structured interview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87DBE8-897D-CC93-97FF-C0C25DBBE5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7054" y="1884073"/>
            <a:ext cx="9144000" cy="3574617"/>
          </a:xfrm>
        </p:spPr>
        <p:txBody>
          <a:bodyPr/>
          <a:lstStyle/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What is it?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All candidates are asked the same questions in the same order.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objectivity and reliability to better predictive validity for job performance (Campion et al.,1997).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Allows for direct comparison between candidates.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Reduces interviewer BIAS (Kelemen et al.,2020).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Application: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Ideal for the first round for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financial analyst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role to assess core technical skills consistently.</a:t>
            </a:r>
          </a:p>
          <a:p>
            <a:pPr algn="l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139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79A43-B6FB-E936-57A7-C9E1557C7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6"/>
            <a:ext cx="10601325" cy="78740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Interview type 2: Behavioural interview (BAR)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F0CB4-0EAA-EA61-3C57-5ECC7BFEEB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343025"/>
            <a:ext cx="11056216" cy="20859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What is it?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Based on the premise that past behaviour is the best productor of future performance (Janz, 1982).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The star model: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Situation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Action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Result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559AF3-15E3-A386-FC8A-27CFC46936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199" y="3790950"/>
            <a:ext cx="11056217" cy="29872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Sample question: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Describe a situation; Where a project you managed was at risk, what was your task?; What actions did you take?; What was the result? 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Application: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Key for assessing soft skills ( for example: leadership, problem solving) for a change manager role, Which are crucial for navigating transformation (Ulrich et al., 2022). </a:t>
            </a:r>
          </a:p>
        </p:txBody>
      </p:sp>
    </p:spTree>
    <p:extLst>
      <p:ext uri="{BB962C8B-B14F-4D97-AF65-F5344CB8AC3E}">
        <p14:creationId xmlns:p14="http://schemas.microsoft.com/office/powerpoint/2010/main" val="10428974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17E9D-8284-F580-E5E8-BD1BE0F7C3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7833" y="1740133"/>
            <a:ext cx="10724092" cy="3955818"/>
          </a:xfrm>
        </p:spPr>
        <p:txBody>
          <a:bodyPr anchor="t">
            <a:normAutofit/>
          </a:bodyPr>
          <a:lstStyle/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What is it?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candidate is presented with a real or simulated business problem to solve, assessing their analytical and problem-solving skills in real time (Powell, 2021).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Sample case for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Techinnovate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UK: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Stakeholders for the “Nexus” project are resisting the new software. Outline a three-point plan to manage this resistance.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What it assesses: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Strategic thinking and cognitive ability.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of theoretical knowledge.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Application: 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Excellent for senior or specialist roles requiring innovation, such as a Project Manager (Taylor, 2018). 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C6213C-68F9-11F4-841D-088B4719D624}"/>
              </a:ext>
            </a:extLst>
          </p:cNvPr>
          <p:cNvSpPr txBox="1"/>
          <p:nvPr/>
        </p:nvSpPr>
        <p:spPr>
          <a:xfrm>
            <a:off x="867834" y="1278467"/>
            <a:ext cx="82285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Interview type 3: Case study interview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830802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339CB-20EA-AC67-EED0-24F2C9642D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563562"/>
          </a:xfrm>
        </p:spPr>
        <p:txBody>
          <a:bodyPr>
            <a:normAutofit/>
          </a:bodyPr>
          <a:lstStyle/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Effective questioning techniques: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18B9BE-EE6F-BA38-1AA3-205B0F421B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068513"/>
            <a:ext cx="9144000" cy="3465512"/>
          </a:xfrm>
        </p:spPr>
        <p:txBody>
          <a:bodyPr>
            <a:normAutofit/>
          </a:bodyPr>
          <a:lstStyle/>
          <a:p>
            <a:pPr algn="l"/>
            <a:r>
              <a:rPr lang="en-GB" sz="1600" b="1" dirty="0"/>
              <a:t>1</a:t>
            </a:r>
            <a:r>
              <a:rPr lang="en-GB" sz="1600" dirty="0"/>
              <a:t>.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Behavioural questions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Purpose: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 explore past performance using the star model.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Justification: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Provides concrete, evidence based examples of competencies, reducing subjective judgement (Janz, 1982).</a:t>
            </a:r>
          </a:p>
          <a:p>
            <a:pPr algn="l"/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2.Probing questions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Purpose: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 gain depth, clarity and uncover the originality of an answer.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“ Could you elaborate on what you mean by “ Successful outcome”?”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Justification: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Help to verify the depth of experience and prevents superficial responses 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(Kelemen et al.,2020).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3280457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2E7BA-0D1C-8C85-A379-C2BD55887F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7783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 and comparison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81A803-79DC-FF86-8B68-33B030D7ED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895475"/>
            <a:ext cx="9144000" cy="3924300"/>
          </a:xfrm>
        </p:spPr>
        <p:txBody>
          <a:bodyPr>
            <a:normAutofit/>
          </a:bodyPr>
          <a:lstStyle/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3. Situational questions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Purpose: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 assess judgement, reasoning and potential in hypothetical, future scenarios 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(Latham et al., 1980).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“ What  would you do if a key team member resigned during a critical project phase?”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Justification: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Reveals problem solving approach and cultural fit where past experience may be limited.</a:t>
            </a:r>
          </a:p>
          <a:p>
            <a:pPr algn="l"/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Face to Face vs. Online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Face to face: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Richer non verbal cues, better for assessing cultural fit and building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raport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(Chapman and Zweig, 2005).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Online: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More efficient for screening, broader geographical reach but poses challenges like “ Zoom fatigue” and technical risks (Koch and Gorman, 2021).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6438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8FCA8-F16E-AD49-A22C-CC59E42899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4928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 and recommendation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5D7FC8-33DD-25DC-7A26-8F299B5E5C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14550"/>
            <a:ext cx="9144000" cy="3790950"/>
          </a:xfrm>
        </p:spPr>
        <p:txBody>
          <a:bodyPr>
            <a:normAutofit/>
          </a:bodyPr>
          <a:lstStyle/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strategic, multi method recruitment process is fundamental to securing talent that drives sustainable business performance, particularly during periods of significant transformation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(Ulrich et al., 2022).</a:t>
            </a:r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for “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Techinnovate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UK  “: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Adopt a blended interview format to assess both ability and values fit holistically.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 a hybrid delivery model to balance efficiency with depth of assessment.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Train interviewers in structured and behavioural questioning techniques to improve validity.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Explicitly assess values fit throughout the process to align with Simon Sinek philosophy.</a:t>
            </a:r>
          </a:p>
        </p:txBody>
      </p:sp>
    </p:spTree>
    <p:extLst>
      <p:ext uri="{BB962C8B-B14F-4D97-AF65-F5344CB8AC3E}">
        <p14:creationId xmlns:p14="http://schemas.microsoft.com/office/powerpoint/2010/main" val="2066737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657B7-B2B1-ACD8-0D21-88E3AC7866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5250"/>
            <a:ext cx="9144000" cy="52387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CF81BE-AF50-71C7-0D3C-3B167647B8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901" y="619124"/>
            <a:ext cx="11229974" cy="6143625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(2020) Armstrong's handbook of human resource management practice. 15th 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Brannick, M.T., Levine, E.L. and Morgeson, F.P. (2017) Job and work analysis: methods, research, and applications for human resource management. 3rd 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. Thousand Oaks, CA: SAGE Publications.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Campion, M.A., Palmer, D.K. and Campion, J.E. (1997) 'A review of structure in the selection interview', Personnel Psychology, 50(3), pp. 655-702.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CIPD (2023) Resourcing and talent planning. London: Chartered Institute of Personnel and Development. Available at: https://www.cipd.org/uk/knowledge/factsheets/resourcing-talent-factsheet/ (Accessed: 15 October 2025).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Janz, T. (1982) 'Initial comparisons of patterned behavior description interviews versus unstructured interviews', Journal of Applied Psychology, 67(5), pp. 577-580.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Kelemen, T.K., Matthews, S.H. and 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Breevaart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, K. (2020) 'The dark side of team-level high-performance work systems: a differential item functioning approach', Journal of Applied Psychology, 105(10), pp. 1155-1176.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Levy, P.E. (2023) Industrial/organizational psychology: understanding the workplace. 6th 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. New York: Worth Publishers.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Rodger, A. (1952) The seven-point plan. Paper presented at the National Institute of Industrial Psychology, London.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Sinek, S. (2009) Start with why: how great leaders inspire everyone to take action. London: Portfolio Penguin.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Taylor, S. (2018) Resourcing and talent management. 8th 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Torrington, D., Hall, L., Taylor, S. and Atkinson, C. (2020) Human resource management. 11th 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Ulrich, D., 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Kryscynski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, D., Ulrich, M. and Brockbank, W. (2022) Victory through organization: why the war for talent is failing your company and what you can do about it. New York: McGraw-Hill.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40857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2558</TotalTime>
  <Words>1464</Words>
  <Application>Microsoft Office PowerPoint</Application>
  <PresentationFormat>Widescreen</PresentationFormat>
  <Paragraphs>100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Recruiting staff who believe in your purpose Vlasov Oleg 2413801 LCLM5002 Developing and Managing Individuals and Teams </vt:lpstr>
      <vt:lpstr>Contents</vt:lpstr>
      <vt:lpstr>Introduction</vt:lpstr>
      <vt:lpstr>The recruitment process: A structured foundation</vt:lpstr>
      <vt:lpstr>Stage 1: Job analysis</vt:lpstr>
      <vt:lpstr>Stage 2: Job description and Person specification </vt:lpstr>
      <vt:lpstr>Interview type: Structured interview </vt:lpstr>
      <vt:lpstr>Interview type 2: Behavioural interview (BAR)</vt:lpstr>
      <vt:lpstr>What is it? The candidate is presented with a real or simulated business problem to solve, assessing their analytical and problem-solving skills in real time (Powell, 2021).  Sample case for Techinnovate UK: Stakeholders for the “Nexus” project are resisting the new software. Outline a three-point plan to manage this resistance.  What it assesses: Strategic thinking and cognitive ability. Practical application of theoretical knowledge.  Application:  Excellent for senior or specialist roles requiring innovation, such as a Project Manager (Taylor, 2018). </vt:lpstr>
      <vt:lpstr>Effective questioning techniques:</vt:lpstr>
      <vt:lpstr>Questioning techniques and comparison</vt:lpstr>
      <vt:lpstr>Conclusion and recommendation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Oleg Vlasov (2413801)</dc:creator>
  <cp:lastModifiedBy>Oleg Vlasov (2413801)</cp:lastModifiedBy>
  <cp:revision>15</cp:revision>
  <dcterms:created xsi:type="dcterms:W3CDTF">2025-08-10T20:10:22Z</dcterms:created>
  <dcterms:modified xsi:type="dcterms:W3CDTF">2025-11-07T13:12:56Z</dcterms:modified>
</cp:coreProperties>
</file>