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9" r:id="rId6"/>
    <p:sldId id="260" r:id="rId7"/>
    <p:sldId id="268" r:id="rId8"/>
    <p:sldId id="269" r:id="rId9"/>
    <p:sldId id="264" r:id="rId10"/>
    <p:sldId id="265" r:id="rId11"/>
    <p:sldId id="266" r:id="rId12"/>
    <p:sldId id="267" r:id="rId13"/>
    <p:sldId id="262" r:id="rId14"/>
    <p:sldId id="261"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084" autoAdjust="0"/>
    <p:restoredTop sz="69249" autoAdjust="0"/>
  </p:normalViewPr>
  <p:slideViewPr>
    <p:cSldViewPr snapToGrid="0">
      <p:cViewPr varScale="1">
        <p:scale>
          <a:sx n="74" d="100"/>
          <a:sy n="74" d="100"/>
        </p:scale>
        <p:origin x="3152"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31/01/2021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Injuries which amount to a section 39:</a:t>
            </a:r>
          </a:p>
          <a:p>
            <a:r>
              <a:rPr lang="en-GB" dirty="0"/>
              <a:t>Grazes, scratches, abrasions, minor bruising, swelling, reddening to skin, superficial cuts, black eye. </a:t>
            </a:r>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763845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Injuries which can amount to a section 47:</a:t>
            </a:r>
          </a:p>
          <a:p>
            <a:r>
              <a:rPr lang="en-GB" dirty="0"/>
              <a:t>Where the injuries exceed those that can suitably be reflected by Common Assault – namely where the injuries are serious – a charge of ABH should normally be more suited. </a:t>
            </a:r>
          </a:p>
          <a:p>
            <a:r>
              <a:rPr lang="en-GB" dirty="0"/>
              <a:t>Injuries which amount to significant medical intervention and/or permanent effects have been a result. </a:t>
            </a:r>
          </a:p>
          <a:p>
            <a:r>
              <a:rPr lang="en-GB" dirty="0"/>
              <a:t>Examples may include cases where there is a need for stitches (excluding </a:t>
            </a:r>
            <a:r>
              <a:rPr lang="en-GB" dirty="0" err="1"/>
              <a:t>steri</a:t>
            </a:r>
            <a:r>
              <a:rPr lang="en-GB" dirty="0"/>
              <a:t> strips as a general rule), or a hospital procedure under anaesthetic ... </a:t>
            </a:r>
          </a:p>
          <a:p>
            <a:endParaRPr lang="en-GB" dirty="0"/>
          </a:p>
          <a:p>
            <a:r>
              <a:rPr lang="en-GB" dirty="0"/>
              <a:t>Also includes psychological harm that involves more than mere emotions such as fear, distress or panic can amount to ABH – in any any case where psychiatric injury is relied upon as the basis for an allegation of ABH. </a:t>
            </a: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197905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Grievous bodily harm means really serious bodily harm. It Is for the jury to decide whether the harm is really serious. </a:t>
            </a:r>
          </a:p>
          <a:p>
            <a:endParaRPr lang="en-GB" dirty="0"/>
          </a:p>
          <a:p>
            <a:r>
              <a:rPr lang="en-GB" dirty="0"/>
              <a:t>Injuries resulting in permanent disability, loss of sensory function or visible disfigurements. Broken or displaced limbs or bones, including fractured skull, compound fractures, broken cheek bone, jaw, ribs </a:t>
            </a:r>
            <a:r>
              <a:rPr lang="en-GB" dirty="0" err="1"/>
              <a:t>ect</a:t>
            </a:r>
            <a:r>
              <a:rPr lang="en-GB" dirty="0"/>
              <a:t>. Injuries which cause substantial loss of blood, needing a blood transfusion.</a:t>
            </a:r>
          </a:p>
          <a:p>
            <a:endParaRPr lang="en-GB" dirty="0"/>
          </a:p>
          <a:p>
            <a:r>
              <a:rPr lang="en-GB" dirty="0"/>
              <a:t>Also where serious psychiatric injury is present as a result – in these cases expert evidence is essential to prove that the injury has caused the mental injury. </a:t>
            </a: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2274363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distinction between charges under section 18 and section 20 is that of intent. The gravity of the injury resulting in the not the determine factor, although it may provide some evidence of intent. </a:t>
            </a:r>
          </a:p>
          <a:p>
            <a:endParaRPr lang="en-GB" dirty="0"/>
          </a:p>
          <a:p>
            <a:r>
              <a:rPr lang="en-GB" dirty="0"/>
              <a:t>Factors that may indicate the specific intent include elements such as a repeated or planned attack, deliberate selection of a weapon or adaptation of an article to cause injury such as breaking a glass before attacking, making prior threats showing intent, using an offensive weapon against or kicking the victim’s head. </a:t>
            </a: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481801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5465445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additional assault offences which are related specifically to being a police officer which unfortunately you will no doubt deal with in your policing careers. </a:t>
            </a:r>
          </a:p>
          <a:p>
            <a:endParaRPr lang="en-GB" dirty="0"/>
          </a:p>
          <a:p>
            <a:r>
              <a:rPr lang="en-GB" dirty="0"/>
              <a:t>By the tutorial next week I would like to have a look at these in further detail as we will be discussing these further during the tutorial. You can find information regarding these offences on the google such as on the government legislation website, on your mobile phones on Pocket Sgt, and in the Blackstone’s manuals If you have them. Also there are two really good resources downloaded onto Moodle for you to read too. </a:t>
            </a:r>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9615238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400737" y="1165305"/>
            <a:ext cx="8342526" cy="3208000"/>
          </a:xfrm>
        </p:spPr>
        <p:txBody>
          <a:bodyPr>
            <a:normAutofit fontScale="90000"/>
          </a:bodyPr>
          <a:lstStyle/>
          <a:p>
            <a:pPr algn="r"/>
            <a:r>
              <a:rPr lang="en-GB" sz="3200" dirty="0">
                <a:latin typeface="Arial" panose="020B0604020202020204" pitchFamily="34" charset="0"/>
                <a:cs typeface="Arial" panose="020B0604020202020204" pitchFamily="34" charset="0"/>
              </a:rPr>
              <a:t>Operational Policing: Assaults </a:t>
            </a:r>
            <a:br>
              <a:rPr lang="en-GB" sz="32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Criminal Justice Act 1988</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Offences Against the Person Act 1861</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Crime and Disorder Act 1998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Police Act 1996</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Assaults on Emergency Workers Act 2018</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Rhiannon Lloyd  </a:t>
            </a:r>
            <a:br>
              <a:rPr lang="en-GB" sz="3200" dirty="0">
                <a:latin typeface="Arial" panose="020B0604020202020204" pitchFamily="34" charset="0"/>
                <a:cs typeface="Arial" panose="020B0604020202020204" pitchFamily="34" charset="0"/>
              </a:rPr>
            </a:br>
            <a:endParaRPr lang="en-GB" sz="32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2" descr="Teaching students to think critically (opinion)">
            <a:extLst>
              <a:ext uri="{FF2B5EF4-FFF2-40B4-BE49-F238E27FC236}">
                <a16:creationId xmlns:a16="http://schemas.microsoft.com/office/drawing/2014/main" id="{E28802FD-FCA6-F84C-A187-9F4151AC5E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6861" y="1133943"/>
            <a:ext cx="2987929" cy="39890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3235AC2-CD5B-6D42-A384-8BC9D314742E}"/>
              </a:ext>
            </a:extLst>
          </p:cNvPr>
          <p:cNvSpPr txBox="1"/>
          <p:nvPr/>
        </p:nvSpPr>
        <p:spPr>
          <a:xfrm>
            <a:off x="2672862" y="183071"/>
            <a:ext cx="8264770" cy="646331"/>
          </a:xfrm>
          <a:prstGeom prst="rect">
            <a:avLst/>
          </a:prstGeom>
          <a:noFill/>
        </p:spPr>
        <p:txBody>
          <a:bodyPr wrap="square" rtlCol="0">
            <a:spAutoFit/>
          </a:bodyPr>
          <a:lstStyle/>
          <a:p>
            <a:r>
              <a:rPr lang="en-GB" sz="3600" u="sng" dirty="0">
                <a:latin typeface="Arial" panose="020B0604020202020204" pitchFamily="34" charset="0"/>
                <a:cs typeface="Arial" panose="020B0604020202020204" pitchFamily="34" charset="0"/>
              </a:rPr>
              <a:t>Learning Outcomes </a:t>
            </a:r>
          </a:p>
        </p:txBody>
      </p:sp>
      <p:sp>
        <p:nvSpPr>
          <p:cNvPr id="4" name="Rectangle 3">
            <a:extLst>
              <a:ext uri="{FF2B5EF4-FFF2-40B4-BE49-F238E27FC236}">
                <a16:creationId xmlns:a16="http://schemas.microsoft.com/office/drawing/2014/main" id="{8F8FDA7C-5140-274E-98D5-D6B6C9BAC48B}"/>
              </a:ext>
            </a:extLst>
          </p:cNvPr>
          <p:cNvSpPr/>
          <p:nvPr/>
        </p:nvSpPr>
        <p:spPr>
          <a:xfrm>
            <a:off x="3692769" y="2220871"/>
            <a:ext cx="5064370" cy="2246769"/>
          </a:xfrm>
          <a:prstGeom prst="rect">
            <a:avLst/>
          </a:prstGeom>
        </p:spPr>
        <p:txBody>
          <a:bodyPr wrap="square">
            <a:spAutoFit/>
          </a:bodyPr>
          <a:lstStyle/>
          <a:p>
            <a:r>
              <a:rPr lang="en-US" sz="2800" dirty="0">
                <a:latin typeface="Arial" panose="020B0604020202020204" pitchFamily="34" charset="0"/>
                <a:ea typeface="Times New Roman" panose="02020603050405020304" pitchFamily="18" charset="0"/>
                <a:cs typeface="Arial" panose="020B0604020202020204" pitchFamily="34" charset="0"/>
              </a:rPr>
              <a:t>To evaluate the key elements / points to prove of different types of assault offences. </a:t>
            </a:r>
          </a:p>
          <a:p>
            <a:pPr marL="342900" indent="-342900">
              <a:buFont typeface="+mj-lt"/>
              <a:buAutoNum type="arabicPeriod"/>
            </a:pPr>
            <a:endParaRPr lang="en-US" dirty="0">
              <a:latin typeface="Arial" panose="020B0604020202020204" pitchFamily="34" charset="0"/>
              <a:ea typeface="Times New Roman" panose="02020603050405020304" pitchFamily="18" charset="0"/>
              <a:cs typeface="Arial" panose="020B0604020202020204" pitchFamily="34" charset="0"/>
            </a:endParaRPr>
          </a:p>
          <a:p>
            <a:endParaRPr lang="en-US" dirty="0">
              <a:latin typeface="Arial" panose="020B0604020202020204" pitchFamily="34" charset="0"/>
              <a:ea typeface="Times New Roman" panose="02020603050405020304" pitchFamily="18" charset="0"/>
              <a:cs typeface="Arial" panose="020B0604020202020204" pitchFamily="34" charset="0"/>
            </a:endParaRP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entagon 17">
            <a:extLst>
              <a:ext uri="{FF2B5EF4-FFF2-40B4-BE49-F238E27FC236}">
                <a16:creationId xmlns:a16="http://schemas.microsoft.com/office/drawing/2014/main" id="{0E0B7F4F-3510-BF44-BF9C-509C5D990059}"/>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A971FA7E-2420-A14E-A19F-2F6BAD6F62BA}"/>
              </a:ext>
            </a:extLst>
          </p:cNvPr>
          <p:cNvSpPr/>
          <p:nvPr/>
        </p:nvSpPr>
        <p:spPr>
          <a:xfrm>
            <a:off x="303360" y="4399297"/>
            <a:ext cx="6472688"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14">
            <a:extLst>
              <a:ext uri="{FF2B5EF4-FFF2-40B4-BE49-F238E27FC236}">
                <a16:creationId xmlns:a16="http://schemas.microsoft.com/office/drawing/2014/main" id="{F25C0D1E-E464-B546-9B6E-81CDACBDBA63}"/>
              </a:ext>
            </a:extLst>
          </p:cNvPr>
          <p:cNvSpPr/>
          <p:nvPr/>
        </p:nvSpPr>
        <p:spPr>
          <a:xfrm>
            <a:off x="317739" y="3524782"/>
            <a:ext cx="644393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entagon 13">
            <a:extLst>
              <a:ext uri="{FF2B5EF4-FFF2-40B4-BE49-F238E27FC236}">
                <a16:creationId xmlns:a16="http://schemas.microsoft.com/office/drawing/2014/main" id="{C543927B-F3B1-1147-8589-D18F65B948D6}"/>
              </a:ext>
            </a:extLst>
          </p:cNvPr>
          <p:cNvSpPr/>
          <p:nvPr/>
        </p:nvSpPr>
        <p:spPr>
          <a:xfrm>
            <a:off x="317739" y="2673151"/>
            <a:ext cx="644393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9DDB453C-07BA-6F4A-8879-0B3E28007066}"/>
              </a:ext>
            </a:extLst>
          </p:cNvPr>
          <p:cNvSpPr/>
          <p:nvPr/>
        </p:nvSpPr>
        <p:spPr>
          <a:xfrm>
            <a:off x="332116" y="1805522"/>
            <a:ext cx="6472687"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9509C08-9E59-AA4F-A0A6-B81EFF02AA21}"/>
              </a:ext>
            </a:extLst>
          </p:cNvPr>
          <p:cNvSpPr txBox="1"/>
          <p:nvPr/>
        </p:nvSpPr>
        <p:spPr>
          <a:xfrm>
            <a:off x="332116" y="1808535"/>
            <a:ext cx="4464170"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‘Common Assault and Battery’ </a:t>
            </a:r>
          </a:p>
          <a:p>
            <a:r>
              <a:rPr lang="en-GB" dirty="0">
                <a:solidFill>
                  <a:schemeClr val="bg1"/>
                </a:solidFill>
                <a:latin typeface="Arial" panose="020B0604020202020204" pitchFamily="34" charset="0"/>
                <a:cs typeface="Arial" panose="020B0604020202020204" pitchFamily="34" charset="0"/>
              </a:rPr>
              <a:t>– Criminal Justice Act 1988, s.39 </a:t>
            </a:r>
          </a:p>
        </p:txBody>
      </p:sp>
      <p:sp>
        <p:nvSpPr>
          <p:cNvPr id="8" name="TextBox 7">
            <a:extLst>
              <a:ext uri="{FF2B5EF4-FFF2-40B4-BE49-F238E27FC236}">
                <a16:creationId xmlns:a16="http://schemas.microsoft.com/office/drawing/2014/main" id="{AFD5980B-41D2-734F-A8C6-4CDC42D971E4}"/>
              </a:ext>
            </a:extLst>
          </p:cNvPr>
          <p:cNvSpPr txBox="1"/>
          <p:nvPr/>
        </p:nvSpPr>
        <p:spPr>
          <a:xfrm>
            <a:off x="317739" y="2684593"/>
            <a:ext cx="7228936"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‘Assault Occasioning Actual Bodily Harm’ </a:t>
            </a:r>
          </a:p>
          <a:p>
            <a:r>
              <a:rPr lang="en-GB" dirty="0">
                <a:solidFill>
                  <a:schemeClr val="bg1"/>
                </a:solidFill>
                <a:latin typeface="Arial" panose="020B0604020202020204" pitchFamily="34" charset="0"/>
                <a:cs typeface="Arial" panose="020B0604020202020204" pitchFamily="34" charset="0"/>
              </a:rPr>
              <a:t>– Offences Against the Person Act 1861, s.47 </a:t>
            </a:r>
          </a:p>
        </p:txBody>
      </p:sp>
      <p:sp>
        <p:nvSpPr>
          <p:cNvPr id="9" name="TextBox 8">
            <a:extLst>
              <a:ext uri="{FF2B5EF4-FFF2-40B4-BE49-F238E27FC236}">
                <a16:creationId xmlns:a16="http://schemas.microsoft.com/office/drawing/2014/main" id="{583A0DF1-B29E-E948-AEE4-18A999504B10}"/>
              </a:ext>
            </a:extLst>
          </p:cNvPr>
          <p:cNvSpPr txBox="1"/>
          <p:nvPr/>
        </p:nvSpPr>
        <p:spPr>
          <a:xfrm>
            <a:off x="303360" y="3536224"/>
            <a:ext cx="7401464"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‘Wounding or Inflicting Grievous Bodily Harm’ </a:t>
            </a:r>
          </a:p>
          <a:p>
            <a:r>
              <a:rPr lang="en-GB" dirty="0">
                <a:solidFill>
                  <a:schemeClr val="bg1"/>
                </a:solidFill>
                <a:latin typeface="Arial" panose="020B0604020202020204" pitchFamily="34" charset="0"/>
                <a:cs typeface="Arial" panose="020B0604020202020204" pitchFamily="34" charset="0"/>
              </a:rPr>
              <a:t>– Offences Against the Person Act 1861, s.20 </a:t>
            </a:r>
          </a:p>
        </p:txBody>
      </p:sp>
      <p:sp>
        <p:nvSpPr>
          <p:cNvPr id="10" name="TextBox 9">
            <a:extLst>
              <a:ext uri="{FF2B5EF4-FFF2-40B4-BE49-F238E27FC236}">
                <a16:creationId xmlns:a16="http://schemas.microsoft.com/office/drawing/2014/main" id="{0743B256-6F8C-8D4C-8FCC-AC705E82E849}"/>
              </a:ext>
            </a:extLst>
          </p:cNvPr>
          <p:cNvSpPr txBox="1"/>
          <p:nvPr/>
        </p:nvSpPr>
        <p:spPr>
          <a:xfrm>
            <a:off x="270290" y="4412303"/>
            <a:ext cx="6596338" cy="646331"/>
          </a:xfrm>
          <a:prstGeom prst="rect">
            <a:avLst/>
          </a:prstGeom>
          <a:noFill/>
          <a:ln>
            <a:solidFill>
              <a:schemeClr val="bg1"/>
            </a:solidFill>
          </a:ln>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‘Wounding or Causing Grievous Bodily Harm with Intent’ </a:t>
            </a:r>
          </a:p>
          <a:p>
            <a:r>
              <a:rPr lang="en-GB" dirty="0">
                <a:solidFill>
                  <a:schemeClr val="bg1"/>
                </a:solidFill>
                <a:latin typeface="Arial" panose="020B0604020202020204" pitchFamily="34" charset="0"/>
                <a:cs typeface="Arial" panose="020B0604020202020204" pitchFamily="34" charset="0"/>
              </a:rPr>
              <a:t>– Offences Against the Person Act 1861, s.18</a:t>
            </a:r>
          </a:p>
        </p:txBody>
      </p:sp>
      <p:sp>
        <p:nvSpPr>
          <p:cNvPr id="17" name="TextBox 16">
            <a:extLst>
              <a:ext uri="{FF2B5EF4-FFF2-40B4-BE49-F238E27FC236}">
                <a16:creationId xmlns:a16="http://schemas.microsoft.com/office/drawing/2014/main" id="{DC359440-553B-B140-9111-2B45802404F9}"/>
              </a:ext>
            </a:extLst>
          </p:cNvPr>
          <p:cNvSpPr txBox="1"/>
          <p:nvPr/>
        </p:nvSpPr>
        <p:spPr>
          <a:xfrm>
            <a:off x="381722" y="299110"/>
            <a:ext cx="8518586"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Types of Assault Offences </a:t>
            </a:r>
          </a:p>
        </p:txBody>
      </p:sp>
      <p:pic>
        <p:nvPicPr>
          <p:cNvPr id="1026" name="Picture 2" descr="Gavel Computer Icons Law Symbol Judge PNG, Clipart, Black And White,  Circle, Computer Icons, Court, Gavel">
            <a:extLst>
              <a:ext uri="{FF2B5EF4-FFF2-40B4-BE49-F238E27FC236}">
                <a16:creationId xmlns:a16="http://schemas.microsoft.com/office/drawing/2014/main" id="{50000B23-51A4-4247-A9CE-9FC7BD1611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6675" y="199494"/>
            <a:ext cx="1089038" cy="108288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50E0FC6-3198-8B46-BB18-562DEB47BBD9}"/>
              </a:ext>
            </a:extLst>
          </p:cNvPr>
          <p:cNvSpPr txBox="1"/>
          <p:nvPr/>
        </p:nvSpPr>
        <p:spPr>
          <a:xfrm>
            <a:off x="5296618" y="5658410"/>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spTree>
    <p:extLst>
      <p:ext uri="{BB962C8B-B14F-4D97-AF65-F5344CB8AC3E}">
        <p14:creationId xmlns:p14="http://schemas.microsoft.com/office/powerpoint/2010/main" val="3825119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ular Callout 15">
            <a:extLst>
              <a:ext uri="{FF2B5EF4-FFF2-40B4-BE49-F238E27FC236}">
                <a16:creationId xmlns:a16="http://schemas.microsoft.com/office/drawing/2014/main" id="{195ED2FE-8D91-0446-8DE8-264A7E6DD360}"/>
              </a:ext>
            </a:extLst>
          </p:cNvPr>
          <p:cNvSpPr/>
          <p:nvPr/>
        </p:nvSpPr>
        <p:spPr>
          <a:xfrm>
            <a:off x="286107" y="1331733"/>
            <a:ext cx="7857229" cy="923330"/>
          </a:xfrm>
          <a:prstGeom prst="wedgeRoundRectCallout">
            <a:avLst>
              <a:gd name="adj1" fmla="val 56779"/>
              <a:gd name="adj2" fmla="val 83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ounded Rectangular Callout 14">
            <a:extLst>
              <a:ext uri="{FF2B5EF4-FFF2-40B4-BE49-F238E27FC236}">
                <a16:creationId xmlns:a16="http://schemas.microsoft.com/office/drawing/2014/main" id="{292ADEA5-C047-3A47-ABF8-B1C3E78BA703}"/>
              </a:ext>
            </a:extLst>
          </p:cNvPr>
          <p:cNvSpPr/>
          <p:nvPr/>
        </p:nvSpPr>
        <p:spPr>
          <a:xfrm>
            <a:off x="241540" y="2628614"/>
            <a:ext cx="5796950" cy="1477329"/>
          </a:xfrm>
          <a:prstGeom prst="wedgeRoundRectCallout">
            <a:avLst>
              <a:gd name="adj1" fmla="val -49747"/>
              <a:gd name="adj2" fmla="val -70978"/>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3" name="Rounded Rectangular Callout 12">
            <a:extLst>
              <a:ext uri="{FF2B5EF4-FFF2-40B4-BE49-F238E27FC236}">
                <a16:creationId xmlns:a16="http://schemas.microsoft.com/office/drawing/2014/main" id="{CF8F0DC0-2A6E-9645-844D-07E5E31DADBD}"/>
              </a:ext>
            </a:extLst>
          </p:cNvPr>
          <p:cNvSpPr/>
          <p:nvPr/>
        </p:nvSpPr>
        <p:spPr>
          <a:xfrm>
            <a:off x="234349" y="4443734"/>
            <a:ext cx="5666119" cy="923330"/>
          </a:xfrm>
          <a:prstGeom prst="wedgeRoundRectCallout">
            <a:avLst>
              <a:gd name="adj1" fmla="val 786"/>
              <a:gd name="adj2" fmla="val 8679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ounded Rectangular Callout 10">
            <a:extLst>
              <a:ext uri="{FF2B5EF4-FFF2-40B4-BE49-F238E27FC236}">
                <a16:creationId xmlns:a16="http://schemas.microsoft.com/office/drawing/2014/main" id="{65C85023-80B4-444B-9955-5E82318559C8}"/>
              </a:ext>
            </a:extLst>
          </p:cNvPr>
          <p:cNvSpPr/>
          <p:nvPr/>
        </p:nvSpPr>
        <p:spPr>
          <a:xfrm>
            <a:off x="6142006" y="2466025"/>
            <a:ext cx="2691443" cy="2730811"/>
          </a:xfrm>
          <a:prstGeom prst="wedgeRoundRectCallout">
            <a:avLst>
              <a:gd name="adj1" fmla="val 45193"/>
              <a:gd name="adj2" fmla="val 65659"/>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2" name="Pentagon 11">
            <a:extLst>
              <a:ext uri="{FF2B5EF4-FFF2-40B4-BE49-F238E27FC236}">
                <a16:creationId xmlns:a16="http://schemas.microsoft.com/office/drawing/2014/main" id="{977EC0A2-175D-6C4C-B38B-B5913BBBA520}"/>
              </a:ext>
            </a:extLst>
          </p:cNvPr>
          <p:cNvSpPr/>
          <p:nvPr/>
        </p:nvSpPr>
        <p:spPr>
          <a:xfrm>
            <a:off x="251600" y="218473"/>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10A27B1-C042-7F42-914F-1F6CD618067B}"/>
              </a:ext>
            </a:extLst>
          </p:cNvPr>
          <p:cNvSpPr txBox="1"/>
          <p:nvPr/>
        </p:nvSpPr>
        <p:spPr>
          <a:xfrm>
            <a:off x="483079" y="1490936"/>
            <a:ext cx="8195095"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“An assault is any act which intentionally or recklessly causes another to apprehend immediate unlawful violence...” (Connor, 2019) </a:t>
            </a:r>
          </a:p>
          <a:p>
            <a:endParaRPr lang="en-GB" dirty="0"/>
          </a:p>
        </p:txBody>
      </p:sp>
      <p:sp>
        <p:nvSpPr>
          <p:cNvPr id="7" name="TextBox 6">
            <a:extLst>
              <a:ext uri="{FF2B5EF4-FFF2-40B4-BE49-F238E27FC236}">
                <a16:creationId xmlns:a16="http://schemas.microsoft.com/office/drawing/2014/main" id="{9AB7D8D9-78F8-5041-B453-7B9FBD6DFF97}"/>
              </a:ext>
            </a:extLst>
          </p:cNvPr>
          <p:cNvSpPr txBox="1"/>
          <p:nvPr/>
        </p:nvSpPr>
        <p:spPr>
          <a:xfrm>
            <a:off x="5348377" y="5692916"/>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sp>
        <p:nvSpPr>
          <p:cNvPr id="6" name="Rectangle 5">
            <a:extLst>
              <a:ext uri="{FF2B5EF4-FFF2-40B4-BE49-F238E27FC236}">
                <a16:creationId xmlns:a16="http://schemas.microsoft.com/office/drawing/2014/main" id="{833C6A09-3D02-5948-84E8-9125FB32DF7F}"/>
              </a:ext>
            </a:extLst>
          </p:cNvPr>
          <p:cNvSpPr/>
          <p:nvPr/>
        </p:nvSpPr>
        <p:spPr>
          <a:xfrm>
            <a:off x="272450" y="2671155"/>
            <a:ext cx="5693434" cy="1477328"/>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“The mental elements involved,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the intention or recklessness on the part of the defendant and the ‘apprehension’ on the part of the victim, means that </a:t>
            </a:r>
            <a:r>
              <a:rPr lang="en-GB" b="1" i="1" u="sng" dirty="0">
                <a:latin typeface="Arial" panose="020B0604020202020204" pitchFamily="34" charset="0"/>
                <a:cs typeface="Arial" panose="020B0604020202020204" pitchFamily="34" charset="0"/>
              </a:rPr>
              <a:t>no physical contact </a:t>
            </a:r>
            <a:r>
              <a:rPr lang="en-GB" dirty="0">
                <a:latin typeface="Arial" panose="020B0604020202020204" pitchFamily="34" charset="0"/>
                <a:cs typeface="Arial" panose="020B0604020202020204" pitchFamily="34" charset="0"/>
              </a:rPr>
              <a:t>between the offender and victim is required...” (Connor, 2019)  </a:t>
            </a:r>
          </a:p>
        </p:txBody>
      </p:sp>
      <p:sp>
        <p:nvSpPr>
          <p:cNvPr id="8" name="TextBox 7">
            <a:extLst>
              <a:ext uri="{FF2B5EF4-FFF2-40B4-BE49-F238E27FC236}">
                <a16:creationId xmlns:a16="http://schemas.microsoft.com/office/drawing/2014/main" id="{CAA60906-5EB7-A34E-9FF0-C6DAD7FCE89F}"/>
              </a:ext>
            </a:extLst>
          </p:cNvPr>
          <p:cNvSpPr txBox="1"/>
          <p:nvPr/>
        </p:nvSpPr>
        <p:spPr>
          <a:xfrm>
            <a:off x="6193765" y="2559754"/>
            <a:ext cx="2484409" cy="2585323"/>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“...If X shouts at Y “I’m going to kick your head in!”, intending Y to believe the threat and Y does believe it, an assault has been committed by X against Y....” (Connor, 2019) </a:t>
            </a:r>
          </a:p>
        </p:txBody>
      </p:sp>
      <p:sp>
        <p:nvSpPr>
          <p:cNvPr id="9" name="TextBox 8">
            <a:extLst>
              <a:ext uri="{FF2B5EF4-FFF2-40B4-BE49-F238E27FC236}">
                <a16:creationId xmlns:a16="http://schemas.microsoft.com/office/drawing/2014/main" id="{5DBA8D4B-B2E6-7B4F-94D4-91582BC00D8F}"/>
              </a:ext>
            </a:extLst>
          </p:cNvPr>
          <p:cNvSpPr txBox="1"/>
          <p:nvPr/>
        </p:nvSpPr>
        <p:spPr>
          <a:xfrm>
            <a:off x="465826" y="4443734"/>
            <a:ext cx="5279366" cy="923330"/>
          </a:xfrm>
          <a:prstGeom prst="rect">
            <a:avLst/>
          </a:prstGeom>
          <a:no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“An assault can only be committed by carrying out an act; it cannot be committed by an omission” (Connor, 2019) </a:t>
            </a:r>
          </a:p>
        </p:txBody>
      </p:sp>
      <p:sp>
        <p:nvSpPr>
          <p:cNvPr id="10" name="TextBox 9">
            <a:extLst>
              <a:ext uri="{FF2B5EF4-FFF2-40B4-BE49-F238E27FC236}">
                <a16:creationId xmlns:a16="http://schemas.microsoft.com/office/drawing/2014/main" id="{F309E33D-EBF3-6B47-AFF0-738CBDB46DA1}"/>
              </a:ext>
            </a:extLst>
          </p:cNvPr>
          <p:cNvSpPr txBox="1"/>
          <p:nvPr/>
        </p:nvSpPr>
        <p:spPr>
          <a:xfrm>
            <a:off x="483079" y="399846"/>
            <a:ext cx="7573993"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What is an assault? </a:t>
            </a:r>
          </a:p>
        </p:txBody>
      </p:sp>
    </p:spTree>
    <p:extLst>
      <p:ext uri="{BB962C8B-B14F-4D97-AF65-F5344CB8AC3E}">
        <p14:creationId xmlns:p14="http://schemas.microsoft.com/office/powerpoint/2010/main" val="3886451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ounded Rectangular Callout 17">
            <a:extLst>
              <a:ext uri="{FF2B5EF4-FFF2-40B4-BE49-F238E27FC236}">
                <a16:creationId xmlns:a16="http://schemas.microsoft.com/office/drawing/2014/main" id="{460F5405-D807-5B4D-8742-4750D6A761F8}"/>
              </a:ext>
            </a:extLst>
          </p:cNvPr>
          <p:cNvSpPr/>
          <p:nvPr/>
        </p:nvSpPr>
        <p:spPr>
          <a:xfrm>
            <a:off x="328378" y="1683148"/>
            <a:ext cx="4243622" cy="1477328"/>
          </a:xfrm>
          <a:prstGeom prst="wedgeRoundRectCallout">
            <a:avLst>
              <a:gd name="adj1" fmla="val -56610"/>
              <a:gd name="adj2" fmla="val -4961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ular Callout 15">
            <a:extLst>
              <a:ext uri="{FF2B5EF4-FFF2-40B4-BE49-F238E27FC236}">
                <a16:creationId xmlns:a16="http://schemas.microsoft.com/office/drawing/2014/main" id="{605C4814-5BF8-F54A-9171-87760180CD5A}"/>
              </a:ext>
            </a:extLst>
          </p:cNvPr>
          <p:cNvSpPr/>
          <p:nvPr/>
        </p:nvSpPr>
        <p:spPr>
          <a:xfrm>
            <a:off x="4792258" y="1742536"/>
            <a:ext cx="4104617" cy="1417940"/>
          </a:xfrm>
          <a:prstGeom prst="wedgeRoundRectCallout">
            <a:avLst>
              <a:gd name="adj1" fmla="val 44738"/>
              <a:gd name="adj2" fmla="val -9202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ounded Rectangular Callout 14">
            <a:extLst>
              <a:ext uri="{FF2B5EF4-FFF2-40B4-BE49-F238E27FC236}">
                <a16:creationId xmlns:a16="http://schemas.microsoft.com/office/drawing/2014/main" id="{03921E9F-C3A0-FF44-ABBF-C8CEB5F3ED6E}"/>
              </a:ext>
            </a:extLst>
          </p:cNvPr>
          <p:cNvSpPr/>
          <p:nvPr/>
        </p:nvSpPr>
        <p:spPr>
          <a:xfrm>
            <a:off x="4356338" y="3359600"/>
            <a:ext cx="4468495" cy="1226360"/>
          </a:xfrm>
          <a:prstGeom prst="wedgeRoundRectCallout">
            <a:avLst>
              <a:gd name="adj1" fmla="val 55615"/>
              <a:gd name="adj2" fmla="val -502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ounded Rectangular Callout 13">
            <a:extLst>
              <a:ext uri="{FF2B5EF4-FFF2-40B4-BE49-F238E27FC236}">
                <a16:creationId xmlns:a16="http://schemas.microsoft.com/office/drawing/2014/main" id="{A6569E70-6865-8A48-979F-07639D213CF9}"/>
              </a:ext>
            </a:extLst>
          </p:cNvPr>
          <p:cNvSpPr/>
          <p:nvPr/>
        </p:nvSpPr>
        <p:spPr>
          <a:xfrm>
            <a:off x="328378" y="3359600"/>
            <a:ext cx="3712812" cy="1477230"/>
          </a:xfrm>
          <a:prstGeom prst="wedgeRoundRectCallout">
            <a:avLst>
              <a:gd name="adj1" fmla="val -1316"/>
              <a:gd name="adj2" fmla="val 82355"/>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3" name="Rounded Rectangular Callout 12">
            <a:extLst>
              <a:ext uri="{FF2B5EF4-FFF2-40B4-BE49-F238E27FC236}">
                <a16:creationId xmlns:a16="http://schemas.microsoft.com/office/drawing/2014/main" id="{BCB849EF-534C-694C-9828-F5B7C2712D9E}"/>
              </a:ext>
            </a:extLst>
          </p:cNvPr>
          <p:cNvSpPr/>
          <p:nvPr/>
        </p:nvSpPr>
        <p:spPr>
          <a:xfrm>
            <a:off x="4041190" y="4792408"/>
            <a:ext cx="4572000" cy="841531"/>
          </a:xfrm>
          <a:prstGeom prst="wedgeRoundRectCallout">
            <a:avLst>
              <a:gd name="adj1" fmla="val -61210"/>
              <a:gd name="adj2" fmla="val 2969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Pentagon 3">
            <a:extLst>
              <a:ext uri="{FF2B5EF4-FFF2-40B4-BE49-F238E27FC236}">
                <a16:creationId xmlns:a16="http://schemas.microsoft.com/office/drawing/2014/main" id="{9C072D59-438B-9B40-BABB-175E0DB7EC13}"/>
              </a:ext>
            </a:extLst>
          </p:cNvPr>
          <p:cNvSpPr/>
          <p:nvPr/>
        </p:nvSpPr>
        <p:spPr>
          <a:xfrm>
            <a:off x="328378" y="387264"/>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AC34749-4064-1040-8F05-62F8ACBFDB8D}"/>
              </a:ext>
            </a:extLst>
          </p:cNvPr>
          <p:cNvSpPr txBox="1"/>
          <p:nvPr/>
        </p:nvSpPr>
        <p:spPr>
          <a:xfrm>
            <a:off x="603849" y="559454"/>
            <a:ext cx="3968151"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What is battery? </a:t>
            </a:r>
          </a:p>
        </p:txBody>
      </p:sp>
      <p:sp>
        <p:nvSpPr>
          <p:cNvPr id="6" name="TextBox 5">
            <a:extLst>
              <a:ext uri="{FF2B5EF4-FFF2-40B4-BE49-F238E27FC236}">
                <a16:creationId xmlns:a16="http://schemas.microsoft.com/office/drawing/2014/main" id="{E632754A-9DF3-F343-830C-28A3DD436219}"/>
              </a:ext>
            </a:extLst>
          </p:cNvPr>
          <p:cNvSpPr txBox="1"/>
          <p:nvPr/>
        </p:nvSpPr>
        <p:spPr>
          <a:xfrm>
            <a:off x="5348377" y="5692916"/>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sp>
        <p:nvSpPr>
          <p:cNvPr id="7" name="TextBox 6">
            <a:extLst>
              <a:ext uri="{FF2B5EF4-FFF2-40B4-BE49-F238E27FC236}">
                <a16:creationId xmlns:a16="http://schemas.microsoft.com/office/drawing/2014/main" id="{47D95889-21FB-1B4B-B5C3-F573A7B1094C}"/>
              </a:ext>
            </a:extLst>
          </p:cNvPr>
          <p:cNvSpPr txBox="1"/>
          <p:nvPr/>
        </p:nvSpPr>
        <p:spPr>
          <a:xfrm>
            <a:off x="431321" y="1742536"/>
            <a:ext cx="8126083" cy="2585323"/>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8" name="Rectangle 7">
            <a:extLst>
              <a:ext uri="{FF2B5EF4-FFF2-40B4-BE49-F238E27FC236}">
                <a16:creationId xmlns:a16="http://schemas.microsoft.com/office/drawing/2014/main" id="{464865F7-0280-7C47-A270-6FAC929CCD54}"/>
              </a:ext>
            </a:extLst>
          </p:cNvPr>
          <p:cNvSpPr/>
          <p:nvPr/>
        </p:nvSpPr>
        <p:spPr>
          <a:xfrm>
            <a:off x="330833" y="3418577"/>
            <a:ext cx="3544888" cy="1477328"/>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”A very small degree of physical contact will be enough, not, as many think, an act involving serious violence.” (Connor, 2019) </a:t>
            </a:r>
          </a:p>
        </p:txBody>
      </p:sp>
      <p:sp>
        <p:nvSpPr>
          <p:cNvPr id="9" name="Rectangle 8">
            <a:extLst>
              <a:ext uri="{FF2B5EF4-FFF2-40B4-BE49-F238E27FC236}">
                <a16:creationId xmlns:a16="http://schemas.microsoft.com/office/drawing/2014/main" id="{38F4A9ED-FBCF-2047-9404-0F4A5B18BF0E}"/>
              </a:ext>
            </a:extLst>
          </p:cNvPr>
          <p:cNvSpPr/>
          <p:nvPr/>
        </p:nvSpPr>
        <p:spPr>
          <a:xfrm>
            <a:off x="4797434" y="1821647"/>
            <a:ext cx="3971033" cy="1200329"/>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“It is sufficient to constitute battery that the defendant attacks the clothing which another is wearing...” (Connor, 2019) </a:t>
            </a:r>
          </a:p>
        </p:txBody>
      </p:sp>
      <p:sp>
        <p:nvSpPr>
          <p:cNvPr id="10" name="Rectangle 9">
            <a:extLst>
              <a:ext uri="{FF2B5EF4-FFF2-40B4-BE49-F238E27FC236}">
                <a16:creationId xmlns:a16="http://schemas.microsoft.com/office/drawing/2014/main" id="{CC9DA59C-9297-944C-85CC-95B5EC48322A}"/>
              </a:ext>
            </a:extLst>
          </p:cNvPr>
          <p:cNvSpPr/>
          <p:nvPr/>
        </p:nvSpPr>
        <p:spPr>
          <a:xfrm>
            <a:off x="3985404" y="4870717"/>
            <a:ext cx="4572000" cy="646331"/>
          </a:xfrm>
          <a:prstGeom prst="rect">
            <a:avLst/>
          </a:prstGeom>
        </p:spPr>
        <p:txBody>
          <a:bodyPr>
            <a:spAutoFit/>
          </a:bodyPr>
          <a:lstStyle/>
          <a:p>
            <a:pPr algn="ctr"/>
            <a:r>
              <a:rPr lang="en-GB" dirty="0">
                <a:latin typeface="Arial" panose="020B0604020202020204" pitchFamily="34" charset="0"/>
                <a:cs typeface="Arial" panose="020B0604020202020204" pitchFamily="34" charset="0"/>
              </a:rPr>
              <a:t>“The force can be applied directly or indirectly...”  (Connor, 2019) </a:t>
            </a:r>
          </a:p>
        </p:txBody>
      </p:sp>
      <p:sp>
        <p:nvSpPr>
          <p:cNvPr id="11" name="Rectangle 10">
            <a:extLst>
              <a:ext uri="{FF2B5EF4-FFF2-40B4-BE49-F238E27FC236}">
                <a16:creationId xmlns:a16="http://schemas.microsoft.com/office/drawing/2014/main" id="{7AE70998-A7A9-9E4F-B536-5E62F8C36AF7}"/>
              </a:ext>
            </a:extLst>
          </p:cNvPr>
          <p:cNvSpPr/>
          <p:nvPr/>
        </p:nvSpPr>
        <p:spPr>
          <a:xfrm>
            <a:off x="4324875" y="3515265"/>
            <a:ext cx="4572000" cy="923330"/>
          </a:xfrm>
          <a:prstGeom prst="rect">
            <a:avLst/>
          </a:prstGeom>
        </p:spPr>
        <p:txBody>
          <a:bodyPr>
            <a:spAutoFit/>
          </a:bodyPr>
          <a:lstStyle/>
          <a:p>
            <a:pPr algn="ctr"/>
            <a:r>
              <a:rPr lang="en-GB" dirty="0">
                <a:solidFill>
                  <a:schemeClr val="bg1"/>
                </a:solidFill>
                <a:latin typeface="Arial" panose="020B0604020202020204" pitchFamily="34" charset="0"/>
                <a:cs typeface="Arial" panose="020B0604020202020204" pitchFamily="34" charset="0"/>
              </a:rPr>
              <a:t>“Battery </a:t>
            </a:r>
            <a:r>
              <a:rPr lang="en-GB" b="1" i="1" u="sng" dirty="0">
                <a:solidFill>
                  <a:schemeClr val="bg1"/>
                </a:solidFill>
                <a:latin typeface="Arial" panose="020B0604020202020204" pitchFamily="34" charset="0"/>
                <a:cs typeface="Arial" panose="020B0604020202020204" pitchFamily="34" charset="0"/>
              </a:rPr>
              <a:t>requires physical contact </a:t>
            </a:r>
            <a:r>
              <a:rPr lang="en-GB" dirty="0">
                <a:solidFill>
                  <a:schemeClr val="bg1"/>
                </a:solidFill>
                <a:latin typeface="Arial" panose="020B0604020202020204" pitchFamily="34" charset="0"/>
                <a:cs typeface="Arial" panose="020B0604020202020204" pitchFamily="34" charset="0"/>
              </a:rPr>
              <a:t>with the victim, so the offence could not be carried out via the phone...” (Connor, 2019) </a:t>
            </a:r>
          </a:p>
        </p:txBody>
      </p:sp>
      <p:sp>
        <p:nvSpPr>
          <p:cNvPr id="12" name="Rectangle 11">
            <a:extLst>
              <a:ext uri="{FF2B5EF4-FFF2-40B4-BE49-F238E27FC236}">
                <a16:creationId xmlns:a16="http://schemas.microsoft.com/office/drawing/2014/main" id="{BE352BBA-12BE-324D-BE5E-36F2B3D340F9}"/>
              </a:ext>
            </a:extLst>
          </p:cNvPr>
          <p:cNvSpPr/>
          <p:nvPr/>
        </p:nvSpPr>
        <p:spPr>
          <a:xfrm>
            <a:off x="168499" y="1838425"/>
            <a:ext cx="4572000" cy="1477328"/>
          </a:xfrm>
          <a:prstGeom prst="rect">
            <a:avLst/>
          </a:prstGeom>
        </p:spPr>
        <p:txBody>
          <a:bodyPr>
            <a:spAutoFit/>
          </a:bodyPr>
          <a:lstStyle/>
          <a:p>
            <a:pPr algn="ctr"/>
            <a:r>
              <a:rPr lang="en-GB" dirty="0">
                <a:solidFill>
                  <a:schemeClr val="bg1"/>
                </a:solidFill>
                <a:latin typeface="Arial" panose="020B0604020202020204" pitchFamily="34" charset="0"/>
                <a:cs typeface="Arial" panose="020B0604020202020204" pitchFamily="34" charset="0"/>
              </a:rPr>
              <a:t>“A battery is committed when a person intentionally or recklessly (subjectively) inflicts unlawful force on another...” (Connor, 2019) </a:t>
            </a:r>
          </a:p>
          <a:p>
            <a:endParaRPr lang="en-GB" dirty="0"/>
          </a:p>
        </p:txBody>
      </p:sp>
    </p:spTree>
    <p:extLst>
      <p:ext uri="{BB962C8B-B14F-4D97-AF65-F5344CB8AC3E}">
        <p14:creationId xmlns:p14="http://schemas.microsoft.com/office/powerpoint/2010/main" val="904770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r>
              <a:rPr lang="en-GB" sz="3100" dirty="0">
                <a:solidFill>
                  <a:schemeClr val="bg1"/>
                </a:solidFill>
                <a:latin typeface="Arial" panose="020B0604020202020204" pitchFamily="34" charset="0"/>
                <a:cs typeface="Arial" panose="020B0604020202020204" pitchFamily="34" charset="0"/>
              </a:rPr>
              <a:t>Common Assault and Battery </a:t>
            </a:r>
            <a:br>
              <a:rPr lang="en-GB" sz="3100" dirty="0">
                <a:solidFill>
                  <a:schemeClr val="bg1"/>
                </a:solidFill>
                <a:latin typeface="Arial" panose="020B0604020202020204" pitchFamily="34" charset="0"/>
                <a:cs typeface="Arial" panose="020B0604020202020204" pitchFamily="34" charset="0"/>
              </a:rPr>
            </a:br>
            <a:r>
              <a:rPr lang="en-GB" sz="3100" dirty="0">
                <a:solidFill>
                  <a:schemeClr val="bg1"/>
                </a:solidFill>
                <a:latin typeface="Arial" panose="020B0604020202020204" pitchFamily="34" charset="0"/>
                <a:cs typeface="Arial" panose="020B0604020202020204" pitchFamily="34" charset="0"/>
              </a:rPr>
              <a:t>Criminal Justice Act 1988, s.39 </a:t>
            </a:r>
            <a:br>
              <a:rPr lang="en-GB" dirty="0">
                <a:latin typeface="Arial" panose="020B0604020202020204" pitchFamily="34" charset="0"/>
                <a:cs typeface="Arial" panose="020B0604020202020204" pitchFamily="34" charset="0"/>
              </a:rPr>
            </a:br>
            <a:endParaRPr lang="en-GB" dirty="0"/>
          </a:p>
        </p:txBody>
      </p:sp>
      <p:sp>
        <p:nvSpPr>
          <p:cNvPr id="8" name="TextBox 7">
            <a:extLst>
              <a:ext uri="{FF2B5EF4-FFF2-40B4-BE49-F238E27FC236}">
                <a16:creationId xmlns:a16="http://schemas.microsoft.com/office/drawing/2014/main" id="{2C6923C0-7683-254B-A680-6F6587ABD259}"/>
              </a:ext>
            </a:extLst>
          </p:cNvPr>
          <p:cNvSpPr txBox="1"/>
          <p:nvPr/>
        </p:nvSpPr>
        <p:spPr>
          <a:xfrm>
            <a:off x="250166" y="1784262"/>
            <a:ext cx="8229600" cy="369331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It is an offence for any person to unlawfully assault or beat another.</a:t>
            </a:r>
          </a:p>
          <a:p>
            <a:endParaRPr lang="en-GB" b="1" u="sng"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Points to Prove</a:t>
            </a:r>
          </a:p>
          <a:p>
            <a:r>
              <a:rPr lang="en-GB" b="1" u="sng" dirty="0">
                <a:latin typeface="Arial" panose="020B0604020202020204" pitchFamily="34" charset="0"/>
                <a:cs typeface="Arial" panose="020B0604020202020204" pitchFamily="34" charset="0"/>
              </a:rPr>
              <a:t>Assault: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Assault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Date and location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Unlawfully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Assaulted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Another person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Battery: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Same as assault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application of unlawful force by beating </a:t>
            </a:r>
          </a:p>
        </p:txBody>
      </p:sp>
      <p:pic>
        <p:nvPicPr>
          <p:cNvPr id="2052" name="Picture 4" descr="Common Assault">
            <a:extLst>
              <a:ext uri="{FF2B5EF4-FFF2-40B4-BE49-F238E27FC236}">
                <a16:creationId xmlns:a16="http://schemas.microsoft.com/office/drawing/2014/main" id="{C96D930E-8092-2F4E-8DDD-2E37A8989B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7107" y="2871326"/>
            <a:ext cx="2416833" cy="1812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817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216FA45C-8D47-D641-811D-5D685781C7A9}"/>
              </a:ext>
            </a:extLst>
          </p:cNvPr>
          <p:cNvSpPr/>
          <p:nvPr/>
        </p:nvSpPr>
        <p:spPr>
          <a:xfrm>
            <a:off x="319176" y="335023"/>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4D08BF2-DBE2-D04F-8AC7-24DE8FA275E6}"/>
              </a:ext>
            </a:extLst>
          </p:cNvPr>
          <p:cNvSpPr>
            <a:spLocks noGrp="1"/>
          </p:cNvSpPr>
          <p:nvPr>
            <p:ph type="title"/>
          </p:nvPr>
        </p:nvSpPr>
        <p:spPr>
          <a:xfrm>
            <a:off x="457200" y="624007"/>
            <a:ext cx="8229600" cy="1143000"/>
          </a:xfrm>
        </p:spPr>
        <p:txBody>
          <a:bodyPr>
            <a:noAutofit/>
          </a:bodyPr>
          <a:lstStyle/>
          <a:p>
            <a:pPr algn="l"/>
            <a:r>
              <a:rPr lang="en-GB" sz="2800" dirty="0">
                <a:solidFill>
                  <a:schemeClr val="bg1"/>
                </a:solidFill>
                <a:latin typeface="Arial" panose="020B0604020202020204" pitchFamily="34" charset="0"/>
                <a:cs typeface="Arial" panose="020B0604020202020204" pitchFamily="34" charset="0"/>
              </a:rPr>
              <a:t>Assault Occasioning Actual Bodily Harm</a:t>
            </a:r>
            <a:br>
              <a:rPr lang="en-GB" sz="2800" dirty="0">
                <a:solidFill>
                  <a:schemeClr val="bg1"/>
                </a:solidFill>
                <a:latin typeface="Arial" panose="020B0604020202020204" pitchFamily="34" charset="0"/>
                <a:cs typeface="Arial" panose="020B0604020202020204" pitchFamily="34" charset="0"/>
              </a:rPr>
            </a:br>
            <a:r>
              <a:rPr lang="en-GB" sz="2800" dirty="0">
                <a:solidFill>
                  <a:schemeClr val="bg1"/>
                </a:solidFill>
                <a:latin typeface="Arial" panose="020B0604020202020204" pitchFamily="34" charset="0"/>
                <a:cs typeface="Arial" panose="020B0604020202020204" pitchFamily="34" charset="0"/>
              </a:rPr>
              <a:t>Offences Against the Person Act 1861, s.47 </a:t>
            </a:r>
            <a:br>
              <a:rPr lang="en-GB" sz="2400" dirty="0">
                <a:latin typeface="Arial" panose="020B0604020202020204" pitchFamily="34" charset="0"/>
                <a:cs typeface="Arial" panose="020B0604020202020204" pitchFamily="34" charset="0"/>
              </a:rPr>
            </a:br>
            <a:endParaRPr lang="en-GB" sz="2400" dirty="0"/>
          </a:p>
        </p:txBody>
      </p:sp>
      <p:sp>
        <p:nvSpPr>
          <p:cNvPr id="6" name="TextBox 5">
            <a:extLst>
              <a:ext uri="{FF2B5EF4-FFF2-40B4-BE49-F238E27FC236}">
                <a16:creationId xmlns:a16="http://schemas.microsoft.com/office/drawing/2014/main" id="{F18D5C11-9D79-B74B-AE67-3F9090FE968B}"/>
              </a:ext>
            </a:extLst>
          </p:cNvPr>
          <p:cNvSpPr txBox="1"/>
          <p:nvPr/>
        </p:nvSpPr>
        <p:spPr>
          <a:xfrm>
            <a:off x="457200" y="2035834"/>
            <a:ext cx="7927675"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 person is guilty of an offence who assaults any person, thereby occasioning him </a:t>
            </a:r>
            <a:r>
              <a:rPr lang="en-GB" b="1" u="sng" dirty="0">
                <a:latin typeface="Arial" panose="020B0604020202020204" pitchFamily="34" charset="0"/>
                <a:cs typeface="Arial" panose="020B0604020202020204" pitchFamily="34" charset="0"/>
              </a:rPr>
              <a:t>actual bodily harm. </a:t>
            </a:r>
          </a:p>
          <a:p>
            <a:endParaRPr lang="en-GB" b="1" u="sng"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Points to Prove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Date and Location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Unlawfully assaulted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Another person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Occasioning him/her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Actual bodily harm </a:t>
            </a:r>
          </a:p>
        </p:txBody>
      </p:sp>
      <p:pic>
        <p:nvPicPr>
          <p:cNvPr id="5122" name="Picture 2" descr="Crimes of violence: 'Cases of sexual assault against women, kids double in  4 yrs'">
            <a:extLst>
              <a:ext uri="{FF2B5EF4-FFF2-40B4-BE49-F238E27FC236}">
                <a16:creationId xmlns:a16="http://schemas.microsoft.com/office/drawing/2014/main" id="{6D941D2D-4264-634B-BF42-3B36949C4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9619" y="2732312"/>
            <a:ext cx="32639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4462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83B98D4D-7AC5-FE4D-936F-A36D8562D162}"/>
              </a:ext>
            </a:extLst>
          </p:cNvPr>
          <p:cNvSpPr/>
          <p:nvPr/>
        </p:nvSpPr>
        <p:spPr>
          <a:xfrm>
            <a:off x="267420" y="300518"/>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8B43828-6241-554E-8D3D-F7D23364FA33}"/>
              </a:ext>
            </a:extLst>
          </p:cNvPr>
          <p:cNvSpPr>
            <a:spLocks noGrp="1"/>
          </p:cNvSpPr>
          <p:nvPr>
            <p:ph type="title"/>
          </p:nvPr>
        </p:nvSpPr>
        <p:spPr>
          <a:xfrm>
            <a:off x="336427" y="718898"/>
            <a:ext cx="8229600" cy="1143000"/>
          </a:xfrm>
        </p:spPr>
        <p:txBody>
          <a:bodyPr>
            <a:normAutofit fontScale="90000"/>
          </a:bodyPr>
          <a:lstStyle/>
          <a:p>
            <a:pPr algn="l"/>
            <a:r>
              <a:rPr lang="en-GB" sz="3100" dirty="0">
                <a:solidFill>
                  <a:schemeClr val="bg1"/>
                </a:solidFill>
                <a:latin typeface="Arial" panose="020B0604020202020204" pitchFamily="34" charset="0"/>
                <a:cs typeface="Arial" panose="020B0604020202020204" pitchFamily="34" charset="0"/>
              </a:rPr>
              <a:t>Wounding or Inflicting Grievous Bodily Harm </a:t>
            </a:r>
            <a:br>
              <a:rPr lang="en-GB" sz="3100" dirty="0">
                <a:solidFill>
                  <a:schemeClr val="bg1"/>
                </a:solidFill>
                <a:latin typeface="Arial" panose="020B0604020202020204" pitchFamily="34" charset="0"/>
                <a:cs typeface="Arial" panose="020B0604020202020204" pitchFamily="34" charset="0"/>
              </a:rPr>
            </a:br>
            <a:r>
              <a:rPr lang="en-GB" sz="3100" dirty="0">
                <a:solidFill>
                  <a:schemeClr val="bg1"/>
                </a:solidFill>
                <a:latin typeface="Arial" panose="020B0604020202020204" pitchFamily="34" charset="0"/>
                <a:cs typeface="Arial" panose="020B0604020202020204" pitchFamily="34" charset="0"/>
              </a:rPr>
              <a:t>Offences Against the Person Act 1861, s.20 </a:t>
            </a:r>
            <a:br>
              <a:rPr lang="en-GB" sz="2200" dirty="0">
                <a:solidFill>
                  <a:schemeClr val="bg1"/>
                </a:solidFill>
                <a:latin typeface="Arial" panose="020B0604020202020204" pitchFamily="34" charset="0"/>
                <a:cs typeface="Arial" panose="020B0604020202020204" pitchFamily="34" charset="0"/>
              </a:rPr>
            </a:br>
            <a:endParaRPr lang="en-GB" dirty="0">
              <a:solidFill>
                <a:schemeClr val="bg1"/>
              </a:solidFill>
            </a:endParaRPr>
          </a:p>
        </p:txBody>
      </p:sp>
      <p:sp>
        <p:nvSpPr>
          <p:cNvPr id="6" name="TextBox 5">
            <a:extLst>
              <a:ext uri="{FF2B5EF4-FFF2-40B4-BE49-F238E27FC236}">
                <a16:creationId xmlns:a16="http://schemas.microsoft.com/office/drawing/2014/main" id="{D40C668A-6547-B343-ACEF-B333F0360270}"/>
              </a:ext>
            </a:extLst>
          </p:cNvPr>
          <p:cNvSpPr txBox="1"/>
          <p:nvPr/>
        </p:nvSpPr>
        <p:spPr>
          <a:xfrm>
            <a:off x="267420" y="1861898"/>
            <a:ext cx="8540153"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Whosoever shall unlawfully and maliciously wound or inflict any grievous bodily harm upon any other person either with or without any weapon or instrument shall be guilty of an offence. </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Points to Prove:</a:t>
            </a:r>
          </a:p>
          <a:p>
            <a:endParaRPr lang="en-GB"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Unlawfully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Maliciously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Wounded or inflicted grievous bodily harm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Upon another person</a:t>
            </a:r>
          </a:p>
          <a:p>
            <a:endParaRPr lang="en-GB" dirty="0"/>
          </a:p>
        </p:txBody>
      </p:sp>
      <p:pic>
        <p:nvPicPr>
          <p:cNvPr id="6146" name="Picture 2" descr="Minor among two arrested for assault on Gurgaon teen | Cities News,The  Indian Express">
            <a:extLst>
              <a:ext uri="{FF2B5EF4-FFF2-40B4-BE49-F238E27FC236}">
                <a16:creationId xmlns:a16="http://schemas.microsoft.com/office/drawing/2014/main" id="{71F90CCC-5479-D048-9766-E7786F6E3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7948" y="3004898"/>
            <a:ext cx="2830663" cy="1579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425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BCE1BBD2-CCAE-2642-8EB4-EA6E83A77DA8}"/>
              </a:ext>
            </a:extLst>
          </p:cNvPr>
          <p:cNvSpPr/>
          <p:nvPr/>
        </p:nvSpPr>
        <p:spPr>
          <a:xfrm>
            <a:off x="258792" y="412661"/>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957E09A-3A76-E54B-A478-204F40CF82A6}"/>
              </a:ext>
            </a:extLst>
          </p:cNvPr>
          <p:cNvSpPr>
            <a:spLocks noGrp="1"/>
          </p:cNvSpPr>
          <p:nvPr>
            <p:ph type="title"/>
          </p:nvPr>
        </p:nvSpPr>
        <p:spPr>
          <a:xfrm>
            <a:off x="327804" y="701646"/>
            <a:ext cx="8229600" cy="1143000"/>
          </a:xfrm>
        </p:spPr>
        <p:txBody>
          <a:bodyPr>
            <a:noAutofit/>
          </a:bodyPr>
          <a:lstStyle/>
          <a:p>
            <a:pPr algn="l"/>
            <a:r>
              <a:rPr lang="en-GB" sz="2400" dirty="0">
                <a:solidFill>
                  <a:schemeClr val="bg1"/>
                </a:solidFill>
                <a:latin typeface="Arial" panose="020B0604020202020204" pitchFamily="34" charset="0"/>
                <a:cs typeface="Arial" panose="020B0604020202020204" pitchFamily="34" charset="0"/>
              </a:rPr>
              <a:t>Wounding or Causing Grievous Bodily Harm with Intent </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Offences Against the Person Act 1861, s.18</a:t>
            </a:r>
            <a:br>
              <a:rPr lang="en-GB" sz="2800" dirty="0">
                <a:solidFill>
                  <a:schemeClr val="bg1"/>
                </a:solidFill>
                <a:latin typeface="Arial" panose="020B0604020202020204" pitchFamily="34" charset="0"/>
                <a:cs typeface="Arial" panose="020B0604020202020204" pitchFamily="34" charset="0"/>
              </a:rPr>
            </a:br>
            <a:endParaRPr lang="en-GB" sz="2800" dirty="0">
              <a:solidFill>
                <a:schemeClr val="bg1"/>
              </a:solidFill>
            </a:endParaRPr>
          </a:p>
        </p:txBody>
      </p:sp>
      <p:sp>
        <p:nvSpPr>
          <p:cNvPr id="5" name="TextBox 4">
            <a:extLst>
              <a:ext uri="{FF2B5EF4-FFF2-40B4-BE49-F238E27FC236}">
                <a16:creationId xmlns:a16="http://schemas.microsoft.com/office/drawing/2014/main" id="{C0ED1E27-63CF-E248-81EF-A20EF3CD3B87}"/>
              </a:ext>
            </a:extLst>
          </p:cNvPr>
          <p:cNvSpPr txBox="1"/>
          <p:nvPr/>
        </p:nvSpPr>
        <p:spPr>
          <a:xfrm>
            <a:off x="-3795623" y="5469147"/>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A09702C2-4DDA-B643-B473-AE8502A86DF5}"/>
              </a:ext>
            </a:extLst>
          </p:cNvPr>
          <p:cNvSpPr txBox="1"/>
          <p:nvPr/>
        </p:nvSpPr>
        <p:spPr>
          <a:xfrm>
            <a:off x="327804" y="2104845"/>
            <a:ext cx="7970807"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Whoever shall unlawfully and maliciously by any means whatsoever wound or cause grievous bodily harm to any person or with intent to resist or prevent the lawful apprehension or detainer of any person shall by guilty of an offence. </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Points to Prove: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unlawfully and maliciously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caused grievous bodily harm or wounded a person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with intent to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do grievous bodily harm or resist/ prevent lawful apprehension/ detention of self / another </a:t>
            </a:r>
          </a:p>
        </p:txBody>
      </p:sp>
      <p:pic>
        <p:nvPicPr>
          <p:cNvPr id="7170" name="Picture 2" descr="Thank you: SC stays Bombay HC's order on sexual assault - Platocast">
            <a:extLst>
              <a:ext uri="{FF2B5EF4-FFF2-40B4-BE49-F238E27FC236}">
                <a16:creationId xmlns:a16="http://schemas.microsoft.com/office/drawing/2014/main" id="{3284FA27-8FA6-5A4D-9B6D-07B8026D5B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7849" y="3253835"/>
            <a:ext cx="2619555" cy="112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112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E6316093-3A1A-D945-9F25-D25839AE8792}"/>
              </a:ext>
            </a:extLst>
          </p:cNvPr>
          <p:cNvSpPr/>
          <p:nvPr/>
        </p:nvSpPr>
        <p:spPr>
          <a:xfrm>
            <a:off x="319178" y="353684"/>
            <a:ext cx="8229600" cy="10394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3885C64-1815-3E4E-96AD-FB388950F6D7}"/>
              </a:ext>
            </a:extLst>
          </p:cNvPr>
          <p:cNvSpPr>
            <a:spLocks noGrp="1"/>
          </p:cNvSpPr>
          <p:nvPr>
            <p:ph type="title"/>
          </p:nvPr>
        </p:nvSpPr>
        <p:spPr>
          <a:xfrm>
            <a:off x="457200" y="573659"/>
            <a:ext cx="12585940" cy="1143000"/>
          </a:xfrm>
        </p:spPr>
        <p:txBody>
          <a:bodyPr>
            <a:normAutofit fontScale="90000"/>
          </a:bodyPr>
          <a:lstStyle/>
          <a:p>
            <a:pPr marL="0" indent="0" algn="l"/>
            <a:r>
              <a:rPr lang="en-GB" sz="3100" dirty="0">
                <a:solidFill>
                  <a:schemeClr val="bg1"/>
                </a:solidFill>
                <a:latin typeface="Arial" panose="020B0604020202020204" pitchFamily="34" charset="0"/>
                <a:cs typeface="Arial" panose="020B0604020202020204" pitchFamily="34" charset="0"/>
              </a:rPr>
              <a:t>Making a Threat to Kill </a:t>
            </a:r>
            <a:br>
              <a:rPr lang="en-GB" sz="3100" dirty="0">
                <a:solidFill>
                  <a:schemeClr val="bg1"/>
                </a:solidFill>
                <a:latin typeface="Arial" panose="020B0604020202020204" pitchFamily="34" charset="0"/>
                <a:cs typeface="Arial" panose="020B0604020202020204" pitchFamily="34" charset="0"/>
              </a:rPr>
            </a:br>
            <a:r>
              <a:rPr lang="en-GB" sz="3100" dirty="0">
                <a:solidFill>
                  <a:schemeClr val="bg1"/>
                </a:solidFill>
                <a:latin typeface="Arial" panose="020B0604020202020204" pitchFamily="34" charset="0"/>
                <a:cs typeface="Arial" panose="020B0604020202020204" pitchFamily="34" charset="0"/>
              </a:rPr>
              <a:t>Offences Against the Person Act 1861, s.16 </a:t>
            </a:r>
            <a:br>
              <a:rPr lang="en-GB" dirty="0"/>
            </a:b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2BDD84-5BFA-F148-BF22-44452488F34A}"/>
              </a:ext>
            </a:extLst>
          </p:cNvPr>
          <p:cNvSpPr>
            <a:spLocks noGrp="1"/>
          </p:cNvSpPr>
          <p:nvPr>
            <p:ph idx="1"/>
          </p:nvPr>
        </p:nvSpPr>
        <p:spPr/>
        <p:txBody>
          <a:bodyPr>
            <a:normAutofit/>
          </a:bodyPr>
          <a:lstStyle/>
          <a:p>
            <a:pPr marL="0" indent="0">
              <a:buNone/>
            </a:pPr>
            <a:r>
              <a:rPr lang="en-GB" sz="1800" dirty="0">
                <a:latin typeface="Arial" panose="020B0604020202020204" pitchFamily="34" charset="0"/>
                <a:cs typeface="Arial" panose="020B0604020202020204" pitchFamily="34" charset="0"/>
              </a:rPr>
              <a:t>A person who without lawful excuse makes to another a threat intending that the other would fear it would be carried out to kill that or a third person shall be guilty of an offence.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u="sng" dirty="0">
                <a:latin typeface="Arial" panose="020B0604020202020204" pitchFamily="34" charset="0"/>
                <a:cs typeface="Arial" panose="020B0604020202020204" pitchFamily="34" charset="0"/>
              </a:rPr>
              <a:t>Points to Prove: </a:t>
            </a:r>
          </a:p>
          <a:p>
            <a:pPr marL="0" indent="0">
              <a:buNone/>
            </a:pPr>
            <a:endParaRPr lang="en-GB" sz="1800" b="1" u="sng"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Without lawful excuse</a:t>
            </a:r>
          </a:p>
          <a:p>
            <a:r>
              <a:rPr lang="en-GB" sz="1800" dirty="0">
                <a:latin typeface="Arial" panose="020B0604020202020204" pitchFamily="34" charset="0"/>
                <a:cs typeface="Arial" panose="020B0604020202020204" pitchFamily="34" charset="0"/>
              </a:rPr>
              <a:t>Made a threat to kill </a:t>
            </a:r>
          </a:p>
          <a:p>
            <a:r>
              <a:rPr lang="en-GB" sz="1800" dirty="0">
                <a:latin typeface="Arial" panose="020B0604020202020204" pitchFamily="34" charset="0"/>
                <a:cs typeface="Arial" panose="020B0604020202020204" pitchFamily="34" charset="0"/>
              </a:rPr>
              <a:t>Intending to cause fear that the threat would be carried out</a:t>
            </a:r>
          </a:p>
        </p:txBody>
      </p:sp>
      <p:pic>
        <p:nvPicPr>
          <p:cNvPr id="8194" name="Picture 2" descr="Assault and Battery Exclusion in Commercial General Liability Policies -  ReShield">
            <a:extLst>
              <a:ext uri="{FF2B5EF4-FFF2-40B4-BE49-F238E27FC236}">
                <a16:creationId xmlns:a16="http://schemas.microsoft.com/office/drawing/2014/main" id="{D84B4547-873B-CD47-8898-502271E34C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2463800"/>
            <a:ext cx="2819400" cy="193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2130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0CDD7-BA40-9048-A9E7-E1BBA51E08D1}"/>
              </a:ext>
            </a:extLst>
          </p:cNvPr>
          <p:cNvSpPr>
            <a:spLocks noGrp="1"/>
          </p:cNvSpPr>
          <p:nvPr>
            <p:ph type="title"/>
          </p:nvPr>
        </p:nvSpPr>
        <p:spPr>
          <a:xfrm>
            <a:off x="359264" y="214297"/>
            <a:ext cx="8229600" cy="1143000"/>
          </a:xfrm>
        </p:spPr>
        <p:txBody>
          <a:bodyPr/>
          <a:lstStyle/>
          <a:p>
            <a:r>
              <a:rPr lang="en-GB" dirty="0">
                <a:latin typeface="Arial" panose="020B0604020202020204" pitchFamily="34" charset="0"/>
                <a:cs typeface="Arial" panose="020B0604020202020204" pitchFamily="34" charset="0"/>
              </a:rPr>
              <a:t>Additional Assault Offences </a:t>
            </a:r>
          </a:p>
        </p:txBody>
      </p:sp>
      <p:sp>
        <p:nvSpPr>
          <p:cNvPr id="4" name="Pentagon 3">
            <a:extLst>
              <a:ext uri="{FF2B5EF4-FFF2-40B4-BE49-F238E27FC236}">
                <a16:creationId xmlns:a16="http://schemas.microsoft.com/office/drawing/2014/main" id="{0AD6C377-D29F-1448-9DEE-B050798A17EA}"/>
              </a:ext>
            </a:extLst>
          </p:cNvPr>
          <p:cNvSpPr/>
          <p:nvPr/>
        </p:nvSpPr>
        <p:spPr>
          <a:xfrm>
            <a:off x="457200" y="1600201"/>
            <a:ext cx="8229600" cy="10394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Pentagon 4">
            <a:extLst>
              <a:ext uri="{FF2B5EF4-FFF2-40B4-BE49-F238E27FC236}">
                <a16:creationId xmlns:a16="http://schemas.microsoft.com/office/drawing/2014/main" id="{2ADA3282-71B6-1548-B846-62957B2631B6}"/>
              </a:ext>
            </a:extLst>
          </p:cNvPr>
          <p:cNvSpPr/>
          <p:nvPr/>
        </p:nvSpPr>
        <p:spPr>
          <a:xfrm>
            <a:off x="457200" y="2882587"/>
            <a:ext cx="8229600" cy="10394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4E30D840-39EA-7840-9039-24C62A3513EE}"/>
              </a:ext>
            </a:extLst>
          </p:cNvPr>
          <p:cNvSpPr/>
          <p:nvPr/>
        </p:nvSpPr>
        <p:spPr>
          <a:xfrm>
            <a:off x="457200" y="4218317"/>
            <a:ext cx="8229600" cy="10394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D128263-192A-264B-8983-3474C726FD9A}"/>
              </a:ext>
            </a:extLst>
          </p:cNvPr>
          <p:cNvSpPr/>
          <p:nvPr/>
        </p:nvSpPr>
        <p:spPr>
          <a:xfrm>
            <a:off x="716681" y="3031479"/>
            <a:ext cx="3332002" cy="830997"/>
          </a:xfrm>
          <a:prstGeom prst="rect">
            <a:avLst/>
          </a:prstGeom>
        </p:spPr>
        <p:txBody>
          <a:bodyPr wrap="none">
            <a:spAutoFit/>
          </a:bodyPr>
          <a:lstStyle/>
          <a:p>
            <a:r>
              <a:rPr lang="en-GB" sz="2400" dirty="0">
                <a:solidFill>
                  <a:schemeClr val="bg1"/>
                </a:solidFill>
                <a:latin typeface="Arial" panose="020B0604020202020204" pitchFamily="34" charset="0"/>
                <a:cs typeface="Arial" panose="020B0604020202020204" pitchFamily="34" charset="0"/>
              </a:rPr>
              <a:t>Assault Police </a:t>
            </a:r>
          </a:p>
          <a:p>
            <a:r>
              <a:rPr lang="en-GB" sz="2400" dirty="0">
                <a:solidFill>
                  <a:schemeClr val="bg1"/>
                </a:solidFill>
                <a:latin typeface="Arial" panose="020B0604020202020204" pitchFamily="34" charset="0"/>
                <a:cs typeface="Arial" panose="020B0604020202020204" pitchFamily="34" charset="0"/>
              </a:rPr>
              <a:t>- Police Act 1996, s.89 </a:t>
            </a:r>
          </a:p>
        </p:txBody>
      </p:sp>
      <p:sp>
        <p:nvSpPr>
          <p:cNvPr id="8" name="Rectangle 7">
            <a:extLst>
              <a:ext uri="{FF2B5EF4-FFF2-40B4-BE49-F238E27FC236}">
                <a16:creationId xmlns:a16="http://schemas.microsoft.com/office/drawing/2014/main" id="{770C2505-B026-744B-A34D-4B55CE3312C8}"/>
              </a:ext>
            </a:extLst>
          </p:cNvPr>
          <p:cNvSpPr/>
          <p:nvPr/>
        </p:nvSpPr>
        <p:spPr>
          <a:xfrm>
            <a:off x="716681" y="1765182"/>
            <a:ext cx="7564677" cy="1107996"/>
          </a:xfrm>
          <a:prstGeom prst="rect">
            <a:avLst/>
          </a:prstGeom>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Assault with Intent to Resist Arrest</a:t>
            </a:r>
          </a:p>
          <a:p>
            <a:r>
              <a:rPr lang="en-GB" sz="2400" dirty="0">
                <a:solidFill>
                  <a:schemeClr val="bg1"/>
                </a:solidFill>
                <a:latin typeface="Arial" panose="020B0604020202020204" pitchFamily="34" charset="0"/>
                <a:cs typeface="Arial" panose="020B0604020202020204" pitchFamily="34" charset="0"/>
              </a:rPr>
              <a:t>- Offences Against the Person Act 1861, s.38 </a:t>
            </a:r>
          </a:p>
          <a:p>
            <a:endParaRPr lang="en-GB" dirty="0">
              <a:solidFill>
                <a:schemeClr val="bg1"/>
              </a:solidFill>
            </a:endParaRPr>
          </a:p>
        </p:txBody>
      </p:sp>
      <p:sp>
        <p:nvSpPr>
          <p:cNvPr id="9" name="Rectangle 8">
            <a:extLst>
              <a:ext uri="{FF2B5EF4-FFF2-40B4-BE49-F238E27FC236}">
                <a16:creationId xmlns:a16="http://schemas.microsoft.com/office/drawing/2014/main" id="{1EB14C4F-FE2D-924A-B8E9-923FACA9F007}"/>
              </a:ext>
            </a:extLst>
          </p:cNvPr>
          <p:cNvSpPr/>
          <p:nvPr/>
        </p:nvSpPr>
        <p:spPr>
          <a:xfrm>
            <a:off x="716681" y="4328627"/>
            <a:ext cx="5925659" cy="830997"/>
          </a:xfrm>
          <a:prstGeom prst="rect">
            <a:avLst/>
          </a:prstGeom>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Obstructing a Police Officer </a:t>
            </a:r>
          </a:p>
          <a:p>
            <a:r>
              <a:rPr lang="en-GB" sz="2400" dirty="0">
                <a:solidFill>
                  <a:schemeClr val="bg1"/>
                </a:solidFill>
                <a:latin typeface="Arial" panose="020B0604020202020204" pitchFamily="34" charset="0"/>
                <a:cs typeface="Arial" panose="020B0604020202020204" pitchFamily="34" charset="0"/>
              </a:rPr>
              <a:t>- Police Act 1996, s.89 </a:t>
            </a:r>
          </a:p>
        </p:txBody>
      </p:sp>
    </p:spTree>
    <p:extLst>
      <p:ext uri="{BB962C8B-B14F-4D97-AF65-F5344CB8AC3E}">
        <p14:creationId xmlns:p14="http://schemas.microsoft.com/office/powerpoint/2010/main" val="1284511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FF1B928C-A7E7-D845-8EA8-DC2653061E60}"/>
              </a:ext>
            </a:extLst>
          </p:cNvPr>
          <p:cNvSpPr/>
          <p:nvPr/>
        </p:nvSpPr>
        <p:spPr>
          <a:xfrm>
            <a:off x="319178" y="353684"/>
            <a:ext cx="8229600" cy="10394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1877299-0508-A14D-8AB0-5C3C7762219F}"/>
              </a:ext>
            </a:extLst>
          </p:cNvPr>
          <p:cNvSpPr>
            <a:spLocks noGrp="1"/>
          </p:cNvSpPr>
          <p:nvPr>
            <p:ph type="title"/>
          </p:nvPr>
        </p:nvSpPr>
        <p:spPr/>
        <p:txBody>
          <a:bodyPr/>
          <a:lstStyle/>
          <a:p>
            <a:r>
              <a:rPr lang="en-GB" dirty="0"/>
              <a:t>Tutorial Next Tuesday! </a:t>
            </a:r>
          </a:p>
        </p:txBody>
      </p:sp>
      <p:sp>
        <p:nvSpPr>
          <p:cNvPr id="3" name="Content Placeholder 2">
            <a:extLst>
              <a:ext uri="{FF2B5EF4-FFF2-40B4-BE49-F238E27FC236}">
                <a16:creationId xmlns:a16="http://schemas.microsoft.com/office/drawing/2014/main" id="{535A3A00-4DF8-D340-BD56-EDC72546D1E6}"/>
              </a:ext>
            </a:extLst>
          </p:cNvPr>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Please look over this lecture by the tutorial next Tuesday</a:t>
            </a:r>
          </a:p>
          <a:p>
            <a:pPr marL="0" indent="0">
              <a:buNone/>
            </a:pP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Please read further into the offences mentioned in this lecture, including the additional assault offences, and research </a:t>
            </a:r>
            <a:r>
              <a:rPr lang="en-GB" sz="2400">
                <a:latin typeface="Arial" panose="020B0604020202020204" pitchFamily="34" charset="0"/>
                <a:cs typeface="Arial" panose="020B0604020202020204" pitchFamily="34" charset="0"/>
              </a:rPr>
              <a:t>if there are </a:t>
            </a:r>
            <a:r>
              <a:rPr lang="en-GB" sz="2400" dirty="0">
                <a:latin typeface="Arial" panose="020B0604020202020204" pitchFamily="34" charset="0"/>
                <a:cs typeface="Arial" panose="020B0604020202020204" pitchFamily="34" charset="0"/>
              </a:rPr>
              <a:t>any defences in law relating to assault offences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Think about how the ‘Crime and Disorder Act 1998 Section 29 - Racially or Religiously Aggravated’ could relate to assault offences.</a:t>
            </a:r>
          </a:p>
        </p:txBody>
      </p:sp>
    </p:spTree>
    <p:extLst>
      <p:ext uri="{BB962C8B-B14F-4D97-AF65-F5344CB8AC3E}">
        <p14:creationId xmlns:p14="http://schemas.microsoft.com/office/powerpoint/2010/main" val="190685954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379</TotalTime>
  <Words>1338</Words>
  <Application>Microsoft Macintosh PowerPoint</Application>
  <PresentationFormat>On-screen Show (4:3)</PresentationFormat>
  <Paragraphs>125</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Theme1.thmx first page pp</vt:lpstr>
      <vt:lpstr>Operational Policing: Assaults  Criminal Justice Act 1988 Offences Against the Person Act 1861 Crime and Disorder Act 1998  Police Act 1996 Assaults on Emergency Workers Act 2018    Rhiannon Lloyd   </vt:lpstr>
      <vt:lpstr>PowerPoint Presentation</vt:lpstr>
      <vt:lpstr>PowerPoint Presentation</vt:lpstr>
      <vt:lpstr>PowerPoint Presentation</vt:lpstr>
      <vt:lpstr>PowerPoint Presentation</vt:lpstr>
      <vt:lpstr>Common Assault and Battery  Criminal Justice Act 1988, s.39  </vt:lpstr>
      <vt:lpstr>Assault Occasioning Actual Bodily Harm Offences Against the Person Act 1861, s.47  </vt:lpstr>
      <vt:lpstr>Wounding or Inflicting Grievous Bodily Harm  Offences Against the Person Act 1861, s.20  </vt:lpstr>
      <vt:lpstr>Wounding or Causing Grievous Bodily Harm with Intent  Offences Against the Person Act 1861, s.18 </vt:lpstr>
      <vt:lpstr>Making a Threat to Kill  Offences Against the Person Act 1861, s.16  </vt:lpstr>
      <vt:lpstr>Additional Assault Offences </vt:lpstr>
      <vt:lpstr>Tutorial Next Tuesday!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1. Introduction Section 1. Stop and Search Police and Criminal Evidence Act 1984     </dc:title>
  <dc:creator>Rhiannon Lloyd</dc:creator>
  <cp:lastModifiedBy>Rhiannon Lloyd</cp:lastModifiedBy>
  <cp:revision>36</cp:revision>
  <dcterms:created xsi:type="dcterms:W3CDTF">2020-10-18T09:41:44Z</dcterms:created>
  <dcterms:modified xsi:type="dcterms:W3CDTF">2021-01-31T19:52:28Z</dcterms:modified>
</cp:coreProperties>
</file>