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15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16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17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18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9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20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21.xml" ContentType="application/vnd.openxmlformats-officedocument.themeOverr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0" r:id="rId1"/>
  </p:sldMasterIdLst>
  <p:notesMasterIdLst>
    <p:notesMasterId r:id="rId24"/>
  </p:notesMasterIdLst>
  <p:handoutMasterIdLst>
    <p:handoutMasterId r:id="rId25"/>
  </p:handoutMasterIdLst>
  <p:sldIdLst>
    <p:sldId id="325" r:id="rId2"/>
    <p:sldId id="324" r:id="rId3"/>
    <p:sldId id="315" r:id="rId4"/>
    <p:sldId id="316" r:id="rId5"/>
    <p:sldId id="327" r:id="rId6"/>
    <p:sldId id="328" r:id="rId7"/>
    <p:sldId id="300" r:id="rId8"/>
    <p:sldId id="301" r:id="rId9"/>
    <p:sldId id="302" r:id="rId10"/>
    <p:sldId id="303" r:id="rId11"/>
    <p:sldId id="319" r:id="rId12"/>
    <p:sldId id="320" r:id="rId13"/>
    <p:sldId id="321" r:id="rId14"/>
    <p:sldId id="305" r:id="rId15"/>
    <p:sldId id="311" r:id="rId16"/>
    <p:sldId id="322" r:id="rId17"/>
    <p:sldId id="306" r:id="rId18"/>
    <p:sldId id="312" r:id="rId19"/>
    <p:sldId id="313" r:id="rId20"/>
    <p:sldId id="329" r:id="rId21"/>
    <p:sldId id="330" r:id="rId22"/>
    <p:sldId id="314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3770408F-3E3A-42E7-B56A-75701749EBD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3F36B07-452B-4112-87BD-C88BC214DC6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264B6B34-6630-4FF7-B556-BBA3202F7D7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8C6732CB-5A96-46DE-A7B4-8B62FC01350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fld id="{C2835322-B079-49A7-ABBE-995FA5D8FF2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6748BC9-2C5B-4F8D-B7D6-E85389A6253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1C60473-F23E-423C-9AC0-0F0639DE474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C11A9B0F-B14B-454E-B0EB-42F4EC4BB43B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13EDAEEF-FD04-4572-BD8F-DDAF8369673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58FAC2E8-796C-46CD-85B0-8E46668619E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23425089-1AA0-4028-B0AE-EC0481A8A3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fld id="{207832F1-540A-47BA-87BB-79A86A2EE8D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E5DF383-6193-45BF-8CDC-B560F1C072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A483D5B-62A9-4719-B7B1-2F48DD860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BCEE744-56BD-4678-8992-8F1CC03F3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4E769D-023F-4161-AB19-CA99E3B70C4A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CD2583B9-529E-43DE-8FBF-B0E31E6995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893B22F1-AA63-4E7B-A396-C4935B8D3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47BF37BE-B3BD-4C19-8462-E20A9A28F4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D1347B9-A0E5-4C38-93BD-DE4F02C32698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F6ACAF9A-498B-4011-901D-E53FBBF998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73C4ADB9-1BCF-4DD1-9803-A74871495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78737001-DFD0-4CF2-9196-5B9E8C36B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05ADD46-A9FE-4D68-A77A-673E960FC7A3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3A8EC65A-B7A4-4F79-BAFB-7F5A7F8B81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4622F184-E8DE-4FFA-889B-678E7095F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C073D7CC-B1F7-4748-A51C-318B3B5DB4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CE71DB-6D38-4500-89A7-EA24896732EA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4DA62092-7D8A-4C79-A166-2CD50BB6CE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5F5C3D3-4689-4E44-965B-5BD0B8BDB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B3D63215-AE37-4B33-A60A-02048FA965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DA34B8-B318-4362-AD7A-22E122F144D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DCA0830C-9360-43A5-94FE-CF2E524A64A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5BCEF58C-13FB-4FE8-AF15-D089A8FCC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8F744524-DDCD-4636-9D1B-271B2DF21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36E2504-27BB-4707-BA68-BA49EDF87D9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948D778-728A-4D9E-8A07-B4FFEFB742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C9FE994C-D403-4114-AE9E-9BA544328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C7F2C6D1-FE0A-482A-A25F-F20257EE98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57ADB01-CBAD-4BBB-BE7D-912973A98917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9D4989C6-0A51-4B3F-9FE5-F4F81C9DE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F43DD6B-707F-443E-B500-5BB405AD9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90887E16-4821-4CA0-96FD-353166F98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6918DDC-A465-48D9-9B70-62AAFF470CB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0CCF4197-6F46-4117-814D-30155F75C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04A4DEC3-3229-483D-A7D0-20E4A51E6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85695232-125C-400C-9AAD-A206A60102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45CF0A3-EA29-40C6-8AEE-F5496C452089}" type="slidenum">
              <a:rPr lang="en-GB" altLang="en-US">
                <a:latin typeface="Times New Roman" panose="02020603050405020304" pitchFamily="18" charset="0"/>
              </a:rPr>
              <a:pPr eaLnBrk="1" hangingPunct="1"/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7F035614-393D-46DA-93D7-81A532BC1B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895D027-AD0F-46BA-A6DE-98C21D4B0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614550D1-1F90-4240-ACC6-8C4B1109F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3AED6C3-EDE2-47FA-8ADE-C4ACDC8371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A711DCA2-4F1E-44A2-B4FB-AADC56B600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33E83A1C-399F-47CC-B860-110DC1C9D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C4CA436-56C5-486D-A6BD-FA02B3A3D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68EB55A-EF4F-41D1-98CF-154FFDC0EF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AC56AD3B-5ADE-4E10-91C8-BEE3134E43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55999BA6-A984-415B-8D9D-2FC61DD15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F0B84A97-85FA-47B1-8A1A-0D981B1836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6FCD06F-BEE1-4E9F-B48B-1C799F107B5C}" type="slidenum">
              <a:rPr lang="en-GB" altLang="en-US">
                <a:latin typeface="Times New Roman" panose="02020603050405020304" pitchFamily="18" charset="0"/>
              </a:rPr>
              <a:pPr eaLnBrk="1" hangingPunct="1"/>
              <a:t>22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D52735B6-162F-4923-9350-A938A0215992}"/>
              </a:ext>
            </a:extLst>
          </p:cNvPr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15">
            <a:extLst>
              <a:ext uri="{FF2B5EF4-FFF2-40B4-BE49-F238E27FC236}">
                <a16:creationId xmlns:a16="http://schemas.microsoft.com/office/drawing/2014/main" id="{CE88BEAC-1635-4D5E-AC99-68DCC6379503}"/>
              </a:ext>
            </a:extLst>
          </p:cNvPr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16">
              <a:extLst>
                <a:ext uri="{FF2B5EF4-FFF2-40B4-BE49-F238E27FC236}">
                  <a16:creationId xmlns:a16="http://schemas.microsoft.com/office/drawing/2014/main" id="{851B4EF9-E6DD-40DA-9D4C-581E92021F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r">
                <a:defRPr/>
              </a:pPr>
              <a:endParaRPr lang="en-US">
                <a:latin typeface="Arial" charset="0"/>
                <a:ea typeface="ＭＳ Ｐゴシック" charset="-128"/>
                <a:cs typeface="+mn-cs"/>
              </a:endParaRPr>
            </a:p>
          </p:txBody>
        </p: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703123F0-88A8-4466-89E7-A17F7027E097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r">
                <a:defRPr/>
              </a:pPr>
              <a:endParaRPr lang="en-US">
                <a:latin typeface="Arial" charset="0"/>
                <a:ea typeface="ＭＳ Ｐゴシック" charset="-128"/>
                <a:cs typeface="+mn-cs"/>
              </a:endParaRPr>
            </a:p>
          </p:txBody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F37C06DD-FC68-43AB-BA2E-78DEECADAC1A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3CB9A69-BE6C-4781-BF39-9E905AEDEE69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29">
            <a:extLst>
              <a:ext uri="{FF2B5EF4-FFF2-40B4-BE49-F238E27FC236}">
                <a16:creationId xmlns:a16="http://schemas.microsoft.com/office/drawing/2014/main" id="{6796ABC4-A99A-427C-839A-DB175C2F9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630F637-67D0-405A-9187-94C71EBB0ECB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12" name="Footer Placeholder 18">
            <a:extLst>
              <a:ext uri="{FF2B5EF4-FFF2-40B4-BE49-F238E27FC236}">
                <a16:creationId xmlns:a16="http://schemas.microsoft.com/office/drawing/2014/main" id="{7E3434AA-DDF6-428A-ADA6-0F7F34A34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6">
            <a:extLst>
              <a:ext uri="{FF2B5EF4-FFF2-40B4-BE49-F238E27FC236}">
                <a16:creationId xmlns:a16="http://schemas.microsoft.com/office/drawing/2014/main" id="{5D45B489-FCF7-4D56-AAD5-7EFA3DA96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23086F-AF50-4625-95D7-E752F470D05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334082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8DAEA4E8-05E6-4B8B-82BF-4AFEEB586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0C1E0-19B5-47DD-ACEB-A2F97BFE24CE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9BAE359F-90C8-47DC-9B18-038540F1B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6E45E0D-EC7C-4971-99F8-4B008EA97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C9A515-2E1A-4671-ACB4-0C5C2D045B1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2362716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:a16="http://schemas.microsoft.com/office/drawing/2014/main" id="{1FCEA0B3-60CF-4F19-9D0F-C7D0FD87207B}"/>
              </a:ext>
            </a:extLst>
          </p:cNvPr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5" name="Chevron 15">
            <a:extLst>
              <a:ext uri="{FF2B5EF4-FFF2-40B4-BE49-F238E27FC236}">
                <a16:creationId xmlns:a16="http://schemas.microsoft.com/office/drawing/2014/main" id="{4E3EA158-81B6-4D78-9785-8EA652497B4D}"/>
              </a:ext>
            </a:extLst>
          </p:cNvPr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F2332FF-ACF3-40E1-B4ED-89C92A263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70385-8B10-493E-B07B-89AFE037804D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BB303F9-B3D5-4336-B42D-1302D4B58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DE96614-29F0-490B-97CA-172FBE29A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BA75BB-039A-45AA-B9FA-FC55031309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3557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065F8-36FD-4C67-B2A2-E5E126DDB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D3B2F-9780-46C4-9EF4-F4A1F130338B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62BE49-B9FA-4CCD-A0B4-8A1A74604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75922-C1B8-48FE-8B83-019A051F9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DE1784-DC24-4E7D-BC77-B246B7F62E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233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59F87B-ADEC-454E-8BAF-A6D8E647D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38808-979D-497A-BF37-D1FA6DFE8571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F4BE4-974C-4F03-BE2B-DAD1C6C2B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B3E3EA-8384-43AF-9D35-BC2B8490F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346E1-5D83-4CF5-A7B2-A674F6379A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9337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D1A2B9-9397-439C-BAF9-F65BE3EAC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19D5C-4036-4FE4-A3B8-6E88607C7482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FB32BC-D1DE-40EF-B955-2E0BB6C6E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7E38DE-26AB-4AB5-848B-A58FA1A44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C16E22-1D5B-4835-B085-B12956A0FD9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88800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278A9F5D-A03A-40E4-B5C0-BD2E42B28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7C276-840B-4A7B-BD4D-F3EBC57B3CB2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0A38DC29-B061-4929-96A0-D9E9BC17E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E633EDD1-162D-4A69-916E-5E5201DFB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185A3A-96E6-4E32-9ED0-409CDD94B3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5799052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853EF-C171-4BE8-BAE1-88E94BE16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DD6EC-776D-4E34-95FE-87C064EC0368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9A5599-2EDD-4F12-A112-05397B917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56FA56-05A1-43D2-822E-57B4BAFA0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A2D415-FA3B-458C-8C8A-5E9B21817EA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26374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:a16="http://schemas.microsoft.com/office/drawing/2014/main" id="{01BB3AB0-13E5-448C-B5CF-66B29923ADED}"/>
              </a:ext>
            </a:extLst>
          </p:cNvPr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r">
              <a:defRPr/>
            </a:pPr>
            <a:endParaRPr lang="en-US"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84E28C36-E778-493F-9EEE-A8D190774046}"/>
              </a:ext>
            </a:extLst>
          </p:cNvPr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r">
              <a:defRPr/>
            </a:pPr>
            <a:endParaRPr lang="en-US"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8C98D373-244A-493A-89CD-B45853404DBF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4AD8CB-D2F5-4C8B-B6A1-CB64FCA18BA1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>
            <a:extLst>
              <a:ext uri="{FF2B5EF4-FFF2-40B4-BE49-F238E27FC236}">
                <a16:creationId xmlns:a16="http://schemas.microsoft.com/office/drawing/2014/main" id="{B942DF1B-4D17-4DF3-B57A-B1AA499C2BED}"/>
              </a:ext>
            </a:extLst>
          </p:cNvPr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Chevron 20">
            <a:extLst>
              <a:ext uri="{FF2B5EF4-FFF2-40B4-BE49-F238E27FC236}">
                <a16:creationId xmlns:a16="http://schemas.microsoft.com/office/drawing/2014/main" id="{14F3B17A-F6DF-41C1-B702-F5DE4483B035}"/>
              </a:ext>
            </a:extLst>
          </p:cNvPr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576E7B90-7F10-4081-B1B8-0490BBB3E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C6266FB-0769-4D09-A863-8B09532BB3D1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F4088F14-D581-4B46-A282-17D4412C2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DCD6B2D3-5F1A-4333-AFC2-0B8638AD0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9006F-5870-4B15-917F-EF1AD93CD3C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3288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6FA26BA0-7472-41EB-BD42-76308D705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D45C3-F058-4E63-85F2-41E574A34148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DB0C2716-524D-4B87-B9AE-84F81624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62BF9DD6-0B44-470A-8A60-8B1B1C878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98AADA-2EB0-4D71-8D5C-88E08469D9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4672226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52EE9410-34A9-4086-9457-326FEDB15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65495-9075-4A66-9E0C-3A3E91F76A15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C9002AF4-5E53-4480-A9ED-5741A7BD5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75F83811-B9B6-478E-A378-6036A7AE3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A7B3EA-0D52-41F9-B4C4-F63C0538DCE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61177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5976FF6D-6407-4591-86AE-AB509023D763}"/>
              </a:ext>
            </a:extLst>
          </p:cNvPr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r">
              <a:defRPr/>
            </a:pPr>
            <a:endParaRPr lang="en-US"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B536332F-751A-4957-9A0F-0E3C92F4AF62}"/>
              </a:ext>
            </a:extLst>
          </p:cNvPr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r">
              <a:defRPr/>
            </a:pPr>
            <a:endParaRPr lang="en-US">
              <a:latin typeface="Arial" charset="0"/>
              <a:ea typeface="ＭＳ Ｐゴシック" charset="-128"/>
              <a:cs typeface="+mn-cs"/>
            </a:endParaRPr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98C0A251-CAB1-4302-91A0-99F817770946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F8B8BB9-3FE9-4B7A-87BF-CE2FFA9C6885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157C102A-98BB-4A52-BEA8-23FC3B8B8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:a16="http://schemas.microsoft.com/office/drawing/2014/main" id="{082496A6-B628-4386-AD69-819ADC34DD3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2A5F1C-9970-4082-9478-177BFED7F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+mn-cs"/>
              </a:defRPr>
            </a:lvl1pPr>
            <a:extLst/>
          </a:lstStyle>
          <a:p>
            <a:pPr>
              <a:defRPr/>
            </a:pPr>
            <a:fld id="{13453875-6F6F-4E39-9EEE-F176169F6292}" type="datetime1">
              <a:rPr lang="en-US"/>
              <a:pPr>
                <a:defRPr/>
              </a:pPr>
              <a:t>2/24/2018</a:t>
            </a:fld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F9FD7DC2-39F8-47E0-A0F3-3791BB9931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+mn-cs"/>
              </a:defRPr>
            </a:lvl1pPr>
            <a:extLst/>
          </a:lstStyle>
          <a:p>
            <a:pPr>
              <a:defRPr/>
            </a:pPr>
            <a:r>
              <a:rPr lang="en-GB"/>
              <a:t>January 15, 2002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D06472B-7ADB-4398-B214-2A70300DB8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8A4B26DA-1DB0-4EE7-92E7-D9E44676F8A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29" r:id="rId2"/>
    <p:sldLayoutId id="2147483934" r:id="rId3"/>
    <p:sldLayoutId id="2147483935" r:id="rId4"/>
    <p:sldLayoutId id="2147483936" r:id="rId5"/>
    <p:sldLayoutId id="2147483937" r:id="rId6"/>
    <p:sldLayoutId id="2147483930" r:id="rId7"/>
    <p:sldLayoutId id="2147483938" r:id="rId8"/>
    <p:sldLayoutId id="2147483939" r:id="rId9"/>
    <p:sldLayoutId id="2147483931" r:id="rId10"/>
    <p:sldLayoutId id="2147483932" r:id="rId11"/>
  </p:sldLayoutIdLst>
  <p:transition>
    <p:fade/>
  </p:transition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Subtitle 1">
            <a:extLst>
              <a:ext uri="{FF2B5EF4-FFF2-40B4-BE49-F238E27FC236}">
                <a16:creationId xmlns:a16="http://schemas.microsoft.com/office/drawing/2014/main" id="{043F6072-6C0D-4283-9A03-C979C666F9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>
            <a:normAutofit/>
          </a:bodyPr>
          <a:lstStyle/>
          <a:p>
            <a:pPr marR="0">
              <a:lnSpc>
                <a:spcPct val="80000"/>
              </a:lnSpc>
              <a:spcBef>
                <a:spcPct val="0"/>
              </a:spcBef>
            </a:pPr>
            <a:r>
              <a:rPr lang="en-GB" altLang="en-US" sz="2800" b="1">
                <a:latin typeface="Calibri" panose="020F0502020204030204" pitchFamily="34" charset="0"/>
              </a:rPr>
              <a:t>Lecture 2</a:t>
            </a:r>
          </a:p>
          <a:p>
            <a:pPr marR="0">
              <a:lnSpc>
                <a:spcPct val="80000"/>
              </a:lnSpc>
              <a:spcBef>
                <a:spcPct val="0"/>
              </a:spcBef>
            </a:pPr>
            <a:r>
              <a:rPr lang="en-GB" altLang="en-US" sz="2800" b="1">
                <a:latin typeface="Calibri" panose="020F0502020204030204" pitchFamily="34" charset="0"/>
              </a:rPr>
              <a:t>Methods of Collecting Data</a:t>
            </a:r>
          </a:p>
          <a:p>
            <a:pPr marR="0">
              <a:lnSpc>
                <a:spcPct val="80000"/>
              </a:lnSpc>
              <a:spcBef>
                <a:spcPct val="0"/>
              </a:spcBef>
            </a:pPr>
            <a:r>
              <a:rPr lang="en-US" altLang="en-US" sz="2500"/>
              <a:t> </a:t>
            </a: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C718EFA7-91E5-4891-96B0-B9EE20DE8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AB74D09-A2DA-4A78-84ED-A0124A21C321}" type="slidenum">
              <a:rPr lang="en-GB" altLang="en-US">
                <a:solidFill>
                  <a:srgbClr val="FFFFFF"/>
                </a:solidFill>
              </a:rPr>
              <a:pPr eaLnBrk="1" hangingPunct="1"/>
              <a:t>1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3">
            <a:extLst>
              <a:ext uri="{FF2B5EF4-FFF2-40B4-BE49-F238E27FC236}">
                <a16:creationId xmlns:a16="http://schemas.microsoft.com/office/drawing/2014/main" id="{3DA8F3E9-4DD0-4F2A-BC17-2C5C9E6980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FE310F1-099D-4A21-A2BE-B2CF9955171A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  <p:sp>
        <p:nvSpPr>
          <p:cNvPr id="35843" name="Title 1">
            <a:extLst>
              <a:ext uri="{FF2B5EF4-FFF2-40B4-BE49-F238E27FC236}">
                <a16:creationId xmlns:a16="http://schemas.microsoft.com/office/drawing/2014/main" id="{623DB115-5F83-4A63-9CA5-655A7BFC1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Recap: Session 1</a:t>
            </a:r>
          </a:p>
        </p:txBody>
      </p:sp>
      <p:sp>
        <p:nvSpPr>
          <p:cNvPr id="10244" name="Content Placeholder 2">
            <a:extLst>
              <a:ext uri="{FF2B5EF4-FFF2-40B4-BE49-F238E27FC236}">
                <a16:creationId xmlns:a16="http://schemas.microsoft.com/office/drawing/2014/main" id="{3754ADDF-43A0-4685-8B3E-EFF03527F67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8313" y="1989138"/>
            <a:ext cx="8229600" cy="3724275"/>
          </a:xfrm>
        </p:spPr>
        <p:txBody>
          <a:bodyPr/>
          <a:lstStyle/>
          <a:p>
            <a:r>
              <a:rPr lang="en-GB" altLang="en-US" dirty="0">
                <a:latin typeface="Calibri" panose="020F0502020204030204" pitchFamily="34" charset="0"/>
              </a:rPr>
              <a:t>Good access to and the ability to interpret large amounts of information is crucial to business success</a:t>
            </a:r>
          </a:p>
          <a:p>
            <a:r>
              <a:rPr lang="en-GB" altLang="en-US" dirty="0">
                <a:latin typeface="Calibri" panose="020F0502020204030204" pitchFamily="34" charset="0"/>
              </a:rPr>
              <a:t>Qualitative and quantitative data</a:t>
            </a:r>
          </a:p>
          <a:p>
            <a:r>
              <a:rPr lang="en-GB" altLang="en-US" dirty="0">
                <a:latin typeface="Calibri" panose="020F0502020204030204" pitchFamily="34" charset="0"/>
              </a:rPr>
              <a:t>Variables and units/cases</a:t>
            </a:r>
          </a:p>
          <a:p>
            <a:r>
              <a:rPr lang="en-GB" altLang="en-US" dirty="0">
                <a:latin typeface="Calibri" panose="020F0502020204030204" pitchFamily="34" charset="0"/>
              </a:rPr>
              <a:t>Types of variables</a:t>
            </a:r>
          </a:p>
          <a:p>
            <a:pPr lvl="1"/>
            <a:r>
              <a:rPr lang="en-GB" altLang="en-US" sz="2700" dirty="0">
                <a:latin typeface="Calibri" panose="020F0502020204030204" pitchFamily="34" charset="0"/>
              </a:rPr>
              <a:t>Categorical (nominal and ordinal)</a:t>
            </a:r>
          </a:p>
          <a:p>
            <a:pPr lvl="1"/>
            <a:r>
              <a:rPr lang="en-GB" altLang="en-US" sz="2700" dirty="0">
                <a:latin typeface="Calibri" panose="020F0502020204030204" pitchFamily="34" charset="0"/>
              </a:rPr>
              <a:t>Numerical (Continuous/Discrete)</a:t>
            </a:r>
          </a:p>
          <a:p>
            <a:endParaRPr lang="en-GB" altLang="en-US" dirty="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900B68-6015-4E77-A5AA-217C9DE2E519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Learning outcomes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3724275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b="1">
                <a:latin typeface="Calibri" panose="020F0502020204030204" pitchFamily="34" charset="0"/>
              </a:rPr>
              <a:t>By the end of this session you will be able to:</a:t>
            </a:r>
            <a:r>
              <a:rPr lang="en-GB" altLang="en-US">
                <a:latin typeface="Calibri" panose="020F0502020204030204" pitchFamily="34" charset="0"/>
              </a:rPr>
              <a:t> </a:t>
            </a:r>
          </a:p>
          <a:p>
            <a:r>
              <a:rPr lang="en-GB" altLang="en-US">
                <a:latin typeface="Calibri" panose="020F0502020204030204" pitchFamily="34" charset="0"/>
              </a:rPr>
              <a:t>Explain the difference between primary and secondary data sources. </a:t>
            </a:r>
          </a:p>
          <a:p>
            <a:r>
              <a:rPr lang="en-GB" altLang="en-US">
                <a:latin typeface="Calibri" panose="020F0502020204030204" pitchFamily="34" charset="0"/>
              </a:rPr>
              <a:t>Explain how questionnaires, observations and interviews can be used to obtain data. </a:t>
            </a:r>
          </a:p>
          <a:p>
            <a:r>
              <a:rPr lang="en-GB" altLang="en-US">
                <a:latin typeface="Calibri" panose="020F0502020204030204" pitchFamily="34" charset="0"/>
              </a:rPr>
              <a:t>Choose from among these methods to find the best technique to answer a particular question. </a:t>
            </a:r>
          </a:p>
          <a:p>
            <a:endParaRPr lang="en-GB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Where do we get data?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2060575"/>
            <a:ext cx="7772400" cy="3724275"/>
          </a:xfrm>
        </p:spPr>
        <p:txBody>
          <a:bodyPr/>
          <a:lstStyle/>
          <a:p>
            <a:r>
              <a:rPr lang="en-GB" altLang="en-US" dirty="0">
                <a:latin typeface="Calibri" panose="020F0502020204030204" pitchFamily="34" charset="0"/>
              </a:rPr>
              <a:t>Primary sources: Go out and get the information yourself by asking people or observing.</a:t>
            </a:r>
          </a:p>
          <a:p>
            <a:r>
              <a:rPr lang="en-GB" altLang="en-US" dirty="0">
                <a:latin typeface="Calibri" panose="020F0502020204030204" pitchFamily="34" charset="0"/>
              </a:rPr>
              <a:t>Secondary sources: Use data already collected by somebody else for another purpose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6D84E6-1080-426A-8CAC-2E8C121B8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Primary sources are not just documents and written records. There are many different kinds of primary sources,</a:t>
            </a:r>
            <a:b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including: first-person accounts, documents, physical artefacts scientific data that has been collected but not interpreted.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EB2FF-0156-4C80-8365-E8F2D75AD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Primary 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B1E10E-6ABE-4CA3-99EA-BC13D85DD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1924004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71B988-964E-485B-8DE3-5B93770E2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Audio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—oral histories or memoirs, interviews, music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Images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—photographs, videos, film, fine art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Objects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—clothing (fashion or uniforms), tools, pottery, gravestones, inventions, weapons, memorabilia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Statistics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 census data, population statistics, weather records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Text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—letters, diaries, original documents, legal agreements, treaties, maps, laws, advertisements, recipes,</a:t>
            </a:r>
          </a:p>
          <a:p>
            <a:pPr marL="109537" indent="0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033FE1-FFA3-4968-88C0-A8FC3382B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Formats of Primary 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77988-AAB8-4A64-9353-93C970085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1404778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3">
            <a:extLst>
              <a:ext uri="{FF2B5EF4-FFF2-40B4-BE49-F238E27FC236}">
                <a16:creationId xmlns:a16="http://schemas.microsoft.com/office/drawing/2014/main" id="{BEED2C11-CD7A-4726-A8F4-214161ADBA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840C15-E702-4DA4-B3D2-4C2EC23C0D66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ED6349BE-32B2-4725-9C9A-DDD3956E6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primary sources</a:t>
            </a:r>
          </a:p>
        </p:txBody>
      </p:sp>
      <p:sp>
        <p:nvSpPr>
          <p:cNvPr id="14340" name="Content Placeholder 2">
            <a:extLst>
              <a:ext uri="{FF2B5EF4-FFF2-40B4-BE49-F238E27FC236}">
                <a16:creationId xmlns:a16="http://schemas.microsoft.com/office/drawing/2014/main" id="{E282EC8F-70FB-4EFC-9B05-23C607C5C92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916113"/>
            <a:ext cx="7772400" cy="37242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Advantages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You control the design and the questions, so you get exactly the information you want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Sometimes the information you need cannot be obtained in any other way</a:t>
            </a: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Disadvantages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It is time consuming and can be expensive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If the data are available elsewhere, primary data collection is a poor use of resources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3">
            <a:extLst>
              <a:ext uri="{FF2B5EF4-FFF2-40B4-BE49-F238E27FC236}">
                <a16:creationId xmlns:a16="http://schemas.microsoft.com/office/drawing/2014/main" id="{382E9030-1B83-45CD-A1D9-9DFCABCDA8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C20443-9930-4C27-9A0C-2E46CB6F5A4B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C8D9BF86-B8C7-4816-AC15-D774738B3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secondary sources</a:t>
            </a: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34D3133A-C4DF-4FDA-92BA-87CE90D77C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7088" y="1700213"/>
            <a:ext cx="7772400" cy="37242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Advantages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Can be a better use of resources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Disadvantages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Can be difficult to find appropriate data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May not have exactly what you want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You may have to pay for access</a:t>
            </a:r>
          </a:p>
          <a:p>
            <a:pPr lvl="1">
              <a:lnSpc>
                <a:spcPct val="90000"/>
              </a:lnSpc>
            </a:pPr>
            <a:endParaRPr lang="en-GB" altLang="en-US" sz="24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3">
            <a:extLst>
              <a:ext uri="{FF2B5EF4-FFF2-40B4-BE49-F238E27FC236}">
                <a16:creationId xmlns:a16="http://schemas.microsoft.com/office/drawing/2014/main" id="{29A4224E-A59B-4472-9AF7-C35FE6C583B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4EFE91D-F3D5-4003-AC87-114C55C0212F}" type="slidenum">
              <a:rPr lang="en-GB" altLang="en-US">
                <a:latin typeface="Calibri" panose="020F0502020204030204" pitchFamily="34" charset="0"/>
              </a:rPr>
              <a:pPr eaLnBrk="1" hangingPunct="1"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78CFC0F7-512A-4C35-B4CD-A7D6FB0A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Some sources of secondary data </a:t>
            </a:r>
            <a:br>
              <a:rPr lang="en-GB" sz="4000" dirty="0">
                <a:latin typeface="Calibri" pitchFamily="34" charset="0"/>
              </a:rPr>
            </a:br>
            <a:r>
              <a:rPr lang="en-GB" sz="4000" dirty="0">
                <a:latin typeface="Calibri" pitchFamily="34" charset="0"/>
              </a:rPr>
              <a:t>for business</a:t>
            </a:r>
          </a:p>
        </p:txBody>
      </p:sp>
      <p:sp>
        <p:nvSpPr>
          <p:cNvPr id="16388" name="Content Placeholder 2">
            <a:extLst>
              <a:ext uri="{FF2B5EF4-FFF2-40B4-BE49-F238E27FC236}">
                <a16:creationId xmlns:a16="http://schemas.microsoft.com/office/drawing/2014/main" id="{F94CE861-A9F3-4360-BD0F-4DBD64ABFB4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700213"/>
            <a:ext cx="7772400" cy="4608512"/>
          </a:xfrm>
        </p:spPr>
        <p:txBody>
          <a:bodyPr/>
          <a:lstStyle/>
          <a:p>
            <a:r>
              <a:rPr lang="en-GB" altLang="en-US" sz="2400" dirty="0">
                <a:latin typeface="Calibri" panose="020F0502020204030204" pitchFamily="34" charset="0"/>
              </a:rPr>
              <a:t>Mintel –market information and analysis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FAME – information for 3.4 million companies in the UK and Ireland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National Statistics – official source of UK population and economic statistics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Ipsos MORI – specialises in researching advertising, loyalty, marketing, media and public affairs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ISER – longitudinal data (over time) on life events, employment conditions, behaviour and values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Primary data collection methods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 fontScale="92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</a:rPr>
              <a:t>Direct observation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</a:rPr>
              <a:t>Personal interviews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</a:rPr>
              <a:t>Telephone surveys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</a:rPr>
              <a:t>Written questionnaires and surveys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</a:rPr>
              <a:t>Experiments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en-GB" sz="2800" dirty="0">
              <a:latin typeface="Calibri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  <a:cs typeface="Times New Roman" charset="0"/>
              </a:rPr>
              <a:t>Surveys form the back-bone of several types of management information gathering needs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000" dirty="0">
                <a:latin typeface="Calibri" pitchFamily="34" charset="0"/>
                <a:cs typeface="Times New Roman" charset="0"/>
              </a:rPr>
              <a:t>It is important to step back and reconsider some of the issues relating to surveys.</a:t>
            </a:r>
            <a:r>
              <a:rPr lang="en-GB" sz="3000" b="1" dirty="0">
                <a:latin typeface="Calibri" pitchFamily="34" charset="0"/>
              </a:rPr>
              <a:t>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3">
            <a:extLst>
              <a:ext uri="{FF2B5EF4-FFF2-40B4-BE49-F238E27FC236}">
                <a16:creationId xmlns:a16="http://schemas.microsoft.com/office/drawing/2014/main" id="{03539D7D-63BE-48E4-889F-ABF651DC0A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AFEE4CD7-7C32-42BD-9496-ECE6FACE5744}" type="slidenum">
              <a:rPr lang="en-GB" altLang="en-US">
                <a:latin typeface="Calibri" panose="020F0502020204030204" pitchFamily="34" charset="0"/>
              </a:rPr>
              <a:pPr eaLnBrk="1" hangingPunct="1"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0DF2856B-8E09-47B5-A4CB-C32588555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Experiments</a:t>
            </a: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33759B1E-87A6-4F9A-BBE6-3202B262416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00213"/>
            <a:ext cx="7772400" cy="37242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 process that produces a single outcome whose results cannot be predicted with certainty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 company may often conduct a specific experiment to get data that managers need to make decisions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This is especially true in product manufacture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>
                <a:latin typeface="Calibri" panose="020F0502020204030204" pitchFamily="34" charset="0"/>
              </a:rPr>
              <a:t>Vary the ingredients/raw materials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>
                <a:latin typeface="Calibri" panose="020F0502020204030204" pitchFamily="34" charset="0"/>
              </a:rPr>
              <a:t>Then test quality or strength of the product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 drug trial is another example.</a:t>
            </a:r>
          </a:p>
          <a:p>
            <a:pPr>
              <a:lnSpc>
                <a:spcPct val="80000"/>
              </a:lnSpc>
            </a:pPr>
            <a:endParaRPr lang="en-GB" altLang="en-US" sz="2800">
              <a:latin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3">
            <a:extLst>
              <a:ext uri="{FF2B5EF4-FFF2-40B4-BE49-F238E27FC236}">
                <a16:creationId xmlns:a16="http://schemas.microsoft.com/office/drawing/2014/main" id="{FE259836-D10F-4865-A936-F7ADC6231FD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86BEE89-402D-43E4-BA98-EEEB7F0DD6C3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DEA2FC0F-2AF4-41B4-A9C1-F29D66DE3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Telephone Surveys</a:t>
            </a:r>
          </a:p>
        </p:txBody>
      </p:sp>
      <p:sp>
        <p:nvSpPr>
          <p:cNvPr id="19460" name="Content Placeholder 2">
            <a:extLst>
              <a:ext uri="{FF2B5EF4-FFF2-40B4-BE49-F238E27FC236}">
                <a16:creationId xmlns:a16="http://schemas.microsoft.com/office/drawing/2014/main" id="{09572513-E344-466D-BDC6-FE39F26B727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2060575"/>
            <a:ext cx="7772400" cy="3724275"/>
          </a:xfrm>
        </p:spPr>
        <p:txBody>
          <a:bodyPr/>
          <a:lstStyle/>
          <a:p>
            <a:r>
              <a:rPr lang="en-GB" altLang="en-US" sz="2800">
                <a:latin typeface="Calibri" panose="020F0502020204030204" pitchFamily="34" charset="0"/>
              </a:rPr>
              <a:t>A common method of obtaining data about people and their opinions</a:t>
            </a:r>
          </a:p>
          <a:p>
            <a:r>
              <a:rPr lang="en-GB" altLang="en-US" sz="2800">
                <a:latin typeface="Calibri" panose="020F0502020204030204" pitchFamily="34" charset="0"/>
              </a:rPr>
              <a:t>Relatively inexpensive</a:t>
            </a:r>
          </a:p>
          <a:p>
            <a:r>
              <a:rPr lang="en-GB" altLang="en-US" sz="2800">
                <a:latin typeface="Calibri" panose="020F0502020204030204" pitchFamily="34" charset="0"/>
              </a:rPr>
              <a:t>An efficient data collection method</a:t>
            </a:r>
          </a:p>
          <a:p>
            <a:r>
              <a:rPr lang="en-GB" altLang="en-US" sz="2800">
                <a:latin typeface="Calibri" panose="020F0502020204030204" pitchFamily="34" charset="0"/>
              </a:rPr>
              <a:t>Because people will not stay on the line too long, it must be short </a:t>
            </a:r>
            <a:r>
              <a:rPr lang="en-GB" altLang="en-US" sz="2800">
                <a:solidFill>
                  <a:srgbClr val="FF0000"/>
                </a:solidFill>
                <a:latin typeface="Calibri" panose="020F0502020204030204" pitchFamily="34" charset="0"/>
              </a:rPr>
              <a:t>with closed ended </a:t>
            </a:r>
            <a:r>
              <a:rPr lang="en-GB" altLang="en-US" sz="2800">
                <a:latin typeface="Calibri" panose="020F0502020204030204" pitchFamily="34" charset="0"/>
              </a:rPr>
              <a:t>questions.</a:t>
            </a:r>
          </a:p>
          <a:p>
            <a:endParaRPr lang="en-GB" altLang="en-US" sz="2800">
              <a:latin typeface="Calibri" panose="020F0502020204030204" pitchFamily="34" charset="0"/>
            </a:endParaRPr>
          </a:p>
          <a:p>
            <a:endParaRPr lang="en-GB" altLang="en-US" sz="28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3">
            <a:extLst>
              <a:ext uri="{FF2B5EF4-FFF2-40B4-BE49-F238E27FC236}">
                <a16:creationId xmlns:a16="http://schemas.microsoft.com/office/drawing/2014/main" id="{AE8BFCC9-3F2D-431E-AB2E-288463FA05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98203F4-B943-44A2-9204-9A6E5FA0EE3C}" type="slidenum">
              <a:rPr lang="en-GB" altLang="en-US">
                <a:latin typeface="Calibri" panose="020F0502020204030204" pitchFamily="34" charset="0"/>
              </a:rPr>
              <a:pPr eaLnBrk="1" hangingPunct="1"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C329F3BD-614D-4A30-8EC5-F3DE2A561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Written Questionnaires and Surveys</a:t>
            </a:r>
          </a:p>
        </p:txBody>
      </p:sp>
      <p:sp>
        <p:nvSpPr>
          <p:cNvPr id="20484" name="Content Placeholder 2">
            <a:extLst>
              <a:ext uri="{FF2B5EF4-FFF2-40B4-BE49-F238E27FC236}">
                <a16:creationId xmlns:a16="http://schemas.microsoft.com/office/drawing/2014/main" id="{F6A74537-4F34-47E0-AE0C-C1CAD48E5C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388" y="1773238"/>
            <a:ext cx="8713787" cy="40322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The most frequently used method to collect opinions and factual data from people is a written questionnaire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This is the least expensive means of collecting survey data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Similar in structure to telephone interviews but can be slightly more involved and can therefore take longer to complete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Need to be careful to construct a questionnaire that can be easily completed in not too much time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Can have both </a:t>
            </a:r>
            <a:r>
              <a:rPr lang="en-GB" altLang="en-US" sz="2400">
                <a:solidFill>
                  <a:srgbClr val="FF0000"/>
                </a:solidFill>
                <a:latin typeface="Calibri" panose="020F0502020204030204" pitchFamily="34" charset="0"/>
              </a:rPr>
              <a:t>open-ended </a:t>
            </a:r>
            <a:r>
              <a:rPr lang="en-GB" altLang="en-US" sz="2400">
                <a:latin typeface="Calibri" panose="020F0502020204030204" pitchFamily="34" charset="0"/>
              </a:rPr>
              <a:t>and </a:t>
            </a:r>
            <a:r>
              <a:rPr lang="en-GB" altLang="en-US" sz="2400">
                <a:solidFill>
                  <a:srgbClr val="FF0000"/>
                </a:solidFill>
                <a:latin typeface="Calibri" panose="020F0502020204030204" pitchFamily="34" charset="0"/>
              </a:rPr>
              <a:t>closed-ended </a:t>
            </a:r>
            <a:r>
              <a:rPr lang="en-GB" altLang="en-US" sz="2400">
                <a:latin typeface="Calibri" panose="020F0502020204030204" pitchFamily="34" charset="0"/>
              </a:rPr>
              <a:t>questions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400">
                <a:latin typeface="Calibri" panose="020F0502020204030204" pitchFamily="34" charset="0"/>
              </a:rPr>
              <a:t>Open-ended gives longer answers and can be difficult to analyse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The format and look of the document is important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Response rates for mailed questionnaires is around 5% </a:t>
            </a:r>
          </a:p>
          <a:p>
            <a:pPr>
              <a:lnSpc>
                <a:spcPct val="80000"/>
              </a:lnSpc>
            </a:pPr>
            <a:endParaRPr lang="en-GB" altLang="en-US" sz="2400">
              <a:latin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4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id="{A607027C-93CC-4157-9FDA-FCF694F4EE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4DDE513-CCD4-4B24-AFD3-84534045404C}" type="slidenum">
              <a:rPr lang="en-GB" altLang="en-US">
                <a:latin typeface="Calibri" panose="020F0502020204030204" pitchFamily="34" charset="0"/>
              </a:rPr>
              <a:pPr eaLnBrk="1" hangingPunct="1"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2291" name="Title 1">
            <a:extLst>
              <a:ext uri="{FF2B5EF4-FFF2-40B4-BE49-F238E27FC236}">
                <a16:creationId xmlns:a16="http://schemas.microsoft.com/office/drawing/2014/main" id="{C4688FC1-FFC2-4065-AE87-6B15EE2D9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  <a:cs typeface="Times New Roman" charset="0"/>
              </a:rPr>
              <a:t>Some uses of questionnaires in business:</a:t>
            </a:r>
            <a:endParaRPr lang="en-GB" sz="4000" dirty="0">
              <a:latin typeface="Calibri" pitchFamily="34" charset="0"/>
            </a:endParaRPr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60C9CF29-7814-40AF-A152-1C060D1913F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71550" y="1700213"/>
            <a:ext cx="6913563" cy="4105275"/>
          </a:xfrm>
        </p:spPr>
        <p:txBody>
          <a:bodyPr/>
          <a:lstStyle/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Organisational performance  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quality issues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evaluation of service provision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auditing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Staff issues		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performance appraisal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training needs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Customers and clients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customer satisfaction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customer needs and behaviour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The competition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what do other organisations offer?</a:t>
            </a:r>
          </a:p>
          <a:p>
            <a:pPr marL="577850" indent="-577850">
              <a:lnSpc>
                <a:spcPct val="90000"/>
              </a:lnSpc>
            </a:pPr>
            <a:endParaRPr lang="en-GB" altLang="en-US" sz="24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3">
            <a:extLst>
              <a:ext uri="{FF2B5EF4-FFF2-40B4-BE49-F238E27FC236}">
                <a16:creationId xmlns:a16="http://schemas.microsoft.com/office/drawing/2014/main" id="{758BFD2F-5E94-4C87-B7AB-582197BE45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F9707AC-AC8F-4B7B-9668-A88D14E64BA7}" type="slidenum">
              <a:rPr lang="en-GB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5" name="AutoShape 2">
            <a:extLst>
              <a:ext uri="{FF2B5EF4-FFF2-40B4-BE49-F238E27FC236}">
                <a16:creationId xmlns:a16="http://schemas.microsoft.com/office/drawing/2014/main" id="{E4EC16CF-1A65-4C8B-BF34-F6A2923F02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Observations</a:t>
            </a: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7E62CE35-7674-43DB-8D39-9CEEBBF4DBB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4213" y="1773238"/>
            <a:ext cx="7772400" cy="3527425"/>
          </a:xfrm>
        </p:spPr>
        <p:txBody>
          <a:bodyPr/>
          <a:lstStyle/>
          <a:p>
            <a:r>
              <a:rPr lang="en-GB" altLang="en-US">
                <a:latin typeface="Calibri" panose="020F0502020204030204" pitchFamily="34" charset="0"/>
              </a:rPr>
              <a:t>Participant observation </a:t>
            </a:r>
          </a:p>
          <a:p>
            <a:r>
              <a:rPr lang="en-GB" altLang="en-US">
                <a:latin typeface="Calibri" panose="020F0502020204030204" pitchFamily="34" charset="0"/>
              </a:rPr>
              <a:t>Direct observation: subjects are oblivious</a:t>
            </a:r>
          </a:p>
          <a:p>
            <a:r>
              <a:rPr lang="en-GB" altLang="en-US">
                <a:latin typeface="Calibri" panose="020F0502020204030204" pitchFamily="34" charset="0"/>
              </a:rPr>
              <a:t>Observation of market trends (e.g., counting sales, including electronic point of sale records)</a:t>
            </a:r>
          </a:p>
          <a:p>
            <a:r>
              <a:rPr lang="en-GB" altLang="en-US">
                <a:latin typeface="Calibri" panose="020F0502020204030204" pitchFamily="34" charset="0"/>
              </a:rPr>
              <a:t>Useful to ascertain behaviours (individual or collective) rather than views and past experiences.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13">
            <a:extLst>
              <a:ext uri="{FF2B5EF4-FFF2-40B4-BE49-F238E27FC236}">
                <a16:creationId xmlns:a16="http://schemas.microsoft.com/office/drawing/2014/main" id="{F713DF2C-1E15-466D-BCB4-BFC000A6FD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19998CA-7CF9-4418-AA44-CD4117BEB173}" type="slidenum">
              <a:rPr lang="en-GB" altLang="en-US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7CC64863-5373-4466-AD4E-E9988344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Direct Observation</a:t>
            </a:r>
          </a:p>
        </p:txBody>
      </p:sp>
      <p:sp>
        <p:nvSpPr>
          <p:cNvPr id="46084" name="Content Placeholder 2">
            <a:extLst>
              <a:ext uri="{FF2B5EF4-FFF2-40B4-BE49-F238E27FC236}">
                <a16:creationId xmlns:a16="http://schemas.microsoft.com/office/drawing/2014/main" id="{C1D8E5B2-AAC4-48E4-8CCE-036980E80B4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844675"/>
            <a:ext cx="7772400" cy="3887788"/>
          </a:xfrm>
        </p:spPr>
        <p:txBody>
          <a:bodyPr>
            <a:noAutofit/>
          </a:bodyPr>
          <a:lstStyle/>
          <a:p>
            <a:pPr marL="365760" indent="-256032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Direct observation means that the process from which the data are being collected is physically observed and recorded.</a:t>
            </a:r>
          </a:p>
          <a:p>
            <a:pPr marL="365760" indent="-256032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One of the most basic ways to gather data is to watch people.</a:t>
            </a:r>
          </a:p>
          <a:p>
            <a:pPr marL="365760" indent="-256032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A movie producer, seeking information on whether a new movie will be a success, holds preview showings and observes the reactions and comments of the movie patrons.</a:t>
            </a:r>
          </a:p>
          <a:p>
            <a:pPr marL="365760" indent="-256032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The major constraint is the time and money required.</a:t>
            </a:r>
          </a:p>
          <a:p>
            <a:pPr marL="365760" indent="-256032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Trained observers must be used. Personal observation is likely to be subjective. 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Personal Interviews</a:t>
            </a:r>
          </a:p>
        </p:txBody>
      </p:sp>
      <p:sp>
        <p:nvSpPr>
          <p:cNvPr id="24580" name="Content Placeholder 2">
            <a:extLst>
              <a:ext uri="{FF2B5EF4-FFF2-40B4-BE49-F238E27FC236}">
                <a16:creationId xmlns:a16="http://schemas.microsoft.com/office/drawing/2014/main" id="{20DD8804-76D2-4B36-9C65-2188EF5D10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750" y="1773238"/>
            <a:ext cx="7772400" cy="3724275"/>
          </a:xfrm>
        </p:spPr>
        <p:txBody>
          <a:bodyPr/>
          <a:lstStyle/>
          <a:p>
            <a:pPr marL="660400" indent="-660400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Interviews are important when you want to gain an insight into people’s experiences, opinions, aspirations, attitudes and feelings.  </a:t>
            </a:r>
          </a:p>
          <a:p>
            <a:pPr marL="660400" indent="-660400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 There are four types:</a:t>
            </a:r>
          </a:p>
          <a:p>
            <a:pPr marL="1060450" lvl="1" indent="-660400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Structured interviews</a:t>
            </a:r>
          </a:p>
          <a:p>
            <a:pPr marL="1060450" lvl="1" indent="-660400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Semi-structured interviews</a:t>
            </a:r>
          </a:p>
          <a:p>
            <a:pPr marL="1060450" lvl="1" indent="-660400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Unstructured or focused interviews</a:t>
            </a:r>
          </a:p>
          <a:p>
            <a:pPr marL="1060450" lvl="1" indent="-660400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Group interviews</a:t>
            </a:r>
          </a:p>
          <a:p>
            <a:pPr marL="660400" indent="-660400"/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3">
            <a:extLst>
              <a:ext uri="{FF2B5EF4-FFF2-40B4-BE49-F238E27FC236}">
                <a16:creationId xmlns:a16="http://schemas.microsoft.com/office/drawing/2014/main" id="{08AD47CC-C0D5-4D64-8FDE-0D8BA094BC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C5B97B6-6D35-4195-9BAC-DACBE7975204}" type="slidenum">
              <a:rPr lang="en-GB" altLang="en-US">
                <a:latin typeface="Calibri" panose="020F0502020204030204" pitchFamily="34" charset="0"/>
              </a:rPr>
              <a:pPr eaLnBrk="1" hangingPunct="1"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9459" name="AutoShape 2">
            <a:extLst>
              <a:ext uri="{FF2B5EF4-FFF2-40B4-BE49-F238E27FC236}">
                <a16:creationId xmlns:a16="http://schemas.microsoft.com/office/drawing/2014/main" id="{C6BBDDB8-8E01-4347-ADC1-54CFEB7F0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Which method to use?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76A326BF-70BC-40A7-9124-2AEDE7AB211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539750" y="1628775"/>
            <a:ext cx="7772400" cy="4572000"/>
          </a:xfrm>
        </p:spPr>
        <p:txBody>
          <a:bodyPr/>
          <a:lstStyle/>
          <a:p>
            <a:r>
              <a:rPr lang="en-GB" altLang="en-US">
                <a:latin typeface="Calibri" panose="020F0502020204030204" pitchFamily="34" charset="0"/>
              </a:rPr>
              <a:t>The primary concern is to ensure that the data is representative, i.e., there is no bias</a:t>
            </a:r>
          </a:p>
          <a:p>
            <a:r>
              <a:rPr lang="en-GB" altLang="en-US">
                <a:latin typeface="Calibri" panose="020F0502020204030204" pitchFamily="34" charset="0"/>
              </a:rPr>
              <a:t>Each of the methods of data collection has its own strengths and weaknesses</a:t>
            </a:r>
          </a:p>
          <a:p>
            <a:r>
              <a:rPr lang="en-GB" altLang="en-US">
                <a:latin typeface="Calibri" panose="020F0502020204030204" pitchFamily="34" charset="0"/>
              </a:rPr>
              <a:t>Each is particularly well suited for collecting a particular type of data</a:t>
            </a:r>
          </a:p>
          <a:p>
            <a:r>
              <a:rPr lang="en-GB" altLang="en-US">
                <a:latin typeface="Calibri" panose="020F0502020204030204" pitchFamily="34" charset="0"/>
              </a:rPr>
              <a:t>Consider what you need to find out and then choose the method that best matches your data needs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id="{0ED6AA41-244D-40C2-BC8A-90401CD0AE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5022F48-FB82-41B4-A5CC-2EF38D5903BF}" type="slidenum">
              <a:rPr lang="en-GB" altLang="en-US">
                <a:latin typeface="Calibri" panose="020F0502020204030204" pitchFamily="34" charset="0"/>
              </a:rPr>
              <a:pPr eaLnBrk="1" hangingPunct="1"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3" name="AutoShape 2">
            <a:extLst>
              <a:ext uri="{FF2B5EF4-FFF2-40B4-BE49-F238E27FC236}">
                <a16:creationId xmlns:a16="http://schemas.microsoft.com/office/drawing/2014/main" id="{AF4811F2-80DC-4578-A7A6-621B33B1D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Examples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EDC20500-275F-4B90-95FA-E788F0E63B5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4213" y="1628775"/>
            <a:ext cx="7772400" cy="4572000"/>
          </a:xfrm>
        </p:spPr>
        <p:txBody>
          <a:bodyPr/>
          <a:lstStyle/>
          <a:p>
            <a:pPr marL="533400" indent="-53340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a little information, in the same format, from a large number of staff.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questionnaires.</a:t>
            </a:r>
          </a:p>
          <a:p>
            <a:pPr marL="533400" indent="-53340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detailed information on personal views.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interviews (either individual or group).</a:t>
            </a:r>
          </a:p>
          <a:p>
            <a:pPr marL="533400" indent="-53340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information about consumer behaviour, most easily obtained by counting events.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observation.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nl-NL" dirty="0"/>
              <a:t>Cottrell, S. The Study Skills Handbook (2nd edition). Hampshire: Palgrave MacMillan, 2003</a:t>
            </a:r>
          </a:p>
          <a:p>
            <a:r>
              <a:rPr lang="nl-NL" dirty="0"/>
              <a:t>John Fatteros, Market Research The Basics, 2017, Business Owners Playbook,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/>
              <a:t>Hox, J &amp; Boeije H (2005) Data Collection Primary vs Secondary, Encyclopedia of Social Measurement, (1), 593-599.</a:t>
            </a:r>
          </a:p>
          <a:p>
            <a:endParaRPr lang="nl-NL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5031521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EB483B-2BAF-4F5D-A88A-A2B430F0F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 group of 4 or 5, think of a relevant and appropriate workplace topic for research and discuss with </a:t>
            </a:r>
            <a:r>
              <a:rPr lang="en-GB"/>
              <a:t>your group.</a:t>
            </a:r>
          </a:p>
          <a:p>
            <a:pPr marL="109537" indent="0">
              <a:buNone/>
            </a:pPr>
            <a:endParaRPr lang="en-GB" dirty="0"/>
          </a:p>
          <a:p>
            <a:r>
              <a:rPr lang="en-GB" dirty="0"/>
              <a:t>List two resources that you need to look into.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766C000-18F5-4EEF-9F25-525F5609B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A7651-7207-400A-8BDC-38171308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9315540"/>
      </p:ext>
    </p:extLst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3">
            <a:extLst>
              <a:ext uri="{FF2B5EF4-FFF2-40B4-BE49-F238E27FC236}">
                <a16:creationId xmlns:a16="http://schemas.microsoft.com/office/drawing/2014/main" id="{DE2D9464-EC70-4549-AE4D-D4CF0407EE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latin typeface="Calibri" panose="020F0502020204030204" pitchFamily="34" charset="0"/>
              </a:rPr>
              <a:t>Primary and secondary sources of data</a:t>
            </a:r>
          </a:p>
          <a:p>
            <a:r>
              <a:rPr lang="en-GB" altLang="en-US">
                <a:latin typeface="Calibri" panose="020F0502020204030204" pitchFamily="34" charset="0"/>
              </a:rPr>
              <a:t>Questionnaires</a:t>
            </a:r>
          </a:p>
          <a:p>
            <a:r>
              <a:rPr lang="en-GB" altLang="en-US">
                <a:latin typeface="Calibri" panose="020F0502020204030204" pitchFamily="34" charset="0"/>
              </a:rPr>
              <a:t>Interviews</a:t>
            </a:r>
          </a:p>
          <a:p>
            <a:r>
              <a:rPr lang="en-GB" altLang="en-US">
                <a:latin typeface="Calibri" panose="020F0502020204030204" pitchFamily="34" charset="0"/>
              </a:rPr>
              <a:t>Observations</a:t>
            </a:r>
          </a:p>
          <a:p>
            <a:r>
              <a:rPr lang="en-GB" altLang="en-US">
                <a:latin typeface="Calibri" panose="020F0502020204030204" pitchFamily="34" charset="0"/>
              </a:rPr>
              <a:t>Choose the method based on what you need to find out</a:t>
            </a:r>
          </a:p>
          <a:p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1507" name="AutoShape 2">
            <a:extLst>
              <a:ext uri="{FF2B5EF4-FFF2-40B4-BE49-F238E27FC236}">
                <a16:creationId xmlns:a16="http://schemas.microsoft.com/office/drawing/2014/main" id="{31489A0D-0EEC-4844-BB7C-3A8BB2DF6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Recap of Session 2</a:t>
            </a:r>
          </a:p>
        </p:txBody>
      </p:sp>
      <p:sp>
        <p:nvSpPr>
          <p:cNvPr id="32770" name="Rectangle 13">
            <a:extLst>
              <a:ext uri="{FF2B5EF4-FFF2-40B4-BE49-F238E27FC236}">
                <a16:creationId xmlns:a16="http://schemas.microsoft.com/office/drawing/2014/main" id="{9F504BF6-DD3C-4FF0-8C96-FB85F3510F7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E8D9494-2BBB-4BD5-A156-5A8694EDAAB0}" type="slidenum">
              <a:rPr lang="en-GB" altLang="en-US">
                <a:latin typeface="Calibri" panose="020F0502020204030204" pitchFamily="34" charset="0"/>
              </a:rPr>
              <a:pPr eaLnBrk="1" hangingPunct="1"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5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6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7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8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9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0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5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6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7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8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19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0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2864</TotalTime>
  <Words>946</Words>
  <Application>Microsoft Office PowerPoint</Application>
  <PresentationFormat>On-screen Show (4:3)</PresentationFormat>
  <Paragraphs>169</Paragraphs>
  <Slides>22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</vt:lpstr>
      <vt:lpstr>ＭＳ Ｐゴシック</vt:lpstr>
      <vt:lpstr>Lucida Sans Unicode</vt:lpstr>
      <vt:lpstr>Wingdings 3</vt:lpstr>
      <vt:lpstr>Verdana</vt:lpstr>
      <vt:lpstr>Wingdings 2</vt:lpstr>
      <vt:lpstr>Times New Roman</vt:lpstr>
      <vt:lpstr>Calibri</vt:lpstr>
      <vt:lpstr>Wingdings</vt:lpstr>
      <vt:lpstr>Concourse</vt:lpstr>
      <vt:lpstr>PowerPoint Presentation</vt:lpstr>
      <vt:lpstr>Recap: Session 1</vt:lpstr>
      <vt:lpstr>Learning outcomes</vt:lpstr>
      <vt:lpstr>Where do we get data?</vt:lpstr>
      <vt:lpstr>Examples of Primary Sources</vt:lpstr>
      <vt:lpstr>Formats of Primary Sources</vt:lpstr>
      <vt:lpstr>Using primary sources</vt:lpstr>
      <vt:lpstr>Using secondary sources</vt:lpstr>
      <vt:lpstr>Some sources of secondary data  for business</vt:lpstr>
      <vt:lpstr>Primary data collection methods</vt:lpstr>
      <vt:lpstr>Experiments</vt:lpstr>
      <vt:lpstr>Telephone Surveys</vt:lpstr>
      <vt:lpstr>Written Questionnaires and Surveys</vt:lpstr>
      <vt:lpstr>Some uses of questionnaires in business:</vt:lpstr>
      <vt:lpstr>Observations</vt:lpstr>
      <vt:lpstr>Direct Observation</vt:lpstr>
      <vt:lpstr>Personal Interviews</vt:lpstr>
      <vt:lpstr>Which method to use?</vt:lpstr>
      <vt:lpstr>Examples</vt:lpstr>
      <vt:lpstr>Sources</vt:lpstr>
      <vt:lpstr>Research Topic</vt:lpstr>
      <vt:lpstr>Recap of Session 2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nicola venus</dc:creator>
  <cp:lastModifiedBy>Supraja JAYAKUMAR</cp:lastModifiedBy>
  <cp:revision>78</cp:revision>
  <dcterms:created xsi:type="dcterms:W3CDTF">2011-10-09T22:28:43Z</dcterms:created>
  <dcterms:modified xsi:type="dcterms:W3CDTF">2018-02-24T21:18:12Z</dcterms:modified>
</cp:coreProperties>
</file>