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BB0C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44" autoAdjust="0"/>
    <p:restoredTop sz="78721" autoAdjust="0"/>
  </p:normalViewPr>
  <p:slideViewPr>
    <p:cSldViewPr snapToGrid="0">
      <p:cViewPr varScale="1">
        <p:scale>
          <a:sx n="56" d="100"/>
          <a:sy n="56" d="100"/>
        </p:scale>
        <p:origin x="12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EF53A-3D78-4D2D-8DF1-3EB7BD19402F}" type="datetimeFigureOut">
              <a:rPr lang="en-GB" smtClean="0"/>
              <a:t>02/04/2019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70C49D-05A0-4C54-9A22-4E9A585880BA}" type="slidenum">
              <a:rPr lang="en-GB" smtClean="0"/>
              <a:t>‹#›</a:t>
            </a:fld>
            <a:endParaRPr lang="en-GB"/>
          </a:p>
        </p:txBody>
      </p:sp>
    </p:spTree>
    <p:extLst>
      <p:ext uri="{BB962C8B-B14F-4D97-AF65-F5344CB8AC3E}">
        <p14:creationId xmlns:p14="http://schemas.microsoft.com/office/powerpoint/2010/main" val="2130008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is project management?</a:t>
            </a:r>
          </a:p>
          <a:p>
            <a:r>
              <a:rPr lang="en-GB" dirty="0"/>
              <a:t>Project management is split into 2 aspects, beginning with a project. A project is an temporary endeavour consisting with a beginning, middle and an end with the final result ending with a unique product.</a:t>
            </a:r>
          </a:p>
          <a:p>
            <a:r>
              <a:rPr lang="en-GB" dirty="0"/>
              <a:t>A project management is the application of knowledge, tools and techniques to produce said product.</a:t>
            </a:r>
          </a:p>
          <a:p>
            <a:r>
              <a:rPr lang="en-GB" dirty="0"/>
              <a:t>The role of a project manager is vast it consists of a person who uses their knowledge base to over see and direct the project.</a:t>
            </a:r>
          </a:p>
        </p:txBody>
      </p:sp>
      <p:sp>
        <p:nvSpPr>
          <p:cNvPr id="4" name="Slide Number Placeholder 3"/>
          <p:cNvSpPr>
            <a:spLocks noGrp="1"/>
          </p:cNvSpPr>
          <p:nvPr>
            <p:ph type="sldNum" sz="quarter" idx="5"/>
          </p:nvPr>
        </p:nvSpPr>
        <p:spPr/>
        <p:txBody>
          <a:bodyPr/>
          <a:lstStyle/>
          <a:p>
            <a:fld id="{A670C49D-05A0-4C54-9A22-4E9A585880BA}" type="slidenum">
              <a:rPr lang="en-GB" smtClean="0"/>
              <a:t>2</a:t>
            </a:fld>
            <a:endParaRPr lang="en-GB"/>
          </a:p>
        </p:txBody>
      </p:sp>
    </p:spTree>
    <p:extLst>
      <p:ext uri="{BB962C8B-B14F-4D97-AF65-F5344CB8AC3E}">
        <p14:creationId xmlns:p14="http://schemas.microsoft.com/office/powerpoint/2010/main" val="2426368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a:t>
            </a:r>
            <a:r>
              <a:rPr lang="en-GB" baseline="0" dirty="0"/>
              <a:t> a variety of people who are involved within a project and this can effect the outcome of said product.</a:t>
            </a:r>
          </a:p>
          <a:p>
            <a:r>
              <a:rPr lang="en-GB" baseline="0" dirty="0"/>
              <a:t>The people involve consist of the organisation and the people within, the internal and external stakeholders and of course the project team.</a:t>
            </a:r>
          </a:p>
          <a:p>
            <a:r>
              <a:rPr lang="en-GB" baseline="0" dirty="0"/>
              <a:t>The organisation has a vast impact on any project that is undertaken with their jurisdiction. Does the project align with their framework , strategies,  polices and code of conduct. Does it affect the external environment? These are all aspects that need to be taken into consideration when planning a project.</a:t>
            </a:r>
          </a:p>
          <a:p>
            <a:r>
              <a:rPr lang="en-GB" baseline="0" dirty="0"/>
              <a:t>The internal and external stakeholders as stated by </a:t>
            </a:r>
            <a:r>
              <a:rPr lang="en-GB" baseline="0" dirty="0" err="1"/>
              <a:t>Varvasovszky</a:t>
            </a:r>
            <a:r>
              <a:rPr lang="en-GB" baseline="0" dirty="0"/>
              <a:t> a stakeholders </a:t>
            </a:r>
            <a:r>
              <a:rPr lang="en-GB" sz="1200" kern="1200" dirty="0">
                <a:solidFill>
                  <a:schemeClr val="tx1"/>
                </a:solidFill>
                <a:effectLst/>
                <a:latin typeface="+mn-lt"/>
                <a:ea typeface="+mn-ea"/>
                <a:cs typeface="+mn-cs"/>
              </a:rPr>
              <a:t> are “individuals, groups and organizations – influence decision-making processes” </a:t>
            </a:r>
            <a:r>
              <a:rPr lang="en-GB" baseline="0" dirty="0"/>
              <a:t>. So basically any person who has an interest within the project. The founder and financier of the project, the supplier of goods, other managers and personal from various departments internally and externally, and also the general public.</a:t>
            </a:r>
          </a:p>
          <a:p>
            <a:r>
              <a:rPr lang="en-GB" baseline="0" dirty="0"/>
              <a:t>The project team </a:t>
            </a:r>
          </a:p>
          <a:p>
            <a:endParaRPr lang="en-GB" baseline="0" dirty="0"/>
          </a:p>
        </p:txBody>
      </p:sp>
      <p:sp>
        <p:nvSpPr>
          <p:cNvPr id="4" name="Slide Number Placeholder 3"/>
          <p:cNvSpPr>
            <a:spLocks noGrp="1"/>
          </p:cNvSpPr>
          <p:nvPr>
            <p:ph type="sldNum" sz="quarter" idx="10"/>
          </p:nvPr>
        </p:nvSpPr>
        <p:spPr/>
        <p:txBody>
          <a:bodyPr/>
          <a:lstStyle/>
          <a:p>
            <a:fld id="{A670C49D-05A0-4C54-9A22-4E9A585880BA}" type="slidenum">
              <a:rPr lang="en-GB" smtClean="0"/>
              <a:t>3</a:t>
            </a:fld>
            <a:endParaRPr lang="en-GB"/>
          </a:p>
        </p:txBody>
      </p:sp>
    </p:spTree>
    <p:extLst>
      <p:ext uri="{BB962C8B-B14F-4D97-AF65-F5344CB8AC3E}">
        <p14:creationId xmlns:p14="http://schemas.microsoft.com/office/powerpoint/2010/main" val="3352089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What is a methodology. So a methodology is a system or technique used to structure the process of creating a product. The waterfall methodology dates back to the 1970’s and was the first methodology to be created. It was published by </a:t>
            </a:r>
            <a:r>
              <a:rPr lang="en-US" sz="1200" kern="1200" dirty="0">
                <a:solidFill>
                  <a:schemeClr val="tx1"/>
                </a:solidFill>
                <a:effectLst/>
                <a:latin typeface="+mn-lt"/>
                <a:ea typeface="+mn-ea"/>
                <a:cs typeface="+mn-cs"/>
              </a:rPr>
              <a:t>Dr. Winston and was created for a software development.  It involves steps that falls from on to another. Like a waterfall hence the name.  However, due to </a:t>
            </a:r>
            <a:r>
              <a:rPr lang="en-GB" sz="1200" kern="1200" dirty="0">
                <a:solidFill>
                  <a:schemeClr val="tx1"/>
                </a:solidFill>
                <a:effectLst/>
                <a:latin typeface="+mn-lt"/>
                <a:ea typeface="+mn-ea"/>
                <a:cs typeface="+mn-cs"/>
              </a:rPr>
              <a:t>rigidity and the limited room for adaptability and change it is no longer a favourable method. This is mainly due to the fact that projects do change and expand as they grow.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670C49D-05A0-4C54-9A22-4E9A585880BA}" type="slidenum">
              <a:rPr lang="en-GB" smtClean="0"/>
              <a:t>4</a:t>
            </a:fld>
            <a:endParaRPr lang="en-GB"/>
          </a:p>
        </p:txBody>
      </p:sp>
    </p:spTree>
    <p:extLst>
      <p:ext uri="{BB962C8B-B14F-4D97-AF65-F5344CB8AC3E}">
        <p14:creationId xmlns:p14="http://schemas.microsoft.com/office/powerpoint/2010/main" val="1385070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Agile methodology can be dated back to the manufacturing industry area of 1991 with the aim to reduce waste, amplify learning and developing. This method is used in software development. It is a fast paced method leaving project members limited, if not no, time to work on other projects. Due to this many organisation have to prioritise their project lists. However, Agile does leave space for flexibility, adaptability and change. </a:t>
            </a:r>
            <a:endParaRPr lang="en-GB" dirty="0"/>
          </a:p>
        </p:txBody>
      </p:sp>
      <p:sp>
        <p:nvSpPr>
          <p:cNvPr id="4" name="Slide Number Placeholder 3"/>
          <p:cNvSpPr>
            <a:spLocks noGrp="1"/>
          </p:cNvSpPr>
          <p:nvPr>
            <p:ph type="sldNum" sz="quarter" idx="10"/>
          </p:nvPr>
        </p:nvSpPr>
        <p:spPr/>
        <p:txBody>
          <a:bodyPr/>
          <a:lstStyle/>
          <a:p>
            <a:fld id="{A670C49D-05A0-4C54-9A22-4E9A585880BA}" type="slidenum">
              <a:rPr lang="en-GB" smtClean="0"/>
              <a:t>5</a:t>
            </a:fld>
            <a:endParaRPr lang="en-GB"/>
          </a:p>
        </p:txBody>
      </p:sp>
    </p:spTree>
    <p:extLst>
      <p:ext uri="{BB962C8B-B14F-4D97-AF65-F5344CB8AC3E}">
        <p14:creationId xmlns:p14="http://schemas.microsoft.com/office/powerpoint/2010/main" val="1879501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Prince2 stands for PROJECTS IN CONTROLLED ENVIRONMENTS. As you can see from the name this method is very precise and controlled. However, is does still allow room for growth and change. Prince2 has a complexity and three separate processes to run alongside each other. This complexity means that it would not be suited to any small businesses, however it would be beneficial to some medium and most large corporations.</a:t>
            </a:r>
            <a:endParaRPr lang="en-GB" dirty="0"/>
          </a:p>
        </p:txBody>
      </p:sp>
      <p:sp>
        <p:nvSpPr>
          <p:cNvPr id="4" name="Slide Number Placeholder 3"/>
          <p:cNvSpPr>
            <a:spLocks noGrp="1"/>
          </p:cNvSpPr>
          <p:nvPr>
            <p:ph type="sldNum" sz="quarter" idx="10"/>
          </p:nvPr>
        </p:nvSpPr>
        <p:spPr/>
        <p:txBody>
          <a:bodyPr/>
          <a:lstStyle/>
          <a:p>
            <a:fld id="{A670C49D-05A0-4C54-9A22-4E9A585880BA}" type="slidenum">
              <a:rPr lang="en-GB" smtClean="0"/>
              <a:t>6</a:t>
            </a:fld>
            <a:endParaRPr lang="en-GB"/>
          </a:p>
        </p:txBody>
      </p:sp>
    </p:spTree>
    <p:extLst>
      <p:ext uri="{BB962C8B-B14F-4D97-AF65-F5344CB8AC3E}">
        <p14:creationId xmlns:p14="http://schemas.microsoft.com/office/powerpoint/2010/main" val="1926161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 pace of change is increasing. The technical skills that are learnt in the past are becoming less important and people skills, or soft skills are they are known for, are becoming just as important, if not more important. And this is one of the mane challenges a project manager must be able to grow along side. </a:t>
            </a:r>
            <a:endParaRPr lang="en-GB" dirty="0"/>
          </a:p>
          <a:p>
            <a:r>
              <a:rPr lang="en-GB" dirty="0"/>
              <a:t>A</a:t>
            </a:r>
            <a:r>
              <a:rPr lang="en-GB" baseline="0" dirty="0"/>
              <a:t> project manager has a immense job which would best suited for a person who has good people skills as the job role involved the ability to communicate and influence people. And not just people from the project team but also people who may be higher up and even the project financier and …..</a:t>
            </a:r>
          </a:p>
          <a:p>
            <a:r>
              <a:rPr lang="en-GB" baseline="0" dirty="0"/>
              <a:t>As you could see from the previous slides the basic steps for any methodology remain the same …. Different methodologies may add step or call them by different names but either way they are the same.</a:t>
            </a:r>
          </a:p>
          <a:p>
            <a:r>
              <a:rPr lang="en-GB" baseline="0" dirty="0"/>
              <a:t>When I first started this module I thought the only people involved were the project team. However I have since learnt that there are many individuals involved. From the organisation, stakeholders and the general public. </a:t>
            </a:r>
          </a:p>
        </p:txBody>
      </p:sp>
      <p:sp>
        <p:nvSpPr>
          <p:cNvPr id="4" name="Slide Number Placeholder 3"/>
          <p:cNvSpPr>
            <a:spLocks noGrp="1"/>
          </p:cNvSpPr>
          <p:nvPr>
            <p:ph type="sldNum" sz="quarter" idx="10"/>
          </p:nvPr>
        </p:nvSpPr>
        <p:spPr/>
        <p:txBody>
          <a:bodyPr/>
          <a:lstStyle/>
          <a:p>
            <a:fld id="{A670C49D-05A0-4C54-9A22-4E9A585880BA}" type="slidenum">
              <a:rPr lang="en-GB" smtClean="0"/>
              <a:t>7</a:t>
            </a:fld>
            <a:endParaRPr lang="en-GB"/>
          </a:p>
        </p:txBody>
      </p:sp>
    </p:spTree>
    <p:extLst>
      <p:ext uri="{BB962C8B-B14F-4D97-AF65-F5344CB8AC3E}">
        <p14:creationId xmlns:p14="http://schemas.microsoft.com/office/powerpoint/2010/main" val="4202260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4/2/2019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4/2/2019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4/2/2019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b="1" dirty="0">
                <a:solidFill>
                  <a:srgbClr val="2BB0CB"/>
                </a:solidFill>
              </a:rPr>
              <a:t>Project Management for Sustainability - BMSP5008</a:t>
            </a:r>
            <a:endParaRPr lang="en-GB" sz="4800" dirty="0">
              <a:solidFill>
                <a:srgbClr val="2BB0CB"/>
              </a:solidFill>
            </a:endParaRPr>
          </a:p>
        </p:txBody>
      </p:sp>
      <p:sp>
        <p:nvSpPr>
          <p:cNvPr id="3" name="Subtitle 2"/>
          <p:cNvSpPr>
            <a:spLocks noGrp="1"/>
          </p:cNvSpPr>
          <p:nvPr>
            <p:ph type="subTitle" idx="1"/>
          </p:nvPr>
        </p:nvSpPr>
        <p:spPr/>
        <p:txBody>
          <a:bodyPr/>
          <a:lstStyle/>
          <a:p>
            <a:r>
              <a:rPr lang="en-GB" dirty="0"/>
              <a:t>Fiona Bowskill - 1601312</a:t>
            </a:r>
          </a:p>
        </p:txBody>
      </p:sp>
    </p:spTree>
    <p:extLst>
      <p:ext uri="{BB962C8B-B14F-4D97-AF65-F5344CB8AC3E}">
        <p14:creationId xmlns:p14="http://schemas.microsoft.com/office/powerpoint/2010/main" val="652269973"/>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solidFill>
                  <a:srgbClr val="2BB0CB"/>
                </a:solidFill>
              </a:rPr>
              <a:t>What is Project Management? </a:t>
            </a:r>
          </a:p>
        </p:txBody>
      </p:sp>
      <p:sp>
        <p:nvSpPr>
          <p:cNvPr id="3" name="Content Placeholder 2"/>
          <p:cNvSpPr>
            <a:spLocks noGrp="1"/>
          </p:cNvSpPr>
          <p:nvPr>
            <p:ph idx="1"/>
          </p:nvPr>
        </p:nvSpPr>
        <p:spPr/>
        <p:txBody>
          <a:bodyPr/>
          <a:lstStyle/>
          <a:p>
            <a:r>
              <a:rPr lang="en-GB" dirty="0"/>
              <a:t>Project – “temporary endeavour with a beginning and an end and it must be used to create a unique product, service or result” </a:t>
            </a:r>
            <a:r>
              <a:rPr lang="en-GB" sz="1400" dirty="0"/>
              <a:t>(MSG,2019).</a:t>
            </a:r>
          </a:p>
          <a:p>
            <a:endParaRPr lang="en-GB" dirty="0"/>
          </a:p>
          <a:p>
            <a:r>
              <a:rPr lang="en-GB" dirty="0"/>
              <a:t>Project Management – “is the application of knowledge, skills, tools, and techniques to project activities to meet the project requirements” </a:t>
            </a:r>
            <a:r>
              <a:rPr lang="en-GB" sz="1400" dirty="0"/>
              <a:t>(Institute,2019).</a:t>
            </a:r>
          </a:p>
          <a:p>
            <a:endParaRPr lang="en-GB" sz="1400" dirty="0"/>
          </a:p>
          <a:p>
            <a:r>
              <a:rPr lang="en-GB" dirty="0"/>
              <a:t>A Project Manager - “is a person that is responsible for leading a project from its inception to execution” </a:t>
            </a:r>
            <a:r>
              <a:rPr lang="en-GB" sz="1400" dirty="0"/>
              <a:t>(Techopedia, 2019).</a:t>
            </a:r>
          </a:p>
        </p:txBody>
      </p:sp>
    </p:spTree>
    <p:extLst>
      <p:ext uri="{BB962C8B-B14F-4D97-AF65-F5344CB8AC3E}">
        <p14:creationId xmlns:p14="http://schemas.microsoft.com/office/powerpoint/2010/main" val="8806749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372902" y="3294453"/>
            <a:ext cx="4819097" cy="3563547"/>
          </a:xfrm>
          <a:prstGeom prst="rect">
            <a:avLst/>
          </a:prstGeom>
        </p:spPr>
      </p:pic>
      <p:sp>
        <p:nvSpPr>
          <p:cNvPr id="2" name="Title 1"/>
          <p:cNvSpPr>
            <a:spLocks noGrp="1"/>
          </p:cNvSpPr>
          <p:nvPr>
            <p:ph type="title"/>
          </p:nvPr>
        </p:nvSpPr>
        <p:spPr/>
        <p:txBody>
          <a:bodyPr/>
          <a:lstStyle/>
          <a:p>
            <a:pPr algn="ctr"/>
            <a:r>
              <a:rPr lang="en-GB" dirty="0">
                <a:solidFill>
                  <a:srgbClr val="2BB0CB"/>
                </a:solidFill>
              </a:rPr>
              <a:t>Who is involved?</a:t>
            </a:r>
          </a:p>
        </p:txBody>
      </p:sp>
      <p:sp>
        <p:nvSpPr>
          <p:cNvPr id="3" name="Content Placeholder 2"/>
          <p:cNvSpPr>
            <a:spLocks noGrp="1"/>
          </p:cNvSpPr>
          <p:nvPr>
            <p:ph idx="1"/>
          </p:nvPr>
        </p:nvSpPr>
        <p:spPr/>
        <p:txBody>
          <a:bodyPr/>
          <a:lstStyle/>
          <a:p>
            <a:endParaRPr lang="en-GB" dirty="0"/>
          </a:p>
          <a:p>
            <a:r>
              <a:rPr lang="en-GB" dirty="0"/>
              <a:t>The Organisation </a:t>
            </a:r>
          </a:p>
          <a:p>
            <a:r>
              <a:rPr lang="en-GB" dirty="0"/>
              <a:t>Internal and External Stakeholders </a:t>
            </a:r>
            <a:r>
              <a:rPr lang="en-GB" sz="1400" dirty="0">
                <a:solidFill>
                  <a:schemeClr val="tx1"/>
                </a:solidFill>
              </a:rPr>
              <a:t>(</a:t>
            </a:r>
            <a:r>
              <a:rPr lang="en-GB" sz="1400" dirty="0" err="1">
                <a:solidFill>
                  <a:schemeClr val="tx1"/>
                </a:solidFill>
              </a:rPr>
              <a:t>Varvasovszky</a:t>
            </a:r>
            <a:r>
              <a:rPr lang="en-GB" sz="1400" dirty="0">
                <a:solidFill>
                  <a:schemeClr val="tx1"/>
                </a:solidFill>
              </a:rPr>
              <a:t>, 2000)</a:t>
            </a:r>
            <a:endParaRPr lang="en-GB" sz="1400" dirty="0"/>
          </a:p>
          <a:p>
            <a:r>
              <a:rPr lang="en-GB" dirty="0"/>
              <a:t>The project Team </a:t>
            </a:r>
          </a:p>
        </p:txBody>
      </p:sp>
    </p:spTree>
    <p:extLst>
      <p:ext uri="{BB962C8B-B14F-4D97-AF65-F5344CB8AC3E}">
        <p14:creationId xmlns:p14="http://schemas.microsoft.com/office/powerpoint/2010/main" val="361918630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383270" y="3397839"/>
            <a:ext cx="6359121" cy="2838893"/>
          </a:xfrm>
          <a:prstGeom prst="rect">
            <a:avLst/>
          </a:prstGeom>
        </p:spPr>
      </p:pic>
      <p:sp>
        <p:nvSpPr>
          <p:cNvPr id="2" name="Title 1"/>
          <p:cNvSpPr>
            <a:spLocks noGrp="1"/>
          </p:cNvSpPr>
          <p:nvPr>
            <p:ph type="title"/>
          </p:nvPr>
        </p:nvSpPr>
        <p:spPr/>
        <p:txBody>
          <a:bodyPr/>
          <a:lstStyle/>
          <a:p>
            <a:pPr algn="ctr"/>
            <a:r>
              <a:rPr lang="en-GB" dirty="0">
                <a:solidFill>
                  <a:srgbClr val="2BB0CB"/>
                </a:solidFill>
              </a:rPr>
              <a:t>Methodologies</a:t>
            </a:r>
          </a:p>
        </p:txBody>
      </p:sp>
      <p:sp>
        <p:nvSpPr>
          <p:cNvPr id="3" name="Content Placeholder 2"/>
          <p:cNvSpPr>
            <a:spLocks noGrp="1"/>
          </p:cNvSpPr>
          <p:nvPr>
            <p:ph idx="1"/>
          </p:nvPr>
        </p:nvSpPr>
        <p:spPr/>
        <p:txBody>
          <a:bodyPr/>
          <a:lstStyle/>
          <a:p>
            <a:r>
              <a:rPr lang="en-GB" sz="3200" dirty="0"/>
              <a:t>Waterfall </a:t>
            </a:r>
            <a:r>
              <a:rPr lang="en-GB" dirty="0"/>
              <a:t>– is the original methodology that all others stem from. “The waterfall method is a system that involves a chain of cascading steps that cover the development process of each stage.” </a:t>
            </a:r>
            <a:r>
              <a:rPr lang="en-GB" sz="1400" dirty="0"/>
              <a:t>(Debra </a:t>
            </a:r>
            <a:r>
              <a:rPr lang="en-GB" sz="1400" dirty="0" err="1"/>
              <a:t>Howcroft</a:t>
            </a:r>
            <a:r>
              <a:rPr lang="en-GB" sz="1400" dirty="0"/>
              <a:t>, 2000)</a:t>
            </a:r>
          </a:p>
          <a:p>
            <a:r>
              <a:rPr lang="en-GB" dirty="0"/>
              <a:t>Dates back to 1970’s</a:t>
            </a:r>
          </a:p>
          <a:p>
            <a:pPr marL="0" indent="0">
              <a:buNone/>
            </a:pPr>
            <a:endParaRPr lang="en-GB" dirty="0"/>
          </a:p>
        </p:txBody>
      </p:sp>
      <p:sp>
        <p:nvSpPr>
          <p:cNvPr id="5" name="TextBox 4"/>
          <p:cNvSpPr txBox="1"/>
          <p:nvPr/>
        </p:nvSpPr>
        <p:spPr>
          <a:xfrm>
            <a:off x="3273905" y="5916133"/>
            <a:ext cx="2007780" cy="369332"/>
          </a:xfrm>
          <a:prstGeom prst="rect">
            <a:avLst/>
          </a:prstGeom>
          <a:noFill/>
        </p:spPr>
        <p:txBody>
          <a:bodyPr wrap="square" rtlCol="0">
            <a:spAutoFit/>
          </a:bodyPr>
          <a:lstStyle/>
          <a:p>
            <a:r>
              <a:rPr lang="en-GB" dirty="0"/>
              <a:t>(</a:t>
            </a:r>
            <a:r>
              <a:rPr lang="en-GB" sz="1100" dirty="0" err="1"/>
              <a:t>Tamplin</a:t>
            </a:r>
            <a:r>
              <a:rPr lang="en-GB" sz="1100" dirty="0"/>
              <a:t>, 2016</a:t>
            </a:r>
            <a:r>
              <a:rPr lang="en-GB" dirty="0"/>
              <a:t>)</a:t>
            </a:r>
          </a:p>
        </p:txBody>
      </p:sp>
    </p:spTree>
    <p:extLst>
      <p:ext uri="{BB962C8B-B14F-4D97-AF65-F5344CB8AC3E}">
        <p14:creationId xmlns:p14="http://schemas.microsoft.com/office/powerpoint/2010/main" val="309515628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2BB0CB"/>
                </a:solidFill>
              </a:rPr>
              <a:t>Methodologies </a:t>
            </a:r>
          </a:p>
        </p:txBody>
      </p:sp>
      <p:sp>
        <p:nvSpPr>
          <p:cNvPr id="3" name="Content Placeholder 2"/>
          <p:cNvSpPr>
            <a:spLocks noGrp="1"/>
          </p:cNvSpPr>
          <p:nvPr>
            <p:ph idx="1"/>
          </p:nvPr>
        </p:nvSpPr>
        <p:spPr>
          <a:xfrm>
            <a:off x="1371600" y="1945758"/>
            <a:ext cx="9601200" cy="3581400"/>
          </a:xfrm>
        </p:spPr>
        <p:txBody>
          <a:bodyPr/>
          <a:lstStyle/>
          <a:p>
            <a:r>
              <a:rPr lang="en-GB" sz="3200" dirty="0"/>
              <a:t>Agile</a:t>
            </a:r>
            <a:r>
              <a:rPr lang="en-GB" dirty="0"/>
              <a:t> – The Agile Method is typically used within software developments. This method allows  quick response  to the volatility of creating software. “It uses incremental, iterative work sequences that are commonly known as sprints”. </a:t>
            </a:r>
            <a:r>
              <a:rPr lang="en-GB" sz="1400" dirty="0"/>
              <a:t>(Linchpin, 2019)</a:t>
            </a:r>
          </a:p>
          <a:p>
            <a:r>
              <a:rPr lang="en-GB" dirty="0"/>
              <a:t>Dates back to 1991 </a:t>
            </a:r>
            <a:r>
              <a:rPr lang="en-GB" sz="1400" dirty="0"/>
              <a:t>(Li Jiang, 2009)</a:t>
            </a:r>
          </a:p>
          <a:p>
            <a:endParaRPr lang="en-GB" sz="2400" dirty="0"/>
          </a:p>
          <a:p>
            <a:endParaRPr lang="en-GB" dirty="0"/>
          </a:p>
        </p:txBody>
      </p:sp>
      <p:pic>
        <p:nvPicPr>
          <p:cNvPr id="4" name="Picture 3"/>
          <p:cNvPicPr>
            <a:picLocks noChangeAspect="1"/>
          </p:cNvPicPr>
          <p:nvPr/>
        </p:nvPicPr>
        <p:blipFill>
          <a:blip r:embed="rId3"/>
          <a:stretch>
            <a:fillRect/>
          </a:stretch>
        </p:blipFill>
        <p:spPr>
          <a:xfrm>
            <a:off x="3020144" y="3867488"/>
            <a:ext cx="6304111" cy="2384456"/>
          </a:xfrm>
          <a:prstGeom prst="rect">
            <a:avLst/>
          </a:prstGeom>
        </p:spPr>
      </p:pic>
      <p:sp>
        <p:nvSpPr>
          <p:cNvPr id="5" name="TextBox 4"/>
          <p:cNvSpPr txBox="1"/>
          <p:nvPr/>
        </p:nvSpPr>
        <p:spPr>
          <a:xfrm>
            <a:off x="9324255" y="5903877"/>
            <a:ext cx="1818167" cy="369332"/>
          </a:xfrm>
          <a:prstGeom prst="rect">
            <a:avLst/>
          </a:prstGeom>
          <a:noFill/>
        </p:spPr>
        <p:txBody>
          <a:bodyPr wrap="square" rtlCol="0">
            <a:spAutoFit/>
          </a:bodyPr>
          <a:lstStyle/>
          <a:p>
            <a:r>
              <a:rPr lang="en-GB" dirty="0"/>
              <a:t>(</a:t>
            </a:r>
            <a:r>
              <a:rPr lang="en-GB" sz="1200" dirty="0" err="1"/>
              <a:t>ReQtest</a:t>
            </a:r>
            <a:r>
              <a:rPr lang="en-GB" sz="1200" dirty="0"/>
              <a:t>, 2019</a:t>
            </a:r>
            <a:r>
              <a:rPr lang="en-GB" dirty="0"/>
              <a:t>)</a:t>
            </a:r>
          </a:p>
        </p:txBody>
      </p:sp>
    </p:spTree>
    <p:extLst>
      <p:ext uri="{BB962C8B-B14F-4D97-AF65-F5344CB8AC3E}">
        <p14:creationId xmlns:p14="http://schemas.microsoft.com/office/powerpoint/2010/main" val="360707359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2BB0CB"/>
                </a:solidFill>
              </a:rPr>
              <a:t>Methodologies </a:t>
            </a:r>
          </a:p>
        </p:txBody>
      </p:sp>
      <p:sp>
        <p:nvSpPr>
          <p:cNvPr id="3" name="Content Placeholder 2"/>
          <p:cNvSpPr>
            <a:spLocks noGrp="1"/>
          </p:cNvSpPr>
          <p:nvPr>
            <p:ph idx="1"/>
          </p:nvPr>
        </p:nvSpPr>
        <p:spPr>
          <a:xfrm>
            <a:off x="1371600" y="1913861"/>
            <a:ext cx="9601200" cy="3581400"/>
          </a:xfrm>
        </p:spPr>
        <p:txBody>
          <a:bodyPr/>
          <a:lstStyle/>
          <a:p>
            <a:r>
              <a:rPr lang="en-GB" sz="3200" dirty="0"/>
              <a:t>Prince 2 </a:t>
            </a:r>
            <a:r>
              <a:rPr lang="en-GB" dirty="0"/>
              <a:t>-  . “PRINCE2 (an acronym for </a:t>
            </a:r>
            <a:r>
              <a:rPr lang="en-GB" b="1" dirty="0" err="1"/>
              <a:t>PR</a:t>
            </a:r>
            <a:r>
              <a:rPr lang="en-GB" dirty="0" err="1"/>
              <a:t>ojects</a:t>
            </a:r>
            <a:r>
              <a:rPr lang="en-GB" b="1" dirty="0"/>
              <a:t> IN C</a:t>
            </a:r>
            <a:r>
              <a:rPr lang="en-GB" dirty="0"/>
              <a:t>ontrolled</a:t>
            </a:r>
            <a:r>
              <a:rPr lang="en-GB" b="1" dirty="0"/>
              <a:t> E</a:t>
            </a:r>
            <a:r>
              <a:rPr lang="en-GB" dirty="0"/>
              <a:t>nvironments)”. Prince2 applies a structured approach to project management. However, it also includes a flexible and adaptable dynamic to the project allowing for change and growth”. </a:t>
            </a:r>
            <a:r>
              <a:rPr lang="en-GB" sz="1400" dirty="0"/>
              <a:t>(Prince2, 2019).</a:t>
            </a:r>
          </a:p>
          <a:p>
            <a:endParaRPr lang="en-GB" sz="1400" dirty="0"/>
          </a:p>
          <a:p>
            <a:endParaRPr lang="en-GB" dirty="0"/>
          </a:p>
        </p:txBody>
      </p:sp>
      <p:pic>
        <p:nvPicPr>
          <p:cNvPr id="4" name="Picture 3"/>
          <p:cNvPicPr>
            <a:picLocks noChangeAspect="1"/>
          </p:cNvPicPr>
          <p:nvPr/>
        </p:nvPicPr>
        <p:blipFill>
          <a:blip r:embed="rId3">
            <a:duotone>
              <a:schemeClr val="accent5">
                <a:shade val="45000"/>
                <a:satMod val="135000"/>
              </a:schemeClr>
              <a:prstClr val="white"/>
            </a:duotone>
            <a:extLst>
              <a:ext uri="{BEBA8EAE-BF5A-486C-A8C5-ECC9F3942E4B}">
                <a14:imgProps xmlns:a14="http://schemas.microsoft.com/office/drawing/2010/main">
                  <a14:imgLayer r:embed="rId4">
                    <a14:imgEffect>
                      <a14:colorTemperature colorTemp="11200"/>
                    </a14:imgEffect>
                    <a14:imgEffect>
                      <a14:saturation sat="400000"/>
                    </a14:imgEffect>
                    <a14:imgEffect>
                      <a14:brightnessContrast bright="65000" contrast="54000"/>
                    </a14:imgEffect>
                  </a14:imgLayer>
                </a14:imgProps>
              </a:ext>
            </a:extLst>
          </a:blip>
          <a:stretch>
            <a:fillRect/>
          </a:stretch>
        </p:blipFill>
        <p:spPr>
          <a:xfrm>
            <a:off x="2781300" y="3704561"/>
            <a:ext cx="6990020" cy="2330007"/>
          </a:xfrm>
          <a:prstGeom prst="rect">
            <a:avLst/>
          </a:prstGeom>
          <a:effectLst>
            <a:glow rad="127000">
              <a:schemeClr val="bg1"/>
            </a:glow>
            <a:outerShdw blurRad="50800" dist="50800" dir="5400000" algn="ctr" rotWithShape="0">
              <a:schemeClr val="bg1">
                <a:alpha val="49000"/>
              </a:schemeClr>
            </a:outerShdw>
          </a:effectLst>
        </p:spPr>
      </p:pic>
      <p:sp>
        <p:nvSpPr>
          <p:cNvPr id="5" name="TextBox 4"/>
          <p:cNvSpPr txBox="1"/>
          <p:nvPr/>
        </p:nvSpPr>
        <p:spPr>
          <a:xfrm>
            <a:off x="9675628" y="5713674"/>
            <a:ext cx="2041451" cy="369332"/>
          </a:xfrm>
          <a:prstGeom prst="rect">
            <a:avLst/>
          </a:prstGeom>
          <a:noFill/>
        </p:spPr>
        <p:txBody>
          <a:bodyPr wrap="square" rtlCol="0">
            <a:spAutoFit/>
          </a:bodyPr>
          <a:lstStyle/>
          <a:p>
            <a:r>
              <a:rPr lang="en-GB" dirty="0"/>
              <a:t>(</a:t>
            </a:r>
            <a:r>
              <a:rPr lang="en-GB" sz="1400" dirty="0"/>
              <a:t>Development, 2019)</a:t>
            </a:r>
          </a:p>
        </p:txBody>
      </p:sp>
    </p:spTree>
    <p:extLst>
      <p:ext uri="{BB962C8B-B14F-4D97-AF65-F5344CB8AC3E}">
        <p14:creationId xmlns:p14="http://schemas.microsoft.com/office/powerpoint/2010/main" val="203229209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2BB0CB"/>
                </a:solidFill>
              </a:rPr>
              <a:t>What I have learnt!</a:t>
            </a:r>
          </a:p>
        </p:txBody>
      </p:sp>
      <p:sp>
        <p:nvSpPr>
          <p:cNvPr id="3" name="Content Placeholder 2"/>
          <p:cNvSpPr>
            <a:spLocks noGrp="1"/>
          </p:cNvSpPr>
          <p:nvPr>
            <p:ph idx="1"/>
          </p:nvPr>
        </p:nvSpPr>
        <p:spPr/>
        <p:txBody>
          <a:bodyPr/>
          <a:lstStyle/>
          <a:p>
            <a:r>
              <a:rPr lang="en-GB" dirty="0"/>
              <a:t>The main job of a Project Manager is to collaborate data, ensuring all processes and steps are fulfilled to their best of ability.</a:t>
            </a:r>
          </a:p>
          <a:p>
            <a:r>
              <a:rPr lang="en-GB" dirty="0"/>
              <a:t>The main skill needed for the job are the soft skills and an understanding of the industry in which they are working. </a:t>
            </a:r>
          </a:p>
          <a:p>
            <a:r>
              <a:rPr lang="en-GB" dirty="0"/>
              <a:t>Although there are a vast amount of methodology in conjunction of project management their basic process of the stages are the same. </a:t>
            </a:r>
          </a:p>
          <a:p>
            <a:r>
              <a:rPr lang="en-GB" dirty="0"/>
              <a:t>Contrary to my own belief a project has many internal and external personnel interested and involved within a project, and not just the project team. </a:t>
            </a:r>
          </a:p>
        </p:txBody>
      </p:sp>
    </p:spTree>
    <p:extLst>
      <p:ext uri="{BB962C8B-B14F-4D97-AF65-F5344CB8AC3E}">
        <p14:creationId xmlns:p14="http://schemas.microsoft.com/office/powerpoint/2010/main" val="398269289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2BB0CB"/>
                </a:solidFill>
              </a:rPr>
              <a:t>References </a:t>
            </a:r>
          </a:p>
        </p:txBody>
      </p:sp>
      <p:sp>
        <p:nvSpPr>
          <p:cNvPr id="4" name="Rectangle 1"/>
          <p:cNvSpPr>
            <a:spLocks noGrp="1" noChangeArrowheads="1"/>
          </p:cNvSpPr>
          <p:nvPr>
            <p:ph idx="1"/>
          </p:nvPr>
        </p:nvSpPr>
        <p:spPr bwMode="auto">
          <a:xfrm>
            <a:off x="1371600" y="1428750"/>
            <a:ext cx="1010093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just">
              <a:lnSpc>
                <a:spcPct val="200000"/>
              </a:lnSpc>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Debra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Howcroft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C. (2000).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Proposed Methodology for Web Development.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Salford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IS Research Centre.</a:t>
            </a:r>
            <a:endParaRPr kumimoji="0" lang="en-GB" altLang="en-US" sz="1400" b="0" i="0" u="none" strike="noStrike" cap="none" normalizeH="0" baseline="0" dirty="0">
              <a:ln>
                <a:noFill/>
              </a:ln>
              <a:solidFill>
                <a:schemeClr val="tx1"/>
              </a:solidFill>
              <a:effectLst/>
            </a:endParaRPr>
          </a:p>
          <a:p>
            <a:pPr algn="just">
              <a:lnSpc>
                <a:spcPct val="200000"/>
              </a:lnSpc>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Development, P. (2019).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PRINCE2® Project Management?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Professional Development : https://www.professionaldevelopment.ie/what-is-prince2-project-management</a:t>
            </a:r>
            <a:endParaRPr kumimoji="0" lang="en-GB" altLang="en-US" sz="1400" b="0" i="0" u="none" strike="noStrike" cap="none" normalizeH="0" baseline="0" dirty="0">
              <a:ln>
                <a:noFill/>
              </a:ln>
              <a:solidFill>
                <a:schemeClr val="tx1"/>
              </a:solidFill>
              <a:effectLst/>
            </a:endParaRPr>
          </a:p>
          <a:p>
            <a:pPr algn="just">
              <a:lnSpc>
                <a:spcPct val="200000"/>
              </a:lnSpc>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Institute, P. M. (2019).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Project Management?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Project Management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Institute,Inc</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https://www.pmi.org/about/learn-about-pmi/what-is-project-management</a:t>
            </a:r>
            <a:endParaRPr kumimoji="0" lang="en-GB" altLang="en-US" sz="1400" b="0" i="0" u="none" strike="noStrike" cap="none" normalizeH="0" baseline="0" dirty="0">
              <a:ln>
                <a:noFill/>
              </a:ln>
              <a:solidFill>
                <a:schemeClr val="tx1"/>
              </a:solidFill>
              <a:effectLst/>
            </a:endParaRPr>
          </a:p>
          <a:p>
            <a:pPr algn="just">
              <a:lnSpc>
                <a:spcPct val="200000"/>
              </a:lnSpc>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 Jiang, A. E. (2009). An Analysis of the history of classical software development and agile development .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IEEE International </a:t>
            </a:r>
            <a:r>
              <a:rPr kumimoji="0" lang="en-US" altLang="en-US" sz="1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Confrence</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on Systems, Man and Cybernetics.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San Antonio : IEEE.</a:t>
            </a:r>
            <a:endParaRPr kumimoji="0" lang="en-GB" altLang="en-US" sz="1400" b="0" i="0" u="none" strike="noStrike" cap="none" normalizeH="0" baseline="0" dirty="0">
              <a:ln>
                <a:noFill/>
              </a:ln>
              <a:solidFill>
                <a:schemeClr val="tx1"/>
              </a:solidFill>
              <a:effectLst/>
            </a:endParaRPr>
          </a:p>
          <a:p>
            <a:pPr algn="just">
              <a:lnSpc>
                <a:spcPct val="200000"/>
              </a:lnSpc>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Linchpin. (2019).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Beginners Guide To Understanding The Agile Method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Linchpin SEO: https://linchpinseo.com/the-agile-method/</a:t>
            </a:r>
            <a:endParaRPr kumimoji="0" lang="en-GB" altLang="en-US" sz="1400" b="0" i="0" u="none" strike="noStrike" cap="none" normalizeH="0" baseline="0" dirty="0">
              <a:ln>
                <a:noFill/>
              </a:ln>
              <a:solidFill>
                <a:schemeClr val="tx1"/>
              </a:solidFill>
              <a:effectLst/>
            </a:endParaRPr>
          </a:p>
          <a:p>
            <a:pPr algn="just">
              <a:lnSpc>
                <a:spcPct val="200000"/>
              </a:lnSpc>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MSG. (2019).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a Project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Managment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Study Guide : https://www.managementstudyguide.com/what-is-project.htm</a:t>
            </a:r>
            <a:endParaRPr kumimoji="0" lang="en-GB" altLang="en-US" sz="1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61995489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2BB0CB"/>
                </a:solidFill>
              </a:rPr>
              <a:t>References </a:t>
            </a:r>
          </a:p>
        </p:txBody>
      </p:sp>
      <p:sp>
        <p:nvSpPr>
          <p:cNvPr id="3" name="Content Placeholder 2"/>
          <p:cNvSpPr>
            <a:spLocks noGrp="1"/>
          </p:cNvSpPr>
          <p:nvPr>
            <p:ph idx="1"/>
          </p:nvPr>
        </p:nvSpPr>
        <p:spPr>
          <a:xfrm>
            <a:off x="1371600" y="1796903"/>
            <a:ext cx="9601200" cy="3581400"/>
          </a:xfrm>
        </p:spPr>
        <p:txBody>
          <a:bodyPr>
            <a:normAutofit fontScale="62500" lnSpcReduction="20000"/>
          </a:bodyPr>
          <a:lstStyle/>
          <a:p>
            <a:pPr algn="just">
              <a:lnSpc>
                <a:spcPct val="200000"/>
              </a:lnSpc>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Prince2. (2019).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What is PRINCE2? </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Retrieved from Prince2.com: https://www.prince2.com/uk/what-is-prince2</a:t>
            </a:r>
            <a:endParaRPr lang="en-GB" altLang="en-US" dirty="0">
              <a:solidFill>
                <a:schemeClr val="tx1"/>
              </a:solidFill>
            </a:endParaRPr>
          </a:p>
          <a:p>
            <a:pPr algn="just">
              <a:lnSpc>
                <a:spcPct val="200000"/>
              </a:lnSpc>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ReQtest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(2019,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Febuary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18).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Agile Methodology Tutorial – Agile Methodology, Its Principles &amp; Agile Project Management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Retrieved from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ReQtest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https://reqtest.com/agile-blog/agile-methodology-tutorial/</a:t>
            </a:r>
            <a:endParaRPr lang="en-GB" altLang="en-US" dirty="0">
              <a:solidFill>
                <a:schemeClr val="tx1"/>
              </a:solidFill>
            </a:endParaRPr>
          </a:p>
          <a:p>
            <a:pPr algn="just">
              <a:lnSpc>
                <a:spcPct val="200000"/>
              </a:lnSpc>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Tamplin</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N. (2016, May 3).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Don’t Go Chasing Waterfall (.. project management)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Retrieved from Technology Meets Culture: https://neiltamplin.me/dont-go-chasing-waterfall-project-management-3b06088a240f?gi=38ccb1645239</a:t>
            </a:r>
            <a:endParaRPr lang="en-GB" altLang="en-US" dirty="0">
              <a:solidFill>
                <a:schemeClr val="tx1"/>
              </a:solidFill>
            </a:endParaRPr>
          </a:p>
          <a:p>
            <a:pPr algn="just">
              <a:lnSpc>
                <a:spcPct val="200000"/>
              </a:lnSpc>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Techopedia</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(2019).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Project Manager (PM) </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Retrieved from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Techopedia</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https://www.techopedia.com/definition/677/project-manager-pm</a:t>
            </a:r>
            <a:endParaRPr lang="en-GB" altLang="en-US" dirty="0">
              <a:solidFill>
                <a:schemeClr val="tx1"/>
              </a:solidFill>
            </a:endParaRPr>
          </a:p>
          <a:p>
            <a:pPr algn="just">
              <a:lnSpc>
                <a:spcPct val="200000"/>
              </a:lnSpc>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Varvasovszky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R. B. (2000, September 1). Stakeholder analysis: a review. pp. 239-246. Retrieved from Health Policy and Planning .</a:t>
            </a:r>
            <a:endParaRPr lang="en-GB" altLang="en-US" dirty="0">
              <a:solidFill>
                <a:schemeClr val="tx1"/>
              </a:solidFill>
            </a:endParaRPr>
          </a:p>
          <a:p>
            <a:pPr>
              <a:lnSpc>
                <a:spcPct val="200000"/>
              </a:lnSpc>
            </a:pPr>
            <a:endParaRPr lang="en-GB" altLang="en-US" sz="2800" dirty="0">
              <a:solidFill>
                <a:schemeClr val="tx1"/>
              </a:solidFill>
              <a:latin typeface="Arial" panose="020B0604020202020204" pitchFamily="34" charset="0"/>
            </a:endParaRPr>
          </a:p>
          <a:p>
            <a:endParaRPr lang="en-GB" dirty="0"/>
          </a:p>
        </p:txBody>
      </p:sp>
    </p:spTree>
    <p:extLst>
      <p:ext uri="{BB962C8B-B14F-4D97-AF65-F5344CB8AC3E}">
        <p14:creationId xmlns:p14="http://schemas.microsoft.com/office/powerpoint/2010/main" val="331814952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681</TotalTime>
  <Words>1447</Words>
  <Application>Microsoft Office PowerPoint</Application>
  <PresentationFormat>Widescreen</PresentationFormat>
  <Paragraphs>64</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Franklin Gothic Book</vt:lpstr>
      <vt:lpstr>Crop</vt:lpstr>
      <vt:lpstr>Project Management for Sustainability - BMSP5008</vt:lpstr>
      <vt:lpstr>What is Project Management? </vt:lpstr>
      <vt:lpstr>Who is involved?</vt:lpstr>
      <vt:lpstr>Methodologies</vt:lpstr>
      <vt:lpstr>Methodologies </vt:lpstr>
      <vt:lpstr>Methodologies </vt:lpstr>
      <vt:lpstr>What I have learnt!</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 - BMSP5008</dc:title>
  <dc:creator>Elizabeth Bowskill (1601312)</dc:creator>
  <cp:lastModifiedBy>Fiona</cp:lastModifiedBy>
  <cp:revision>28</cp:revision>
  <dcterms:created xsi:type="dcterms:W3CDTF">2019-03-26T13:58:43Z</dcterms:created>
  <dcterms:modified xsi:type="dcterms:W3CDTF">2019-04-02T11:18:19Z</dcterms:modified>
</cp:coreProperties>
</file>