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28"/>
  </p:notesMasterIdLst>
  <p:sldIdLst>
    <p:sldId id="289" r:id="rId3"/>
    <p:sldId id="353" r:id="rId4"/>
    <p:sldId id="288" r:id="rId5"/>
    <p:sldId id="354" r:id="rId6"/>
    <p:sldId id="260" r:id="rId7"/>
    <p:sldId id="258" r:id="rId8"/>
    <p:sldId id="259" r:id="rId9"/>
    <p:sldId id="261" r:id="rId10"/>
    <p:sldId id="262" r:id="rId11"/>
    <p:sldId id="263" r:id="rId12"/>
    <p:sldId id="264" r:id="rId13"/>
    <p:sldId id="265" r:id="rId14"/>
    <p:sldId id="266" r:id="rId15"/>
    <p:sldId id="267" r:id="rId16"/>
    <p:sldId id="269" r:id="rId17"/>
    <p:sldId id="270" r:id="rId18"/>
    <p:sldId id="271" r:id="rId19"/>
    <p:sldId id="272" r:id="rId20"/>
    <p:sldId id="273" r:id="rId21"/>
    <p:sldId id="276" r:id="rId22"/>
    <p:sldId id="277" r:id="rId23"/>
    <p:sldId id="316" r:id="rId24"/>
    <p:sldId id="317" r:id="rId25"/>
    <p:sldId id="318" r:id="rId26"/>
    <p:sldId id="343"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67315" autoAdjust="0"/>
  </p:normalViewPr>
  <p:slideViewPr>
    <p:cSldViewPr snapToGrid="0">
      <p:cViewPr varScale="1">
        <p:scale>
          <a:sx n="50" d="100"/>
          <a:sy n="50" d="100"/>
        </p:scale>
        <p:origin x="128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6B05BB-1DC2-4040-B5FD-E04BFC587127}" type="datetimeFigureOut">
              <a:rPr lang="en-GB" smtClean="0"/>
              <a:t>22/05/2025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6CBF57-7662-48E3-A643-88EDA2EB8073}" type="slidenum">
              <a:rPr lang="en-GB" smtClean="0"/>
              <a:t>‹#›</a:t>
            </a:fld>
            <a:endParaRPr lang="en-GB"/>
          </a:p>
        </p:txBody>
      </p:sp>
    </p:spTree>
    <p:extLst>
      <p:ext uri="{BB962C8B-B14F-4D97-AF65-F5344CB8AC3E}">
        <p14:creationId xmlns:p14="http://schemas.microsoft.com/office/powerpoint/2010/main" val="19107154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F1F1F"/>
                </a:solidFill>
                <a:effectLst/>
                <a:latin typeface="Source Sans Pro" panose="020B0503030403020204" pitchFamily="34" charset="0"/>
              </a:rPr>
              <a:t>I love physical analogies as they help us internalize and remember.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You could think of connected leadership as a rope made up of four fibers.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Our ability to thrive as a purpose driven leader is only as strong as the weakest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of these fibers, being present and intentional across all four of these Ps,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makes a stronger rope than being strong in some areas and weaken others.</a:t>
            </a:r>
            <a:endParaRPr lang="en-US" b="0" i="0" dirty="0">
              <a:solidFill>
                <a:srgbClr val="333333"/>
              </a:solidFill>
              <a:effectLst/>
              <a:latin typeface="OpenSan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4B8621-6EA8-474A-8184-C474632CBB6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130994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F1F1F"/>
                </a:solidFill>
                <a:effectLst/>
                <a:latin typeface="Source Sans Pro" panose="020B0503030403020204" pitchFamily="34" charset="0"/>
              </a:rPr>
              <a:t>These 4 Ps can apply across all levels as we rise out of the individual or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self level, to the team level, through to the world around us or system level. </a:t>
            </a:r>
            <a:endParaRPr lang="en-US" b="0" i="0" dirty="0">
              <a:solidFill>
                <a:srgbClr val="333333"/>
              </a:solidFill>
              <a:effectLst/>
              <a:latin typeface="OpenSans"/>
            </a:endParaRP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D7853E-5F1D-0645-B533-059F1D0D33A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841290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F1F1F"/>
                </a:solidFill>
                <a:effectLst/>
                <a:latin typeface="Source Sans Pro" panose="020B0503030403020204" pitchFamily="34" charset="0"/>
              </a:rPr>
              <a:t>let's then take a moment to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unpack what we mean by these two words.</a:t>
            </a:r>
            <a:endParaRPr lang="en-US" b="0" i="0" dirty="0">
              <a:solidFill>
                <a:srgbClr val="333333"/>
              </a:solidFill>
              <a:effectLst/>
              <a:latin typeface="OpenSan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4B8621-6EA8-474A-8184-C474632CBB6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416647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F1F1F"/>
                </a:solidFill>
                <a:effectLst/>
                <a:latin typeface="Source Sans Pro" panose="020B0503030403020204" pitchFamily="34" charset="0"/>
              </a:rPr>
              <a:t>let's then take a moment to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unpack what we mean by these two words.</a:t>
            </a:r>
            <a:endParaRPr lang="en-US" b="0" i="0" dirty="0">
              <a:solidFill>
                <a:srgbClr val="333333"/>
              </a:solidFill>
              <a:effectLst/>
              <a:latin typeface="OpenSan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4B8621-6EA8-474A-8184-C474632CBB6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799028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F1F1F"/>
                </a:solidFill>
                <a:effectLst/>
                <a:latin typeface="Source Sans Pro" panose="020B0503030403020204" pitchFamily="34" charset="0"/>
              </a:rPr>
              <a:t>A common feeling is that we're not truly leaders until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we're out front or on top of the organization chart.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But when you cultivate your leadership ability,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you can lead from any position.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In your current professional or personal life.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You might have the opportunity to lead in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 field or define the steps to achieve a goal,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 project with parameters to be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determined by you and your investigation.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Or you might lead from the side,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creating consensus on goals that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you and your partners will work together to achieve.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Equally important is being able to lead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from behind and serve as the coach,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educator, or advisor who guides the course of a project.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 purpose-driven, connected leader,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nearly always leads from within.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We'll cover this in this course as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leading from within suits all four positions well,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and you are stronger and more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effective when anchored to your individual purpose.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You can then lean towards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 different leadership positions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depending on what is appropriate for the situation.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In my own professional life,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I've been involved with projects that have needed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my leadership from each of these areas.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Sometimes the situation is obvious and I had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no choice but to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lead from the position I found myself in.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But other times, I have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 conscious choice and I can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adapt my leadership style for the situation.</a:t>
            </a:r>
            <a:endParaRPr lang="en-US" b="0" i="0" dirty="0">
              <a:solidFill>
                <a:srgbClr val="333333"/>
              </a:solidFill>
              <a:effectLst/>
              <a:latin typeface="OpenSan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4B8621-6EA8-474A-8184-C474632CBB6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339003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1F1F1F"/>
                </a:solidFill>
                <a:effectLst/>
                <a:latin typeface="Source Sans Pro" panose="020B0503030403020204" pitchFamily="34" charset="0"/>
              </a:rPr>
              <a:t>I'd like to start by giving you a definition of leadership. Now, there are many definitions of leadership and different ways to conceptualize leadership. But by giving you this specific definition, this is going to help set you up for your own leadership development. Defining leadership helps us to determine where we are as leaders, how we are as leaders, and why we are as leaders. It helps us craft our leadership. Here's a definition that we will use throughout this course. Leadership is a socially-constructed process in which an individual is either given or takes increased responsibility or accountability in empowering others to collectively solve problems in alignment with an organizations or teams purpose. Now, that's a lot. We're going to deconstruct this a little bit and talk a bit about each part of this definition. First, leadership is a socially-constructed process. We've talked about how leadership is essentially a relationship between two people. A leader has other people involved. Leadership emerges from those relationships and situations. It emerges out of the meaning that we make in those situations, how we take roles, the behaviors we engage in. That means it's socially constructed. Every time we lead, it's going to feel and be different based on the people and the context involved. Social constructionism, as it pertains to leadership, basically means that how we evaluate and understand leadership is context and relationship dependent. How we conceptualize leadership relies on the role we are in and the culture we're in at the moment. You can imagine that taking on the responsibilities of a team, lead in a group without define leadership roles is very different from stepping into the role of say, a VP at a large organization. These are both leadership, but the effectiveness and the evaluation of the people in these positions is going to vary drastically based on the context, the people involved in the basic elements of the culture. No, absolutely. I mean, leadership is a really interesting field because on the one hand, it is so incredibly important. On the other hand, there are a lot of different ways that one can go about being an effective leader. What's effective in this context may not be effective in that context. It's the age-old thing about does the history make the person? Does the person make history? It's both. These things are interacting constantly. Having said that, there are principles, whether those principles come from psychology or sociology or just things about human behavior experience we've learned about what makes organizations healthy versus unhealthy, a really valuable to know about being exposed to. But unfortunately, it's not a simple recipe. I've worked in consulting, I've worked in tech, and I have now I'm an academic, so context matters in a few ways. The task matters the task at hand, the people you're working with Matt also. Your leadership style cannot be the same with an intern or a fresh trainee as it is with, say, in sometimes you're in a situation where the people who are working with you, or just a skill just as knowledgeable, just as qualified as you. You happen to be in this position where you are taking the leadership for a project. I think the styles have to be very different in both these contexts. The second element of this definition is given or takes increased responsibility and accountability. We think about leadership often in terms of power. Someone who takes a formal role has leadership, but you don't have to have formal power. You do have to have responsibility and accountability. It's worth noting that leadership can be given to you in some role, but you can also take advantage of an opportunity to be a leader. You can step up and be a leader in any situation and people will follow those whom they admire and respect regardless of whether or not they are in formal leadership roles. You don't necessarily have to be in a status of leadership to be a leader. You can be a leader at any level with your peers, with new hires that are coming in with people that you might be on a project on. It doesn't necessarily relate to what it is that you do in your day to day. I think it's how it goes beyond what your job title is or what your job role is. I agree on the control being sort of a tough thing to wrap around. I think being a leader is more about being an influencer than having control, or control is more of an org chart notion than truly inspiring people and making change. Well, if we step back again and we think about who are we influenced by? Who can influence people when they don't have any sort of positional or legitimate power? It gets back to issues of power. When there's no clear hierarchy, people will follow people who they like and respect or generally find that they have some expertise. The next element in this definition is empowering others. Leadership is not about command and control. It is not about telling others what to do. Rather it's about giving others the space to grow to be the best version of themselves and to help them solve the problems they have been hired to solve. I think the other thing I've probably really learned over time is how to really empower others that I work with. Again, I'm type A personality. I tend to believe that I can do it all and I can do it all myself. I really learned like that's not the best approach. Like yes, I could do it all and I could probably do it all myself. But it doesn't make me an effective leader at all. It probably makes me a very ineffective leader. Because if you empower people that report to you, if you empower those that you work with and you empower your staff, like you can do amazing things together and it's much more fun than trying to do something on your own. The next element is collectively solve problems. Working in businesses, working in teams is really about solving problems. You're solving problems all day and so leaders need to think about their work in terms of helping people solve problems and creating cultures of problem-solving. People who are ready to engage in problem-solving at any moment. At one point, particularly when I was into the role of being a leader and I had these lean principles and concepts in mind, my thought of leadership was to say I have to impose these lean concepts on the organization. It's changed because I realized now that it's really about leaders building a framework for problem-solving and engaging a social change process so that people can feel the energy in the success of some of these principles by testing them and trying them. Most leaders believe that their job is to tell people what to do. That's not what this is about. This is leaders have to embrace the opportunity to develop a culture that allows people to think and act from within to solve problems. Instead of telling people what to do, you deploy problem responsibility in this very trusting environment and allow them to practice and make mistakes and share their thoughts without fear. The last element of this definition is, in alignment with an organization or team's purpose. Leaders help people know what direction they're going. Leaders have to have vision. They can be the inspiration, they have the bigger picture. At any level, leaders need to help people get together on the same page so they know the purpose, they know why, they know where they're headed with their overall goals. For me, I think a lot about how a leader engages other people to work together towards collective goals. That's how I think about it. What does it mean to engage other people. What motivates them? What informs them? What encourages them to want to act? What does it mean to work together as opposed to not together or not together. Lots of different ways of not being effective collectively. Then what does it mean to have shared goals? Who sets those goals? How do we understand them, buy into them and then what happens with the bumps along the way? Do we adjust, pivot and so forth. To me, engaging others to work together toward collective goals is mostly what we try to do as a leader. Leadership is a socially constructed process in which an individual is either given or takes increased responsibility or accountability in empowering others to collectively solve problems in alignment with an organizations or teams purpose. This definition of leadership reminds us that leadership is socially constructed, so context and relationships matter for how we evaluate effectiveness. It highlights that we do not have to have formal authority to lead that our job is to empower others to solve problems and to see the goals that guide the group or organization toward its purpose. There is space for each of us in any capacity to learn about leadership and grow as leaders ourselves. This definition encourages us to pay attention to the factors that we know are important to effective leadership, like relationships, context, and purpose.</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665D9C8-3349-4A7D-93D6-FD3F1A86981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010464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F1F1F"/>
                </a:solidFill>
                <a:effectLst/>
                <a:latin typeface="Source Sans Pro" panose="020B0503030403020204" pitchFamily="34" charset="0"/>
              </a:rPr>
              <a:t>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You might have heard of the window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or mirror schools of management.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 contrast between the leader who views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 situation through the window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or the one that looks in the mirror.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This draws the distinction between a leader who tends to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look out from their building and see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others from a distance,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but not really look at themselves and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 leader who reflects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first on their own role in the team effort,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both positively and negatively.</a:t>
            </a:r>
            <a:endParaRPr lang="en-US" b="0" i="0" dirty="0">
              <a:solidFill>
                <a:srgbClr val="333333"/>
              </a:solidFill>
              <a:effectLst/>
              <a:latin typeface="OpenSan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4B8621-6EA8-474A-8184-C474632CBB6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068474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AF7A5-B821-A26D-7435-911B6FE5FFE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3071AFB-9E20-C21E-AF22-011F846CB99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B8F7542-D2BA-9290-3C6F-C3E4D8D8003B}"/>
              </a:ext>
            </a:extLst>
          </p:cNvPr>
          <p:cNvSpPr>
            <a:spLocks noGrp="1"/>
          </p:cNvSpPr>
          <p:nvPr>
            <p:ph type="dt" sz="half" idx="10"/>
          </p:nvPr>
        </p:nvSpPr>
        <p:spPr/>
        <p:txBody>
          <a:bodyPr/>
          <a:lstStyle/>
          <a:p>
            <a:fld id="{5C6AEDDF-1A97-4755-81BE-63F87C36CAA8}" type="datetimeFigureOut">
              <a:rPr lang="en-GB" smtClean="0"/>
              <a:t>22/05/2025</a:t>
            </a:fld>
            <a:endParaRPr lang="en-GB"/>
          </a:p>
        </p:txBody>
      </p:sp>
      <p:sp>
        <p:nvSpPr>
          <p:cNvPr id="5" name="Footer Placeholder 4">
            <a:extLst>
              <a:ext uri="{FF2B5EF4-FFF2-40B4-BE49-F238E27FC236}">
                <a16:creationId xmlns:a16="http://schemas.microsoft.com/office/drawing/2014/main" id="{74A25ACE-831C-D65E-64CB-4BBA649467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219228-3644-B282-BE4C-D908FADA2E23}"/>
              </a:ext>
            </a:extLst>
          </p:cNvPr>
          <p:cNvSpPr>
            <a:spLocks noGrp="1"/>
          </p:cNvSpPr>
          <p:nvPr>
            <p:ph type="sldNum" sz="quarter" idx="12"/>
          </p:nvPr>
        </p:nvSpPr>
        <p:spPr/>
        <p:txBody>
          <a:bodyPr/>
          <a:lstStyle/>
          <a:p>
            <a:fld id="{31AC9450-CA97-412F-9958-CAD279F64757}" type="slidenum">
              <a:rPr lang="en-GB" smtClean="0"/>
              <a:t>‹#›</a:t>
            </a:fld>
            <a:endParaRPr lang="en-GB"/>
          </a:p>
        </p:txBody>
      </p:sp>
    </p:spTree>
    <p:extLst>
      <p:ext uri="{BB962C8B-B14F-4D97-AF65-F5344CB8AC3E}">
        <p14:creationId xmlns:p14="http://schemas.microsoft.com/office/powerpoint/2010/main" val="97527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04CE5-1ECE-6ABC-9E72-C4841132BC9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2485E98-9BAD-F1B3-2772-48F32236820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1839EB-0E90-BF46-C733-11FBB75E0F75}"/>
              </a:ext>
            </a:extLst>
          </p:cNvPr>
          <p:cNvSpPr>
            <a:spLocks noGrp="1"/>
          </p:cNvSpPr>
          <p:nvPr>
            <p:ph type="dt" sz="half" idx="10"/>
          </p:nvPr>
        </p:nvSpPr>
        <p:spPr/>
        <p:txBody>
          <a:bodyPr/>
          <a:lstStyle/>
          <a:p>
            <a:fld id="{5C6AEDDF-1A97-4755-81BE-63F87C36CAA8}" type="datetimeFigureOut">
              <a:rPr lang="en-GB" smtClean="0"/>
              <a:t>22/05/2025</a:t>
            </a:fld>
            <a:endParaRPr lang="en-GB"/>
          </a:p>
        </p:txBody>
      </p:sp>
      <p:sp>
        <p:nvSpPr>
          <p:cNvPr id="5" name="Footer Placeholder 4">
            <a:extLst>
              <a:ext uri="{FF2B5EF4-FFF2-40B4-BE49-F238E27FC236}">
                <a16:creationId xmlns:a16="http://schemas.microsoft.com/office/drawing/2014/main" id="{38D9BFF5-7924-B492-F933-553A27C12A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A80B47-0B73-948C-D506-278DE2C7434C}"/>
              </a:ext>
            </a:extLst>
          </p:cNvPr>
          <p:cNvSpPr>
            <a:spLocks noGrp="1"/>
          </p:cNvSpPr>
          <p:nvPr>
            <p:ph type="sldNum" sz="quarter" idx="12"/>
          </p:nvPr>
        </p:nvSpPr>
        <p:spPr/>
        <p:txBody>
          <a:bodyPr/>
          <a:lstStyle/>
          <a:p>
            <a:fld id="{31AC9450-CA97-412F-9958-CAD279F64757}" type="slidenum">
              <a:rPr lang="en-GB" smtClean="0"/>
              <a:t>‹#›</a:t>
            </a:fld>
            <a:endParaRPr lang="en-GB"/>
          </a:p>
        </p:txBody>
      </p:sp>
    </p:spTree>
    <p:extLst>
      <p:ext uri="{BB962C8B-B14F-4D97-AF65-F5344CB8AC3E}">
        <p14:creationId xmlns:p14="http://schemas.microsoft.com/office/powerpoint/2010/main" val="31162620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1EDED-C463-7DDD-F18B-BB0618A0A02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6C4EFE9-5E4E-74E2-D402-D3DD71F090C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63F097D-E797-D078-D8A7-356BE5E70FAA}"/>
              </a:ext>
            </a:extLst>
          </p:cNvPr>
          <p:cNvSpPr>
            <a:spLocks noGrp="1"/>
          </p:cNvSpPr>
          <p:nvPr>
            <p:ph type="dt" sz="half" idx="10"/>
          </p:nvPr>
        </p:nvSpPr>
        <p:spPr/>
        <p:txBody>
          <a:bodyPr/>
          <a:lstStyle/>
          <a:p>
            <a:fld id="{5C6AEDDF-1A97-4755-81BE-63F87C36CAA8}" type="datetimeFigureOut">
              <a:rPr lang="en-GB" smtClean="0"/>
              <a:t>22/05/2025</a:t>
            </a:fld>
            <a:endParaRPr lang="en-GB"/>
          </a:p>
        </p:txBody>
      </p:sp>
      <p:sp>
        <p:nvSpPr>
          <p:cNvPr id="5" name="Footer Placeholder 4">
            <a:extLst>
              <a:ext uri="{FF2B5EF4-FFF2-40B4-BE49-F238E27FC236}">
                <a16:creationId xmlns:a16="http://schemas.microsoft.com/office/drawing/2014/main" id="{BC8D9EA9-5E57-BD1F-9535-0579AB176B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46DDD7-E893-08C9-532B-259DBD79786F}"/>
              </a:ext>
            </a:extLst>
          </p:cNvPr>
          <p:cNvSpPr>
            <a:spLocks noGrp="1"/>
          </p:cNvSpPr>
          <p:nvPr>
            <p:ph type="sldNum" sz="quarter" idx="12"/>
          </p:nvPr>
        </p:nvSpPr>
        <p:spPr/>
        <p:txBody>
          <a:bodyPr/>
          <a:lstStyle/>
          <a:p>
            <a:fld id="{31AC9450-CA97-412F-9958-CAD279F64757}" type="slidenum">
              <a:rPr lang="en-GB" smtClean="0"/>
              <a:t>‹#›</a:t>
            </a:fld>
            <a:endParaRPr lang="en-GB"/>
          </a:p>
        </p:txBody>
      </p:sp>
    </p:spTree>
    <p:extLst>
      <p:ext uri="{BB962C8B-B14F-4D97-AF65-F5344CB8AC3E}">
        <p14:creationId xmlns:p14="http://schemas.microsoft.com/office/powerpoint/2010/main" val="11645061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81967-47B2-A303-D55A-7D52494EC17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46D1E86-FEA6-4D57-083B-6ED43121EA1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43A7722-EA90-227D-4A10-C91C7BE1E17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BEE66D5-6F49-AE86-AA27-5F99B3FA5DE0}"/>
              </a:ext>
            </a:extLst>
          </p:cNvPr>
          <p:cNvSpPr>
            <a:spLocks noGrp="1"/>
          </p:cNvSpPr>
          <p:nvPr>
            <p:ph type="dt" sz="half" idx="10"/>
          </p:nvPr>
        </p:nvSpPr>
        <p:spPr/>
        <p:txBody>
          <a:bodyPr/>
          <a:lstStyle/>
          <a:p>
            <a:fld id="{5C6AEDDF-1A97-4755-81BE-63F87C36CAA8}" type="datetimeFigureOut">
              <a:rPr lang="en-GB" smtClean="0"/>
              <a:t>22/05/2025</a:t>
            </a:fld>
            <a:endParaRPr lang="en-GB"/>
          </a:p>
        </p:txBody>
      </p:sp>
      <p:sp>
        <p:nvSpPr>
          <p:cNvPr id="6" name="Footer Placeholder 5">
            <a:extLst>
              <a:ext uri="{FF2B5EF4-FFF2-40B4-BE49-F238E27FC236}">
                <a16:creationId xmlns:a16="http://schemas.microsoft.com/office/drawing/2014/main" id="{8D2A2E59-E69E-7B4F-99CD-D8DF46BF27A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9D41164-AA95-7116-56F7-932B02AEC66A}"/>
              </a:ext>
            </a:extLst>
          </p:cNvPr>
          <p:cNvSpPr>
            <a:spLocks noGrp="1"/>
          </p:cNvSpPr>
          <p:nvPr>
            <p:ph type="sldNum" sz="quarter" idx="12"/>
          </p:nvPr>
        </p:nvSpPr>
        <p:spPr/>
        <p:txBody>
          <a:bodyPr/>
          <a:lstStyle/>
          <a:p>
            <a:fld id="{31AC9450-CA97-412F-9958-CAD279F64757}" type="slidenum">
              <a:rPr lang="en-GB" smtClean="0"/>
              <a:t>‹#›</a:t>
            </a:fld>
            <a:endParaRPr lang="en-GB"/>
          </a:p>
        </p:txBody>
      </p:sp>
    </p:spTree>
    <p:extLst>
      <p:ext uri="{BB962C8B-B14F-4D97-AF65-F5344CB8AC3E}">
        <p14:creationId xmlns:p14="http://schemas.microsoft.com/office/powerpoint/2010/main" val="3428157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A581A2-7C07-51DC-F366-0DAFAE2B929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82659BC-B93E-CB6B-2E6B-2E8969AB37C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03EE60C-076A-D6DB-A34D-891C0F53EE7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6586A31-514A-3F02-7854-68607EAA70F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B75E535-35E1-815A-8BCE-6B96D21803A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CA3D2DD-40A6-334D-084D-891D5971E307}"/>
              </a:ext>
            </a:extLst>
          </p:cNvPr>
          <p:cNvSpPr>
            <a:spLocks noGrp="1"/>
          </p:cNvSpPr>
          <p:nvPr>
            <p:ph type="dt" sz="half" idx="10"/>
          </p:nvPr>
        </p:nvSpPr>
        <p:spPr/>
        <p:txBody>
          <a:bodyPr/>
          <a:lstStyle/>
          <a:p>
            <a:fld id="{5C6AEDDF-1A97-4755-81BE-63F87C36CAA8}" type="datetimeFigureOut">
              <a:rPr lang="en-GB" smtClean="0"/>
              <a:t>22/05/2025</a:t>
            </a:fld>
            <a:endParaRPr lang="en-GB"/>
          </a:p>
        </p:txBody>
      </p:sp>
      <p:sp>
        <p:nvSpPr>
          <p:cNvPr id="8" name="Footer Placeholder 7">
            <a:extLst>
              <a:ext uri="{FF2B5EF4-FFF2-40B4-BE49-F238E27FC236}">
                <a16:creationId xmlns:a16="http://schemas.microsoft.com/office/drawing/2014/main" id="{39C6FAAC-C480-7186-B051-9A054DEFCD4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B0BE095-AA38-C6F3-D0D7-F70717B686AB}"/>
              </a:ext>
            </a:extLst>
          </p:cNvPr>
          <p:cNvSpPr>
            <a:spLocks noGrp="1"/>
          </p:cNvSpPr>
          <p:nvPr>
            <p:ph type="sldNum" sz="quarter" idx="12"/>
          </p:nvPr>
        </p:nvSpPr>
        <p:spPr/>
        <p:txBody>
          <a:bodyPr/>
          <a:lstStyle/>
          <a:p>
            <a:fld id="{31AC9450-CA97-412F-9958-CAD279F64757}" type="slidenum">
              <a:rPr lang="en-GB" smtClean="0"/>
              <a:t>‹#›</a:t>
            </a:fld>
            <a:endParaRPr lang="en-GB"/>
          </a:p>
        </p:txBody>
      </p:sp>
    </p:spTree>
    <p:extLst>
      <p:ext uri="{BB962C8B-B14F-4D97-AF65-F5344CB8AC3E}">
        <p14:creationId xmlns:p14="http://schemas.microsoft.com/office/powerpoint/2010/main" val="26520744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CC22E-D35F-11B6-6878-9C721C39FA1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CD529D6-FD07-7A8B-B4DB-2569668B09D1}"/>
              </a:ext>
            </a:extLst>
          </p:cNvPr>
          <p:cNvSpPr>
            <a:spLocks noGrp="1"/>
          </p:cNvSpPr>
          <p:nvPr>
            <p:ph type="dt" sz="half" idx="10"/>
          </p:nvPr>
        </p:nvSpPr>
        <p:spPr/>
        <p:txBody>
          <a:bodyPr/>
          <a:lstStyle/>
          <a:p>
            <a:fld id="{5C6AEDDF-1A97-4755-81BE-63F87C36CAA8}" type="datetimeFigureOut">
              <a:rPr lang="en-GB" smtClean="0"/>
              <a:t>22/05/2025</a:t>
            </a:fld>
            <a:endParaRPr lang="en-GB"/>
          </a:p>
        </p:txBody>
      </p:sp>
      <p:sp>
        <p:nvSpPr>
          <p:cNvPr id="4" name="Footer Placeholder 3">
            <a:extLst>
              <a:ext uri="{FF2B5EF4-FFF2-40B4-BE49-F238E27FC236}">
                <a16:creationId xmlns:a16="http://schemas.microsoft.com/office/drawing/2014/main" id="{F105D60E-8FCC-F799-C476-A2F2CB76906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BAC1363-C901-0633-CDCE-46616C711211}"/>
              </a:ext>
            </a:extLst>
          </p:cNvPr>
          <p:cNvSpPr>
            <a:spLocks noGrp="1"/>
          </p:cNvSpPr>
          <p:nvPr>
            <p:ph type="sldNum" sz="quarter" idx="12"/>
          </p:nvPr>
        </p:nvSpPr>
        <p:spPr/>
        <p:txBody>
          <a:bodyPr/>
          <a:lstStyle/>
          <a:p>
            <a:fld id="{31AC9450-CA97-412F-9958-CAD279F64757}" type="slidenum">
              <a:rPr lang="en-GB" smtClean="0"/>
              <a:t>‹#›</a:t>
            </a:fld>
            <a:endParaRPr lang="en-GB"/>
          </a:p>
        </p:txBody>
      </p:sp>
    </p:spTree>
    <p:extLst>
      <p:ext uri="{BB962C8B-B14F-4D97-AF65-F5344CB8AC3E}">
        <p14:creationId xmlns:p14="http://schemas.microsoft.com/office/powerpoint/2010/main" val="19270805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15ECD33-0706-98F1-3149-808933E7AFF0}"/>
              </a:ext>
            </a:extLst>
          </p:cNvPr>
          <p:cNvSpPr>
            <a:spLocks noGrp="1"/>
          </p:cNvSpPr>
          <p:nvPr>
            <p:ph type="dt" sz="half" idx="10"/>
          </p:nvPr>
        </p:nvSpPr>
        <p:spPr/>
        <p:txBody>
          <a:bodyPr/>
          <a:lstStyle/>
          <a:p>
            <a:fld id="{5C6AEDDF-1A97-4755-81BE-63F87C36CAA8}" type="datetimeFigureOut">
              <a:rPr lang="en-GB" smtClean="0"/>
              <a:t>22/05/2025</a:t>
            </a:fld>
            <a:endParaRPr lang="en-GB"/>
          </a:p>
        </p:txBody>
      </p:sp>
      <p:sp>
        <p:nvSpPr>
          <p:cNvPr id="3" name="Footer Placeholder 2">
            <a:extLst>
              <a:ext uri="{FF2B5EF4-FFF2-40B4-BE49-F238E27FC236}">
                <a16:creationId xmlns:a16="http://schemas.microsoft.com/office/drawing/2014/main" id="{07BD0881-829C-2564-6E8B-3A718F94BB4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FEA4B6A-B5AB-CBD0-F60C-8399C8350F59}"/>
              </a:ext>
            </a:extLst>
          </p:cNvPr>
          <p:cNvSpPr>
            <a:spLocks noGrp="1"/>
          </p:cNvSpPr>
          <p:nvPr>
            <p:ph type="sldNum" sz="quarter" idx="12"/>
          </p:nvPr>
        </p:nvSpPr>
        <p:spPr/>
        <p:txBody>
          <a:bodyPr/>
          <a:lstStyle/>
          <a:p>
            <a:fld id="{31AC9450-CA97-412F-9958-CAD279F64757}" type="slidenum">
              <a:rPr lang="en-GB" smtClean="0"/>
              <a:t>‹#›</a:t>
            </a:fld>
            <a:endParaRPr lang="en-GB"/>
          </a:p>
        </p:txBody>
      </p:sp>
    </p:spTree>
    <p:extLst>
      <p:ext uri="{BB962C8B-B14F-4D97-AF65-F5344CB8AC3E}">
        <p14:creationId xmlns:p14="http://schemas.microsoft.com/office/powerpoint/2010/main" val="36314443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6439A-410F-A866-A3E2-0F2125FF80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6F688E-C878-88E9-B5DC-7F94755ED63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A00763E-78C6-2804-BB9C-E4C6F601F0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935D20-1675-7363-385A-407BAC2D3893}"/>
              </a:ext>
            </a:extLst>
          </p:cNvPr>
          <p:cNvSpPr>
            <a:spLocks noGrp="1"/>
          </p:cNvSpPr>
          <p:nvPr>
            <p:ph type="dt" sz="half" idx="10"/>
          </p:nvPr>
        </p:nvSpPr>
        <p:spPr/>
        <p:txBody>
          <a:bodyPr/>
          <a:lstStyle/>
          <a:p>
            <a:fld id="{5C6AEDDF-1A97-4755-81BE-63F87C36CAA8}" type="datetimeFigureOut">
              <a:rPr lang="en-GB" smtClean="0"/>
              <a:t>22/05/2025</a:t>
            </a:fld>
            <a:endParaRPr lang="en-GB"/>
          </a:p>
        </p:txBody>
      </p:sp>
      <p:sp>
        <p:nvSpPr>
          <p:cNvPr id="6" name="Footer Placeholder 5">
            <a:extLst>
              <a:ext uri="{FF2B5EF4-FFF2-40B4-BE49-F238E27FC236}">
                <a16:creationId xmlns:a16="http://schemas.microsoft.com/office/drawing/2014/main" id="{AF5056B7-A68A-9D54-60D1-4BF7124860A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C267E8F-5CCF-0B48-8C27-CECCC0296F9B}"/>
              </a:ext>
            </a:extLst>
          </p:cNvPr>
          <p:cNvSpPr>
            <a:spLocks noGrp="1"/>
          </p:cNvSpPr>
          <p:nvPr>
            <p:ph type="sldNum" sz="quarter" idx="12"/>
          </p:nvPr>
        </p:nvSpPr>
        <p:spPr/>
        <p:txBody>
          <a:bodyPr/>
          <a:lstStyle/>
          <a:p>
            <a:fld id="{31AC9450-CA97-412F-9958-CAD279F64757}" type="slidenum">
              <a:rPr lang="en-GB" smtClean="0"/>
              <a:t>‹#›</a:t>
            </a:fld>
            <a:endParaRPr lang="en-GB"/>
          </a:p>
        </p:txBody>
      </p:sp>
    </p:spTree>
    <p:extLst>
      <p:ext uri="{BB962C8B-B14F-4D97-AF65-F5344CB8AC3E}">
        <p14:creationId xmlns:p14="http://schemas.microsoft.com/office/powerpoint/2010/main" val="40550690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DB0C4-58C7-3C62-725F-0EC310D023A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EC532D8-402C-E342-401F-1D5219FCF9C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0F07092-199A-6B91-1B32-779CFD497D6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7F561D1-D243-6BD5-8EE6-5CEE61E15BC1}"/>
              </a:ext>
            </a:extLst>
          </p:cNvPr>
          <p:cNvSpPr>
            <a:spLocks noGrp="1"/>
          </p:cNvSpPr>
          <p:nvPr>
            <p:ph type="dt" sz="half" idx="10"/>
          </p:nvPr>
        </p:nvSpPr>
        <p:spPr/>
        <p:txBody>
          <a:bodyPr/>
          <a:lstStyle/>
          <a:p>
            <a:fld id="{5C6AEDDF-1A97-4755-81BE-63F87C36CAA8}" type="datetimeFigureOut">
              <a:rPr lang="en-GB" smtClean="0"/>
              <a:t>22/05/2025</a:t>
            </a:fld>
            <a:endParaRPr lang="en-GB"/>
          </a:p>
        </p:txBody>
      </p:sp>
      <p:sp>
        <p:nvSpPr>
          <p:cNvPr id="6" name="Footer Placeholder 5">
            <a:extLst>
              <a:ext uri="{FF2B5EF4-FFF2-40B4-BE49-F238E27FC236}">
                <a16:creationId xmlns:a16="http://schemas.microsoft.com/office/drawing/2014/main" id="{6F09F0F3-FF32-0773-8B72-A9AEF2EBF8E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9FA9717-12BD-9151-998E-D763CDF99916}"/>
              </a:ext>
            </a:extLst>
          </p:cNvPr>
          <p:cNvSpPr>
            <a:spLocks noGrp="1"/>
          </p:cNvSpPr>
          <p:nvPr>
            <p:ph type="sldNum" sz="quarter" idx="12"/>
          </p:nvPr>
        </p:nvSpPr>
        <p:spPr/>
        <p:txBody>
          <a:bodyPr/>
          <a:lstStyle/>
          <a:p>
            <a:fld id="{31AC9450-CA97-412F-9958-CAD279F64757}" type="slidenum">
              <a:rPr lang="en-GB" smtClean="0"/>
              <a:t>‹#›</a:t>
            </a:fld>
            <a:endParaRPr lang="en-GB"/>
          </a:p>
        </p:txBody>
      </p:sp>
    </p:spTree>
    <p:extLst>
      <p:ext uri="{BB962C8B-B14F-4D97-AF65-F5344CB8AC3E}">
        <p14:creationId xmlns:p14="http://schemas.microsoft.com/office/powerpoint/2010/main" val="23805086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ABAD6-5B87-08F1-FD9A-64EA8F2780A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6F47CF7-F9CB-5842-2045-A9F2185054B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63D133-6E62-8973-670A-E67D76BC2E77}"/>
              </a:ext>
            </a:extLst>
          </p:cNvPr>
          <p:cNvSpPr>
            <a:spLocks noGrp="1"/>
          </p:cNvSpPr>
          <p:nvPr>
            <p:ph type="dt" sz="half" idx="10"/>
          </p:nvPr>
        </p:nvSpPr>
        <p:spPr/>
        <p:txBody>
          <a:bodyPr/>
          <a:lstStyle/>
          <a:p>
            <a:fld id="{5C6AEDDF-1A97-4755-81BE-63F87C36CAA8}" type="datetimeFigureOut">
              <a:rPr lang="en-GB" smtClean="0"/>
              <a:t>22/05/2025</a:t>
            </a:fld>
            <a:endParaRPr lang="en-GB"/>
          </a:p>
        </p:txBody>
      </p:sp>
      <p:sp>
        <p:nvSpPr>
          <p:cNvPr id="5" name="Footer Placeholder 4">
            <a:extLst>
              <a:ext uri="{FF2B5EF4-FFF2-40B4-BE49-F238E27FC236}">
                <a16:creationId xmlns:a16="http://schemas.microsoft.com/office/drawing/2014/main" id="{724D6B94-0600-4392-A1EB-4FAC400403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9D22C7-7742-3200-4CA8-386C507DCF2E}"/>
              </a:ext>
            </a:extLst>
          </p:cNvPr>
          <p:cNvSpPr>
            <a:spLocks noGrp="1"/>
          </p:cNvSpPr>
          <p:nvPr>
            <p:ph type="sldNum" sz="quarter" idx="12"/>
          </p:nvPr>
        </p:nvSpPr>
        <p:spPr/>
        <p:txBody>
          <a:bodyPr/>
          <a:lstStyle/>
          <a:p>
            <a:fld id="{31AC9450-CA97-412F-9958-CAD279F64757}" type="slidenum">
              <a:rPr lang="en-GB" smtClean="0"/>
              <a:t>‹#›</a:t>
            </a:fld>
            <a:endParaRPr lang="en-GB"/>
          </a:p>
        </p:txBody>
      </p:sp>
    </p:spTree>
    <p:extLst>
      <p:ext uri="{BB962C8B-B14F-4D97-AF65-F5344CB8AC3E}">
        <p14:creationId xmlns:p14="http://schemas.microsoft.com/office/powerpoint/2010/main" val="1427886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059991A-FED9-C922-5FA4-3D043782509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EA24890-7602-3855-0B0F-78C61C4CA4E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435E78-24FA-5B83-ABDE-5ADFEF31242E}"/>
              </a:ext>
            </a:extLst>
          </p:cNvPr>
          <p:cNvSpPr>
            <a:spLocks noGrp="1"/>
          </p:cNvSpPr>
          <p:nvPr>
            <p:ph type="dt" sz="half" idx="10"/>
          </p:nvPr>
        </p:nvSpPr>
        <p:spPr/>
        <p:txBody>
          <a:bodyPr/>
          <a:lstStyle/>
          <a:p>
            <a:fld id="{5C6AEDDF-1A97-4755-81BE-63F87C36CAA8}" type="datetimeFigureOut">
              <a:rPr lang="en-GB" smtClean="0"/>
              <a:t>22/05/2025</a:t>
            </a:fld>
            <a:endParaRPr lang="en-GB"/>
          </a:p>
        </p:txBody>
      </p:sp>
      <p:sp>
        <p:nvSpPr>
          <p:cNvPr id="5" name="Footer Placeholder 4">
            <a:extLst>
              <a:ext uri="{FF2B5EF4-FFF2-40B4-BE49-F238E27FC236}">
                <a16:creationId xmlns:a16="http://schemas.microsoft.com/office/drawing/2014/main" id="{7F8F3A49-A09F-48C5-3CF1-15FE854D31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D49ADF-816F-1324-0367-8D96CC7F1E3C}"/>
              </a:ext>
            </a:extLst>
          </p:cNvPr>
          <p:cNvSpPr>
            <a:spLocks noGrp="1"/>
          </p:cNvSpPr>
          <p:nvPr>
            <p:ph type="sldNum" sz="quarter" idx="12"/>
          </p:nvPr>
        </p:nvSpPr>
        <p:spPr/>
        <p:txBody>
          <a:bodyPr/>
          <a:lstStyle/>
          <a:p>
            <a:fld id="{31AC9450-CA97-412F-9958-CAD279F64757}" type="slidenum">
              <a:rPr lang="en-GB" smtClean="0"/>
              <a:t>‹#›</a:t>
            </a:fld>
            <a:endParaRPr lang="en-GB"/>
          </a:p>
        </p:txBody>
      </p:sp>
    </p:spTree>
    <p:extLst>
      <p:ext uri="{BB962C8B-B14F-4D97-AF65-F5344CB8AC3E}">
        <p14:creationId xmlns:p14="http://schemas.microsoft.com/office/powerpoint/2010/main" val="16735346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22/05/2025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72278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22/05/2025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274105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22/05/2025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315099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22/05/2025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353526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22/05/2025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559981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22/05/2025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8927016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22/05/2025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912746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22/05/2025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8935012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22/05/2025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3424800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1221195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399780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1F71EF7-E220-F635-DBB0-DA536CEB0A7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90AEF8E-52EC-4491-0369-D8A6E4616CA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BCC9D2-4656-118C-4E8C-F83210F7AAB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6AEDDF-1A97-4755-81BE-63F87C36CAA8}" type="datetimeFigureOut">
              <a:rPr lang="en-GB" smtClean="0"/>
              <a:t>22/05/2025</a:t>
            </a:fld>
            <a:endParaRPr lang="en-GB"/>
          </a:p>
        </p:txBody>
      </p:sp>
      <p:sp>
        <p:nvSpPr>
          <p:cNvPr id="5" name="Footer Placeholder 4">
            <a:extLst>
              <a:ext uri="{FF2B5EF4-FFF2-40B4-BE49-F238E27FC236}">
                <a16:creationId xmlns:a16="http://schemas.microsoft.com/office/drawing/2014/main" id="{0E49028C-9D64-FB17-4FFA-48CE1BD3387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4BD378A-31A2-5CC5-CA7E-49EC255CDA8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1AC9450-CA97-412F-9958-CAD279F64757}" type="slidenum">
              <a:rPr lang="en-GB" smtClean="0"/>
              <a:t>‹#›</a:t>
            </a:fld>
            <a:endParaRPr lang="en-GB"/>
          </a:p>
        </p:txBody>
      </p:sp>
    </p:spTree>
    <p:extLst>
      <p:ext uri="{BB962C8B-B14F-4D97-AF65-F5344CB8AC3E}">
        <p14:creationId xmlns:p14="http://schemas.microsoft.com/office/powerpoint/2010/main" val="9085648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22/05/2025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99035656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hyperlink" Target="https://www.youtube.com/watch?v=rorrUq0vRUw" TargetMode="External"/><Relationship Id="rId2" Type="http://schemas.openxmlformats.org/officeDocument/2006/relationships/hyperlink" Target="https://www.youtube.com/watch?v=8h6IMYRoCZw" TargetMode="Externa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hyperlink" Target="https://bigthink.com/" TargetMode="External"/><Relationship Id="rId7" Type="http://schemas.openxmlformats.org/officeDocument/2006/relationships/hyperlink" Target="https://www.thersa.org/" TargetMode="External"/><Relationship Id="rId2" Type="http://schemas.openxmlformats.org/officeDocument/2006/relationships/hyperlink" Target="https://www.london.edu/" TargetMode="External"/><Relationship Id="rId1" Type="http://schemas.openxmlformats.org/officeDocument/2006/relationships/slideLayout" Target="../slideLayouts/slideLayout13.xml"/><Relationship Id="rId6" Type="http://schemas.openxmlformats.org/officeDocument/2006/relationships/hyperlink" Target="https://www.businessinsider.com/" TargetMode="External"/><Relationship Id="rId5" Type="http://schemas.openxmlformats.org/officeDocument/2006/relationships/hyperlink" Target="https://www.mckinsey.com/" TargetMode="External"/><Relationship Id="rId4" Type="http://schemas.openxmlformats.org/officeDocument/2006/relationships/hyperlink" Target="https://globalleadershipfoundation.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95600" y="1916833"/>
            <a:ext cx="7992888" cy="1440160"/>
          </a:xfrm>
        </p:spPr>
        <p:txBody>
          <a:bodyPr>
            <a:noAutofit/>
          </a:bodyPr>
          <a:lstStyle/>
          <a:p>
            <a:pPr algn="l"/>
            <a:br>
              <a:rPr lang="en-GB" sz="3600" b="1" i="1" dirty="0">
                <a:solidFill>
                  <a:schemeClr val="bg1"/>
                </a:solidFill>
              </a:rPr>
            </a:br>
            <a:br>
              <a:rPr lang="en-GB" sz="3600" b="1" i="1" dirty="0">
                <a:solidFill>
                  <a:schemeClr val="bg1"/>
                </a:solidFill>
                <a:latin typeface="Arial" panose="020B0604020202020204" pitchFamily="34" charset="0"/>
                <a:cs typeface="Arial" panose="020B0604020202020204" pitchFamily="34" charset="0"/>
              </a:rPr>
            </a:br>
            <a:br>
              <a:rPr lang="en-GB" sz="3600" b="1" i="1" dirty="0">
                <a:solidFill>
                  <a:schemeClr val="bg1"/>
                </a:solidFill>
                <a:latin typeface="Arial" panose="020B0604020202020204" pitchFamily="34" charset="0"/>
                <a:cs typeface="Arial" panose="020B0604020202020204" pitchFamily="34" charset="0"/>
              </a:rPr>
            </a:br>
            <a:br>
              <a:rPr lang="en-GB" sz="3600" b="1" i="1" dirty="0">
                <a:solidFill>
                  <a:schemeClr val="bg1"/>
                </a:solidFill>
                <a:latin typeface="Arial" panose="020B0604020202020204" pitchFamily="34" charset="0"/>
                <a:cs typeface="Arial" panose="020B0604020202020204" pitchFamily="34" charset="0"/>
              </a:rPr>
            </a:br>
            <a:br>
              <a:rPr lang="en-GB" sz="3600" b="1" dirty="0">
                <a:solidFill>
                  <a:schemeClr val="bg1"/>
                </a:solidFill>
              </a:rPr>
            </a:br>
            <a:br>
              <a:rPr lang="en-GB" sz="3600" b="1" dirty="0">
                <a:solidFill>
                  <a:schemeClr val="bg1"/>
                </a:solidFill>
              </a:rPr>
            </a:br>
            <a:br>
              <a:rPr lang="en-GB" sz="3600" b="1" dirty="0">
                <a:solidFill>
                  <a:schemeClr val="bg1"/>
                </a:solidFill>
              </a:rPr>
            </a:br>
            <a:br>
              <a:rPr lang="en-GB" sz="3600" b="1" dirty="0">
                <a:solidFill>
                  <a:schemeClr val="bg1"/>
                </a:solidFill>
              </a:rPr>
            </a:br>
            <a:r>
              <a:rPr kumimoji="0" lang="en-GB" sz="28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Dr Fahad Khan</a:t>
            </a:r>
            <a:b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br>
            <a: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PhD (Medical sciences), MSc. in Public health</a:t>
            </a:r>
            <a:b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br>
            <a: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BDS (Bachelor of Dentistry)</a:t>
            </a:r>
            <a:b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br>
            <a: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Diploma in Public health, Diploma in Epidemiology</a:t>
            </a:r>
            <a:br>
              <a:rPr lang="en-GB" sz="2000" dirty="0">
                <a:solidFill>
                  <a:prstClr val="black">
                    <a:tint val="75000"/>
                  </a:prstClr>
                </a:solidFill>
                <a:latin typeface="Arial" panose="020B0604020202020204" pitchFamily="34" charset="0"/>
                <a:cs typeface="Arial" panose="020B0604020202020204" pitchFamily="34" charset="0"/>
              </a:rPr>
            </a:br>
            <a:endParaRPr lang="en-GB" sz="2000" b="1" dirty="0">
              <a:solidFill>
                <a:schemeClr val="bg1"/>
              </a:solidFill>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1775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sz="2000" b="1" i="0" u="none" strike="noStrike" kern="1200" cap="none" spc="0" normalizeH="0" baseline="0" noProof="0">
              <a:ln>
                <a:noFill/>
              </a:ln>
              <a:solidFill>
                <a:prstClr val="white"/>
              </a:solidFill>
              <a:effectLst/>
              <a:uLnTx/>
              <a:uFillTx/>
              <a:latin typeface="Myriad Pro"/>
              <a:ea typeface="+mj-ea"/>
              <a:cs typeface="+mj-cs"/>
            </a:endParaRPr>
          </a:p>
        </p:txBody>
      </p:sp>
      <p:sp>
        <p:nvSpPr>
          <p:cNvPr id="4" name="Rectangle 3">
            <a:extLst>
              <a:ext uri="{FF2B5EF4-FFF2-40B4-BE49-F238E27FC236}">
                <a16:creationId xmlns:a16="http://schemas.microsoft.com/office/drawing/2014/main" id="{63DE40DA-47CD-4349-9D54-BB22EFAEF32A}"/>
              </a:ext>
            </a:extLst>
          </p:cNvPr>
          <p:cNvSpPr/>
          <p:nvPr/>
        </p:nvSpPr>
        <p:spPr>
          <a:xfrm>
            <a:off x="2711624" y="3064605"/>
            <a:ext cx="7200800" cy="584775"/>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Leadership- Introduction- Week 1</a:t>
            </a:r>
          </a:p>
        </p:txBody>
      </p:sp>
      <p:graphicFrame>
        <p:nvGraphicFramePr>
          <p:cNvPr id="7" name="Table 6">
            <a:extLst>
              <a:ext uri="{FF2B5EF4-FFF2-40B4-BE49-F238E27FC236}">
                <a16:creationId xmlns:a16="http://schemas.microsoft.com/office/drawing/2014/main" id="{CC949F96-606C-B728-A826-98FA063EE213}"/>
              </a:ext>
            </a:extLst>
          </p:cNvPr>
          <p:cNvGraphicFramePr>
            <a:graphicFrameLocks noGrp="1"/>
          </p:cNvGraphicFramePr>
          <p:nvPr/>
        </p:nvGraphicFramePr>
        <p:xfrm>
          <a:off x="989045" y="1328803"/>
          <a:ext cx="10375641" cy="1735802"/>
        </p:xfrm>
        <a:graphic>
          <a:graphicData uri="http://schemas.openxmlformats.org/drawingml/2006/table">
            <a:tbl>
              <a:tblPr firstRow="1" firstCol="1" bandRow="1">
                <a:tableStyleId>{2D5ABB26-0587-4C30-8999-92F81FD0307C}</a:tableStyleId>
              </a:tblPr>
              <a:tblGrid>
                <a:gridCol w="10375641">
                  <a:extLst>
                    <a:ext uri="{9D8B030D-6E8A-4147-A177-3AD203B41FA5}">
                      <a16:colId xmlns:a16="http://schemas.microsoft.com/office/drawing/2014/main" val="4081449409"/>
                    </a:ext>
                  </a:extLst>
                </a:gridCol>
              </a:tblGrid>
              <a:tr h="1735802">
                <a:tc>
                  <a:txBody>
                    <a:bodyPr/>
                    <a:lstStyle/>
                    <a:p>
                      <a:pPr algn="ctr">
                        <a:tabLst>
                          <a:tab pos="2865755" algn="ctr"/>
                          <a:tab pos="5731510" algn="r"/>
                        </a:tabLst>
                      </a:pPr>
                      <a:r>
                        <a:rPr lang="en-GB" sz="3600" b="1" kern="100" dirty="0">
                          <a:solidFill>
                            <a:schemeClr val="bg1"/>
                          </a:solidFill>
                          <a:effectLst/>
                        </a:rPr>
                        <a:t>Module: LCHS7002</a:t>
                      </a:r>
                    </a:p>
                    <a:p>
                      <a:pPr algn="ctr">
                        <a:tabLst>
                          <a:tab pos="2865755" algn="ctr"/>
                          <a:tab pos="5731510" algn="r"/>
                        </a:tabLst>
                      </a:pPr>
                      <a:r>
                        <a:rPr lang="en-US" sz="3600" b="1" kern="100" dirty="0">
                          <a:solidFill>
                            <a:schemeClr val="bg1"/>
                          </a:solidFill>
                          <a:effectLst/>
                        </a:rPr>
                        <a:t>Health Care System Organization and Leadership</a:t>
                      </a:r>
                      <a:endParaRPr lang="en-GB" sz="36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64112554"/>
                  </a:ext>
                </a:extLst>
              </a:tr>
            </a:tbl>
          </a:graphicData>
        </a:graphic>
      </p:graphicFrame>
    </p:spTree>
    <p:extLst>
      <p:ext uri="{BB962C8B-B14F-4D97-AF65-F5344CB8AC3E}">
        <p14:creationId xmlns:p14="http://schemas.microsoft.com/office/powerpoint/2010/main" val="1395684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A08E4-B8FA-BE9E-B13E-7C8BE17A03EB}"/>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B18C42A3-E3BA-4A86-BF71-446E9532D4F5}"/>
              </a:ext>
            </a:extLst>
          </p:cNvPr>
          <p:cNvSpPr>
            <a:spLocks noGrp="1"/>
          </p:cNvSpPr>
          <p:nvPr>
            <p:ph idx="1"/>
          </p:nvPr>
        </p:nvSpPr>
        <p:spPr/>
        <p:txBody>
          <a:bodyPr>
            <a:normAutofit fontScale="92500" lnSpcReduction="20000"/>
          </a:bodyPr>
          <a:lstStyle/>
          <a:p>
            <a:pPr algn="just">
              <a:lnSpc>
                <a:spcPct val="115000"/>
              </a:lnSpc>
              <a:spcAft>
                <a:spcPts val="1000"/>
              </a:spcAft>
            </a:pPr>
            <a:r>
              <a:rPr lang="en-GB" sz="2500" dirty="0">
                <a:effectLst/>
                <a:latin typeface="Arial" panose="020B0604020202020204" pitchFamily="34" charset="0"/>
                <a:ea typeface="Arial" panose="020B0604020202020204" pitchFamily="34" charset="0"/>
              </a:rPr>
              <a:t>LO1- Understand key concepts in health leadership including, governance, health systems, systems thinking, service development and efficiency measurement.</a:t>
            </a:r>
            <a:endParaRPr lang="en-GB" sz="2500" dirty="0">
              <a:effectLst/>
              <a:latin typeface="Times New Roman" panose="02020603050405020304" pitchFamily="18" charset="0"/>
              <a:ea typeface="Times New Roman" panose="02020603050405020304" pitchFamily="18" charset="0"/>
            </a:endParaRPr>
          </a:p>
          <a:p>
            <a:pPr algn="just">
              <a:lnSpc>
                <a:spcPct val="115000"/>
              </a:lnSpc>
            </a:pPr>
            <a:r>
              <a:rPr lang="en-GB" sz="2500" dirty="0">
                <a:effectLst/>
                <a:latin typeface="Arial" panose="020B0604020202020204" pitchFamily="34" charset="0"/>
                <a:ea typeface="Arial" panose="020B0604020202020204" pitchFamily="34" charset="0"/>
              </a:rPr>
              <a:t> </a:t>
            </a:r>
            <a:endParaRPr lang="en-GB" sz="2500" dirty="0">
              <a:effectLst/>
              <a:latin typeface="Times New Roman" panose="02020603050405020304" pitchFamily="18" charset="0"/>
              <a:ea typeface="Times New Roman" panose="02020603050405020304" pitchFamily="18" charset="0"/>
            </a:endParaRPr>
          </a:p>
          <a:p>
            <a:pPr algn="just">
              <a:lnSpc>
                <a:spcPct val="115000"/>
              </a:lnSpc>
            </a:pPr>
            <a:r>
              <a:rPr lang="en-GB" sz="2500" dirty="0">
                <a:effectLst/>
                <a:latin typeface="Arial" panose="020B0604020202020204" pitchFamily="34" charset="0"/>
                <a:ea typeface="Arial" panose="020B0604020202020204" pitchFamily="34" charset="0"/>
              </a:rPr>
              <a:t>LO2- Demonstrate knowledge on how leadership influences the planning, functioning, and structuring of local and global health systems and policy and influence outcomes in various health and social care systems.</a:t>
            </a:r>
            <a:endParaRPr lang="en-GB" sz="2500" dirty="0">
              <a:effectLst/>
              <a:latin typeface="Times New Roman" panose="02020603050405020304" pitchFamily="18" charset="0"/>
              <a:ea typeface="Times New Roman" panose="02020603050405020304" pitchFamily="18" charset="0"/>
            </a:endParaRPr>
          </a:p>
          <a:p>
            <a:pPr algn="just">
              <a:lnSpc>
                <a:spcPct val="115000"/>
              </a:lnSpc>
            </a:pPr>
            <a:r>
              <a:rPr lang="en-GB" sz="2500" dirty="0">
                <a:effectLst/>
                <a:latin typeface="Arial" panose="020B0604020202020204" pitchFamily="34" charset="0"/>
                <a:ea typeface="Arial" panose="020B0604020202020204" pitchFamily="34" charset="0"/>
              </a:rPr>
              <a:t> </a:t>
            </a:r>
            <a:endParaRPr lang="en-GB" sz="2500" dirty="0">
              <a:effectLst/>
              <a:latin typeface="Times New Roman" panose="02020603050405020304" pitchFamily="18" charset="0"/>
              <a:ea typeface="Times New Roman" panose="02020603050405020304" pitchFamily="18" charset="0"/>
            </a:endParaRPr>
          </a:p>
          <a:p>
            <a:pPr algn="just">
              <a:lnSpc>
                <a:spcPct val="115000"/>
              </a:lnSpc>
            </a:pPr>
            <a:r>
              <a:rPr lang="en-GB" sz="2500" dirty="0">
                <a:effectLst/>
                <a:latin typeface="Arial" panose="020B0604020202020204" pitchFamily="34" charset="0"/>
                <a:ea typeface="Arial" panose="020B0604020202020204" pitchFamily="34" charset="0"/>
              </a:rPr>
              <a:t>LO3- To show an application of systems thinking and analysis which can improve health and social care outcomes.</a:t>
            </a:r>
            <a:endParaRPr lang="en-GB" sz="25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7684375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295AE-9F0A-DB34-2856-15E28D5AA0E4}"/>
              </a:ext>
            </a:extLst>
          </p:cNvPr>
          <p:cNvSpPr>
            <a:spLocks noGrp="1"/>
          </p:cNvSpPr>
          <p:nvPr>
            <p:ph type="title"/>
          </p:nvPr>
        </p:nvSpPr>
        <p:spPr/>
        <p:txBody>
          <a:bodyPr/>
          <a:lstStyle/>
          <a:p>
            <a:r>
              <a:rPr lang="en-GB" dirty="0"/>
              <a:t>Aims of todays Lesson</a:t>
            </a:r>
          </a:p>
        </p:txBody>
      </p:sp>
      <p:sp>
        <p:nvSpPr>
          <p:cNvPr id="3" name="Content Placeholder 2">
            <a:extLst>
              <a:ext uri="{FF2B5EF4-FFF2-40B4-BE49-F238E27FC236}">
                <a16:creationId xmlns:a16="http://schemas.microsoft.com/office/drawing/2014/main" id="{BD760B4C-46DB-CE05-6796-58C205EC864D}"/>
              </a:ext>
            </a:extLst>
          </p:cNvPr>
          <p:cNvSpPr>
            <a:spLocks noGrp="1"/>
          </p:cNvSpPr>
          <p:nvPr>
            <p:ph idx="1"/>
          </p:nvPr>
        </p:nvSpPr>
        <p:spPr/>
        <p:txBody>
          <a:bodyPr/>
          <a:lstStyle/>
          <a:p>
            <a:r>
              <a:rPr lang="en-US" dirty="0"/>
              <a:t>Understand module ground rules</a:t>
            </a:r>
          </a:p>
          <a:p>
            <a:r>
              <a:rPr lang="en-US" dirty="0"/>
              <a:t>Understand Connected Leadership Framework</a:t>
            </a:r>
          </a:p>
          <a:p>
            <a:r>
              <a:rPr lang="en-US" dirty="0"/>
              <a:t>Understand module rationale</a:t>
            </a:r>
          </a:p>
          <a:p>
            <a:r>
              <a:rPr lang="en-US" dirty="0"/>
              <a:t>Understand module learning objectives</a:t>
            </a:r>
          </a:p>
          <a:p>
            <a:pPr marL="0" indent="0">
              <a:buNone/>
            </a:pPr>
            <a:r>
              <a:rPr lang="en-US" b="1" dirty="0"/>
              <a:t>Specifically</a:t>
            </a:r>
            <a:r>
              <a:rPr lang="en-US" dirty="0"/>
              <a:t> </a:t>
            </a:r>
          </a:p>
          <a:p>
            <a:pPr>
              <a:buFontTx/>
              <a:buChar char="-"/>
            </a:pPr>
            <a:r>
              <a:rPr lang="en-US" dirty="0"/>
              <a:t>Improve your ability to get the most out of life</a:t>
            </a:r>
          </a:p>
          <a:p>
            <a:pPr>
              <a:buFontTx/>
              <a:buChar char="-"/>
            </a:pPr>
            <a:r>
              <a:rPr lang="en-US" dirty="0"/>
              <a:t>Strengthen your leadership toolkit</a:t>
            </a:r>
          </a:p>
          <a:p>
            <a:pPr>
              <a:buFontTx/>
              <a:buChar char="-"/>
            </a:pPr>
            <a:r>
              <a:rPr lang="en-US" dirty="0"/>
              <a:t>Practice and apply system thinking to plan for change.</a:t>
            </a:r>
            <a:endParaRPr lang="en-GB" dirty="0"/>
          </a:p>
        </p:txBody>
      </p:sp>
    </p:spTree>
    <p:extLst>
      <p:ext uri="{BB962C8B-B14F-4D97-AF65-F5344CB8AC3E}">
        <p14:creationId xmlns:p14="http://schemas.microsoft.com/office/powerpoint/2010/main" val="1387529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1AC8F4-4921-0AAF-4E51-37B1B2C53760}"/>
              </a:ext>
            </a:extLst>
          </p:cNvPr>
          <p:cNvSpPr>
            <a:spLocks noGrp="1"/>
          </p:cNvSpPr>
          <p:nvPr>
            <p:ph type="title"/>
          </p:nvPr>
        </p:nvSpPr>
        <p:spPr/>
        <p:txBody>
          <a:bodyPr/>
          <a:lstStyle/>
          <a:p>
            <a:pPr algn="ctr"/>
            <a:r>
              <a:rPr kumimoji="0" lang="en-GB" sz="4400" b="1" i="1" u="none" strike="noStrike" kern="1200" cap="none" spc="0" normalizeH="0" baseline="0" noProof="0" dirty="0">
                <a:ln>
                  <a:noFill/>
                </a:ln>
                <a:solidFill>
                  <a:prstClr val="black"/>
                </a:solidFill>
                <a:effectLst/>
                <a:uLnTx/>
                <a:uFillTx/>
                <a:latin typeface="Myriad Pro"/>
                <a:ea typeface="+mj-ea"/>
                <a:cs typeface="+mj-cs"/>
              </a:rPr>
              <a:t>Ice breaker</a:t>
            </a:r>
            <a:endParaRPr lang="en-GB" dirty="0"/>
          </a:p>
        </p:txBody>
      </p:sp>
      <p:sp>
        <p:nvSpPr>
          <p:cNvPr id="3" name="Content Placeholder 2">
            <a:extLst>
              <a:ext uri="{FF2B5EF4-FFF2-40B4-BE49-F238E27FC236}">
                <a16:creationId xmlns:a16="http://schemas.microsoft.com/office/drawing/2014/main" id="{3CD79460-6104-CEB3-356B-EE7C7E1855E4}"/>
              </a:ext>
            </a:extLst>
          </p:cNvPr>
          <p:cNvSpPr>
            <a:spLocks noGrp="1"/>
          </p:cNvSpPr>
          <p:nvPr>
            <p:ph idx="1"/>
          </p:nvPr>
        </p:nvSpPr>
        <p:spPr/>
        <p:txBody>
          <a:bodyPr/>
          <a:lstStyle/>
          <a:p>
            <a:pPr marL="0" indent="0">
              <a:buNone/>
            </a:pPr>
            <a:endParaRPr lang="en-GB" i="1" dirty="0"/>
          </a:p>
          <a:p>
            <a:pPr marL="0" indent="0">
              <a:buNone/>
            </a:pPr>
            <a:endParaRPr lang="en-GB" i="1" dirty="0"/>
          </a:p>
          <a:p>
            <a:pPr marL="0" indent="0">
              <a:buNone/>
            </a:pPr>
            <a:endParaRPr lang="en-GB" i="1" dirty="0"/>
          </a:p>
          <a:p>
            <a:pPr marL="0" indent="0" algn="ctr">
              <a:buNone/>
            </a:pPr>
            <a:r>
              <a:rPr lang="en-GB" sz="4800" i="1"/>
              <a:t>“leadership </a:t>
            </a:r>
            <a:r>
              <a:rPr lang="en-GB" sz="4800" i="1" dirty="0"/>
              <a:t>is a continuous developing process”</a:t>
            </a:r>
          </a:p>
        </p:txBody>
      </p:sp>
    </p:spTree>
    <p:extLst>
      <p:ext uri="{BB962C8B-B14F-4D97-AF65-F5344CB8AC3E}">
        <p14:creationId xmlns:p14="http://schemas.microsoft.com/office/powerpoint/2010/main" val="24093569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FC1D5-433F-9869-FA22-4E3EDE83AEC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59B83BD-55DC-A304-2F46-D5B3F28F8220}"/>
              </a:ext>
            </a:extLst>
          </p:cNvPr>
          <p:cNvSpPr>
            <a:spLocks noGrp="1"/>
          </p:cNvSpPr>
          <p:nvPr>
            <p:ph idx="1"/>
          </p:nvPr>
        </p:nvSpPr>
        <p:spPr/>
        <p:txBody>
          <a:bodyPr/>
          <a:lstStyle/>
          <a:p>
            <a:pPr algn="ctr"/>
            <a:endParaRPr lang="en-GB" i="1" dirty="0"/>
          </a:p>
          <a:p>
            <a:pPr algn="ctr"/>
            <a:endParaRPr lang="en-GB" i="1" dirty="0"/>
          </a:p>
          <a:p>
            <a:pPr algn="ctr"/>
            <a:r>
              <a:rPr lang="en-GB" i="1" dirty="0"/>
              <a:t>FRAME WORK</a:t>
            </a:r>
          </a:p>
        </p:txBody>
      </p:sp>
    </p:spTree>
    <p:extLst>
      <p:ext uri="{BB962C8B-B14F-4D97-AF65-F5344CB8AC3E}">
        <p14:creationId xmlns:p14="http://schemas.microsoft.com/office/powerpoint/2010/main" val="5030301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43DB4-E9E5-DFBC-85AA-5CC63EF188D3}"/>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2FAFDB4B-7923-6B46-309B-DCEA3B779D46}"/>
              </a:ext>
            </a:extLst>
          </p:cNvPr>
          <p:cNvPicPr>
            <a:picLocks noGrp="1" noChangeAspect="1"/>
          </p:cNvPicPr>
          <p:nvPr>
            <p:ph idx="1"/>
          </p:nvPr>
        </p:nvPicPr>
        <p:blipFill rotWithShape="1">
          <a:blip r:embed="rId2"/>
          <a:srcRect l="16494" t="18048" r="57039" b="18326"/>
          <a:stretch/>
        </p:blipFill>
        <p:spPr>
          <a:xfrm>
            <a:off x="4501662" y="140678"/>
            <a:ext cx="4121833" cy="5570806"/>
          </a:xfrm>
        </p:spPr>
      </p:pic>
    </p:spTree>
    <p:extLst>
      <p:ext uri="{BB962C8B-B14F-4D97-AF65-F5344CB8AC3E}">
        <p14:creationId xmlns:p14="http://schemas.microsoft.com/office/powerpoint/2010/main" val="39474247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883A9-C54A-D390-F9AE-5F27AF902AC8}"/>
              </a:ext>
            </a:extLst>
          </p:cNvPr>
          <p:cNvSpPr>
            <a:spLocks noGrp="1"/>
          </p:cNvSpPr>
          <p:nvPr>
            <p:ph type="title"/>
          </p:nvPr>
        </p:nvSpPr>
        <p:spPr/>
        <p:txBody>
          <a:bodyPr/>
          <a:lstStyle/>
          <a:p>
            <a:r>
              <a:rPr lang="en-GB" dirty="0"/>
              <a:t>SO,</a:t>
            </a:r>
          </a:p>
        </p:txBody>
      </p:sp>
      <p:sp>
        <p:nvSpPr>
          <p:cNvPr id="3" name="Content Placeholder 2">
            <a:extLst>
              <a:ext uri="{FF2B5EF4-FFF2-40B4-BE49-F238E27FC236}">
                <a16:creationId xmlns:a16="http://schemas.microsoft.com/office/drawing/2014/main" id="{B2052189-F7C7-D266-7D3C-CE494E0C6A1B}"/>
              </a:ext>
            </a:extLst>
          </p:cNvPr>
          <p:cNvSpPr>
            <a:spLocks noGrp="1"/>
          </p:cNvSpPr>
          <p:nvPr>
            <p:ph idx="1"/>
          </p:nvPr>
        </p:nvSpPr>
        <p:spPr/>
        <p:txBody>
          <a:bodyPr>
            <a:normAutofit fontScale="85000" lnSpcReduction="20000"/>
          </a:bodyPr>
          <a:lstStyle/>
          <a:p>
            <a:pPr algn="l"/>
            <a:r>
              <a:rPr lang="en-US" b="0" i="0" dirty="0">
                <a:solidFill>
                  <a:srgbClr val="1F1F1F"/>
                </a:solidFill>
                <a:effectLst/>
                <a:latin typeface="Source Sans Pro" panose="020B0503030403020204" pitchFamily="34" charset="0"/>
              </a:rPr>
              <a:t>You're at your best as a leader when you know why you're here and why those around you are here.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That you know what's truly important to be spending time on, and be very clear of the intended destination of what's important.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You then drive your actions on these first three steps. And whenever you can you get it written down and on one page.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Getting everything on one page allows you to internalize your goals and more effectively share them with others.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So while this flow is relatively simple, it's often hard to do, especially as we progress through life with larger and more complex goals. </a:t>
            </a:r>
            <a:endParaRPr lang="en-US" b="0" i="0" dirty="0">
              <a:solidFill>
                <a:srgbClr val="333333"/>
              </a:solidFill>
              <a:effectLst/>
              <a:latin typeface="OpenSans"/>
            </a:endParaRPr>
          </a:p>
          <a:p>
            <a:endParaRPr lang="en-GB" dirty="0"/>
          </a:p>
        </p:txBody>
      </p:sp>
    </p:spTree>
    <p:extLst>
      <p:ext uri="{BB962C8B-B14F-4D97-AF65-F5344CB8AC3E}">
        <p14:creationId xmlns:p14="http://schemas.microsoft.com/office/powerpoint/2010/main" val="40127643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0069453-BB7A-7C5E-9CC9-95EC312E7403}"/>
              </a:ext>
            </a:extLst>
          </p:cNvPr>
          <p:cNvSpPr>
            <a:spLocks noGrp="1"/>
          </p:cNvSpPr>
          <p:nvPr>
            <p:ph type="title"/>
          </p:nvPr>
        </p:nvSpPr>
        <p:spPr/>
        <p:txBody>
          <a:bodyPr/>
          <a:lstStyle/>
          <a:p>
            <a:endParaRPr lang="en-GB"/>
          </a:p>
        </p:txBody>
      </p:sp>
      <p:pic>
        <p:nvPicPr>
          <p:cNvPr id="7" name="Content Placeholder 6">
            <a:extLst>
              <a:ext uri="{FF2B5EF4-FFF2-40B4-BE49-F238E27FC236}">
                <a16:creationId xmlns:a16="http://schemas.microsoft.com/office/drawing/2014/main" id="{68642431-BC20-2BC0-C3C2-35C8631FA079}"/>
              </a:ext>
            </a:extLst>
          </p:cNvPr>
          <p:cNvPicPr>
            <a:picLocks noGrp="1" noChangeAspect="1"/>
          </p:cNvPicPr>
          <p:nvPr>
            <p:ph sz="half" idx="2"/>
          </p:nvPr>
        </p:nvPicPr>
        <p:blipFill rotWithShape="1">
          <a:blip r:embed="rId3"/>
          <a:srcRect t="16891"/>
          <a:stretch/>
        </p:blipFill>
        <p:spPr>
          <a:xfrm>
            <a:off x="5935858" y="1268759"/>
            <a:ext cx="6256142" cy="2853075"/>
          </a:xfrm>
          <a:prstGeom prst="rect">
            <a:avLst/>
          </a:prstGeom>
        </p:spPr>
      </p:pic>
      <p:sp>
        <p:nvSpPr>
          <p:cNvPr id="8" name="Rectangle 1">
            <a:extLst>
              <a:ext uri="{FF2B5EF4-FFF2-40B4-BE49-F238E27FC236}">
                <a16:creationId xmlns:a16="http://schemas.microsoft.com/office/drawing/2014/main" id="{CD521BEA-590C-01B1-E657-2451DC0191DE}"/>
              </a:ext>
            </a:extLst>
          </p:cNvPr>
          <p:cNvSpPr>
            <a:spLocks noGrp="1" noChangeArrowheads="1"/>
          </p:cNvSpPr>
          <p:nvPr>
            <p:ph sz="half" idx="1"/>
          </p:nvPr>
        </p:nvSpPr>
        <p:spPr bwMode="auto">
          <a:xfrm>
            <a:off x="609600" y="1268759"/>
            <a:ext cx="5326258" cy="4370427"/>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1F1F1F"/>
                </a:solidFill>
                <a:effectLst/>
                <a:latin typeface="Source Sans Pro" panose="020B0503030403020204" pitchFamily="34" charset="0"/>
              </a:rPr>
              <a:t>leadership is organized into four parts. </a:t>
            </a:r>
            <a:endParaRPr kumimoji="0" lang="en-US" altLang="en-US" sz="2000" b="0" i="0" u="none" strike="noStrike" cap="none" normalizeH="0" baseline="0" dirty="0">
              <a:ln>
                <a:noFill/>
              </a:ln>
              <a:solidFill>
                <a:srgbClr val="333333"/>
              </a:solidFill>
              <a:effectLst/>
              <a:latin typeface="OpenSans"/>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1F1F1F"/>
                </a:solidFill>
                <a:effectLst/>
                <a:latin typeface="Source Sans Pro" panose="020B0503030403020204" pitchFamily="34" charset="0"/>
              </a:rPr>
              <a:t>Which I call the 4 Ps, questioning and confirming your purpose, clarifying and personalizing what is most important, your priorities. </a:t>
            </a:r>
            <a:endParaRPr kumimoji="0" lang="en-US" altLang="en-US" sz="2000" b="0" i="0" u="none" strike="noStrike" cap="none" normalizeH="0" baseline="0" dirty="0">
              <a:ln>
                <a:noFill/>
              </a:ln>
              <a:solidFill>
                <a:srgbClr val="333333"/>
              </a:solidFill>
              <a:effectLst/>
              <a:latin typeface="OpenSans"/>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000" dirty="0">
              <a:solidFill>
                <a:srgbClr val="1F1F1F"/>
              </a:solidFill>
              <a:latin typeface="Source Sans Pro" panose="020B0503030403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1F1F1F"/>
                </a:solidFill>
                <a:effectLst/>
                <a:latin typeface="Source Sans Pro" panose="020B0503030403020204" pitchFamily="34" charset="0"/>
              </a:rPr>
              <a:t>Creating a vivid view of the future you've spent time visualizing and want to help create your potential. </a:t>
            </a:r>
            <a:endParaRPr kumimoji="0" lang="en-US" altLang="en-US" sz="2000" b="0" i="0" u="none" strike="noStrike" cap="none" normalizeH="0" baseline="0" dirty="0">
              <a:ln>
                <a:noFill/>
              </a:ln>
              <a:solidFill>
                <a:srgbClr val="333333"/>
              </a:solidFill>
              <a:effectLst/>
              <a:latin typeface="OpenSans"/>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a:ln>
                <a:noFill/>
              </a:ln>
              <a:solidFill>
                <a:srgbClr val="1F1F1F"/>
              </a:solidFill>
              <a:effectLst/>
              <a:latin typeface="Source Sans Pro" panose="020B0503030403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1F1F1F"/>
                </a:solidFill>
                <a:effectLst/>
                <a:latin typeface="Source Sans Pro" panose="020B0503030403020204" pitchFamily="34" charset="0"/>
              </a:rPr>
              <a:t>And then ensuring you progress forward by illuminating where you have come from and where you are going, creating a high performance you connected to the first 3 Ps.</a:t>
            </a:r>
            <a:endParaRPr kumimoji="0" lang="en-US"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6388363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E9699518-5C9F-FECC-5BBC-08C9B681AE9B}"/>
              </a:ext>
            </a:extLst>
          </p:cNvPr>
          <p:cNvSpPr>
            <a:spLocks noGrp="1"/>
          </p:cNvSpPr>
          <p:nvPr>
            <p:ph type="title"/>
          </p:nvPr>
        </p:nvSpPr>
        <p:spPr>
          <a:xfrm>
            <a:off x="609600" y="198438"/>
            <a:ext cx="10972800" cy="1143000"/>
          </a:xfrm>
        </p:spPr>
        <p:txBody>
          <a:bodyPr/>
          <a:lstStyle/>
          <a:p>
            <a:endParaRPr lang="en-GB"/>
          </a:p>
        </p:txBody>
      </p:sp>
      <p:pic>
        <p:nvPicPr>
          <p:cNvPr id="13" name="Picture 12">
            <a:extLst>
              <a:ext uri="{FF2B5EF4-FFF2-40B4-BE49-F238E27FC236}">
                <a16:creationId xmlns:a16="http://schemas.microsoft.com/office/drawing/2014/main" id="{EAFC673B-23B9-820F-FE3C-EF8DA695088C}"/>
              </a:ext>
            </a:extLst>
          </p:cNvPr>
          <p:cNvPicPr>
            <a:picLocks noChangeAspect="1"/>
          </p:cNvPicPr>
          <p:nvPr/>
        </p:nvPicPr>
        <p:blipFill rotWithShape="1">
          <a:blip r:embed="rId3"/>
          <a:srcRect l="3215" r="3048" b="1291"/>
          <a:stretch/>
        </p:blipFill>
        <p:spPr>
          <a:xfrm>
            <a:off x="2376667" y="910713"/>
            <a:ext cx="7438665" cy="4626487"/>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81BCA-BCB7-DFFD-CAB9-DA136F71E1C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DE63E4D-7549-CF0C-3D37-9CD8E88E6464}"/>
              </a:ext>
            </a:extLst>
          </p:cNvPr>
          <p:cNvSpPr>
            <a:spLocks noGrp="1"/>
          </p:cNvSpPr>
          <p:nvPr>
            <p:ph idx="1"/>
          </p:nvPr>
        </p:nvSpPr>
        <p:spPr/>
        <p:txBody>
          <a:bodyPr/>
          <a:lstStyle/>
          <a:p>
            <a:pPr algn="ctr"/>
            <a:endParaRPr lang="en-GB" b="1" i="1" u="sng" dirty="0">
              <a:solidFill>
                <a:srgbClr val="1F1F1F"/>
              </a:solidFill>
              <a:effectLst/>
              <a:latin typeface="Source Sans Pro" panose="020B0503030403020204" pitchFamily="34" charset="0"/>
            </a:endParaRPr>
          </a:p>
          <a:p>
            <a:pPr algn="ctr"/>
            <a:endParaRPr lang="en-GB" b="1" i="1" u="sng" dirty="0">
              <a:solidFill>
                <a:srgbClr val="1F1F1F"/>
              </a:solidFill>
              <a:latin typeface="Source Sans Pro" panose="020B0503030403020204" pitchFamily="34" charset="0"/>
            </a:endParaRPr>
          </a:p>
          <a:p>
            <a:pPr marL="0" indent="0" algn="ctr">
              <a:buNone/>
            </a:pPr>
            <a:r>
              <a:rPr lang="en-GB" b="1" i="1" u="sng" dirty="0">
                <a:solidFill>
                  <a:srgbClr val="1F1F1F"/>
                </a:solidFill>
                <a:effectLst/>
                <a:latin typeface="Source Sans Pro" panose="020B0503030403020204" pitchFamily="34" charset="0"/>
              </a:rPr>
              <a:t>Unpacking "Connected" + "Leadership"</a:t>
            </a:r>
          </a:p>
          <a:p>
            <a:endParaRPr lang="en-GB" dirty="0"/>
          </a:p>
        </p:txBody>
      </p:sp>
    </p:spTree>
    <p:extLst>
      <p:ext uri="{BB962C8B-B14F-4D97-AF65-F5344CB8AC3E}">
        <p14:creationId xmlns:p14="http://schemas.microsoft.com/office/powerpoint/2010/main" val="29888725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2B172-5473-E7E4-2491-0EF7D154320B}"/>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13967918-51D5-3A83-39F5-0E6074D1A6BC}"/>
              </a:ext>
            </a:extLst>
          </p:cNvPr>
          <p:cNvSpPr>
            <a:spLocks noGrp="1"/>
          </p:cNvSpPr>
          <p:nvPr>
            <p:ph idx="1"/>
          </p:nvPr>
        </p:nvSpPr>
        <p:spPr/>
        <p:txBody>
          <a:bodyPr/>
          <a:lstStyle/>
          <a:p>
            <a:r>
              <a:rPr lang="en-US" dirty="0"/>
              <a:t>Question</a:t>
            </a:r>
          </a:p>
          <a:p>
            <a:endParaRPr lang="en-US" dirty="0"/>
          </a:p>
          <a:p>
            <a:r>
              <a:rPr lang="en-US" dirty="0"/>
              <a:t>Take a moment to write down your thoughts about the word "leadership". What associations does it carry for you? Include both positive and negative associations.</a:t>
            </a:r>
            <a:endParaRPr lang="en-GB" dirty="0"/>
          </a:p>
        </p:txBody>
      </p:sp>
    </p:spTree>
    <p:extLst>
      <p:ext uri="{BB962C8B-B14F-4D97-AF65-F5344CB8AC3E}">
        <p14:creationId xmlns:p14="http://schemas.microsoft.com/office/powerpoint/2010/main" val="18836634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ECEE9-BFF8-937A-02A4-9175F6ABB8D1}"/>
              </a:ext>
            </a:extLst>
          </p:cNvPr>
          <p:cNvSpPr>
            <a:spLocks noGrp="1"/>
          </p:cNvSpPr>
          <p:nvPr>
            <p:ph type="title"/>
          </p:nvPr>
        </p:nvSpPr>
        <p:spPr/>
        <p:txBody>
          <a:bodyPr/>
          <a:lstStyle/>
          <a:p>
            <a:r>
              <a:rPr lang="en-GB" dirty="0"/>
              <a:t>Activity </a:t>
            </a:r>
          </a:p>
        </p:txBody>
      </p:sp>
      <p:sp>
        <p:nvSpPr>
          <p:cNvPr id="3" name="Content Placeholder 2">
            <a:extLst>
              <a:ext uri="{FF2B5EF4-FFF2-40B4-BE49-F238E27FC236}">
                <a16:creationId xmlns:a16="http://schemas.microsoft.com/office/drawing/2014/main" id="{DEFD406B-9B32-F261-68AE-120F6C4932B3}"/>
              </a:ext>
            </a:extLst>
          </p:cNvPr>
          <p:cNvSpPr>
            <a:spLocks noGrp="1"/>
          </p:cNvSpPr>
          <p:nvPr>
            <p:ph idx="1"/>
          </p:nvPr>
        </p:nvSpPr>
        <p:spPr/>
        <p:txBody>
          <a:bodyPr/>
          <a:lstStyle/>
          <a:p>
            <a:r>
              <a:rPr lang="en-US" dirty="0"/>
              <a:t>Question</a:t>
            </a:r>
          </a:p>
          <a:p>
            <a:endParaRPr lang="en-GB" dirty="0"/>
          </a:p>
          <a:p>
            <a:r>
              <a:rPr lang="en-GB" dirty="0"/>
              <a:t>What is the difference between Leaders And the manager</a:t>
            </a:r>
          </a:p>
        </p:txBody>
      </p:sp>
    </p:spTree>
    <p:extLst>
      <p:ext uri="{BB962C8B-B14F-4D97-AF65-F5344CB8AC3E}">
        <p14:creationId xmlns:p14="http://schemas.microsoft.com/office/powerpoint/2010/main" val="30539306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5E658-142E-08F4-922E-2C27BE3317A1}"/>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75B09A45-6568-57DA-14E2-A2B5D29AFC0C}"/>
              </a:ext>
            </a:extLst>
          </p:cNvPr>
          <p:cNvPicPr>
            <a:picLocks noGrp="1" noChangeAspect="1"/>
          </p:cNvPicPr>
          <p:nvPr>
            <p:ph idx="1"/>
          </p:nvPr>
        </p:nvPicPr>
        <p:blipFill rotWithShape="1">
          <a:blip r:embed="rId3"/>
          <a:srcRect l="8180" t="2277" r="50000" b="19959"/>
          <a:stretch/>
        </p:blipFill>
        <p:spPr>
          <a:xfrm>
            <a:off x="3276600" y="0"/>
            <a:ext cx="5638800" cy="5895109"/>
          </a:xfrm>
        </p:spPr>
      </p:pic>
    </p:spTree>
    <p:extLst>
      <p:ext uri="{BB962C8B-B14F-4D97-AF65-F5344CB8AC3E}">
        <p14:creationId xmlns:p14="http://schemas.microsoft.com/office/powerpoint/2010/main" val="15675021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90FE1-9654-B661-049D-B2A03A852A41}"/>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141EED32-57C8-1934-9818-FD72857DD811}"/>
              </a:ext>
            </a:extLst>
          </p:cNvPr>
          <p:cNvSpPr>
            <a:spLocks noGrp="1"/>
          </p:cNvSpPr>
          <p:nvPr>
            <p:ph idx="1"/>
          </p:nvPr>
        </p:nvSpPr>
        <p:spPr/>
        <p:txBody>
          <a:bodyPr/>
          <a:lstStyle/>
          <a:p>
            <a:pPr marL="0" indent="0">
              <a:buNone/>
            </a:pPr>
            <a:r>
              <a:rPr lang="en-GB" i="1" dirty="0"/>
              <a:t>Now, </a:t>
            </a:r>
          </a:p>
          <a:p>
            <a:endParaRPr lang="en-GB" i="1" dirty="0"/>
          </a:p>
          <a:p>
            <a:pPr marL="0" indent="0">
              <a:buNone/>
            </a:pPr>
            <a:r>
              <a:rPr lang="en-GB" i="1" dirty="0"/>
              <a:t>Craft your definition of leadership………………….</a:t>
            </a:r>
          </a:p>
        </p:txBody>
      </p:sp>
    </p:spTree>
    <p:extLst>
      <p:ext uri="{BB962C8B-B14F-4D97-AF65-F5344CB8AC3E}">
        <p14:creationId xmlns:p14="http://schemas.microsoft.com/office/powerpoint/2010/main" val="27838733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B0B1C-6D65-ADF2-999D-D4CD6275D2FC}"/>
              </a:ext>
            </a:extLst>
          </p:cNvPr>
          <p:cNvSpPr>
            <a:spLocks noGrp="1"/>
          </p:cNvSpPr>
          <p:nvPr>
            <p:ph type="title"/>
          </p:nvPr>
        </p:nvSpPr>
        <p:spPr/>
        <p:txBody>
          <a:bodyPr>
            <a:normAutofit fontScale="90000"/>
          </a:bodyPr>
          <a:lstStyle/>
          <a:p>
            <a:r>
              <a:rPr lang="en-GB" dirty="0"/>
              <a:t>Leadership Defined</a:t>
            </a:r>
            <a:br>
              <a:rPr lang="en-GB" dirty="0"/>
            </a:br>
            <a:endParaRPr lang="en-GB" dirty="0"/>
          </a:p>
        </p:txBody>
      </p:sp>
      <p:sp>
        <p:nvSpPr>
          <p:cNvPr id="3" name="Content Placeholder 2">
            <a:extLst>
              <a:ext uri="{FF2B5EF4-FFF2-40B4-BE49-F238E27FC236}">
                <a16:creationId xmlns:a16="http://schemas.microsoft.com/office/drawing/2014/main" id="{01022425-3F88-1029-BD30-F3CD9674AD54}"/>
              </a:ext>
            </a:extLst>
          </p:cNvPr>
          <p:cNvSpPr>
            <a:spLocks noGrp="1"/>
          </p:cNvSpPr>
          <p:nvPr>
            <p:ph idx="1"/>
          </p:nvPr>
        </p:nvSpPr>
        <p:spPr/>
        <p:txBody>
          <a:bodyPr/>
          <a:lstStyle/>
          <a:p>
            <a:pPr marL="0" indent="0" algn="ctr">
              <a:buNone/>
            </a:pPr>
            <a:endParaRPr lang="en-GB" i="1" dirty="0"/>
          </a:p>
          <a:p>
            <a:pPr marL="0" indent="0" algn="ctr">
              <a:buNone/>
            </a:pPr>
            <a:endParaRPr lang="en-GB" i="1" dirty="0"/>
          </a:p>
          <a:p>
            <a:pPr marL="0" indent="0" algn="ctr">
              <a:buNone/>
            </a:pPr>
            <a:r>
              <a:rPr lang="en-GB" i="1" dirty="0"/>
              <a:t>“</a:t>
            </a:r>
            <a:r>
              <a:rPr lang="en-US" b="0" i="1" dirty="0">
                <a:solidFill>
                  <a:srgbClr val="1F1F1F"/>
                </a:solidFill>
                <a:effectLst/>
                <a:latin typeface="Source Sans Pro" panose="020B0503030403020204" pitchFamily="34" charset="0"/>
              </a:rPr>
              <a:t> Leadership is a socially-constructed process in which an individual is either given or takes increased responsibility or accountability in empowering others to collectively solve problems in alignment with an organizations or teams purpose.”</a:t>
            </a:r>
            <a:endParaRPr lang="en-GB" i="1" dirty="0"/>
          </a:p>
        </p:txBody>
      </p:sp>
    </p:spTree>
    <p:extLst>
      <p:ext uri="{BB962C8B-B14F-4D97-AF65-F5344CB8AC3E}">
        <p14:creationId xmlns:p14="http://schemas.microsoft.com/office/powerpoint/2010/main" val="9369933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138DE-9CAF-1250-28A7-AC7907C5667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6E13E57-4E5B-7896-3B9F-CEB1BE4B54D0}"/>
              </a:ext>
            </a:extLst>
          </p:cNvPr>
          <p:cNvSpPr>
            <a:spLocks noGrp="1"/>
          </p:cNvSpPr>
          <p:nvPr>
            <p:ph idx="1"/>
          </p:nvPr>
        </p:nvSpPr>
        <p:spPr>
          <a:xfrm>
            <a:off x="609600" y="1470484"/>
            <a:ext cx="10972800" cy="3917032"/>
          </a:xfrm>
        </p:spPr>
        <p:txBody>
          <a:bodyPr>
            <a:normAutofit fontScale="92500" lnSpcReduction="10000"/>
          </a:bodyPr>
          <a:lstStyle/>
          <a:p>
            <a:pPr algn="l"/>
            <a:r>
              <a:rPr lang="en-US" b="1" i="0" u="sng" dirty="0">
                <a:solidFill>
                  <a:srgbClr val="1F1F1F"/>
                </a:solidFill>
                <a:effectLst/>
                <a:latin typeface="Source Sans Pro" panose="020B0503030403020204" pitchFamily="34" charset="0"/>
              </a:rPr>
              <a:t>let's also consider the meaning contained within connected</a:t>
            </a:r>
            <a:r>
              <a:rPr lang="en-US" b="0" i="0" dirty="0">
                <a:solidFill>
                  <a:srgbClr val="1F1F1F"/>
                </a:solidFill>
                <a:effectLst/>
                <a:latin typeface="Source Sans Pro" panose="020B0503030403020204" pitchFamily="34" charset="0"/>
              </a:rPr>
              <a:t>.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Connected leadership involves working with others. </a:t>
            </a:r>
            <a:endParaRPr lang="en-US" b="0" i="0" dirty="0">
              <a:solidFill>
                <a:srgbClr val="333333"/>
              </a:solidFill>
              <a:effectLst/>
              <a:latin typeface="OpenSans"/>
            </a:endParaRPr>
          </a:p>
          <a:p>
            <a:pPr algn="l"/>
            <a:r>
              <a:rPr lang="en-US" dirty="0">
                <a:solidFill>
                  <a:srgbClr val="1F1F1F"/>
                </a:solidFill>
                <a:latin typeface="Source Sans Pro" panose="020B0503030403020204" pitchFamily="34" charset="0"/>
              </a:rPr>
              <a:t>C</a:t>
            </a:r>
            <a:r>
              <a:rPr lang="en-US" b="0" i="0" dirty="0">
                <a:solidFill>
                  <a:srgbClr val="1F1F1F"/>
                </a:solidFill>
                <a:effectLst/>
                <a:latin typeface="Source Sans Pro" panose="020B0503030403020204" pitchFamily="34" charset="0"/>
              </a:rPr>
              <a:t>onnected leader being fully present with those around them, bringing their authenticity and naturally </a:t>
            </a:r>
            <a:r>
              <a:rPr lang="en-US" dirty="0">
                <a:solidFill>
                  <a:srgbClr val="333333"/>
                </a:solidFill>
                <a:latin typeface="OpenSans"/>
              </a:rPr>
              <a:t> </a:t>
            </a:r>
            <a:r>
              <a:rPr lang="en-US" b="0" i="0" dirty="0">
                <a:solidFill>
                  <a:srgbClr val="1F1F1F"/>
                </a:solidFill>
                <a:effectLst/>
                <a:latin typeface="Source Sans Pro" panose="020B0503030403020204" pitchFamily="34" charset="0"/>
              </a:rPr>
              <a:t>unintentionally encouraging others to do the same.</a:t>
            </a:r>
          </a:p>
          <a:p>
            <a:pPr marL="0" indent="0" algn="ctr">
              <a:buNone/>
            </a:pPr>
            <a:endParaRPr lang="en-US" b="0" i="1" dirty="0">
              <a:solidFill>
                <a:srgbClr val="1F1F1F"/>
              </a:solidFill>
              <a:effectLst/>
              <a:latin typeface="Source Sans Pro" panose="020B0503030403020204" pitchFamily="34" charset="0"/>
            </a:endParaRPr>
          </a:p>
          <a:p>
            <a:pPr marL="0" indent="0" algn="ctr">
              <a:buNone/>
            </a:pPr>
            <a:r>
              <a:rPr lang="en-US" b="0" i="1" dirty="0">
                <a:solidFill>
                  <a:srgbClr val="1F1F1F"/>
                </a:solidFill>
                <a:effectLst/>
                <a:latin typeface="Source Sans Pro" panose="020B0503030403020204" pitchFamily="34" charset="0"/>
              </a:rPr>
              <a:t>“You might have heard of the window or mirror schools of management. ”</a:t>
            </a:r>
            <a:endParaRPr lang="en-US" b="0" i="1" dirty="0">
              <a:solidFill>
                <a:srgbClr val="333333"/>
              </a:solidFill>
              <a:effectLst/>
              <a:latin typeface="OpenSans"/>
            </a:endParaRPr>
          </a:p>
          <a:p>
            <a:pPr algn="l"/>
            <a:endParaRPr lang="en-US" b="0" i="0" dirty="0">
              <a:solidFill>
                <a:srgbClr val="333333"/>
              </a:solidFill>
              <a:effectLst/>
              <a:latin typeface="OpenSans"/>
            </a:endParaRPr>
          </a:p>
          <a:p>
            <a:endParaRPr lang="en-GB" dirty="0"/>
          </a:p>
        </p:txBody>
      </p:sp>
    </p:spTree>
    <p:extLst>
      <p:ext uri="{BB962C8B-B14F-4D97-AF65-F5344CB8AC3E}">
        <p14:creationId xmlns:p14="http://schemas.microsoft.com/office/powerpoint/2010/main" val="40487077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35E3D-70DA-BEB7-3E79-2FA699EBEC8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19BCEAE-FA53-2739-27BA-0B63A0AAA21C}"/>
              </a:ext>
            </a:extLst>
          </p:cNvPr>
          <p:cNvSpPr>
            <a:spLocks noGrp="1"/>
          </p:cNvSpPr>
          <p:nvPr>
            <p:ph idx="1"/>
          </p:nvPr>
        </p:nvSpPr>
        <p:spPr/>
        <p:txBody>
          <a:bodyPr/>
          <a:lstStyle/>
          <a:p>
            <a:pPr marL="0" indent="0" algn="ctr">
              <a:buNone/>
            </a:pPr>
            <a:endParaRPr lang="en-GB" b="0" i="0" dirty="0">
              <a:solidFill>
                <a:srgbClr val="1F1F1F"/>
              </a:solidFill>
              <a:effectLst/>
              <a:latin typeface="Source Sans Pro" panose="020B0503030403020204" pitchFamily="34" charset="0"/>
            </a:endParaRPr>
          </a:p>
          <a:p>
            <a:pPr marL="0" indent="0" algn="ctr">
              <a:buNone/>
            </a:pPr>
            <a:endParaRPr lang="en-GB" dirty="0">
              <a:solidFill>
                <a:srgbClr val="1F1F1F"/>
              </a:solidFill>
              <a:latin typeface="Source Sans Pro" panose="020B0503030403020204" pitchFamily="34" charset="0"/>
            </a:endParaRPr>
          </a:p>
          <a:p>
            <a:pPr marL="0" indent="0" algn="ctr">
              <a:buNone/>
            </a:pPr>
            <a:r>
              <a:rPr lang="en-GB" b="1" i="1" dirty="0">
                <a:solidFill>
                  <a:srgbClr val="1F1F1F"/>
                </a:solidFill>
                <a:effectLst/>
                <a:latin typeface="Source Sans Pro" panose="020B0503030403020204" pitchFamily="34" charset="0"/>
              </a:rPr>
              <a:t>The Purpose-Driven, Connected Leader</a:t>
            </a:r>
            <a:endParaRPr lang="en-GB" b="1" i="1" dirty="0"/>
          </a:p>
        </p:txBody>
      </p:sp>
    </p:spTree>
    <p:extLst>
      <p:ext uri="{BB962C8B-B14F-4D97-AF65-F5344CB8AC3E}">
        <p14:creationId xmlns:p14="http://schemas.microsoft.com/office/powerpoint/2010/main" val="30410050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693D6-AE4F-5B61-7A87-4FD2645B81C9}"/>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24869996-FF4E-A3F1-3FB8-7025F6B73440}"/>
              </a:ext>
            </a:extLst>
          </p:cNvPr>
          <p:cNvPicPr>
            <a:picLocks noGrp="1" noChangeAspect="1"/>
          </p:cNvPicPr>
          <p:nvPr>
            <p:ph idx="1"/>
          </p:nvPr>
        </p:nvPicPr>
        <p:blipFill rotWithShape="1">
          <a:blip r:embed="rId2"/>
          <a:srcRect b="12444"/>
          <a:stretch/>
        </p:blipFill>
        <p:spPr>
          <a:xfrm>
            <a:off x="-590866" y="0"/>
            <a:ext cx="13373732" cy="6858000"/>
          </a:xfrm>
        </p:spPr>
      </p:pic>
    </p:spTree>
    <p:extLst>
      <p:ext uri="{BB962C8B-B14F-4D97-AF65-F5344CB8AC3E}">
        <p14:creationId xmlns:p14="http://schemas.microsoft.com/office/powerpoint/2010/main" val="14896910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0CE50-24BE-750F-FD66-76E310A49B51}"/>
              </a:ext>
            </a:extLst>
          </p:cNvPr>
          <p:cNvSpPr>
            <a:spLocks noGrp="1"/>
          </p:cNvSpPr>
          <p:nvPr>
            <p:ph type="title"/>
          </p:nvPr>
        </p:nvSpPr>
        <p:spPr/>
        <p:txBody>
          <a:bodyPr>
            <a:normAutofit fontScale="90000"/>
          </a:bodyPr>
          <a:lstStyle/>
          <a:p>
            <a:r>
              <a:rPr lang="en-GB" b="1" i="0" dirty="0">
                <a:solidFill>
                  <a:srgbClr val="0F0F0F"/>
                </a:solidFill>
                <a:effectLst/>
                <a:latin typeface="YouTube Sans"/>
              </a:rPr>
              <a:t>MIHALY CSIKSZENTMIHALYI </a:t>
            </a:r>
            <a:br>
              <a:rPr lang="en-GB" b="1" i="0" dirty="0">
                <a:solidFill>
                  <a:srgbClr val="0F0F0F"/>
                </a:solidFill>
                <a:effectLst/>
                <a:latin typeface="YouTube Sans"/>
              </a:rPr>
            </a:br>
            <a:r>
              <a:rPr lang="en-GB" b="1" i="0" dirty="0">
                <a:solidFill>
                  <a:srgbClr val="0F0F0F"/>
                </a:solidFill>
                <a:effectLst/>
                <a:latin typeface="YouTube Sans"/>
              </a:rPr>
              <a:t>Book – Question Number 3 </a:t>
            </a:r>
            <a:endParaRPr lang="en-GB" dirty="0"/>
          </a:p>
        </p:txBody>
      </p:sp>
      <p:sp>
        <p:nvSpPr>
          <p:cNvPr id="3" name="Content Placeholder 2">
            <a:extLst>
              <a:ext uri="{FF2B5EF4-FFF2-40B4-BE49-F238E27FC236}">
                <a16:creationId xmlns:a16="http://schemas.microsoft.com/office/drawing/2014/main" id="{91023667-F69C-A777-DFDA-E7AF691DE067}"/>
              </a:ext>
            </a:extLst>
          </p:cNvPr>
          <p:cNvSpPr>
            <a:spLocks noGrp="1"/>
          </p:cNvSpPr>
          <p:nvPr>
            <p:ph idx="1"/>
          </p:nvPr>
        </p:nvSpPr>
        <p:spPr/>
        <p:txBody>
          <a:bodyPr/>
          <a:lstStyle/>
          <a:p>
            <a:endParaRPr lang="en-GB" dirty="0">
              <a:hlinkClick r:id="rId2"/>
            </a:endParaRPr>
          </a:p>
          <a:p>
            <a:endParaRPr lang="en-GB" dirty="0">
              <a:hlinkClick r:id="rId2"/>
            </a:endParaRPr>
          </a:p>
          <a:p>
            <a:r>
              <a:rPr lang="en-GB" dirty="0">
                <a:latin typeface="David" panose="020B0604020202020204" pitchFamily="34" charset="-79"/>
                <a:cs typeface="David" panose="020B0604020202020204" pitchFamily="34" charset="-79"/>
                <a:hlinkClick r:id="rId3">
                  <a:extLst>
                    <a:ext uri="{A12FA001-AC4F-418D-AE19-62706E023703}">
                      <ahyp:hlinkClr xmlns:ahyp="http://schemas.microsoft.com/office/drawing/2018/hyperlinkcolor" val="tx"/>
                    </a:ext>
                  </a:extLst>
                </a:hlinkClick>
              </a:rPr>
              <a:t>Now watch the video and summarize all the point/s in groups</a:t>
            </a:r>
          </a:p>
          <a:p>
            <a:r>
              <a:rPr lang="en-GB" dirty="0">
                <a:hlinkClick r:id="rId2"/>
              </a:rPr>
              <a:t>https://www.youtube.com/watch?v=8h6IMYRoCZw</a:t>
            </a:r>
            <a:endParaRPr lang="en-GB" dirty="0"/>
          </a:p>
          <a:p>
            <a:endParaRPr lang="en-GB" dirty="0"/>
          </a:p>
          <a:p>
            <a:pPr marL="0" indent="0">
              <a:buNone/>
            </a:pPr>
            <a:r>
              <a:rPr lang="en-GB" dirty="0"/>
              <a:t> </a:t>
            </a:r>
          </a:p>
          <a:p>
            <a:endParaRPr lang="en-GB" dirty="0"/>
          </a:p>
        </p:txBody>
      </p:sp>
    </p:spTree>
    <p:extLst>
      <p:ext uri="{BB962C8B-B14F-4D97-AF65-F5344CB8AC3E}">
        <p14:creationId xmlns:p14="http://schemas.microsoft.com/office/powerpoint/2010/main" val="6196654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1891F-31A0-884F-C179-4D7143ABF41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4D13CB6-EB58-4029-51EF-07B50F942DA7}"/>
              </a:ext>
            </a:extLst>
          </p:cNvPr>
          <p:cNvSpPr>
            <a:spLocks noGrp="1"/>
          </p:cNvSpPr>
          <p:nvPr>
            <p:ph idx="1"/>
          </p:nvPr>
        </p:nvSpPr>
        <p:spPr/>
        <p:txBody>
          <a:bodyPr/>
          <a:lstStyle/>
          <a:p>
            <a:pPr algn="ctr"/>
            <a:endParaRPr lang="en-GB" b="1" dirty="0"/>
          </a:p>
          <a:p>
            <a:pPr marL="0" indent="0" algn="ctr">
              <a:buNone/>
            </a:pPr>
            <a:r>
              <a:rPr lang="en-GB" b="1" i="1" dirty="0"/>
              <a:t>Visualising your potential</a:t>
            </a:r>
          </a:p>
          <a:p>
            <a:pPr marL="0" indent="0" algn="ctr">
              <a:buNone/>
            </a:pPr>
            <a:endParaRPr lang="en-GB" b="1" i="1" dirty="0"/>
          </a:p>
          <a:p>
            <a:pPr marL="0" indent="0" algn="ctr">
              <a:buNone/>
            </a:pPr>
            <a:r>
              <a:rPr lang="en-US" b="0" i="0" dirty="0">
                <a:solidFill>
                  <a:srgbClr val="1F1F1F"/>
                </a:solidFill>
                <a:effectLst/>
                <a:latin typeface="Source Sans Pro" panose="020B0503030403020204" pitchFamily="34" charset="0"/>
              </a:rPr>
              <a:t>In this exercise, you’ll create a detailed definition of potential success for each of your priorities.</a:t>
            </a:r>
            <a:endParaRPr lang="en-GB" b="1" i="1" dirty="0"/>
          </a:p>
        </p:txBody>
      </p:sp>
    </p:spTree>
    <p:extLst>
      <p:ext uri="{BB962C8B-B14F-4D97-AF65-F5344CB8AC3E}">
        <p14:creationId xmlns:p14="http://schemas.microsoft.com/office/powerpoint/2010/main" val="27287466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A5709-F3AA-70A8-70E3-89CFEC777C6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46BF3E4-A452-4238-6726-32497CE15308}"/>
              </a:ext>
            </a:extLst>
          </p:cNvPr>
          <p:cNvSpPr>
            <a:spLocks noGrp="1"/>
          </p:cNvSpPr>
          <p:nvPr>
            <p:ph idx="1"/>
          </p:nvPr>
        </p:nvSpPr>
        <p:spPr/>
        <p:txBody>
          <a:bodyPr/>
          <a:lstStyle/>
          <a:p>
            <a:pPr marL="0" indent="0" algn="ctr">
              <a:buNone/>
            </a:pPr>
            <a:endParaRPr lang="en-GB" b="1" i="1" dirty="0"/>
          </a:p>
          <a:p>
            <a:pPr marL="0" indent="0" algn="ctr">
              <a:buNone/>
            </a:pPr>
            <a:endParaRPr lang="en-GB" b="1" i="1" dirty="0"/>
          </a:p>
          <a:p>
            <a:pPr marL="0" indent="0" algn="ctr">
              <a:buNone/>
            </a:pPr>
            <a:r>
              <a:rPr lang="en-GB" b="1" i="1" dirty="0"/>
              <a:t>Tracking for progress</a:t>
            </a:r>
          </a:p>
        </p:txBody>
      </p:sp>
    </p:spTree>
    <p:extLst>
      <p:ext uri="{BB962C8B-B14F-4D97-AF65-F5344CB8AC3E}">
        <p14:creationId xmlns:p14="http://schemas.microsoft.com/office/powerpoint/2010/main" val="6339898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BF604-3B00-E096-FF65-9934E5E9667E}"/>
              </a:ext>
            </a:extLst>
          </p:cNvPr>
          <p:cNvSpPr>
            <a:spLocks noGrp="1"/>
          </p:cNvSpPr>
          <p:nvPr>
            <p:ph type="title"/>
          </p:nvPr>
        </p:nvSpPr>
        <p:spPr/>
        <p:txBody>
          <a:bodyPr/>
          <a:lstStyle/>
          <a:p>
            <a:r>
              <a:rPr lang="en-GB" dirty="0"/>
              <a:t>Importance of Leadership</a:t>
            </a:r>
          </a:p>
        </p:txBody>
      </p:sp>
      <p:sp>
        <p:nvSpPr>
          <p:cNvPr id="3" name="Content Placeholder 2">
            <a:extLst>
              <a:ext uri="{FF2B5EF4-FFF2-40B4-BE49-F238E27FC236}">
                <a16:creationId xmlns:a16="http://schemas.microsoft.com/office/drawing/2014/main" id="{122D80EA-8A72-2CDF-87FA-20AB3FB37C14}"/>
              </a:ext>
            </a:extLst>
          </p:cNvPr>
          <p:cNvSpPr>
            <a:spLocks noGrp="1"/>
          </p:cNvSpPr>
          <p:nvPr>
            <p:ph idx="1"/>
          </p:nvPr>
        </p:nvSpPr>
        <p:spPr/>
        <p:txBody>
          <a:bodyPr>
            <a:normAutofit fontScale="92500"/>
          </a:bodyPr>
          <a:lstStyle/>
          <a:p>
            <a:r>
              <a:rPr lang="en-US" dirty="0"/>
              <a:t>In 2018, if you enter leadership development into Google, you get 636 million hits. The leadership development industry in 2015 deemed to be worth around about $31 billion. </a:t>
            </a:r>
          </a:p>
          <a:p>
            <a:r>
              <a:rPr lang="en-US" dirty="0"/>
              <a:t>According to a Deloitte Research Report of 2016, when companies were asked how important leadership is to them, 89 percent chose either very important or important, and 57 percent of all companies said that leadership was very important to them.</a:t>
            </a:r>
            <a:endParaRPr lang="en-GB" dirty="0"/>
          </a:p>
        </p:txBody>
      </p:sp>
    </p:spTree>
    <p:extLst>
      <p:ext uri="{BB962C8B-B14F-4D97-AF65-F5344CB8AC3E}">
        <p14:creationId xmlns:p14="http://schemas.microsoft.com/office/powerpoint/2010/main" val="8557499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33240-6AFE-55DF-227D-D885013626F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FF05407-1461-50F0-2884-E77B3F90F6AE}"/>
              </a:ext>
            </a:extLst>
          </p:cNvPr>
          <p:cNvSpPr>
            <a:spLocks noGrp="1"/>
          </p:cNvSpPr>
          <p:nvPr>
            <p:ph idx="1"/>
          </p:nvPr>
        </p:nvSpPr>
        <p:spPr/>
        <p:txBody>
          <a:bodyPr/>
          <a:lstStyle/>
          <a:p>
            <a:r>
              <a:rPr lang="en-US" dirty="0"/>
              <a:t>The word development is important, and you'll see why as we go further through these lessons. It's important because it makes us understand that leadership is not something that is fixed, not something that you're born into, not something that is natural, there's no fixed mindset of leadership. Instead, it has a growth mindset.</a:t>
            </a:r>
            <a:endParaRPr lang="en-GB" dirty="0"/>
          </a:p>
        </p:txBody>
      </p:sp>
    </p:spTree>
    <p:extLst>
      <p:ext uri="{BB962C8B-B14F-4D97-AF65-F5344CB8AC3E}">
        <p14:creationId xmlns:p14="http://schemas.microsoft.com/office/powerpoint/2010/main" val="39562655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30AB0A-8F35-B206-7509-67E5E93EEEC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541BD8D-0304-2996-B797-0265BEA5957A}"/>
              </a:ext>
            </a:extLst>
          </p:cNvPr>
          <p:cNvSpPr>
            <a:spLocks noGrp="1"/>
          </p:cNvSpPr>
          <p:nvPr>
            <p:ph idx="1"/>
          </p:nvPr>
        </p:nvSpPr>
        <p:spPr/>
        <p:txBody>
          <a:bodyPr>
            <a:normAutofit fontScale="92500" lnSpcReduction="20000"/>
          </a:bodyPr>
          <a:lstStyle/>
          <a:p>
            <a:r>
              <a:rPr lang="en-US" dirty="0"/>
              <a:t>There's a distinct difference between a fixed mindset in that you can't get beyond the levels of which you were born at, and a growth mindset in that you can grow into the task. </a:t>
            </a:r>
          </a:p>
          <a:p>
            <a:r>
              <a:rPr lang="en-US" dirty="0"/>
              <a:t>However, although leadership is seen as very important, it doesn't seem as we're very good at it. Only seven percent of companies that they're excellent at developing millennial leaders. Only 13 percent of companies, just at the excellence in developing global leaders, and only 14 percent of companies, any succession planning in place of future leaders. </a:t>
            </a:r>
            <a:r>
              <a:rPr lang="en-US" i="1" dirty="0"/>
              <a:t>What does it mean….</a:t>
            </a:r>
            <a:endParaRPr lang="en-GB" dirty="0"/>
          </a:p>
        </p:txBody>
      </p:sp>
    </p:spTree>
    <p:extLst>
      <p:ext uri="{BB962C8B-B14F-4D97-AF65-F5344CB8AC3E}">
        <p14:creationId xmlns:p14="http://schemas.microsoft.com/office/powerpoint/2010/main" val="27933693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26504-5643-7FF7-FFC4-BE653909561D}"/>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A3B40628-48BA-A637-8D98-14BD974C263F}"/>
              </a:ext>
            </a:extLst>
          </p:cNvPr>
          <p:cNvSpPr>
            <a:spLocks noGrp="1"/>
          </p:cNvSpPr>
          <p:nvPr>
            <p:ph idx="1"/>
          </p:nvPr>
        </p:nvSpPr>
        <p:spPr>
          <a:xfrm>
            <a:off x="609600" y="1600200"/>
            <a:ext cx="11846560" cy="4353559"/>
          </a:xfrm>
        </p:spPr>
        <p:txBody>
          <a:bodyPr>
            <a:normAutofit fontScale="40000" lnSpcReduction="20000"/>
          </a:bodyPr>
          <a:lstStyle/>
          <a:p>
            <a:pPr marL="0" indent="0">
              <a:buNone/>
            </a:pPr>
            <a:r>
              <a:rPr lang="en-GB" b="1" dirty="0"/>
              <a:t>References</a:t>
            </a:r>
          </a:p>
          <a:p>
            <a:pPr marL="0" indent="0">
              <a:buNone/>
            </a:pPr>
            <a:r>
              <a:rPr lang="en-GB" dirty="0" err="1"/>
              <a:t>Birkinshaw</a:t>
            </a:r>
            <a:r>
              <a:rPr lang="en-GB" dirty="0"/>
              <a:t>, J. (2016) </a:t>
            </a:r>
            <a:r>
              <a:rPr lang="en-GB" i="1" dirty="0"/>
              <a:t>The ambidextrous leader: when to step in and how to step back</a:t>
            </a:r>
            <a:r>
              <a:rPr lang="en-GB" dirty="0"/>
              <a:t>. London Business School. Available at: </a:t>
            </a:r>
            <a:r>
              <a:rPr lang="en-GB" dirty="0">
                <a:hlinkClick r:id="rId2"/>
              </a:rPr>
              <a:t>https://www.london.edu</a:t>
            </a:r>
            <a:r>
              <a:rPr lang="en-GB" dirty="0"/>
              <a:t> (Accessed: 20 May 2025).</a:t>
            </a:r>
          </a:p>
          <a:p>
            <a:pPr marL="0" indent="0">
              <a:buNone/>
            </a:pPr>
            <a:endParaRPr lang="en-GB" dirty="0"/>
          </a:p>
          <a:p>
            <a:pPr marL="0" indent="0">
              <a:buNone/>
            </a:pPr>
            <a:r>
              <a:rPr lang="en-GB" dirty="0"/>
              <a:t>Goleman, D. (2012) </a:t>
            </a:r>
            <a:r>
              <a:rPr lang="en-GB" i="1" dirty="0"/>
              <a:t>Emotional intelligence</a:t>
            </a:r>
            <a:r>
              <a:rPr lang="en-GB" dirty="0"/>
              <a:t>. Big Think. Available at: </a:t>
            </a:r>
            <a:r>
              <a:rPr lang="en-GB" dirty="0">
                <a:hlinkClick r:id="rId3"/>
              </a:rPr>
              <a:t>https://bigthink.com</a:t>
            </a:r>
            <a:r>
              <a:rPr lang="en-GB" dirty="0"/>
              <a:t> (Accessed: 20 May 2025).</a:t>
            </a:r>
          </a:p>
          <a:p>
            <a:pPr marL="0" indent="0">
              <a:buNone/>
            </a:pPr>
            <a:endParaRPr lang="en-GB" dirty="0"/>
          </a:p>
          <a:p>
            <a:pPr marL="0" indent="0">
              <a:buNone/>
            </a:pPr>
            <a:r>
              <a:rPr lang="en-GB" dirty="0"/>
              <a:t>Global Leadership Foundation (2002) </a:t>
            </a:r>
            <a:r>
              <a:rPr lang="en-GB" i="1" dirty="0"/>
              <a:t>The global emotional intelligence test – sampler</a:t>
            </a:r>
            <a:r>
              <a:rPr lang="en-GB" dirty="0"/>
              <a:t>. Available at: </a:t>
            </a:r>
            <a:r>
              <a:rPr lang="en-GB" dirty="0">
                <a:hlinkClick r:id="rId4"/>
              </a:rPr>
              <a:t>https://globalleadershipfoundation.com</a:t>
            </a:r>
            <a:r>
              <a:rPr lang="en-GB" dirty="0"/>
              <a:t> (Accessed: 20 May 2025).</a:t>
            </a:r>
          </a:p>
          <a:p>
            <a:pPr marL="0" indent="0">
              <a:buNone/>
            </a:pPr>
            <a:r>
              <a:rPr lang="en-GB" dirty="0"/>
              <a:t>Grant, A. (2014) </a:t>
            </a:r>
            <a:r>
              <a:rPr lang="en-GB" i="1" dirty="0"/>
              <a:t>[Title not provided]</a:t>
            </a:r>
            <a:r>
              <a:rPr lang="en-GB" dirty="0"/>
              <a:t>. [Publication details required for accurate citation].</a:t>
            </a:r>
          </a:p>
          <a:p>
            <a:pPr marL="0" indent="0">
              <a:buNone/>
            </a:pPr>
            <a:endParaRPr lang="en-GB" dirty="0"/>
          </a:p>
          <a:p>
            <a:pPr marL="0" indent="0">
              <a:buNone/>
            </a:pPr>
            <a:r>
              <a:rPr lang="en-GB" dirty="0"/>
              <a:t>Hamel, G. (2013) </a:t>
            </a:r>
            <a:r>
              <a:rPr lang="en-GB" i="1" dirty="0"/>
              <a:t>A conversation with Gary Hamel: Transformation of leadership, step-by-step</a:t>
            </a:r>
            <a:r>
              <a:rPr lang="en-GB" dirty="0"/>
              <a:t>. McKinsey &amp; </a:t>
            </a:r>
            <a:r>
              <a:rPr lang="en-GB" dirty="0" err="1"/>
              <a:t>Company.Available</a:t>
            </a:r>
            <a:r>
              <a:rPr lang="en-GB" dirty="0"/>
              <a:t> at: </a:t>
            </a:r>
            <a:r>
              <a:rPr lang="en-GB" dirty="0">
                <a:hlinkClick r:id="rId5"/>
              </a:rPr>
              <a:t>https://www.mckinsey.com</a:t>
            </a:r>
            <a:r>
              <a:rPr lang="en-GB" dirty="0"/>
              <a:t> (Accessed: 20 May 2025).</a:t>
            </a:r>
          </a:p>
          <a:p>
            <a:pPr marL="0" indent="0">
              <a:buNone/>
            </a:pPr>
            <a:endParaRPr lang="en-GB" dirty="0"/>
          </a:p>
          <a:p>
            <a:pPr marL="0" indent="0">
              <a:buNone/>
            </a:pPr>
            <a:r>
              <a:rPr lang="en-GB" dirty="0" err="1"/>
              <a:t>Lebowitz</a:t>
            </a:r>
            <a:r>
              <a:rPr lang="en-GB" dirty="0"/>
              <a:t>, S. (2016) ‘The "big 5" personality traits could predict who will and won't become a leader’, </a:t>
            </a:r>
            <a:r>
              <a:rPr lang="en-GB" i="1" dirty="0"/>
              <a:t>Business Insider</a:t>
            </a:r>
            <a:r>
              <a:rPr lang="en-GB" dirty="0"/>
              <a:t>, 8 December. Available at: </a:t>
            </a:r>
            <a:r>
              <a:rPr lang="en-GB" dirty="0">
                <a:hlinkClick r:id="rId6"/>
              </a:rPr>
              <a:t>https://www.businessinsider.com</a:t>
            </a:r>
            <a:r>
              <a:rPr lang="en-GB" dirty="0"/>
              <a:t> (Accessed: 20 May 2025).</a:t>
            </a:r>
          </a:p>
          <a:p>
            <a:endParaRPr lang="en-GB" dirty="0"/>
          </a:p>
          <a:p>
            <a:pPr marL="0" indent="0">
              <a:buNone/>
            </a:pPr>
            <a:r>
              <a:rPr lang="en-GB" dirty="0"/>
              <a:t>Mintzberg, H. (2017) </a:t>
            </a:r>
            <a:r>
              <a:rPr lang="en-GB" i="1" dirty="0"/>
              <a:t>Some half-truths of management</a:t>
            </a:r>
            <a:r>
              <a:rPr lang="en-GB" dirty="0"/>
              <a:t>. 22 March. Available at: https://www.mintzberg.org/blog (Accessed: 20 May 2025).</a:t>
            </a:r>
          </a:p>
          <a:p>
            <a:pPr marL="0" indent="0">
              <a:buNone/>
            </a:pPr>
            <a:endParaRPr lang="en-GB" dirty="0"/>
          </a:p>
          <a:p>
            <a:pPr marL="0" indent="0">
              <a:buNone/>
            </a:pPr>
            <a:r>
              <a:rPr lang="en-GB" dirty="0"/>
              <a:t>Pink, D. (2010) </a:t>
            </a:r>
            <a:r>
              <a:rPr lang="en-GB" i="1" dirty="0"/>
              <a:t>Drive: The surprising truth about what motivates us</a:t>
            </a:r>
            <a:r>
              <a:rPr lang="en-GB" dirty="0"/>
              <a:t>. RSA Animate, 1 April. Available at: </a:t>
            </a:r>
            <a:r>
              <a:rPr lang="en-GB" dirty="0">
                <a:hlinkClick r:id="rId7"/>
              </a:rPr>
              <a:t>https://www.thersa.org</a:t>
            </a:r>
            <a:r>
              <a:rPr lang="en-GB" dirty="0"/>
              <a:t> (Accessed: 20 May 2025).</a:t>
            </a:r>
          </a:p>
        </p:txBody>
      </p:sp>
    </p:spTree>
    <p:extLst>
      <p:ext uri="{BB962C8B-B14F-4D97-AF65-F5344CB8AC3E}">
        <p14:creationId xmlns:p14="http://schemas.microsoft.com/office/powerpoint/2010/main" val="38724867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TotalTime>
  <Words>3322</Words>
  <Application>Microsoft Office PowerPoint</Application>
  <PresentationFormat>Widescreen</PresentationFormat>
  <Paragraphs>166</Paragraphs>
  <Slides>25</Slides>
  <Notes>7</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25</vt:i4>
      </vt:variant>
    </vt:vector>
  </HeadingPairs>
  <TitlesOfParts>
    <vt:vector size="36" baseType="lpstr">
      <vt:lpstr>Arial</vt:lpstr>
      <vt:lpstr>Calibri</vt:lpstr>
      <vt:lpstr>Calibri Light</vt:lpstr>
      <vt:lpstr>David</vt:lpstr>
      <vt:lpstr>Myriad Pro</vt:lpstr>
      <vt:lpstr>OpenSans</vt:lpstr>
      <vt:lpstr>Source Sans Pro</vt:lpstr>
      <vt:lpstr>Times New Roman</vt:lpstr>
      <vt:lpstr>YouTube Sans</vt:lpstr>
      <vt:lpstr>Office Theme</vt:lpstr>
      <vt:lpstr>20140311PresentationUWTSDTemplate</vt:lpstr>
      <vt:lpstr>        Dr Fahad Khan PhD (Medical sciences), MSc. in Public health BDS (Bachelor of Dentistry) Diploma in Public health, Diploma in Epidemiology </vt:lpstr>
      <vt:lpstr>Learning outcomes</vt:lpstr>
      <vt:lpstr>Aims of todays Lesson</vt:lpstr>
      <vt:lpstr>Ice breaker</vt:lpstr>
      <vt:lpstr>PowerPoint Presentation</vt:lpstr>
      <vt:lpstr>PowerPoint Presentation</vt:lpstr>
      <vt:lpstr>SO,</vt:lpstr>
      <vt:lpstr>PowerPoint Presentation</vt:lpstr>
      <vt:lpstr>PowerPoint Presentation</vt:lpstr>
      <vt:lpstr>PowerPoint Presentation</vt:lpstr>
      <vt:lpstr>Activity</vt:lpstr>
      <vt:lpstr>Activity </vt:lpstr>
      <vt:lpstr>PowerPoint Presentation</vt:lpstr>
      <vt:lpstr>Activity</vt:lpstr>
      <vt:lpstr>Leadership Defined </vt:lpstr>
      <vt:lpstr>PowerPoint Presentation</vt:lpstr>
      <vt:lpstr>PowerPoint Presentation</vt:lpstr>
      <vt:lpstr>PowerPoint Presentation</vt:lpstr>
      <vt:lpstr>MIHALY CSIKSZENTMIHALYI  Book – Question Number 3 </vt:lpstr>
      <vt:lpstr>PowerPoint Presentation</vt:lpstr>
      <vt:lpstr>PowerPoint Presentation</vt:lpstr>
      <vt:lpstr>Importance of Leadership</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Fahad Khan</dc:creator>
  <cp:lastModifiedBy>Fahad Khan</cp:lastModifiedBy>
  <cp:revision>5</cp:revision>
  <dcterms:created xsi:type="dcterms:W3CDTF">2023-05-16T03:26:45Z</dcterms:created>
  <dcterms:modified xsi:type="dcterms:W3CDTF">2025-05-22T13:08:14Z</dcterms:modified>
</cp:coreProperties>
</file>