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29"/>
  </p:notesMasterIdLst>
  <p:sldIdLst>
    <p:sldId id="342" r:id="rId2"/>
    <p:sldId id="443" r:id="rId3"/>
    <p:sldId id="421" r:id="rId4"/>
    <p:sldId id="434" r:id="rId5"/>
    <p:sldId id="380" r:id="rId6"/>
    <p:sldId id="423" r:id="rId7"/>
    <p:sldId id="424" r:id="rId8"/>
    <p:sldId id="427" r:id="rId9"/>
    <p:sldId id="428" r:id="rId10"/>
    <p:sldId id="425" r:id="rId11"/>
    <p:sldId id="430" r:id="rId12"/>
    <p:sldId id="431" r:id="rId13"/>
    <p:sldId id="432" r:id="rId14"/>
    <p:sldId id="435" r:id="rId15"/>
    <p:sldId id="436" r:id="rId16"/>
    <p:sldId id="437" r:id="rId17"/>
    <p:sldId id="438" r:id="rId18"/>
    <p:sldId id="439" r:id="rId19"/>
    <p:sldId id="429" r:id="rId20"/>
    <p:sldId id="440" r:id="rId21"/>
    <p:sldId id="441" r:id="rId22"/>
    <p:sldId id="426" r:id="rId23"/>
    <p:sldId id="442" r:id="rId24"/>
    <p:sldId id="458" r:id="rId25"/>
    <p:sldId id="461" r:id="rId26"/>
    <p:sldId id="373" r:id="rId27"/>
    <p:sldId id="363"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4477" autoAdjust="0"/>
  </p:normalViewPr>
  <p:slideViewPr>
    <p:cSldViewPr snapToGrid="0">
      <p:cViewPr varScale="1">
        <p:scale>
          <a:sx n="66" d="100"/>
          <a:sy n="66" d="100"/>
        </p:scale>
        <p:origin x="1838"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E4722D31-9786-46B9-A75C-FFD8560C3260}"/>
    <pc:docChg chg="delSld modSld">
      <pc:chgData name="Hoang Dang Nguyen" userId="1de6b3a7-5191-4a0c-8968-b8f905305e1d" providerId="ADAL" clId="{E4722D31-9786-46B9-A75C-FFD8560C3260}" dt="2023-10-02T12:26:51.440" v="7" actId="403"/>
      <pc:docMkLst>
        <pc:docMk/>
      </pc:docMkLst>
      <pc:sldChg chg="del">
        <pc:chgData name="Hoang Dang Nguyen" userId="1de6b3a7-5191-4a0c-8968-b8f905305e1d" providerId="ADAL" clId="{E4722D31-9786-46B9-A75C-FFD8560C3260}" dt="2023-10-02T12:26:24.663" v="0" actId="47"/>
        <pc:sldMkLst>
          <pc:docMk/>
          <pc:sldMk cId="290787176" sldId="447"/>
        </pc:sldMkLst>
      </pc:sldChg>
      <pc:sldChg chg="del">
        <pc:chgData name="Hoang Dang Nguyen" userId="1de6b3a7-5191-4a0c-8968-b8f905305e1d" providerId="ADAL" clId="{E4722D31-9786-46B9-A75C-FFD8560C3260}" dt="2023-10-02T12:26:37.245" v="2" actId="47"/>
        <pc:sldMkLst>
          <pc:docMk/>
          <pc:sldMk cId="714084256" sldId="448"/>
        </pc:sldMkLst>
      </pc:sldChg>
      <pc:sldChg chg="del">
        <pc:chgData name="Hoang Dang Nguyen" userId="1de6b3a7-5191-4a0c-8968-b8f905305e1d" providerId="ADAL" clId="{E4722D31-9786-46B9-A75C-FFD8560C3260}" dt="2023-10-02T12:26:34.467" v="1" actId="47"/>
        <pc:sldMkLst>
          <pc:docMk/>
          <pc:sldMk cId="1996902707" sldId="450"/>
        </pc:sldMkLst>
      </pc:sldChg>
      <pc:sldChg chg="del">
        <pc:chgData name="Hoang Dang Nguyen" userId="1de6b3a7-5191-4a0c-8968-b8f905305e1d" providerId="ADAL" clId="{E4722D31-9786-46B9-A75C-FFD8560C3260}" dt="2023-10-02T12:26:40.956" v="3" actId="47"/>
        <pc:sldMkLst>
          <pc:docMk/>
          <pc:sldMk cId="238811503" sldId="456"/>
        </pc:sldMkLst>
      </pc:sldChg>
      <pc:sldChg chg="del">
        <pc:chgData name="Hoang Dang Nguyen" userId="1de6b3a7-5191-4a0c-8968-b8f905305e1d" providerId="ADAL" clId="{E4722D31-9786-46B9-A75C-FFD8560C3260}" dt="2023-10-02T12:26:43.602" v="4" actId="47"/>
        <pc:sldMkLst>
          <pc:docMk/>
          <pc:sldMk cId="4288001336" sldId="459"/>
        </pc:sldMkLst>
      </pc:sldChg>
      <pc:sldChg chg="del">
        <pc:chgData name="Hoang Dang Nguyen" userId="1de6b3a7-5191-4a0c-8968-b8f905305e1d" providerId="ADAL" clId="{E4722D31-9786-46B9-A75C-FFD8560C3260}" dt="2023-10-02T12:26:44.251" v="5" actId="47"/>
        <pc:sldMkLst>
          <pc:docMk/>
          <pc:sldMk cId="1233194692" sldId="460"/>
        </pc:sldMkLst>
      </pc:sldChg>
      <pc:sldChg chg="modSp mod">
        <pc:chgData name="Hoang Dang Nguyen" userId="1de6b3a7-5191-4a0c-8968-b8f905305e1d" providerId="ADAL" clId="{E4722D31-9786-46B9-A75C-FFD8560C3260}" dt="2023-10-02T12:26:51.440" v="7" actId="403"/>
        <pc:sldMkLst>
          <pc:docMk/>
          <pc:sldMk cId="3814033428" sldId="461"/>
        </pc:sldMkLst>
        <pc:spChg chg="mod">
          <ac:chgData name="Hoang Dang Nguyen" userId="1de6b3a7-5191-4a0c-8968-b8f905305e1d" providerId="ADAL" clId="{E4722D31-9786-46B9-A75C-FFD8560C3260}" dt="2023-10-02T12:26:51.440" v="7" actId="403"/>
          <ac:spMkLst>
            <pc:docMk/>
            <pc:sldMk cId="3814033428" sldId="461"/>
            <ac:spMk id="3" creationId="{1115277C-4362-B22D-0C37-362DB9B801AC}"/>
          </ac:spMkLst>
        </pc:spChg>
      </pc:sldChg>
    </pc:docChg>
  </pc:docChgLst>
  <pc:docChgLst>
    <pc:chgData name="Hoang Dang Nguyen" userId="1de6b3a7-5191-4a0c-8968-b8f905305e1d" providerId="ADAL" clId="{FA4EE93F-7279-4A96-A942-461094843267}"/>
    <pc:docChg chg="delSld">
      <pc:chgData name="Hoang Dang Nguyen" userId="1de6b3a7-5191-4a0c-8968-b8f905305e1d" providerId="ADAL" clId="{FA4EE93F-7279-4A96-A942-461094843267}" dt="2023-10-02T12:19:40.085" v="1" actId="47"/>
      <pc:docMkLst>
        <pc:docMk/>
      </pc:docMkLst>
      <pc:sldChg chg="del">
        <pc:chgData name="Hoang Dang Nguyen" userId="1de6b3a7-5191-4a0c-8968-b8f905305e1d" providerId="ADAL" clId="{FA4EE93F-7279-4A96-A942-461094843267}" dt="2023-10-02T12:19:37.571" v="0" actId="47"/>
        <pc:sldMkLst>
          <pc:docMk/>
          <pc:sldMk cId="2388187305" sldId="449"/>
        </pc:sldMkLst>
      </pc:sldChg>
      <pc:sldChg chg="del">
        <pc:chgData name="Hoang Dang Nguyen" userId="1de6b3a7-5191-4a0c-8968-b8f905305e1d" providerId="ADAL" clId="{FA4EE93F-7279-4A96-A942-461094843267}" dt="2023-10-02T12:19:40.085" v="1" actId="47"/>
        <pc:sldMkLst>
          <pc:docMk/>
          <pc:sldMk cId="274712538" sldId="451"/>
        </pc:sldMkLst>
      </pc:sldChg>
    </pc:docChg>
  </pc:docChgLst>
  <pc:docChgLst>
    <pc:chgData name="Hoang Dang Nguyen" userId="1de6b3a7-5191-4a0c-8968-b8f905305e1d" providerId="ADAL" clId="{C7238B0D-882E-4A6E-9B20-1A182F1CC720}"/>
    <pc:docChg chg="undo custSel addSld delSld modSld">
      <pc:chgData name="Hoang Dang Nguyen" userId="1de6b3a7-5191-4a0c-8968-b8f905305e1d" providerId="ADAL" clId="{C7238B0D-882E-4A6E-9B20-1A182F1CC720}" dt="2023-09-21T10:48:04.877" v="1142" actId="20577"/>
      <pc:docMkLst>
        <pc:docMk/>
      </pc:docMkLst>
      <pc:sldChg chg="del">
        <pc:chgData name="Hoang Dang Nguyen" userId="1de6b3a7-5191-4a0c-8968-b8f905305e1d" providerId="ADAL" clId="{C7238B0D-882E-4A6E-9B20-1A182F1CC720}" dt="2023-09-21T09:33:26.749" v="1" actId="47"/>
        <pc:sldMkLst>
          <pc:docMk/>
          <pc:sldMk cId="3661340027" sldId="256"/>
        </pc:sldMkLst>
      </pc:sldChg>
      <pc:sldChg chg="del">
        <pc:chgData name="Hoang Dang Nguyen" userId="1de6b3a7-5191-4a0c-8968-b8f905305e1d" providerId="ADAL" clId="{C7238B0D-882E-4A6E-9B20-1A182F1CC720}" dt="2023-09-21T09:33:27.504" v="2" actId="47"/>
        <pc:sldMkLst>
          <pc:docMk/>
          <pc:sldMk cId="2543127053" sldId="257"/>
        </pc:sldMkLst>
      </pc:sldChg>
      <pc:sldChg chg="add">
        <pc:chgData name="Hoang Dang Nguyen" userId="1de6b3a7-5191-4a0c-8968-b8f905305e1d" providerId="ADAL" clId="{C7238B0D-882E-4A6E-9B20-1A182F1CC720}" dt="2023-09-21T09:33:24.971" v="0"/>
        <pc:sldMkLst>
          <pc:docMk/>
          <pc:sldMk cId="0" sldId="342"/>
        </pc:sldMkLst>
      </pc:sldChg>
      <pc:sldChg chg="add">
        <pc:chgData name="Hoang Dang Nguyen" userId="1de6b3a7-5191-4a0c-8968-b8f905305e1d" providerId="ADAL" clId="{C7238B0D-882E-4A6E-9B20-1A182F1CC720}" dt="2023-09-21T09:33:24.971" v="0"/>
        <pc:sldMkLst>
          <pc:docMk/>
          <pc:sldMk cId="0" sldId="363"/>
        </pc:sldMkLst>
      </pc:sldChg>
      <pc:sldChg chg="modSp add mod">
        <pc:chgData name="Hoang Dang Nguyen" userId="1de6b3a7-5191-4a0c-8968-b8f905305e1d" providerId="ADAL" clId="{C7238B0D-882E-4A6E-9B20-1A182F1CC720}" dt="2023-09-21T10:48:04.877" v="1142" actId="20577"/>
        <pc:sldMkLst>
          <pc:docMk/>
          <pc:sldMk cId="0" sldId="373"/>
        </pc:sldMkLst>
        <pc:spChg chg="mod">
          <ac:chgData name="Hoang Dang Nguyen" userId="1de6b3a7-5191-4a0c-8968-b8f905305e1d" providerId="ADAL" clId="{C7238B0D-882E-4A6E-9B20-1A182F1CC720}" dt="2023-09-21T10:48:04.877" v="1142" actId="20577"/>
          <ac:spMkLst>
            <pc:docMk/>
            <pc:sldMk cId="0" sldId="373"/>
            <ac:spMk id="3" creationId="{13A12FE3-119F-04C7-1365-160087094885}"/>
          </ac:spMkLst>
        </pc:spChg>
      </pc:sldChg>
      <pc:sldChg chg="modSp add mod">
        <pc:chgData name="Hoang Dang Nguyen" userId="1de6b3a7-5191-4a0c-8968-b8f905305e1d" providerId="ADAL" clId="{C7238B0D-882E-4A6E-9B20-1A182F1CC720}" dt="2023-09-21T10:46:54.603" v="1128" actId="6549"/>
        <pc:sldMkLst>
          <pc:docMk/>
          <pc:sldMk cId="0" sldId="380"/>
        </pc:sldMkLst>
        <pc:spChg chg="mod">
          <ac:chgData name="Hoang Dang Nguyen" userId="1de6b3a7-5191-4a0c-8968-b8f905305e1d" providerId="ADAL" clId="{C7238B0D-882E-4A6E-9B20-1A182F1CC720}" dt="2023-09-21T10:46:54.603" v="1128" actId="6549"/>
          <ac:spMkLst>
            <pc:docMk/>
            <pc:sldMk cId="0" sldId="380"/>
            <ac:spMk id="8195" creationId="{07117B8F-DC08-88A5-12BE-7D7E254E6CDB}"/>
          </ac:spMkLst>
        </pc:spChg>
      </pc:sldChg>
      <pc:sldChg chg="add">
        <pc:chgData name="Hoang Dang Nguyen" userId="1de6b3a7-5191-4a0c-8968-b8f905305e1d" providerId="ADAL" clId="{C7238B0D-882E-4A6E-9B20-1A182F1CC720}" dt="2023-09-21T09:33:24.971" v="0"/>
        <pc:sldMkLst>
          <pc:docMk/>
          <pc:sldMk cId="0" sldId="421"/>
        </pc:sldMkLst>
      </pc:sldChg>
      <pc:sldChg chg="add">
        <pc:chgData name="Hoang Dang Nguyen" userId="1de6b3a7-5191-4a0c-8968-b8f905305e1d" providerId="ADAL" clId="{C7238B0D-882E-4A6E-9B20-1A182F1CC720}" dt="2023-09-21T09:33:24.971" v="0"/>
        <pc:sldMkLst>
          <pc:docMk/>
          <pc:sldMk cId="3553093896" sldId="423"/>
        </pc:sldMkLst>
      </pc:sldChg>
      <pc:sldChg chg="add modNotesTx">
        <pc:chgData name="Hoang Dang Nguyen" userId="1de6b3a7-5191-4a0c-8968-b8f905305e1d" providerId="ADAL" clId="{C7238B0D-882E-4A6E-9B20-1A182F1CC720}" dt="2023-09-21T09:41:36.123" v="482" actId="113"/>
        <pc:sldMkLst>
          <pc:docMk/>
          <pc:sldMk cId="190783320" sldId="424"/>
        </pc:sldMkLst>
      </pc:sldChg>
      <pc:sldChg chg="add">
        <pc:chgData name="Hoang Dang Nguyen" userId="1de6b3a7-5191-4a0c-8968-b8f905305e1d" providerId="ADAL" clId="{C7238B0D-882E-4A6E-9B20-1A182F1CC720}" dt="2023-09-21T09:33:24.971" v="0"/>
        <pc:sldMkLst>
          <pc:docMk/>
          <pc:sldMk cId="2306450741" sldId="425"/>
        </pc:sldMkLst>
      </pc:sldChg>
      <pc:sldChg chg="add">
        <pc:chgData name="Hoang Dang Nguyen" userId="1de6b3a7-5191-4a0c-8968-b8f905305e1d" providerId="ADAL" clId="{C7238B0D-882E-4A6E-9B20-1A182F1CC720}" dt="2023-09-21T09:33:24.971" v="0"/>
        <pc:sldMkLst>
          <pc:docMk/>
          <pc:sldMk cId="2928054479" sldId="426"/>
        </pc:sldMkLst>
      </pc:sldChg>
      <pc:sldChg chg="add">
        <pc:chgData name="Hoang Dang Nguyen" userId="1de6b3a7-5191-4a0c-8968-b8f905305e1d" providerId="ADAL" clId="{C7238B0D-882E-4A6E-9B20-1A182F1CC720}" dt="2023-09-21T09:33:24.971" v="0"/>
        <pc:sldMkLst>
          <pc:docMk/>
          <pc:sldMk cId="554036525" sldId="427"/>
        </pc:sldMkLst>
      </pc:sldChg>
      <pc:sldChg chg="add">
        <pc:chgData name="Hoang Dang Nguyen" userId="1de6b3a7-5191-4a0c-8968-b8f905305e1d" providerId="ADAL" clId="{C7238B0D-882E-4A6E-9B20-1A182F1CC720}" dt="2023-09-21T09:33:24.971" v="0"/>
        <pc:sldMkLst>
          <pc:docMk/>
          <pc:sldMk cId="1747237817" sldId="428"/>
        </pc:sldMkLst>
      </pc:sldChg>
      <pc:sldChg chg="add">
        <pc:chgData name="Hoang Dang Nguyen" userId="1de6b3a7-5191-4a0c-8968-b8f905305e1d" providerId="ADAL" clId="{C7238B0D-882E-4A6E-9B20-1A182F1CC720}" dt="2023-09-21T09:33:24.971" v="0"/>
        <pc:sldMkLst>
          <pc:docMk/>
          <pc:sldMk cId="3917544148" sldId="429"/>
        </pc:sldMkLst>
      </pc:sldChg>
      <pc:sldChg chg="modSp add mod">
        <pc:chgData name="Hoang Dang Nguyen" userId="1de6b3a7-5191-4a0c-8968-b8f905305e1d" providerId="ADAL" clId="{C7238B0D-882E-4A6E-9B20-1A182F1CC720}" dt="2023-09-21T10:47:41.628" v="1140" actId="1076"/>
        <pc:sldMkLst>
          <pc:docMk/>
          <pc:sldMk cId="3442320855" sldId="430"/>
        </pc:sldMkLst>
        <pc:spChg chg="mod">
          <ac:chgData name="Hoang Dang Nguyen" userId="1de6b3a7-5191-4a0c-8968-b8f905305e1d" providerId="ADAL" clId="{C7238B0D-882E-4A6E-9B20-1A182F1CC720}" dt="2023-09-21T10:47:41.628" v="1140" actId="1076"/>
          <ac:spMkLst>
            <pc:docMk/>
            <pc:sldMk cId="3442320855" sldId="430"/>
            <ac:spMk id="3" creationId="{FE336E5E-4E37-85A3-D2D3-CB58AE147F90}"/>
          </ac:spMkLst>
        </pc:spChg>
      </pc:sldChg>
      <pc:sldChg chg="add">
        <pc:chgData name="Hoang Dang Nguyen" userId="1de6b3a7-5191-4a0c-8968-b8f905305e1d" providerId="ADAL" clId="{C7238B0D-882E-4A6E-9B20-1A182F1CC720}" dt="2023-09-21T09:33:24.971" v="0"/>
        <pc:sldMkLst>
          <pc:docMk/>
          <pc:sldMk cId="12576151" sldId="431"/>
        </pc:sldMkLst>
      </pc:sldChg>
      <pc:sldChg chg="add">
        <pc:chgData name="Hoang Dang Nguyen" userId="1de6b3a7-5191-4a0c-8968-b8f905305e1d" providerId="ADAL" clId="{C7238B0D-882E-4A6E-9B20-1A182F1CC720}" dt="2023-09-21T09:33:24.971" v="0"/>
        <pc:sldMkLst>
          <pc:docMk/>
          <pc:sldMk cId="2842141693" sldId="432"/>
        </pc:sldMkLst>
      </pc:sldChg>
      <pc:sldChg chg="addSp modSp add">
        <pc:chgData name="Hoang Dang Nguyen" userId="1de6b3a7-5191-4a0c-8968-b8f905305e1d" providerId="ADAL" clId="{C7238B0D-882E-4A6E-9B20-1A182F1CC720}" dt="2023-09-21T09:35:06.568" v="208"/>
        <pc:sldMkLst>
          <pc:docMk/>
          <pc:sldMk cId="0" sldId="434"/>
        </pc:sldMkLst>
        <pc:picChg chg="add mod">
          <ac:chgData name="Hoang Dang Nguyen" userId="1de6b3a7-5191-4a0c-8968-b8f905305e1d" providerId="ADAL" clId="{C7238B0D-882E-4A6E-9B20-1A182F1CC720}" dt="2023-09-21T09:35:06.568" v="208"/>
          <ac:picMkLst>
            <pc:docMk/>
            <pc:sldMk cId="0" sldId="434"/>
            <ac:picMk id="2" creationId="{394934EC-CB41-D69F-E363-B13BDCC90EC0}"/>
          </ac:picMkLst>
        </pc:picChg>
      </pc:sldChg>
      <pc:sldChg chg="add">
        <pc:chgData name="Hoang Dang Nguyen" userId="1de6b3a7-5191-4a0c-8968-b8f905305e1d" providerId="ADAL" clId="{C7238B0D-882E-4A6E-9B20-1A182F1CC720}" dt="2023-09-21T09:33:24.971" v="0"/>
        <pc:sldMkLst>
          <pc:docMk/>
          <pc:sldMk cId="88929401" sldId="435"/>
        </pc:sldMkLst>
      </pc:sldChg>
      <pc:sldChg chg="add">
        <pc:chgData name="Hoang Dang Nguyen" userId="1de6b3a7-5191-4a0c-8968-b8f905305e1d" providerId="ADAL" clId="{C7238B0D-882E-4A6E-9B20-1A182F1CC720}" dt="2023-09-21T09:33:24.971" v="0"/>
        <pc:sldMkLst>
          <pc:docMk/>
          <pc:sldMk cId="2519552818" sldId="436"/>
        </pc:sldMkLst>
      </pc:sldChg>
      <pc:sldChg chg="add">
        <pc:chgData name="Hoang Dang Nguyen" userId="1de6b3a7-5191-4a0c-8968-b8f905305e1d" providerId="ADAL" clId="{C7238B0D-882E-4A6E-9B20-1A182F1CC720}" dt="2023-09-21T09:33:24.971" v="0"/>
        <pc:sldMkLst>
          <pc:docMk/>
          <pc:sldMk cId="763978475" sldId="437"/>
        </pc:sldMkLst>
      </pc:sldChg>
      <pc:sldChg chg="add">
        <pc:chgData name="Hoang Dang Nguyen" userId="1de6b3a7-5191-4a0c-8968-b8f905305e1d" providerId="ADAL" clId="{C7238B0D-882E-4A6E-9B20-1A182F1CC720}" dt="2023-09-21T09:33:24.971" v="0"/>
        <pc:sldMkLst>
          <pc:docMk/>
          <pc:sldMk cId="2445345162" sldId="438"/>
        </pc:sldMkLst>
      </pc:sldChg>
      <pc:sldChg chg="add">
        <pc:chgData name="Hoang Dang Nguyen" userId="1de6b3a7-5191-4a0c-8968-b8f905305e1d" providerId="ADAL" clId="{C7238B0D-882E-4A6E-9B20-1A182F1CC720}" dt="2023-09-21T09:33:24.971" v="0"/>
        <pc:sldMkLst>
          <pc:docMk/>
          <pc:sldMk cId="3747018404" sldId="439"/>
        </pc:sldMkLst>
      </pc:sldChg>
      <pc:sldChg chg="add">
        <pc:chgData name="Hoang Dang Nguyen" userId="1de6b3a7-5191-4a0c-8968-b8f905305e1d" providerId="ADAL" clId="{C7238B0D-882E-4A6E-9B20-1A182F1CC720}" dt="2023-09-21T09:33:24.971" v="0"/>
        <pc:sldMkLst>
          <pc:docMk/>
          <pc:sldMk cId="2105393206" sldId="440"/>
        </pc:sldMkLst>
      </pc:sldChg>
      <pc:sldChg chg="add">
        <pc:chgData name="Hoang Dang Nguyen" userId="1de6b3a7-5191-4a0c-8968-b8f905305e1d" providerId="ADAL" clId="{C7238B0D-882E-4A6E-9B20-1A182F1CC720}" dt="2023-09-21T09:33:24.971" v="0"/>
        <pc:sldMkLst>
          <pc:docMk/>
          <pc:sldMk cId="47398948" sldId="441"/>
        </pc:sldMkLst>
      </pc:sldChg>
      <pc:sldChg chg="add">
        <pc:chgData name="Hoang Dang Nguyen" userId="1de6b3a7-5191-4a0c-8968-b8f905305e1d" providerId="ADAL" clId="{C7238B0D-882E-4A6E-9B20-1A182F1CC720}" dt="2023-09-21T09:33:24.971" v="0"/>
        <pc:sldMkLst>
          <pc:docMk/>
          <pc:sldMk cId="413601190" sldId="442"/>
        </pc:sldMkLst>
      </pc:sldChg>
      <pc:sldChg chg="add">
        <pc:chgData name="Hoang Dang Nguyen" userId="1de6b3a7-5191-4a0c-8968-b8f905305e1d" providerId="ADAL" clId="{C7238B0D-882E-4A6E-9B20-1A182F1CC720}" dt="2023-09-21T09:33:24.971" v="0"/>
        <pc:sldMkLst>
          <pc:docMk/>
          <pc:sldMk cId="782590285" sldId="443"/>
        </pc:sldMkLst>
      </pc:sldChg>
      <pc:sldChg chg="add modNotesTx">
        <pc:chgData name="Hoang Dang Nguyen" userId="1de6b3a7-5191-4a0c-8968-b8f905305e1d" providerId="ADAL" clId="{C7238B0D-882E-4A6E-9B20-1A182F1CC720}" dt="2023-09-21T09:34:48.712" v="207" actId="6549"/>
        <pc:sldMkLst>
          <pc:docMk/>
          <pc:sldMk cId="290787176" sldId="447"/>
        </pc:sldMkLst>
      </pc:sldChg>
      <pc:sldChg chg="modSp add mod">
        <pc:chgData name="Hoang Dang Nguyen" userId="1de6b3a7-5191-4a0c-8968-b8f905305e1d" providerId="ADAL" clId="{C7238B0D-882E-4A6E-9B20-1A182F1CC720}" dt="2023-09-21T09:37:41.213" v="357" actId="20577"/>
        <pc:sldMkLst>
          <pc:docMk/>
          <pc:sldMk cId="714084256" sldId="448"/>
        </pc:sldMkLst>
        <pc:spChg chg="mod">
          <ac:chgData name="Hoang Dang Nguyen" userId="1de6b3a7-5191-4a0c-8968-b8f905305e1d" providerId="ADAL" clId="{C7238B0D-882E-4A6E-9B20-1A182F1CC720}" dt="2023-09-21T09:37:41.213" v="357" actId="20577"/>
          <ac:spMkLst>
            <pc:docMk/>
            <pc:sldMk cId="714084256" sldId="448"/>
            <ac:spMk id="12" creationId="{3C976E9C-3007-A345-D8C5-097FC6FF0039}"/>
          </ac:spMkLst>
        </pc:spChg>
      </pc:sldChg>
      <pc:sldChg chg="add">
        <pc:chgData name="Hoang Dang Nguyen" userId="1de6b3a7-5191-4a0c-8968-b8f905305e1d" providerId="ADAL" clId="{C7238B0D-882E-4A6E-9B20-1A182F1CC720}" dt="2023-09-21T09:35:33.228" v="209"/>
        <pc:sldMkLst>
          <pc:docMk/>
          <pc:sldMk cId="2388187305" sldId="449"/>
        </pc:sldMkLst>
      </pc:sldChg>
      <pc:sldChg chg="modSp add mod">
        <pc:chgData name="Hoang Dang Nguyen" userId="1de6b3a7-5191-4a0c-8968-b8f905305e1d" providerId="ADAL" clId="{C7238B0D-882E-4A6E-9B20-1A182F1CC720}" dt="2023-09-21T09:38:42.354" v="389" actId="403"/>
        <pc:sldMkLst>
          <pc:docMk/>
          <pc:sldMk cId="1996902707" sldId="450"/>
        </pc:sldMkLst>
        <pc:spChg chg="mod">
          <ac:chgData name="Hoang Dang Nguyen" userId="1de6b3a7-5191-4a0c-8968-b8f905305e1d" providerId="ADAL" clId="{C7238B0D-882E-4A6E-9B20-1A182F1CC720}" dt="2023-09-21T09:38:09.223" v="361" actId="20577"/>
          <ac:spMkLst>
            <pc:docMk/>
            <pc:sldMk cId="1996902707" sldId="450"/>
            <ac:spMk id="2" creationId="{007D365B-71E8-EEA1-3C2D-EE7B7FEDE7A4}"/>
          </ac:spMkLst>
        </pc:spChg>
        <pc:spChg chg="mod">
          <ac:chgData name="Hoang Dang Nguyen" userId="1de6b3a7-5191-4a0c-8968-b8f905305e1d" providerId="ADAL" clId="{C7238B0D-882E-4A6E-9B20-1A182F1CC720}" dt="2023-09-21T09:38:42.354" v="389" actId="403"/>
          <ac:spMkLst>
            <pc:docMk/>
            <pc:sldMk cId="1996902707" sldId="450"/>
            <ac:spMk id="12" creationId="{3C976E9C-3007-A345-D8C5-097FC6FF0039}"/>
          </ac:spMkLst>
        </pc:spChg>
      </pc:sldChg>
      <pc:sldChg chg="add">
        <pc:chgData name="Hoang Dang Nguyen" userId="1de6b3a7-5191-4a0c-8968-b8f905305e1d" providerId="ADAL" clId="{C7238B0D-882E-4A6E-9B20-1A182F1CC720}" dt="2023-09-21T09:37:53.268" v="358"/>
        <pc:sldMkLst>
          <pc:docMk/>
          <pc:sldMk cId="274712538" sldId="451"/>
        </pc:sldMkLst>
      </pc:sldChg>
      <pc:sldChg chg="modSp add mod">
        <pc:chgData name="Hoang Dang Nguyen" userId="1de6b3a7-5191-4a0c-8968-b8f905305e1d" providerId="ADAL" clId="{C7238B0D-882E-4A6E-9B20-1A182F1CC720}" dt="2023-09-21T09:40:22.596" v="477" actId="6549"/>
        <pc:sldMkLst>
          <pc:docMk/>
          <pc:sldMk cId="238811503" sldId="456"/>
        </pc:sldMkLst>
        <pc:spChg chg="mod">
          <ac:chgData name="Hoang Dang Nguyen" userId="1de6b3a7-5191-4a0c-8968-b8f905305e1d" providerId="ADAL" clId="{C7238B0D-882E-4A6E-9B20-1A182F1CC720}" dt="2023-09-21T09:39:31.939" v="394" actId="20577"/>
          <ac:spMkLst>
            <pc:docMk/>
            <pc:sldMk cId="238811503" sldId="456"/>
            <ac:spMk id="2" creationId="{007D365B-71E8-EEA1-3C2D-EE7B7FEDE7A4}"/>
          </ac:spMkLst>
        </pc:spChg>
        <pc:spChg chg="mod">
          <ac:chgData name="Hoang Dang Nguyen" userId="1de6b3a7-5191-4a0c-8968-b8f905305e1d" providerId="ADAL" clId="{C7238B0D-882E-4A6E-9B20-1A182F1CC720}" dt="2023-09-21T09:40:22.596" v="477" actId="6549"/>
          <ac:spMkLst>
            <pc:docMk/>
            <pc:sldMk cId="238811503" sldId="456"/>
            <ac:spMk id="12" creationId="{3C976E9C-3007-A345-D8C5-097FC6FF0039}"/>
          </ac:spMkLst>
        </pc:spChg>
      </pc:sldChg>
      <pc:sldChg chg="add del">
        <pc:chgData name="Hoang Dang Nguyen" userId="1de6b3a7-5191-4a0c-8968-b8f905305e1d" providerId="ADAL" clId="{C7238B0D-882E-4A6E-9B20-1A182F1CC720}" dt="2023-09-21T09:51:58.466" v="491" actId="47"/>
        <pc:sldMkLst>
          <pc:docMk/>
          <pc:sldMk cId="1619021294" sldId="457"/>
        </pc:sldMkLst>
      </pc:sldChg>
      <pc:sldChg chg="modSp add mod">
        <pc:chgData name="Hoang Dang Nguyen" userId="1de6b3a7-5191-4a0c-8968-b8f905305e1d" providerId="ADAL" clId="{C7238B0D-882E-4A6E-9B20-1A182F1CC720}" dt="2023-09-21T09:42:26.875" v="490" actId="403"/>
        <pc:sldMkLst>
          <pc:docMk/>
          <pc:sldMk cId="2124964315" sldId="458"/>
        </pc:sldMkLst>
        <pc:spChg chg="mod">
          <ac:chgData name="Hoang Dang Nguyen" userId="1de6b3a7-5191-4a0c-8968-b8f905305e1d" providerId="ADAL" clId="{C7238B0D-882E-4A6E-9B20-1A182F1CC720}" dt="2023-09-21T09:42:25.727" v="488" actId="6549"/>
          <ac:spMkLst>
            <pc:docMk/>
            <pc:sldMk cId="2124964315" sldId="458"/>
            <ac:spMk id="3" creationId="{362B46A2-8D14-3CF2-4830-85B7761379B4}"/>
          </ac:spMkLst>
        </pc:spChg>
        <pc:spChg chg="mod">
          <ac:chgData name="Hoang Dang Nguyen" userId="1de6b3a7-5191-4a0c-8968-b8f905305e1d" providerId="ADAL" clId="{C7238B0D-882E-4A6E-9B20-1A182F1CC720}" dt="2023-09-21T09:42:26.875" v="490" actId="403"/>
          <ac:spMkLst>
            <pc:docMk/>
            <pc:sldMk cId="2124964315" sldId="458"/>
            <ac:spMk id="6" creationId="{12C77B3C-9D92-ACE7-D4D2-B345FB18B400}"/>
          </ac:spMkLst>
        </pc:spChg>
      </pc:sldChg>
      <pc:sldChg chg="add">
        <pc:chgData name="Hoang Dang Nguyen" userId="1de6b3a7-5191-4a0c-8968-b8f905305e1d" providerId="ADAL" clId="{C7238B0D-882E-4A6E-9B20-1A182F1CC720}" dt="2023-09-21T09:39:13.975" v="390"/>
        <pc:sldMkLst>
          <pc:docMk/>
          <pc:sldMk cId="4288001336" sldId="459"/>
        </pc:sldMkLst>
      </pc:sldChg>
      <pc:sldChg chg="add">
        <pc:chgData name="Hoang Dang Nguyen" userId="1de6b3a7-5191-4a0c-8968-b8f905305e1d" providerId="ADAL" clId="{C7238B0D-882E-4A6E-9B20-1A182F1CC720}" dt="2023-09-21T09:39:13.975" v="390"/>
        <pc:sldMkLst>
          <pc:docMk/>
          <pc:sldMk cId="1233194692" sldId="460"/>
        </pc:sldMkLst>
      </pc:sldChg>
      <pc:sldChg chg="delSp modSp add mod">
        <pc:chgData name="Hoang Dang Nguyen" userId="1de6b3a7-5191-4a0c-8968-b8f905305e1d" providerId="ADAL" clId="{C7238B0D-882E-4A6E-9B20-1A182F1CC720}" dt="2023-09-21T09:59:21.370" v="1126" actId="20577"/>
        <pc:sldMkLst>
          <pc:docMk/>
          <pc:sldMk cId="3814033428" sldId="461"/>
        </pc:sldMkLst>
        <pc:spChg chg="mod">
          <ac:chgData name="Hoang Dang Nguyen" userId="1de6b3a7-5191-4a0c-8968-b8f905305e1d" providerId="ADAL" clId="{C7238B0D-882E-4A6E-9B20-1A182F1CC720}" dt="2023-09-21T09:59:21.370" v="1126" actId="20577"/>
          <ac:spMkLst>
            <pc:docMk/>
            <pc:sldMk cId="3814033428" sldId="461"/>
            <ac:spMk id="3" creationId="{1115277C-4362-B22D-0C37-362DB9B801AC}"/>
          </ac:spMkLst>
        </pc:spChg>
        <pc:spChg chg="del">
          <ac:chgData name="Hoang Dang Nguyen" userId="1de6b3a7-5191-4a0c-8968-b8f905305e1d" providerId="ADAL" clId="{C7238B0D-882E-4A6E-9B20-1A182F1CC720}" dt="2023-09-21T09:56:03.206" v="493" actId="478"/>
          <ac:spMkLst>
            <pc:docMk/>
            <pc:sldMk cId="3814033428" sldId="461"/>
            <ac:spMk id="5" creationId="{B1D8DBCE-DD6A-C2CC-ECBC-AF3F985931FC}"/>
          </ac:spMkLst>
        </pc:spChg>
        <pc:picChg chg="del">
          <ac:chgData name="Hoang Dang Nguyen" userId="1de6b3a7-5191-4a0c-8968-b8f905305e1d" providerId="ADAL" clId="{C7238B0D-882E-4A6E-9B20-1A182F1CC720}" dt="2023-09-21T09:56:03.206" v="493" actId="478"/>
          <ac:picMkLst>
            <pc:docMk/>
            <pc:sldMk cId="3814033428" sldId="461"/>
            <ac:picMk id="2050" creationId="{B73F46FB-8A52-C33D-EEC9-6BE21D8F1957}"/>
          </ac:picMkLst>
        </pc:picChg>
        <pc:picChg chg="del">
          <ac:chgData name="Hoang Dang Nguyen" userId="1de6b3a7-5191-4a0c-8968-b8f905305e1d" providerId="ADAL" clId="{C7238B0D-882E-4A6E-9B20-1A182F1CC720}" dt="2023-09-21T09:56:03.206" v="493" actId="478"/>
          <ac:picMkLst>
            <pc:docMk/>
            <pc:sldMk cId="3814033428" sldId="461"/>
            <ac:picMk id="2052" creationId="{36186F54-DB03-9799-1D96-E5E366F44A3C}"/>
          </ac:picMkLst>
        </pc:picChg>
        <pc:picChg chg="del">
          <ac:chgData name="Hoang Dang Nguyen" userId="1de6b3a7-5191-4a0c-8968-b8f905305e1d" providerId="ADAL" clId="{C7238B0D-882E-4A6E-9B20-1A182F1CC720}" dt="2023-09-21T09:56:03.206" v="493" actId="478"/>
          <ac:picMkLst>
            <pc:docMk/>
            <pc:sldMk cId="3814033428" sldId="461"/>
            <ac:picMk id="2058" creationId="{3F3FF094-45F2-C19D-7F34-7BCCB777EB7F}"/>
          </ac:picMkLst>
        </pc:picChg>
        <pc:picChg chg="del">
          <ac:chgData name="Hoang Dang Nguyen" userId="1de6b3a7-5191-4a0c-8968-b8f905305e1d" providerId="ADAL" clId="{C7238B0D-882E-4A6E-9B20-1A182F1CC720}" dt="2023-09-21T09:56:03.206" v="493" actId="478"/>
          <ac:picMkLst>
            <pc:docMk/>
            <pc:sldMk cId="3814033428" sldId="461"/>
            <ac:picMk id="2060" creationId="{7372B0C9-547B-B2D7-E643-97A73945EA58}"/>
          </ac:picMkLst>
        </pc:picChg>
        <pc:picChg chg="del">
          <ac:chgData name="Hoang Dang Nguyen" userId="1de6b3a7-5191-4a0c-8968-b8f905305e1d" providerId="ADAL" clId="{C7238B0D-882E-4A6E-9B20-1A182F1CC720}" dt="2023-09-21T09:56:03.206" v="493" actId="478"/>
          <ac:picMkLst>
            <pc:docMk/>
            <pc:sldMk cId="3814033428" sldId="461"/>
            <ac:picMk id="2062" creationId="{1BFB0E56-D094-85B6-13C4-CA65406D45D1}"/>
          </ac:picMkLst>
        </pc:picChg>
        <pc:picChg chg="del">
          <ac:chgData name="Hoang Dang Nguyen" userId="1de6b3a7-5191-4a0c-8968-b8f905305e1d" providerId="ADAL" clId="{C7238B0D-882E-4A6E-9B20-1A182F1CC720}" dt="2023-09-21T09:56:03.206" v="493" actId="478"/>
          <ac:picMkLst>
            <pc:docMk/>
            <pc:sldMk cId="3814033428" sldId="461"/>
            <ac:picMk id="2070" creationId="{0646457C-3B41-F627-54F8-83BFEFF69B80}"/>
          </ac:picMkLst>
        </pc:picChg>
        <pc:picChg chg="del">
          <ac:chgData name="Hoang Dang Nguyen" userId="1de6b3a7-5191-4a0c-8968-b8f905305e1d" providerId="ADAL" clId="{C7238B0D-882E-4A6E-9B20-1A182F1CC720}" dt="2023-09-21T09:56:03.206" v="493" actId="478"/>
          <ac:picMkLst>
            <pc:docMk/>
            <pc:sldMk cId="3814033428" sldId="461"/>
            <ac:picMk id="2072" creationId="{4F9EBC96-2B43-70FB-D72E-4E223F651A88}"/>
          </ac:picMkLst>
        </pc:picChg>
        <pc:picChg chg="del">
          <ac:chgData name="Hoang Dang Nguyen" userId="1de6b3a7-5191-4a0c-8968-b8f905305e1d" providerId="ADAL" clId="{C7238B0D-882E-4A6E-9B20-1A182F1CC720}" dt="2023-09-21T09:56:03.206" v="493" actId="478"/>
          <ac:picMkLst>
            <pc:docMk/>
            <pc:sldMk cId="3814033428" sldId="461"/>
            <ac:picMk id="2074" creationId="{DBB7965C-D40E-60DC-5399-A4353184DF98}"/>
          </ac:picMkLst>
        </pc:picChg>
      </pc:sldChg>
    </pc:docChg>
  </pc:docChgLst>
  <pc:docChgLst>
    <pc:chgData name="Hoang Dang Nguyen" userId="1de6b3a7-5191-4a0c-8968-b8f905305e1d" providerId="ADAL" clId="{5DF5C864-30D2-4468-A82F-233504C09182}"/>
    <pc:docChg chg="modSld modMainMaster">
      <pc:chgData name="Hoang Dang Nguyen" userId="1de6b3a7-5191-4a0c-8968-b8f905305e1d" providerId="ADAL" clId="{5DF5C864-30D2-4468-A82F-233504C09182}" dt="2023-09-20T13:25:19.967" v="0"/>
      <pc:docMkLst>
        <pc:docMk/>
      </pc:docMkLst>
      <pc:sldChg chg="modSp">
        <pc:chgData name="Hoang Dang Nguyen" userId="1de6b3a7-5191-4a0c-8968-b8f905305e1d" providerId="ADAL" clId="{5DF5C864-30D2-4468-A82F-233504C09182}" dt="2023-09-20T13:25:19.967" v="0"/>
        <pc:sldMkLst>
          <pc:docMk/>
          <pc:sldMk cId="3661340027" sldId="256"/>
        </pc:sldMkLst>
        <pc:spChg chg="mod">
          <ac:chgData name="Hoang Dang Nguyen" userId="1de6b3a7-5191-4a0c-8968-b8f905305e1d" providerId="ADAL" clId="{5DF5C864-30D2-4468-A82F-233504C09182}" dt="2023-09-20T13:25:19.967" v="0"/>
          <ac:spMkLst>
            <pc:docMk/>
            <pc:sldMk cId="3661340027" sldId="256"/>
            <ac:spMk id="4" creationId="{F7F435BA-7D13-2A2A-3218-88D775370155}"/>
          </ac:spMkLst>
        </pc:spChg>
        <pc:spChg chg="mod">
          <ac:chgData name="Hoang Dang Nguyen" userId="1de6b3a7-5191-4a0c-8968-b8f905305e1d" providerId="ADAL" clId="{5DF5C864-30D2-4468-A82F-233504C09182}" dt="2023-09-20T13:25:19.967" v="0"/>
          <ac:spMkLst>
            <pc:docMk/>
            <pc:sldMk cId="3661340027" sldId="256"/>
            <ac:spMk id="5" creationId="{D5520C09-344C-5086-48D5-55B49BD92B42}"/>
          </ac:spMkLst>
        </pc:spChg>
        <pc:spChg chg="mod">
          <ac:chgData name="Hoang Dang Nguyen" userId="1de6b3a7-5191-4a0c-8968-b8f905305e1d" providerId="ADAL" clId="{5DF5C864-30D2-4468-A82F-233504C09182}" dt="2023-09-20T13:25:19.967" v="0"/>
          <ac:spMkLst>
            <pc:docMk/>
            <pc:sldMk cId="3661340027" sldId="256"/>
            <ac:spMk id="6" creationId="{5E33CEC2-4CCC-CBE6-2D77-B35CDDBE7A37}"/>
          </ac:spMkLst>
        </pc:spChg>
      </pc:sldChg>
      <pc:sldMasterChg chg="modSp modSldLayout">
        <pc:chgData name="Hoang Dang Nguyen" userId="1de6b3a7-5191-4a0c-8968-b8f905305e1d" providerId="ADAL" clId="{5DF5C864-30D2-4468-A82F-233504C09182}" dt="2023-09-20T13:25:19.967" v="0"/>
        <pc:sldMasterMkLst>
          <pc:docMk/>
          <pc:sldMasterMk cId="1297012552" sldId="2147483650"/>
        </pc:sldMasterMkLst>
        <pc:spChg chg="mod">
          <ac:chgData name="Hoang Dang Nguyen" userId="1de6b3a7-5191-4a0c-8968-b8f905305e1d" providerId="ADAL" clId="{5DF5C864-30D2-4468-A82F-233504C09182}" dt="2023-09-20T13:25:19.967" v="0"/>
          <ac:spMkLst>
            <pc:docMk/>
            <pc:sldMasterMk cId="1297012552" sldId="2147483650"/>
            <ac:spMk id="4" creationId="{120753DE-CDF2-3A70-F374-C39104479BA5}"/>
          </ac:spMkLst>
        </pc:spChg>
        <pc:spChg chg="mod">
          <ac:chgData name="Hoang Dang Nguyen" userId="1de6b3a7-5191-4a0c-8968-b8f905305e1d" providerId="ADAL" clId="{5DF5C864-30D2-4468-A82F-233504C09182}" dt="2023-09-20T13:25:19.967" v="0"/>
          <ac:spMkLst>
            <pc:docMk/>
            <pc:sldMasterMk cId="1297012552" sldId="2147483650"/>
            <ac:spMk id="6" creationId="{8C428B4E-29EA-F6CE-AB70-F9447AE6A863}"/>
          </ac:spMkLst>
        </pc:spChg>
        <pc:spChg chg="mod">
          <ac:chgData name="Hoang Dang Nguyen" userId="1de6b3a7-5191-4a0c-8968-b8f905305e1d" providerId="ADAL" clId="{5DF5C864-30D2-4468-A82F-233504C09182}" dt="2023-09-20T13:25:19.967" v="0"/>
          <ac:spMkLst>
            <pc:docMk/>
            <pc:sldMasterMk cId="1297012552" sldId="2147483650"/>
            <ac:spMk id="1026" creationId="{33E9FF1B-67D2-3290-BB63-5D347C50FA88}"/>
          </ac:spMkLst>
        </pc:spChg>
        <pc:spChg chg="mod">
          <ac:chgData name="Hoang Dang Nguyen" userId="1de6b3a7-5191-4a0c-8968-b8f905305e1d" providerId="ADAL" clId="{5DF5C864-30D2-4468-A82F-233504C09182}" dt="2023-09-20T13:25:19.967" v="0"/>
          <ac:spMkLst>
            <pc:docMk/>
            <pc:sldMasterMk cId="1297012552" sldId="2147483650"/>
            <ac:spMk id="1027" creationId="{E5FF2184-C087-A594-151D-0BF63EBA5DDC}"/>
          </ac:spMkLst>
        </pc:spChg>
        <pc:sldLayoutChg chg="modSp">
          <pc:chgData name="Hoang Dang Nguyen" userId="1de6b3a7-5191-4a0c-8968-b8f905305e1d" providerId="ADAL" clId="{5DF5C864-30D2-4468-A82F-233504C09182}" dt="2023-09-20T13:25:19.967" v="0"/>
          <pc:sldLayoutMkLst>
            <pc:docMk/>
            <pc:sldMasterMk cId="1297012552" sldId="2147483650"/>
            <pc:sldLayoutMk cId="2704473638" sldId="2147483651"/>
          </pc:sldLayoutMkLst>
          <pc:spChg chg="mod">
            <ac:chgData name="Hoang Dang Nguyen" userId="1de6b3a7-5191-4a0c-8968-b8f905305e1d" providerId="ADAL" clId="{5DF5C864-30D2-4468-A82F-233504C09182}" dt="2023-09-20T13:25:19.967" v="0"/>
            <ac:spMkLst>
              <pc:docMk/>
              <pc:sldMasterMk cId="1297012552" sldId="2147483650"/>
              <pc:sldLayoutMk cId="2704473638" sldId="214748365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4" creationId="{03BF8CE1-620C-8EF8-80A0-01FDC5668FFD}"/>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5" creationId="{2E7C71EF-7BE2-E495-ED93-2F86E2F0DC9F}"/>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670981451" sldId="2147483652"/>
          </pc:sldLayoutMkLst>
          <pc:spChg chg="mod">
            <ac:chgData name="Hoang Dang Nguyen" userId="1de6b3a7-5191-4a0c-8968-b8f905305e1d" providerId="ADAL" clId="{5DF5C864-30D2-4468-A82F-233504C09182}" dt="2023-09-20T13:25:19.967" v="0"/>
            <ac:spMkLst>
              <pc:docMk/>
              <pc:sldMasterMk cId="1297012552" sldId="2147483650"/>
              <pc:sldLayoutMk cId="670981451" sldId="2147483652"/>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670981451" sldId="2147483652"/>
              <ac:spMk id="5" creationId="{187DF35D-8F8B-031B-ED97-C527A0C661F3}"/>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047955019" sldId="2147483653"/>
          </pc:sldLayoutMkLst>
          <pc:spChg chg="mod">
            <ac:chgData name="Hoang Dang Nguyen" userId="1de6b3a7-5191-4a0c-8968-b8f905305e1d" providerId="ADAL" clId="{5DF5C864-30D2-4468-A82F-233504C09182}" dt="2023-09-20T13:25:19.967" v="0"/>
            <ac:spMkLst>
              <pc:docMk/>
              <pc:sldMasterMk cId="1297012552" sldId="2147483650"/>
              <pc:sldLayoutMk cId="1047955019" sldId="2147483653"/>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047955019" sldId="2147483653"/>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098441978" sldId="2147483654"/>
          </pc:sldLayoutMkLst>
          <pc:spChg chg="mod">
            <ac:chgData name="Hoang Dang Nguyen" userId="1de6b3a7-5191-4a0c-8968-b8f905305e1d" providerId="ADAL" clId="{5DF5C864-30D2-4468-A82F-233504C09182}" dt="2023-09-20T13:25:19.967" v="0"/>
            <ac:spMkLst>
              <pc:docMk/>
              <pc:sldMasterMk cId="1297012552" sldId="2147483650"/>
              <pc:sldLayoutMk cId="3098441978" sldId="2147483654"/>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098441978" sldId="2147483654"/>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04693733" sldId="2147483655"/>
          </pc:sldLayoutMkLst>
          <pc:spChg chg="mod">
            <ac:chgData name="Hoang Dang Nguyen" userId="1de6b3a7-5191-4a0c-8968-b8f905305e1d" providerId="ADAL" clId="{5DF5C864-30D2-4468-A82F-233504C09182}" dt="2023-09-20T13:25:19.967" v="0"/>
            <ac:spMkLst>
              <pc:docMk/>
              <pc:sldMasterMk cId="1297012552" sldId="2147483650"/>
              <pc:sldLayoutMk cId="704693733" sldId="214748365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4"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5"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6"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789567457" sldId="2147483658"/>
          </pc:sldLayoutMkLst>
          <pc:spChg chg="mod">
            <ac:chgData name="Hoang Dang Nguyen" userId="1de6b3a7-5191-4a0c-8968-b8f905305e1d" providerId="ADAL" clId="{5DF5C864-30D2-4468-A82F-233504C09182}" dt="2023-09-20T13:25:19.967" v="0"/>
            <ac:spMkLst>
              <pc:docMk/>
              <pc:sldMasterMk cId="1297012552" sldId="2147483650"/>
              <pc:sldLayoutMk cId="1789567457" sldId="2147483658"/>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539240596" sldId="2147483659"/>
          </pc:sldLayoutMkLst>
          <pc:spChg chg="mod">
            <ac:chgData name="Hoang Dang Nguyen" userId="1de6b3a7-5191-4a0c-8968-b8f905305e1d" providerId="ADAL" clId="{5DF5C864-30D2-4468-A82F-233504C09182}" dt="2023-09-20T13:25:19.967" v="0"/>
            <ac:spMkLst>
              <pc:docMk/>
              <pc:sldMasterMk cId="1297012552" sldId="2147483650"/>
              <pc:sldLayoutMk cId="1539240596" sldId="2147483659"/>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192073434" sldId="2147483661"/>
          </pc:sldLayoutMkLst>
          <pc:spChg chg="mod">
            <ac:chgData name="Hoang Dang Nguyen" userId="1de6b3a7-5191-4a0c-8968-b8f905305e1d" providerId="ADAL" clId="{5DF5C864-30D2-4468-A82F-233504C09182}" dt="2023-09-20T13:25:19.967" v="0"/>
            <ac:spMkLst>
              <pc:docMk/>
              <pc:sldMasterMk cId="1297012552" sldId="2147483650"/>
              <pc:sldLayoutMk cId="4192073434" sldId="214748366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192073434" sldId="2147483661"/>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7194917" sldId="2147483667"/>
          </pc:sldLayoutMkLst>
          <pc:spChg chg="mod">
            <ac:chgData name="Hoang Dang Nguyen" userId="1de6b3a7-5191-4a0c-8968-b8f905305e1d" providerId="ADAL" clId="{5DF5C864-30D2-4468-A82F-233504C09182}" dt="2023-09-20T13:25:19.967" v="0"/>
            <ac:spMkLst>
              <pc:docMk/>
              <pc:sldMasterMk cId="1297012552" sldId="2147483650"/>
              <pc:sldLayoutMk cId="77194917" sldId="214748366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7194917" sldId="214748366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103775201" sldId="2147483669"/>
          </pc:sldLayoutMkLst>
          <pc:spChg chg="mod">
            <ac:chgData name="Hoang Dang Nguyen" userId="1de6b3a7-5191-4a0c-8968-b8f905305e1d" providerId="ADAL" clId="{5DF5C864-30D2-4468-A82F-233504C09182}" dt="2023-09-20T13:25:19.967" v="0"/>
            <ac:spMkLst>
              <pc:docMk/>
              <pc:sldMasterMk cId="1297012552" sldId="2147483650"/>
              <pc:sldLayoutMk cId="3103775201" sldId="214748366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103775201" sldId="214748366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047460266" sldId="2147483671"/>
          </pc:sldLayoutMkLst>
          <pc:spChg chg="mod">
            <ac:chgData name="Hoang Dang Nguyen" userId="1de6b3a7-5191-4a0c-8968-b8f905305e1d" providerId="ADAL" clId="{5DF5C864-30D2-4468-A82F-233504C09182}" dt="2023-09-20T13:25:19.967" v="0"/>
            <ac:spMkLst>
              <pc:docMk/>
              <pc:sldMasterMk cId="1297012552" sldId="2147483650"/>
              <pc:sldLayoutMk cId="4047460266" sldId="214748367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047460266" sldId="2147483671"/>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115292161" sldId="2147483673"/>
          </pc:sldLayoutMkLst>
          <pc:spChg chg="mod">
            <ac:chgData name="Hoang Dang Nguyen" userId="1de6b3a7-5191-4a0c-8968-b8f905305e1d" providerId="ADAL" clId="{5DF5C864-30D2-4468-A82F-233504C09182}" dt="2023-09-20T13:25:19.967" v="0"/>
            <ac:spMkLst>
              <pc:docMk/>
              <pc:sldMasterMk cId="1297012552" sldId="2147483650"/>
              <pc:sldLayoutMk cId="1115292161" sldId="2147483673"/>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115292161" sldId="2147483673"/>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829623015" sldId="2147483675"/>
          </pc:sldLayoutMkLst>
          <pc:spChg chg="mod">
            <ac:chgData name="Hoang Dang Nguyen" userId="1de6b3a7-5191-4a0c-8968-b8f905305e1d" providerId="ADAL" clId="{5DF5C864-30D2-4468-A82F-233504C09182}" dt="2023-09-20T13:25:19.967" v="0"/>
            <ac:spMkLst>
              <pc:docMk/>
              <pc:sldMasterMk cId="1297012552" sldId="2147483650"/>
              <pc:sldLayoutMk cId="2829623015" sldId="214748367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829623015" sldId="2147483675"/>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940630683" sldId="2147483677"/>
          </pc:sldLayoutMkLst>
          <pc:spChg chg="mod">
            <ac:chgData name="Hoang Dang Nguyen" userId="1de6b3a7-5191-4a0c-8968-b8f905305e1d" providerId="ADAL" clId="{5DF5C864-30D2-4468-A82F-233504C09182}" dt="2023-09-20T13:25:19.967" v="0"/>
            <ac:spMkLst>
              <pc:docMk/>
              <pc:sldMasterMk cId="1297012552" sldId="2147483650"/>
              <pc:sldLayoutMk cId="2940630683" sldId="214748367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940630683" sldId="214748367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76128282" sldId="2147483679"/>
          </pc:sldLayoutMkLst>
          <pc:spChg chg="mod">
            <ac:chgData name="Hoang Dang Nguyen" userId="1de6b3a7-5191-4a0c-8968-b8f905305e1d" providerId="ADAL" clId="{5DF5C864-30D2-4468-A82F-233504C09182}" dt="2023-09-20T13:25:19.967" v="0"/>
            <ac:spMkLst>
              <pc:docMk/>
              <pc:sldMasterMk cId="1297012552" sldId="2147483650"/>
              <pc:sldLayoutMk cId="376128282" sldId="214748367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76128282" sldId="2147483679"/>
              <ac:spMk id="4"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D8E6D4-8F07-4D6C-807B-2366086BCE3D}" type="datetimeFigureOut">
              <a:rPr lang="en-GB" smtClean="0"/>
              <a:t>02/10/2023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69DBFC-14C1-4EF1-A6C5-DDC4F2D3DE06}" type="slidenum">
              <a:rPr lang="en-GB" smtClean="0"/>
              <a:t>‹#›</a:t>
            </a:fld>
            <a:endParaRPr lang="en-GB"/>
          </a:p>
        </p:txBody>
      </p:sp>
    </p:spTree>
    <p:extLst>
      <p:ext uri="{BB962C8B-B14F-4D97-AF65-F5344CB8AC3E}">
        <p14:creationId xmlns:p14="http://schemas.microsoft.com/office/powerpoint/2010/main" val="231296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Out of the three definitions, which one is better and why?</a:t>
            </a:r>
          </a:p>
          <a:p>
            <a:endParaRPr lang="en-GB" dirty="0"/>
          </a:p>
        </p:txBody>
      </p:sp>
      <p:sp>
        <p:nvSpPr>
          <p:cNvPr id="4" name="Slide Number Placeholder 3"/>
          <p:cNvSpPr>
            <a:spLocks noGrp="1"/>
          </p:cNvSpPr>
          <p:nvPr>
            <p:ph type="sldNum" sz="quarter" idx="5"/>
          </p:nvPr>
        </p:nvSpPr>
        <p:spPr/>
        <p:txBody>
          <a:bodyPr/>
          <a:lstStyle/>
          <a:p>
            <a:pPr>
              <a:defRPr/>
            </a:pPr>
            <a:fld id="{9E825EFF-3A0F-467B-B894-137345741557}" type="slidenum">
              <a:rPr lang="en-GB" altLang="en-US" smtClean="0"/>
              <a:pPr>
                <a:defRPr/>
              </a:pPr>
              <a:t>5</a:t>
            </a:fld>
            <a:endParaRPr lang="en-GB" altLang="en-US"/>
          </a:p>
        </p:txBody>
      </p:sp>
    </p:spTree>
    <p:extLst>
      <p:ext uri="{BB962C8B-B14F-4D97-AF65-F5344CB8AC3E}">
        <p14:creationId xmlns:p14="http://schemas.microsoft.com/office/powerpoint/2010/main" val="22130638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55555"/>
                </a:solidFill>
                <a:effectLst/>
                <a:latin typeface="robotoregular"/>
              </a:rPr>
              <a:t>Although there appear to be a number of supporters in America, in the UK it is a controversial concept. Critics claim that </a:t>
            </a:r>
            <a:r>
              <a:rPr lang="en-GB" b="0" i="0" dirty="0" err="1">
                <a:solidFill>
                  <a:srgbClr val="555555"/>
                </a:solidFill>
                <a:effectLst/>
                <a:latin typeface="robotoregular"/>
              </a:rPr>
              <a:t>OBMod</a:t>
            </a:r>
            <a:r>
              <a:rPr lang="en-GB" b="0" i="0" dirty="0">
                <a:solidFill>
                  <a:srgbClr val="555555"/>
                </a:solidFill>
                <a:effectLst/>
                <a:latin typeface="robotoregular"/>
              </a:rPr>
              <a:t> is not an accepted theory of motivation and that there are too many individual differences for people to be treated as subjects of operant conditioning. </a:t>
            </a:r>
            <a:r>
              <a:rPr lang="en-GB" b="0" i="0" dirty="0" err="1">
                <a:solidFill>
                  <a:srgbClr val="555555"/>
                </a:solidFill>
                <a:effectLst/>
                <a:latin typeface="robotoregular"/>
              </a:rPr>
              <a:t>OBMod</a:t>
            </a:r>
            <a:r>
              <a:rPr lang="en-GB" b="0" i="0" dirty="0">
                <a:solidFill>
                  <a:srgbClr val="555555"/>
                </a:solidFill>
                <a:effectLst/>
                <a:latin typeface="robotoregular"/>
              </a:rPr>
              <a:t> is concerned only with shaping. There is the added criticism of a ‘Big Brother’ approach with excessive management manipulation and control over employees, more in line with scientific management. This in turn could also have the added disadvantage of discouraging individual initiative and adaptability to change circumstances. Workers subject to </a:t>
            </a:r>
            <a:r>
              <a:rPr lang="en-GB" b="0" i="0" dirty="0" err="1">
                <a:solidFill>
                  <a:srgbClr val="555555"/>
                </a:solidFill>
                <a:effectLst/>
                <a:latin typeface="robotoregular"/>
              </a:rPr>
              <a:t>OBMod</a:t>
            </a:r>
            <a:r>
              <a:rPr lang="en-GB" b="0" i="0" dirty="0">
                <a:solidFill>
                  <a:srgbClr val="555555"/>
                </a:solidFill>
                <a:effectLst/>
                <a:latin typeface="robotoregular"/>
              </a:rPr>
              <a:t> programmes may tend to ignore those aspects of voluntary behaviours, such as social support or assistance to colleagues that are not subject to direct reward and reinforcement.</a:t>
            </a:r>
            <a:endParaRPr lang="en-GB" dirty="0"/>
          </a:p>
        </p:txBody>
      </p:sp>
      <p:sp>
        <p:nvSpPr>
          <p:cNvPr id="4" name="Slide Number Placeholder 3"/>
          <p:cNvSpPr>
            <a:spLocks noGrp="1"/>
          </p:cNvSpPr>
          <p:nvPr>
            <p:ph type="sldNum" sz="quarter" idx="5"/>
          </p:nvPr>
        </p:nvSpPr>
        <p:spPr/>
        <p:txBody>
          <a:bodyPr/>
          <a:lstStyle/>
          <a:p>
            <a:pPr>
              <a:defRPr/>
            </a:pPr>
            <a:fld id="{9E825EFF-3A0F-467B-B894-137345741557}" type="slidenum">
              <a:rPr lang="en-GB" altLang="en-US" smtClean="0"/>
              <a:pPr>
                <a:defRPr/>
              </a:pPr>
              <a:t>6</a:t>
            </a:fld>
            <a:endParaRPr lang="en-GB" altLang="en-US"/>
          </a:p>
        </p:txBody>
      </p:sp>
    </p:spTree>
    <p:extLst>
      <p:ext uri="{BB962C8B-B14F-4D97-AF65-F5344CB8AC3E}">
        <p14:creationId xmlns:p14="http://schemas.microsoft.com/office/powerpoint/2010/main" val="23254720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Content theories: </a:t>
            </a:r>
            <a:r>
              <a:rPr lang="en-GB" b="0" i="0" dirty="0">
                <a:solidFill>
                  <a:srgbClr val="555555"/>
                </a:solidFill>
                <a:effectLst/>
                <a:latin typeface="robotoregular"/>
              </a:rPr>
              <a:t>Content theories attempt to explain those specific things that actually motivate the individual at work. These theories are concerned with identifying people’s needs and their relative strengths, and the goals they pursue in order to satisfy these needs. Content theories place emphasis on </a:t>
            </a:r>
            <a:r>
              <a:rPr lang="en-GB" b="1" i="0" dirty="0">
                <a:solidFill>
                  <a:srgbClr val="555555"/>
                </a:solidFill>
                <a:effectLst/>
                <a:latin typeface="robotoregular"/>
              </a:rPr>
              <a:t>the nature of needs and what motivates</a:t>
            </a:r>
            <a:r>
              <a:rPr lang="en-GB" b="0" i="0" dirty="0">
                <a:solidFill>
                  <a:srgbClr val="555555"/>
                </a:solidFill>
                <a:effectLst/>
                <a:latin typeface="robotoregular"/>
              </a:rPr>
              <a:t>.</a:t>
            </a:r>
            <a:endParaRPr lang="en-GB" dirty="0"/>
          </a:p>
          <a:p>
            <a:r>
              <a:rPr lang="en-GB" dirty="0"/>
              <a:t>Process theories: </a:t>
            </a:r>
            <a:r>
              <a:rPr lang="en-GB" b="0" i="0" dirty="0">
                <a:solidFill>
                  <a:srgbClr val="555555"/>
                </a:solidFill>
                <a:effectLst/>
                <a:latin typeface="robotoregular"/>
              </a:rPr>
              <a:t>Process theories attempt to identify the relationships among dynamic variables that make up motivation and actions required to influence behaviour. These theories are concerned more with</a:t>
            </a:r>
            <a:r>
              <a:rPr lang="en-GB" b="1" i="0" dirty="0">
                <a:solidFill>
                  <a:srgbClr val="555555"/>
                </a:solidFill>
                <a:effectLst/>
                <a:latin typeface="robotoregular"/>
              </a:rPr>
              <a:t> the actual process of motivation </a:t>
            </a:r>
            <a:r>
              <a:rPr lang="en-GB" b="0" i="0" dirty="0">
                <a:solidFill>
                  <a:srgbClr val="555555"/>
                </a:solidFill>
                <a:effectLst/>
                <a:latin typeface="robotoregular"/>
              </a:rPr>
              <a:t>and how behaviour is initiated, directed and sustained. Many of the theories cannot be linked to a single writer, but major approaches and leading writers under this heading include: </a:t>
            </a:r>
          </a:p>
          <a:p>
            <a:r>
              <a:rPr lang="en-GB" b="0" i="0" dirty="0">
                <a:solidFill>
                  <a:srgbClr val="555555"/>
                </a:solidFill>
                <a:effectLst/>
                <a:latin typeface="robotoregular"/>
              </a:rPr>
              <a:t>Expectancy theory – Victor Vroom;</a:t>
            </a:r>
          </a:p>
          <a:p>
            <a:r>
              <a:rPr lang="en-GB" b="0" i="0" dirty="0">
                <a:solidFill>
                  <a:srgbClr val="555555"/>
                </a:solidFill>
                <a:effectLst/>
                <a:latin typeface="robotoregular"/>
              </a:rPr>
              <a:t>Equity theory – Stacy Adams;</a:t>
            </a:r>
          </a:p>
          <a:p>
            <a:r>
              <a:rPr lang="en-GB" b="0" i="0" dirty="0">
                <a:solidFill>
                  <a:srgbClr val="555555"/>
                </a:solidFill>
                <a:effectLst/>
                <a:latin typeface="robotoregular"/>
              </a:rPr>
              <a:t>Goal theory – Edwin Locke.</a:t>
            </a:r>
            <a:endParaRPr lang="en-GB" dirty="0"/>
          </a:p>
        </p:txBody>
      </p:sp>
      <p:sp>
        <p:nvSpPr>
          <p:cNvPr id="4" name="Slide Number Placeholder 3"/>
          <p:cNvSpPr>
            <a:spLocks noGrp="1"/>
          </p:cNvSpPr>
          <p:nvPr>
            <p:ph type="sldNum" sz="quarter" idx="5"/>
          </p:nvPr>
        </p:nvSpPr>
        <p:spPr/>
        <p:txBody>
          <a:bodyPr/>
          <a:lstStyle/>
          <a:p>
            <a:pPr>
              <a:defRPr/>
            </a:pPr>
            <a:fld id="{9E825EFF-3A0F-467B-B894-137345741557}" type="slidenum">
              <a:rPr lang="en-GB" altLang="en-US" smtClean="0"/>
              <a:pPr>
                <a:defRPr/>
              </a:pPr>
              <a:t>7</a:t>
            </a:fld>
            <a:endParaRPr lang="en-GB" altLang="en-US"/>
          </a:p>
        </p:txBody>
      </p:sp>
    </p:spTree>
    <p:extLst>
      <p:ext uri="{BB962C8B-B14F-4D97-AF65-F5344CB8AC3E}">
        <p14:creationId xmlns:p14="http://schemas.microsoft.com/office/powerpoint/2010/main" val="7036160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55555"/>
                </a:solidFill>
                <a:effectLst/>
                <a:latin typeface="robotoregular"/>
              </a:rPr>
              <a:t>The hierarchy of needs may be shown as a series of steps but is usually displayed in the form of a pyramid ( see Figure 7.4). This is an appropriate form of illustration as it implies a thinning out of needs as people progress up the hierarchy.</a:t>
            </a:r>
          </a:p>
          <a:p>
            <a:pPr marL="228600" indent="-228600">
              <a:buFont typeface="+mj-lt"/>
              <a:buAutoNum type="arabicPeriod"/>
            </a:pPr>
            <a:r>
              <a:rPr lang="en-GB" b="0" i="0" dirty="0">
                <a:solidFill>
                  <a:srgbClr val="555555"/>
                </a:solidFill>
                <a:effectLst/>
                <a:latin typeface="robotoregular"/>
              </a:rPr>
              <a:t>Physiological needs. Include homeostasis (the body’s automatic efforts to retain normal functioning) such as satisfaction of hunger and thirst, the need for oxygen and to maintain temperature regulation. Also sleep, sensory pleasures, activity, maternal behaviour and, arguably, sexual desire.</a:t>
            </a:r>
          </a:p>
          <a:p>
            <a:pPr marL="228600" indent="-228600">
              <a:buFont typeface="+mj-lt"/>
              <a:buAutoNum type="arabicPeriod"/>
            </a:pPr>
            <a:r>
              <a:rPr lang="en-GB" b="0" i="0" dirty="0">
                <a:solidFill>
                  <a:srgbClr val="555555"/>
                </a:solidFill>
                <a:effectLst/>
                <a:latin typeface="robotoregular"/>
              </a:rPr>
              <a:t>Safety needs. Include safety and security, freedom from pain or threat of physical attack, protection from danger or deprivation, the need for predictability and orderliness.</a:t>
            </a:r>
          </a:p>
          <a:p>
            <a:pPr marL="228600" indent="-228600">
              <a:buFont typeface="+mj-lt"/>
              <a:buAutoNum type="arabicPeriod"/>
            </a:pPr>
            <a:r>
              <a:rPr lang="en-GB" b="0" i="0" dirty="0">
                <a:solidFill>
                  <a:srgbClr val="555555"/>
                </a:solidFill>
                <a:effectLst/>
                <a:latin typeface="robotoregular"/>
              </a:rPr>
              <a:t>Love needs (often referred to as social needs). Include affection, sense of belonging, social activities, friendships, and both the giving and receiving of love.</a:t>
            </a:r>
          </a:p>
          <a:p>
            <a:pPr marL="228600" indent="-228600">
              <a:buFont typeface="+mj-lt"/>
              <a:buAutoNum type="arabicPeriod"/>
            </a:pPr>
            <a:r>
              <a:rPr lang="en-GB" b="0" i="0" dirty="0">
                <a:solidFill>
                  <a:srgbClr val="555555"/>
                </a:solidFill>
                <a:effectLst/>
                <a:latin typeface="robotoregular"/>
              </a:rPr>
              <a:t>Esteem needs (some times referred to as ego needs). Include both self-respect and the esteem of others. Self-respect involves the desire for confidence, strength, independence and freedom, and achievement. Esteem of others involves reputation or prestige, status, recognition, attention and appreciation.</a:t>
            </a:r>
          </a:p>
          <a:p>
            <a:pPr marL="228600" indent="-228600">
              <a:buFont typeface="+mj-lt"/>
              <a:buAutoNum type="arabicPeriod"/>
            </a:pPr>
            <a:r>
              <a:rPr lang="en-GB" b="0" i="0" dirty="0">
                <a:solidFill>
                  <a:srgbClr val="555555"/>
                </a:solidFill>
                <a:effectLst/>
                <a:latin typeface="robotoregular"/>
              </a:rPr>
              <a:t>Self-actualisation needs. Once a lower need has been satisfied, it no longer acts as a strong motivator. The needs of the next higher level in the hierarchy demand satisfaction and become the motivating influence. Only unsatisfied needs motivate a person. Thus Maslow asserts that ‘ a satisfied need is no longer a motivator ’. Maslow claims the hierarchy is relatively universal among different cultures, but recognises there are differences in an individual’s motivational content in a particular culture.</a:t>
            </a:r>
          </a:p>
          <a:p>
            <a:pPr marL="0" indent="0">
              <a:buFont typeface="+mj-lt"/>
              <a:buNone/>
            </a:pPr>
            <a:r>
              <a:rPr lang="en-GB" b="0" i="0" dirty="0">
                <a:solidFill>
                  <a:srgbClr val="555555"/>
                </a:solidFill>
                <a:effectLst/>
                <a:latin typeface="robotoregular"/>
              </a:rPr>
              <a:t>Maslow points out a false impression may be given a need must be satisfied fully before a subsequent need arises. He suggests a more realistic description is in terms of decreasing percentages of satisfaction along levels of the hierarchy. The relative importance of these needs changes during the psychological development of the individual. Maslow subsequently modified his views by noting that satisfaction of self-actualisation needs by growth-motivated individuals can actually enhance these needs rather than reduce them. Furthermore, he accepted that some higher-level needs may still emerge after long deprivation of lower-level needs rather than only after their satisfaction.</a:t>
            </a:r>
          </a:p>
          <a:p>
            <a:pPr marL="0" indent="0">
              <a:buFont typeface="+mj-lt"/>
              <a:buNone/>
            </a:pPr>
            <a:endParaRPr lang="en-GB" b="0" i="0" dirty="0">
              <a:solidFill>
                <a:srgbClr val="555555"/>
              </a:solidFill>
              <a:effectLst/>
              <a:latin typeface="robotoregular"/>
            </a:endParaRPr>
          </a:p>
          <a:p>
            <a:pPr marL="0" indent="0">
              <a:buFont typeface="+mj-lt"/>
              <a:buNone/>
            </a:pPr>
            <a:r>
              <a:rPr lang="en-GB" b="0" i="0" dirty="0">
                <a:solidFill>
                  <a:srgbClr val="555555"/>
                </a:solidFill>
                <a:effectLst/>
                <a:latin typeface="robotoregular"/>
              </a:rPr>
              <a:t>Applications to the work situation</a:t>
            </a:r>
          </a:p>
          <a:p>
            <a:pPr marL="0" indent="0">
              <a:buFont typeface="+mj-lt"/>
              <a:buNone/>
            </a:pPr>
            <a:r>
              <a:rPr lang="en-GB" b="0" i="0" dirty="0">
                <a:solidFill>
                  <a:srgbClr val="555555"/>
                </a:solidFill>
                <a:effectLst/>
                <a:latin typeface="robotoregular"/>
              </a:rPr>
              <a:t>Based on Maslow’s theory, once lower-level needs have been satisfied giving more of the same does not provide motivation. Individuals advance up the hierarchy as each lower-level need becomes satisfied. Therefore, to provide motivation for a change in behaviour, the manager must direct attention to the next higher level of needs that seek satisfaction. There are however a number of difficulties in relating Maslow’s theory to the work situation. These include the following:</a:t>
            </a:r>
          </a:p>
          <a:p>
            <a:pPr marL="228600" indent="-228600">
              <a:buFont typeface="+mj-lt"/>
              <a:buAutoNum type="arabicPeriod"/>
            </a:pPr>
            <a:r>
              <a:rPr lang="en-GB" b="0" i="0" dirty="0">
                <a:solidFill>
                  <a:srgbClr val="555555"/>
                </a:solidFill>
                <a:effectLst/>
                <a:latin typeface="robotoregular"/>
              </a:rPr>
              <a:t>People do not necessarily satisfy their needs, especially higher-level needs, just through the work situation but through other areas of their life as well. The manager would need a complete understanding of people’s private and social lives, not just their behaviour at work.</a:t>
            </a:r>
          </a:p>
          <a:p>
            <a:pPr marL="228600" indent="-228600">
              <a:buFont typeface="+mj-lt"/>
              <a:buAutoNum type="arabicPeriod"/>
            </a:pPr>
            <a:r>
              <a:rPr lang="en-GB" b="0" i="0" dirty="0">
                <a:solidFill>
                  <a:srgbClr val="555555"/>
                </a:solidFill>
                <a:effectLst/>
                <a:latin typeface="robotoregular"/>
              </a:rPr>
              <a:t>Individual differences mean that people place different values on the same need. For example, some people prefer what they see as the comparative safety of working in a bureaucratic organisation to a more highly paid and higher status position, but with less job security, in a different organisation.</a:t>
            </a:r>
          </a:p>
          <a:p>
            <a:pPr marL="228600" indent="-228600">
              <a:buFont typeface="+mj-lt"/>
              <a:buAutoNum type="arabicPeriod"/>
            </a:pPr>
            <a:r>
              <a:rPr lang="en-GB" b="0" i="0" dirty="0">
                <a:solidFill>
                  <a:srgbClr val="555555"/>
                </a:solidFill>
                <a:effectLst/>
                <a:latin typeface="robotoregular"/>
              </a:rPr>
              <a:t>Some rewards or outcomes at work satisfy more than one need. Higher salary or promotion, for example, can be applied to all levels of the hierarchy. Even for people within the same level of the hierarchy, the motivating factors will not be the same. There are many different ways in which people may seek satisfaction of, for example, their esteem needs.</a:t>
            </a:r>
          </a:p>
          <a:p>
            <a:pPr marL="228600" indent="-228600">
              <a:buFont typeface="+mj-lt"/>
              <a:buAutoNum type="arabicPeriod"/>
            </a:pPr>
            <a:r>
              <a:rPr lang="en-GB" b="0" i="0" dirty="0">
                <a:solidFill>
                  <a:srgbClr val="555555"/>
                </a:solidFill>
                <a:effectLst/>
                <a:latin typeface="robotoregular"/>
              </a:rPr>
              <a:t>Maslow viewed satisfaction as the main motivational outcome of behaviour. But job satisfaction does not necessarily lead to improved work performance.</a:t>
            </a:r>
          </a:p>
          <a:p>
            <a:pPr marL="0" indent="0">
              <a:buFont typeface="+mj-lt"/>
              <a:buNone/>
            </a:pPr>
            <a:endParaRPr lang="en-GB" dirty="0"/>
          </a:p>
        </p:txBody>
      </p:sp>
      <p:sp>
        <p:nvSpPr>
          <p:cNvPr id="4" name="Slide Number Placeholder 3"/>
          <p:cNvSpPr>
            <a:spLocks noGrp="1"/>
          </p:cNvSpPr>
          <p:nvPr>
            <p:ph type="sldNum" sz="quarter" idx="5"/>
          </p:nvPr>
        </p:nvSpPr>
        <p:spPr/>
        <p:txBody>
          <a:bodyPr/>
          <a:lstStyle/>
          <a:p>
            <a:pPr>
              <a:defRPr/>
            </a:pPr>
            <a:fld id="{9E825EFF-3A0F-467B-B894-137345741557}" type="slidenum">
              <a:rPr lang="en-GB" altLang="en-US" smtClean="0"/>
              <a:pPr>
                <a:defRPr/>
              </a:pPr>
              <a:t>8</a:t>
            </a:fld>
            <a:endParaRPr lang="en-GB" altLang="en-US"/>
          </a:p>
        </p:txBody>
      </p:sp>
    </p:spTree>
    <p:extLst>
      <p:ext uri="{BB962C8B-B14F-4D97-AF65-F5344CB8AC3E}">
        <p14:creationId xmlns:p14="http://schemas.microsoft.com/office/powerpoint/2010/main" val="24011114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endParaRPr lang="en-GB" dirty="0"/>
          </a:p>
        </p:txBody>
      </p:sp>
      <p:sp>
        <p:nvSpPr>
          <p:cNvPr id="4" name="Slide Number Placeholder 3"/>
          <p:cNvSpPr>
            <a:spLocks noGrp="1"/>
          </p:cNvSpPr>
          <p:nvPr>
            <p:ph type="sldNum" sz="quarter" idx="5"/>
          </p:nvPr>
        </p:nvSpPr>
        <p:spPr/>
        <p:txBody>
          <a:bodyPr/>
          <a:lstStyle/>
          <a:p>
            <a:pPr>
              <a:defRPr/>
            </a:pPr>
            <a:fld id="{9E825EFF-3A0F-467B-B894-137345741557}" type="slidenum">
              <a:rPr lang="en-GB" altLang="en-US" smtClean="0"/>
              <a:pPr>
                <a:defRPr/>
              </a:pPr>
              <a:t>9</a:t>
            </a:fld>
            <a:endParaRPr lang="en-GB" altLang="en-US"/>
          </a:p>
        </p:txBody>
      </p:sp>
    </p:spTree>
    <p:extLst>
      <p:ext uri="{BB962C8B-B14F-4D97-AF65-F5344CB8AC3E}">
        <p14:creationId xmlns:p14="http://schemas.microsoft.com/office/powerpoint/2010/main" val="4571134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0" i="0" dirty="0">
                <a:solidFill>
                  <a:srgbClr val="555555"/>
                </a:solidFill>
                <a:effectLst/>
                <a:latin typeface="robotoregular"/>
              </a:rPr>
              <a:t>The link between motivation, job design and satisfaction was established by Herzberg who a critical used critical incident method in interviews with 203 accountants and engineers from different industries in the Pittsburgh area of America. Subjects were asked to describe times when they felt exceptionally good or exceptionally bad about their present job or any previous job. Responses to the interviews were generally consistent and revealed that there were two different sets of factors affecting motivation and work. This led to the two-factor theory of motivation and job satisfaction.</a:t>
            </a:r>
          </a:p>
          <a:p>
            <a:pPr marL="171450" indent="-171450">
              <a:buFont typeface="Arial" panose="020B0604020202020204" pitchFamily="34" charset="0"/>
              <a:buChar char="•"/>
            </a:pPr>
            <a:r>
              <a:rPr lang="en-GB" b="0" i="0" dirty="0">
                <a:solidFill>
                  <a:srgbClr val="555555"/>
                </a:solidFill>
                <a:effectLst/>
                <a:latin typeface="robotoregular"/>
              </a:rPr>
              <a:t>One set of factors are those which, if absent, cause dissatisfaction. These factors are related to job context, they are concerned with job environment and extrinsic to the job itself. These factors are the ‘hygiene’ or ‘maintenance’ factors (‘hygiene’ being used as analogous to the medical term meaning preventive and environmental). The other set of factors are those that serve to motivate the individual to superior effort and performance. These factors are related to job content of the work itself. They are the ‘motivators’ or growth factors . The strength of these factors will affect feelings of satisfaction or no satisfaction, but not dissatisfaction. The opposite of dissatisfaction is not satisfaction but, simply, no dissatisfaction.</a:t>
            </a:r>
          </a:p>
          <a:p>
            <a:pPr marL="171450" indent="-171450">
              <a:buFont typeface="Arial" panose="020B0604020202020204" pitchFamily="34" charset="0"/>
              <a:buChar char="•"/>
            </a:pPr>
            <a:r>
              <a:rPr lang="en-GB" b="0" i="0" dirty="0">
                <a:solidFill>
                  <a:srgbClr val="555555"/>
                </a:solidFill>
                <a:effectLst/>
                <a:latin typeface="robotoregular"/>
              </a:rPr>
              <a:t>Herzberg emphasises that hygiene factors are not a ‘second-class citizen system’. They are as important as the motivators, but for different reasons. Hygiene factors are necessary to avoid unpleasantness at work and to deny unfair treatment. ‘Management should never deny people proper treatment at work.’ To motivate workers to give of their best, the manager must give proper attention to the motivators or growth factors. The motivators relate to what people are allowed to do and the quality of human experience at work. They are the variables which actually motivate people.</a:t>
            </a:r>
            <a:endParaRPr lang="en-GB" dirty="0"/>
          </a:p>
        </p:txBody>
      </p:sp>
      <p:sp>
        <p:nvSpPr>
          <p:cNvPr id="4" name="Slide Number Placeholder 3"/>
          <p:cNvSpPr>
            <a:spLocks noGrp="1"/>
          </p:cNvSpPr>
          <p:nvPr>
            <p:ph type="sldNum" sz="quarter" idx="5"/>
          </p:nvPr>
        </p:nvSpPr>
        <p:spPr/>
        <p:txBody>
          <a:bodyPr/>
          <a:lstStyle/>
          <a:p>
            <a:pPr>
              <a:defRPr/>
            </a:pPr>
            <a:fld id="{9E825EFF-3A0F-467B-B894-137345741557}" type="slidenum">
              <a:rPr lang="en-GB" altLang="en-US" smtClean="0"/>
              <a:pPr>
                <a:defRPr/>
              </a:pPr>
              <a:t>11</a:t>
            </a:fld>
            <a:endParaRPr lang="en-GB" altLang="en-US"/>
          </a:p>
        </p:txBody>
      </p:sp>
    </p:spTree>
    <p:extLst>
      <p:ext uri="{BB962C8B-B14F-4D97-AF65-F5344CB8AC3E}">
        <p14:creationId xmlns:p14="http://schemas.microsoft.com/office/powerpoint/2010/main" val="38217551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0" i="0" dirty="0">
                <a:solidFill>
                  <a:srgbClr val="555555"/>
                </a:solidFill>
                <a:effectLst/>
                <a:latin typeface="robotoregular"/>
              </a:rPr>
              <a:t>McClelland’s work originated from investigations into the relationship between hunger needs and the extent to which imagery of food dominated thought processes.</a:t>
            </a:r>
          </a:p>
          <a:p>
            <a:pPr marL="171450" indent="-171450">
              <a:buFont typeface="Arial" panose="020B0604020202020204" pitchFamily="34" charset="0"/>
              <a:buChar char="•"/>
            </a:pPr>
            <a:r>
              <a:rPr lang="en-GB" b="0" i="0" dirty="0">
                <a:solidFill>
                  <a:srgbClr val="555555"/>
                </a:solidFill>
                <a:effectLst/>
                <a:latin typeface="robotoregular"/>
              </a:rPr>
              <a:t>The relative intensity of these motives varies between individuals and also tends to vary between different occupations. Managers appear to be higher in achievement motivation than in affiliation motivation. McClelland saw the achievement need (n-Ach) as the most critical for the country’s economic growth and success. The need to achieve is linked to entrepreneurial spirit and the development of available resources.</a:t>
            </a:r>
          </a:p>
          <a:p>
            <a:pPr marL="171450" indent="-171450">
              <a:buFont typeface="Arial" panose="020B0604020202020204" pitchFamily="34" charset="0"/>
              <a:buChar char="•"/>
            </a:pPr>
            <a:r>
              <a:rPr lang="en-GB" b="0" i="0" dirty="0">
                <a:solidFill>
                  <a:srgbClr val="555555"/>
                </a:solidFill>
                <a:effectLst/>
                <a:latin typeface="robotoregular"/>
              </a:rPr>
              <a:t>McClelland and Burnham have also suggested that as effective managers need to be successful leaders and to influence other people, they should possess a high need for power. 24 However, the effective manager also scores high on inhibition. Power is directed more towards the organisation and concern for group goals and is exercised on behalf of other people. This is ‘socialised’ power. It is distinguished from ‘personalised’ power that is characterised by satisfaction from exercising dominance over other people, and personal aggrandisement.</a:t>
            </a:r>
            <a:endParaRPr lang="en-GB" dirty="0"/>
          </a:p>
        </p:txBody>
      </p:sp>
      <p:sp>
        <p:nvSpPr>
          <p:cNvPr id="4" name="Slide Number Placeholder 3"/>
          <p:cNvSpPr>
            <a:spLocks noGrp="1"/>
          </p:cNvSpPr>
          <p:nvPr>
            <p:ph type="sldNum" sz="quarter" idx="5"/>
          </p:nvPr>
        </p:nvSpPr>
        <p:spPr/>
        <p:txBody>
          <a:bodyPr/>
          <a:lstStyle/>
          <a:p>
            <a:pPr>
              <a:defRPr/>
            </a:pPr>
            <a:fld id="{9E825EFF-3A0F-467B-B894-137345741557}" type="slidenum">
              <a:rPr lang="en-GB" altLang="en-US" smtClean="0"/>
              <a:pPr>
                <a:defRPr/>
              </a:pPr>
              <a:t>12</a:t>
            </a:fld>
            <a:endParaRPr lang="en-GB" altLang="en-US"/>
          </a:p>
        </p:txBody>
      </p:sp>
    </p:spTree>
    <p:extLst>
      <p:ext uri="{BB962C8B-B14F-4D97-AF65-F5344CB8AC3E}">
        <p14:creationId xmlns:p14="http://schemas.microsoft.com/office/powerpoint/2010/main" val="2806342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b="0" i="0" dirty="0">
                <a:solidFill>
                  <a:srgbClr val="555555"/>
                </a:solidFill>
                <a:effectLst/>
                <a:latin typeface="robotoregular"/>
              </a:rPr>
              <a:t>From empirical research McClelland identified four characteristics of people with a strong achievement need (n-Ach):</a:t>
            </a:r>
          </a:p>
          <a:p>
            <a:pPr marL="228600" indent="-228600">
              <a:buFont typeface="+mj-lt"/>
              <a:buAutoNum type="arabicPeriod"/>
            </a:pPr>
            <a:r>
              <a:rPr lang="en-GB" b="0" i="0" dirty="0">
                <a:solidFill>
                  <a:srgbClr val="555555"/>
                </a:solidFill>
                <a:effectLst/>
                <a:latin typeface="robotoregular"/>
              </a:rPr>
              <a:t>Moderate task difficulty and goals as an achievement incentive. If the task is too difficult or too risky, it would reduce chances of success and gaining need satisfaction. If the course of action is too easy or too safe, there is little challenge in accomplishing the task and little satisfaction from success.</a:t>
            </a:r>
          </a:p>
          <a:p>
            <a:pPr marL="228600" indent="-228600">
              <a:buFont typeface="+mj-lt"/>
              <a:buAutoNum type="arabicPeriod"/>
            </a:pPr>
            <a:r>
              <a:rPr lang="en-GB" b="0" i="0" dirty="0">
                <a:solidFill>
                  <a:srgbClr val="555555"/>
                </a:solidFill>
                <a:effectLst/>
                <a:latin typeface="robotoregular"/>
              </a:rPr>
              <a:t>Personal responsibility for performance. They like to attain success through the focus of their own abilities and efforts rather than by teamwork or chance factors outside their control. Personal satisfaction is derived from the accomplishment of the task and recognition need not come from other people.</a:t>
            </a:r>
          </a:p>
          <a:p>
            <a:pPr marL="228600" indent="-228600">
              <a:buFont typeface="+mj-lt"/>
              <a:buAutoNum type="arabicPeriod"/>
            </a:pPr>
            <a:r>
              <a:rPr lang="en-GB" b="0" i="0" dirty="0">
                <a:solidFill>
                  <a:srgbClr val="555555"/>
                </a:solidFill>
                <a:effectLst/>
                <a:latin typeface="robotoregular"/>
              </a:rPr>
              <a:t>Need for clear and unambiguous feedback on how well they are performing. A knowledge of results within a reasonable time is necessary for self-evaluation. Feedback enables them to determine success or failure in the accomplishment of their goals and to derive satisfaction from their activities.</a:t>
            </a:r>
          </a:p>
          <a:p>
            <a:pPr marL="228600" indent="-228600">
              <a:buFont typeface="+mj-lt"/>
              <a:buAutoNum type="arabicPeriod"/>
            </a:pPr>
            <a:r>
              <a:rPr lang="en-GB" b="0" i="0" dirty="0">
                <a:solidFill>
                  <a:srgbClr val="555555"/>
                </a:solidFill>
                <a:effectLst/>
                <a:latin typeface="robotoregular"/>
              </a:rPr>
              <a:t>More innovative. As they always seek moderately challenging tasks they tend always to be moving on to something a little more challenging. In seeking short cuts, they are more likely to cheat. There is a constant search for variety and for information to find new ways of doing things. They are more restless, avoid routine and also tend to travel more.</a:t>
            </a:r>
            <a:endParaRPr lang="en-GB" dirty="0"/>
          </a:p>
        </p:txBody>
      </p:sp>
      <p:sp>
        <p:nvSpPr>
          <p:cNvPr id="4" name="Slide Number Placeholder 3"/>
          <p:cNvSpPr>
            <a:spLocks noGrp="1"/>
          </p:cNvSpPr>
          <p:nvPr>
            <p:ph type="sldNum" sz="quarter" idx="5"/>
          </p:nvPr>
        </p:nvSpPr>
        <p:spPr/>
        <p:txBody>
          <a:bodyPr/>
          <a:lstStyle/>
          <a:p>
            <a:pPr>
              <a:defRPr/>
            </a:pPr>
            <a:fld id="{9E825EFF-3A0F-467B-B894-137345741557}" type="slidenum">
              <a:rPr lang="en-GB" altLang="en-US" smtClean="0"/>
              <a:pPr>
                <a:defRPr/>
              </a:pPr>
              <a:t>13</a:t>
            </a:fld>
            <a:endParaRPr lang="en-GB" altLang="en-US"/>
          </a:p>
        </p:txBody>
      </p:sp>
    </p:spTree>
    <p:extLst>
      <p:ext uri="{BB962C8B-B14F-4D97-AF65-F5344CB8AC3E}">
        <p14:creationId xmlns:p14="http://schemas.microsoft.com/office/powerpoint/2010/main" val="36553210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b="0" i="0" dirty="0">
                <a:solidFill>
                  <a:srgbClr val="555555"/>
                </a:solidFill>
                <a:effectLst/>
                <a:latin typeface="robotoregular"/>
              </a:rPr>
              <a:t>Vroom was the first person to propose an expectancy theory aimed specifically at work motivation. 25 His model is based on three key variables: valence, instrumentality and expectancy (VIE theory or expectancy/valence theory). The theory is founded on the idea that people prefer certain outcomes from their behaviour over others. They anticipate feelings of satisfaction should the preferred outcome be achieved.</a:t>
            </a:r>
          </a:p>
          <a:p>
            <a:pPr marL="171450" indent="-171450">
              <a:buFont typeface="Arial" panose="020B0604020202020204" pitchFamily="34" charset="0"/>
              <a:buChar char="•"/>
            </a:pPr>
            <a:r>
              <a:rPr lang="en-GB" b="0" i="0" dirty="0">
                <a:solidFill>
                  <a:srgbClr val="555555"/>
                </a:solidFill>
                <a:effectLst/>
                <a:latin typeface="robotoregular"/>
              </a:rPr>
              <a:t>Valence – attractiveness of, or preference for, a particular outcome to the individual and its anticipated satisfaction. Valences of certain outcomes may be derived in their own right, but more usually derived from other outcomes to which they are expected to lead. An obvious example is money. Some people may see money as having an intrinsic worth and derive satisfaction from the actual accumulation of wealth. Most people, however, see money in terms of the many satisfying outcomes to which it can lead.</a:t>
            </a:r>
          </a:p>
          <a:p>
            <a:pPr marL="171450" indent="-171450">
              <a:buFont typeface="Arial" panose="020B0604020202020204" pitchFamily="34" charset="0"/>
              <a:buChar char="•"/>
            </a:pPr>
            <a:r>
              <a:rPr lang="en-GB" b="0" i="0" dirty="0">
                <a:solidFill>
                  <a:srgbClr val="555555"/>
                </a:solidFill>
                <a:effectLst/>
                <a:latin typeface="robotoregular"/>
              </a:rPr>
              <a:t>Instrumentality – from which the valence of outcomes is derived. This leads to a distinction between first-level outcomes and second-level outcomes. First-level outcomes are performance-related. Some people may seek to perform well as part of their work ethic and without thinking about the expected consequences of their actions. Usually, however, performance outcomes acquire valence because of the expectation that they will lead to other outcomes as an anticipated source of satisfaction – second-level outcomes. Second-level outcomes are need-related. Many need-related outcomes are dependent upon actual performance rather than effort expended. People generally receive rewards for what they have achieved rather than for effort alone or through trying hard.</a:t>
            </a:r>
            <a:endParaRPr lang="en-GB" dirty="0"/>
          </a:p>
          <a:p>
            <a:pPr marL="171450" indent="-171450">
              <a:buFont typeface="Arial" panose="020B0604020202020204" pitchFamily="34" charset="0"/>
              <a:buChar char="•"/>
            </a:pPr>
            <a:r>
              <a:rPr lang="en-GB" b="0" i="0" dirty="0">
                <a:solidFill>
                  <a:srgbClr val="555555"/>
                </a:solidFill>
                <a:effectLst/>
                <a:latin typeface="robotoregular"/>
              </a:rPr>
              <a:t>Expectancy – when a person chooses between alternative behaviours which have uncertain outcomes, the choice is affected not only by the preference for a particular outcome but also the probability that the outcome will be achieved. This is expectancy. People develop a perception of the degree of probability that choice of a particular action will actually lead to the desired outcome. Expectancy relates effort expended to the achievement of first-level outcomes. Its value ranges between 0, indicating zero probability and 1, indicating certainty that an action will result in the outcome.</a:t>
            </a:r>
            <a:br>
              <a:rPr lang="en-GB" dirty="0"/>
            </a:br>
            <a:endParaRPr lang="en-GB" dirty="0"/>
          </a:p>
        </p:txBody>
      </p:sp>
      <p:sp>
        <p:nvSpPr>
          <p:cNvPr id="4" name="Slide Number Placeholder 3"/>
          <p:cNvSpPr>
            <a:spLocks noGrp="1"/>
          </p:cNvSpPr>
          <p:nvPr>
            <p:ph type="sldNum" sz="quarter" idx="5"/>
          </p:nvPr>
        </p:nvSpPr>
        <p:spPr/>
        <p:txBody>
          <a:bodyPr/>
          <a:lstStyle/>
          <a:p>
            <a:pPr>
              <a:defRPr/>
            </a:pPr>
            <a:fld id="{9E825EFF-3A0F-467B-B894-137345741557}" type="slidenum">
              <a:rPr lang="en-GB" altLang="en-US" smtClean="0"/>
              <a:pPr>
                <a:defRPr/>
              </a:pPr>
              <a:t>14</a:t>
            </a:fld>
            <a:endParaRPr lang="en-GB" altLang="en-US"/>
          </a:p>
        </p:txBody>
      </p:sp>
    </p:spTree>
    <p:extLst>
      <p:ext uri="{BB962C8B-B14F-4D97-AF65-F5344CB8AC3E}">
        <p14:creationId xmlns:p14="http://schemas.microsoft.com/office/powerpoint/2010/main" val="29386770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b="0" i="0" dirty="0">
                <a:solidFill>
                  <a:srgbClr val="555555"/>
                </a:solidFill>
                <a:effectLst/>
                <a:latin typeface="robotoregular"/>
              </a:rPr>
              <a:t>A feeling of inequity causes tension, which is an unpleasant experience. It motivates the person to remove or to reduce the level of tension and perceived inequity. The magnitude of perceived inequity determines the level of tension and strength of motivation. Adams identifies six broad types of possible behaviour as consequences of inequity</a:t>
            </a:r>
          </a:p>
          <a:p>
            <a:pPr marL="228600" indent="-228600">
              <a:buFont typeface="+mj-lt"/>
              <a:buAutoNum type="arabicPeriod"/>
            </a:pPr>
            <a:r>
              <a:rPr lang="en-GB" b="0" i="0" dirty="0">
                <a:solidFill>
                  <a:srgbClr val="555555"/>
                </a:solidFill>
                <a:effectLst/>
                <a:latin typeface="robotoregular"/>
              </a:rPr>
              <a:t>Changes to inputs – increasing or decreasing level of inputs, for example through the amount or quality of work, absenteeism, or working additional hours without pay. </a:t>
            </a:r>
          </a:p>
          <a:p>
            <a:pPr marL="228600" indent="-228600">
              <a:buFont typeface="+mj-lt"/>
              <a:buAutoNum type="arabicPeriod"/>
            </a:pPr>
            <a:r>
              <a:rPr lang="en-GB" b="0" i="0" dirty="0">
                <a:solidFill>
                  <a:srgbClr val="555555"/>
                </a:solidFill>
                <a:effectLst/>
                <a:latin typeface="robotoregular"/>
              </a:rPr>
              <a:t>Changes to outcomes – attempting to change outcomes such as pay, working conditions, status and recognition, without changes to inputs.</a:t>
            </a:r>
          </a:p>
          <a:p>
            <a:pPr marL="228600" indent="-228600">
              <a:buFont typeface="+mj-lt"/>
              <a:buAutoNum type="arabicPeriod"/>
            </a:pPr>
            <a:r>
              <a:rPr lang="en-GB" b="0" i="0" dirty="0">
                <a:solidFill>
                  <a:srgbClr val="555555"/>
                </a:solidFill>
                <a:effectLst/>
                <a:latin typeface="robotoregular"/>
              </a:rPr>
              <a:t>Cognitive distortion – distorting, cognitively, inputs or outcomes to achieve the same results. Attempting to distort the utility of facts, for example the belief about how hard really working, the relevance of a particular qualification, or what they can or cannot obtain with a given level of pay.</a:t>
            </a:r>
          </a:p>
          <a:p>
            <a:pPr marL="228600" indent="-228600">
              <a:buFont typeface="+mj-lt"/>
              <a:buAutoNum type="arabicPeriod"/>
            </a:pPr>
            <a:r>
              <a:rPr lang="en-GB" b="0" i="0" dirty="0">
                <a:solidFill>
                  <a:srgbClr val="555555"/>
                </a:solidFill>
                <a:effectLst/>
                <a:latin typeface="robotoregular"/>
              </a:rPr>
              <a:t>Leaving the field – trying to find a new situation with a more favourable balance, for example by absenteeism, request for a transfer, resigning from a job or from the organisation altogether.</a:t>
            </a:r>
          </a:p>
          <a:p>
            <a:pPr marL="228600" indent="-228600">
              <a:buFont typeface="+mj-lt"/>
              <a:buAutoNum type="arabicPeriod"/>
            </a:pPr>
            <a:r>
              <a:rPr lang="en-GB" b="0" i="0" dirty="0">
                <a:solidFill>
                  <a:srgbClr val="555555"/>
                </a:solidFill>
                <a:effectLst/>
                <a:latin typeface="robotoregular"/>
              </a:rPr>
              <a:t>Acting on others – attempting to bring about changes in others, for example to lower their inputs or accept greater outcomes. The person may cognitively distort the inputs and outcomes of others, or alternatively try to force others to leave the field.</a:t>
            </a:r>
          </a:p>
          <a:p>
            <a:pPr marL="228600" indent="-228600">
              <a:buFont typeface="+mj-lt"/>
              <a:buAutoNum type="arabicPeriod"/>
            </a:pPr>
            <a:r>
              <a:rPr lang="en-GB" b="0" i="0" dirty="0">
                <a:solidFill>
                  <a:srgbClr val="555555"/>
                </a:solidFill>
                <a:effectLst/>
                <a:latin typeface="robotoregular"/>
              </a:rPr>
              <a:t>Changing the object of comparison – changing the reference group with whom comparison is made. For example, where another person with a previously similar ratio of outcomes– inputs receives greater outcomes without any apparent increase in contribution, that other person may be perceived as now belonging to a different level in the organisation structure.</a:t>
            </a:r>
            <a:endParaRPr lang="en-GB" dirty="0"/>
          </a:p>
        </p:txBody>
      </p:sp>
      <p:sp>
        <p:nvSpPr>
          <p:cNvPr id="4" name="Slide Number Placeholder 3"/>
          <p:cNvSpPr>
            <a:spLocks noGrp="1"/>
          </p:cNvSpPr>
          <p:nvPr>
            <p:ph type="sldNum" sz="quarter" idx="5"/>
          </p:nvPr>
        </p:nvSpPr>
        <p:spPr/>
        <p:txBody>
          <a:bodyPr/>
          <a:lstStyle/>
          <a:p>
            <a:pPr>
              <a:defRPr/>
            </a:pPr>
            <a:fld id="{9E825EFF-3A0F-467B-B894-137345741557}" type="slidenum">
              <a:rPr lang="en-GB" altLang="en-US" smtClean="0"/>
              <a:pPr>
                <a:defRPr/>
              </a:pPr>
              <a:t>15</a:t>
            </a:fld>
            <a:endParaRPr lang="en-GB" altLang="en-US"/>
          </a:p>
        </p:txBody>
      </p:sp>
    </p:spTree>
    <p:extLst>
      <p:ext uri="{BB962C8B-B14F-4D97-AF65-F5344CB8AC3E}">
        <p14:creationId xmlns:p14="http://schemas.microsoft.com/office/powerpoint/2010/main" val="33896830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pPr>
              <a:defRPr/>
            </a:pPr>
            <a:fld id="{9E825EFF-3A0F-467B-B894-137345741557}" type="slidenum">
              <a:rPr lang="en-GB" altLang="en-US" smtClean="0"/>
              <a:pPr>
                <a:defRPr/>
              </a:pPr>
              <a:t>16</a:t>
            </a:fld>
            <a:endParaRPr lang="en-GB" altLang="en-US"/>
          </a:p>
        </p:txBody>
      </p:sp>
    </p:spTree>
    <p:extLst>
      <p:ext uri="{BB962C8B-B14F-4D97-AF65-F5344CB8AC3E}">
        <p14:creationId xmlns:p14="http://schemas.microsoft.com/office/powerpoint/2010/main" val="39553569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0" i="0" dirty="0">
                <a:solidFill>
                  <a:srgbClr val="555555"/>
                </a:solidFill>
                <a:effectLst/>
                <a:latin typeface="robotoregular"/>
              </a:rPr>
              <a:t>The combination of goal difficulty – the extent to which it is challenging and demanding and the extent of the person’s commitment regulates the level of effort expended. People with specific quantitative goals, such as a defined level of performance or a given deadline for completion of a task, will perform better than people with no set goal or only a vague goal such as ‘do the best you can’. People who have difficult goals will perform better than people with easier goals.</a:t>
            </a:r>
          </a:p>
          <a:p>
            <a:pPr marL="171450" indent="-171450">
              <a:buFont typeface="Arial" panose="020B0604020202020204" pitchFamily="34" charset="0"/>
              <a:buChar char="•"/>
            </a:pPr>
            <a:r>
              <a:rPr lang="en-GB" b="0" i="0" dirty="0">
                <a:solidFill>
                  <a:srgbClr val="555555"/>
                </a:solidFill>
                <a:effectLst/>
                <a:latin typeface="robotoregular"/>
              </a:rPr>
              <a:t>Gratton refers to ‘stretch goals’ which are ambitious, highly targeted opportunities for breakthrough improvements in performance. These goals should stem from critical success indicators and come from deep discussions within the company, and from collaboration within and across task forces, and lead to the development of activities and tactics to achieve the </a:t>
            </a:r>
            <a:r>
              <a:rPr lang="en-GB" b="0" i="0">
                <a:solidFill>
                  <a:srgbClr val="555555"/>
                </a:solidFill>
                <a:effectLst/>
                <a:latin typeface="robotoregular"/>
              </a:rPr>
              <a:t>goals. </a:t>
            </a:r>
            <a:r>
              <a:rPr lang="en-GB" b="0" i="0" dirty="0">
                <a:solidFill>
                  <a:srgbClr val="555555"/>
                </a:solidFill>
                <a:effectLst/>
                <a:latin typeface="robotoregular"/>
              </a:rPr>
              <a:t>People lacking positive motivation at work may also help gain improved results and a better sense of achievement by setting themselves specific goals and identifying tasks directly related to their work and measurable targets of time and performance.</a:t>
            </a:r>
            <a:endParaRPr lang="en-GB" dirty="0"/>
          </a:p>
        </p:txBody>
      </p:sp>
      <p:sp>
        <p:nvSpPr>
          <p:cNvPr id="4" name="Slide Number Placeholder 3"/>
          <p:cNvSpPr>
            <a:spLocks noGrp="1"/>
          </p:cNvSpPr>
          <p:nvPr>
            <p:ph type="sldNum" sz="quarter" idx="5"/>
          </p:nvPr>
        </p:nvSpPr>
        <p:spPr/>
        <p:txBody>
          <a:bodyPr/>
          <a:lstStyle/>
          <a:p>
            <a:pPr>
              <a:defRPr/>
            </a:pPr>
            <a:fld id="{9E825EFF-3A0F-467B-B894-137345741557}" type="slidenum">
              <a:rPr lang="en-GB" altLang="en-US" smtClean="0"/>
              <a:pPr>
                <a:defRPr/>
              </a:pPr>
              <a:t>17</a:t>
            </a:fld>
            <a:endParaRPr lang="en-GB" altLang="en-US"/>
          </a:p>
        </p:txBody>
      </p:sp>
    </p:spTree>
    <p:extLst>
      <p:ext uri="{BB962C8B-B14F-4D97-AF65-F5344CB8AC3E}">
        <p14:creationId xmlns:p14="http://schemas.microsoft.com/office/powerpoint/2010/main" val="28927446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pPr>
              <a:defRPr/>
            </a:pPr>
            <a:fld id="{9E825EFF-3A0F-467B-B894-137345741557}" type="slidenum">
              <a:rPr lang="en-GB" altLang="en-US" smtClean="0"/>
              <a:pPr>
                <a:defRPr/>
              </a:pPr>
              <a:t>18</a:t>
            </a:fld>
            <a:endParaRPr lang="en-GB" altLang="en-US"/>
          </a:p>
        </p:txBody>
      </p:sp>
    </p:spTree>
    <p:extLst>
      <p:ext uri="{BB962C8B-B14F-4D97-AF65-F5344CB8AC3E}">
        <p14:creationId xmlns:p14="http://schemas.microsoft.com/office/powerpoint/2010/main" val="28871881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GB" b="0" i="0" dirty="0">
                <a:solidFill>
                  <a:srgbClr val="555555"/>
                </a:solidFill>
                <a:effectLst/>
                <a:latin typeface="robotoregular"/>
              </a:rPr>
              <a:t>Activity: To identify how some of these factors affect your current job satisfaction (as an employee, or as a student).</a:t>
            </a:r>
            <a:endParaRPr lang="en-GB" dirty="0"/>
          </a:p>
        </p:txBody>
      </p:sp>
      <p:sp>
        <p:nvSpPr>
          <p:cNvPr id="4" name="Slide Number Placeholder 3"/>
          <p:cNvSpPr>
            <a:spLocks noGrp="1"/>
          </p:cNvSpPr>
          <p:nvPr>
            <p:ph type="sldNum" sz="quarter" idx="5"/>
          </p:nvPr>
        </p:nvSpPr>
        <p:spPr/>
        <p:txBody>
          <a:bodyPr/>
          <a:lstStyle/>
          <a:p>
            <a:pPr>
              <a:defRPr/>
            </a:pPr>
            <a:fld id="{9E825EFF-3A0F-467B-B894-137345741557}" type="slidenum">
              <a:rPr lang="en-GB" altLang="en-US" smtClean="0"/>
              <a:pPr>
                <a:defRPr/>
              </a:pPr>
              <a:t>20</a:t>
            </a:fld>
            <a:endParaRPr lang="en-GB" altLang="en-US"/>
          </a:p>
        </p:txBody>
      </p:sp>
    </p:spTree>
    <p:extLst>
      <p:ext uri="{BB962C8B-B14F-4D97-AF65-F5344CB8AC3E}">
        <p14:creationId xmlns:p14="http://schemas.microsoft.com/office/powerpoint/2010/main" val="38364125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GB" b="0" i="0" dirty="0">
                <a:solidFill>
                  <a:srgbClr val="555555"/>
                </a:solidFill>
                <a:effectLst/>
                <a:latin typeface="robotoregular"/>
              </a:rPr>
              <a:t>Activity: To identify how some of these factors affect your current job satisfaction (as an employee, or as a student).</a:t>
            </a:r>
            <a:endParaRPr lang="en-GB" dirty="0"/>
          </a:p>
        </p:txBody>
      </p:sp>
      <p:sp>
        <p:nvSpPr>
          <p:cNvPr id="4" name="Slide Number Placeholder 3"/>
          <p:cNvSpPr>
            <a:spLocks noGrp="1"/>
          </p:cNvSpPr>
          <p:nvPr>
            <p:ph type="sldNum" sz="quarter" idx="5"/>
          </p:nvPr>
        </p:nvSpPr>
        <p:spPr/>
        <p:txBody>
          <a:bodyPr/>
          <a:lstStyle/>
          <a:p>
            <a:pPr>
              <a:defRPr/>
            </a:pPr>
            <a:fld id="{9E825EFF-3A0F-467B-B894-137345741557}" type="slidenum">
              <a:rPr lang="en-GB" altLang="en-US" smtClean="0"/>
              <a:pPr>
                <a:defRPr/>
              </a:pPr>
              <a:t>21</a:t>
            </a:fld>
            <a:endParaRPr lang="en-GB" altLang="en-US"/>
          </a:p>
        </p:txBody>
      </p:sp>
    </p:spTree>
    <p:extLst>
      <p:ext uri="{BB962C8B-B14F-4D97-AF65-F5344CB8AC3E}">
        <p14:creationId xmlns:p14="http://schemas.microsoft.com/office/powerpoint/2010/main" val="15297242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55555"/>
                </a:solidFill>
                <a:effectLst/>
                <a:latin typeface="robotoregular"/>
              </a:rPr>
              <a:t>Attempts to improve intrinsic motivation must not only include considerations of job characteristics but also take account of individual differences and attributes, and people’s orientation to work. A popular and comprehensive model of job enrichment has been developed by Hackman and Oldham ( see Figure 7.12 ). 51 The model views job enrichment in terms of increasing five core job dimensions: skill variety, task identity, task significance, autonomy and feedback.</a:t>
            </a:r>
            <a:endParaRPr lang="en-GB" dirty="0"/>
          </a:p>
        </p:txBody>
      </p:sp>
      <p:sp>
        <p:nvSpPr>
          <p:cNvPr id="4" name="Slide Number Placeholder 3"/>
          <p:cNvSpPr>
            <a:spLocks noGrp="1"/>
          </p:cNvSpPr>
          <p:nvPr>
            <p:ph type="sldNum" sz="quarter" idx="5"/>
          </p:nvPr>
        </p:nvSpPr>
        <p:spPr/>
        <p:txBody>
          <a:bodyPr/>
          <a:lstStyle/>
          <a:p>
            <a:pPr>
              <a:defRPr/>
            </a:pPr>
            <a:fld id="{9E825EFF-3A0F-467B-B894-137345741557}" type="slidenum">
              <a:rPr lang="en-GB" altLang="en-US" smtClean="0"/>
              <a:pPr>
                <a:defRPr/>
              </a:pPr>
              <a:t>22</a:t>
            </a:fld>
            <a:endParaRPr lang="en-GB" altLang="en-US"/>
          </a:p>
        </p:txBody>
      </p:sp>
    </p:spTree>
    <p:extLst>
      <p:ext uri="{BB962C8B-B14F-4D97-AF65-F5344CB8AC3E}">
        <p14:creationId xmlns:p14="http://schemas.microsoft.com/office/powerpoint/2010/main" val="34528132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55555"/>
                </a:solidFill>
                <a:effectLst/>
                <a:latin typeface="robotoregular"/>
              </a:rPr>
              <a:t>The extent of these 5 core job dimensions creates three critical psychological states based on the individual’s perception of:</a:t>
            </a:r>
          </a:p>
          <a:p>
            <a:pPr marL="228600" indent="-228600">
              <a:buFont typeface="+mj-lt"/>
              <a:buAutoNum type="arabicPeriod"/>
            </a:pPr>
            <a:r>
              <a:rPr lang="en-GB" b="0" i="0" dirty="0">
                <a:solidFill>
                  <a:srgbClr val="555555"/>
                </a:solidFill>
                <a:effectLst/>
                <a:latin typeface="robotoregular"/>
              </a:rPr>
              <a:t>experienced value and meaningfulness of the work;</a:t>
            </a:r>
          </a:p>
          <a:p>
            <a:pPr marL="228600" indent="-228600">
              <a:buFont typeface="+mj-lt"/>
              <a:buAutoNum type="arabicPeriod"/>
            </a:pPr>
            <a:r>
              <a:rPr lang="en-GB" b="0" i="0" dirty="0">
                <a:solidFill>
                  <a:srgbClr val="555555"/>
                </a:solidFill>
                <a:effectLst/>
                <a:latin typeface="robotoregular"/>
              </a:rPr>
              <a:t>experienced personal responsibility for the outcomes of the work; and</a:t>
            </a:r>
          </a:p>
          <a:p>
            <a:pPr marL="228600" indent="-228600">
              <a:buFont typeface="+mj-lt"/>
              <a:buAutoNum type="arabicPeriod"/>
            </a:pPr>
            <a:r>
              <a:rPr lang="en-GB" b="0" i="0" dirty="0">
                <a:solidFill>
                  <a:srgbClr val="555555"/>
                </a:solidFill>
                <a:effectLst/>
                <a:latin typeface="robotoregular"/>
              </a:rPr>
              <a:t>clear knowledge of actual results of work activities and level of performance.</a:t>
            </a:r>
          </a:p>
          <a:p>
            <a:r>
              <a:rPr lang="en-GB" b="0" i="0" dirty="0">
                <a:solidFill>
                  <a:srgbClr val="555555"/>
                </a:solidFill>
                <a:effectLst/>
                <a:latin typeface="robotoregular"/>
              </a:rPr>
              <a:t>An example of a job with little enrichment could be that of a production assembly line worker or a kitchen porter, where all five core characteristics are likely to score low. An example of an enriched job could be that of a parish priest who draws upon a wide range of social skills and talents, who can usually identify with the whole task and whose job has clear and important meaning and significance. There is a very high level of autonomy and likely to be direct and clear feedback.</a:t>
            </a:r>
            <a:endParaRPr lang="en-GB" dirty="0"/>
          </a:p>
        </p:txBody>
      </p:sp>
      <p:sp>
        <p:nvSpPr>
          <p:cNvPr id="4" name="Slide Number Placeholder 3"/>
          <p:cNvSpPr>
            <a:spLocks noGrp="1"/>
          </p:cNvSpPr>
          <p:nvPr>
            <p:ph type="sldNum" sz="quarter" idx="5"/>
          </p:nvPr>
        </p:nvSpPr>
        <p:spPr/>
        <p:txBody>
          <a:bodyPr/>
          <a:lstStyle/>
          <a:p>
            <a:pPr>
              <a:defRPr/>
            </a:pPr>
            <a:fld id="{9E825EFF-3A0F-467B-B894-137345741557}" type="slidenum">
              <a:rPr lang="en-GB" altLang="en-US" smtClean="0"/>
              <a:pPr>
                <a:defRPr/>
              </a:pPr>
              <a:t>23</a:t>
            </a:fld>
            <a:endParaRPr lang="en-GB" altLang="en-US"/>
          </a:p>
        </p:txBody>
      </p:sp>
    </p:spTree>
    <p:extLst>
      <p:ext uri="{BB962C8B-B14F-4D97-AF65-F5344CB8AC3E}">
        <p14:creationId xmlns:p14="http://schemas.microsoft.com/office/powerpoint/2010/main" val="11617819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https://www.catalyst.org/research/women-ceos-of-the-sp-500/</a:t>
            </a:r>
          </a:p>
        </p:txBody>
      </p:sp>
      <p:sp>
        <p:nvSpPr>
          <p:cNvPr id="4" name="Slide Number Placeholder 3"/>
          <p:cNvSpPr>
            <a:spLocks noGrp="1"/>
          </p:cNvSpPr>
          <p:nvPr>
            <p:ph type="sldNum" sz="quarter" idx="5"/>
          </p:nvPr>
        </p:nvSpPr>
        <p:spPr/>
        <p:txBody>
          <a:bodyPr/>
          <a:lstStyle/>
          <a:p>
            <a:fld id="{855397A7-8CE3-4802-96CA-82AA1E29CA12}" type="slidenum">
              <a:rPr lang="en-GB" smtClean="0"/>
              <a:t>25</a:t>
            </a:fld>
            <a:endParaRPr lang="en-GB"/>
          </a:p>
        </p:txBody>
      </p:sp>
    </p:spTree>
    <p:extLst>
      <p:ext uri="{BB962C8B-B14F-4D97-AF65-F5344CB8AC3E}">
        <p14:creationId xmlns:p14="http://schemas.microsoft.com/office/powerpoint/2010/main" val="39166120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youtube.com/watch?v=zLHiWjMFYUU"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youtube.com/watch?v=KJ8ap4kWPxo"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jxNhGE3gPcA"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youtube.com/watch?v=gInQQPMG6lM"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ZYlcy2geMkI"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LUWsFHQsbh0"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LUWsFHQsbh0"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citt.ufl.edu/resources/the-learning-process/designing-the-learning-experience/blooms-taxonomy/"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5960543-CD35-47BF-D6BA-2833B636611A}"/>
              </a:ext>
            </a:extLst>
          </p:cNvPr>
          <p:cNvSpPr>
            <a:spLocks noGrp="1"/>
          </p:cNvSpPr>
          <p:nvPr>
            <p:ph type="ctrTitle"/>
          </p:nvPr>
        </p:nvSpPr>
        <p:spPr>
          <a:xfrm>
            <a:off x="2555875" y="3060700"/>
            <a:ext cx="4392613" cy="936625"/>
          </a:xfrm>
        </p:spPr>
        <p:txBody>
          <a:bodyPr/>
          <a:lstStyle/>
          <a:p>
            <a:r>
              <a:rPr lang="en-GB" altLang="en-US" b="1"/>
              <a:t>LCBB4003</a:t>
            </a:r>
          </a:p>
        </p:txBody>
      </p:sp>
      <p:sp>
        <p:nvSpPr>
          <p:cNvPr id="6147" name="Title 1">
            <a:extLst>
              <a:ext uri="{FF2B5EF4-FFF2-40B4-BE49-F238E27FC236}">
                <a16:creationId xmlns:a16="http://schemas.microsoft.com/office/drawing/2014/main" id="{6FB85E84-AF93-845C-1C99-2D6B9F49261F}"/>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a:p>
        </p:txBody>
      </p:sp>
      <p:sp>
        <p:nvSpPr>
          <p:cNvPr id="6148" name="TextBox 1">
            <a:extLst>
              <a:ext uri="{FF2B5EF4-FFF2-40B4-BE49-F238E27FC236}">
                <a16:creationId xmlns:a16="http://schemas.microsoft.com/office/drawing/2014/main" id="{0BFC087F-9516-92E3-C87B-87A031DEC446}"/>
              </a:ext>
            </a:extLst>
          </p:cNvPr>
          <p:cNvSpPr txBox="1">
            <a:spLocks noChangeArrowheads="1"/>
          </p:cNvSpPr>
          <p:nvPr/>
        </p:nvSpPr>
        <p:spPr bwMode="auto">
          <a:xfrm>
            <a:off x="250825" y="3962400"/>
            <a:ext cx="5184775"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FFFF00"/>
                </a:solidFill>
                <a:latin typeface="Arial" panose="020B0604020202020204" pitchFamily="34" charset="0"/>
              </a:rPr>
              <a:t>Week 8: Session 1: LECTURE</a:t>
            </a:r>
          </a:p>
          <a:p>
            <a:pPr>
              <a:spcBef>
                <a:spcPct val="0"/>
              </a:spcBef>
              <a:buFontTx/>
              <a:buNone/>
            </a:pPr>
            <a:r>
              <a:rPr lang="en-GB" altLang="en-US" sz="2800" b="1" dirty="0">
                <a:solidFill>
                  <a:srgbClr val="FFFF00"/>
                </a:solidFill>
                <a:latin typeface="Arial" panose="020B0604020202020204" pitchFamily="34" charset="0"/>
              </a:rPr>
              <a:t>Motivation</a:t>
            </a:r>
          </a:p>
        </p:txBody>
      </p:sp>
      <p:sp>
        <p:nvSpPr>
          <p:cNvPr id="5" name="Subtitle 4">
            <a:extLst>
              <a:ext uri="{FF2B5EF4-FFF2-40B4-BE49-F238E27FC236}">
                <a16:creationId xmlns:a16="http://schemas.microsoft.com/office/drawing/2014/main" id="{FC7DF74A-BC8D-6A1B-7397-92375BFF84D1}"/>
              </a:ext>
            </a:extLst>
          </p:cNvPr>
          <p:cNvSpPr txBox="1">
            <a:spLocks/>
          </p:cNvSpPr>
          <p:nvPr/>
        </p:nvSpPr>
        <p:spPr bwMode="auto">
          <a:xfrm>
            <a:off x="629692" y="1299458"/>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Introducing the Modern Workplace </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BCD5C-8C06-09CD-1DE1-2AA64BB3B622}"/>
              </a:ext>
            </a:extLst>
          </p:cNvPr>
          <p:cNvSpPr>
            <a:spLocks noGrp="1"/>
          </p:cNvSpPr>
          <p:nvPr>
            <p:ph type="title"/>
          </p:nvPr>
        </p:nvSpPr>
        <p:spPr/>
        <p:txBody>
          <a:bodyPr/>
          <a:lstStyle/>
          <a:p>
            <a:r>
              <a:rPr lang="en-GB" dirty="0"/>
              <a:t>Motivation</a:t>
            </a:r>
          </a:p>
        </p:txBody>
      </p:sp>
      <p:sp>
        <p:nvSpPr>
          <p:cNvPr id="3" name="Content Placeholder 2">
            <a:extLst>
              <a:ext uri="{FF2B5EF4-FFF2-40B4-BE49-F238E27FC236}">
                <a16:creationId xmlns:a16="http://schemas.microsoft.com/office/drawing/2014/main" id="{529BA3C2-569B-E5DF-C51C-890781287DB9}"/>
              </a:ext>
            </a:extLst>
          </p:cNvPr>
          <p:cNvSpPr>
            <a:spLocks noGrp="1"/>
          </p:cNvSpPr>
          <p:nvPr>
            <p:ph idx="1"/>
          </p:nvPr>
        </p:nvSpPr>
        <p:spPr/>
        <p:txBody>
          <a:bodyPr/>
          <a:lstStyle/>
          <a:p>
            <a:pPr marL="0" indent="0">
              <a:buNone/>
            </a:pPr>
            <a:r>
              <a:rPr lang="en-GB" sz="2800" dirty="0"/>
              <a:t>Source: </a:t>
            </a:r>
          </a:p>
          <a:p>
            <a:pPr marL="457200" indent="-457200">
              <a:buAutoNum type="arabicPeriod"/>
            </a:pPr>
            <a:r>
              <a:rPr lang="en-GB" sz="2000" dirty="0"/>
              <a:t>Travel (love travelling! Have more experience for the job, can do a better job!)</a:t>
            </a:r>
          </a:p>
          <a:p>
            <a:pPr marL="457200" indent="-457200">
              <a:buAutoNum type="arabicPeriod"/>
            </a:pPr>
            <a:r>
              <a:rPr lang="en-GB" sz="2000" dirty="0"/>
              <a:t>Someone worked hard, overcame difficulties, and become successful. That person knows!</a:t>
            </a:r>
          </a:p>
          <a:p>
            <a:pPr marL="457200" indent="-457200">
              <a:buAutoNum type="arabicPeriod"/>
            </a:pPr>
            <a:r>
              <a:rPr lang="en-GB" sz="2000" dirty="0"/>
              <a:t>Milkha Singh - A famous athlete – who overcame difficulties and became successful. – problems are not permanent.</a:t>
            </a:r>
          </a:p>
          <a:p>
            <a:pPr marL="457200" indent="-457200">
              <a:buAutoNum type="arabicPeriod"/>
            </a:pPr>
            <a:r>
              <a:rPr lang="en-GB" sz="2000" dirty="0"/>
              <a:t>Supervisor: if you do this, I can take you to work.</a:t>
            </a:r>
          </a:p>
          <a:p>
            <a:pPr marL="457200" indent="-457200">
              <a:buAutoNum type="arabicPeriod"/>
            </a:pPr>
            <a:r>
              <a:rPr lang="en-GB" sz="2000" dirty="0"/>
              <a:t>Supervisor: do it now please, I will try to assign the tasks to someone more suitable </a:t>
            </a:r>
            <a:r>
              <a:rPr lang="en-GB" sz="2000"/>
              <a:t>the next time.</a:t>
            </a:r>
            <a:endParaRPr lang="en-GB" sz="2000" dirty="0"/>
          </a:p>
          <a:p>
            <a:pPr marL="457200" indent="-457200">
              <a:buAutoNum type="arabicPeriod"/>
            </a:pPr>
            <a:endParaRPr lang="en-GB" sz="2000" dirty="0"/>
          </a:p>
        </p:txBody>
      </p:sp>
      <p:sp>
        <p:nvSpPr>
          <p:cNvPr id="4" name="Date Placeholder 3">
            <a:extLst>
              <a:ext uri="{FF2B5EF4-FFF2-40B4-BE49-F238E27FC236}">
                <a16:creationId xmlns:a16="http://schemas.microsoft.com/office/drawing/2014/main" id="{8EE43C77-490E-AC41-9AB7-6E146F54532F}"/>
              </a:ext>
            </a:extLst>
          </p:cNvPr>
          <p:cNvSpPr>
            <a:spLocks noGrp="1"/>
          </p:cNvSpPr>
          <p:nvPr>
            <p:ph type="dt" sz="half" idx="10"/>
          </p:nvPr>
        </p:nvSpPr>
        <p:spPr/>
        <p:txBody>
          <a:bodyPr/>
          <a:lstStyle/>
          <a:p>
            <a:pPr>
              <a:defRPr/>
            </a:pPr>
            <a:fld id="{173102D1-43DA-451D-9561-C1D5CF3A3EF0}" type="datetime1">
              <a:rPr lang="en-GB" altLang="en-US" smtClean="0"/>
              <a:pPr>
                <a:defRPr/>
              </a:pPr>
              <a:t>02/10/2023</a:t>
            </a:fld>
            <a:endParaRPr lang="en-GB" altLang="en-US"/>
          </a:p>
        </p:txBody>
      </p:sp>
      <p:sp>
        <p:nvSpPr>
          <p:cNvPr id="5" name="Slide Number Placeholder 4">
            <a:extLst>
              <a:ext uri="{FF2B5EF4-FFF2-40B4-BE49-F238E27FC236}">
                <a16:creationId xmlns:a16="http://schemas.microsoft.com/office/drawing/2014/main" id="{484B6812-505D-5D92-25E5-C64E17B1C2CB}"/>
              </a:ext>
            </a:extLst>
          </p:cNvPr>
          <p:cNvSpPr>
            <a:spLocks noGrp="1"/>
          </p:cNvSpPr>
          <p:nvPr>
            <p:ph type="sldNum" sz="quarter" idx="12"/>
          </p:nvPr>
        </p:nvSpPr>
        <p:spPr/>
        <p:txBody>
          <a:bodyPr/>
          <a:lstStyle/>
          <a:p>
            <a:pPr>
              <a:defRPr/>
            </a:pPr>
            <a:fld id="{0D3D64FC-B90D-424D-AB6B-8AE5CEC6B7BB}" type="slidenum">
              <a:rPr lang="en-GB" altLang="en-US" smtClean="0"/>
              <a:pPr>
                <a:defRPr/>
              </a:pPr>
              <a:t>2</a:t>
            </a:fld>
            <a:endParaRPr lang="en-GB" altLang="en-US"/>
          </a:p>
        </p:txBody>
      </p:sp>
    </p:spTree>
    <p:extLst>
      <p:ext uri="{BB962C8B-B14F-4D97-AF65-F5344CB8AC3E}">
        <p14:creationId xmlns:p14="http://schemas.microsoft.com/office/powerpoint/2010/main" val="7825902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DA716D65-439E-29F2-0647-F49D82411D42}"/>
              </a:ext>
            </a:extLst>
          </p:cNvPr>
          <p:cNvSpPr>
            <a:spLocks noGrp="1"/>
          </p:cNvSpPr>
          <p:nvPr>
            <p:ph type="title"/>
          </p:nvPr>
        </p:nvSpPr>
        <p:spPr/>
        <p:txBody>
          <a:bodyPr/>
          <a:lstStyle/>
          <a:p>
            <a:r>
              <a:rPr lang="en-GB" altLang="en-US"/>
              <a:t>Lesson Aims</a:t>
            </a:r>
          </a:p>
        </p:txBody>
      </p:sp>
      <p:sp>
        <p:nvSpPr>
          <p:cNvPr id="7171" name="Content Placeholder 2">
            <a:extLst>
              <a:ext uri="{FF2B5EF4-FFF2-40B4-BE49-F238E27FC236}">
                <a16:creationId xmlns:a16="http://schemas.microsoft.com/office/drawing/2014/main" id="{92E077B9-1BDC-B3B0-D14A-C53B9B554470}"/>
              </a:ext>
            </a:extLst>
          </p:cNvPr>
          <p:cNvSpPr>
            <a:spLocks noGrp="1"/>
          </p:cNvSpPr>
          <p:nvPr>
            <p:ph idx="1"/>
          </p:nvPr>
        </p:nvSpPr>
        <p:spPr>
          <a:xfrm>
            <a:off x="457200" y="1600200"/>
            <a:ext cx="8229600" cy="3916363"/>
          </a:xfrm>
        </p:spPr>
        <p:txBody>
          <a:bodyPr/>
          <a:lstStyle/>
          <a:p>
            <a:pPr marL="0" indent="0" algn="just" eaLnBrk="1" hangingPunct="1">
              <a:buFont typeface="Arial" panose="020B0604020202020204" pitchFamily="34" charset="0"/>
              <a:buNone/>
              <a:defRPr/>
            </a:pPr>
            <a:r>
              <a:rPr lang="en-GB" altLang="en-US" sz="2800" dirty="0"/>
              <a:t>By the end of this session, students should be aware of:</a:t>
            </a:r>
            <a:r>
              <a:rPr lang="en-GB" altLang="en-US" sz="2000" dirty="0"/>
              <a:t> </a:t>
            </a:r>
          </a:p>
          <a:p>
            <a:pPr marL="355600" indent="-355600" eaLnBrk="1" hangingPunct="1">
              <a:buFont typeface="Myriad Pro"/>
              <a:buAutoNum type="arabicPeriod"/>
              <a:defRPr/>
            </a:pPr>
            <a:endParaRPr lang="en-GB" altLang="en-US" sz="2800" dirty="0"/>
          </a:p>
        </p:txBody>
      </p:sp>
      <p:sp>
        <p:nvSpPr>
          <p:cNvPr id="4" name="Date Placeholder 3">
            <a:extLst>
              <a:ext uri="{FF2B5EF4-FFF2-40B4-BE49-F238E27FC236}">
                <a16:creationId xmlns:a16="http://schemas.microsoft.com/office/drawing/2014/main" id="{74124CA7-CA5B-1A37-4C7A-D4DB175F6AB6}"/>
              </a:ext>
            </a:extLst>
          </p:cNvPr>
          <p:cNvSpPr>
            <a:spLocks noGrp="1"/>
          </p:cNvSpPr>
          <p:nvPr>
            <p:ph type="dt" sz="quarter" idx="10"/>
          </p:nvPr>
        </p:nvSpPr>
        <p:spPr/>
        <p:txBody>
          <a:bodyPr/>
          <a:lstStyle/>
          <a:p>
            <a:pPr>
              <a:defRPr/>
            </a:pPr>
            <a:fld id="{A537843A-38BC-484B-8097-D4EBC93D768D}" type="datetime1">
              <a:rPr lang="en-GB" altLang="en-US" smtClean="0"/>
              <a:pPr>
                <a:defRPr/>
              </a:pPr>
              <a:t>02/10/2023</a:t>
            </a:fld>
            <a:endParaRPr lang="en-GB" altLang="en-US"/>
          </a:p>
        </p:txBody>
      </p:sp>
      <p:sp>
        <p:nvSpPr>
          <p:cNvPr id="7173" name="Slide Number Placeholder 4">
            <a:extLst>
              <a:ext uri="{FF2B5EF4-FFF2-40B4-BE49-F238E27FC236}">
                <a16:creationId xmlns:a16="http://schemas.microsoft.com/office/drawing/2014/main" id="{2DCE1D02-49D9-70A5-F981-F9632B2F4F4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D296304-8648-4C75-8560-58D7BEBD8773}"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graphicFrame>
        <p:nvGraphicFramePr>
          <p:cNvPr id="2" name="Table 2">
            <a:extLst>
              <a:ext uri="{FF2B5EF4-FFF2-40B4-BE49-F238E27FC236}">
                <a16:creationId xmlns:a16="http://schemas.microsoft.com/office/drawing/2014/main" id="{860351A5-2BCC-28EC-81F8-CB4D0FB61CB4}"/>
              </a:ext>
            </a:extLst>
          </p:cNvPr>
          <p:cNvGraphicFramePr>
            <a:graphicFrameLocks noGrp="1"/>
          </p:cNvGraphicFramePr>
          <p:nvPr/>
        </p:nvGraphicFramePr>
        <p:xfrm>
          <a:off x="457200" y="2708920"/>
          <a:ext cx="8435976" cy="3421063"/>
        </p:xfrm>
        <a:graphic>
          <a:graphicData uri="http://schemas.openxmlformats.org/drawingml/2006/table">
            <a:tbl>
              <a:tblPr>
                <a:tableStyleId>{5C22544A-7EE6-4342-B048-85BDC9FD1C3A}</a:tableStyleId>
              </a:tblPr>
              <a:tblGrid>
                <a:gridCol w="4217988">
                  <a:extLst>
                    <a:ext uri="{9D8B030D-6E8A-4147-A177-3AD203B41FA5}">
                      <a16:colId xmlns:a16="http://schemas.microsoft.com/office/drawing/2014/main" val="20000"/>
                    </a:ext>
                  </a:extLst>
                </a:gridCol>
                <a:gridCol w="4217988">
                  <a:extLst>
                    <a:ext uri="{9D8B030D-6E8A-4147-A177-3AD203B41FA5}">
                      <a16:colId xmlns:a16="http://schemas.microsoft.com/office/drawing/2014/main" val="20001"/>
                    </a:ext>
                  </a:extLst>
                </a:gridCol>
              </a:tblGrid>
              <a:tr h="3421063">
                <a:tc>
                  <a:txBody>
                    <a:bodyPr/>
                    <a:lstStyle/>
                    <a:p>
                      <a:pPr marL="355600" indent="-355600" eaLnBrk="1" hangingPunct="1">
                        <a:buFont typeface="Myriad Pro"/>
                        <a:buAutoNum type="arabicPeriod"/>
                      </a:pPr>
                      <a:r>
                        <a:rPr lang="en-GB" altLang="en-US" sz="2400" dirty="0"/>
                        <a:t>Definition</a:t>
                      </a:r>
                    </a:p>
                    <a:p>
                      <a:pPr marL="355600" indent="-355600" eaLnBrk="1" hangingPunct="1">
                        <a:buFont typeface="Myriad Pro"/>
                        <a:buAutoNum type="arabicPeriod"/>
                      </a:pPr>
                      <a:r>
                        <a:rPr lang="en-GB" altLang="en-US" sz="2400" dirty="0"/>
                        <a:t>Importance of motivation</a:t>
                      </a:r>
                    </a:p>
                    <a:p>
                      <a:pPr marL="355600" indent="-355600" eaLnBrk="1" hangingPunct="1">
                        <a:buFont typeface="Myriad Pro"/>
                        <a:buAutoNum type="arabicPeriod"/>
                      </a:pPr>
                      <a:r>
                        <a:rPr lang="en-GB" altLang="en-US" sz="2400" dirty="0"/>
                        <a:t>Competing theories of motivation</a:t>
                      </a:r>
                    </a:p>
                    <a:p>
                      <a:pPr marL="355600" indent="-355600" eaLnBrk="1" hangingPunct="1">
                        <a:buFont typeface="Myriad Pro"/>
                        <a:buAutoNum type="arabicPeriod"/>
                      </a:pPr>
                      <a:r>
                        <a:rPr lang="en-GB" altLang="en-US" sz="2400" dirty="0"/>
                        <a:t>Job satisfaction</a:t>
                      </a:r>
                    </a:p>
                    <a:p>
                      <a:pPr marL="355600" indent="-355600" eaLnBrk="1" hangingPunct="1">
                        <a:buFont typeface="Myriad Pro"/>
                        <a:buAutoNum type="arabicPeriod"/>
                      </a:pPr>
                      <a:r>
                        <a:rPr lang="en-GB" altLang="en-US" sz="2400" dirty="0"/>
                        <a:t>Comprehensive model of job enrichment</a:t>
                      </a:r>
                      <a:endParaRPr lang="en-US" altLang="en-US" sz="2000" dirty="0"/>
                    </a:p>
                  </a:txBody>
                  <a:tcPr marL="91448" marR="91448" marT="45722" marB="45722">
                    <a:lnL w="12700" cmpd="sng">
                      <a:noFill/>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355600" marR="0" lvl="0" indent="-355600" algn="l" defTabSz="914400" rtl="0" eaLnBrk="1" fontAlgn="auto" latinLnBrk="0" hangingPunct="1">
                        <a:lnSpc>
                          <a:spcPct val="100000"/>
                        </a:lnSpc>
                        <a:spcBef>
                          <a:spcPts val="0"/>
                        </a:spcBef>
                        <a:spcAft>
                          <a:spcPts val="0"/>
                        </a:spcAft>
                        <a:buClrTx/>
                        <a:buSzTx/>
                        <a:buFont typeface="Myriad Pro"/>
                        <a:buAutoNum type="arabicPeriod" startAt="7"/>
                        <a:tabLst/>
                        <a:defRPr/>
                      </a:pPr>
                      <a:endParaRPr lang="en-US" altLang="en-US" sz="2000" dirty="0"/>
                    </a:p>
                  </a:txBody>
                  <a:tcPr marL="91448" marR="91448" marT="45722" marB="45722">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bl>
          </a:graphicData>
        </a:graphic>
      </p:graphicFrame>
      <p:pic>
        <p:nvPicPr>
          <p:cNvPr id="6" name="Picture 5" descr="Diagram&#10;&#10;Description automatically generated">
            <a:extLst>
              <a:ext uri="{FF2B5EF4-FFF2-40B4-BE49-F238E27FC236}">
                <a16:creationId xmlns:a16="http://schemas.microsoft.com/office/drawing/2014/main" id="{E0B19362-DF84-5B9B-6999-AC5B76B1BB45}"/>
              </a:ext>
            </a:extLst>
          </p:cNvPr>
          <p:cNvPicPr>
            <a:picLocks noChangeAspect="1"/>
          </p:cNvPicPr>
          <p:nvPr/>
        </p:nvPicPr>
        <p:blipFill rotWithShape="1">
          <a:blip r:embed="rId2">
            <a:extLst>
              <a:ext uri="{28A0092B-C50C-407E-A947-70E740481C1C}">
                <a14:useLocalDpi xmlns:a14="http://schemas.microsoft.com/office/drawing/2010/main" val="0"/>
              </a:ext>
            </a:extLst>
          </a:blip>
          <a:srcRect l="24013" r="26375"/>
          <a:stretch/>
        </p:blipFill>
        <p:spPr>
          <a:xfrm>
            <a:off x="5148064" y="2457153"/>
            <a:ext cx="3390130" cy="309949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A83A600-5528-8827-DD1B-0958066B2F02}"/>
              </a:ext>
            </a:extLst>
          </p:cNvPr>
          <p:cNvSpPr>
            <a:spLocks noGrp="1"/>
          </p:cNvSpPr>
          <p:nvPr>
            <p:ph type="title"/>
          </p:nvPr>
        </p:nvSpPr>
        <p:spPr/>
        <p:txBody>
          <a:bodyPr/>
          <a:lstStyle/>
          <a:p>
            <a:r>
              <a:rPr lang="en-GB" altLang="en-US"/>
              <a:t>Main materials</a:t>
            </a:r>
          </a:p>
        </p:txBody>
      </p:sp>
      <p:sp>
        <p:nvSpPr>
          <p:cNvPr id="8195" name="Content Placeholder 2">
            <a:extLst>
              <a:ext uri="{FF2B5EF4-FFF2-40B4-BE49-F238E27FC236}">
                <a16:creationId xmlns:a16="http://schemas.microsoft.com/office/drawing/2014/main" id="{07117B8F-DC08-88A5-12BE-7D7E254E6CDB}"/>
              </a:ext>
            </a:extLst>
          </p:cNvPr>
          <p:cNvSpPr>
            <a:spLocks noGrp="1"/>
          </p:cNvSpPr>
          <p:nvPr>
            <p:ph idx="1"/>
          </p:nvPr>
        </p:nvSpPr>
        <p:spPr>
          <a:xfrm>
            <a:off x="457200" y="1600200"/>
            <a:ext cx="8229600" cy="3916363"/>
          </a:xfrm>
        </p:spPr>
        <p:txBody>
          <a:bodyPr/>
          <a:lstStyle/>
          <a:p>
            <a:r>
              <a:rPr lang="en-GB" altLang="en-US" dirty="0"/>
              <a:t>Chapter 7 of </a:t>
            </a:r>
            <a:r>
              <a:rPr lang="en-GB" altLang="en-US" dirty="0">
                <a:cs typeface="Calibri" panose="020F0502020204030204" pitchFamily="34" charset="0"/>
              </a:rPr>
              <a:t>Mullins, L. J. (2019) Organisational behaviour in the workplace. 12th Ed. Harlow: Pearson Education Limited.</a:t>
            </a:r>
          </a:p>
          <a:p>
            <a:endParaRPr lang="en-GB" altLang="en-US" dirty="0">
              <a:cs typeface="Calibri" panose="020F0502020204030204" pitchFamily="34" charset="0"/>
            </a:endParaRPr>
          </a:p>
          <a:p>
            <a:endParaRPr lang="en-GB" altLang="en-US" dirty="0"/>
          </a:p>
        </p:txBody>
      </p:sp>
      <p:sp>
        <p:nvSpPr>
          <p:cNvPr id="4" name="Date Placeholder 3">
            <a:extLst>
              <a:ext uri="{FF2B5EF4-FFF2-40B4-BE49-F238E27FC236}">
                <a16:creationId xmlns:a16="http://schemas.microsoft.com/office/drawing/2014/main" id="{062783CA-4CE1-F02C-D022-67BED48BC76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8197" name="Slide Number Placeholder 4">
            <a:extLst>
              <a:ext uri="{FF2B5EF4-FFF2-40B4-BE49-F238E27FC236}">
                <a16:creationId xmlns:a16="http://schemas.microsoft.com/office/drawing/2014/main" id="{FC0B0A5F-C33B-3968-21B6-AFFD519AB0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12C84F8-AEAD-4E70-BAEE-E8CCB7082727}"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pic>
        <p:nvPicPr>
          <p:cNvPr id="2" name="Picture 2">
            <a:extLst>
              <a:ext uri="{FF2B5EF4-FFF2-40B4-BE49-F238E27FC236}">
                <a16:creationId xmlns:a16="http://schemas.microsoft.com/office/drawing/2014/main" id="{394934EC-CB41-D69F-E363-B13BDCC90E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74981" y="3362037"/>
            <a:ext cx="5721567" cy="31895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A83A600-5528-8827-DD1B-0958066B2F02}"/>
              </a:ext>
            </a:extLst>
          </p:cNvPr>
          <p:cNvSpPr>
            <a:spLocks noGrp="1"/>
          </p:cNvSpPr>
          <p:nvPr>
            <p:ph type="title"/>
          </p:nvPr>
        </p:nvSpPr>
        <p:spPr/>
        <p:txBody>
          <a:bodyPr/>
          <a:lstStyle/>
          <a:p>
            <a:r>
              <a:rPr lang="en-GB" altLang="en-US" dirty="0"/>
              <a:t>1. Definition</a:t>
            </a:r>
          </a:p>
        </p:txBody>
      </p:sp>
      <p:sp>
        <p:nvSpPr>
          <p:cNvPr id="8195" name="Content Placeholder 2">
            <a:extLst>
              <a:ext uri="{FF2B5EF4-FFF2-40B4-BE49-F238E27FC236}">
                <a16:creationId xmlns:a16="http://schemas.microsoft.com/office/drawing/2014/main" id="{07117B8F-DC08-88A5-12BE-7D7E254E6CDB}"/>
              </a:ext>
            </a:extLst>
          </p:cNvPr>
          <p:cNvSpPr>
            <a:spLocks noGrp="1"/>
          </p:cNvSpPr>
          <p:nvPr>
            <p:ph idx="1"/>
          </p:nvPr>
        </p:nvSpPr>
        <p:spPr>
          <a:xfrm>
            <a:off x="457200" y="1600200"/>
            <a:ext cx="8229600" cy="3916363"/>
          </a:xfrm>
        </p:spPr>
        <p:txBody>
          <a:bodyPr/>
          <a:lstStyle/>
          <a:p>
            <a:r>
              <a:rPr lang="en-GB" altLang="en-US" sz="2800" dirty="0"/>
              <a:t>Motivation is the reason why people behave in a certain way and do what they do.</a:t>
            </a:r>
          </a:p>
          <a:p>
            <a:r>
              <a:rPr lang="en-GB" altLang="en-US" sz="2800" dirty="0"/>
              <a:t>‘the degree to which an individual wants and chooses to engage in certain specified behaviours’.</a:t>
            </a:r>
          </a:p>
          <a:p>
            <a:r>
              <a:rPr lang="en-US" sz="2800" dirty="0">
                <a:solidFill>
                  <a:srgbClr val="FF0000"/>
                </a:solidFill>
              </a:rPr>
              <a:t>The process by which a person’s efforts are energized, directed, and sustained toward attaining a goal (Robbins and Coulter, 2021).</a:t>
            </a:r>
            <a:endParaRPr lang="en-GB" altLang="en-US" sz="2800" dirty="0">
              <a:solidFill>
                <a:srgbClr val="FF0000"/>
              </a:solidFill>
            </a:endParaRPr>
          </a:p>
        </p:txBody>
      </p:sp>
      <p:sp>
        <p:nvSpPr>
          <p:cNvPr id="4" name="Date Placeholder 3">
            <a:extLst>
              <a:ext uri="{FF2B5EF4-FFF2-40B4-BE49-F238E27FC236}">
                <a16:creationId xmlns:a16="http://schemas.microsoft.com/office/drawing/2014/main" id="{062783CA-4CE1-F02C-D022-67BED48BC76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8197" name="Slide Number Placeholder 4">
            <a:extLst>
              <a:ext uri="{FF2B5EF4-FFF2-40B4-BE49-F238E27FC236}">
                <a16:creationId xmlns:a16="http://schemas.microsoft.com/office/drawing/2014/main" id="{FC0B0A5F-C33B-3968-21B6-AFFD519AB0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12C84F8-AEAD-4E70-BAEE-E8CCB7082727}"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A83A600-5528-8827-DD1B-0958066B2F02}"/>
              </a:ext>
            </a:extLst>
          </p:cNvPr>
          <p:cNvSpPr>
            <a:spLocks noGrp="1"/>
          </p:cNvSpPr>
          <p:nvPr>
            <p:ph type="title"/>
          </p:nvPr>
        </p:nvSpPr>
        <p:spPr/>
        <p:txBody>
          <a:bodyPr/>
          <a:lstStyle/>
          <a:p>
            <a:r>
              <a:rPr lang="en-GB" altLang="en-US" dirty="0"/>
              <a:t>2. Importance of motivation</a:t>
            </a:r>
          </a:p>
        </p:txBody>
      </p:sp>
      <p:sp>
        <p:nvSpPr>
          <p:cNvPr id="8195" name="Content Placeholder 2">
            <a:extLst>
              <a:ext uri="{FF2B5EF4-FFF2-40B4-BE49-F238E27FC236}">
                <a16:creationId xmlns:a16="http://schemas.microsoft.com/office/drawing/2014/main" id="{07117B8F-DC08-88A5-12BE-7D7E254E6CDB}"/>
              </a:ext>
            </a:extLst>
          </p:cNvPr>
          <p:cNvSpPr>
            <a:spLocks noGrp="1"/>
          </p:cNvSpPr>
          <p:nvPr>
            <p:ph idx="1"/>
          </p:nvPr>
        </p:nvSpPr>
        <p:spPr>
          <a:xfrm>
            <a:off x="457200" y="1600200"/>
            <a:ext cx="8229600" cy="3916363"/>
          </a:xfrm>
        </p:spPr>
        <p:txBody>
          <a:bodyPr/>
          <a:lstStyle/>
          <a:p>
            <a:r>
              <a:rPr lang="en-GB" altLang="en-US" sz="2800" dirty="0"/>
              <a:t>Performance = function (ability x motivation)</a:t>
            </a:r>
          </a:p>
          <a:p>
            <a:r>
              <a:rPr lang="en-GB" altLang="en-US" sz="2800" dirty="0"/>
              <a:t>Is relevant across cultures</a:t>
            </a:r>
          </a:p>
          <a:p>
            <a:r>
              <a:rPr lang="en-GB" altLang="en-US" sz="2800" dirty="0"/>
              <a:t>Motivation theories may be less relevant across cultures.</a:t>
            </a:r>
          </a:p>
          <a:p>
            <a:r>
              <a:rPr lang="en-GB" altLang="en-US" sz="2800" dirty="0"/>
              <a:t>Organisational behaviour modification (</a:t>
            </a:r>
            <a:r>
              <a:rPr lang="en-GB" altLang="en-US" sz="2800" dirty="0" err="1"/>
              <a:t>OBMod</a:t>
            </a:r>
            <a:r>
              <a:rPr lang="en-GB" altLang="en-US" sz="2800" dirty="0"/>
              <a:t>) can improve performance</a:t>
            </a:r>
          </a:p>
          <a:p>
            <a:r>
              <a:rPr lang="en-GB" altLang="en-US" sz="2800" dirty="0"/>
              <a:t>In </a:t>
            </a:r>
            <a:r>
              <a:rPr lang="en-GB" altLang="en-US" sz="2800" dirty="0" err="1"/>
              <a:t>OBMod</a:t>
            </a:r>
            <a:r>
              <a:rPr lang="en-GB" altLang="en-US" sz="2800" dirty="0"/>
              <a:t>, positive consequence management is much more effective than negative one</a:t>
            </a:r>
          </a:p>
          <a:p>
            <a:endParaRPr lang="en-GB" altLang="en-US" sz="2800" dirty="0"/>
          </a:p>
        </p:txBody>
      </p:sp>
      <p:sp>
        <p:nvSpPr>
          <p:cNvPr id="4" name="Date Placeholder 3">
            <a:extLst>
              <a:ext uri="{FF2B5EF4-FFF2-40B4-BE49-F238E27FC236}">
                <a16:creationId xmlns:a16="http://schemas.microsoft.com/office/drawing/2014/main" id="{062783CA-4CE1-F02C-D022-67BED48BC76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8197" name="Slide Number Placeholder 4">
            <a:extLst>
              <a:ext uri="{FF2B5EF4-FFF2-40B4-BE49-F238E27FC236}">
                <a16:creationId xmlns:a16="http://schemas.microsoft.com/office/drawing/2014/main" id="{FC0B0A5F-C33B-3968-21B6-AFFD519AB0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12C84F8-AEAD-4E70-BAEE-E8CCB7082727}"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pic>
        <p:nvPicPr>
          <p:cNvPr id="3" name="Picture 2" descr="A picture containing icon&#10;&#10;Description automatically generated">
            <a:extLst>
              <a:ext uri="{FF2B5EF4-FFF2-40B4-BE49-F238E27FC236}">
                <a16:creationId xmlns:a16="http://schemas.microsoft.com/office/drawing/2014/main" id="{8B63D8DA-E2F1-1131-F732-2CD77431FD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28384" y="1600200"/>
            <a:ext cx="940266" cy="1015488"/>
          </a:xfrm>
          <a:prstGeom prst="rect">
            <a:avLst/>
          </a:prstGeom>
        </p:spPr>
      </p:pic>
    </p:spTree>
    <p:extLst>
      <p:ext uri="{BB962C8B-B14F-4D97-AF65-F5344CB8AC3E}">
        <p14:creationId xmlns:p14="http://schemas.microsoft.com/office/powerpoint/2010/main" val="3553093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A83A600-5528-8827-DD1B-0958066B2F02}"/>
              </a:ext>
            </a:extLst>
          </p:cNvPr>
          <p:cNvSpPr>
            <a:spLocks noGrp="1"/>
          </p:cNvSpPr>
          <p:nvPr>
            <p:ph type="title"/>
          </p:nvPr>
        </p:nvSpPr>
        <p:spPr/>
        <p:txBody>
          <a:bodyPr/>
          <a:lstStyle/>
          <a:p>
            <a:r>
              <a:rPr lang="en-GB" altLang="en-US" dirty="0"/>
              <a:t>3. </a:t>
            </a:r>
            <a:r>
              <a:rPr lang="en-GB" altLang="en-US" sz="4400" dirty="0"/>
              <a:t>Competing theories of motivation</a:t>
            </a:r>
            <a:endParaRPr lang="en-GB" altLang="en-US" dirty="0"/>
          </a:p>
        </p:txBody>
      </p:sp>
      <p:sp>
        <p:nvSpPr>
          <p:cNvPr id="8195" name="Content Placeholder 2">
            <a:extLst>
              <a:ext uri="{FF2B5EF4-FFF2-40B4-BE49-F238E27FC236}">
                <a16:creationId xmlns:a16="http://schemas.microsoft.com/office/drawing/2014/main" id="{07117B8F-DC08-88A5-12BE-7D7E254E6CDB}"/>
              </a:ext>
            </a:extLst>
          </p:cNvPr>
          <p:cNvSpPr>
            <a:spLocks noGrp="1"/>
          </p:cNvSpPr>
          <p:nvPr>
            <p:ph idx="1"/>
          </p:nvPr>
        </p:nvSpPr>
        <p:spPr>
          <a:xfrm>
            <a:off x="457200" y="1600200"/>
            <a:ext cx="8229600" cy="3916363"/>
          </a:xfrm>
        </p:spPr>
        <p:txBody>
          <a:bodyPr/>
          <a:lstStyle/>
          <a:p>
            <a:pPr marL="0" indent="0">
              <a:buNone/>
            </a:pPr>
            <a:r>
              <a:rPr lang="en-GB" altLang="en-US" sz="2000" dirty="0"/>
              <a:t>Content theories:</a:t>
            </a:r>
          </a:p>
          <a:p>
            <a:pPr marL="514350" indent="-514350">
              <a:buFont typeface="+mj-lt"/>
              <a:buAutoNum type="arabicPeriod"/>
            </a:pPr>
            <a:r>
              <a:rPr lang="en-GB" altLang="en-US" sz="2000" dirty="0"/>
              <a:t>Maslow’s hierarchy of needs theory</a:t>
            </a:r>
          </a:p>
          <a:p>
            <a:pPr marL="514350" indent="-514350">
              <a:buFont typeface="+mj-lt"/>
              <a:buAutoNum type="arabicPeriod"/>
            </a:pPr>
            <a:r>
              <a:rPr lang="en-GB" altLang="en-US" sz="2000" dirty="0"/>
              <a:t>Herzberg’s two factor theory</a:t>
            </a:r>
          </a:p>
          <a:p>
            <a:pPr marL="514350" indent="-514350">
              <a:buFont typeface="+mj-lt"/>
              <a:buAutoNum type="arabicPeriod"/>
            </a:pPr>
            <a:r>
              <a:rPr lang="en-GB" altLang="en-US" sz="2000" dirty="0"/>
              <a:t>McClelland’s achievement motivation theory</a:t>
            </a:r>
          </a:p>
          <a:p>
            <a:pPr marL="514350" indent="-514350">
              <a:buFont typeface="+mj-lt"/>
              <a:buAutoNum type="arabicPeriod"/>
            </a:pPr>
            <a:endParaRPr lang="en-GB" altLang="en-US" sz="2000" dirty="0"/>
          </a:p>
          <a:p>
            <a:pPr marL="0" indent="0">
              <a:buNone/>
            </a:pPr>
            <a:r>
              <a:rPr lang="en-GB" altLang="en-US" sz="2000" dirty="0"/>
              <a:t>Process theories:</a:t>
            </a:r>
          </a:p>
          <a:p>
            <a:pPr marL="514350" indent="-514350">
              <a:buFont typeface="+mj-lt"/>
              <a:buAutoNum type="arabicPeriod" startAt="4"/>
            </a:pPr>
            <a:r>
              <a:rPr lang="en-GB" altLang="en-US" sz="2000" dirty="0"/>
              <a:t>Vroom’s expectancy theory</a:t>
            </a:r>
          </a:p>
          <a:p>
            <a:pPr marL="514350" indent="-514350">
              <a:buFont typeface="+mj-lt"/>
              <a:buAutoNum type="arabicPeriod" startAt="4"/>
            </a:pPr>
            <a:r>
              <a:rPr lang="en-GB" altLang="en-US" sz="2000" dirty="0"/>
              <a:t>Equity theory of motivation</a:t>
            </a:r>
          </a:p>
          <a:p>
            <a:pPr marL="514350" indent="-514350">
              <a:buFont typeface="+mj-lt"/>
              <a:buAutoNum type="arabicPeriod" startAt="4"/>
            </a:pPr>
            <a:r>
              <a:rPr lang="en-GB" altLang="en-US" sz="2000" dirty="0"/>
              <a:t>Goal theory</a:t>
            </a:r>
          </a:p>
        </p:txBody>
      </p:sp>
      <p:sp>
        <p:nvSpPr>
          <p:cNvPr id="4" name="Date Placeholder 3">
            <a:extLst>
              <a:ext uri="{FF2B5EF4-FFF2-40B4-BE49-F238E27FC236}">
                <a16:creationId xmlns:a16="http://schemas.microsoft.com/office/drawing/2014/main" id="{062783CA-4CE1-F02C-D022-67BED48BC76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8197" name="Slide Number Placeholder 4">
            <a:extLst>
              <a:ext uri="{FF2B5EF4-FFF2-40B4-BE49-F238E27FC236}">
                <a16:creationId xmlns:a16="http://schemas.microsoft.com/office/drawing/2014/main" id="{FC0B0A5F-C33B-3968-21B6-AFFD519AB0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12C84F8-AEAD-4E70-BAEE-E8CCB7082727}"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pic>
        <p:nvPicPr>
          <p:cNvPr id="3" name="Picture 2" descr="A picture containing shape&#10;&#10;Description automatically generated">
            <a:extLst>
              <a:ext uri="{FF2B5EF4-FFF2-40B4-BE49-F238E27FC236}">
                <a16:creationId xmlns:a16="http://schemas.microsoft.com/office/drawing/2014/main" id="{DDD132F3-E276-B03A-2353-935D0CF042EA}"/>
              </a:ext>
            </a:extLst>
          </p:cNvPr>
          <p:cNvPicPr>
            <a:picLocks noChangeAspect="1"/>
          </p:cNvPicPr>
          <p:nvPr/>
        </p:nvPicPr>
        <p:blipFill rotWithShape="1">
          <a:blip r:embed="rId3">
            <a:extLst>
              <a:ext uri="{28A0092B-C50C-407E-A947-70E740481C1C}">
                <a14:useLocalDpi xmlns:a14="http://schemas.microsoft.com/office/drawing/2010/main" val="0"/>
              </a:ext>
            </a:extLst>
          </a:blip>
          <a:srcRect l="11741" t="13250" r="11741" b="15351"/>
          <a:stretch/>
        </p:blipFill>
        <p:spPr>
          <a:xfrm>
            <a:off x="6156176" y="3406561"/>
            <a:ext cx="2668532" cy="2110002"/>
          </a:xfrm>
          <a:prstGeom prst="rect">
            <a:avLst/>
          </a:prstGeom>
        </p:spPr>
      </p:pic>
    </p:spTree>
    <p:extLst>
      <p:ext uri="{BB962C8B-B14F-4D97-AF65-F5344CB8AC3E}">
        <p14:creationId xmlns:p14="http://schemas.microsoft.com/office/powerpoint/2010/main" val="1907833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A65713D-8256-1DC4-CE3F-C768259DC16B}"/>
              </a:ext>
            </a:extLst>
          </p:cNvPr>
          <p:cNvPicPr>
            <a:picLocks noChangeAspect="1"/>
          </p:cNvPicPr>
          <p:nvPr/>
        </p:nvPicPr>
        <p:blipFill>
          <a:blip r:embed="rId3"/>
          <a:stretch>
            <a:fillRect/>
          </a:stretch>
        </p:blipFill>
        <p:spPr>
          <a:xfrm>
            <a:off x="0" y="1039161"/>
            <a:ext cx="9144000" cy="4779677"/>
          </a:xfrm>
          <a:prstGeom prst="rect">
            <a:avLst/>
          </a:prstGeom>
        </p:spPr>
      </p:pic>
      <p:sp>
        <p:nvSpPr>
          <p:cNvPr id="8194" name="Title 1">
            <a:extLst>
              <a:ext uri="{FF2B5EF4-FFF2-40B4-BE49-F238E27FC236}">
                <a16:creationId xmlns:a16="http://schemas.microsoft.com/office/drawing/2014/main" id="{6A83A600-5528-8827-DD1B-0958066B2F02}"/>
              </a:ext>
            </a:extLst>
          </p:cNvPr>
          <p:cNvSpPr>
            <a:spLocks noGrp="1"/>
          </p:cNvSpPr>
          <p:nvPr>
            <p:ph type="title"/>
          </p:nvPr>
        </p:nvSpPr>
        <p:spPr/>
        <p:txBody>
          <a:bodyPr/>
          <a:lstStyle/>
          <a:p>
            <a:r>
              <a:rPr lang="en-GB" altLang="en-US" sz="3600" dirty="0"/>
              <a:t>3.1. Maslow’s hierarchy of needs theory</a:t>
            </a:r>
          </a:p>
        </p:txBody>
      </p:sp>
      <p:sp>
        <p:nvSpPr>
          <p:cNvPr id="4" name="Date Placeholder 3">
            <a:extLst>
              <a:ext uri="{FF2B5EF4-FFF2-40B4-BE49-F238E27FC236}">
                <a16:creationId xmlns:a16="http://schemas.microsoft.com/office/drawing/2014/main" id="{062783CA-4CE1-F02C-D022-67BED48BC76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8197" name="Slide Number Placeholder 4">
            <a:extLst>
              <a:ext uri="{FF2B5EF4-FFF2-40B4-BE49-F238E27FC236}">
                <a16:creationId xmlns:a16="http://schemas.microsoft.com/office/drawing/2014/main" id="{FC0B0A5F-C33B-3968-21B6-AFFD519AB0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12C84F8-AEAD-4E70-BAEE-E8CCB7082727}"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
        <p:nvSpPr>
          <p:cNvPr id="7" name="TextBox 6">
            <a:extLst>
              <a:ext uri="{FF2B5EF4-FFF2-40B4-BE49-F238E27FC236}">
                <a16:creationId xmlns:a16="http://schemas.microsoft.com/office/drawing/2014/main" id="{9E42DD14-6BF1-9F2C-2569-DA32EE6F842A}"/>
              </a:ext>
            </a:extLst>
          </p:cNvPr>
          <p:cNvSpPr txBox="1"/>
          <p:nvPr/>
        </p:nvSpPr>
        <p:spPr>
          <a:xfrm>
            <a:off x="6203032" y="5513437"/>
            <a:ext cx="2483768" cy="369332"/>
          </a:xfrm>
          <a:prstGeom prst="rect">
            <a:avLst/>
          </a:prstGeom>
          <a:solidFill>
            <a:schemeClr val="bg1"/>
          </a:solidFill>
        </p:spPr>
        <p:txBody>
          <a:bodyPr wrap="square" rtlCol="0">
            <a:spAutoFit/>
          </a:bodyPr>
          <a:lstStyle/>
          <a:p>
            <a:r>
              <a:rPr lang="en-GB" dirty="0"/>
              <a:t>(Mullins, 2019, p. 258)</a:t>
            </a:r>
          </a:p>
        </p:txBody>
      </p:sp>
      <p:sp>
        <p:nvSpPr>
          <p:cNvPr id="2" name="TextBox 1">
            <a:extLst>
              <a:ext uri="{FF2B5EF4-FFF2-40B4-BE49-F238E27FC236}">
                <a16:creationId xmlns:a16="http://schemas.microsoft.com/office/drawing/2014/main" id="{B984B90E-483D-A0B3-B34B-4F6953CBEEA9}"/>
              </a:ext>
            </a:extLst>
          </p:cNvPr>
          <p:cNvSpPr txBox="1"/>
          <p:nvPr/>
        </p:nvSpPr>
        <p:spPr>
          <a:xfrm>
            <a:off x="6755160" y="1420072"/>
            <a:ext cx="2160240" cy="1569660"/>
          </a:xfrm>
          <a:prstGeom prst="rect">
            <a:avLst/>
          </a:prstGeom>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en-GB" sz="3200" dirty="0">
                <a:solidFill>
                  <a:schemeClr val="tx1"/>
                </a:solidFill>
                <a:hlinkClick r:id="rId4"/>
              </a:rPr>
              <a:t>Watch this online</a:t>
            </a:r>
            <a:r>
              <a:rPr lang="en-GB" sz="3200" dirty="0">
                <a:solidFill>
                  <a:schemeClr val="tx1"/>
                </a:solidFill>
              </a:rPr>
              <a:t> (2:25 mins)</a:t>
            </a:r>
          </a:p>
        </p:txBody>
      </p:sp>
    </p:spTree>
    <p:extLst>
      <p:ext uri="{BB962C8B-B14F-4D97-AF65-F5344CB8AC3E}">
        <p14:creationId xmlns:p14="http://schemas.microsoft.com/office/powerpoint/2010/main" val="5540365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4A6695F-236A-BE70-2977-0E9CE8F4521F}"/>
              </a:ext>
            </a:extLst>
          </p:cNvPr>
          <p:cNvPicPr>
            <a:picLocks noChangeAspect="1"/>
          </p:cNvPicPr>
          <p:nvPr/>
        </p:nvPicPr>
        <p:blipFill>
          <a:blip r:embed="rId3"/>
          <a:stretch>
            <a:fillRect/>
          </a:stretch>
        </p:blipFill>
        <p:spPr>
          <a:xfrm>
            <a:off x="32823" y="1074988"/>
            <a:ext cx="9144000" cy="5506538"/>
          </a:xfrm>
          <a:prstGeom prst="rect">
            <a:avLst/>
          </a:prstGeom>
        </p:spPr>
      </p:pic>
      <p:sp>
        <p:nvSpPr>
          <p:cNvPr id="8194" name="Title 1">
            <a:extLst>
              <a:ext uri="{FF2B5EF4-FFF2-40B4-BE49-F238E27FC236}">
                <a16:creationId xmlns:a16="http://schemas.microsoft.com/office/drawing/2014/main" id="{6A83A600-5528-8827-DD1B-0958066B2F02}"/>
              </a:ext>
            </a:extLst>
          </p:cNvPr>
          <p:cNvSpPr>
            <a:spLocks noGrp="1"/>
          </p:cNvSpPr>
          <p:nvPr>
            <p:ph type="title"/>
          </p:nvPr>
        </p:nvSpPr>
        <p:spPr/>
        <p:txBody>
          <a:bodyPr/>
          <a:lstStyle/>
          <a:p>
            <a:r>
              <a:rPr lang="en-GB" altLang="en-US" sz="3600" dirty="0"/>
              <a:t>3.1. Maslow’s hierarchy of needs theory</a:t>
            </a:r>
          </a:p>
        </p:txBody>
      </p:sp>
      <p:sp>
        <p:nvSpPr>
          <p:cNvPr id="4" name="Date Placeholder 3">
            <a:extLst>
              <a:ext uri="{FF2B5EF4-FFF2-40B4-BE49-F238E27FC236}">
                <a16:creationId xmlns:a16="http://schemas.microsoft.com/office/drawing/2014/main" id="{062783CA-4CE1-F02C-D022-67BED48BC76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8197" name="Slide Number Placeholder 4">
            <a:extLst>
              <a:ext uri="{FF2B5EF4-FFF2-40B4-BE49-F238E27FC236}">
                <a16:creationId xmlns:a16="http://schemas.microsoft.com/office/drawing/2014/main" id="{FC0B0A5F-C33B-3968-21B6-AFFD519AB0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12C84F8-AEAD-4E70-BAEE-E8CCB7082727}"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
        <p:nvSpPr>
          <p:cNvPr id="7" name="TextBox 6">
            <a:extLst>
              <a:ext uri="{FF2B5EF4-FFF2-40B4-BE49-F238E27FC236}">
                <a16:creationId xmlns:a16="http://schemas.microsoft.com/office/drawing/2014/main" id="{9E42DD14-6BF1-9F2C-2569-DA32EE6F842A}"/>
              </a:ext>
            </a:extLst>
          </p:cNvPr>
          <p:cNvSpPr txBox="1"/>
          <p:nvPr/>
        </p:nvSpPr>
        <p:spPr>
          <a:xfrm>
            <a:off x="4982759" y="6012418"/>
            <a:ext cx="2483768" cy="369332"/>
          </a:xfrm>
          <a:prstGeom prst="rect">
            <a:avLst/>
          </a:prstGeom>
          <a:solidFill>
            <a:schemeClr val="bg1"/>
          </a:solidFill>
        </p:spPr>
        <p:txBody>
          <a:bodyPr wrap="square" rtlCol="0">
            <a:spAutoFit/>
          </a:bodyPr>
          <a:lstStyle/>
          <a:p>
            <a:r>
              <a:rPr lang="en-GB" dirty="0"/>
              <a:t>(Mullins, 2019, p. 260)</a:t>
            </a:r>
          </a:p>
        </p:txBody>
      </p:sp>
    </p:spTree>
    <p:extLst>
      <p:ext uri="{BB962C8B-B14F-4D97-AF65-F5344CB8AC3E}">
        <p14:creationId xmlns:p14="http://schemas.microsoft.com/office/powerpoint/2010/main" val="17472378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A83A600-5528-8827-DD1B-0958066B2F02}"/>
              </a:ext>
            </a:extLst>
          </p:cNvPr>
          <p:cNvSpPr>
            <a:spLocks noGrp="1"/>
          </p:cNvSpPr>
          <p:nvPr>
            <p:ph type="title"/>
          </p:nvPr>
        </p:nvSpPr>
        <p:spPr/>
        <p:txBody>
          <a:bodyPr/>
          <a:lstStyle/>
          <a:p>
            <a:r>
              <a:rPr lang="en-GB" altLang="en-US" sz="4400" dirty="0"/>
              <a:t>3.1. Maslow’s hierarchy of needs theory</a:t>
            </a:r>
            <a:endParaRPr lang="en-GB" altLang="en-US" dirty="0"/>
          </a:p>
        </p:txBody>
      </p:sp>
      <p:sp>
        <p:nvSpPr>
          <p:cNvPr id="8195" name="Content Placeholder 2">
            <a:extLst>
              <a:ext uri="{FF2B5EF4-FFF2-40B4-BE49-F238E27FC236}">
                <a16:creationId xmlns:a16="http://schemas.microsoft.com/office/drawing/2014/main" id="{07117B8F-DC08-88A5-12BE-7D7E254E6CDB}"/>
              </a:ext>
            </a:extLst>
          </p:cNvPr>
          <p:cNvSpPr>
            <a:spLocks noGrp="1"/>
          </p:cNvSpPr>
          <p:nvPr>
            <p:ph idx="1"/>
          </p:nvPr>
        </p:nvSpPr>
        <p:spPr>
          <a:xfrm>
            <a:off x="457200" y="1600200"/>
            <a:ext cx="8229600" cy="3916363"/>
          </a:xfrm>
        </p:spPr>
        <p:txBody>
          <a:bodyPr/>
          <a:lstStyle/>
          <a:p>
            <a:pPr marL="0" indent="0">
              <a:buNone/>
            </a:pPr>
            <a:r>
              <a:rPr lang="en-GB" altLang="en-US" sz="2000" dirty="0"/>
              <a:t>“When prehistoric man first took shelter in a cave and lit a fire, he was satisfying his lowest – physiological and safety – needs. When a Buddhist achieves a state of nirvana, she is satisfying the fifth and highest – self-actualisation . . . The cave these days might be a three-bedroom semi with garden and off-street parking, but the fact remains that once we’ve got enough to feed, clothe and house our families money is a low-level motivator for most people. The dash for cash is soon replaced by the desire for recognition, status and ultimately (although Maslow reckoned that a lot of us never get this far) the need to express yourself through your work.”</a:t>
            </a:r>
          </a:p>
          <a:p>
            <a:pPr marL="0" indent="0">
              <a:buNone/>
            </a:pPr>
            <a:r>
              <a:rPr lang="en-GB" altLang="en-US" sz="2000" dirty="0"/>
              <a:t>(Saunders)</a:t>
            </a:r>
          </a:p>
        </p:txBody>
      </p:sp>
      <p:sp>
        <p:nvSpPr>
          <p:cNvPr id="4" name="Date Placeholder 3">
            <a:extLst>
              <a:ext uri="{FF2B5EF4-FFF2-40B4-BE49-F238E27FC236}">
                <a16:creationId xmlns:a16="http://schemas.microsoft.com/office/drawing/2014/main" id="{062783CA-4CE1-F02C-D022-67BED48BC76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8197" name="Slide Number Placeholder 4">
            <a:extLst>
              <a:ext uri="{FF2B5EF4-FFF2-40B4-BE49-F238E27FC236}">
                <a16:creationId xmlns:a16="http://schemas.microsoft.com/office/drawing/2014/main" id="{FC0B0A5F-C33B-3968-21B6-AFFD519AB0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12C84F8-AEAD-4E70-BAEE-E8CCB7082727}"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Tree>
    <p:extLst>
      <p:ext uri="{BB962C8B-B14F-4D97-AF65-F5344CB8AC3E}">
        <p14:creationId xmlns:p14="http://schemas.microsoft.com/office/powerpoint/2010/main" val="2306450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A83A600-5528-8827-DD1B-0958066B2F02}"/>
              </a:ext>
            </a:extLst>
          </p:cNvPr>
          <p:cNvSpPr>
            <a:spLocks noGrp="1"/>
          </p:cNvSpPr>
          <p:nvPr>
            <p:ph type="title"/>
          </p:nvPr>
        </p:nvSpPr>
        <p:spPr/>
        <p:txBody>
          <a:bodyPr/>
          <a:lstStyle/>
          <a:p>
            <a:r>
              <a:rPr lang="en-GB" altLang="en-US" sz="4400" dirty="0"/>
              <a:t>3.2. Herzberg’s two-factor theory</a:t>
            </a:r>
            <a:endParaRPr lang="en-GB" altLang="en-US" dirty="0"/>
          </a:p>
        </p:txBody>
      </p:sp>
      <p:sp>
        <p:nvSpPr>
          <p:cNvPr id="8195" name="Content Placeholder 2">
            <a:extLst>
              <a:ext uri="{FF2B5EF4-FFF2-40B4-BE49-F238E27FC236}">
                <a16:creationId xmlns:a16="http://schemas.microsoft.com/office/drawing/2014/main" id="{07117B8F-DC08-88A5-12BE-7D7E254E6CDB}"/>
              </a:ext>
            </a:extLst>
          </p:cNvPr>
          <p:cNvSpPr>
            <a:spLocks noGrp="1"/>
          </p:cNvSpPr>
          <p:nvPr>
            <p:ph idx="1"/>
          </p:nvPr>
        </p:nvSpPr>
        <p:spPr>
          <a:xfrm>
            <a:off x="457200" y="1600200"/>
            <a:ext cx="8229600" cy="3916363"/>
          </a:xfrm>
        </p:spPr>
        <p:txBody>
          <a:bodyPr/>
          <a:lstStyle/>
          <a:p>
            <a:pPr marL="0" indent="0">
              <a:buNone/>
            </a:pPr>
            <a:endParaRPr lang="en-GB" altLang="en-US" sz="2000" dirty="0"/>
          </a:p>
        </p:txBody>
      </p:sp>
      <p:sp>
        <p:nvSpPr>
          <p:cNvPr id="4" name="Date Placeholder 3">
            <a:extLst>
              <a:ext uri="{FF2B5EF4-FFF2-40B4-BE49-F238E27FC236}">
                <a16:creationId xmlns:a16="http://schemas.microsoft.com/office/drawing/2014/main" id="{062783CA-4CE1-F02C-D022-67BED48BC76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8197" name="Slide Number Placeholder 4">
            <a:extLst>
              <a:ext uri="{FF2B5EF4-FFF2-40B4-BE49-F238E27FC236}">
                <a16:creationId xmlns:a16="http://schemas.microsoft.com/office/drawing/2014/main" id="{FC0B0A5F-C33B-3968-21B6-AFFD519AB0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12C84F8-AEAD-4E70-BAEE-E8CCB7082727}"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pic>
        <p:nvPicPr>
          <p:cNvPr id="2" name="Picture Placeholder 7" descr="A chart explains Herzberg’s two-factor theory.&#10;Long description is available in notes, Press F6">
            <a:extLst>
              <a:ext uri="{FF2B5EF4-FFF2-40B4-BE49-F238E27FC236}">
                <a16:creationId xmlns:a16="http://schemas.microsoft.com/office/drawing/2014/main" id="{3A323CE2-91F4-3A8C-AC01-1300B4F6E30C}"/>
              </a:ext>
            </a:extLst>
          </p:cNvPr>
          <p:cNvPicPr>
            <a:picLocks noChangeAspect="1"/>
          </p:cNvPicPr>
          <p:nvPr/>
        </p:nvPicPr>
        <p:blipFill>
          <a:blip r:embed="rId3" cstate="print"/>
          <a:stretch>
            <a:fillRect/>
          </a:stretch>
        </p:blipFill>
        <p:spPr>
          <a:xfrm>
            <a:off x="0" y="1452304"/>
            <a:ext cx="7305675" cy="4210050"/>
          </a:xfrm>
          <a:prstGeom prst="rect">
            <a:avLst/>
          </a:prstGeom>
        </p:spPr>
      </p:pic>
      <p:sp>
        <p:nvSpPr>
          <p:cNvPr id="3" name="TextBox 2">
            <a:extLst>
              <a:ext uri="{FF2B5EF4-FFF2-40B4-BE49-F238E27FC236}">
                <a16:creationId xmlns:a16="http://schemas.microsoft.com/office/drawing/2014/main" id="{FE336E5E-4E37-85A3-D2D3-CB58AE147F90}"/>
              </a:ext>
            </a:extLst>
          </p:cNvPr>
          <p:cNvSpPr txBox="1"/>
          <p:nvPr/>
        </p:nvSpPr>
        <p:spPr>
          <a:xfrm>
            <a:off x="1561672" y="5528558"/>
            <a:ext cx="3744979" cy="369332"/>
          </a:xfrm>
          <a:prstGeom prst="rect">
            <a:avLst/>
          </a:prstGeom>
          <a:solidFill>
            <a:schemeClr val="bg1"/>
          </a:solidFill>
        </p:spPr>
        <p:txBody>
          <a:bodyPr wrap="square" rtlCol="0">
            <a:spAutoFit/>
          </a:bodyPr>
          <a:lstStyle/>
          <a:p>
            <a:r>
              <a:rPr lang="en-GB" dirty="0"/>
              <a:t>(Robbins and Coulter, 2021, p. 451)</a:t>
            </a:r>
          </a:p>
        </p:txBody>
      </p:sp>
      <p:sp>
        <p:nvSpPr>
          <p:cNvPr id="5" name="TextBox 4">
            <a:extLst>
              <a:ext uri="{FF2B5EF4-FFF2-40B4-BE49-F238E27FC236}">
                <a16:creationId xmlns:a16="http://schemas.microsoft.com/office/drawing/2014/main" id="{F6CE90CD-ACCC-77AE-8803-D1895AE8137F}"/>
              </a:ext>
            </a:extLst>
          </p:cNvPr>
          <p:cNvSpPr txBox="1"/>
          <p:nvPr/>
        </p:nvSpPr>
        <p:spPr>
          <a:xfrm>
            <a:off x="6916118" y="2778178"/>
            <a:ext cx="2160240" cy="1569660"/>
          </a:xfrm>
          <a:prstGeom prst="rect">
            <a:avLst/>
          </a:prstGeom>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en-GB" sz="3200" dirty="0">
                <a:solidFill>
                  <a:schemeClr val="tx1"/>
                </a:solidFill>
                <a:hlinkClick r:id="rId4"/>
              </a:rPr>
              <a:t>Watch this online</a:t>
            </a:r>
            <a:r>
              <a:rPr lang="en-GB" sz="3200" dirty="0">
                <a:solidFill>
                  <a:schemeClr val="tx1"/>
                </a:solidFill>
              </a:rPr>
              <a:t> (5:21 mins)</a:t>
            </a:r>
          </a:p>
        </p:txBody>
      </p:sp>
    </p:spTree>
    <p:extLst>
      <p:ext uri="{BB962C8B-B14F-4D97-AF65-F5344CB8AC3E}">
        <p14:creationId xmlns:p14="http://schemas.microsoft.com/office/powerpoint/2010/main" val="34423208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A83A600-5528-8827-DD1B-0958066B2F02}"/>
              </a:ext>
            </a:extLst>
          </p:cNvPr>
          <p:cNvSpPr>
            <a:spLocks noGrp="1"/>
          </p:cNvSpPr>
          <p:nvPr>
            <p:ph type="title"/>
          </p:nvPr>
        </p:nvSpPr>
        <p:spPr/>
        <p:txBody>
          <a:bodyPr/>
          <a:lstStyle/>
          <a:p>
            <a:r>
              <a:rPr lang="en-GB" altLang="en-US" sz="4400" dirty="0"/>
              <a:t>3.3. McClelland’s achievement motivation theory</a:t>
            </a:r>
            <a:endParaRPr lang="en-GB" altLang="en-US" dirty="0"/>
          </a:p>
        </p:txBody>
      </p:sp>
      <p:sp>
        <p:nvSpPr>
          <p:cNvPr id="8195" name="Content Placeholder 2">
            <a:extLst>
              <a:ext uri="{FF2B5EF4-FFF2-40B4-BE49-F238E27FC236}">
                <a16:creationId xmlns:a16="http://schemas.microsoft.com/office/drawing/2014/main" id="{07117B8F-DC08-88A5-12BE-7D7E254E6CDB}"/>
              </a:ext>
            </a:extLst>
          </p:cNvPr>
          <p:cNvSpPr>
            <a:spLocks noGrp="1"/>
          </p:cNvSpPr>
          <p:nvPr>
            <p:ph idx="1"/>
          </p:nvPr>
        </p:nvSpPr>
        <p:spPr>
          <a:xfrm>
            <a:off x="457200" y="1600200"/>
            <a:ext cx="8229600" cy="3916363"/>
          </a:xfrm>
        </p:spPr>
        <p:txBody>
          <a:bodyPr/>
          <a:lstStyle/>
          <a:p>
            <a:pPr marL="0" indent="0">
              <a:buNone/>
            </a:pPr>
            <a:r>
              <a:rPr lang="en-GB" altLang="en-US" sz="2400" dirty="0"/>
              <a:t>Four main arousal-based, and socially developed, motives:</a:t>
            </a:r>
          </a:p>
          <a:p>
            <a:pPr marL="457200" indent="-457200">
              <a:buFont typeface="+mj-lt"/>
              <a:buAutoNum type="arabicPeriod"/>
            </a:pPr>
            <a:r>
              <a:rPr lang="en-GB" altLang="en-US" sz="2400" dirty="0"/>
              <a:t>the Achievement motive;</a:t>
            </a:r>
          </a:p>
          <a:p>
            <a:pPr marL="457200" indent="-457200">
              <a:buFont typeface="+mj-lt"/>
              <a:buAutoNum type="arabicPeriod"/>
            </a:pPr>
            <a:r>
              <a:rPr lang="en-GB" altLang="en-US" sz="2400" dirty="0"/>
              <a:t>the Power motive;</a:t>
            </a:r>
          </a:p>
          <a:p>
            <a:pPr marL="457200" indent="-457200">
              <a:buFont typeface="+mj-lt"/>
              <a:buAutoNum type="arabicPeriod"/>
            </a:pPr>
            <a:r>
              <a:rPr lang="en-GB" altLang="en-US" sz="2400" dirty="0"/>
              <a:t>the Affiliative motive;</a:t>
            </a:r>
          </a:p>
          <a:p>
            <a:pPr marL="457200" indent="-457200">
              <a:buFont typeface="+mj-lt"/>
              <a:buAutoNum type="arabicPeriod"/>
            </a:pPr>
            <a:r>
              <a:rPr lang="en-GB" altLang="en-US" sz="2400" dirty="0"/>
              <a:t>the Avoidance motive.</a:t>
            </a:r>
          </a:p>
        </p:txBody>
      </p:sp>
      <p:sp>
        <p:nvSpPr>
          <p:cNvPr id="4" name="Date Placeholder 3">
            <a:extLst>
              <a:ext uri="{FF2B5EF4-FFF2-40B4-BE49-F238E27FC236}">
                <a16:creationId xmlns:a16="http://schemas.microsoft.com/office/drawing/2014/main" id="{062783CA-4CE1-F02C-D022-67BED48BC76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8197" name="Slide Number Placeholder 4">
            <a:extLst>
              <a:ext uri="{FF2B5EF4-FFF2-40B4-BE49-F238E27FC236}">
                <a16:creationId xmlns:a16="http://schemas.microsoft.com/office/drawing/2014/main" id="{FC0B0A5F-C33B-3968-21B6-AFFD519AB0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12C84F8-AEAD-4E70-BAEE-E8CCB7082727}"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
        <p:nvSpPr>
          <p:cNvPr id="2" name="TextBox 1">
            <a:extLst>
              <a:ext uri="{FF2B5EF4-FFF2-40B4-BE49-F238E27FC236}">
                <a16:creationId xmlns:a16="http://schemas.microsoft.com/office/drawing/2014/main" id="{3956027C-5128-B0ED-51E2-58450CCCC5A2}"/>
              </a:ext>
            </a:extLst>
          </p:cNvPr>
          <p:cNvSpPr txBox="1"/>
          <p:nvPr/>
        </p:nvSpPr>
        <p:spPr>
          <a:xfrm>
            <a:off x="5364088" y="2996952"/>
            <a:ext cx="2160240" cy="1569660"/>
          </a:xfrm>
          <a:prstGeom prst="rect">
            <a:avLst/>
          </a:prstGeom>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en-GB" sz="3200" dirty="0">
                <a:solidFill>
                  <a:schemeClr val="tx1"/>
                </a:solidFill>
                <a:hlinkClick r:id="rId3"/>
              </a:rPr>
              <a:t>Watch this online</a:t>
            </a:r>
            <a:r>
              <a:rPr lang="en-GB" sz="3200" dirty="0">
                <a:solidFill>
                  <a:schemeClr val="tx1"/>
                </a:solidFill>
              </a:rPr>
              <a:t> (8:12 mins)</a:t>
            </a:r>
          </a:p>
        </p:txBody>
      </p:sp>
    </p:spTree>
    <p:extLst>
      <p:ext uri="{BB962C8B-B14F-4D97-AF65-F5344CB8AC3E}">
        <p14:creationId xmlns:p14="http://schemas.microsoft.com/office/powerpoint/2010/main" val="125761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A83A600-5528-8827-DD1B-0958066B2F02}"/>
              </a:ext>
            </a:extLst>
          </p:cNvPr>
          <p:cNvSpPr>
            <a:spLocks noGrp="1"/>
          </p:cNvSpPr>
          <p:nvPr>
            <p:ph type="title"/>
          </p:nvPr>
        </p:nvSpPr>
        <p:spPr/>
        <p:txBody>
          <a:bodyPr/>
          <a:lstStyle/>
          <a:p>
            <a:r>
              <a:rPr lang="en-GB" altLang="en-US" sz="4400" dirty="0"/>
              <a:t>3.3. McClelland’s achievement motivation theory</a:t>
            </a:r>
            <a:endParaRPr lang="en-GB" altLang="en-US" dirty="0"/>
          </a:p>
        </p:txBody>
      </p:sp>
      <p:sp>
        <p:nvSpPr>
          <p:cNvPr id="8195" name="Content Placeholder 2">
            <a:extLst>
              <a:ext uri="{FF2B5EF4-FFF2-40B4-BE49-F238E27FC236}">
                <a16:creationId xmlns:a16="http://schemas.microsoft.com/office/drawing/2014/main" id="{07117B8F-DC08-88A5-12BE-7D7E254E6CDB}"/>
              </a:ext>
            </a:extLst>
          </p:cNvPr>
          <p:cNvSpPr>
            <a:spLocks noGrp="1"/>
          </p:cNvSpPr>
          <p:nvPr>
            <p:ph idx="1"/>
          </p:nvPr>
        </p:nvSpPr>
        <p:spPr>
          <a:xfrm>
            <a:off x="457200" y="1600200"/>
            <a:ext cx="8229600" cy="3916363"/>
          </a:xfrm>
        </p:spPr>
        <p:txBody>
          <a:bodyPr/>
          <a:lstStyle/>
          <a:p>
            <a:pPr marL="0" indent="0">
              <a:buNone/>
            </a:pPr>
            <a:r>
              <a:rPr lang="en-GB" altLang="en-US" sz="2400" dirty="0"/>
              <a:t>Four characteristics of people with high n-Ach:</a:t>
            </a:r>
          </a:p>
          <a:p>
            <a:pPr marL="457200" indent="-457200">
              <a:buFont typeface="+mj-lt"/>
              <a:buAutoNum type="arabicPeriod"/>
            </a:pPr>
            <a:r>
              <a:rPr lang="en-GB" altLang="en-US" sz="2400" dirty="0"/>
              <a:t>Moderate task difficulty and goals as an achievement incentive.</a:t>
            </a:r>
          </a:p>
          <a:p>
            <a:pPr marL="457200" indent="-457200">
              <a:buFont typeface="+mj-lt"/>
              <a:buAutoNum type="arabicPeriod"/>
            </a:pPr>
            <a:r>
              <a:rPr lang="en-GB" altLang="en-US" sz="2400" dirty="0"/>
              <a:t>Personal responsibility for performance.</a:t>
            </a:r>
          </a:p>
          <a:p>
            <a:pPr marL="457200" indent="-457200">
              <a:buFont typeface="+mj-lt"/>
              <a:buAutoNum type="arabicPeriod"/>
            </a:pPr>
            <a:r>
              <a:rPr lang="en-GB" altLang="en-US" sz="2400" dirty="0"/>
              <a:t>Need for clear and unambiguous feedback on how well they are performing.</a:t>
            </a:r>
          </a:p>
          <a:p>
            <a:pPr marL="457200" indent="-457200">
              <a:buFont typeface="+mj-lt"/>
              <a:buAutoNum type="arabicPeriod"/>
            </a:pPr>
            <a:r>
              <a:rPr lang="en-GB" altLang="en-US" sz="2400" dirty="0"/>
              <a:t>More innovative. </a:t>
            </a:r>
          </a:p>
        </p:txBody>
      </p:sp>
      <p:sp>
        <p:nvSpPr>
          <p:cNvPr id="4" name="Date Placeholder 3">
            <a:extLst>
              <a:ext uri="{FF2B5EF4-FFF2-40B4-BE49-F238E27FC236}">
                <a16:creationId xmlns:a16="http://schemas.microsoft.com/office/drawing/2014/main" id="{062783CA-4CE1-F02C-D022-67BED48BC76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8197" name="Slide Number Placeholder 4">
            <a:extLst>
              <a:ext uri="{FF2B5EF4-FFF2-40B4-BE49-F238E27FC236}">
                <a16:creationId xmlns:a16="http://schemas.microsoft.com/office/drawing/2014/main" id="{FC0B0A5F-C33B-3968-21B6-AFFD519AB0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12C84F8-AEAD-4E70-BAEE-E8CCB7082727}"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Tree>
    <p:extLst>
      <p:ext uri="{BB962C8B-B14F-4D97-AF65-F5344CB8AC3E}">
        <p14:creationId xmlns:p14="http://schemas.microsoft.com/office/powerpoint/2010/main" val="28421416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A83A600-5528-8827-DD1B-0958066B2F02}"/>
              </a:ext>
            </a:extLst>
          </p:cNvPr>
          <p:cNvSpPr>
            <a:spLocks noGrp="1"/>
          </p:cNvSpPr>
          <p:nvPr>
            <p:ph type="title"/>
          </p:nvPr>
        </p:nvSpPr>
        <p:spPr/>
        <p:txBody>
          <a:bodyPr/>
          <a:lstStyle/>
          <a:p>
            <a:r>
              <a:rPr lang="en-GB" altLang="en-US" sz="4400" dirty="0"/>
              <a:t>3.4. Vroom’s Expectancy theory</a:t>
            </a:r>
            <a:endParaRPr lang="en-GB" altLang="en-US" dirty="0"/>
          </a:p>
        </p:txBody>
      </p:sp>
      <p:sp>
        <p:nvSpPr>
          <p:cNvPr id="4" name="Date Placeholder 3">
            <a:extLst>
              <a:ext uri="{FF2B5EF4-FFF2-40B4-BE49-F238E27FC236}">
                <a16:creationId xmlns:a16="http://schemas.microsoft.com/office/drawing/2014/main" id="{062783CA-4CE1-F02C-D022-67BED48BC76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8197" name="Slide Number Placeholder 4">
            <a:extLst>
              <a:ext uri="{FF2B5EF4-FFF2-40B4-BE49-F238E27FC236}">
                <a16:creationId xmlns:a16="http://schemas.microsoft.com/office/drawing/2014/main" id="{FC0B0A5F-C33B-3968-21B6-AFFD519AB0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12C84F8-AEAD-4E70-BAEE-E8CCB7082727}"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pic>
        <p:nvPicPr>
          <p:cNvPr id="3" name="Picture 2">
            <a:extLst>
              <a:ext uri="{FF2B5EF4-FFF2-40B4-BE49-F238E27FC236}">
                <a16:creationId xmlns:a16="http://schemas.microsoft.com/office/drawing/2014/main" id="{A50C791D-F3EE-7102-4F9B-BFB8CC589CE2}"/>
              </a:ext>
            </a:extLst>
          </p:cNvPr>
          <p:cNvPicPr>
            <a:picLocks noChangeAspect="1"/>
          </p:cNvPicPr>
          <p:nvPr/>
        </p:nvPicPr>
        <p:blipFill>
          <a:blip r:embed="rId3"/>
          <a:stretch>
            <a:fillRect/>
          </a:stretch>
        </p:blipFill>
        <p:spPr>
          <a:xfrm>
            <a:off x="0" y="1235228"/>
            <a:ext cx="7884368" cy="5630467"/>
          </a:xfrm>
          <a:prstGeom prst="rect">
            <a:avLst/>
          </a:prstGeom>
        </p:spPr>
      </p:pic>
      <p:sp>
        <p:nvSpPr>
          <p:cNvPr id="5" name="TextBox 4">
            <a:extLst>
              <a:ext uri="{FF2B5EF4-FFF2-40B4-BE49-F238E27FC236}">
                <a16:creationId xmlns:a16="http://schemas.microsoft.com/office/drawing/2014/main" id="{3320D5E4-0982-66B4-0FCF-2754BBCC4172}"/>
              </a:ext>
            </a:extLst>
          </p:cNvPr>
          <p:cNvSpPr txBox="1"/>
          <p:nvPr/>
        </p:nvSpPr>
        <p:spPr>
          <a:xfrm>
            <a:off x="250825" y="6001041"/>
            <a:ext cx="2483768" cy="369332"/>
          </a:xfrm>
          <a:prstGeom prst="rect">
            <a:avLst/>
          </a:prstGeom>
          <a:solidFill>
            <a:schemeClr val="bg1"/>
          </a:solidFill>
        </p:spPr>
        <p:txBody>
          <a:bodyPr wrap="square" rtlCol="0">
            <a:spAutoFit/>
          </a:bodyPr>
          <a:lstStyle/>
          <a:p>
            <a:r>
              <a:rPr lang="en-GB" dirty="0"/>
              <a:t>(Mullins, 2019, p. 268)</a:t>
            </a:r>
          </a:p>
        </p:txBody>
      </p:sp>
      <p:sp>
        <p:nvSpPr>
          <p:cNvPr id="2" name="TextBox 1">
            <a:extLst>
              <a:ext uri="{FF2B5EF4-FFF2-40B4-BE49-F238E27FC236}">
                <a16:creationId xmlns:a16="http://schemas.microsoft.com/office/drawing/2014/main" id="{E1E86B64-6A4A-86BF-9499-581BF0CA10C7}"/>
              </a:ext>
            </a:extLst>
          </p:cNvPr>
          <p:cNvSpPr txBox="1"/>
          <p:nvPr/>
        </p:nvSpPr>
        <p:spPr>
          <a:xfrm>
            <a:off x="6876430" y="1235228"/>
            <a:ext cx="2160240" cy="1569660"/>
          </a:xfrm>
          <a:prstGeom prst="rect">
            <a:avLst/>
          </a:prstGeom>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en-GB" sz="3200" dirty="0">
                <a:solidFill>
                  <a:schemeClr val="tx1"/>
                </a:solidFill>
                <a:hlinkClick r:id="rId4"/>
              </a:rPr>
              <a:t>Watch this online</a:t>
            </a:r>
            <a:r>
              <a:rPr lang="en-GB" sz="3200" dirty="0">
                <a:solidFill>
                  <a:schemeClr val="tx1"/>
                </a:solidFill>
              </a:rPr>
              <a:t> (2:31 mins)</a:t>
            </a:r>
          </a:p>
        </p:txBody>
      </p:sp>
    </p:spTree>
    <p:extLst>
      <p:ext uri="{BB962C8B-B14F-4D97-AF65-F5344CB8AC3E}">
        <p14:creationId xmlns:p14="http://schemas.microsoft.com/office/powerpoint/2010/main" val="889294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A83A600-5528-8827-DD1B-0958066B2F02}"/>
              </a:ext>
            </a:extLst>
          </p:cNvPr>
          <p:cNvSpPr>
            <a:spLocks noGrp="1"/>
          </p:cNvSpPr>
          <p:nvPr>
            <p:ph type="title"/>
          </p:nvPr>
        </p:nvSpPr>
        <p:spPr/>
        <p:txBody>
          <a:bodyPr/>
          <a:lstStyle/>
          <a:p>
            <a:r>
              <a:rPr lang="en-GB" altLang="en-US" sz="4400" dirty="0"/>
              <a:t>3.5. Equity theory of motivation</a:t>
            </a:r>
            <a:endParaRPr lang="en-GB" altLang="en-US" dirty="0"/>
          </a:p>
        </p:txBody>
      </p:sp>
      <p:sp>
        <p:nvSpPr>
          <p:cNvPr id="8195" name="Content Placeholder 2">
            <a:extLst>
              <a:ext uri="{FF2B5EF4-FFF2-40B4-BE49-F238E27FC236}">
                <a16:creationId xmlns:a16="http://schemas.microsoft.com/office/drawing/2014/main" id="{07117B8F-DC08-88A5-12BE-7D7E254E6CDB}"/>
              </a:ext>
            </a:extLst>
          </p:cNvPr>
          <p:cNvSpPr>
            <a:spLocks noGrp="1"/>
          </p:cNvSpPr>
          <p:nvPr>
            <p:ph idx="1"/>
          </p:nvPr>
        </p:nvSpPr>
        <p:spPr>
          <a:xfrm>
            <a:off x="457200" y="1600200"/>
            <a:ext cx="8229600" cy="3916363"/>
          </a:xfrm>
        </p:spPr>
        <p:txBody>
          <a:bodyPr/>
          <a:lstStyle/>
          <a:p>
            <a:r>
              <a:rPr lang="en-GB" altLang="en-US" sz="2400" dirty="0"/>
              <a:t>Focuses on people’s feelings of how fairly they have been treated in comparison with the treatment received by others.</a:t>
            </a:r>
          </a:p>
          <a:p>
            <a:r>
              <a:rPr lang="en-GB" altLang="en-US" sz="2400" dirty="0"/>
              <a:t>A feeling of inequity causes tension, which motivates the person to remove or to reduce the level of tension and perceived inequity.</a:t>
            </a:r>
          </a:p>
        </p:txBody>
      </p:sp>
      <p:sp>
        <p:nvSpPr>
          <p:cNvPr id="4" name="Date Placeholder 3">
            <a:extLst>
              <a:ext uri="{FF2B5EF4-FFF2-40B4-BE49-F238E27FC236}">
                <a16:creationId xmlns:a16="http://schemas.microsoft.com/office/drawing/2014/main" id="{062783CA-4CE1-F02C-D022-67BED48BC76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8197" name="Slide Number Placeholder 4">
            <a:extLst>
              <a:ext uri="{FF2B5EF4-FFF2-40B4-BE49-F238E27FC236}">
                <a16:creationId xmlns:a16="http://schemas.microsoft.com/office/drawing/2014/main" id="{FC0B0A5F-C33B-3968-21B6-AFFD519AB0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12C84F8-AEAD-4E70-BAEE-E8CCB7082727}"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
        <p:nvSpPr>
          <p:cNvPr id="2" name="TextBox 1">
            <a:extLst>
              <a:ext uri="{FF2B5EF4-FFF2-40B4-BE49-F238E27FC236}">
                <a16:creationId xmlns:a16="http://schemas.microsoft.com/office/drawing/2014/main" id="{C365D538-4B02-FF0C-E081-3A9A91F6B273}"/>
              </a:ext>
            </a:extLst>
          </p:cNvPr>
          <p:cNvSpPr txBox="1"/>
          <p:nvPr/>
        </p:nvSpPr>
        <p:spPr>
          <a:xfrm>
            <a:off x="3491880" y="4450934"/>
            <a:ext cx="2160240" cy="1569660"/>
          </a:xfrm>
          <a:prstGeom prst="rect">
            <a:avLst/>
          </a:prstGeom>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en-GB" sz="3200" dirty="0">
                <a:solidFill>
                  <a:schemeClr val="tx1"/>
                </a:solidFill>
                <a:hlinkClick r:id="rId3"/>
              </a:rPr>
              <a:t>Watch this online</a:t>
            </a:r>
            <a:r>
              <a:rPr lang="en-GB" sz="3200" dirty="0">
                <a:solidFill>
                  <a:schemeClr val="tx1"/>
                </a:solidFill>
              </a:rPr>
              <a:t> (3:14 mins)</a:t>
            </a:r>
          </a:p>
        </p:txBody>
      </p:sp>
    </p:spTree>
    <p:extLst>
      <p:ext uri="{BB962C8B-B14F-4D97-AF65-F5344CB8AC3E}">
        <p14:creationId xmlns:p14="http://schemas.microsoft.com/office/powerpoint/2010/main" val="25195528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A83A600-5528-8827-DD1B-0958066B2F02}"/>
              </a:ext>
            </a:extLst>
          </p:cNvPr>
          <p:cNvSpPr>
            <a:spLocks noGrp="1"/>
          </p:cNvSpPr>
          <p:nvPr>
            <p:ph type="title"/>
          </p:nvPr>
        </p:nvSpPr>
        <p:spPr/>
        <p:txBody>
          <a:bodyPr/>
          <a:lstStyle/>
          <a:p>
            <a:r>
              <a:rPr lang="en-GB" altLang="en-US" sz="3200" dirty="0"/>
              <a:t>3.5. Equity theory of motivation</a:t>
            </a:r>
            <a:br>
              <a:rPr lang="en-GB" altLang="en-US" sz="3200" dirty="0"/>
            </a:br>
            <a:r>
              <a:rPr lang="en-GB" altLang="en-US" sz="3200" dirty="0"/>
              <a:t>Secret pay</a:t>
            </a:r>
          </a:p>
        </p:txBody>
      </p:sp>
      <p:sp>
        <p:nvSpPr>
          <p:cNvPr id="8195" name="Content Placeholder 2">
            <a:extLst>
              <a:ext uri="{FF2B5EF4-FFF2-40B4-BE49-F238E27FC236}">
                <a16:creationId xmlns:a16="http://schemas.microsoft.com/office/drawing/2014/main" id="{07117B8F-DC08-88A5-12BE-7D7E254E6CDB}"/>
              </a:ext>
            </a:extLst>
          </p:cNvPr>
          <p:cNvSpPr>
            <a:spLocks noGrp="1"/>
          </p:cNvSpPr>
          <p:nvPr>
            <p:ph idx="1"/>
          </p:nvPr>
        </p:nvSpPr>
        <p:spPr>
          <a:xfrm>
            <a:off x="457200" y="1600200"/>
            <a:ext cx="8229600" cy="3916363"/>
          </a:xfrm>
        </p:spPr>
        <p:txBody>
          <a:bodyPr/>
          <a:lstStyle/>
          <a:p>
            <a:endParaRPr lang="en-GB" altLang="en-US" sz="2400" dirty="0"/>
          </a:p>
        </p:txBody>
      </p:sp>
      <p:sp>
        <p:nvSpPr>
          <p:cNvPr id="4" name="Date Placeholder 3">
            <a:extLst>
              <a:ext uri="{FF2B5EF4-FFF2-40B4-BE49-F238E27FC236}">
                <a16:creationId xmlns:a16="http://schemas.microsoft.com/office/drawing/2014/main" id="{062783CA-4CE1-F02C-D022-67BED48BC76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8197" name="Slide Number Placeholder 4">
            <a:extLst>
              <a:ext uri="{FF2B5EF4-FFF2-40B4-BE49-F238E27FC236}">
                <a16:creationId xmlns:a16="http://schemas.microsoft.com/office/drawing/2014/main" id="{FC0B0A5F-C33B-3968-21B6-AFFD519AB0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12C84F8-AEAD-4E70-BAEE-E8CCB7082727}"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pic>
        <p:nvPicPr>
          <p:cNvPr id="3" name="Picture 2">
            <a:extLst>
              <a:ext uri="{FF2B5EF4-FFF2-40B4-BE49-F238E27FC236}">
                <a16:creationId xmlns:a16="http://schemas.microsoft.com/office/drawing/2014/main" id="{B830051F-1123-4D95-D8D3-0C2491AAD85C}"/>
              </a:ext>
            </a:extLst>
          </p:cNvPr>
          <p:cNvPicPr>
            <a:picLocks noChangeAspect="1"/>
          </p:cNvPicPr>
          <p:nvPr/>
        </p:nvPicPr>
        <p:blipFill>
          <a:blip r:embed="rId3"/>
          <a:stretch>
            <a:fillRect/>
          </a:stretch>
        </p:blipFill>
        <p:spPr>
          <a:xfrm>
            <a:off x="-58433" y="1341437"/>
            <a:ext cx="9186243" cy="5516563"/>
          </a:xfrm>
          <a:prstGeom prst="rect">
            <a:avLst/>
          </a:prstGeom>
        </p:spPr>
      </p:pic>
      <p:sp>
        <p:nvSpPr>
          <p:cNvPr id="5" name="TextBox 4">
            <a:extLst>
              <a:ext uri="{FF2B5EF4-FFF2-40B4-BE49-F238E27FC236}">
                <a16:creationId xmlns:a16="http://schemas.microsoft.com/office/drawing/2014/main" id="{023FCA17-231A-77A3-59C6-1DDEBB02F4F1}"/>
              </a:ext>
            </a:extLst>
          </p:cNvPr>
          <p:cNvSpPr txBox="1"/>
          <p:nvPr/>
        </p:nvSpPr>
        <p:spPr>
          <a:xfrm>
            <a:off x="6203032" y="6374368"/>
            <a:ext cx="2483768" cy="369332"/>
          </a:xfrm>
          <a:prstGeom prst="rect">
            <a:avLst/>
          </a:prstGeom>
          <a:solidFill>
            <a:schemeClr val="bg1"/>
          </a:solidFill>
        </p:spPr>
        <p:txBody>
          <a:bodyPr wrap="square" rtlCol="0">
            <a:spAutoFit/>
          </a:bodyPr>
          <a:lstStyle/>
          <a:p>
            <a:r>
              <a:rPr lang="en-GB" dirty="0"/>
              <a:t>(Mullins, 2019, p. 270)</a:t>
            </a:r>
          </a:p>
        </p:txBody>
      </p:sp>
    </p:spTree>
    <p:extLst>
      <p:ext uri="{BB962C8B-B14F-4D97-AF65-F5344CB8AC3E}">
        <p14:creationId xmlns:p14="http://schemas.microsoft.com/office/powerpoint/2010/main" val="7639784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A83A600-5528-8827-DD1B-0958066B2F02}"/>
              </a:ext>
            </a:extLst>
          </p:cNvPr>
          <p:cNvSpPr>
            <a:spLocks noGrp="1"/>
          </p:cNvSpPr>
          <p:nvPr>
            <p:ph type="title"/>
          </p:nvPr>
        </p:nvSpPr>
        <p:spPr/>
        <p:txBody>
          <a:bodyPr/>
          <a:lstStyle/>
          <a:p>
            <a:r>
              <a:rPr lang="en-GB" altLang="en-US" sz="4400" dirty="0"/>
              <a:t>3.6. Goal theory</a:t>
            </a:r>
            <a:endParaRPr lang="en-GB" altLang="en-US" dirty="0"/>
          </a:p>
        </p:txBody>
      </p:sp>
      <p:sp>
        <p:nvSpPr>
          <p:cNvPr id="8195" name="Content Placeholder 2">
            <a:extLst>
              <a:ext uri="{FF2B5EF4-FFF2-40B4-BE49-F238E27FC236}">
                <a16:creationId xmlns:a16="http://schemas.microsoft.com/office/drawing/2014/main" id="{07117B8F-DC08-88A5-12BE-7D7E254E6CDB}"/>
              </a:ext>
            </a:extLst>
          </p:cNvPr>
          <p:cNvSpPr>
            <a:spLocks noGrp="1"/>
          </p:cNvSpPr>
          <p:nvPr>
            <p:ph idx="1"/>
          </p:nvPr>
        </p:nvSpPr>
        <p:spPr>
          <a:xfrm>
            <a:off x="457200" y="1600200"/>
            <a:ext cx="8229600" cy="3916363"/>
          </a:xfrm>
        </p:spPr>
        <p:txBody>
          <a:bodyPr/>
          <a:lstStyle/>
          <a:p>
            <a:r>
              <a:rPr lang="en-GB" altLang="en-US" sz="1800" dirty="0"/>
              <a:t>Goals direct work behaviour and performance and lead to certain consequences or feedback.</a:t>
            </a:r>
          </a:p>
          <a:p>
            <a:r>
              <a:rPr lang="en-GB" altLang="en-US" sz="1800" dirty="0"/>
              <a:t>People strive to achieve goals in order to satisfy their emotions and desires.</a:t>
            </a:r>
          </a:p>
          <a:p>
            <a:r>
              <a:rPr lang="en-GB" altLang="en-US" sz="1800" dirty="0"/>
              <a:t>‘Goal-setting is more appropriately viewed as a motivational technique rather than as a formal theory of motivation’ (Locke). </a:t>
            </a:r>
          </a:p>
          <a:p>
            <a:r>
              <a:rPr lang="en-GB" altLang="en-US" sz="1800" dirty="0"/>
              <a:t>Motivational goals should</a:t>
            </a:r>
          </a:p>
          <a:p>
            <a:pPr marL="800100" lvl="1" indent="-342900">
              <a:buFont typeface="+mj-lt"/>
              <a:buAutoNum type="arabicPeriod"/>
            </a:pPr>
            <a:r>
              <a:rPr lang="en-GB" altLang="en-US" sz="1400" dirty="0"/>
              <a:t>have appropriate level of difficulty (difficult goals, stretch goals are better motivators than easier goals)</a:t>
            </a:r>
          </a:p>
          <a:p>
            <a:pPr marL="800100" lvl="1" indent="-342900">
              <a:buFont typeface="+mj-lt"/>
              <a:buAutoNum type="arabicPeriod"/>
            </a:pPr>
            <a:r>
              <a:rPr lang="en-GB" altLang="en-US" sz="1400" dirty="0"/>
              <a:t>be specific and quantitative</a:t>
            </a:r>
          </a:p>
          <a:p>
            <a:pPr marL="800100" lvl="1" indent="-342900">
              <a:buFont typeface="+mj-lt"/>
              <a:buAutoNum type="arabicPeriod"/>
            </a:pPr>
            <a:r>
              <a:rPr lang="en-GB" altLang="en-US" sz="1400" dirty="0"/>
              <a:t>stem from the critical success indicators</a:t>
            </a:r>
          </a:p>
          <a:p>
            <a:pPr marL="800100" lvl="1" indent="-342900">
              <a:buFont typeface="+mj-lt"/>
              <a:buAutoNum type="arabicPeriod"/>
            </a:pPr>
            <a:r>
              <a:rPr lang="en-GB" altLang="en-US" sz="1400" dirty="0"/>
              <a:t>been agreed by the task forces and been resulted from deep discussion within the company</a:t>
            </a:r>
          </a:p>
          <a:p>
            <a:pPr marL="800100" lvl="1" indent="-342900">
              <a:buFont typeface="+mj-lt"/>
              <a:buAutoNum type="arabicPeriod"/>
            </a:pPr>
            <a:r>
              <a:rPr lang="en-GB" altLang="en-US" sz="1400" dirty="0"/>
              <a:t>lead to the development of activities and tactics to achieve the goals</a:t>
            </a:r>
          </a:p>
          <a:p>
            <a:pPr lvl="1"/>
            <a:endParaRPr lang="en-GB" altLang="en-US" sz="1400" dirty="0"/>
          </a:p>
          <a:p>
            <a:pPr lvl="1"/>
            <a:endParaRPr lang="en-GB" altLang="en-US" sz="1400" dirty="0"/>
          </a:p>
        </p:txBody>
      </p:sp>
      <p:sp>
        <p:nvSpPr>
          <p:cNvPr id="4" name="Date Placeholder 3">
            <a:extLst>
              <a:ext uri="{FF2B5EF4-FFF2-40B4-BE49-F238E27FC236}">
                <a16:creationId xmlns:a16="http://schemas.microsoft.com/office/drawing/2014/main" id="{062783CA-4CE1-F02C-D022-67BED48BC76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8197" name="Slide Number Placeholder 4">
            <a:extLst>
              <a:ext uri="{FF2B5EF4-FFF2-40B4-BE49-F238E27FC236}">
                <a16:creationId xmlns:a16="http://schemas.microsoft.com/office/drawing/2014/main" id="{FC0B0A5F-C33B-3968-21B6-AFFD519AB0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12C84F8-AEAD-4E70-BAEE-E8CCB7082727}"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
        <p:nvSpPr>
          <p:cNvPr id="2" name="TextBox 1">
            <a:extLst>
              <a:ext uri="{FF2B5EF4-FFF2-40B4-BE49-F238E27FC236}">
                <a16:creationId xmlns:a16="http://schemas.microsoft.com/office/drawing/2014/main" id="{B7DC26B8-743F-55EC-51DB-B7C3472E5459}"/>
              </a:ext>
            </a:extLst>
          </p:cNvPr>
          <p:cNvSpPr txBox="1"/>
          <p:nvPr/>
        </p:nvSpPr>
        <p:spPr>
          <a:xfrm>
            <a:off x="3491880" y="5235764"/>
            <a:ext cx="2160240" cy="1569660"/>
          </a:xfrm>
          <a:prstGeom prst="rect">
            <a:avLst/>
          </a:prstGeom>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en-GB" sz="3200" dirty="0">
                <a:solidFill>
                  <a:schemeClr val="tx1"/>
                </a:solidFill>
                <a:hlinkClick r:id="rId3"/>
              </a:rPr>
              <a:t>Watch this online</a:t>
            </a:r>
            <a:r>
              <a:rPr lang="en-GB" sz="3200" dirty="0">
                <a:solidFill>
                  <a:schemeClr val="tx1"/>
                </a:solidFill>
              </a:rPr>
              <a:t> (6:28 mins)</a:t>
            </a:r>
          </a:p>
        </p:txBody>
      </p:sp>
    </p:spTree>
    <p:extLst>
      <p:ext uri="{BB962C8B-B14F-4D97-AF65-F5344CB8AC3E}">
        <p14:creationId xmlns:p14="http://schemas.microsoft.com/office/powerpoint/2010/main" val="24453451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A83A600-5528-8827-DD1B-0958066B2F02}"/>
              </a:ext>
            </a:extLst>
          </p:cNvPr>
          <p:cNvSpPr>
            <a:spLocks noGrp="1"/>
          </p:cNvSpPr>
          <p:nvPr>
            <p:ph type="title"/>
          </p:nvPr>
        </p:nvSpPr>
        <p:spPr/>
        <p:txBody>
          <a:bodyPr/>
          <a:lstStyle/>
          <a:p>
            <a:r>
              <a:rPr lang="en-GB" altLang="en-US" sz="4400" dirty="0"/>
              <a:t>3.6. Goal theory</a:t>
            </a:r>
            <a:endParaRPr lang="en-GB" altLang="en-US" dirty="0"/>
          </a:p>
        </p:txBody>
      </p:sp>
      <p:sp>
        <p:nvSpPr>
          <p:cNvPr id="8195" name="Content Placeholder 2">
            <a:extLst>
              <a:ext uri="{FF2B5EF4-FFF2-40B4-BE49-F238E27FC236}">
                <a16:creationId xmlns:a16="http://schemas.microsoft.com/office/drawing/2014/main" id="{07117B8F-DC08-88A5-12BE-7D7E254E6CDB}"/>
              </a:ext>
            </a:extLst>
          </p:cNvPr>
          <p:cNvSpPr>
            <a:spLocks noGrp="1"/>
          </p:cNvSpPr>
          <p:nvPr>
            <p:ph idx="1"/>
          </p:nvPr>
        </p:nvSpPr>
        <p:spPr>
          <a:xfrm>
            <a:off x="457200" y="1600200"/>
            <a:ext cx="8229600" cy="3916363"/>
          </a:xfrm>
        </p:spPr>
        <p:txBody>
          <a:bodyPr/>
          <a:lstStyle/>
          <a:p>
            <a:endParaRPr lang="en-GB" altLang="en-US" sz="1800" dirty="0"/>
          </a:p>
        </p:txBody>
      </p:sp>
      <p:sp>
        <p:nvSpPr>
          <p:cNvPr id="4" name="Date Placeholder 3">
            <a:extLst>
              <a:ext uri="{FF2B5EF4-FFF2-40B4-BE49-F238E27FC236}">
                <a16:creationId xmlns:a16="http://schemas.microsoft.com/office/drawing/2014/main" id="{062783CA-4CE1-F02C-D022-67BED48BC76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8197" name="Slide Number Placeholder 4">
            <a:extLst>
              <a:ext uri="{FF2B5EF4-FFF2-40B4-BE49-F238E27FC236}">
                <a16:creationId xmlns:a16="http://schemas.microsoft.com/office/drawing/2014/main" id="{FC0B0A5F-C33B-3968-21B6-AFFD519AB0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12C84F8-AEAD-4E70-BAEE-E8CCB7082727}"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pic>
        <p:nvPicPr>
          <p:cNvPr id="3" name="Picture 2">
            <a:extLst>
              <a:ext uri="{FF2B5EF4-FFF2-40B4-BE49-F238E27FC236}">
                <a16:creationId xmlns:a16="http://schemas.microsoft.com/office/drawing/2014/main" id="{01A42AC9-2B0A-6106-8CCE-AC12479E12AD}"/>
              </a:ext>
            </a:extLst>
          </p:cNvPr>
          <p:cNvPicPr>
            <a:picLocks noChangeAspect="1"/>
          </p:cNvPicPr>
          <p:nvPr/>
        </p:nvPicPr>
        <p:blipFill>
          <a:blip r:embed="rId3"/>
          <a:stretch>
            <a:fillRect/>
          </a:stretch>
        </p:blipFill>
        <p:spPr>
          <a:xfrm>
            <a:off x="0" y="1417638"/>
            <a:ext cx="9111739" cy="3916362"/>
          </a:xfrm>
          <a:prstGeom prst="rect">
            <a:avLst/>
          </a:prstGeom>
        </p:spPr>
      </p:pic>
      <p:sp>
        <p:nvSpPr>
          <p:cNvPr id="6" name="TextBox 5">
            <a:extLst>
              <a:ext uri="{FF2B5EF4-FFF2-40B4-BE49-F238E27FC236}">
                <a16:creationId xmlns:a16="http://schemas.microsoft.com/office/drawing/2014/main" id="{884C0E3A-CF29-6F90-728D-C1123F4275C3}"/>
              </a:ext>
            </a:extLst>
          </p:cNvPr>
          <p:cNvSpPr txBox="1"/>
          <p:nvPr/>
        </p:nvSpPr>
        <p:spPr>
          <a:xfrm>
            <a:off x="6203032" y="5274891"/>
            <a:ext cx="2483768" cy="369332"/>
          </a:xfrm>
          <a:prstGeom prst="rect">
            <a:avLst/>
          </a:prstGeom>
          <a:solidFill>
            <a:schemeClr val="bg1"/>
          </a:solidFill>
        </p:spPr>
        <p:txBody>
          <a:bodyPr wrap="square" rtlCol="0">
            <a:spAutoFit/>
          </a:bodyPr>
          <a:lstStyle/>
          <a:p>
            <a:r>
              <a:rPr lang="en-GB" dirty="0"/>
              <a:t>(Mullins, 2019, p. 272)</a:t>
            </a:r>
          </a:p>
        </p:txBody>
      </p:sp>
    </p:spTree>
    <p:extLst>
      <p:ext uri="{BB962C8B-B14F-4D97-AF65-F5344CB8AC3E}">
        <p14:creationId xmlns:p14="http://schemas.microsoft.com/office/powerpoint/2010/main" val="37470184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A83A600-5528-8827-DD1B-0958066B2F02}"/>
              </a:ext>
            </a:extLst>
          </p:cNvPr>
          <p:cNvSpPr>
            <a:spLocks noGrp="1"/>
          </p:cNvSpPr>
          <p:nvPr>
            <p:ph type="title"/>
          </p:nvPr>
        </p:nvSpPr>
        <p:spPr/>
        <p:txBody>
          <a:bodyPr/>
          <a:lstStyle/>
          <a:p>
            <a:r>
              <a:rPr lang="en-GB" altLang="en-US" dirty="0"/>
              <a:t>4. </a:t>
            </a:r>
            <a:r>
              <a:rPr lang="en-GB" altLang="en-US" sz="4400" dirty="0"/>
              <a:t>Job satisfaction</a:t>
            </a:r>
            <a:endParaRPr lang="en-GB" altLang="en-US" dirty="0"/>
          </a:p>
        </p:txBody>
      </p:sp>
      <p:sp>
        <p:nvSpPr>
          <p:cNvPr id="8195" name="Content Placeholder 2">
            <a:extLst>
              <a:ext uri="{FF2B5EF4-FFF2-40B4-BE49-F238E27FC236}">
                <a16:creationId xmlns:a16="http://schemas.microsoft.com/office/drawing/2014/main" id="{07117B8F-DC08-88A5-12BE-7D7E254E6CDB}"/>
              </a:ext>
            </a:extLst>
          </p:cNvPr>
          <p:cNvSpPr>
            <a:spLocks noGrp="1"/>
          </p:cNvSpPr>
          <p:nvPr>
            <p:ph idx="1"/>
          </p:nvPr>
        </p:nvSpPr>
        <p:spPr>
          <a:xfrm>
            <a:off x="457200" y="1600200"/>
            <a:ext cx="8229600" cy="3916363"/>
          </a:xfrm>
        </p:spPr>
        <p:txBody>
          <a:bodyPr/>
          <a:lstStyle/>
          <a:p>
            <a:r>
              <a:rPr lang="en-GB" altLang="en-US" sz="2400" dirty="0"/>
              <a:t>is complex and multifaceted, and can mean different things to different people.</a:t>
            </a:r>
          </a:p>
          <a:p>
            <a:r>
              <a:rPr lang="en-GB" altLang="en-US" sz="2400" dirty="0"/>
              <a:t>is more of an attitude, an internal state and could for example be associated with a personal feeling of achievement, either quantitative or qualitative.</a:t>
            </a:r>
          </a:p>
          <a:p>
            <a:r>
              <a:rPr lang="en-GB" altLang="en-US" sz="2400" dirty="0"/>
              <a:t>There is undoubtedly an integral relationship between motivation, satisfaction and performance but the exact nature of this relationship is an issue of continuing debate.</a:t>
            </a:r>
          </a:p>
        </p:txBody>
      </p:sp>
      <p:sp>
        <p:nvSpPr>
          <p:cNvPr id="4" name="Date Placeholder 3">
            <a:extLst>
              <a:ext uri="{FF2B5EF4-FFF2-40B4-BE49-F238E27FC236}">
                <a16:creationId xmlns:a16="http://schemas.microsoft.com/office/drawing/2014/main" id="{062783CA-4CE1-F02C-D022-67BED48BC76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8197" name="Slide Number Placeholder 4">
            <a:extLst>
              <a:ext uri="{FF2B5EF4-FFF2-40B4-BE49-F238E27FC236}">
                <a16:creationId xmlns:a16="http://schemas.microsoft.com/office/drawing/2014/main" id="{FC0B0A5F-C33B-3968-21B6-AFFD519AB0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12C84F8-AEAD-4E70-BAEE-E8CCB7082727}"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sp>
        <p:nvSpPr>
          <p:cNvPr id="2" name="TextBox 1">
            <a:extLst>
              <a:ext uri="{FF2B5EF4-FFF2-40B4-BE49-F238E27FC236}">
                <a16:creationId xmlns:a16="http://schemas.microsoft.com/office/drawing/2014/main" id="{ED502CFB-12C5-44CA-5463-616C07BC4ACD}"/>
              </a:ext>
            </a:extLst>
          </p:cNvPr>
          <p:cNvSpPr txBox="1"/>
          <p:nvPr/>
        </p:nvSpPr>
        <p:spPr>
          <a:xfrm>
            <a:off x="3491880" y="5235764"/>
            <a:ext cx="2160240" cy="1569660"/>
          </a:xfrm>
          <a:prstGeom prst="rect">
            <a:avLst/>
          </a:prstGeom>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en-GB" sz="3200" dirty="0">
                <a:solidFill>
                  <a:schemeClr val="tx1"/>
                </a:solidFill>
                <a:hlinkClick r:id="rId2"/>
              </a:rPr>
              <a:t>Watch this online</a:t>
            </a:r>
            <a:r>
              <a:rPr lang="en-GB" sz="3200" dirty="0">
                <a:solidFill>
                  <a:schemeClr val="tx1"/>
                </a:solidFill>
              </a:rPr>
              <a:t> (6:28 mins)</a:t>
            </a:r>
          </a:p>
        </p:txBody>
      </p:sp>
    </p:spTree>
    <p:extLst>
      <p:ext uri="{BB962C8B-B14F-4D97-AF65-F5344CB8AC3E}">
        <p14:creationId xmlns:p14="http://schemas.microsoft.com/office/powerpoint/2010/main" val="39175441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A83A600-5528-8827-DD1B-0958066B2F02}"/>
              </a:ext>
            </a:extLst>
          </p:cNvPr>
          <p:cNvSpPr>
            <a:spLocks noGrp="1"/>
          </p:cNvSpPr>
          <p:nvPr>
            <p:ph type="title"/>
          </p:nvPr>
        </p:nvSpPr>
        <p:spPr/>
        <p:txBody>
          <a:bodyPr/>
          <a:lstStyle/>
          <a:p>
            <a:r>
              <a:rPr lang="en-GB" altLang="en-US" dirty="0"/>
              <a:t>4. </a:t>
            </a:r>
            <a:r>
              <a:rPr lang="en-GB" altLang="en-US" sz="4400" dirty="0"/>
              <a:t>Job satisfaction</a:t>
            </a:r>
            <a:endParaRPr lang="en-GB" altLang="en-US" dirty="0"/>
          </a:p>
        </p:txBody>
      </p:sp>
      <p:sp>
        <p:nvSpPr>
          <p:cNvPr id="8195" name="Content Placeholder 2">
            <a:extLst>
              <a:ext uri="{FF2B5EF4-FFF2-40B4-BE49-F238E27FC236}">
                <a16:creationId xmlns:a16="http://schemas.microsoft.com/office/drawing/2014/main" id="{07117B8F-DC08-88A5-12BE-7D7E254E6CDB}"/>
              </a:ext>
            </a:extLst>
          </p:cNvPr>
          <p:cNvSpPr>
            <a:spLocks noGrp="1"/>
          </p:cNvSpPr>
          <p:nvPr>
            <p:ph idx="1"/>
          </p:nvPr>
        </p:nvSpPr>
        <p:spPr>
          <a:xfrm>
            <a:off x="457200" y="1600200"/>
            <a:ext cx="8229600" cy="3916363"/>
          </a:xfrm>
        </p:spPr>
        <p:txBody>
          <a:bodyPr/>
          <a:lstStyle/>
          <a:p>
            <a:r>
              <a:rPr lang="en-GB" altLang="en-US" sz="2400" dirty="0"/>
              <a:t>5 main dimensions of job satisfaction:</a:t>
            </a:r>
          </a:p>
          <a:p>
            <a:pPr>
              <a:buFont typeface="+mj-lt"/>
              <a:buAutoNum type="arabicPeriod"/>
            </a:pPr>
            <a:r>
              <a:rPr lang="en-GB" altLang="en-US" sz="1800" b="1" dirty="0"/>
              <a:t>Individual factors </a:t>
            </a:r>
            <a:r>
              <a:rPr lang="en-GB" altLang="en-US" sz="1800" dirty="0"/>
              <a:t>include personality, education and qualifications, intelligence and abilities, age, marital status, orientation to work.</a:t>
            </a:r>
          </a:p>
          <a:p>
            <a:pPr>
              <a:buFont typeface="+mj-lt"/>
              <a:buAutoNum type="arabicPeriod"/>
            </a:pPr>
            <a:r>
              <a:rPr lang="en-GB" altLang="en-US" sz="1800" b="1" dirty="0"/>
              <a:t>Social factors </a:t>
            </a:r>
            <a:r>
              <a:rPr lang="en-GB" altLang="en-US" sz="1800" dirty="0"/>
              <a:t>include relationships with co-workers, group working and norms, opportunities for interaction, informal organisation.</a:t>
            </a:r>
          </a:p>
          <a:p>
            <a:pPr>
              <a:buFont typeface="+mj-lt"/>
              <a:buAutoNum type="arabicPeriod"/>
            </a:pPr>
            <a:r>
              <a:rPr lang="en-GB" altLang="en-US" sz="1800" b="1" dirty="0"/>
              <a:t>Cultural factors </a:t>
            </a:r>
            <a:r>
              <a:rPr lang="en-GB" altLang="en-US" sz="1800" dirty="0"/>
              <a:t>include ethnicity, underlying attitudes, beliefs and values.</a:t>
            </a:r>
          </a:p>
          <a:p>
            <a:pPr>
              <a:buFont typeface="+mj-lt"/>
              <a:buAutoNum type="arabicPeriod"/>
            </a:pPr>
            <a:r>
              <a:rPr lang="en-GB" altLang="en-US" sz="1800" b="1" dirty="0"/>
              <a:t>Organisational factors </a:t>
            </a:r>
            <a:r>
              <a:rPr lang="en-GB" altLang="en-US" sz="1800" dirty="0"/>
              <a:t>include nature and size, formal structure, HR policies and procedures, nature of the work, technology and work organisation, styles of leadership, management systems, working conditions.</a:t>
            </a:r>
          </a:p>
          <a:p>
            <a:pPr>
              <a:buFont typeface="+mj-lt"/>
              <a:buAutoNum type="arabicPeriod"/>
            </a:pPr>
            <a:r>
              <a:rPr lang="en-GB" altLang="en-US" sz="1800" b="1" dirty="0"/>
              <a:t>Environmental factors </a:t>
            </a:r>
            <a:r>
              <a:rPr lang="en-GB" altLang="en-US" sz="1800" dirty="0"/>
              <a:t>include economic, social, technical and governmental</a:t>
            </a:r>
          </a:p>
          <a:p>
            <a:endParaRPr lang="en-GB" altLang="en-US" sz="2400" dirty="0"/>
          </a:p>
        </p:txBody>
      </p:sp>
      <p:sp>
        <p:nvSpPr>
          <p:cNvPr id="4" name="Date Placeholder 3">
            <a:extLst>
              <a:ext uri="{FF2B5EF4-FFF2-40B4-BE49-F238E27FC236}">
                <a16:creationId xmlns:a16="http://schemas.microsoft.com/office/drawing/2014/main" id="{062783CA-4CE1-F02C-D022-67BED48BC76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8197" name="Slide Number Placeholder 4">
            <a:extLst>
              <a:ext uri="{FF2B5EF4-FFF2-40B4-BE49-F238E27FC236}">
                <a16:creationId xmlns:a16="http://schemas.microsoft.com/office/drawing/2014/main" id="{FC0B0A5F-C33B-3968-21B6-AFFD519AB0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12C84F8-AEAD-4E70-BAEE-E8CCB7082727}"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Tree>
    <p:extLst>
      <p:ext uri="{BB962C8B-B14F-4D97-AF65-F5344CB8AC3E}">
        <p14:creationId xmlns:p14="http://schemas.microsoft.com/office/powerpoint/2010/main" val="21053932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A83A600-5528-8827-DD1B-0958066B2F02}"/>
              </a:ext>
            </a:extLst>
          </p:cNvPr>
          <p:cNvSpPr>
            <a:spLocks noGrp="1"/>
          </p:cNvSpPr>
          <p:nvPr>
            <p:ph type="title"/>
          </p:nvPr>
        </p:nvSpPr>
        <p:spPr/>
        <p:txBody>
          <a:bodyPr/>
          <a:lstStyle/>
          <a:p>
            <a:r>
              <a:rPr lang="en-GB" altLang="en-US" dirty="0"/>
              <a:t>4. </a:t>
            </a:r>
            <a:r>
              <a:rPr lang="en-GB" altLang="en-US" sz="4400" dirty="0"/>
              <a:t>Job satisfaction</a:t>
            </a:r>
            <a:endParaRPr lang="en-GB" altLang="en-US" dirty="0"/>
          </a:p>
        </p:txBody>
      </p:sp>
      <p:pic>
        <p:nvPicPr>
          <p:cNvPr id="3" name="Content Placeholder 2">
            <a:extLst>
              <a:ext uri="{FF2B5EF4-FFF2-40B4-BE49-F238E27FC236}">
                <a16:creationId xmlns:a16="http://schemas.microsoft.com/office/drawing/2014/main" id="{EC133F4F-6410-BE68-BF5D-22B3BC6FEF92}"/>
              </a:ext>
            </a:extLst>
          </p:cNvPr>
          <p:cNvPicPr>
            <a:picLocks noGrp="1" noChangeAspect="1"/>
          </p:cNvPicPr>
          <p:nvPr>
            <p:ph idx="1"/>
          </p:nvPr>
        </p:nvPicPr>
        <p:blipFill>
          <a:blip r:embed="rId3"/>
          <a:stretch>
            <a:fillRect/>
          </a:stretch>
        </p:blipFill>
        <p:spPr>
          <a:xfrm>
            <a:off x="-8095" y="1321669"/>
            <a:ext cx="9186861" cy="5013176"/>
          </a:xfrm>
        </p:spPr>
      </p:pic>
      <p:sp>
        <p:nvSpPr>
          <p:cNvPr id="4" name="Date Placeholder 3">
            <a:extLst>
              <a:ext uri="{FF2B5EF4-FFF2-40B4-BE49-F238E27FC236}">
                <a16:creationId xmlns:a16="http://schemas.microsoft.com/office/drawing/2014/main" id="{062783CA-4CE1-F02C-D022-67BED48BC76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8197" name="Slide Number Placeholder 4">
            <a:extLst>
              <a:ext uri="{FF2B5EF4-FFF2-40B4-BE49-F238E27FC236}">
                <a16:creationId xmlns:a16="http://schemas.microsoft.com/office/drawing/2014/main" id="{FC0B0A5F-C33B-3968-21B6-AFFD519AB0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12C84F8-AEAD-4E70-BAEE-E8CCB7082727}"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
        <p:nvSpPr>
          <p:cNvPr id="5" name="TextBox 4">
            <a:extLst>
              <a:ext uri="{FF2B5EF4-FFF2-40B4-BE49-F238E27FC236}">
                <a16:creationId xmlns:a16="http://schemas.microsoft.com/office/drawing/2014/main" id="{B3492868-F785-10FF-414D-2BC3D10B07F4}"/>
              </a:ext>
            </a:extLst>
          </p:cNvPr>
          <p:cNvSpPr txBox="1"/>
          <p:nvPr/>
        </p:nvSpPr>
        <p:spPr>
          <a:xfrm>
            <a:off x="5472782" y="5804300"/>
            <a:ext cx="2483768" cy="369332"/>
          </a:xfrm>
          <a:prstGeom prst="rect">
            <a:avLst/>
          </a:prstGeom>
          <a:solidFill>
            <a:schemeClr val="bg1"/>
          </a:solidFill>
        </p:spPr>
        <p:txBody>
          <a:bodyPr wrap="square" rtlCol="0">
            <a:spAutoFit/>
          </a:bodyPr>
          <a:lstStyle/>
          <a:p>
            <a:r>
              <a:rPr lang="en-GB" dirty="0"/>
              <a:t>(Mullins, 2019, p. 279)</a:t>
            </a:r>
          </a:p>
        </p:txBody>
      </p:sp>
    </p:spTree>
    <p:extLst>
      <p:ext uri="{BB962C8B-B14F-4D97-AF65-F5344CB8AC3E}">
        <p14:creationId xmlns:p14="http://schemas.microsoft.com/office/powerpoint/2010/main" val="473989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A83A600-5528-8827-DD1B-0958066B2F02}"/>
              </a:ext>
            </a:extLst>
          </p:cNvPr>
          <p:cNvSpPr>
            <a:spLocks noGrp="1"/>
          </p:cNvSpPr>
          <p:nvPr>
            <p:ph type="title"/>
          </p:nvPr>
        </p:nvSpPr>
        <p:spPr/>
        <p:txBody>
          <a:bodyPr/>
          <a:lstStyle/>
          <a:p>
            <a:r>
              <a:rPr lang="en-GB" altLang="en-US" dirty="0"/>
              <a:t>5. </a:t>
            </a:r>
            <a:r>
              <a:rPr lang="en-GB" altLang="en-US" sz="4400" dirty="0"/>
              <a:t>Comprehensive model of job enrichment</a:t>
            </a:r>
            <a:endParaRPr lang="en-GB" altLang="en-US" dirty="0"/>
          </a:p>
        </p:txBody>
      </p:sp>
      <p:sp>
        <p:nvSpPr>
          <p:cNvPr id="8195" name="Content Placeholder 2">
            <a:extLst>
              <a:ext uri="{FF2B5EF4-FFF2-40B4-BE49-F238E27FC236}">
                <a16:creationId xmlns:a16="http://schemas.microsoft.com/office/drawing/2014/main" id="{07117B8F-DC08-88A5-12BE-7D7E254E6CDB}"/>
              </a:ext>
            </a:extLst>
          </p:cNvPr>
          <p:cNvSpPr>
            <a:spLocks noGrp="1"/>
          </p:cNvSpPr>
          <p:nvPr>
            <p:ph idx="1"/>
          </p:nvPr>
        </p:nvSpPr>
        <p:spPr>
          <a:xfrm>
            <a:off x="457200" y="1600200"/>
            <a:ext cx="8229600" cy="3916363"/>
          </a:xfrm>
        </p:spPr>
        <p:txBody>
          <a:bodyPr/>
          <a:lstStyle/>
          <a:p>
            <a:r>
              <a:rPr lang="en-GB" altLang="en-US" sz="2000" dirty="0"/>
              <a:t>Is an attempt to improve intrinsic motivation</a:t>
            </a:r>
          </a:p>
          <a:p>
            <a:r>
              <a:rPr lang="en-GB" altLang="en-US" sz="2000" dirty="0"/>
              <a:t>Five core dimensions:</a:t>
            </a:r>
          </a:p>
          <a:p>
            <a:pPr>
              <a:buFont typeface="+mj-lt"/>
              <a:buAutoNum type="arabicPeriod"/>
            </a:pPr>
            <a:r>
              <a:rPr lang="en-GB" altLang="en-US" sz="1800" dirty="0"/>
              <a:t>skill variety – extent to which a job entails different activities and involves a range of skills and talents;</a:t>
            </a:r>
          </a:p>
          <a:p>
            <a:pPr>
              <a:buFont typeface="+mj-lt"/>
              <a:buAutoNum type="arabicPeriod"/>
            </a:pPr>
            <a:r>
              <a:rPr lang="en-GB" altLang="en-US" sz="1800" dirty="0"/>
              <a:t>task identity – extent to which a job involves completion of a whole piece of work with a visible outcome;</a:t>
            </a:r>
          </a:p>
          <a:p>
            <a:pPr>
              <a:buFont typeface="+mj-lt"/>
              <a:buAutoNum type="arabicPeriod"/>
            </a:pPr>
            <a:r>
              <a:rPr lang="en-GB" altLang="en-US" sz="1800" dirty="0"/>
              <a:t>task significance – extent to which a job has a meaningful impact on other people, either inside or outside the organisation;</a:t>
            </a:r>
          </a:p>
          <a:p>
            <a:pPr>
              <a:buFont typeface="+mj-lt"/>
              <a:buAutoNum type="arabicPeriod"/>
            </a:pPr>
            <a:r>
              <a:rPr lang="en-GB" altLang="en-US" sz="1800" dirty="0"/>
              <a:t>autonomy – extent to which a job provides freedom, independence and discretion in planning the work and determining how to undertake it;</a:t>
            </a:r>
          </a:p>
          <a:p>
            <a:pPr>
              <a:buFont typeface="+mj-lt"/>
              <a:buAutoNum type="arabicPeriod"/>
            </a:pPr>
            <a:r>
              <a:rPr lang="en-GB" altLang="en-US" sz="1800" dirty="0"/>
              <a:t>feedback – extent to which work activities result in direct and clear information on the effectiveness of job performance.</a:t>
            </a:r>
          </a:p>
        </p:txBody>
      </p:sp>
      <p:sp>
        <p:nvSpPr>
          <p:cNvPr id="4" name="Date Placeholder 3">
            <a:extLst>
              <a:ext uri="{FF2B5EF4-FFF2-40B4-BE49-F238E27FC236}">
                <a16:creationId xmlns:a16="http://schemas.microsoft.com/office/drawing/2014/main" id="{062783CA-4CE1-F02C-D022-67BED48BC76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8197" name="Slide Number Placeholder 4">
            <a:extLst>
              <a:ext uri="{FF2B5EF4-FFF2-40B4-BE49-F238E27FC236}">
                <a16:creationId xmlns:a16="http://schemas.microsoft.com/office/drawing/2014/main" id="{FC0B0A5F-C33B-3968-21B6-AFFD519AB0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12C84F8-AEAD-4E70-BAEE-E8CCB7082727}"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spTree>
    <p:extLst>
      <p:ext uri="{BB962C8B-B14F-4D97-AF65-F5344CB8AC3E}">
        <p14:creationId xmlns:p14="http://schemas.microsoft.com/office/powerpoint/2010/main" val="29280544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A83A600-5528-8827-DD1B-0958066B2F02}"/>
              </a:ext>
            </a:extLst>
          </p:cNvPr>
          <p:cNvSpPr>
            <a:spLocks noGrp="1"/>
          </p:cNvSpPr>
          <p:nvPr>
            <p:ph type="title"/>
          </p:nvPr>
        </p:nvSpPr>
        <p:spPr/>
        <p:txBody>
          <a:bodyPr/>
          <a:lstStyle/>
          <a:p>
            <a:r>
              <a:rPr lang="en-GB" altLang="en-US" dirty="0"/>
              <a:t>5. </a:t>
            </a:r>
            <a:r>
              <a:rPr lang="en-GB" altLang="en-US" sz="4400" dirty="0"/>
              <a:t>Comprehensive model of job enrichment</a:t>
            </a:r>
            <a:endParaRPr lang="en-GB" altLang="en-US" dirty="0"/>
          </a:p>
        </p:txBody>
      </p:sp>
      <p:sp>
        <p:nvSpPr>
          <p:cNvPr id="8195" name="Content Placeholder 2">
            <a:extLst>
              <a:ext uri="{FF2B5EF4-FFF2-40B4-BE49-F238E27FC236}">
                <a16:creationId xmlns:a16="http://schemas.microsoft.com/office/drawing/2014/main" id="{07117B8F-DC08-88A5-12BE-7D7E254E6CDB}"/>
              </a:ext>
            </a:extLst>
          </p:cNvPr>
          <p:cNvSpPr>
            <a:spLocks noGrp="1"/>
          </p:cNvSpPr>
          <p:nvPr>
            <p:ph idx="1"/>
          </p:nvPr>
        </p:nvSpPr>
        <p:spPr>
          <a:xfrm>
            <a:off x="457200" y="1600200"/>
            <a:ext cx="8229600" cy="3916363"/>
          </a:xfrm>
        </p:spPr>
        <p:txBody>
          <a:bodyPr/>
          <a:lstStyle/>
          <a:p>
            <a:endParaRPr lang="en-GB" altLang="en-US" sz="1800" dirty="0"/>
          </a:p>
        </p:txBody>
      </p:sp>
      <p:sp>
        <p:nvSpPr>
          <p:cNvPr id="4" name="Date Placeholder 3">
            <a:extLst>
              <a:ext uri="{FF2B5EF4-FFF2-40B4-BE49-F238E27FC236}">
                <a16:creationId xmlns:a16="http://schemas.microsoft.com/office/drawing/2014/main" id="{062783CA-4CE1-F02C-D022-67BED48BC76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8197" name="Slide Number Placeholder 4">
            <a:extLst>
              <a:ext uri="{FF2B5EF4-FFF2-40B4-BE49-F238E27FC236}">
                <a16:creationId xmlns:a16="http://schemas.microsoft.com/office/drawing/2014/main" id="{FC0B0A5F-C33B-3968-21B6-AFFD519AB0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12C84F8-AEAD-4E70-BAEE-E8CCB7082727}" type="slidenum">
              <a:rPr lang="en-GB" altLang="en-US" sz="1200" smtClean="0">
                <a:solidFill>
                  <a:srgbClr val="898989"/>
                </a:solidFill>
              </a:rPr>
              <a:pPr>
                <a:spcBef>
                  <a:spcPct val="0"/>
                </a:spcBef>
                <a:buFontTx/>
                <a:buNone/>
              </a:pPr>
              <a:t>23</a:t>
            </a:fld>
            <a:endParaRPr lang="en-GB" altLang="en-US" sz="1200">
              <a:solidFill>
                <a:srgbClr val="898989"/>
              </a:solidFill>
            </a:endParaRPr>
          </a:p>
        </p:txBody>
      </p:sp>
      <p:pic>
        <p:nvPicPr>
          <p:cNvPr id="3" name="Picture 2">
            <a:extLst>
              <a:ext uri="{FF2B5EF4-FFF2-40B4-BE49-F238E27FC236}">
                <a16:creationId xmlns:a16="http://schemas.microsoft.com/office/drawing/2014/main" id="{0072B7DA-0BC1-190C-A5E3-29405F351484}"/>
              </a:ext>
            </a:extLst>
          </p:cNvPr>
          <p:cNvPicPr>
            <a:picLocks noChangeAspect="1"/>
          </p:cNvPicPr>
          <p:nvPr/>
        </p:nvPicPr>
        <p:blipFill>
          <a:blip r:embed="rId3"/>
          <a:stretch>
            <a:fillRect/>
          </a:stretch>
        </p:blipFill>
        <p:spPr>
          <a:xfrm>
            <a:off x="-13166" y="304949"/>
            <a:ext cx="9144000" cy="6553051"/>
          </a:xfrm>
          <a:prstGeom prst="rect">
            <a:avLst/>
          </a:prstGeom>
        </p:spPr>
      </p:pic>
      <p:sp>
        <p:nvSpPr>
          <p:cNvPr id="2" name="TextBox 1">
            <a:extLst>
              <a:ext uri="{FF2B5EF4-FFF2-40B4-BE49-F238E27FC236}">
                <a16:creationId xmlns:a16="http://schemas.microsoft.com/office/drawing/2014/main" id="{37F60DC1-9001-2473-9076-401CBD239D79}"/>
              </a:ext>
            </a:extLst>
          </p:cNvPr>
          <p:cNvSpPr txBox="1"/>
          <p:nvPr/>
        </p:nvSpPr>
        <p:spPr>
          <a:xfrm>
            <a:off x="6516216" y="5893344"/>
            <a:ext cx="2483768" cy="369332"/>
          </a:xfrm>
          <a:prstGeom prst="rect">
            <a:avLst/>
          </a:prstGeom>
          <a:solidFill>
            <a:schemeClr val="bg1"/>
          </a:solidFill>
        </p:spPr>
        <p:txBody>
          <a:bodyPr wrap="square" rtlCol="0">
            <a:spAutoFit/>
          </a:bodyPr>
          <a:lstStyle/>
          <a:p>
            <a:r>
              <a:rPr lang="en-GB" dirty="0"/>
              <a:t>(Mullins, 2019, p. 281)</a:t>
            </a:r>
          </a:p>
        </p:txBody>
      </p:sp>
    </p:spTree>
    <p:extLst>
      <p:ext uri="{BB962C8B-B14F-4D97-AF65-F5344CB8AC3E}">
        <p14:creationId xmlns:p14="http://schemas.microsoft.com/office/powerpoint/2010/main" val="4136011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eywords concept with a cartoon key and tag with the text Words on it  isolated on white, simple outline vector illustration Stock Vector Image &amp;  Art - Alamy">
            <a:extLst>
              <a:ext uri="{FF2B5EF4-FFF2-40B4-BE49-F238E27FC236}">
                <a16:creationId xmlns:a16="http://schemas.microsoft.com/office/drawing/2014/main" id="{075D9FC2-2AFE-8F41-70C6-3ED5B45EC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443"/>
          <a:stretch/>
        </p:blipFill>
        <p:spPr bwMode="auto">
          <a:xfrm>
            <a:off x="6948264" y="200387"/>
            <a:ext cx="1886148" cy="129150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390D44-9FCD-B0FF-6FF1-2956B6C2081B}"/>
              </a:ext>
            </a:extLst>
          </p:cNvPr>
          <p:cNvSpPr>
            <a:spLocks noGrp="1"/>
          </p:cNvSpPr>
          <p:nvPr>
            <p:ph type="title"/>
          </p:nvPr>
        </p:nvSpPr>
        <p:spPr/>
        <p:txBody>
          <a:bodyPr/>
          <a:lstStyle/>
          <a:p>
            <a:r>
              <a:rPr lang="en-GB" dirty="0"/>
              <a:t>Key terms</a:t>
            </a:r>
          </a:p>
        </p:txBody>
      </p:sp>
      <p:sp>
        <p:nvSpPr>
          <p:cNvPr id="3" name="Content Placeholder 2">
            <a:extLst>
              <a:ext uri="{FF2B5EF4-FFF2-40B4-BE49-F238E27FC236}">
                <a16:creationId xmlns:a16="http://schemas.microsoft.com/office/drawing/2014/main" id="{362B46A2-8D14-3CF2-4830-85B7761379B4}"/>
              </a:ext>
            </a:extLst>
          </p:cNvPr>
          <p:cNvSpPr>
            <a:spLocks noGrp="1"/>
          </p:cNvSpPr>
          <p:nvPr>
            <p:ph idx="1"/>
          </p:nvPr>
        </p:nvSpPr>
        <p:spPr>
          <a:xfrm>
            <a:off x="457200" y="1600201"/>
            <a:ext cx="3837709" cy="3917032"/>
          </a:xfrm>
          <a:custGeom>
            <a:avLst/>
            <a:gdLst>
              <a:gd name="connsiteX0" fmla="*/ 0 w 3837709"/>
              <a:gd name="connsiteY0" fmla="*/ 0 h 3917032"/>
              <a:gd name="connsiteX1" fmla="*/ 716372 w 3837709"/>
              <a:gd name="connsiteY1" fmla="*/ 0 h 3917032"/>
              <a:gd name="connsiteX2" fmla="*/ 1240859 w 3837709"/>
              <a:gd name="connsiteY2" fmla="*/ 0 h 3917032"/>
              <a:gd name="connsiteX3" fmla="*/ 1918855 w 3837709"/>
              <a:gd name="connsiteY3" fmla="*/ 0 h 3917032"/>
              <a:gd name="connsiteX4" fmla="*/ 2635227 w 3837709"/>
              <a:gd name="connsiteY4" fmla="*/ 0 h 3917032"/>
              <a:gd name="connsiteX5" fmla="*/ 3837709 w 3837709"/>
              <a:gd name="connsiteY5" fmla="*/ 0 h 3917032"/>
              <a:gd name="connsiteX6" fmla="*/ 3837709 w 3837709"/>
              <a:gd name="connsiteY6" fmla="*/ 692009 h 3917032"/>
              <a:gd name="connsiteX7" fmla="*/ 3837709 w 3837709"/>
              <a:gd name="connsiteY7" fmla="*/ 1423188 h 3917032"/>
              <a:gd name="connsiteX8" fmla="*/ 3837709 w 3837709"/>
              <a:gd name="connsiteY8" fmla="*/ 2154368 h 3917032"/>
              <a:gd name="connsiteX9" fmla="*/ 3837709 w 3837709"/>
              <a:gd name="connsiteY9" fmla="*/ 2885547 h 3917032"/>
              <a:gd name="connsiteX10" fmla="*/ 3837709 w 3837709"/>
              <a:gd name="connsiteY10" fmla="*/ 3917032 h 3917032"/>
              <a:gd name="connsiteX11" fmla="*/ 3313222 w 3837709"/>
              <a:gd name="connsiteY11" fmla="*/ 3917032 h 3917032"/>
              <a:gd name="connsiteX12" fmla="*/ 2750358 w 3837709"/>
              <a:gd name="connsiteY12" fmla="*/ 3917032 h 3917032"/>
              <a:gd name="connsiteX13" fmla="*/ 2110740 w 3837709"/>
              <a:gd name="connsiteY13" fmla="*/ 3917032 h 3917032"/>
              <a:gd name="connsiteX14" fmla="*/ 1586253 w 3837709"/>
              <a:gd name="connsiteY14" fmla="*/ 3917032 h 3917032"/>
              <a:gd name="connsiteX15" fmla="*/ 985012 w 3837709"/>
              <a:gd name="connsiteY15" fmla="*/ 3917032 h 3917032"/>
              <a:gd name="connsiteX16" fmla="*/ 0 w 3837709"/>
              <a:gd name="connsiteY16" fmla="*/ 3917032 h 3917032"/>
              <a:gd name="connsiteX17" fmla="*/ 0 w 3837709"/>
              <a:gd name="connsiteY17" fmla="*/ 3225023 h 3917032"/>
              <a:gd name="connsiteX18" fmla="*/ 0 w 3837709"/>
              <a:gd name="connsiteY18" fmla="*/ 2493844 h 3917032"/>
              <a:gd name="connsiteX19" fmla="*/ 0 w 3837709"/>
              <a:gd name="connsiteY19" fmla="*/ 1801835 h 3917032"/>
              <a:gd name="connsiteX20" fmla="*/ 0 w 3837709"/>
              <a:gd name="connsiteY20" fmla="*/ 1266507 h 3917032"/>
              <a:gd name="connsiteX21" fmla="*/ 0 w 3837709"/>
              <a:gd name="connsiteY21" fmla="*/ 731179 h 3917032"/>
              <a:gd name="connsiteX22" fmla="*/ 0 w 3837709"/>
              <a:gd name="connsiteY22"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37709" h="3917032" extrusionOk="0">
                <a:moveTo>
                  <a:pt x="0" y="0"/>
                </a:moveTo>
                <a:cubicBezTo>
                  <a:pt x="245845" y="-34738"/>
                  <a:pt x="495190" y="-23254"/>
                  <a:pt x="716372" y="0"/>
                </a:cubicBezTo>
                <a:cubicBezTo>
                  <a:pt x="937554" y="23254"/>
                  <a:pt x="1037487" y="-15172"/>
                  <a:pt x="1240859" y="0"/>
                </a:cubicBezTo>
                <a:cubicBezTo>
                  <a:pt x="1444231" y="15172"/>
                  <a:pt x="1642262" y="-18371"/>
                  <a:pt x="1918855" y="0"/>
                </a:cubicBezTo>
                <a:cubicBezTo>
                  <a:pt x="2195448" y="18371"/>
                  <a:pt x="2286265" y="33263"/>
                  <a:pt x="2635227" y="0"/>
                </a:cubicBezTo>
                <a:cubicBezTo>
                  <a:pt x="2984189" y="-33263"/>
                  <a:pt x="3310616" y="-38499"/>
                  <a:pt x="3837709" y="0"/>
                </a:cubicBezTo>
                <a:cubicBezTo>
                  <a:pt x="3871184" y="148044"/>
                  <a:pt x="3807832" y="410906"/>
                  <a:pt x="3837709" y="692009"/>
                </a:cubicBezTo>
                <a:cubicBezTo>
                  <a:pt x="3867586" y="973112"/>
                  <a:pt x="3847735" y="1133672"/>
                  <a:pt x="3837709" y="1423188"/>
                </a:cubicBezTo>
                <a:cubicBezTo>
                  <a:pt x="3827683" y="1712704"/>
                  <a:pt x="3823175" y="1804838"/>
                  <a:pt x="3837709" y="2154368"/>
                </a:cubicBezTo>
                <a:cubicBezTo>
                  <a:pt x="3852243" y="2503898"/>
                  <a:pt x="3809717" y="2713231"/>
                  <a:pt x="3837709" y="2885547"/>
                </a:cubicBezTo>
                <a:cubicBezTo>
                  <a:pt x="3865701" y="3057863"/>
                  <a:pt x="3803657" y="3406595"/>
                  <a:pt x="3837709" y="3917032"/>
                </a:cubicBezTo>
                <a:cubicBezTo>
                  <a:pt x="3719964" y="3923652"/>
                  <a:pt x="3426679" y="3912227"/>
                  <a:pt x="3313222" y="3917032"/>
                </a:cubicBezTo>
                <a:cubicBezTo>
                  <a:pt x="3199765" y="3921837"/>
                  <a:pt x="2993245" y="3918752"/>
                  <a:pt x="2750358" y="3917032"/>
                </a:cubicBezTo>
                <a:cubicBezTo>
                  <a:pt x="2507471" y="3915312"/>
                  <a:pt x="2422373" y="3891511"/>
                  <a:pt x="2110740" y="3917032"/>
                </a:cubicBezTo>
                <a:cubicBezTo>
                  <a:pt x="1799107" y="3942553"/>
                  <a:pt x="1756114" y="3894893"/>
                  <a:pt x="1586253" y="3917032"/>
                </a:cubicBezTo>
                <a:cubicBezTo>
                  <a:pt x="1416392" y="3939171"/>
                  <a:pt x="1173383" y="3894983"/>
                  <a:pt x="985012" y="3917032"/>
                </a:cubicBezTo>
                <a:cubicBezTo>
                  <a:pt x="796641" y="3939081"/>
                  <a:pt x="408032" y="3941551"/>
                  <a:pt x="0" y="3917032"/>
                </a:cubicBezTo>
                <a:cubicBezTo>
                  <a:pt x="-12664" y="3722212"/>
                  <a:pt x="-25243" y="3433104"/>
                  <a:pt x="0" y="3225023"/>
                </a:cubicBezTo>
                <a:cubicBezTo>
                  <a:pt x="25243" y="3016942"/>
                  <a:pt x="5411" y="2668514"/>
                  <a:pt x="0" y="2493844"/>
                </a:cubicBezTo>
                <a:cubicBezTo>
                  <a:pt x="-5411" y="2319174"/>
                  <a:pt x="6077" y="2072744"/>
                  <a:pt x="0" y="1801835"/>
                </a:cubicBezTo>
                <a:cubicBezTo>
                  <a:pt x="-6077" y="1530926"/>
                  <a:pt x="14491" y="1375558"/>
                  <a:pt x="0" y="1266507"/>
                </a:cubicBezTo>
                <a:cubicBezTo>
                  <a:pt x="-14491" y="1157456"/>
                  <a:pt x="-21127" y="854455"/>
                  <a:pt x="0" y="731179"/>
                </a:cubicBezTo>
                <a:cubicBezTo>
                  <a:pt x="21127" y="607903"/>
                  <a:pt x="16108" y="330602"/>
                  <a:pt x="0" y="0"/>
                </a:cubicBezTo>
                <a:close/>
              </a:path>
            </a:pathLst>
          </a:custGeom>
          <a:ln>
            <a:solidFill>
              <a:schemeClr val="accent3">
                <a:lumMod val="75000"/>
              </a:schemeClr>
            </a:solidFill>
            <a:prstDash val="lgDash"/>
            <a:extLst>
              <a:ext uri="{C807C97D-BFC1-408E-A445-0C87EB9F89A2}">
                <ask:lineSketchStyleProps xmlns:ask="http://schemas.microsoft.com/office/drawing/2018/sketchyshapes" sd="2441213965">
                  <ask:type>
                    <ask:lineSketchFreehand/>
                  </ask:type>
                </ask:lineSketchStyleProps>
              </a:ext>
            </a:extLst>
          </a:ln>
        </p:spPr>
        <p:txBody>
          <a:bodyPr/>
          <a:lstStyle/>
          <a:p>
            <a:r>
              <a:rPr lang="en-GB" sz="2000" dirty="0"/>
              <a:t>Motivation</a:t>
            </a:r>
          </a:p>
          <a:p>
            <a:r>
              <a:rPr lang="en-GB" sz="2000" dirty="0"/>
              <a:t>Content theories</a:t>
            </a:r>
          </a:p>
          <a:p>
            <a:r>
              <a:rPr lang="en-GB" sz="2000" dirty="0"/>
              <a:t>Maslow’s hierarchy of needs theory</a:t>
            </a:r>
          </a:p>
          <a:p>
            <a:r>
              <a:rPr lang="en-GB" sz="2000" dirty="0"/>
              <a:t>Herzberg’s two factor theory</a:t>
            </a:r>
          </a:p>
          <a:p>
            <a:r>
              <a:rPr lang="en-GB" sz="2000" dirty="0"/>
              <a:t>McClelland’s achievement motivation theory</a:t>
            </a:r>
          </a:p>
          <a:p>
            <a:r>
              <a:rPr lang="en-GB" sz="2000" dirty="0"/>
              <a:t>Process theories</a:t>
            </a:r>
          </a:p>
        </p:txBody>
      </p:sp>
      <p:sp>
        <p:nvSpPr>
          <p:cNvPr id="4" name="Date Placeholder 3">
            <a:extLst>
              <a:ext uri="{FF2B5EF4-FFF2-40B4-BE49-F238E27FC236}">
                <a16:creationId xmlns:a16="http://schemas.microsoft.com/office/drawing/2014/main" id="{2BCD1C38-2A62-815C-2407-268504546D45}"/>
              </a:ext>
            </a:extLst>
          </p:cNvPr>
          <p:cNvSpPr>
            <a:spLocks noGrp="1"/>
          </p:cNvSpPr>
          <p:nvPr>
            <p:ph type="dt" sz="half" idx="10"/>
          </p:nvPr>
        </p:nvSpPr>
        <p:spPr/>
        <p:txBody>
          <a:bodyPr/>
          <a:lstStyle/>
          <a:p>
            <a:pPr>
              <a:defRPr/>
            </a:pPr>
            <a:fld id="{842CFAC4-2C7F-4861-A89F-BA2B10A35058}" type="datetime1">
              <a:rPr lang="en-GB" altLang="en-US" smtClean="0"/>
              <a:pPr>
                <a:defRPr/>
              </a:pPr>
              <a:t>02/10/2023</a:t>
            </a:fld>
            <a:endParaRPr lang="en-GB" altLang="en-US"/>
          </a:p>
        </p:txBody>
      </p:sp>
      <p:sp>
        <p:nvSpPr>
          <p:cNvPr id="5" name="Slide Number Placeholder 4">
            <a:extLst>
              <a:ext uri="{FF2B5EF4-FFF2-40B4-BE49-F238E27FC236}">
                <a16:creationId xmlns:a16="http://schemas.microsoft.com/office/drawing/2014/main" id="{09E8A505-7EF4-3F12-CE90-B4C00198E7A4}"/>
              </a:ext>
            </a:extLst>
          </p:cNvPr>
          <p:cNvSpPr>
            <a:spLocks noGrp="1"/>
          </p:cNvSpPr>
          <p:nvPr>
            <p:ph type="sldNum" sz="quarter" idx="12"/>
          </p:nvPr>
        </p:nvSpPr>
        <p:spPr/>
        <p:txBody>
          <a:bodyPr/>
          <a:lstStyle/>
          <a:p>
            <a:pPr>
              <a:defRPr/>
            </a:pPr>
            <a:fld id="{0A693F5B-1C3B-4885-B62D-B41009808F97}" type="slidenum">
              <a:rPr lang="en-GB" altLang="en-US" smtClean="0"/>
              <a:pPr>
                <a:defRPr/>
              </a:pPr>
              <a:t>24</a:t>
            </a:fld>
            <a:endParaRPr lang="en-GB" altLang="en-US"/>
          </a:p>
        </p:txBody>
      </p:sp>
      <p:sp>
        <p:nvSpPr>
          <p:cNvPr id="6" name="Content Placeholder 2">
            <a:extLst>
              <a:ext uri="{FF2B5EF4-FFF2-40B4-BE49-F238E27FC236}">
                <a16:creationId xmlns:a16="http://schemas.microsoft.com/office/drawing/2014/main" id="{12C77B3C-9D92-ACE7-D4D2-B345FB18B400}"/>
              </a:ext>
            </a:extLst>
          </p:cNvPr>
          <p:cNvSpPr txBox="1">
            <a:spLocks/>
          </p:cNvSpPr>
          <p:nvPr/>
        </p:nvSpPr>
        <p:spPr bwMode="auto">
          <a:xfrm>
            <a:off x="4853420" y="1600201"/>
            <a:ext cx="3837709" cy="3917032"/>
          </a:xfrm>
          <a:custGeom>
            <a:avLst/>
            <a:gdLst>
              <a:gd name="connsiteX0" fmla="*/ 0 w 3837709"/>
              <a:gd name="connsiteY0" fmla="*/ 0 h 3917032"/>
              <a:gd name="connsiteX1" fmla="*/ 562864 w 3837709"/>
              <a:gd name="connsiteY1" fmla="*/ 0 h 3917032"/>
              <a:gd name="connsiteX2" fmla="*/ 1164105 w 3837709"/>
              <a:gd name="connsiteY2" fmla="*/ 0 h 3917032"/>
              <a:gd name="connsiteX3" fmla="*/ 1842100 w 3837709"/>
              <a:gd name="connsiteY3" fmla="*/ 0 h 3917032"/>
              <a:gd name="connsiteX4" fmla="*/ 2404964 w 3837709"/>
              <a:gd name="connsiteY4" fmla="*/ 0 h 3917032"/>
              <a:gd name="connsiteX5" fmla="*/ 3006205 w 3837709"/>
              <a:gd name="connsiteY5" fmla="*/ 0 h 3917032"/>
              <a:gd name="connsiteX6" fmla="*/ 3837709 w 3837709"/>
              <a:gd name="connsiteY6" fmla="*/ 0 h 3917032"/>
              <a:gd name="connsiteX7" fmla="*/ 3837709 w 3837709"/>
              <a:gd name="connsiteY7" fmla="*/ 692009 h 3917032"/>
              <a:gd name="connsiteX8" fmla="*/ 3837709 w 3837709"/>
              <a:gd name="connsiteY8" fmla="*/ 1423188 h 3917032"/>
              <a:gd name="connsiteX9" fmla="*/ 3837709 w 3837709"/>
              <a:gd name="connsiteY9" fmla="*/ 2154368 h 3917032"/>
              <a:gd name="connsiteX10" fmla="*/ 3837709 w 3837709"/>
              <a:gd name="connsiteY10" fmla="*/ 2846377 h 3917032"/>
              <a:gd name="connsiteX11" fmla="*/ 3837709 w 3837709"/>
              <a:gd name="connsiteY11" fmla="*/ 3917032 h 3917032"/>
              <a:gd name="connsiteX12" fmla="*/ 3274845 w 3837709"/>
              <a:gd name="connsiteY12" fmla="*/ 3917032 h 3917032"/>
              <a:gd name="connsiteX13" fmla="*/ 2711981 w 3837709"/>
              <a:gd name="connsiteY13" fmla="*/ 3917032 h 3917032"/>
              <a:gd name="connsiteX14" fmla="*/ 2187494 w 3837709"/>
              <a:gd name="connsiteY14" fmla="*/ 3917032 h 3917032"/>
              <a:gd name="connsiteX15" fmla="*/ 1547876 w 3837709"/>
              <a:gd name="connsiteY15" fmla="*/ 3917032 h 3917032"/>
              <a:gd name="connsiteX16" fmla="*/ 908258 w 3837709"/>
              <a:gd name="connsiteY16" fmla="*/ 3917032 h 3917032"/>
              <a:gd name="connsiteX17" fmla="*/ 0 w 3837709"/>
              <a:gd name="connsiteY17" fmla="*/ 3917032 h 3917032"/>
              <a:gd name="connsiteX18" fmla="*/ 0 w 3837709"/>
              <a:gd name="connsiteY18" fmla="*/ 3264193 h 3917032"/>
              <a:gd name="connsiteX19" fmla="*/ 0 w 3837709"/>
              <a:gd name="connsiteY19" fmla="*/ 2533014 h 3917032"/>
              <a:gd name="connsiteX20" fmla="*/ 0 w 3837709"/>
              <a:gd name="connsiteY20" fmla="*/ 1841005 h 3917032"/>
              <a:gd name="connsiteX21" fmla="*/ 0 w 3837709"/>
              <a:gd name="connsiteY21" fmla="*/ 1109826 h 3917032"/>
              <a:gd name="connsiteX22" fmla="*/ 0 w 3837709"/>
              <a:gd name="connsiteY22" fmla="*/ 574498 h 3917032"/>
              <a:gd name="connsiteX23" fmla="*/ 0 w 3837709"/>
              <a:gd name="connsiteY23"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37709" h="3917032" extrusionOk="0">
                <a:moveTo>
                  <a:pt x="0" y="0"/>
                </a:moveTo>
                <a:cubicBezTo>
                  <a:pt x="279197" y="-15717"/>
                  <a:pt x="329150" y="2600"/>
                  <a:pt x="562864" y="0"/>
                </a:cubicBezTo>
                <a:cubicBezTo>
                  <a:pt x="796578" y="-2600"/>
                  <a:pt x="962782" y="17375"/>
                  <a:pt x="1164105" y="0"/>
                </a:cubicBezTo>
                <a:cubicBezTo>
                  <a:pt x="1365428" y="-17375"/>
                  <a:pt x="1545316" y="-2707"/>
                  <a:pt x="1842100" y="0"/>
                </a:cubicBezTo>
                <a:cubicBezTo>
                  <a:pt x="2138884" y="2707"/>
                  <a:pt x="2255078" y="20613"/>
                  <a:pt x="2404964" y="0"/>
                </a:cubicBezTo>
                <a:cubicBezTo>
                  <a:pt x="2554850" y="-20613"/>
                  <a:pt x="2791326" y="27993"/>
                  <a:pt x="3006205" y="0"/>
                </a:cubicBezTo>
                <a:cubicBezTo>
                  <a:pt x="3221084" y="-27993"/>
                  <a:pt x="3434851" y="-15827"/>
                  <a:pt x="3837709" y="0"/>
                </a:cubicBezTo>
                <a:cubicBezTo>
                  <a:pt x="3867200" y="255993"/>
                  <a:pt x="3819372" y="509466"/>
                  <a:pt x="3837709" y="692009"/>
                </a:cubicBezTo>
                <a:cubicBezTo>
                  <a:pt x="3856046" y="874552"/>
                  <a:pt x="3844659" y="1119253"/>
                  <a:pt x="3837709" y="1423188"/>
                </a:cubicBezTo>
                <a:cubicBezTo>
                  <a:pt x="3830759" y="1727123"/>
                  <a:pt x="3854461" y="1925884"/>
                  <a:pt x="3837709" y="2154368"/>
                </a:cubicBezTo>
                <a:cubicBezTo>
                  <a:pt x="3820957" y="2382852"/>
                  <a:pt x="3818435" y="2620781"/>
                  <a:pt x="3837709" y="2846377"/>
                </a:cubicBezTo>
                <a:cubicBezTo>
                  <a:pt x="3856983" y="3071973"/>
                  <a:pt x="3826311" y="3546939"/>
                  <a:pt x="3837709" y="3917032"/>
                </a:cubicBezTo>
                <a:cubicBezTo>
                  <a:pt x="3606762" y="3938247"/>
                  <a:pt x="3467033" y="3912502"/>
                  <a:pt x="3274845" y="3917032"/>
                </a:cubicBezTo>
                <a:cubicBezTo>
                  <a:pt x="3082657" y="3921562"/>
                  <a:pt x="2877095" y="3920676"/>
                  <a:pt x="2711981" y="3917032"/>
                </a:cubicBezTo>
                <a:cubicBezTo>
                  <a:pt x="2546867" y="3913388"/>
                  <a:pt x="2365286" y="3934527"/>
                  <a:pt x="2187494" y="3917032"/>
                </a:cubicBezTo>
                <a:cubicBezTo>
                  <a:pt x="2009702" y="3899537"/>
                  <a:pt x="1771223" y="3891365"/>
                  <a:pt x="1547876" y="3917032"/>
                </a:cubicBezTo>
                <a:cubicBezTo>
                  <a:pt x="1324529" y="3942699"/>
                  <a:pt x="1053520" y="3905961"/>
                  <a:pt x="908258" y="3917032"/>
                </a:cubicBezTo>
                <a:cubicBezTo>
                  <a:pt x="762996" y="3928103"/>
                  <a:pt x="433872" y="3887900"/>
                  <a:pt x="0" y="3917032"/>
                </a:cubicBezTo>
                <a:cubicBezTo>
                  <a:pt x="-20405" y="3758991"/>
                  <a:pt x="2153" y="3554223"/>
                  <a:pt x="0" y="3264193"/>
                </a:cubicBezTo>
                <a:cubicBezTo>
                  <a:pt x="-2153" y="2974163"/>
                  <a:pt x="-15549" y="2760119"/>
                  <a:pt x="0" y="2533014"/>
                </a:cubicBezTo>
                <a:cubicBezTo>
                  <a:pt x="15549" y="2305909"/>
                  <a:pt x="14825" y="2006986"/>
                  <a:pt x="0" y="1841005"/>
                </a:cubicBezTo>
                <a:cubicBezTo>
                  <a:pt x="-14825" y="1675024"/>
                  <a:pt x="-21645" y="1375260"/>
                  <a:pt x="0" y="1109826"/>
                </a:cubicBezTo>
                <a:cubicBezTo>
                  <a:pt x="21645" y="844392"/>
                  <a:pt x="-5146" y="791555"/>
                  <a:pt x="0" y="574498"/>
                </a:cubicBezTo>
                <a:cubicBezTo>
                  <a:pt x="5146" y="357441"/>
                  <a:pt x="-19193" y="154800"/>
                  <a:pt x="0" y="0"/>
                </a:cubicBezTo>
                <a:close/>
              </a:path>
            </a:pathLst>
          </a:custGeom>
          <a:noFill/>
          <a:ln w="9525">
            <a:solidFill>
              <a:srgbClr val="000000"/>
            </a:solidFill>
            <a:prstDash val="lgDash"/>
            <a:miter lim="800000"/>
            <a:headEnd/>
            <a:tailEnd/>
            <a:extLst>
              <a:ext uri="{C807C97D-BFC1-408E-A445-0C87EB9F89A2}">
                <ask:lineSketchStyleProps xmlns:ask="http://schemas.microsoft.com/office/drawing/2018/sketchyshapes" sd="2533799587">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a:t>Vroom’s expectancy theory</a:t>
            </a:r>
          </a:p>
          <a:p>
            <a:r>
              <a:rPr lang="en-GB" sz="2000" dirty="0"/>
              <a:t>Equity theory of motivation</a:t>
            </a:r>
          </a:p>
          <a:p>
            <a:r>
              <a:rPr lang="en-GB" sz="2000" dirty="0"/>
              <a:t>Goal theory</a:t>
            </a:r>
          </a:p>
          <a:p>
            <a:r>
              <a:rPr lang="en-GB" sz="2000" dirty="0"/>
              <a:t>Job satisfaction</a:t>
            </a:r>
          </a:p>
          <a:p>
            <a:r>
              <a:rPr lang="en-GB" sz="2000" dirty="0"/>
              <a:t>Comprehensive model of job enrichment</a:t>
            </a:r>
          </a:p>
          <a:p>
            <a:r>
              <a:rPr lang="en-GB" sz="2000" dirty="0"/>
              <a:t>Autonomy</a:t>
            </a:r>
          </a:p>
          <a:p>
            <a:r>
              <a:rPr lang="en-GB" sz="2000" dirty="0"/>
              <a:t>Feedback</a:t>
            </a:r>
          </a:p>
        </p:txBody>
      </p:sp>
    </p:spTree>
    <p:extLst>
      <p:ext uri="{BB962C8B-B14F-4D97-AF65-F5344CB8AC3E}">
        <p14:creationId xmlns:p14="http://schemas.microsoft.com/office/powerpoint/2010/main" val="21249643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30774-A81E-1D91-87ED-E6F5CE327A30}"/>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1115277C-4362-B22D-0C37-362DB9B801AC}"/>
              </a:ext>
            </a:extLst>
          </p:cNvPr>
          <p:cNvSpPr>
            <a:spLocks noGrp="1"/>
          </p:cNvSpPr>
          <p:nvPr>
            <p:ph idx="1"/>
          </p:nvPr>
        </p:nvSpPr>
        <p:spPr>
          <a:xfrm>
            <a:off x="457199" y="1600201"/>
            <a:ext cx="8341568" cy="3917032"/>
          </a:xfrm>
        </p:spPr>
        <p:txBody>
          <a:bodyPr/>
          <a:lstStyle/>
          <a:p>
            <a:pPr marL="0" indent="0">
              <a:buFont typeface="Arial" panose="020B0604020202020204" pitchFamily="34" charset="0"/>
              <a:buAutoNum type="arabicPeriod"/>
            </a:pPr>
            <a:r>
              <a:rPr lang="en-GB" dirty="0"/>
              <a:t> Review the key terms. Be prepared to explain them in the next class.</a:t>
            </a:r>
          </a:p>
          <a:p>
            <a:pPr marL="0" indent="0">
              <a:buFont typeface="Arial" panose="020B0604020202020204" pitchFamily="34" charset="0"/>
              <a:buAutoNum type="arabicPeriod"/>
            </a:pPr>
            <a:endParaRPr lang="en-GB" dirty="0"/>
          </a:p>
          <a:p>
            <a:pPr marL="0" indent="0">
              <a:buFont typeface="Arial" panose="020B0604020202020204" pitchFamily="34" charset="0"/>
              <a:buAutoNum type="arabicPeriod"/>
            </a:pPr>
            <a:r>
              <a:rPr lang="en-GB" dirty="0"/>
              <a:t> Select one topic below:</a:t>
            </a:r>
          </a:p>
          <a:p>
            <a:pPr marL="300038" lvl="1" indent="0">
              <a:buFont typeface="Arial" panose="020B0604020202020204" pitchFamily="34" charset="0"/>
              <a:buAutoNum type="arabicPeriod"/>
            </a:pPr>
            <a:r>
              <a:rPr lang="en-GB" sz="1800" dirty="0"/>
              <a:t> Which theories can describe your motivation the best? </a:t>
            </a:r>
          </a:p>
          <a:p>
            <a:pPr marL="300038" lvl="1" indent="0">
              <a:buFont typeface="Arial" panose="020B0604020202020204" pitchFamily="34" charset="0"/>
              <a:buAutoNum type="arabicPeriod"/>
            </a:pPr>
            <a:r>
              <a:rPr lang="en-GB" sz="1800" dirty="0"/>
              <a:t>Which theories can describe the motivation approaches in a company of your choice?</a:t>
            </a:r>
          </a:p>
          <a:p>
            <a:pPr marL="0" indent="0">
              <a:buNone/>
            </a:pPr>
            <a:r>
              <a:rPr lang="en-GB" dirty="0"/>
              <a:t>Explain your answer in a poster. Email your work to the lecturer before the next class. Your email should have the subject as: </a:t>
            </a:r>
            <a:r>
              <a:rPr lang="en-GB" dirty="0">
                <a:solidFill>
                  <a:srgbClr val="7030A0"/>
                </a:solidFill>
              </a:rPr>
              <a:t>Your full </a:t>
            </a:r>
            <a:r>
              <a:rPr lang="en-GB" dirty="0" err="1">
                <a:solidFill>
                  <a:srgbClr val="7030A0"/>
                </a:solidFill>
              </a:rPr>
              <a:t>name_Your</a:t>
            </a:r>
            <a:r>
              <a:rPr lang="en-GB" dirty="0">
                <a:solidFill>
                  <a:srgbClr val="7030A0"/>
                </a:solidFill>
              </a:rPr>
              <a:t> student </a:t>
            </a:r>
            <a:r>
              <a:rPr lang="en-GB" dirty="0" err="1">
                <a:solidFill>
                  <a:srgbClr val="7030A0"/>
                </a:solidFill>
              </a:rPr>
              <a:t>ID_IMW_Week</a:t>
            </a:r>
            <a:r>
              <a:rPr lang="en-GB" dirty="0">
                <a:solidFill>
                  <a:srgbClr val="7030A0"/>
                </a:solidFill>
              </a:rPr>
              <a:t> 8_Motivation.</a:t>
            </a:r>
            <a:endParaRPr lang="en-GB" dirty="0"/>
          </a:p>
        </p:txBody>
      </p:sp>
      <p:sp>
        <p:nvSpPr>
          <p:cNvPr id="4" name="Date Placeholder 3">
            <a:extLst>
              <a:ext uri="{FF2B5EF4-FFF2-40B4-BE49-F238E27FC236}">
                <a16:creationId xmlns:a16="http://schemas.microsoft.com/office/drawing/2014/main" id="{083489F6-910E-FC7F-F0CA-B5D3174914BE}"/>
              </a:ext>
            </a:extLst>
          </p:cNvPr>
          <p:cNvSpPr>
            <a:spLocks noGrp="1"/>
          </p:cNvSpPr>
          <p:nvPr>
            <p:ph type="dt" sz="half" idx="10"/>
          </p:nvPr>
        </p:nvSpPr>
        <p:spPr/>
        <p:txBody>
          <a:bodyPr/>
          <a:lstStyle/>
          <a:p>
            <a:pPr>
              <a:defRPr/>
            </a:pPr>
            <a:fld id="{842CFAC4-2C7F-4861-A89F-BA2B10A35058}" type="datetime1">
              <a:rPr lang="en-GB" altLang="en-US" smtClean="0"/>
              <a:pPr>
                <a:defRPr/>
              </a:pPr>
              <a:t>02/10/2023</a:t>
            </a:fld>
            <a:endParaRPr lang="en-GB" altLang="en-US"/>
          </a:p>
        </p:txBody>
      </p:sp>
      <p:pic>
        <p:nvPicPr>
          <p:cNvPr id="6" name="Picture 2" descr="The Importance of Self Study - AnimationResources.org - Serving the Online  Animation Community AnimationResources.org – Serving the Online Animation  Community">
            <a:extLst>
              <a:ext uri="{FF2B5EF4-FFF2-40B4-BE49-F238E27FC236}">
                <a16:creationId xmlns:a16="http://schemas.microsoft.com/office/drawing/2014/main" id="{6D5A26AB-25C1-2E4F-2F3C-52F2621373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287"/>
          <a:stretch/>
        </p:blipFill>
        <p:spPr bwMode="auto">
          <a:xfrm>
            <a:off x="0" y="0"/>
            <a:ext cx="2729880" cy="1346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40334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07BAFA59-4A48-83BB-7CB0-66D88402D808}"/>
              </a:ext>
            </a:extLst>
          </p:cNvPr>
          <p:cNvSpPr>
            <a:spLocks noGrp="1"/>
          </p:cNvSpPr>
          <p:nvPr>
            <p:ph type="title"/>
          </p:nvPr>
        </p:nvSpPr>
        <p:spPr/>
        <p:txBody>
          <a:bodyPr/>
          <a:lstStyle/>
          <a:p>
            <a:r>
              <a:rPr lang="en-GB" altLang="en-US" b="1"/>
              <a:t>References</a:t>
            </a:r>
            <a:endParaRPr lang="en-GB" altLang="en-US"/>
          </a:p>
        </p:txBody>
      </p:sp>
      <p:sp>
        <p:nvSpPr>
          <p:cNvPr id="3" name="Content Placeholder 2">
            <a:extLst>
              <a:ext uri="{FF2B5EF4-FFF2-40B4-BE49-F238E27FC236}">
                <a16:creationId xmlns:a16="http://schemas.microsoft.com/office/drawing/2014/main" id="{13A12FE3-119F-04C7-1365-160087094885}"/>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000" dirty="0">
                <a:ea typeface="Calibri" panose="020F0502020204030204" pitchFamily="34" charset="0"/>
              </a:rPr>
              <a:t>Mullins, L. J. (2019) </a:t>
            </a:r>
            <a:r>
              <a:rPr lang="en-GB" altLang="en-US" sz="2000" i="1" dirty="0">
                <a:ea typeface="Calibri" panose="020F0502020204030204" pitchFamily="34" charset="0"/>
              </a:rPr>
              <a:t>Organisational behaviour in the workplace</a:t>
            </a:r>
            <a:r>
              <a:rPr lang="en-GB" altLang="en-US" sz="2000" dirty="0">
                <a:ea typeface="Calibri" panose="020F0502020204030204" pitchFamily="34" charset="0"/>
              </a:rPr>
              <a:t>. 12th </a:t>
            </a:r>
            <a:r>
              <a:rPr lang="en-GB" altLang="en-US" sz="2000" dirty="0" err="1">
                <a:ea typeface="Calibri" panose="020F0502020204030204" pitchFamily="34" charset="0"/>
              </a:rPr>
              <a:t>edn</a:t>
            </a:r>
            <a:r>
              <a:rPr lang="en-GB" altLang="en-US" sz="2000" dirty="0">
                <a:ea typeface="Calibri" panose="020F0502020204030204" pitchFamily="34" charset="0"/>
              </a:rPr>
              <a:t>. Harlow: Pearson Education Limited.</a:t>
            </a:r>
          </a:p>
          <a:p>
            <a:pPr marL="514350" indent="-514350" algn="just">
              <a:buFont typeface="+mj-lt"/>
              <a:buAutoNum type="arabicPeriod"/>
              <a:defRPr/>
            </a:pPr>
            <a:r>
              <a:rPr lang="en-GB" altLang="en-US" sz="2000" dirty="0">
                <a:ea typeface="Calibri" panose="020F0502020204030204" pitchFamily="34" charset="0"/>
              </a:rPr>
              <a:t>Huczynski, A. and Buchanan, D.A. (2019) </a:t>
            </a:r>
            <a:r>
              <a:rPr lang="en-GB" altLang="en-US" sz="2000" i="1" dirty="0">
                <a:ea typeface="Calibri" panose="020F0502020204030204" pitchFamily="34" charset="0"/>
              </a:rPr>
              <a:t>Organizational behaviour</a:t>
            </a:r>
            <a:r>
              <a:rPr lang="en-GB" altLang="en-US" sz="2000" dirty="0">
                <a:ea typeface="Calibri" panose="020F0502020204030204" pitchFamily="34" charset="0"/>
              </a:rPr>
              <a:t>. 10th </a:t>
            </a:r>
            <a:r>
              <a:rPr lang="en-GB" altLang="en-US" sz="2000" dirty="0" err="1">
                <a:ea typeface="Calibri" panose="020F0502020204030204" pitchFamily="34" charset="0"/>
              </a:rPr>
              <a:t>edn</a:t>
            </a:r>
            <a:r>
              <a:rPr lang="en-GB" altLang="en-US" sz="2000" dirty="0">
                <a:ea typeface="Calibri" panose="020F0502020204030204" pitchFamily="34" charset="0"/>
              </a:rPr>
              <a:t>. Harlow: Pearson</a:t>
            </a:r>
          </a:p>
          <a:p>
            <a:pPr marL="514350" indent="-514350" algn="just">
              <a:buFont typeface="+mj-lt"/>
              <a:buAutoNum type="arabicPeriod"/>
              <a:defRPr/>
            </a:pPr>
            <a:r>
              <a:rPr lang="en-GB" altLang="en-US" sz="2000" dirty="0">
                <a:ea typeface="Calibri" panose="020F0502020204030204" pitchFamily="34" charset="0"/>
              </a:rPr>
              <a:t>Robbins, S., and Coulter, M. (2021) </a:t>
            </a:r>
            <a:r>
              <a:rPr lang="en-GB" altLang="en-US" sz="2000" i="1" dirty="0">
                <a:ea typeface="Calibri" panose="020F0502020204030204" pitchFamily="34" charset="0"/>
              </a:rPr>
              <a:t>Management, Global Edition</a:t>
            </a:r>
            <a:r>
              <a:rPr lang="en-GB" altLang="en-US" sz="2000" dirty="0">
                <a:ea typeface="Calibri" panose="020F0502020204030204" pitchFamily="34" charset="0"/>
              </a:rPr>
              <a:t>. 15th </a:t>
            </a:r>
            <a:r>
              <a:rPr lang="en-GB" altLang="en-US" sz="2000" dirty="0" err="1">
                <a:ea typeface="Calibri" panose="020F0502020204030204" pitchFamily="34" charset="0"/>
              </a:rPr>
              <a:t>edn</a:t>
            </a:r>
            <a:r>
              <a:rPr lang="en-GB" altLang="en-US" sz="2000" dirty="0">
                <a:ea typeface="Calibri" panose="020F0502020204030204" pitchFamily="34" charset="0"/>
              </a:rPr>
              <a:t>. Pearson.</a:t>
            </a:r>
          </a:p>
          <a:p>
            <a:pPr marL="514350" indent="-514350" algn="just">
              <a:buFont typeface="+mj-lt"/>
              <a:buAutoNum type="arabicPeriod"/>
              <a:defRPr/>
            </a:pPr>
            <a:r>
              <a:rPr lang="en-GB" altLang="en-US" sz="2000" dirty="0">
                <a:ea typeface="Calibri" panose="020F0502020204030204" pitchFamily="34" charset="0"/>
              </a:rPr>
              <a:t>Cole, G. A. and Kelly, P. (2020) </a:t>
            </a:r>
            <a:r>
              <a:rPr lang="en-GB" altLang="en-US" sz="2000" i="1" dirty="0">
                <a:ea typeface="Calibri" panose="020F0502020204030204" pitchFamily="34" charset="0"/>
              </a:rPr>
              <a:t>Management theory and practice</a:t>
            </a:r>
            <a:r>
              <a:rPr lang="en-GB" altLang="en-US" sz="2000" dirty="0">
                <a:ea typeface="Calibri" panose="020F0502020204030204" pitchFamily="34" charset="0"/>
              </a:rPr>
              <a:t>. 9th </a:t>
            </a:r>
            <a:r>
              <a:rPr lang="en-GB" altLang="en-US" sz="2000" dirty="0" err="1">
                <a:ea typeface="Calibri" panose="020F0502020204030204" pitchFamily="34" charset="0"/>
              </a:rPr>
              <a:t>edn</a:t>
            </a:r>
            <a:r>
              <a:rPr lang="en-GB" altLang="en-US" sz="2000" dirty="0">
                <a:ea typeface="Calibri" panose="020F0502020204030204" pitchFamily="34" charset="0"/>
              </a:rPr>
              <a:t>. Hampshire: Cengage Learning EMEA.</a:t>
            </a:r>
          </a:p>
          <a:p>
            <a:pPr marL="514350" indent="-514350" algn="just">
              <a:buFont typeface="+mj-lt"/>
              <a:buAutoNum type="arabicPeriod"/>
              <a:defRPr/>
            </a:pPr>
            <a:r>
              <a:rPr lang="en-GB" altLang="en-US" sz="2000" dirty="0"/>
              <a:t>University of Florida (no date) </a:t>
            </a:r>
            <a:r>
              <a:rPr lang="en-GB" altLang="en-US" sz="2000" i="1" dirty="0"/>
              <a:t>Bloom’s Taxonomy. </a:t>
            </a:r>
            <a:r>
              <a:rPr lang="en-GB" altLang="en-US" sz="2000" dirty="0"/>
              <a:t>Available at </a:t>
            </a:r>
            <a:r>
              <a:rPr lang="en-US" altLang="en-US" sz="2000" b="0" dirty="0">
                <a:cs typeface="Arial" panose="020B0604020202020204" pitchFamily="34" charset="0"/>
                <a:hlinkClick r:id="rId2"/>
              </a:rPr>
              <a:t>https://citt.ufl.edu/resources/the-learning-process/designing-the-learning-experience/blooms-taxonomy/</a:t>
            </a:r>
            <a:r>
              <a:rPr lang="en-US" altLang="en-US" sz="2000" b="0" dirty="0">
                <a:cs typeface="Arial" panose="020B0604020202020204" pitchFamily="34" charset="0"/>
              </a:rPr>
              <a:t> (Accessed: 20 Sep 2023)</a:t>
            </a:r>
          </a:p>
          <a:p>
            <a:pPr marL="514350" indent="-514350" algn="just">
              <a:buFont typeface="+mj-lt"/>
              <a:buAutoNum type="arabicPeriod"/>
              <a:defRPr/>
            </a:pPr>
            <a:endParaRPr lang="en-GB" altLang="en-US" sz="2000" dirty="0"/>
          </a:p>
          <a:p>
            <a:pPr marL="0" indent="0">
              <a:buFont typeface="Arial" panose="020B0604020202020204" pitchFamily="34" charset="0"/>
              <a:buNone/>
              <a:defRPr/>
            </a:pPr>
            <a:endParaRPr lang="en-GB" sz="2000" dirty="0"/>
          </a:p>
        </p:txBody>
      </p:sp>
      <p:sp>
        <p:nvSpPr>
          <p:cNvPr id="4" name="Date Placeholder 3">
            <a:extLst>
              <a:ext uri="{FF2B5EF4-FFF2-40B4-BE49-F238E27FC236}">
                <a16:creationId xmlns:a16="http://schemas.microsoft.com/office/drawing/2014/main" id="{9DD6CA9E-EBA3-2FAF-E080-99C12F4BC23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60421" name="Slide Number Placeholder 4">
            <a:extLst>
              <a:ext uri="{FF2B5EF4-FFF2-40B4-BE49-F238E27FC236}">
                <a16:creationId xmlns:a16="http://schemas.microsoft.com/office/drawing/2014/main" id="{BF6A4097-3BF4-BE2A-C0DE-1EBC050B1F8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E59FE4C-52B6-4DA3-8B2B-9058431F8287}" type="slidenum">
              <a:rPr lang="en-GB" altLang="en-US" sz="1200" smtClean="0">
                <a:solidFill>
                  <a:srgbClr val="898989"/>
                </a:solidFill>
              </a:rPr>
              <a:pPr>
                <a:spcBef>
                  <a:spcPct val="0"/>
                </a:spcBef>
                <a:buFontTx/>
                <a:buNone/>
              </a:pPr>
              <a:t>26</a:t>
            </a:fld>
            <a:endParaRPr lang="en-GB" altLang="en-US" sz="1200">
              <a:solidFill>
                <a:srgbClr val="898989"/>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A picture containing text, people&#10;&#10;Description automatically generated">
            <a:extLst>
              <a:ext uri="{FF2B5EF4-FFF2-40B4-BE49-F238E27FC236}">
                <a16:creationId xmlns:a16="http://schemas.microsoft.com/office/drawing/2014/main" id="{EE62FFE8-24DE-9EBD-0A5D-34D79FD48D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47D86E6C-B7F6-01BB-6F13-8351AA8B08A3}"/>
              </a:ext>
            </a:extLst>
          </p:cNvPr>
          <p:cNvSpPr>
            <a:spLocks noGrp="1"/>
          </p:cNvSpPr>
          <p:nvPr>
            <p:ph type="dt" sz="quarter" idx="10"/>
          </p:nvPr>
        </p:nvSpPr>
        <p:spPr/>
        <p:txBody>
          <a:bodyPr/>
          <a:lstStyle/>
          <a:p>
            <a:pPr>
              <a:defRPr/>
            </a:pPr>
            <a:fld id="{F3D86518-6479-48A0-A9D3-08C8076AEFA7}" type="datetime1">
              <a:rPr lang="en-GB" altLang="en-US"/>
              <a:pPr>
                <a:defRPr/>
              </a:pPr>
              <a:t>02/10/2023</a:t>
            </a:fld>
            <a:endParaRPr lang="en-GB" altLang="en-US"/>
          </a:p>
        </p:txBody>
      </p:sp>
      <p:sp>
        <p:nvSpPr>
          <p:cNvPr id="61444" name="Slide Number Placeholder 5">
            <a:extLst>
              <a:ext uri="{FF2B5EF4-FFF2-40B4-BE49-F238E27FC236}">
                <a16:creationId xmlns:a16="http://schemas.microsoft.com/office/drawing/2014/main" id="{7B9180F5-5C52-3E6F-A7CA-CE8578A0710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D84B19C-EF48-48E0-BD34-B76259A2D549}" type="slidenum">
              <a:rPr lang="en-GB" altLang="en-US" sz="1200" smtClean="0">
                <a:solidFill>
                  <a:srgbClr val="898989"/>
                </a:solidFill>
              </a:rPr>
              <a:pPr>
                <a:spcBef>
                  <a:spcPct val="0"/>
                </a:spcBef>
                <a:buFontTx/>
                <a:buNone/>
              </a:pPr>
              <a:t>27</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CE9DFBAE-00D4-6BF8-1873-9A387BF03DA1}"/>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dirty="0">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4387</Words>
  <Application>Microsoft Office PowerPoint</Application>
  <PresentationFormat>On-screen Show (4:3)</PresentationFormat>
  <Paragraphs>261</Paragraphs>
  <Slides>27</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Aharoni</vt:lpstr>
      <vt:lpstr>Arial</vt:lpstr>
      <vt:lpstr>Calibri</vt:lpstr>
      <vt:lpstr>Myriad Pro</vt:lpstr>
      <vt:lpstr>robotoregular</vt:lpstr>
      <vt:lpstr>20140311PresentationUWTSDTemplate</vt:lpstr>
      <vt:lpstr>LCBB4003</vt:lpstr>
      <vt:lpstr>Motivation</vt:lpstr>
      <vt:lpstr>Lesson Aims</vt:lpstr>
      <vt:lpstr>Main materials</vt:lpstr>
      <vt:lpstr>1. Definition</vt:lpstr>
      <vt:lpstr>2. Importance of motivation</vt:lpstr>
      <vt:lpstr>3. Competing theories of motivation</vt:lpstr>
      <vt:lpstr>3.1. Maslow’s hierarchy of needs theory</vt:lpstr>
      <vt:lpstr>3.1. Maslow’s hierarchy of needs theory</vt:lpstr>
      <vt:lpstr>3.1. Maslow’s hierarchy of needs theory</vt:lpstr>
      <vt:lpstr>3.2. Herzberg’s two-factor theory</vt:lpstr>
      <vt:lpstr>3.3. McClelland’s achievement motivation theory</vt:lpstr>
      <vt:lpstr>3.3. McClelland’s achievement motivation theory</vt:lpstr>
      <vt:lpstr>3.4. Vroom’s Expectancy theory</vt:lpstr>
      <vt:lpstr>3.5. Equity theory of motivation</vt:lpstr>
      <vt:lpstr>3.5. Equity theory of motivation Secret pay</vt:lpstr>
      <vt:lpstr>3.6. Goal theory</vt:lpstr>
      <vt:lpstr>3.6. Goal theory</vt:lpstr>
      <vt:lpstr>4. Job satisfaction</vt:lpstr>
      <vt:lpstr>4. Job satisfaction</vt:lpstr>
      <vt:lpstr>4. Job satisfaction</vt:lpstr>
      <vt:lpstr>5. Comprehensive model of job enrichment</vt:lpstr>
      <vt:lpstr>5. Comprehensive model of job enrichment</vt:lpstr>
      <vt:lpstr>Key terms</vt:lpstr>
      <vt:lpstr>Homework</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2023-10-02T12:26:53Z</dcterms:modified>
</cp:coreProperties>
</file>