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96" r:id="rId3"/>
    <p:sldId id="257" r:id="rId4"/>
    <p:sldId id="399" r:id="rId5"/>
    <p:sldId id="400" r:id="rId6"/>
    <p:sldId id="401" r:id="rId7"/>
    <p:sldId id="402" r:id="rId8"/>
    <p:sldId id="403" r:id="rId9"/>
    <p:sldId id="407" r:id="rId10"/>
    <p:sldId id="408" r:id="rId11"/>
    <p:sldId id="409" r:id="rId12"/>
    <p:sldId id="410" r:id="rId13"/>
    <p:sldId id="411" r:id="rId14"/>
    <p:sldId id="412" r:id="rId15"/>
    <p:sldId id="404" r:id="rId16"/>
    <p:sldId id="405" r:id="rId17"/>
    <p:sldId id="406" r:id="rId18"/>
    <p:sldId id="413" r:id="rId19"/>
    <p:sldId id="397" r:id="rId20"/>
    <p:sldId id="414" r:id="rId21"/>
    <p:sldId id="420" r:id="rId22"/>
    <p:sldId id="421" r:id="rId23"/>
    <p:sldId id="415" r:id="rId24"/>
    <p:sldId id="416" r:id="rId25"/>
    <p:sldId id="417" r:id="rId26"/>
    <p:sldId id="418" r:id="rId27"/>
    <p:sldId id="41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24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7BBE-BE6C-E16B-11B9-A10328C422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D889DA2-1A7C-D74E-1097-A1CF8B5F7F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22FE788-C82E-7EFC-37E0-6670B1E3F86A}"/>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F1ADCB22-DB4C-1610-B274-11DB75A34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2DD3C-0B38-7FB5-014F-408D1726B39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38981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73925-250B-1A62-0A94-8153123724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2BA91D-7D2A-21CB-AF82-9FF05C3AC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86D725-B406-52AA-293C-D22BD0D72A46}"/>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001C9764-CC73-ADE3-B4D7-EDE15AC69E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AD459-4A82-EECD-28CB-506A516E356B}"/>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69259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CF5C-1B8D-6E70-0008-E39BDAC1E6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3C4F6C-80AB-4217-75B9-26D5B7D1E7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8010B3-8265-A81A-CC8E-85188EDE34CE}"/>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57B16C1C-6910-2E56-DEFD-AD0E6A173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2AB5A-8209-4331-9653-CAD0B61F6EA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220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32183-EE94-EC9F-1CAD-051CD07254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BA7A88-9417-BFDA-B621-A48839E344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D13676-9309-300D-1678-5ABC9EB50E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38CAB5D-3B14-C0EA-9E53-8D4944D0F87D}"/>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6" name="Footer Placeholder 5">
            <a:extLst>
              <a:ext uri="{FF2B5EF4-FFF2-40B4-BE49-F238E27FC236}">
                <a16:creationId xmlns:a16="http://schemas.microsoft.com/office/drawing/2014/main" id="{81C83447-6079-B991-85F6-8B85FEEFB4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A6478-6B2A-3B3A-1282-78FB6B89C57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117255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427FD-7410-3045-BD07-B721C4AEA2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21C07A-3AF3-B8AF-A523-1A091D8482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52BBA4-5209-9944-BCF2-488E25C85F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C127F6C-4809-8A8B-4F48-023BE1654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F3AF06-5CB9-3FBD-3F75-9E9D6FBC82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DC2F0A-9760-839B-119B-0DFB28C6159B}"/>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8" name="Footer Placeholder 7">
            <a:extLst>
              <a:ext uri="{FF2B5EF4-FFF2-40B4-BE49-F238E27FC236}">
                <a16:creationId xmlns:a16="http://schemas.microsoft.com/office/drawing/2014/main" id="{5DB6CB05-2BAD-F2E4-C76A-38389A08A2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610357-3F13-65E7-14D6-D2BBF6A6259A}"/>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45105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B237-3D1B-3F20-BCDC-B0B7036124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0801A-481F-85CD-C342-5070CE425F93}"/>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4" name="Footer Placeholder 3">
            <a:extLst>
              <a:ext uri="{FF2B5EF4-FFF2-40B4-BE49-F238E27FC236}">
                <a16:creationId xmlns:a16="http://schemas.microsoft.com/office/drawing/2014/main" id="{09E9B6B0-88D2-D7BD-1810-B9F60CAD9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2602E5-CEB2-A284-5EB6-E80A7B3880A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259979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8D499-C9EF-DF61-1C7D-B742C56A2AD4}"/>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3" name="Footer Placeholder 2">
            <a:extLst>
              <a:ext uri="{FF2B5EF4-FFF2-40B4-BE49-F238E27FC236}">
                <a16:creationId xmlns:a16="http://schemas.microsoft.com/office/drawing/2014/main" id="{0FC5EE24-3600-EBE5-3FB6-28744297EC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848638-BF58-524B-9F1B-84BD1668EE09}"/>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254081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6C4C8-52D5-E1FB-96DE-4EF959E1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0C885C-23C0-182D-66D0-55313618B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615C9F9-9D79-B741-676D-C54563BFFC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03659-57DB-9AED-0CD3-B979BC578C83}"/>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6" name="Footer Placeholder 5">
            <a:extLst>
              <a:ext uri="{FF2B5EF4-FFF2-40B4-BE49-F238E27FC236}">
                <a16:creationId xmlns:a16="http://schemas.microsoft.com/office/drawing/2014/main" id="{0F226929-722F-2478-1E67-D532E0CAA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ECEC-10D2-AC01-D41C-BCAC23B3FA74}"/>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021488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AF9E-3CB4-2CB1-A3D5-6B8D96C57D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E961C04-7E07-8A29-C71B-B9CE6A860D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379C-6171-4C21-A0CB-A839C0DBC7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FB0EF2-C765-C02E-5CD7-5FE2CDC1B9C8}"/>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6" name="Footer Placeholder 5">
            <a:extLst>
              <a:ext uri="{FF2B5EF4-FFF2-40B4-BE49-F238E27FC236}">
                <a16:creationId xmlns:a16="http://schemas.microsoft.com/office/drawing/2014/main" id="{985FA0D8-28DD-4F6A-479F-CC7ED1D7A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D24A3B-7A47-167B-3902-6CAB603271CC}"/>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38461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08E1-2111-92E7-FB24-26FEEDE59F2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7AADA4-9063-DCEF-7934-9F36D45965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27727F-361A-C17F-239B-17719ABA1AC1}"/>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FA1EF0BD-D7A9-287D-1776-B78E12ED5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20222-5D24-77D4-EACB-C88C521906B5}"/>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4014086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2E4EA7-400B-EBEA-5E56-F94E5AD1D52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3E85C3-253B-EE6C-C2FA-F56385F16DA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FCF2F8-C6DE-011E-34F0-22D582D4D183}"/>
              </a:ext>
            </a:extLst>
          </p:cNvPr>
          <p:cNvSpPr>
            <a:spLocks noGrp="1"/>
          </p:cNvSpPr>
          <p:nvPr>
            <p:ph type="dt" sz="half" idx="10"/>
          </p:nvPr>
        </p:nvSpPr>
        <p:spPr/>
        <p:txBody>
          <a:body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A0DA18C9-2DB3-0848-E5EB-8F3DA103A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652939-C516-A877-850B-2A8912FAF507}"/>
              </a:ext>
            </a:extLst>
          </p:cNvPr>
          <p:cNvSpPr>
            <a:spLocks noGrp="1"/>
          </p:cNvSpPr>
          <p:nvPr>
            <p:ph type="sldNum" sz="quarter" idx="12"/>
          </p:nvPr>
        </p:nvSpPr>
        <p:spPr/>
        <p:txBody>
          <a:bodyPr/>
          <a:lstStyle/>
          <a:p>
            <a:fld id="{38694707-C569-4A1D-838F-0925B8C5C664}" type="slidenum">
              <a:rPr lang="en-GB" smtClean="0"/>
              <a:t>‹#›</a:t>
            </a:fld>
            <a:endParaRPr lang="en-GB"/>
          </a:p>
        </p:txBody>
      </p:sp>
    </p:spTree>
    <p:extLst>
      <p:ext uri="{BB962C8B-B14F-4D97-AF65-F5344CB8AC3E}">
        <p14:creationId xmlns:p14="http://schemas.microsoft.com/office/powerpoint/2010/main" val="3486106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6EA63-9EC1-BB75-91C3-E9BC60594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B404E0B-BAD4-A1BF-ED9B-545695D189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91C222-05E5-7B0A-3DB6-60DF1CD330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DFE388-E654-4AE5-A371-374046B79F7E}" type="datetimeFigureOut">
              <a:rPr lang="en-GB" smtClean="0"/>
              <a:t>23/04/2024</a:t>
            </a:fld>
            <a:endParaRPr lang="en-GB"/>
          </a:p>
        </p:txBody>
      </p:sp>
      <p:sp>
        <p:nvSpPr>
          <p:cNvPr id="5" name="Footer Placeholder 4">
            <a:extLst>
              <a:ext uri="{FF2B5EF4-FFF2-40B4-BE49-F238E27FC236}">
                <a16:creationId xmlns:a16="http://schemas.microsoft.com/office/drawing/2014/main" id="{A08438E0-FBDD-8020-155A-062E6B5DC2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F3F0B40-5920-F278-0B6D-5C36CB0426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8694707-C569-4A1D-838F-0925B8C5C664}" type="slidenum">
              <a:rPr lang="en-GB" smtClean="0"/>
              <a:t>‹#›</a:t>
            </a:fld>
            <a:endParaRPr lang="en-GB"/>
          </a:p>
        </p:txBody>
      </p:sp>
    </p:spTree>
    <p:extLst>
      <p:ext uri="{BB962C8B-B14F-4D97-AF65-F5344CB8AC3E}">
        <p14:creationId xmlns:p14="http://schemas.microsoft.com/office/powerpoint/2010/main" val="406246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82FC5-E127-37A0-140A-11F205E597D6}"/>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4FF2A12F-8D5A-1FFE-AF5C-E7DF0BDC8F12}"/>
              </a:ext>
            </a:extLst>
          </p:cNvPr>
          <p:cNvSpPr>
            <a:spLocks noGrp="1"/>
          </p:cNvSpPr>
          <p:nvPr>
            <p:ph type="subTitle" idx="1"/>
          </p:nvPr>
        </p:nvSpPr>
        <p:spPr/>
        <p:txBody>
          <a:bodyPr/>
          <a:lstStyle/>
          <a:p>
            <a:r>
              <a:rPr lang="en-GB" sz="3600" dirty="0"/>
              <a:t>Lecture 8: Human Rights in the 21</a:t>
            </a:r>
            <a:r>
              <a:rPr lang="en-GB" sz="3600" baseline="30000" dirty="0"/>
              <a:t>st</a:t>
            </a:r>
            <a:r>
              <a:rPr lang="en-GB" sz="3600" dirty="0"/>
              <a:t> century and the Responsibility to Protect</a:t>
            </a:r>
          </a:p>
          <a:p>
            <a:endParaRPr lang="en-GB" dirty="0"/>
          </a:p>
        </p:txBody>
      </p:sp>
    </p:spTree>
    <p:extLst>
      <p:ext uri="{BB962C8B-B14F-4D97-AF65-F5344CB8AC3E}">
        <p14:creationId xmlns:p14="http://schemas.microsoft.com/office/powerpoint/2010/main" val="1158234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7E29A-E8E7-73BA-9C7A-6FBACB4A0AC5}"/>
              </a:ext>
            </a:extLst>
          </p:cNvPr>
          <p:cNvSpPr>
            <a:spLocks noGrp="1"/>
          </p:cNvSpPr>
          <p:nvPr>
            <p:ph type="title"/>
          </p:nvPr>
        </p:nvSpPr>
        <p:spPr/>
        <p:txBody>
          <a:bodyPr/>
          <a:lstStyle/>
          <a:p>
            <a:pPr algn="ctr"/>
            <a:r>
              <a:rPr lang="en-GB" dirty="0"/>
              <a:t>Humanitarian intervention</a:t>
            </a:r>
          </a:p>
        </p:txBody>
      </p:sp>
      <p:sp>
        <p:nvSpPr>
          <p:cNvPr id="3" name="Content Placeholder 2">
            <a:extLst>
              <a:ext uri="{FF2B5EF4-FFF2-40B4-BE49-F238E27FC236}">
                <a16:creationId xmlns:a16="http://schemas.microsoft.com/office/drawing/2014/main" id="{2CE09819-9D49-25E2-16DF-3B688A94E25A}"/>
              </a:ext>
            </a:extLst>
          </p:cNvPr>
          <p:cNvSpPr>
            <a:spLocks noGrp="1"/>
          </p:cNvSpPr>
          <p:nvPr>
            <p:ph idx="1"/>
          </p:nvPr>
        </p:nvSpPr>
        <p:spPr/>
        <p:txBody>
          <a:bodyPr>
            <a:normAutofit fontScale="85000" lnSpcReduction="20000"/>
          </a:bodyPr>
          <a:lstStyle/>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Since its declaration in </a:t>
            </a:r>
            <a:r>
              <a:rPr lang="en-GB" sz="2200" kern="100" dirty="0" err="1">
                <a:effectLst/>
                <a:ea typeface="Aptos" panose="020B0004020202020204" pitchFamily="34" charset="0"/>
                <a:cs typeface="Times New Roman" panose="02020603050405020304" pitchFamily="18" charset="0"/>
              </a:rPr>
              <a:t>favor</a:t>
            </a:r>
            <a:r>
              <a:rPr lang="en-GB" sz="2200" kern="100" dirty="0">
                <a:effectLst/>
                <a:ea typeface="Aptos" panose="020B0004020202020204" pitchFamily="34" charset="0"/>
                <a:cs typeface="Times New Roman" panose="02020603050405020304" pitchFamily="18" charset="0"/>
              </a:rPr>
              <a:t> of universal human rights in 1948, the United Nations has maintained a policy of humanitarian intervention, which has consisted primarily of the movement of food and medicines into areas of crisis, and help in the care and resettlement of refugees.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Nevertheless, in 1945 the UN Charter still codified traditional notions of sovereignty and non-intervention in the domestic affairs of other states as outlined in the Treaty of Westphalia. When the Security Council was given authority to take action, including forceful action, to guarantee international peace and security, it was not all clear from 1945 that outside parties, whether states or the UN Security Council, could “intervene” regarding human rights violations per se, particularly those not seen as affecting international peace and security. </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The 1948 UN Convention against Genocide obligated ratifying states to take action to prevent and correct genocide, but without specifying any precise action. And what about human rights violations falling short of genocide?</a:t>
            </a:r>
          </a:p>
          <a:p>
            <a:pPr>
              <a:lnSpc>
                <a:spcPct val="107000"/>
              </a:lnSpc>
              <a:spcBef>
                <a:spcPts val="0"/>
              </a:spcBef>
              <a:spcAft>
                <a:spcPts val="800"/>
              </a:spcAft>
            </a:pPr>
            <a:r>
              <a:rPr lang="en-GB" sz="2200" kern="100" dirty="0">
                <a:effectLst/>
                <a:ea typeface="Aptos" panose="020B0004020202020204" pitchFamily="34" charset="0"/>
                <a:cs typeface="Times New Roman" panose="02020603050405020304" pitchFamily="18" charset="0"/>
              </a:rPr>
              <a:t>Secretary-General of the United Nations Boutros Boutros-Ghali made the extension of humanitarian intervention to military action official United Nations policy in 1992.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60070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Somalia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Soon after the conclusion of the war in September 1991, a similar coalition attempted to resolve the ongoing civil war in Somalia to prevent millions from starving. Bowing to pressure from the press, Congress, and relief organizations, President Bush offered up to 30,000 troops to help ensure the secure delivery of food.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Boutros Boutros-Ghali wanted the Americans to create a “secure environment,” </a:t>
            </a:r>
            <a:r>
              <a:rPr lang="en-GB" sz="2000" kern="100" dirty="0" err="1">
                <a:effectLst/>
                <a:ea typeface="Aptos" panose="020B0004020202020204" pitchFamily="34" charset="0"/>
                <a:cs typeface="Times New Roman" panose="02020603050405020304" pitchFamily="18" charset="0"/>
              </a:rPr>
              <a:t>ie</a:t>
            </a:r>
            <a:r>
              <a:rPr lang="en-GB" sz="2000" kern="100" dirty="0">
                <a:effectLst/>
                <a:ea typeface="Aptos" panose="020B0004020202020204" pitchFamily="34" charset="0"/>
                <a:cs typeface="Times New Roman" panose="02020603050405020304" pitchFamily="18" charset="0"/>
              </a:rPr>
              <a:t> take the lead in disarming the factions at war.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Bush administration was furious because to them it appeared Boutros-Ghali was trying to change the goalposts. The US was not prepared to make a commitment to disarmament in Somalia. The admin did not want to risk the loss of any American lives.</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 However the large force of over 38,000- 25,400 Americans plus 12,900 from other countries was probably enough to disarm the factions easily. Also the two warring sides didn’t want to tangle with the Americans. </a:t>
            </a:r>
          </a:p>
        </p:txBody>
      </p:sp>
    </p:spTree>
    <p:extLst>
      <p:ext uri="{BB962C8B-B14F-4D97-AF65-F5344CB8AC3E}">
        <p14:creationId xmlns:p14="http://schemas.microsoft.com/office/powerpoint/2010/main" val="2202264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Somalia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Bush’s special envoy Robert Oakley made a feeble attempt at disarming the two sides. One side led by Ali Mahdi did, but General </a:t>
            </a:r>
            <a:r>
              <a:rPr lang="en-GB" sz="2000" kern="100" dirty="0" err="1">
                <a:effectLst/>
                <a:ea typeface="Aptos" panose="020B0004020202020204" pitchFamily="34" charset="0"/>
                <a:cs typeface="Times New Roman" panose="02020603050405020304" pitchFamily="18" charset="0"/>
              </a:rPr>
              <a:t>Aideed</a:t>
            </a:r>
            <a:r>
              <a:rPr lang="en-GB" sz="2000" kern="100" dirty="0">
                <a:effectLst/>
                <a:ea typeface="Aptos" panose="020B0004020202020204" pitchFamily="34" charset="0"/>
                <a:cs typeface="Times New Roman" panose="02020603050405020304" pitchFamily="18" charset="0"/>
              </a:rPr>
              <a:t> only claimed his had “disappeared.” Oakley didn’t pursue it since it wasn’t an American priority.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Still, within a few months there was relative peace, and the Americans were ready for the UN to take over. However, Boutros-Ghali was hesitant, and the Americans began withdrawing before the UN takeover.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UN did take over in May 1993, with Kofi Annan appointed the chief peacekeeper. Trouble ensued as attempts to disarm and secure peace with General </a:t>
            </a:r>
            <a:r>
              <a:rPr lang="en-GB" sz="2000" kern="100" dirty="0" err="1">
                <a:effectLst/>
                <a:ea typeface="Aptos" panose="020B0004020202020204" pitchFamily="34" charset="0"/>
                <a:cs typeface="Times New Roman" panose="02020603050405020304" pitchFamily="18" charset="0"/>
              </a:rPr>
              <a:t>Aideed</a:t>
            </a:r>
            <a:r>
              <a:rPr lang="en-GB" sz="2000" kern="100" dirty="0">
                <a:effectLst/>
                <a:ea typeface="Aptos" panose="020B0004020202020204" pitchFamily="34" charset="0"/>
                <a:cs typeface="Times New Roman" panose="02020603050405020304" pitchFamily="18" charset="0"/>
              </a:rPr>
              <a:t> failed, leading to more bloodshed. American lives were lost, which ultimately made US President Bill Clinton withdraw US forces by the end of March 1994. </a:t>
            </a:r>
          </a:p>
        </p:txBody>
      </p:sp>
    </p:spTree>
    <p:extLst>
      <p:ext uri="{BB962C8B-B14F-4D97-AF65-F5344CB8AC3E}">
        <p14:creationId xmlns:p14="http://schemas.microsoft.com/office/powerpoint/2010/main" val="40792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BC429-8631-4F1F-A52D-6C0257B8278F}"/>
              </a:ext>
            </a:extLst>
          </p:cNvPr>
          <p:cNvSpPr>
            <a:spLocks noGrp="1"/>
          </p:cNvSpPr>
          <p:nvPr>
            <p:ph type="title"/>
          </p:nvPr>
        </p:nvSpPr>
        <p:spPr/>
        <p:txBody>
          <a:bodyPr/>
          <a:lstStyle/>
          <a:p>
            <a:pPr algn="ctr"/>
            <a:r>
              <a:rPr lang="en-GB" dirty="0"/>
              <a:t>Somalia</a:t>
            </a:r>
          </a:p>
        </p:txBody>
      </p:sp>
      <p:sp>
        <p:nvSpPr>
          <p:cNvPr id="3" name="Content Placeholder 2">
            <a:extLst>
              <a:ext uri="{FF2B5EF4-FFF2-40B4-BE49-F238E27FC236}">
                <a16:creationId xmlns:a16="http://schemas.microsoft.com/office/drawing/2014/main" id="{56359D8C-4845-5AD2-90F8-85C204D85376}"/>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February 1994, the Security Council changed the mandate of the peacekeepers- they dropped the aim of disarming the warlords, with protecting roads, ports and airstrips, guarding relief workers, firing only in </a:t>
            </a:r>
            <a:r>
              <a:rPr lang="en-GB" sz="2000" kern="100" dirty="0" err="1">
                <a:effectLst/>
                <a:ea typeface="Aptos" panose="020B0004020202020204" pitchFamily="34" charset="0"/>
                <a:cs typeface="Times New Roman" panose="02020603050405020304" pitchFamily="18" charset="0"/>
              </a:rPr>
              <a:t>self-defense</a:t>
            </a:r>
            <a:r>
              <a:rPr lang="en-GB" sz="2000" kern="100" dirty="0">
                <a:effectLst/>
                <a:ea typeface="Aptos" panose="020B0004020202020204" pitchFamily="34" charset="0"/>
                <a:cs typeface="Times New Roman" panose="02020603050405020304" pitchFamily="18" charset="0"/>
              </a:rPr>
              <a:t>, and encouraging disarmament without the use of force.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When little progress was made after months, by November 1994 the Security Council voted to pull out of Somalia by March 1995. By then, trade had resumed and hunger had been banished. But the warlords still had not reconciled.</a:t>
            </a:r>
          </a:p>
        </p:txBody>
      </p:sp>
    </p:spTree>
    <p:extLst>
      <p:ext uri="{BB962C8B-B14F-4D97-AF65-F5344CB8AC3E}">
        <p14:creationId xmlns:p14="http://schemas.microsoft.com/office/powerpoint/2010/main" val="1218274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3200-8B61-1406-D34D-BB562835344A}"/>
              </a:ext>
            </a:extLst>
          </p:cNvPr>
          <p:cNvSpPr>
            <a:spLocks noGrp="1"/>
          </p:cNvSpPr>
          <p:nvPr>
            <p:ph type="title"/>
          </p:nvPr>
        </p:nvSpPr>
        <p:spPr/>
        <p:txBody>
          <a:bodyPr/>
          <a:lstStyle/>
          <a:p>
            <a:pPr algn="ctr"/>
            <a:r>
              <a:rPr lang="en-GB" dirty="0"/>
              <a:t>Yugoslavia</a:t>
            </a:r>
          </a:p>
        </p:txBody>
      </p:sp>
      <p:sp>
        <p:nvSpPr>
          <p:cNvPr id="3" name="Content Placeholder 2">
            <a:extLst>
              <a:ext uri="{FF2B5EF4-FFF2-40B4-BE49-F238E27FC236}">
                <a16:creationId xmlns:a16="http://schemas.microsoft.com/office/drawing/2014/main" id="{54752BB4-D76A-D9D2-1688-5FC2E1894FAC}"/>
              </a:ext>
            </a:extLst>
          </p:cNvPr>
          <p:cNvSpPr>
            <a:spLocks noGrp="1"/>
          </p:cNvSpPr>
          <p:nvPr>
            <p:ph idx="1"/>
          </p:nvPr>
        </p:nvSpPr>
        <p:spPr/>
        <p:txBody>
          <a:bodyPr>
            <a:normAutofit/>
          </a:bodyPr>
          <a:lstStyle/>
          <a:p>
            <a:r>
              <a:rPr lang="en-GB" sz="2000" kern="100" dirty="0">
                <a:effectLst/>
                <a:ea typeface="Aptos" panose="020B0004020202020204" pitchFamily="34" charset="0"/>
                <a:cs typeface="Times New Roman" panose="02020603050405020304" pitchFamily="18" charset="0"/>
              </a:rPr>
              <a:t>Meanwhile, a conflict of international proportions broke out in the territories of the former Yugoslavia. In 1991 the state had in practice disintegrated, and the leader of Serbia, Slobodan Milosevic, attempted to bring all regions of the former Yugoslavia under Serb domination. </a:t>
            </a:r>
          </a:p>
          <a:p>
            <a:r>
              <a:rPr lang="en-GB" sz="2000" kern="100" dirty="0">
                <a:effectLst/>
                <a:ea typeface="Aptos" panose="020B0004020202020204" pitchFamily="34" charset="0"/>
                <a:cs typeface="Times New Roman" panose="02020603050405020304" pitchFamily="18" charset="0"/>
              </a:rPr>
              <a:t>The UN forwarded a very limited military intervention which depended on cooperation with Serbian forces to restore the peace. </a:t>
            </a:r>
          </a:p>
          <a:p>
            <a:r>
              <a:rPr lang="en-GB" sz="2000" kern="100" dirty="0">
                <a:effectLst/>
                <a:ea typeface="Aptos" panose="020B0004020202020204" pitchFamily="34" charset="0"/>
                <a:cs typeface="Times New Roman" panose="02020603050405020304" pitchFamily="18" charset="0"/>
              </a:rPr>
              <a:t>By the end of 1994, the Security Council had issued over a hundred resolutions and official statements on the crisis in the former Yugoslavia. However many of them seemed only to be designed to placate domestic audiences. Europeans and Americans did not want their troops to be dying in Bosnia. </a:t>
            </a:r>
          </a:p>
          <a:p>
            <a:r>
              <a:rPr lang="en-GB" sz="2000" kern="100" dirty="0">
                <a:effectLst/>
                <a:ea typeface="Aptos" panose="020B0004020202020204" pitchFamily="34" charset="0"/>
                <a:cs typeface="Times New Roman" panose="02020603050405020304" pitchFamily="18" charset="0"/>
              </a:rPr>
              <a:t>In August 1992, for example, the Security Council called upon all member states to take “all measures necessary” to facilitate the delivery of humanitarian aid to Sarajevo and the rest of Bosnia. But no US president or other leader pursued a war against Serbian aggressors in Bosnia and the resolution was never implemented. </a:t>
            </a:r>
            <a:endParaRPr lang="en-GB" sz="2000" dirty="0"/>
          </a:p>
        </p:txBody>
      </p:sp>
    </p:spTree>
    <p:extLst>
      <p:ext uri="{BB962C8B-B14F-4D97-AF65-F5344CB8AC3E}">
        <p14:creationId xmlns:p14="http://schemas.microsoft.com/office/powerpoint/2010/main" val="3226684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3200-8B61-1406-D34D-BB562835344A}"/>
              </a:ext>
            </a:extLst>
          </p:cNvPr>
          <p:cNvSpPr>
            <a:spLocks noGrp="1"/>
          </p:cNvSpPr>
          <p:nvPr>
            <p:ph type="title"/>
          </p:nvPr>
        </p:nvSpPr>
        <p:spPr/>
        <p:txBody>
          <a:bodyPr/>
          <a:lstStyle/>
          <a:p>
            <a:pPr algn="ctr"/>
            <a:r>
              <a:rPr lang="en-GB" dirty="0"/>
              <a:t>Yugoslavia</a:t>
            </a:r>
          </a:p>
        </p:txBody>
      </p:sp>
      <p:sp>
        <p:nvSpPr>
          <p:cNvPr id="3" name="Content Placeholder 2">
            <a:extLst>
              <a:ext uri="{FF2B5EF4-FFF2-40B4-BE49-F238E27FC236}">
                <a16:creationId xmlns:a16="http://schemas.microsoft.com/office/drawing/2014/main" id="{54752BB4-D76A-D9D2-1688-5FC2E1894FAC}"/>
              </a:ext>
            </a:extLst>
          </p:cNvPr>
          <p:cNvSpPr>
            <a:spLocks noGrp="1"/>
          </p:cNvSpPr>
          <p:nvPr>
            <p:ph idx="1"/>
          </p:nvPr>
        </p:nvSpPr>
        <p:spPr/>
        <p:txBody>
          <a:bodyPr>
            <a:normAutofit/>
          </a:bodyPr>
          <a:lstStyle/>
          <a:p>
            <a:r>
              <a:rPr lang="en-GB" sz="2000" kern="100" dirty="0">
                <a:effectLst/>
                <a:ea typeface="Aptos" panose="020B0004020202020204" pitchFamily="34" charset="0"/>
                <a:cs typeface="Times New Roman" panose="02020603050405020304" pitchFamily="18" charset="0"/>
              </a:rPr>
              <a:t>There were some successes by the UN, such as a relief operation that prevented starvation in Sarajevo. The UN was also able to tone down the intensity of Serb shelling through a series of ceasefires. It also managed to prevent he war from spreading. </a:t>
            </a:r>
          </a:p>
          <a:p>
            <a:r>
              <a:rPr lang="en-GB" sz="2000" kern="100" dirty="0">
                <a:effectLst/>
                <a:ea typeface="Aptos" panose="020B0004020202020204" pitchFamily="34" charset="0"/>
                <a:cs typeface="Times New Roman" panose="02020603050405020304" pitchFamily="18" charset="0"/>
              </a:rPr>
              <a:t>But the UN failed to recover conquered territory and end the war. It had neither the power nor the authority to do so. </a:t>
            </a:r>
          </a:p>
          <a:p>
            <a:r>
              <a:rPr lang="en-GB" sz="2000" kern="100" dirty="0">
                <a:effectLst/>
                <a:ea typeface="Aptos" panose="020B0004020202020204" pitchFamily="34" charset="0"/>
                <a:cs typeface="Times New Roman" panose="02020603050405020304" pitchFamily="18" charset="0"/>
              </a:rPr>
              <a:t>Peacekeepers protected the Sarajevo airport and also convoys of the UN High Commissioner for Refugees (UNHCR) that delivered food and medicine. </a:t>
            </a:r>
          </a:p>
          <a:p>
            <a:r>
              <a:rPr lang="en-GB" sz="2000" kern="100" dirty="0">
                <a:effectLst/>
                <a:ea typeface="Aptos" panose="020B0004020202020204" pitchFamily="34" charset="0"/>
                <a:cs typeface="Times New Roman" panose="02020603050405020304" pitchFamily="18" charset="0"/>
              </a:rPr>
              <a:t>Contempt for the peacekeepers prompted an angry Kofi Annan, then in Undersecretary-general for peacekeeping to defend them: “I think we have to be careful not to blame the wrong people for the lack of collective will,” he told a news conference in Nov 1994 in NY: “Peacekeepers are usually the first on the ground, the last to leave, and the first to be criticized…I think where we are presumed to have failed is when we are judged by unrealistic expectations.”</a:t>
            </a:r>
          </a:p>
        </p:txBody>
      </p:sp>
    </p:spTree>
    <p:extLst>
      <p:ext uri="{BB962C8B-B14F-4D97-AF65-F5344CB8AC3E}">
        <p14:creationId xmlns:p14="http://schemas.microsoft.com/office/powerpoint/2010/main" val="2729719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3200-8B61-1406-D34D-BB562835344A}"/>
              </a:ext>
            </a:extLst>
          </p:cNvPr>
          <p:cNvSpPr>
            <a:spLocks noGrp="1"/>
          </p:cNvSpPr>
          <p:nvPr>
            <p:ph type="title"/>
          </p:nvPr>
        </p:nvSpPr>
        <p:spPr/>
        <p:txBody>
          <a:bodyPr/>
          <a:lstStyle/>
          <a:p>
            <a:pPr algn="ctr"/>
            <a:r>
              <a:rPr lang="en-GB" dirty="0"/>
              <a:t>Yugoslavia</a:t>
            </a:r>
          </a:p>
        </p:txBody>
      </p:sp>
      <p:sp>
        <p:nvSpPr>
          <p:cNvPr id="3" name="Content Placeholder 2">
            <a:extLst>
              <a:ext uri="{FF2B5EF4-FFF2-40B4-BE49-F238E27FC236}">
                <a16:creationId xmlns:a16="http://schemas.microsoft.com/office/drawing/2014/main" id="{54752BB4-D76A-D9D2-1688-5FC2E1894FAC}"/>
              </a:ext>
            </a:extLst>
          </p:cNvPr>
          <p:cNvSpPr>
            <a:spLocks noGrp="1"/>
          </p:cNvSpPr>
          <p:nvPr>
            <p:ph idx="1"/>
          </p:nvPr>
        </p:nvSpPr>
        <p:spPr/>
        <p:txBody>
          <a:bodyPr>
            <a:normAutofit/>
          </a:bodyPr>
          <a:lstStyle/>
          <a:p>
            <a:r>
              <a:rPr lang="en-GB" sz="2000" kern="100" dirty="0">
                <a:effectLst/>
                <a:ea typeface="Aptos" panose="020B0004020202020204" pitchFamily="34" charset="0"/>
                <a:cs typeface="Times New Roman" panose="02020603050405020304" pitchFamily="18" charset="0"/>
              </a:rPr>
              <a:t>For three years Bosnia and </a:t>
            </a:r>
            <a:r>
              <a:rPr lang="en-GB" sz="2000" kern="100" dirty="0" err="1">
                <a:effectLst/>
                <a:ea typeface="Aptos" panose="020B0004020202020204" pitchFamily="34" charset="0"/>
                <a:cs typeface="Times New Roman" panose="02020603050405020304" pitchFamily="18" charset="0"/>
              </a:rPr>
              <a:t>neighboring</a:t>
            </a:r>
            <a:r>
              <a:rPr lang="en-GB" sz="2000" kern="100" dirty="0">
                <a:effectLst/>
                <a:ea typeface="Aptos" panose="020B0004020202020204" pitchFamily="34" charset="0"/>
                <a:cs typeface="Times New Roman" panose="02020603050405020304" pitchFamily="18" charset="0"/>
              </a:rPr>
              <a:t> regions were ravaged by the fighting, until political leaders of the factions agreed to a peace settlement in 1995 that awarded generous portions of Bosnia to Serbian forces. </a:t>
            </a:r>
          </a:p>
          <a:p>
            <a:endParaRPr lang="en-GB" sz="2000" kern="100" dirty="0">
              <a:effectLst/>
              <a:ea typeface="Aptos" panose="020B0004020202020204" pitchFamily="34" charset="0"/>
              <a:cs typeface="Times New Roman" panose="02020603050405020304" pitchFamily="18" charset="0"/>
            </a:endParaRPr>
          </a:p>
          <a:p>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2342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rmAutofit/>
          </a:bodyPr>
          <a:lstStyle/>
          <a:p>
            <a:r>
              <a:rPr lang="en-GB" sz="2000" dirty="0">
                <a:effectLst/>
                <a:latin typeface="+mj-lt"/>
                <a:ea typeface="Aptos" panose="020B0004020202020204" pitchFamily="34" charset="0"/>
              </a:rPr>
              <a:t>Annan was the first secretary-general to have come up through the ranks. He had joined the UN system as an administrative budget officer for the WHO in Geneva in 1962, with the rank of P1, entry level at the UN. </a:t>
            </a:r>
          </a:p>
          <a:p>
            <a:r>
              <a:rPr lang="en-GB" sz="2000" dirty="0">
                <a:effectLst/>
                <a:latin typeface="+mj-lt"/>
                <a:ea typeface="Aptos" panose="020B0004020202020204" pitchFamily="34" charset="0"/>
              </a:rPr>
              <a:t>For much of his career his work remained bureaucratic, and it wasn’t until 1992 when Boutros-Ghali transferred him to peacekeeping did Annan have a job in one of the main political functions of the UN. He was the only secretary-general with an undergraduate degree from an American college </a:t>
            </a:r>
            <a:endParaRPr lang="en-GB" sz="2000" dirty="0">
              <a:latin typeface="+mj-lt"/>
            </a:endParaRPr>
          </a:p>
        </p:txBody>
      </p:sp>
    </p:spTree>
    <p:extLst>
      <p:ext uri="{BB962C8B-B14F-4D97-AF65-F5344CB8AC3E}">
        <p14:creationId xmlns:p14="http://schemas.microsoft.com/office/powerpoint/2010/main" val="2881736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r>
              <a:rPr lang="en-GB" sz="2000" dirty="0">
                <a:effectLst/>
                <a:latin typeface="+mj-lt"/>
                <a:ea typeface="Aptos" panose="020B0004020202020204" pitchFamily="34" charset="0"/>
              </a:rPr>
              <a:t>Kofi Annan of Ghana was popular among ambassadors, civil servants, and journalists at the UN headquarters in New York. He was soft-spoken, personable, and differed in many ways from his predecessor. He was calm in crisis, self-confident without being egotistical, thoughtful without any pretensions as an intellectual. </a:t>
            </a:r>
          </a:p>
          <a:p>
            <a:r>
              <a:rPr lang="en-GB" sz="2000" dirty="0">
                <a:effectLst/>
                <a:latin typeface="+mj-lt"/>
                <a:ea typeface="Aptos" panose="020B0004020202020204" pitchFamily="34" charset="0"/>
              </a:rPr>
              <a:t>As a leader, he was collegial, </a:t>
            </a:r>
            <a:r>
              <a:rPr lang="en-GB" sz="1800" dirty="0">
                <a:effectLst/>
                <a:latin typeface="+mj-lt"/>
                <a:ea typeface="Aptos" panose="020B0004020202020204" pitchFamily="34" charset="0"/>
              </a:rPr>
              <a:t>not</a:t>
            </a:r>
            <a:r>
              <a:rPr lang="en-GB" sz="2000" dirty="0">
                <a:effectLst/>
                <a:latin typeface="+mj-lt"/>
                <a:ea typeface="Aptos" panose="020B0004020202020204" pitchFamily="34" charset="0"/>
              </a:rPr>
              <a:t> autocratic. Instead of keeping all issues and decisions to himself, he discussed them often with his staff, listening carefully to their views. </a:t>
            </a:r>
          </a:p>
          <a:p>
            <a:r>
              <a:rPr lang="en-GB" sz="2000" dirty="0">
                <a:effectLst/>
                <a:latin typeface="+mj-lt"/>
                <a:ea typeface="Aptos" panose="020B0004020202020204" pitchFamily="34" charset="0"/>
              </a:rPr>
              <a:t>He had a reputation of an international civil servant who spoke fully and frankly. He never tried to evade questions, and spoke English with a pleasant West African lilt. He was hard to dislike. </a:t>
            </a:r>
          </a:p>
          <a:p>
            <a:r>
              <a:rPr lang="en-GB" sz="2000" dirty="0">
                <a:effectLst/>
                <a:latin typeface="+mj-lt"/>
                <a:ea typeface="Aptos" panose="020B0004020202020204" pitchFamily="34" charset="0"/>
              </a:rPr>
              <a:t>As one undersecretary-general </a:t>
            </a:r>
            <a:r>
              <a:rPr lang="en-GB" sz="2000" dirty="0" err="1">
                <a:effectLst/>
                <a:latin typeface="+mj-lt"/>
                <a:ea typeface="Aptos" panose="020B0004020202020204" pitchFamily="34" charset="0"/>
              </a:rPr>
              <a:t>Marrack</a:t>
            </a:r>
            <a:r>
              <a:rPr lang="en-GB" sz="2000" dirty="0">
                <a:effectLst/>
                <a:latin typeface="+mj-lt"/>
                <a:ea typeface="Aptos" panose="020B0004020202020204" pitchFamily="34" charset="0"/>
              </a:rPr>
              <a:t> Goulding said, “Kofi seemed to be a breath of fresh air…There was a new spirit at the UN.” </a:t>
            </a:r>
          </a:p>
          <a:p>
            <a:r>
              <a:rPr lang="en-GB" sz="2000" dirty="0">
                <a:effectLst/>
                <a:latin typeface="+mj-lt"/>
                <a:ea typeface="Aptos" panose="020B0004020202020204" pitchFamily="34" charset="0"/>
              </a:rPr>
              <a:t>As secretary-general, Annan tried to repair the damage to the image of the UN caused by failures in Somalia, Rwanda, and Bosnia. He was well liked by American diplomats and even managed to charm Congress. His first term as secretary-general was largely successful with no debacles like Somalia or Rwanda.</a:t>
            </a:r>
            <a:endParaRPr lang="en-GB" sz="2000" dirty="0">
              <a:latin typeface="+mj-lt"/>
            </a:endParaRPr>
          </a:p>
        </p:txBody>
      </p:sp>
    </p:spTree>
    <p:extLst>
      <p:ext uri="{BB962C8B-B14F-4D97-AF65-F5344CB8AC3E}">
        <p14:creationId xmlns:p14="http://schemas.microsoft.com/office/powerpoint/2010/main" val="303768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In 1998, Annan made a remarkable contribution to the interpretation of international law by insisting that the UN had the right to intervene, even with military force, in the internal affairs of a country if its government was trampling on the rights of its people. This view appeared to contravene the UN Charter’s prohibition against UN interference “in matters which are essentially within the domestic jurisdiction of any State.”</a:t>
            </a:r>
          </a:p>
        </p:txBody>
      </p:sp>
    </p:spTree>
    <p:extLst>
      <p:ext uri="{BB962C8B-B14F-4D97-AF65-F5344CB8AC3E}">
        <p14:creationId xmlns:p14="http://schemas.microsoft.com/office/powerpoint/2010/main" val="2557482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But in his lecture to the Ditchley Foundation outside Oxford in England, Annan based the right of intervention on two grounds. First of all, he said the UN Security Council had the “overriding duty to preserve international peace and security.” If, for example, a civil war threatened other countries by chasing frightened refugees across borders, the UN had the right to intervene. “even national sovereignty can be set aside if it stands in the way,” Annan said.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secretary-general then took another bold step. He said the UN Charter was issued in the name of “the peoples” of the world, not the governments. “The Charter protects the sovereignty of peoples,” he said. “It was never meant as a license to trample on human rights and human dignity.” The Charter therefore gave the UN the right to intervene and protect a suffering people from their government.</a:t>
            </a:r>
          </a:p>
        </p:txBody>
      </p:sp>
    </p:spTree>
    <p:extLst>
      <p:ext uri="{BB962C8B-B14F-4D97-AF65-F5344CB8AC3E}">
        <p14:creationId xmlns:p14="http://schemas.microsoft.com/office/powerpoint/2010/main" val="2787093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8462-9116-A3FD-515B-F0104D50257C}"/>
              </a:ext>
            </a:extLst>
          </p:cNvPr>
          <p:cNvSpPr>
            <a:spLocks noGrp="1"/>
          </p:cNvSpPr>
          <p:nvPr>
            <p:ph type="title"/>
          </p:nvPr>
        </p:nvSpPr>
        <p:spPr/>
        <p:txBody>
          <a:bodyPr/>
          <a:lstStyle/>
          <a:p>
            <a:pPr algn="ctr"/>
            <a:r>
              <a:rPr lang="en-GB" dirty="0"/>
              <a:t>Kofi Annan and Humanitarian Intervention</a:t>
            </a:r>
          </a:p>
        </p:txBody>
      </p:sp>
      <p:sp>
        <p:nvSpPr>
          <p:cNvPr id="3" name="Content Placeholder 2">
            <a:extLst>
              <a:ext uri="{FF2B5EF4-FFF2-40B4-BE49-F238E27FC236}">
                <a16:creationId xmlns:a16="http://schemas.microsoft.com/office/drawing/2014/main" id="{A18C301D-1C71-2331-7A78-B40BFD16395E}"/>
              </a:ext>
            </a:extLst>
          </p:cNvPr>
          <p:cNvSpPr>
            <a:spLocks noGrp="1"/>
          </p:cNvSpPr>
          <p:nvPr>
            <p:ph idx="1"/>
          </p:nvPr>
        </p:nvSpPr>
        <p:spPr/>
        <p:txBody>
          <a:bodyPr>
            <a:no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question of deciding when sovereignty must give way was a complex one. Annan asserted that only the Security Council “has the authority to decide that the internal situation in any state is so grave as to justify forceful intervention.”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Annan’s lecture was hailed by UN watchers in the academic world as a dramatic and meaningful breakthrough, but his doctrine on intervention proved extremely difficult to implement. A secretary-general’s influence was based on no more than moral suasion, not military force. Annan’s doctrine was tested twice in 1999. (Yugoslavia and East Timor)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Since 1999, almost all peacekeeping missions have been explicitly mandated to protect civilians. </a:t>
            </a:r>
          </a:p>
          <a:p>
            <a:pPr>
              <a:lnSpc>
                <a:spcPct val="107000"/>
              </a:lnSpc>
              <a:spcBef>
                <a:spcPts val="0"/>
              </a:spcBef>
              <a:spcAft>
                <a:spcPts val="800"/>
              </a:spcAft>
            </a:pP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11322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3200-8B61-1406-D34D-BB562835344A}"/>
              </a:ext>
            </a:extLst>
          </p:cNvPr>
          <p:cNvSpPr>
            <a:spLocks noGrp="1"/>
          </p:cNvSpPr>
          <p:nvPr>
            <p:ph type="title"/>
          </p:nvPr>
        </p:nvSpPr>
        <p:spPr/>
        <p:txBody>
          <a:bodyPr/>
          <a:lstStyle/>
          <a:p>
            <a:pPr algn="ctr"/>
            <a:r>
              <a:rPr lang="en-GB" dirty="0"/>
              <a:t>Yugoslavia</a:t>
            </a:r>
          </a:p>
        </p:txBody>
      </p:sp>
      <p:sp>
        <p:nvSpPr>
          <p:cNvPr id="3" name="Content Placeholder 2">
            <a:extLst>
              <a:ext uri="{FF2B5EF4-FFF2-40B4-BE49-F238E27FC236}">
                <a16:creationId xmlns:a16="http://schemas.microsoft.com/office/drawing/2014/main" id="{54752BB4-D76A-D9D2-1688-5FC2E1894FAC}"/>
              </a:ext>
            </a:extLst>
          </p:cNvPr>
          <p:cNvSpPr>
            <a:spLocks noGrp="1"/>
          </p:cNvSpPr>
          <p:nvPr>
            <p:ph idx="1"/>
          </p:nvPr>
        </p:nvSpPr>
        <p:spPr/>
        <p:txBody>
          <a:bodyPr>
            <a:normAutofit/>
          </a:bodyPr>
          <a:lstStyle/>
          <a:p>
            <a:r>
              <a:rPr lang="en-GB" sz="2000" kern="100" dirty="0">
                <a:ea typeface="Aptos" panose="020B0004020202020204" pitchFamily="34" charset="0"/>
                <a:cs typeface="Times New Roman" panose="02020603050405020304" pitchFamily="18" charset="0"/>
              </a:rPr>
              <a:t>T</a:t>
            </a:r>
            <a:r>
              <a:rPr lang="en-GB" sz="2000" kern="100" dirty="0">
                <a:effectLst/>
                <a:ea typeface="Aptos" panose="020B0004020202020204" pitchFamily="34" charset="0"/>
                <a:cs typeface="Times New Roman" panose="02020603050405020304" pitchFamily="18" charset="0"/>
              </a:rPr>
              <a:t>he US bypassed the Security Council in 1999 when Serbian troops began attacking Albanian villages in Kosovo. Fearing a veto by Russia, the US called on NATO instead to intervene. After 72 days of bombing Milosevic capitulated. NATO peacekeeping troops, not UN forces, patrolled Kosovo. Intervention occurred without UN approval or participation.</a:t>
            </a:r>
          </a:p>
          <a:p>
            <a:r>
              <a:rPr lang="en-GB" sz="2000" kern="100" dirty="0">
                <a:effectLst/>
                <a:ea typeface="Aptos" panose="020B0004020202020204" pitchFamily="34" charset="0"/>
                <a:cs typeface="Times New Roman" panose="02020603050405020304" pitchFamily="18" charset="0"/>
              </a:rPr>
              <a:t>Negotiations concluded in 1999 with most Muslims and Albanians driven from Kosovo, as Milosevic had intended.</a:t>
            </a:r>
          </a:p>
          <a:p>
            <a:endParaRPr lang="en-GB" sz="2000" kern="100" dirty="0">
              <a:effectLst/>
              <a:ea typeface="Aptos" panose="020B0004020202020204" pitchFamily="34" charset="0"/>
              <a:cs typeface="Times New Roman" panose="02020603050405020304" pitchFamily="18" charset="0"/>
            </a:endParaRPr>
          </a:p>
          <a:p>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1269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C0AC-D73F-C9F7-47A0-323D564A409B}"/>
              </a:ext>
            </a:extLst>
          </p:cNvPr>
          <p:cNvSpPr>
            <a:spLocks noGrp="1"/>
          </p:cNvSpPr>
          <p:nvPr>
            <p:ph type="title"/>
          </p:nvPr>
        </p:nvSpPr>
        <p:spPr/>
        <p:txBody>
          <a:bodyPr/>
          <a:lstStyle/>
          <a:p>
            <a:pPr algn="ctr"/>
            <a:r>
              <a:rPr lang="en-GB" dirty="0"/>
              <a:t>East Timor</a:t>
            </a:r>
          </a:p>
        </p:txBody>
      </p:sp>
      <p:sp>
        <p:nvSpPr>
          <p:cNvPr id="3" name="Content Placeholder 2">
            <a:extLst>
              <a:ext uri="{FF2B5EF4-FFF2-40B4-BE49-F238E27FC236}">
                <a16:creationId xmlns:a16="http://schemas.microsoft.com/office/drawing/2014/main" id="{D5623A00-C8C6-A32A-826D-409A3A43A496}"/>
              </a:ext>
            </a:extLst>
          </p:cNvPr>
          <p:cNvSpPr>
            <a:spLocks noGrp="1"/>
          </p:cNvSpPr>
          <p:nvPr>
            <p:ph idx="1"/>
          </p:nvPr>
        </p:nvSpPr>
        <p:spPr/>
        <p:txBody>
          <a:bodyPr>
            <a:normAutofit/>
          </a:bodyPr>
          <a:lstStyle/>
          <a:p>
            <a:r>
              <a:rPr lang="en-GB" sz="1800" kern="100" dirty="0">
                <a:effectLst/>
                <a:latin typeface="+mj-lt"/>
                <a:ea typeface="Aptos" panose="020B0004020202020204" pitchFamily="34" charset="0"/>
                <a:cs typeface="Times New Roman" panose="02020603050405020304" pitchFamily="18" charset="0"/>
              </a:rPr>
              <a:t>UN military forces were mobilized again in 1999 to intervene in the worsening situation in East Timor. </a:t>
            </a:r>
          </a:p>
          <a:p>
            <a:r>
              <a:rPr lang="en-GB" sz="1800" kern="100" dirty="0">
                <a:effectLst/>
                <a:latin typeface="+mj-lt"/>
                <a:ea typeface="Aptos" panose="020B0004020202020204" pitchFamily="34" charset="0"/>
                <a:cs typeface="Times New Roman" panose="02020603050405020304" pitchFamily="18" charset="0"/>
              </a:rPr>
              <a:t>In 1975 East Timor had declared independence form Indonesia. East Timor was a former Portuguese colony that was Catholic, unlike the rest of Indonesia which was a former Dutch colony and predominantly Muslim.</a:t>
            </a:r>
          </a:p>
          <a:p>
            <a:r>
              <a:rPr lang="en-GB" sz="1800" kern="100" dirty="0">
                <a:effectLst/>
                <a:latin typeface="+mj-lt"/>
                <a:ea typeface="Aptos" panose="020B0004020202020204" pitchFamily="34" charset="0"/>
                <a:cs typeface="Times New Roman" panose="02020603050405020304" pitchFamily="18" charset="0"/>
              </a:rPr>
              <a:t>The UN endorsed independence, but the United States repudiated it, wary that a communist government might be established. </a:t>
            </a:r>
          </a:p>
          <a:p>
            <a:r>
              <a:rPr lang="en-GB" sz="1800" kern="100" dirty="0">
                <a:effectLst/>
                <a:latin typeface="+mj-lt"/>
                <a:ea typeface="Aptos" panose="020B0004020202020204" pitchFamily="34" charset="0"/>
                <a:cs typeface="Times New Roman" panose="02020603050405020304" pitchFamily="18" charset="0"/>
              </a:rPr>
              <a:t>With US endorsement, the Indonesian government invaded East Timor and crushed the independence movement. Under subsequent Indonesian rule, state terror and corruption were common. </a:t>
            </a:r>
          </a:p>
          <a:p>
            <a:r>
              <a:rPr lang="en-GB" sz="1800" kern="100" dirty="0">
                <a:effectLst/>
                <a:latin typeface="+mj-lt"/>
                <a:ea typeface="Aptos" panose="020B0004020202020204" pitchFamily="34" charset="0"/>
                <a:cs typeface="Times New Roman" panose="02020603050405020304" pitchFamily="18" charset="0"/>
              </a:rPr>
              <a:t>In 1998, the new president of Indonesia, B.J. Habibie, allowed a UN referendum on independence in East Timor. In 1999, the armed UN oversaw a referendum among East Timorese who voted for independence. Armed militias roamed the streets discouraging voters from voting for independence. Nevertheless, the majority voted for independence 78.5 to 21.5 percent. </a:t>
            </a:r>
          </a:p>
          <a:p>
            <a:r>
              <a:rPr lang="en-GB" sz="1800" kern="100" dirty="0">
                <a:effectLst/>
                <a:latin typeface="+mj-lt"/>
                <a:ea typeface="Aptos" panose="020B0004020202020204" pitchFamily="34" charset="0"/>
                <a:cs typeface="Times New Roman" panose="02020603050405020304" pitchFamily="18" charset="0"/>
              </a:rPr>
              <a:t>The militias responded by killing hundreds and forcing thousands into West Timor. Infrastructure was destroyed.</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626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C0AC-D73F-C9F7-47A0-323D564A409B}"/>
              </a:ext>
            </a:extLst>
          </p:cNvPr>
          <p:cNvSpPr>
            <a:spLocks noGrp="1"/>
          </p:cNvSpPr>
          <p:nvPr>
            <p:ph type="title"/>
          </p:nvPr>
        </p:nvSpPr>
        <p:spPr/>
        <p:txBody>
          <a:bodyPr/>
          <a:lstStyle/>
          <a:p>
            <a:pPr algn="ctr"/>
            <a:r>
              <a:rPr lang="en-GB" dirty="0"/>
              <a:t>East Timor</a:t>
            </a:r>
          </a:p>
        </p:txBody>
      </p:sp>
      <p:sp>
        <p:nvSpPr>
          <p:cNvPr id="3" name="Content Placeholder 2">
            <a:extLst>
              <a:ext uri="{FF2B5EF4-FFF2-40B4-BE49-F238E27FC236}">
                <a16:creationId xmlns:a16="http://schemas.microsoft.com/office/drawing/2014/main" id="{D5623A00-C8C6-A32A-826D-409A3A43A496}"/>
              </a:ext>
            </a:extLst>
          </p:cNvPr>
          <p:cNvSpPr>
            <a:spLocks noGrp="1"/>
          </p:cNvSpPr>
          <p:nvPr>
            <p:ph idx="1"/>
          </p:nvPr>
        </p:nvSpPr>
        <p:spPr/>
        <p:txBody>
          <a:bodyPr>
            <a:normAutofit/>
          </a:bodyPr>
          <a:lstStyle/>
          <a:p>
            <a:r>
              <a:rPr lang="en-GB" sz="2000" kern="100" dirty="0">
                <a:effectLst/>
                <a:latin typeface="+mj-lt"/>
                <a:ea typeface="Aptos" panose="020B0004020202020204" pitchFamily="34" charset="0"/>
                <a:cs typeface="Times New Roman" panose="02020603050405020304" pitchFamily="18" charset="0"/>
              </a:rPr>
              <a:t>However Security Council members refused to intervene unless the Indonesians accepted it. Indonesia had been a staunch anti-Communist ally and the US did not want to antagonize them. SG Annan tried to persuade Habibie to allow UN peacekeeping forces into East Timor. Two weeks after the referendum Habibie relented. </a:t>
            </a:r>
          </a:p>
          <a:p>
            <a:r>
              <a:rPr lang="en-GB" sz="2000" kern="100" dirty="0">
                <a:effectLst/>
                <a:latin typeface="+mj-lt"/>
                <a:ea typeface="Aptos" panose="020B0004020202020204" pitchFamily="34" charset="0"/>
                <a:cs typeface="Times New Roman" panose="02020603050405020304" pitchFamily="18" charset="0"/>
              </a:rPr>
              <a:t>Thereafter the UN governed East Timor as it made the transition to “special autonomy” within Indonesia. </a:t>
            </a:r>
          </a:p>
          <a:p>
            <a:r>
              <a:rPr lang="en-GB" sz="2000" kern="100" dirty="0">
                <a:effectLst/>
                <a:latin typeface="+mj-lt"/>
                <a:ea typeface="Aptos" panose="020B0004020202020204" pitchFamily="34" charset="0"/>
                <a:cs typeface="Times New Roman" panose="02020603050405020304" pitchFamily="18" charset="0"/>
              </a:rPr>
              <a:t>The UN then guided East Timor to independence in 2002. Intervention worked in East Timor albeit it was a little late in preventing initial violence.  </a:t>
            </a:r>
          </a:p>
          <a:p>
            <a:r>
              <a:rPr lang="en-GB" sz="2000" kern="100" dirty="0">
                <a:effectLst/>
                <a:latin typeface="+mj-lt"/>
                <a:ea typeface="Aptos" panose="020B0004020202020204" pitchFamily="34" charset="0"/>
                <a:cs typeface="Times New Roman" panose="02020603050405020304" pitchFamily="18" charset="0"/>
              </a:rPr>
              <a:t>It was also the first nation in history to gain its independence from the United Nations rather than from an empire or former occupying nation-state. </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62202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E8BF-CCFE-8992-30D2-9D7AFC5AC451}"/>
              </a:ext>
            </a:extLst>
          </p:cNvPr>
          <p:cNvSpPr>
            <a:spLocks noGrp="1"/>
          </p:cNvSpPr>
          <p:nvPr>
            <p:ph type="title"/>
          </p:nvPr>
        </p:nvSpPr>
        <p:spPr/>
        <p:txBody>
          <a:bodyPr/>
          <a:lstStyle/>
          <a:p>
            <a:pPr algn="ctr"/>
            <a:r>
              <a:rPr lang="en-GB" dirty="0"/>
              <a:t>Humanitarian Intervention</a:t>
            </a:r>
          </a:p>
        </p:txBody>
      </p:sp>
      <p:sp>
        <p:nvSpPr>
          <p:cNvPr id="3" name="Content Placeholder 2">
            <a:extLst>
              <a:ext uri="{FF2B5EF4-FFF2-40B4-BE49-F238E27FC236}">
                <a16:creationId xmlns:a16="http://schemas.microsoft.com/office/drawing/2014/main" id="{A3BF4C0E-B273-1CFF-58B9-0053BAB5FD53}"/>
              </a:ext>
            </a:extLst>
          </p:cNvPr>
          <p:cNvSpPr>
            <a:spLocks noGrp="1"/>
          </p:cNvSpPr>
          <p:nvPr>
            <p:ph idx="1"/>
          </p:nvPr>
        </p:nvSpPr>
        <p:spPr/>
        <p:txBody>
          <a:bodyPr/>
          <a:lstStyle/>
          <a:p>
            <a:r>
              <a:rPr lang="en-GB" sz="2000" kern="100" dirty="0">
                <a:effectLst/>
                <a:ea typeface="Aptos" panose="020B0004020202020204" pitchFamily="34" charset="0"/>
                <a:cs typeface="Times New Roman" panose="02020603050405020304" pitchFamily="18" charset="0"/>
              </a:rPr>
              <a:t>The two experiments with armed intervention by the UN had conflicting results. </a:t>
            </a:r>
          </a:p>
          <a:p>
            <a:r>
              <a:rPr lang="en-GB" sz="2000" kern="100" dirty="0">
                <a:effectLst/>
                <a:ea typeface="Aptos" panose="020B0004020202020204" pitchFamily="34" charset="0"/>
                <a:cs typeface="Times New Roman" panose="02020603050405020304" pitchFamily="18" charset="0"/>
              </a:rPr>
              <a:t>Serbian aggression under Milosevic produced most of the results he desired- “ethnic cleansing,” or the removal of non-Serb populations from central Yugoslavian lands—and a great deal of death and destruction before the combined military and political interventions of the UN stopped the fighting. On the other hand, Milosevic himself did not prosper. In 2000, he was voted out of the presidency and was extradited by the UN for trial at the international criminal court in The Hague, in the Netherlands. He died in custody in 2006 before his trial for war crimes and genocide could conclude. </a:t>
            </a:r>
          </a:p>
          <a:p>
            <a:r>
              <a:rPr lang="en-GB" sz="2000" kern="100" dirty="0">
                <a:effectLst/>
                <a:ea typeface="Aptos" panose="020B0004020202020204" pitchFamily="34" charset="0"/>
                <a:cs typeface="Times New Roman" panose="02020603050405020304" pitchFamily="18" charset="0"/>
              </a:rPr>
              <a:t>In East Timor, however, refugees who fled the fighting before UN intervention have returned and there is no fighting. The country remains dependent on Australia for its economic and industrial development particularly management of its underwater oil reserves. </a:t>
            </a:r>
          </a:p>
          <a:p>
            <a:endParaRPr lang="en-GB" dirty="0"/>
          </a:p>
        </p:txBody>
      </p:sp>
    </p:spTree>
    <p:extLst>
      <p:ext uri="{BB962C8B-B14F-4D97-AF65-F5344CB8AC3E}">
        <p14:creationId xmlns:p14="http://schemas.microsoft.com/office/powerpoint/2010/main" val="2571268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C2C87-E698-468E-2E03-C0D2B3EA0E82}"/>
              </a:ext>
            </a:extLst>
          </p:cNvPr>
          <p:cNvSpPr>
            <a:spLocks noGrp="1"/>
          </p:cNvSpPr>
          <p:nvPr>
            <p:ph type="title"/>
          </p:nvPr>
        </p:nvSpPr>
        <p:spPr/>
        <p:txBody>
          <a:bodyPr/>
          <a:lstStyle/>
          <a:p>
            <a:pPr algn="ctr"/>
            <a:r>
              <a:rPr lang="en-GB" dirty="0"/>
              <a:t>Kofi Annan</a:t>
            </a:r>
          </a:p>
        </p:txBody>
      </p:sp>
      <p:sp>
        <p:nvSpPr>
          <p:cNvPr id="3" name="Content Placeholder 2">
            <a:extLst>
              <a:ext uri="{FF2B5EF4-FFF2-40B4-BE49-F238E27FC236}">
                <a16:creationId xmlns:a16="http://schemas.microsoft.com/office/drawing/2014/main" id="{BCBD6455-8BF2-F5D3-C588-4349B9557950}"/>
              </a:ext>
            </a:extLst>
          </p:cNvPr>
          <p:cNvSpPr>
            <a:spLocks noGrp="1"/>
          </p:cNvSpPr>
          <p:nvPr>
            <p:ph idx="1"/>
          </p:nvPr>
        </p:nvSpPr>
        <p:spPr/>
        <p:txBody>
          <a:bodyPr/>
          <a:lstStyle/>
          <a:p>
            <a:r>
              <a:rPr lang="en-GB" sz="1800" kern="100" dirty="0">
                <a:effectLst/>
                <a:ea typeface="Aptos" panose="020B0004020202020204" pitchFamily="34" charset="0"/>
                <a:cs typeface="Times New Roman" panose="02020603050405020304" pitchFamily="18" charset="0"/>
              </a:rPr>
              <a:t>In 2001 he was unanimously re-elected to a second term, and subsequently was awarded a Nobel peace prize.</a:t>
            </a:r>
          </a:p>
          <a:p>
            <a:r>
              <a:rPr lang="en-GB" sz="1800" kern="100" dirty="0">
                <a:effectLst/>
                <a:ea typeface="Aptos" panose="020B0004020202020204" pitchFamily="34" charset="0"/>
                <a:cs typeface="Times New Roman" panose="02020603050405020304" pitchFamily="18" charset="0"/>
              </a:rPr>
              <a:t> During his second term, Annan ran into some controversy when he opposed the Bush admin on the Iraq War and questioned its legitimacy without the approval of the Security Council. While he did not denounce the US forcefully, he did say it was not in conformity with the UN Charter. </a:t>
            </a:r>
          </a:p>
          <a:p>
            <a:r>
              <a:rPr lang="en-GB" sz="1800" kern="100" dirty="0">
                <a:effectLst/>
                <a:ea typeface="Aptos" panose="020B0004020202020204" pitchFamily="34" charset="0"/>
                <a:cs typeface="Times New Roman" panose="02020603050405020304" pitchFamily="18" charset="0"/>
              </a:rPr>
              <a:t>In 2004, in a BBC interview with Owen Bennett-Jones, Annan was asked whether the US invasion of Iraq was illegal several times. He tried to simply say, “Yes, if you wish,” and then after being pressed a few times, “from the Charter point of view it was illegal.” </a:t>
            </a:r>
          </a:p>
          <a:p>
            <a:r>
              <a:rPr lang="en-GB" sz="1800" kern="100" dirty="0">
                <a:effectLst/>
                <a:ea typeface="Aptos" panose="020B0004020202020204" pitchFamily="34" charset="0"/>
                <a:cs typeface="Times New Roman" panose="02020603050405020304" pitchFamily="18" charset="0"/>
              </a:rPr>
              <a:t>Republicans in the US were furious. It was 51 days before the next election, and they saw it as election interference. </a:t>
            </a:r>
          </a:p>
          <a:p>
            <a:r>
              <a:rPr lang="en-GB" sz="1800" kern="100" dirty="0">
                <a:effectLst/>
                <a:ea typeface="Aptos" panose="020B0004020202020204" pitchFamily="34" charset="0"/>
                <a:cs typeface="Times New Roman" panose="02020603050405020304" pitchFamily="18" charset="0"/>
              </a:rPr>
              <a:t>His detractors began accusing him of being responsible for the UN “oil for food” scandal (Hussein made $1.8 billion by charging a premium for buying oil then demanding kickbacks from the sale of food and other goods), which was largely exaggerated and demanded his resignation. An independent commission concluded Annan may have failed to detect the corruption and failed to put an end to it, but he was far from being complicit or benefiting from the scandal. </a:t>
            </a:r>
          </a:p>
          <a:p>
            <a:endParaRPr lang="en-GB" dirty="0"/>
          </a:p>
        </p:txBody>
      </p:sp>
    </p:spTree>
    <p:extLst>
      <p:ext uri="{BB962C8B-B14F-4D97-AF65-F5344CB8AC3E}">
        <p14:creationId xmlns:p14="http://schemas.microsoft.com/office/powerpoint/2010/main" val="226517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In his report “In Larger Freedom” issued in March 2005, SG Annan stated, “Our guiding light must be the needs and hopes of peoples everywhere. In my Millennium Report, “We the peoples,” I drew on the opening words of the Charter of the United Nations to point out that the United Nations, while it is an organization of sovereign States, exists for and must ultimately serve those needs. To do so, we must aim… “to perfect the triangle of development, freedom, and peace.” </a:t>
            </a:r>
          </a:p>
          <a:p>
            <a:pPr>
              <a:lnSpc>
                <a:spcPct val="107000"/>
              </a:lnSpc>
              <a:spcBef>
                <a:spcPts val="0"/>
              </a:spcBef>
              <a:spcAft>
                <a:spcPts val="800"/>
              </a:spcAft>
            </a:pPr>
            <a:r>
              <a:rPr lang="en-GB" sz="2000" kern="100" dirty="0">
                <a:effectLst/>
                <a:latin typeface="+mj-lt"/>
                <a:ea typeface="Aptos" panose="020B0004020202020204" pitchFamily="34" charset="0"/>
                <a:cs typeface="Times New Roman" panose="02020603050405020304" pitchFamily="18" charset="0"/>
              </a:rPr>
              <a:t>“I have named the present report ‘In larger freedom’ to stress the enduring relevance of the Charter of the United Nations and to emphasize that its purposes must be advanced in the lives of individual men and women. The notion of larger freedom also encapsulates the idea that development, security and human rights go hand in hand.”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2134126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September 2005, more than 170 heads of state and governments met in New York to consider an agenda based on proposals put forth by SG Annan in his report In Larger Freedom.</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World leaders agreed to intervene on a variety of fronts to address major global issues. They committed to achieving development goals set out in the Millennium Declaration by 2015, pledged an additional $50 billion per year to fight poverty, and made commitments to find innovative sources of development finance and ensure long-term debt sustainability. They also committed to trade liberalization.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4077057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ocument with text and a note&#10;&#10;Description automatically generated with medium confidence">
            <a:extLst>
              <a:ext uri="{FF2B5EF4-FFF2-40B4-BE49-F238E27FC236}">
                <a16:creationId xmlns:a16="http://schemas.microsoft.com/office/drawing/2014/main" id="{952DCDF8-EFF9-3D00-0E98-11B1D39BA1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178" y="0"/>
            <a:ext cx="10621643" cy="6858000"/>
          </a:xfrm>
          <a:prstGeom prst="rect">
            <a:avLst/>
          </a:prstGeom>
        </p:spPr>
      </p:pic>
    </p:spTree>
    <p:extLst>
      <p:ext uri="{BB962C8B-B14F-4D97-AF65-F5344CB8AC3E}">
        <p14:creationId xmlns:p14="http://schemas.microsoft.com/office/powerpoint/2010/main" val="3577490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ocument with text on it&#10;&#10;Description automatically generated">
            <a:extLst>
              <a:ext uri="{FF2B5EF4-FFF2-40B4-BE49-F238E27FC236}">
                <a16:creationId xmlns:a16="http://schemas.microsoft.com/office/drawing/2014/main" id="{558C599B-CCB3-EAE1-B0BF-B3E70421F8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1865" y="0"/>
            <a:ext cx="10428269" cy="6858000"/>
          </a:xfrm>
          <a:prstGeom prst="rect">
            <a:avLst/>
          </a:prstGeom>
        </p:spPr>
      </p:pic>
    </p:spTree>
    <p:extLst>
      <p:ext uri="{BB962C8B-B14F-4D97-AF65-F5344CB8AC3E}">
        <p14:creationId xmlns:p14="http://schemas.microsoft.com/office/powerpoint/2010/main" val="629214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World Summit Outcome Document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the 2005 World Summit Outcome Document (A/RES/60/1), Member States noted the “Responsibility to protect populations from genocide, war crimes, ethnic cleansing and crimes against humanity.”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Outcome Document stated in paragraph 138 that “Each individual State has the responsibility to protect its populations from genocide, war crimes, ethnic cleansing, and crimes against humanity. This responsibility entails the prevention of such crimes, including their incitement, through appropriate and necessary means. We accept that responsibility and will act in accordance with it. The international community should, as appropriate, encourage and help States to exercise this responsibility and support the United Nations in establishing an early warning capability.”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1311289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E730-8F18-98C9-28BA-232BCDED215B}"/>
              </a:ext>
            </a:extLst>
          </p:cNvPr>
          <p:cNvSpPr>
            <a:spLocks noGrp="1"/>
          </p:cNvSpPr>
          <p:nvPr>
            <p:ph type="title"/>
          </p:nvPr>
        </p:nvSpPr>
        <p:spPr/>
        <p:txBody>
          <a:bodyPr/>
          <a:lstStyle/>
          <a:p>
            <a:pPr algn="ctr"/>
            <a:r>
              <a:rPr lang="en-GB" dirty="0"/>
              <a:t>The World Summit Outcome Document</a:t>
            </a:r>
          </a:p>
        </p:txBody>
      </p:sp>
      <p:sp>
        <p:nvSpPr>
          <p:cNvPr id="3" name="Content Placeholder 2">
            <a:extLst>
              <a:ext uri="{FF2B5EF4-FFF2-40B4-BE49-F238E27FC236}">
                <a16:creationId xmlns:a16="http://schemas.microsoft.com/office/drawing/2014/main" id="{6FFE16F3-5DA4-A58D-EE1D-A755C0F9B3F9}"/>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In paragraph 139, the Outcome Document stated: “The international community through the United Nations, also has the responsibility to use appropriate diplomatic, humanitarian and other peaceful means, in accordance with Chapters VI and VIII of the Charter, to help to protect populations from genocide, war crimes, ethnic cleansing, and crimes against humanity. In this context, we are pared to take collective action, in a timely and decisive manner, through the Security Council, in accordance with the Charter, including Chapter VII, on a case-by-case basis and in cooperation with relevant regional organizations as appropriate, should peaceful means be inadequate and national authorities are manifestly failing to protect their populations from genocide, war crimes, ethnic cleansing and crimes against humanity.” </a:t>
            </a:r>
          </a:p>
          <a:p>
            <a:pPr marL="0" marR="0">
              <a:lnSpc>
                <a:spcPct val="107000"/>
              </a:lnSpc>
              <a:spcBef>
                <a:spcPts val="0"/>
              </a:spcBef>
              <a:spcAft>
                <a:spcPts val="800"/>
              </a:spcAft>
            </a:pPr>
            <a:endParaRPr lang="en-GB" dirty="0"/>
          </a:p>
        </p:txBody>
      </p:sp>
    </p:spTree>
    <p:extLst>
      <p:ext uri="{BB962C8B-B14F-4D97-AF65-F5344CB8AC3E}">
        <p14:creationId xmlns:p14="http://schemas.microsoft.com/office/powerpoint/2010/main" val="23720055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89A7-EA3D-0A4A-720A-3167039DE04E}"/>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8C862D5C-D41B-972A-1CA4-44FAF5EEFC17}"/>
              </a:ext>
            </a:extLst>
          </p:cNvPr>
          <p:cNvSpPr>
            <a:spLocks noGrp="1"/>
          </p:cNvSpPr>
          <p:nvPr>
            <p:ph idx="1"/>
          </p:nvPr>
        </p:nvSpPr>
        <p:spPr/>
        <p:txBody>
          <a:bodyPr>
            <a:normAutofit/>
          </a:bodyPr>
          <a:lstStyle/>
          <a:p>
            <a:r>
              <a:rPr lang="en-GB" sz="2000" kern="100" dirty="0">
                <a:effectLst/>
                <a:ea typeface="Aptos" panose="020B0004020202020204" pitchFamily="34" charset="0"/>
                <a:cs typeface="Times New Roman" panose="02020603050405020304" pitchFamily="18" charset="0"/>
              </a:rPr>
              <a:t>In other words, States are called upon to protect their populations and provides for UN Security Council action to protect populations if the state with formal jurisdiction fails to do so. Sovereign states had the primary responsibility for protecting human rights in their jurisdictions; if states proved unwilling or unable to prevent gross violations, then outside parties had the responsibility to become involved.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R2P, as it is called, has become a strong norm affecting UN action, although it is not a legal rule. R2P is a good example of moralism as Keohane has defined it: the belief that moral principles provide a valuable guide to political action.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However, norms do not implement themselves. So the question arises after 2005 of the political will to make the principle of R2P meaningful in the real world of failed, failing, and repressive states. In some cases, such as Sudan (Darfur) and the Democratic Republic of Congo (</a:t>
            </a:r>
            <a:r>
              <a:rPr lang="en-GB" sz="2000" kern="100" dirty="0" err="1">
                <a:effectLst/>
                <a:ea typeface="Aptos" panose="020B0004020202020204" pitchFamily="34" charset="0"/>
                <a:cs typeface="Times New Roman" panose="02020603050405020304" pitchFamily="18" charset="0"/>
              </a:rPr>
              <a:t>Ituri</a:t>
            </a:r>
            <a:r>
              <a:rPr lang="en-GB" sz="2000" kern="100" dirty="0">
                <a:effectLst/>
                <a:ea typeface="Aptos" panose="020B0004020202020204" pitchFamily="34" charset="0"/>
                <a:cs typeface="Times New Roman" panose="02020603050405020304" pitchFamily="18" charset="0"/>
              </a:rPr>
              <a:t>), political will to decisively end atrocities was lacking despite some international involvement. </a:t>
            </a:r>
          </a:p>
          <a:p>
            <a:endParaRPr lang="en-GB" dirty="0"/>
          </a:p>
        </p:txBody>
      </p:sp>
    </p:spTree>
    <p:extLst>
      <p:ext uri="{BB962C8B-B14F-4D97-AF65-F5344CB8AC3E}">
        <p14:creationId xmlns:p14="http://schemas.microsoft.com/office/powerpoint/2010/main" val="3320442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89A7-EA3D-0A4A-720A-3167039DE04E}"/>
              </a:ext>
            </a:extLst>
          </p:cNvPr>
          <p:cNvSpPr>
            <a:spLocks noGrp="1"/>
          </p:cNvSpPr>
          <p:nvPr>
            <p:ph type="title"/>
          </p:nvPr>
        </p:nvSpPr>
        <p:spPr/>
        <p:txBody>
          <a:bodyPr/>
          <a:lstStyle/>
          <a:p>
            <a:pPr algn="ctr"/>
            <a:r>
              <a:rPr lang="en-GB" dirty="0"/>
              <a:t>The Responsibility to Protect</a:t>
            </a:r>
          </a:p>
        </p:txBody>
      </p:sp>
      <p:sp>
        <p:nvSpPr>
          <p:cNvPr id="3" name="Content Placeholder 2">
            <a:extLst>
              <a:ext uri="{FF2B5EF4-FFF2-40B4-BE49-F238E27FC236}">
                <a16:creationId xmlns:a16="http://schemas.microsoft.com/office/drawing/2014/main" id="{8C862D5C-D41B-972A-1CA4-44FAF5EEFC17}"/>
              </a:ext>
            </a:extLst>
          </p:cNvPr>
          <p:cNvSpPr>
            <a:spLocks noGrp="1"/>
          </p:cNvSpPr>
          <p:nvPr>
            <p:ph idx="1"/>
          </p:nvPr>
        </p:nvSpPr>
        <p:spPr/>
        <p:txBody>
          <a:bodyPr>
            <a:normAutofit/>
          </a:bodyPr>
          <a:lstStyle/>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endorsement of R2P at a UN meeting in New York was not the first time that progressive principles had been agreed to, only to find subsequently that state enthusiasm for the agreed norm waned in the face of complex situations and disagreeable estimates of the costs of implementation. But in other cases, </a:t>
            </a:r>
            <a:r>
              <a:rPr lang="en-GB" sz="2000" kern="100" dirty="0" err="1">
                <a:effectLst/>
                <a:ea typeface="Aptos" panose="020B0004020202020204" pitchFamily="34" charset="0"/>
                <a:cs typeface="Times New Roman" panose="02020603050405020304" pitchFamily="18" charset="0"/>
              </a:rPr>
              <a:t>eg</a:t>
            </a:r>
            <a:r>
              <a:rPr lang="en-GB" sz="2000" kern="100" dirty="0">
                <a:effectLst/>
                <a:ea typeface="Aptos" panose="020B0004020202020204" pitchFamily="34" charset="0"/>
                <a:cs typeface="Times New Roman" panose="02020603050405020304" pitchFamily="18" charset="0"/>
              </a:rPr>
              <a:t> Kenya wracked by ethnic tensions in 2008, timely diplomacy and various actions by the International Criminal Court, inter alia, brought the country back from the brink of major instability and potential human rights violations. The long-term effect of diplomatic agreement on R2P was not yet clear.</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The principle of R2P is almost always joined by outside states’ calculations about expending blood or treasure to protect the rights of “others.” </a:t>
            </a:r>
          </a:p>
          <a:p>
            <a:pPr>
              <a:lnSpc>
                <a:spcPct val="107000"/>
              </a:lnSpc>
              <a:spcBef>
                <a:spcPts val="0"/>
              </a:spcBef>
              <a:spcAft>
                <a:spcPts val="800"/>
              </a:spcAft>
            </a:pPr>
            <a:r>
              <a:rPr lang="en-GB" sz="2000" kern="100" dirty="0">
                <a:effectLst/>
                <a:ea typeface="Aptos" panose="020B0004020202020204" pitchFamily="34" charset="0"/>
                <a:cs typeface="Times New Roman" panose="02020603050405020304" pitchFamily="18" charset="0"/>
              </a:rPr>
              <a:t>Underlying these notions is the idea that power matters. It is important to note whether powerful states are willing to take action for human rights abroad. </a:t>
            </a:r>
          </a:p>
          <a:p>
            <a:pPr>
              <a:lnSpc>
                <a:spcPct val="107000"/>
              </a:lnSpc>
              <a:spcBef>
                <a:spcPts val="0"/>
              </a:spcBef>
              <a:spcAft>
                <a:spcPts val="800"/>
              </a:spcAft>
            </a:pPr>
            <a:endParaRPr lang="en-GB" sz="20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739944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84CA-DF70-E638-A92E-6C1E0B777C7B}"/>
              </a:ext>
            </a:extLst>
          </p:cNvPr>
          <p:cNvSpPr>
            <a:spLocks noGrp="1"/>
          </p:cNvSpPr>
          <p:nvPr>
            <p:ph type="title"/>
          </p:nvPr>
        </p:nvSpPr>
        <p:spPr/>
        <p:txBody>
          <a:bodyPr/>
          <a:lstStyle/>
          <a:p>
            <a:pPr algn="ctr"/>
            <a:r>
              <a:rPr lang="en-GB" dirty="0"/>
              <a:t>Human Rights in the 21</a:t>
            </a:r>
            <a:r>
              <a:rPr lang="en-GB" baseline="30000" dirty="0"/>
              <a:t>st</a:t>
            </a:r>
            <a:r>
              <a:rPr lang="en-GB" dirty="0"/>
              <a:t> Century</a:t>
            </a:r>
          </a:p>
        </p:txBody>
      </p:sp>
      <p:sp>
        <p:nvSpPr>
          <p:cNvPr id="3" name="Content Placeholder 2">
            <a:extLst>
              <a:ext uri="{FF2B5EF4-FFF2-40B4-BE49-F238E27FC236}">
                <a16:creationId xmlns:a16="http://schemas.microsoft.com/office/drawing/2014/main" id="{2208EA07-F66D-07AC-C720-881ED203C23D}"/>
              </a:ext>
            </a:extLst>
          </p:cNvPr>
          <p:cNvSpPr>
            <a:spLocks noGrp="1"/>
          </p:cNvSpPr>
          <p:nvPr>
            <p:ph idx="1"/>
          </p:nvPr>
        </p:nvSpPr>
        <p:spPr/>
        <p:txBody>
          <a:bodyPr/>
          <a:lstStyle/>
          <a:p>
            <a:r>
              <a:rPr lang="en-GB" sz="1800" dirty="0">
                <a:effectLst/>
                <a:ea typeface="Aptos" panose="020B0004020202020204" pitchFamily="34" charset="0"/>
              </a:rPr>
              <a:t>States came to share jurisdiction over human rights issues with various international organizations and even foreign governments. Routinized international diplomacy confirmed the legality and legitimacy of state and IGO discussion of almost all human rights issues. </a:t>
            </a:r>
          </a:p>
          <a:p>
            <a:r>
              <a:rPr lang="en-GB" sz="1800" dirty="0">
                <a:effectLst/>
                <a:ea typeface="Aptos" panose="020B0004020202020204" pitchFamily="34" charset="0"/>
              </a:rPr>
              <a:t>This debate, and resulting forms of diplomatic pressure, constituted an international attempt at indirect protection of human rights. IGO, and also NGOs, tried to get states to meet their responsibilities under international rights standards. </a:t>
            </a:r>
          </a:p>
          <a:p>
            <a:r>
              <a:rPr lang="en-GB" sz="1800" dirty="0">
                <a:effectLst/>
                <a:ea typeface="Aptos" panose="020B0004020202020204" pitchFamily="34" charset="0"/>
              </a:rPr>
              <a:t>Emerging practice suggested that if a state failed to meet its responsibility to protect internationally recognized human rights, then the UN Security Council or some other entity might override traditional notions of state sovereignty and try international direct protection of rights. </a:t>
            </a:r>
          </a:p>
          <a:p>
            <a:r>
              <a:rPr lang="en-GB" sz="1800" dirty="0">
                <a:effectLst/>
                <a:ea typeface="Aptos" panose="020B0004020202020204" pitchFamily="34" charset="0"/>
              </a:rPr>
              <a:t>Where political will was adequate, the UN Security Council might declare large-scale human rights violations to constitute a threat to, or breach of, international peace and security, permitting authoritative action under Chapter VII of the UN Charter. </a:t>
            </a:r>
          </a:p>
          <a:p>
            <a:r>
              <a:rPr lang="en-GB" sz="1800" dirty="0">
                <a:effectLst/>
                <a:ea typeface="Aptos" panose="020B0004020202020204" pitchFamily="34" charset="0"/>
              </a:rPr>
              <a:t>The Council using Cold War precedents stemming from Rhodesia and South Africa, had done so after the Cold War in places like Iraq, Somalia, the former Yugoslavia, and Haiti. The result might be military coercion, economic coercion, or the creation of international courts entailing mandatory cooperation.</a:t>
            </a:r>
            <a:endParaRPr lang="en-GB" dirty="0"/>
          </a:p>
        </p:txBody>
      </p:sp>
    </p:spTree>
    <p:extLst>
      <p:ext uri="{BB962C8B-B14F-4D97-AF65-F5344CB8AC3E}">
        <p14:creationId xmlns:p14="http://schemas.microsoft.com/office/powerpoint/2010/main" val="255465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358</TotalTime>
  <Words>3646</Words>
  <Application>Microsoft Office PowerPoint</Application>
  <PresentationFormat>Widescreen</PresentationFormat>
  <Paragraphs>99</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Aptos</vt:lpstr>
      <vt:lpstr>Aptos Display</vt:lpstr>
      <vt:lpstr>Arial</vt:lpstr>
      <vt:lpstr>Office Theme</vt:lpstr>
      <vt:lpstr>Global Governance</vt:lpstr>
      <vt:lpstr>Humanitarian intervention</vt:lpstr>
      <vt:lpstr>Somalia</vt:lpstr>
      <vt:lpstr>Somalia</vt:lpstr>
      <vt:lpstr>Somalia</vt:lpstr>
      <vt:lpstr>Yugoslavia</vt:lpstr>
      <vt:lpstr>Yugoslavia</vt:lpstr>
      <vt:lpstr>Yugoslavia</vt:lpstr>
      <vt:lpstr>Kofi Annan</vt:lpstr>
      <vt:lpstr>Kofi Annan</vt:lpstr>
      <vt:lpstr>Kofi Annan and Humanitarian Intervention</vt:lpstr>
      <vt:lpstr>Kofi Annan and Humanitarian Intervention</vt:lpstr>
      <vt:lpstr>Kofi Annan and Humanitarian Intervention</vt:lpstr>
      <vt:lpstr>Yugoslavia</vt:lpstr>
      <vt:lpstr>East Timor</vt:lpstr>
      <vt:lpstr>East Timor</vt:lpstr>
      <vt:lpstr>Humanitarian Intervention</vt:lpstr>
      <vt:lpstr>Kofi Annan</vt:lpstr>
      <vt:lpstr>The Responsibility to Protect</vt:lpstr>
      <vt:lpstr>The Responsibility to Protect</vt:lpstr>
      <vt:lpstr>PowerPoint Presentation</vt:lpstr>
      <vt:lpstr>PowerPoint Presentation</vt:lpstr>
      <vt:lpstr>The World Summit Outcome Document</vt:lpstr>
      <vt:lpstr>The World Summit Outcome Document</vt:lpstr>
      <vt:lpstr>The Responsibility to Protect</vt:lpstr>
      <vt:lpstr>The Responsibility to Protect</vt:lpstr>
      <vt:lpstr>Human Rights in the 21st Century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janieyh 10</dc:creator>
  <cp:lastModifiedBy>janieyh 10</cp:lastModifiedBy>
  <cp:revision>237</cp:revision>
  <dcterms:created xsi:type="dcterms:W3CDTF">2024-04-15T07:42:32Z</dcterms:created>
  <dcterms:modified xsi:type="dcterms:W3CDTF">2024-04-23T08:36:20Z</dcterms:modified>
</cp:coreProperties>
</file>