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6" r:id="rId1"/>
    <p:sldMasterId id="2147483698" r:id="rId2"/>
  </p:sldMasterIdLst>
  <p:notesMasterIdLst>
    <p:notesMasterId r:id="rId43"/>
  </p:notesMasterIdLst>
  <p:sldIdLst>
    <p:sldId id="327" r:id="rId3"/>
    <p:sldId id="257" r:id="rId4"/>
    <p:sldId id="352" r:id="rId5"/>
    <p:sldId id="353" r:id="rId6"/>
    <p:sldId id="354" r:id="rId7"/>
    <p:sldId id="328" r:id="rId8"/>
    <p:sldId id="329" r:id="rId9"/>
    <p:sldId id="330" r:id="rId10"/>
    <p:sldId id="331" r:id="rId11"/>
    <p:sldId id="332" r:id="rId12"/>
    <p:sldId id="333" r:id="rId13"/>
    <p:sldId id="334" r:id="rId14"/>
    <p:sldId id="335" r:id="rId15"/>
    <p:sldId id="336" r:id="rId16"/>
    <p:sldId id="337" r:id="rId17"/>
    <p:sldId id="338" r:id="rId18"/>
    <p:sldId id="339" r:id="rId19"/>
    <p:sldId id="340" r:id="rId20"/>
    <p:sldId id="341" r:id="rId21"/>
    <p:sldId id="342" r:id="rId22"/>
    <p:sldId id="343" r:id="rId23"/>
    <p:sldId id="344" r:id="rId24"/>
    <p:sldId id="285" r:id="rId25"/>
    <p:sldId id="358" r:id="rId26"/>
    <p:sldId id="261" r:id="rId27"/>
    <p:sldId id="260" r:id="rId28"/>
    <p:sldId id="323" r:id="rId29"/>
    <p:sldId id="324" r:id="rId30"/>
    <p:sldId id="326" r:id="rId31"/>
    <p:sldId id="325" r:id="rId32"/>
    <p:sldId id="262" r:id="rId33"/>
    <p:sldId id="263" r:id="rId34"/>
    <p:sldId id="349" r:id="rId35"/>
    <p:sldId id="350" r:id="rId36"/>
    <p:sldId id="346" r:id="rId37"/>
    <p:sldId id="356" r:id="rId38"/>
    <p:sldId id="355" r:id="rId39"/>
    <p:sldId id="265" r:id="rId40"/>
    <p:sldId id="266" r:id="rId41"/>
    <p:sldId id="313"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586"/>
    <p:restoredTop sz="89481" autoAdjust="0"/>
  </p:normalViewPr>
  <p:slideViewPr>
    <p:cSldViewPr>
      <p:cViewPr varScale="1">
        <p:scale>
          <a:sx n="117" d="100"/>
          <a:sy n="117" d="100"/>
        </p:scale>
        <p:origin x="2536" y="168"/>
      </p:cViewPr>
      <p:guideLst>
        <p:guide orient="horz" pos="2160"/>
        <p:guide pos="2880"/>
      </p:guideLst>
    </p:cSldViewPr>
  </p:slideViewPr>
  <p:notesTextViewPr>
    <p:cViewPr>
      <p:scale>
        <a:sx n="1" d="1"/>
        <a:sy n="1" d="1"/>
      </p:scale>
      <p:origin x="0" y="0"/>
    </p:cViewPr>
  </p:notesTextViewPr>
  <p:notesViewPr>
    <p:cSldViewPr>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677B7F-8DE6-48F7-98AC-CEB983A3E12D}" type="datetimeFigureOut">
              <a:rPr lang="en-GB" smtClean="0"/>
              <a:t>02/04/2020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13D64E-8581-416D-9039-5502309500AB}" type="slidenum">
              <a:rPr lang="en-GB" smtClean="0"/>
              <a:t>‹#›</a:t>
            </a:fld>
            <a:endParaRPr lang="en-GB"/>
          </a:p>
        </p:txBody>
      </p:sp>
    </p:spTree>
    <p:extLst>
      <p:ext uri="{BB962C8B-B14F-4D97-AF65-F5344CB8AC3E}">
        <p14:creationId xmlns:p14="http://schemas.microsoft.com/office/powerpoint/2010/main" val="2921185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9839A69-3B45-4E6C-9174-417A6B285429}" type="slidenum">
              <a:rPr lang="en-GB" smtClean="0"/>
              <a:pPr fontAlgn="base">
                <a:spcBef>
                  <a:spcPct val="0"/>
                </a:spcBef>
                <a:spcAft>
                  <a:spcPct val="0"/>
                </a:spcAft>
                <a:defRPr/>
              </a:pPr>
              <a:t>1</a:t>
            </a:fld>
            <a:endParaRPr lang="en-GB" dirty="0"/>
          </a:p>
        </p:txBody>
      </p:sp>
    </p:spTree>
    <p:extLst>
      <p:ext uri="{BB962C8B-B14F-4D97-AF65-F5344CB8AC3E}">
        <p14:creationId xmlns:p14="http://schemas.microsoft.com/office/powerpoint/2010/main" val="639011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Times" pitchFamily="18" charset="0"/>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pitchFamily="18" charset="0"/>
              </a:defRPr>
            </a:lvl1pPr>
            <a:lvl2pPr marL="742950" indent="-285750" eaLnBrk="0" hangingPunct="0">
              <a:spcBef>
                <a:spcPct val="30000"/>
              </a:spcBef>
              <a:defRPr sz="1200">
                <a:solidFill>
                  <a:schemeClr val="tx1"/>
                </a:solidFill>
                <a:latin typeface="Times" pitchFamily="18" charset="0"/>
              </a:defRPr>
            </a:lvl2pPr>
            <a:lvl3pPr marL="1143000" indent="-228600" eaLnBrk="0" hangingPunct="0">
              <a:spcBef>
                <a:spcPct val="30000"/>
              </a:spcBef>
              <a:defRPr sz="1200">
                <a:solidFill>
                  <a:schemeClr val="tx1"/>
                </a:solidFill>
                <a:latin typeface="Times" pitchFamily="18" charset="0"/>
              </a:defRPr>
            </a:lvl3pPr>
            <a:lvl4pPr marL="1600200" indent="-228600" eaLnBrk="0" hangingPunct="0">
              <a:spcBef>
                <a:spcPct val="30000"/>
              </a:spcBef>
              <a:defRPr sz="1200">
                <a:solidFill>
                  <a:schemeClr val="tx1"/>
                </a:solidFill>
                <a:latin typeface="Times" pitchFamily="18" charset="0"/>
              </a:defRPr>
            </a:lvl4pPr>
            <a:lvl5pPr marL="2057400" indent="-228600" eaLnBrk="0" hangingPunct="0">
              <a:spcBef>
                <a:spcPct val="30000"/>
              </a:spcBef>
              <a:defRPr sz="1200">
                <a:solidFill>
                  <a:schemeClr val="tx1"/>
                </a:solidFill>
                <a:latin typeface="Times" pitchFamily="18" charset="0"/>
              </a:defRPr>
            </a:lvl5pPr>
            <a:lvl6pPr marL="2514600" indent="-228600" eaLnBrk="0" fontAlgn="base" hangingPunct="0">
              <a:spcBef>
                <a:spcPct val="30000"/>
              </a:spcBef>
              <a:spcAft>
                <a:spcPct val="0"/>
              </a:spcAft>
              <a:defRPr sz="1200">
                <a:solidFill>
                  <a:schemeClr val="tx1"/>
                </a:solidFill>
                <a:latin typeface="Times" pitchFamily="18" charset="0"/>
              </a:defRPr>
            </a:lvl6pPr>
            <a:lvl7pPr marL="2971800" indent="-228600" eaLnBrk="0" fontAlgn="base" hangingPunct="0">
              <a:spcBef>
                <a:spcPct val="30000"/>
              </a:spcBef>
              <a:spcAft>
                <a:spcPct val="0"/>
              </a:spcAft>
              <a:defRPr sz="1200">
                <a:solidFill>
                  <a:schemeClr val="tx1"/>
                </a:solidFill>
                <a:latin typeface="Times" pitchFamily="18" charset="0"/>
              </a:defRPr>
            </a:lvl7pPr>
            <a:lvl8pPr marL="3429000" indent="-228600" eaLnBrk="0" fontAlgn="base" hangingPunct="0">
              <a:spcBef>
                <a:spcPct val="30000"/>
              </a:spcBef>
              <a:spcAft>
                <a:spcPct val="0"/>
              </a:spcAft>
              <a:defRPr sz="1200">
                <a:solidFill>
                  <a:schemeClr val="tx1"/>
                </a:solidFill>
                <a:latin typeface="Times" pitchFamily="18" charset="0"/>
              </a:defRPr>
            </a:lvl8pPr>
            <a:lvl9pPr marL="3886200" indent="-228600" eaLnBrk="0" fontAlgn="base" hangingPunct="0">
              <a:spcBef>
                <a:spcPct val="30000"/>
              </a:spcBef>
              <a:spcAft>
                <a:spcPct val="0"/>
              </a:spcAft>
              <a:defRPr sz="1200">
                <a:solidFill>
                  <a:schemeClr val="tx1"/>
                </a:solidFill>
                <a:latin typeface="Times" pitchFamily="18" charset="0"/>
              </a:defRPr>
            </a:lvl9pPr>
          </a:lstStyle>
          <a:p>
            <a:pPr>
              <a:spcBef>
                <a:spcPct val="0"/>
              </a:spcBef>
            </a:pPr>
            <a:fld id="{10767CC4-0D81-4BFA-B6FC-6FD1387CDB4F}" type="slidenum">
              <a:rPr lang="en-US" altLang="en-US" smtClean="0"/>
              <a:pPr>
                <a:spcBef>
                  <a:spcPct val="0"/>
                </a:spcBef>
              </a:pPr>
              <a:t>25</a:t>
            </a:fld>
            <a:endParaRPr lang="en-US" altLang="en-US"/>
          </a:p>
        </p:txBody>
      </p:sp>
    </p:spTree>
    <p:extLst>
      <p:ext uri="{BB962C8B-B14F-4D97-AF65-F5344CB8AC3E}">
        <p14:creationId xmlns:p14="http://schemas.microsoft.com/office/powerpoint/2010/main" val="7035172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FA1EB535-FD61-4A9C-9096-2BD4B955C174}" type="datetime1">
              <a:rPr lang="en-GB" smtClean="0"/>
              <a:t>02/04/2020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56753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69EF55-93F3-4F59-B2CC-7FFC222AECF8}" type="datetime1">
              <a:rPr lang="en-GB" smtClean="0"/>
              <a:t>02/04/2020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34414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02/04/2020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51701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02/04/2020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0010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02/04/2020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5098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02/04/2020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84353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02/04/2020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868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02/04/2020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75438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02/04/2020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17344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02/04/2020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11353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02/04/2020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04994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pic>
        <p:nvPicPr>
          <p:cNvPr id="3" name="Picture 15" descr="VP"/>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7938"/>
            <a:ext cx="9145588" cy="686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8" descr="ELIESHA_WALES_RGB_colours.jp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500063" y="428625"/>
            <a:ext cx="1500187" cy="101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7"/>
          <p:cNvSpPr txBox="1">
            <a:spLocks/>
          </p:cNvSpPr>
          <p:nvPr userDrawn="1"/>
        </p:nvSpPr>
        <p:spPr bwMode="auto">
          <a:xfrm>
            <a:off x="1357313" y="6153150"/>
            <a:ext cx="6357937"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pitchFamily="18" charset="0"/>
              </a:defRPr>
            </a:lvl1pPr>
            <a:lvl2pPr marL="742950" indent="-285750" eaLnBrk="0" hangingPunct="0">
              <a:defRPr sz="2400">
                <a:solidFill>
                  <a:schemeClr val="tx1"/>
                </a:solidFill>
                <a:latin typeface="Times" pitchFamily="18" charset="0"/>
              </a:defRPr>
            </a:lvl2pPr>
            <a:lvl3pPr marL="1143000" indent="-228600" eaLnBrk="0" hangingPunct="0">
              <a:defRPr sz="2400">
                <a:solidFill>
                  <a:schemeClr val="tx1"/>
                </a:solidFill>
                <a:latin typeface="Times" pitchFamily="18" charset="0"/>
              </a:defRPr>
            </a:lvl3pPr>
            <a:lvl4pPr marL="1600200" indent="-228600" eaLnBrk="0" hangingPunct="0">
              <a:defRPr sz="2400">
                <a:solidFill>
                  <a:schemeClr val="tx1"/>
                </a:solidFill>
                <a:latin typeface="Times" pitchFamily="18" charset="0"/>
              </a:defRPr>
            </a:lvl4pPr>
            <a:lvl5pPr marL="2057400" indent="-228600" eaLnBrk="0" hangingPunct="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algn="ctr" fontAlgn="base">
              <a:spcBef>
                <a:spcPct val="0"/>
              </a:spcBef>
              <a:spcAft>
                <a:spcPct val="0"/>
              </a:spcAft>
              <a:defRPr/>
            </a:pPr>
            <a:r>
              <a:rPr lang="en-GB" altLang="en-US" sz="1200" b="1">
                <a:solidFill>
                  <a:srgbClr val="000000"/>
                </a:solidFill>
                <a:latin typeface="Arial" charset="0"/>
                <a:cs typeface="Arial" charset="0"/>
              </a:rPr>
              <a:t>Eliesha working in Partnership with the Welsh Assembly Government</a:t>
            </a:r>
          </a:p>
          <a:p>
            <a:pPr algn="ctr" fontAlgn="base">
              <a:spcBef>
                <a:spcPct val="0"/>
              </a:spcBef>
              <a:spcAft>
                <a:spcPct val="0"/>
              </a:spcAft>
              <a:defRPr/>
            </a:pPr>
            <a:r>
              <a:rPr lang="en-GB" altLang="en-US" sz="1200" b="1">
                <a:solidFill>
                  <a:srgbClr val="000000"/>
                </a:solidFill>
                <a:latin typeface="Arial" charset="0"/>
                <a:cs typeface="Arial" charset="0"/>
              </a:rPr>
              <a:t> Eliesha yn gweithio mewn partneriaeth gyda Llywodraeth Cynulliad Cymru</a:t>
            </a:r>
            <a:endParaRPr lang="en-US" altLang="en-US" sz="1200" b="1">
              <a:solidFill>
                <a:srgbClr val="000000"/>
              </a:solidFill>
              <a:latin typeface="Arial" charset="0"/>
              <a:cs typeface="Arial" charset="0"/>
            </a:endParaRPr>
          </a:p>
        </p:txBody>
      </p:sp>
      <p:sp>
        <p:nvSpPr>
          <p:cNvPr id="13" name="Text Placeholder 12"/>
          <p:cNvSpPr>
            <a:spLocks noGrp="1"/>
          </p:cNvSpPr>
          <p:nvPr>
            <p:ph type="body" sz="quarter" idx="13"/>
          </p:nvPr>
        </p:nvSpPr>
        <p:spPr>
          <a:xfrm>
            <a:off x="500063" y="1714500"/>
            <a:ext cx="5572135" cy="1785938"/>
          </a:xfrm>
        </p:spPr>
        <p:txBody>
          <a:bodyPr/>
          <a:lstStyle>
            <a:lvl1pPr marL="0" indent="0" algn="ctr">
              <a:buFontTx/>
              <a:buNone/>
              <a:defRPr sz="3200"/>
            </a:lvl1pPr>
            <a:lvl2pPr>
              <a:buFontTx/>
              <a:buNone/>
              <a:defRPr/>
            </a:lvl2pPr>
            <a:lvl3pPr>
              <a:buFontTx/>
              <a:buNone/>
              <a:defRPr/>
            </a:lvl3pPr>
            <a:lvl4pPr>
              <a:buFontTx/>
              <a:buNone/>
              <a:defRPr/>
            </a:lvl4pPr>
            <a:lvl5pPr>
              <a:buFontTx/>
              <a:buNone/>
              <a:defRPr/>
            </a:lvl5pPr>
          </a:lstStyle>
          <a:p>
            <a:pPr lvl="0"/>
            <a:r>
              <a:rPr lang="en-US"/>
              <a:t>Click to edit Master text styles</a:t>
            </a:r>
          </a:p>
        </p:txBody>
      </p:sp>
      <p:sp>
        <p:nvSpPr>
          <p:cNvPr id="6" name="Rectangle 4"/>
          <p:cNvSpPr>
            <a:spLocks noGrp="1" noChangeArrowheads="1"/>
          </p:cNvSpPr>
          <p:nvPr>
            <p:ph type="dt" sz="half" idx="14"/>
          </p:nvPr>
        </p:nvSpPr>
        <p:spPr/>
        <p:txBody>
          <a:bodyPr/>
          <a:lstStyle>
            <a:lvl1pPr>
              <a:defRPr/>
            </a:lvl1pPr>
          </a:lstStyle>
          <a:p>
            <a:pPr>
              <a:defRPr/>
            </a:pPr>
            <a:r>
              <a:rPr lang="en-US">
                <a:solidFill>
                  <a:srgbClr val="000000"/>
                </a:solidFill>
              </a:rPr>
              <a:t>March 2010</a:t>
            </a:r>
          </a:p>
        </p:txBody>
      </p:sp>
      <p:sp>
        <p:nvSpPr>
          <p:cNvPr id="7" name="Rectangle 5"/>
          <p:cNvSpPr>
            <a:spLocks noGrp="1" noChangeArrowheads="1"/>
          </p:cNvSpPr>
          <p:nvPr>
            <p:ph type="ftr" sz="quarter" idx="15"/>
          </p:nvPr>
        </p:nvSpPr>
        <p:spPr>
          <a:xfrm>
            <a:off x="3124200" y="6248400"/>
            <a:ext cx="2895600" cy="457200"/>
          </a:xfrm>
          <a:prstGeom prst="rect">
            <a:avLst/>
          </a:prstGeom>
        </p:spPr>
        <p:txBody>
          <a:bodyPr/>
          <a:lstStyle>
            <a:lvl1pPr>
              <a:defRPr/>
            </a:lvl1pPr>
          </a:lstStyle>
          <a:p>
            <a:pPr>
              <a:defRPr/>
            </a:pPr>
            <a:endParaRPr lang="en-US">
              <a:solidFill>
                <a:srgbClr val="000000"/>
              </a:solidFill>
            </a:endParaRPr>
          </a:p>
        </p:txBody>
      </p:sp>
      <p:sp>
        <p:nvSpPr>
          <p:cNvPr id="8" name="Rectangle 6"/>
          <p:cNvSpPr>
            <a:spLocks noGrp="1" noChangeArrowheads="1"/>
          </p:cNvSpPr>
          <p:nvPr>
            <p:ph type="sldNum" sz="quarter" idx="16"/>
          </p:nvPr>
        </p:nvSpPr>
        <p:spPr/>
        <p:txBody>
          <a:bodyPr/>
          <a:lstStyle>
            <a:lvl1pPr>
              <a:defRPr/>
            </a:lvl1pPr>
          </a:lstStyle>
          <a:p>
            <a:pPr>
              <a:defRPr/>
            </a:pPr>
            <a:fld id="{CD15FC52-4E74-4753-B266-B9A206D4C382}" type="slidenum">
              <a:rPr lang="en-US">
                <a:solidFill>
                  <a:srgbClr val="000000"/>
                </a:solidFill>
              </a:rPr>
              <a:pPr>
                <a:defRPr/>
              </a:pPr>
              <a:t>‹#›</a:t>
            </a:fld>
            <a:endParaRPr lang="en-US" dirty="0">
              <a:solidFill>
                <a:srgbClr val="000000"/>
              </a:solidFill>
            </a:endParaRPr>
          </a:p>
        </p:txBody>
      </p:sp>
    </p:spTree>
    <p:extLst>
      <p:ext uri="{BB962C8B-B14F-4D97-AF65-F5344CB8AC3E}">
        <p14:creationId xmlns:p14="http://schemas.microsoft.com/office/powerpoint/2010/main" val="40253749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02/04/2020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52043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02/04/2020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06409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06779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4238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02/04/2020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56091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02/04/2020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11873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02/04/2020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518410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442565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694666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5061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07410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02/04/2020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90378351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67"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02/04/2020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350633436"/>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www.youtube.com/watch?v=mUgEgkV16Bw"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257175" y="2060848"/>
            <a:ext cx="8496300" cy="3816350"/>
          </a:xfrm>
        </p:spPr>
        <p:txBody>
          <a:bodyPr>
            <a:normAutofit fontScale="90000"/>
          </a:bodyPr>
          <a:lstStyle/>
          <a:p>
            <a:pPr>
              <a:defRPr/>
            </a:pPr>
            <a:br>
              <a:rPr lang="en-GB" altLang="en-US" sz="4000" b="1" i="1" dirty="0"/>
            </a:br>
            <a:br>
              <a:rPr lang="en-GB" altLang="en-US" sz="4000" i="1" dirty="0"/>
            </a:br>
            <a:r>
              <a:rPr lang="en-GB" altLang="en-US" sz="4000" b="1" dirty="0">
                <a:effectLst>
                  <a:outerShdw blurRad="38100" dist="38100" dir="2700000" algn="tl">
                    <a:srgbClr val="000000">
                      <a:alpha val="43137"/>
                    </a:srgbClr>
                  </a:outerShdw>
                </a:effectLst>
              </a:rPr>
              <a:t>BA Management Skills for the Workplace</a:t>
            </a:r>
            <a:br>
              <a:rPr lang="en-GB" altLang="en-US" sz="2400" dirty="0"/>
            </a:br>
            <a:br>
              <a:rPr lang="en-GB" altLang="en-US" sz="4000" dirty="0"/>
            </a:br>
            <a:r>
              <a:rPr lang="en-GB" dirty="0">
                <a:effectLst>
                  <a:outerShdw blurRad="38100" dist="38100" dir="2700000" algn="tl">
                    <a:srgbClr val="000000">
                      <a:alpha val="43137"/>
                    </a:srgbClr>
                  </a:outerShdw>
                </a:effectLst>
                <a:latin typeface="Arial Rounded MT Bold" panose="020F0704030504030204" pitchFamily="34" charset="0"/>
              </a:rPr>
              <a:t>BMSK5006</a:t>
            </a:r>
            <a:r>
              <a:rPr lang="en-GB" sz="4000" b="1" dirty="0"/>
              <a:t> </a:t>
            </a:r>
            <a:br>
              <a:rPr lang="en-GB" sz="4000" b="1" u="sng" dirty="0"/>
            </a:b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and </a:t>
            </a:r>
            <a:b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Management</a:t>
            </a:r>
            <a:br>
              <a:rPr lang="en-GB" altLang="en-US" sz="2000" dirty="0"/>
            </a:br>
            <a:br>
              <a:rPr lang="en-GB" altLang="en-US" sz="2000" dirty="0"/>
            </a:br>
            <a:br>
              <a:rPr lang="en-GB" altLang="en-US" sz="4000" dirty="0"/>
            </a:br>
            <a:endParaRPr lang="en-GB" altLang="en-US" sz="2800" dirty="0"/>
          </a:p>
        </p:txBody>
      </p:sp>
    </p:spTree>
    <p:extLst>
      <p:ext uri="{BB962C8B-B14F-4D97-AF65-F5344CB8AC3E}">
        <p14:creationId xmlns:p14="http://schemas.microsoft.com/office/powerpoint/2010/main" val="1685986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Objectives</a:t>
            </a:r>
          </a:p>
        </p:txBody>
      </p:sp>
      <p:sp>
        <p:nvSpPr>
          <p:cNvPr id="3" name="Content Placeholder 2"/>
          <p:cNvSpPr>
            <a:spLocks noGrp="1"/>
          </p:cNvSpPr>
          <p:nvPr>
            <p:ph idx="1"/>
          </p:nvPr>
        </p:nvSpPr>
        <p:spPr>
          <a:xfrm>
            <a:off x="899592" y="1772816"/>
            <a:ext cx="7519714" cy="4525963"/>
          </a:xfrm>
        </p:spPr>
        <p:txBody>
          <a:bodyPr/>
          <a:lstStyle/>
          <a:p>
            <a:pPr marL="0" indent="0">
              <a:buNone/>
            </a:pPr>
            <a:r>
              <a:rPr lang="en-GB" dirty="0">
                <a:latin typeface="Arial" panose="020B0604020202020204" pitchFamily="34" charset="0"/>
                <a:cs typeface="Arial" panose="020B0604020202020204" pitchFamily="34" charset="0"/>
              </a:rPr>
              <a:t>To develop understanding of the challenges of managing knowledge and information within an organisation.</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To identify and apply appropriate management information systems.</a:t>
            </a:r>
          </a:p>
        </p:txBody>
      </p:sp>
    </p:spTree>
    <p:extLst>
      <p:ext uri="{BB962C8B-B14F-4D97-AF65-F5344CB8AC3E}">
        <p14:creationId xmlns:p14="http://schemas.microsoft.com/office/powerpoint/2010/main" val="3484350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Module</a:t>
            </a:r>
          </a:p>
        </p:txBody>
      </p:sp>
      <p:sp>
        <p:nvSpPr>
          <p:cNvPr id="3" name="Content Placeholder 2"/>
          <p:cNvSpPr>
            <a:spLocks noGrp="1"/>
          </p:cNvSpPr>
          <p:nvPr>
            <p:ph idx="1"/>
          </p:nvPr>
        </p:nvSpPr>
        <p:spPr>
          <a:xfrm>
            <a:off x="683568" y="1268760"/>
            <a:ext cx="7920880" cy="4294649"/>
          </a:xfrm>
        </p:spPr>
        <p:txBody>
          <a:bodyPr>
            <a:normAutofit/>
          </a:bodyPr>
          <a:lstStyle/>
          <a:p>
            <a:pPr marL="0" indent="0">
              <a:buNone/>
            </a:pPr>
            <a:r>
              <a:rPr lang="en-GB" sz="2400" dirty="0">
                <a:latin typeface="Arial" panose="020B0604020202020204" pitchFamily="34" charset="0"/>
                <a:cs typeface="Arial" panose="020B0604020202020204" pitchFamily="34" charset="0"/>
              </a:rPr>
              <a:t>Within this module, the assessment requires the student to identify and agree a specific organisational context in which they can demonstrate the importance of understanding that the effective creation, sharing, storing and management of information is an essential prerequisite of the development of good knowledge management development practices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specific organisational context should be sufficiently complex so as to allow the student to demonstrate an evaluation of the agreed scenario.</a:t>
            </a:r>
          </a:p>
        </p:txBody>
      </p:sp>
    </p:spTree>
    <p:extLst>
      <p:ext uri="{BB962C8B-B14F-4D97-AF65-F5344CB8AC3E}">
        <p14:creationId xmlns:p14="http://schemas.microsoft.com/office/powerpoint/2010/main" val="3803845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Module</a:t>
            </a:r>
          </a:p>
        </p:txBody>
      </p:sp>
      <p:sp>
        <p:nvSpPr>
          <p:cNvPr id="3" name="Content Placeholder 2"/>
          <p:cNvSpPr>
            <a:spLocks noGrp="1"/>
          </p:cNvSpPr>
          <p:nvPr>
            <p:ph idx="1"/>
          </p:nvPr>
        </p:nvSpPr>
        <p:spPr>
          <a:xfrm>
            <a:off x="611560" y="1196752"/>
            <a:ext cx="7920880" cy="4366657"/>
          </a:xfrm>
        </p:spPr>
        <p:txBody>
          <a:bodyPr>
            <a:noAutofit/>
          </a:bodyPr>
          <a:lstStyle/>
          <a:p>
            <a:pPr marL="0" indent="0">
              <a:buNone/>
            </a:pPr>
            <a:r>
              <a:rPr lang="en-GB" dirty="0">
                <a:latin typeface="Arial" panose="020B0604020202020204" pitchFamily="34" charset="0"/>
                <a:cs typeface="Arial" panose="020B0604020202020204" pitchFamily="34" charset="0"/>
              </a:rPr>
              <a:t>Demonstrate that you have an understanding of the concept and importance of knowledge management in terms of an organisation’s knowledge assets and their management. </a:t>
            </a:r>
          </a:p>
          <a:p>
            <a:pPr marL="0" indent="0">
              <a:buNone/>
            </a:pPr>
            <a:endParaRPr lang="en-GB" sz="8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Identify the key knowledge and information required for operational efficiency within the housing charity. </a:t>
            </a:r>
          </a:p>
        </p:txBody>
      </p:sp>
    </p:spTree>
    <p:extLst>
      <p:ext uri="{BB962C8B-B14F-4D97-AF65-F5344CB8AC3E}">
        <p14:creationId xmlns:p14="http://schemas.microsoft.com/office/powerpoint/2010/main" val="1661861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Module</a:t>
            </a:r>
          </a:p>
        </p:txBody>
      </p:sp>
      <p:sp>
        <p:nvSpPr>
          <p:cNvPr id="3" name="Content Placeholder 2"/>
          <p:cNvSpPr>
            <a:spLocks noGrp="1"/>
          </p:cNvSpPr>
          <p:nvPr>
            <p:ph idx="1"/>
          </p:nvPr>
        </p:nvSpPr>
        <p:spPr>
          <a:xfrm>
            <a:off x="179512" y="1121719"/>
            <a:ext cx="8896226" cy="4539529"/>
          </a:xfrm>
        </p:spPr>
        <p:txBody>
          <a:bodyPr>
            <a:noAutofit/>
          </a:bodyPr>
          <a:lstStyle/>
          <a:p>
            <a:r>
              <a:rPr lang="en-GB" dirty="0">
                <a:latin typeface="Arial" panose="020B0604020202020204" pitchFamily="34" charset="0"/>
                <a:cs typeface="Arial" panose="020B0604020202020204" pitchFamily="34" charset="0"/>
              </a:rPr>
              <a:t>What factors specific to this particular workplace context should be considered</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r>
              <a:rPr lang="en-GB" sz="800"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Are there any key knowledge management processes currently not in operation that could be applied</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a:t>
            </a:r>
          </a:p>
          <a:p>
            <a:endParaRPr lang="en-GB" sz="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What steps would you take to further develop a framework for establishing a knowledge management culture</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879926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189706" y="1417639"/>
            <a:ext cx="8558758" cy="4243610"/>
          </a:xfrm>
        </p:spPr>
        <p:txBody>
          <a:bodyPr>
            <a:normAutofit/>
          </a:bodyPr>
          <a:lstStyle/>
          <a:p>
            <a:r>
              <a:rPr lang="en-GB" sz="2800" dirty="0">
                <a:latin typeface="Arial" panose="020B0604020202020204" pitchFamily="34" charset="0"/>
                <a:cs typeface="Arial" panose="020B0604020202020204" pitchFamily="34" charset="0"/>
              </a:rPr>
              <a:t>Explain the relationship between data, information and knowledge.</a:t>
            </a:r>
          </a:p>
          <a:p>
            <a:r>
              <a:rPr lang="en-GB" sz="2800" i="1" dirty="0">
                <a:latin typeface="Arial" panose="020B0604020202020204" pitchFamily="34" charset="0"/>
                <a:cs typeface="Arial" panose="020B0604020202020204" pitchFamily="34" charset="0"/>
              </a:rPr>
              <a:t>Demonstrate your understanding of the uses of data, information, knowledge and wisdom.  Explain the relationship between them.  Think of your workplace to provide a context where you can explain data, information, knowledge and wisdom.  This should help you to provide examples in a meaningful context.</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2404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755576" y="1916832"/>
            <a:ext cx="8064896" cy="4237931"/>
          </a:xfrm>
        </p:spPr>
        <p:txBody>
          <a:bodyPr>
            <a:noAutofit/>
          </a:bodyPr>
          <a:lstStyle/>
          <a:p>
            <a:pPr marL="0" indent="0">
              <a:buNone/>
            </a:pPr>
            <a:r>
              <a:rPr lang="en-GB" dirty="0">
                <a:latin typeface="Arial" panose="020B0604020202020204" pitchFamily="34" charset="0"/>
                <a:cs typeface="Arial" panose="020B0604020202020204" pitchFamily="34" charset="0"/>
              </a:rPr>
              <a:t>Explain the relationship between individual knowledge and organisational knowledge.  </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0130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467544" y="1628800"/>
            <a:ext cx="8352928" cy="4525963"/>
          </a:xfrm>
        </p:spPr>
        <p:txBody>
          <a:bodyPr>
            <a:noAutofit/>
          </a:bodyPr>
          <a:lstStyle/>
          <a:p>
            <a:pPr marL="0" lvl="0" indent="0">
              <a:buNone/>
            </a:pPr>
            <a:r>
              <a:rPr lang="en-GB" sz="2000" i="1" dirty="0">
                <a:latin typeface="Arial" panose="020B0604020202020204" pitchFamily="34" charset="0"/>
                <a:cs typeface="Arial" panose="020B0604020202020204" pitchFamily="34" charset="0"/>
              </a:rPr>
              <a:t>Demonstrate your understanding of what is meant by individual knowledge and organisational knowledge and of the relationship between the two </a:t>
            </a:r>
          </a:p>
          <a:p>
            <a:pPr marL="0" lvl="0" indent="0">
              <a:buNone/>
            </a:pPr>
            <a:r>
              <a:rPr lang="en-GB" sz="2000" i="1" dirty="0">
                <a:latin typeface="Arial" panose="020B0604020202020204" pitchFamily="34" charset="0"/>
                <a:cs typeface="Arial" panose="020B0604020202020204" pitchFamily="34" charset="0"/>
              </a:rPr>
              <a:t> </a:t>
            </a:r>
          </a:p>
          <a:p>
            <a:pPr marL="0" lvl="0" indent="0">
              <a:buNone/>
            </a:pPr>
            <a:r>
              <a:rPr lang="en-GB" sz="2000" i="1" dirty="0">
                <a:latin typeface="Arial" panose="020B0604020202020204" pitchFamily="34" charset="0"/>
                <a:cs typeface="Arial" panose="020B0604020202020204" pitchFamily="34" charset="0"/>
              </a:rPr>
              <a:t>Explain how individual knowledge and may be converted into organisational knowledge e.g. the different ways which organisations can effectively capture, save, share, and use knowledge at an organisational level e.g. by encouraging people to tell their stories, to record their stories, to ensure they are saved in a manner in which they are easily known and accessible to colleagues within your organisation and to encourage and support others in the organisation to use this knowledge.</a:t>
            </a:r>
          </a:p>
          <a:p>
            <a:pPr marL="0" indent="0">
              <a:buNone/>
            </a:pPr>
            <a:endParaRPr lang="en-GB" sz="2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3496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827584" y="2708920"/>
            <a:ext cx="7704856" cy="4525963"/>
          </a:xfrm>
        </p:spPr>
        <p:txBody>
          <a:bodyPr>
            <a:noAutofit/>
          </a:bodyPr>
          <a:lstStyle/>
          <a:p>
            <a:pPr marL="0" lvl="0" indent="0">
              <a:buNone/>
            </a:pPr>
            <a:r>
              <a:rPr lang="en-GB" dirty="0">
                <a:latin typeface="Arial" panose="020B0604020202020204" pitchFamily="34" charset="0"/>
                <a:cs typeface="Arial" panose="020B0604020202020204" pitchFamily="34" charset="0"/>
              </a:rPr>
              <a:t>Apply analysis and modelling techniques to identify knowledge assets.  </a:t>
            </a:r>
          </a:p>
        </p:txBody>
      </p:sp>
    </p:spTree>
    <p:extLst>
      <p:ext uri="{BB962C8B-B14F-4D97-AF65-F5344CB8AC3E}">
        <p14:creationId xmlns:p14="http://schemas.microsoft.com/office/powerpoint/2010/main" val="656617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827584" y="1581152"/>
            <a:ext cx="7704856" cy="3982258"/>
          </a:xfrm>
        </p:spPr>
        <p:txBody>
          <a:bodyPr>
            <a:noAutofit/>
          </a:bodyPr>
          <a:lstStyle/>
          <a:p>
            <a:pPr marL="0" lvl="0" indent="0">
              <a:buNone/>
            </a:pPr>
            <a:r>
              <a:rPr lang="en-GB" i="1" dirty="0">
                <a:latin typeface="Arial" panose="020B0604020202020204" pitchFamily="34" charset="0"/>
                <a:cs typeface="Arial" panose="020B0604020202020204" pitchFamily="34" charset="0"/>
              </a:rPr>
              <a:t>In analysing problems and issues related to knowledge assets, you should be able to demonstrate your understanding of the use of SWOT and PEST</a:t>
            </a:r>
          </a:p>
        </p:txBody>
      </p:sp>
    </p:spTree>
    <p:extLst>
      <p:ext uri="{BB962C8B-B14F-4D97-AF65-F5344CB8AC3E}">
        <p14:creationId xmlns:p14="http://schemas.microsoft.com/office/powerpoint/2010/main" val="442310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374848" y="1615395"/>
            <a:ext cx="8229600" cy="3960440"/>
          </a:xfrm>
        </p:spPr>
        <p:txBody>
          <a:bodyPr>
            <a:noAutofit/>
          </a:bodyPr>
          <a:lstStyle/>
          <a:p>
            <a:r>
              <a:rPr lang="en-GB" i="1" dirty="0">
                <a:latin typeface="Arial" panose="020B0604020202020204" pitchFamily="34" charset="0"/>
                <a:cs typeface="Arial" panose="020B0604020202020204" pitchFamily="34" charset="0"/>
              </a:rPr>
              <a:t>Seek to go further by also identifying the value-added by the knowledge assets within your own area of your organisation</a:t>
            </a:r>
          </a:p>
          <a:p>
            <a:r>
              <a:rPr lang="en-GB" i="1" dirty="0">
                <a:latin typeface="Arial" panose="020B0604020202020204" pitchFamily="34" charset="0"/>
                <a:cs typeface="Arial" panose="020B0604020202020204" pitchFamily="34" charset="0"/>
              </a:rPr>
              <a:t>Perform an organisational SWOT analysis in the context of clearly identifying your product(s) or service (s).  Apply the SWOT to your organisation in terms of KM.</a:t>
            </a:r>
          </a:p>
          <a:p>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5204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827584" y="2708920"/>
            <a:ext cx="7704856" cy="4525963"/>
          </a:xfrm>
        </p:spPr>
        <p:txBody>
          <a:bodyPr>
            <a:noAutofit/>
          </a:bodyPr>
          <a:lstStyle/>
          <a:p>
            <a:pPr marL="0" indent="0">
              <a:buNone/>
            </a:pPr>
            <a:r>
              <a:rPr lang="en-GB" dirty="0">
                <a:latin typeface="Arial" panose="020B0604020202020204" pitchFamily="34" charset="0"/>
                <a:cs typeface="Arial" panose="020B0604020202020204" pitchFamily="34" charset="0"/>
              </a:rPr>
              <a:t>Evaluate actual and potential knowledge assets</a:t>
            </a:r>
          </a:p>
        </p:txBody>
      </p:sp>
    </p:spTree>
    <p:extLst>
      <p:ext uri="{BB962C8B-B14F-4D97-AF65-F5344CB8AC3E}">
        <p14:creationId xmlns:p14="http://schemas.microsoft.com/office/powerpoint/2010/main" val="1412829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457200" y="1417638"/>
            <a:ext cx="7953672" cy="4145771"/>
          </a:xfrm>
        </p:spPr>
        <p:txBody>
          <a:bodyPr>
            <a:noAutofit/>
          </a:bodyPr>
          <a:lstStyle/>
          <a:p>
            <a:r>
              <a:rPr lang="en-GB" sz="2400" i="1" dirty="0">
                <a:latin typeface="Arial" panose="020B0604020202020204" pitchFamily="34" charset="0"/>
                <a:cs typeface="Arial" panose="020B0604020202020204" pitchFamily="34" charset="0"/>
              </a:rPr>
              <a:t>In the previous section you should have identified your actual and potential knowledge assets within your area of your organisation.  You should now seek to evaluate these actual and potential knowledge assets.  </a:t>
            </a:r>
          </a:p>
          <a:p>
            <a:r>
              <a:rPr lang="en-GB" sz="2400" i="1" dirty="0">
                <a:latin typeface="Arial" panose="020B0604020202020204" pitchFamily="34" charset="0"/>
                <a:cs typeface="Arial" panose="020B0604020202020204" pitchFamily="34" charset="0"/>
              </a:rPr>
              <a:t>In order to conduct an evaluation you should create a means to measure/evaluate them, which might be through the use of a table of what you believe are relevant criteria.  </a:t>
            </a:r>
          </a:p>
          <a:p>
            <a:r>
              <a:rPr lang="en-GB" sz="2400" i="1" dirty="0">
                <a:latin typeface="Arial" panose="020B0604020202020204" pitchFamily="34" charset="0"/>
                <a:cs typeface="Arial" panose="020B0604020202020204" pitchFamily="34" charset="0"/>
              </a:rPr>
              <a:t>Think of criteria which will allow you to show their actual and/or potential value to the organisation.</a:t>
            </a:r>
          </a:p>
          <a:p>
            <a:endParaRPr lang="en-GB"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8090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827584" y="2708920"/>
            <a:ext cx="7920880" cy="4525963"/>
          </a:xfrm>
        </p:spPr>
        <p:txBody>
          <a:bodyPr>
            <a:noAutofit/>
          </a:bodyPr>
          <a:lstStyle/>
          <a:p>
            <a:pPr marL="0" lvl="0" indent="0">
              <a:buNone/>
            </a:pPr>
            <a:r>
              <a:rPr lang="en-GB" dirty="0">
                <a:latin typeface="Arial" panose="020B0604020202020204" pitchFamily="34" charset="0"/>
                <a:cs typeface="Arial" panose="020B0604020202020204" pitchFamily="34" charset="0"/>
              </a:rPr>
              <a:t>Explain what is required to create, store, apply and integrate knowledge</a:t>
            </a:r>
          </a:p>
        </p:txBody>
      </p:sp>
    </p:spTree>
    <p:extLst>
      <p:ext uri="{BB962C8B-B14F-4D97-AF65-F5344CB8AC3E}">
        <p14:creationId xmlns:p14="http://schemas.microsoft.com/office/powerpoint/2010/main" val="3989453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683568" y="1700808"/>
            <a:ext cx="7953672" cy="4525963"/>
          </a:xfrm>
        </p:spPr>
        <p:txBody>
          <a:bodyPr>
            <a:noAutofit/>
          </a:bodyPr>
          <a:lstStyle/>
          <a:p>
            <a:r>
              <a:rPr lang="en-GB" sz="2800" i="1" dirty="0">
                <a:latin typeface="Arial" panose="020B0604020202020204" pitchFamily="34" charset="0"/>
                <a:cs typeface="Arial" panose="020B0604020202020204" pitchFamily="34" charset="0"/>
              </a:rPr>
              <a:t>You should explain how your workplace captures, stores, applies and integrates knowledge (information flow).  </a:t>
            </a:r>
          </a:p>
          <a:p>
            <a:r>
              <a:rPr lang="en-GB" sz="2800" i="1" dirty="0">
                <a:latin typeface="Arial" panose="020B0604020202020204" pitchFamily="34" charset="0"/>
                <a:cs typeface="Arial" panose="020B0604020202020204" pitchFamily="34" charset="0"/>
              </a:rPr>
              <a:t>You should comment on the validity and value of the information contributing to the knowledge.  </a:t>
            </a:r>
          </a:p>
          <a:p>
            <a:pPr marL="0" indent="0">
              <a:buNone/>
            </a:pPr>
            <a:r>
              <a:rPr lang="en-GB" sz="2800" i="1" dirty="0">
                <a:latin typeface="Arial" panose="020B0604020202020204" pitchFamily="34" charset="0"/>
                <a:cs typeface="Arial" panose="020B0604020202020204" pitchFamily="34" charset="0"/>
              </a:rPr>
              <a:t>You could quote e.g. Davenport with </a:t>
            </a:r>
            <a:r>
              <a:rPr lang="en-GB" sz="2800" i="1" dirty="0" err="1">
                <a:latin typeface="Arial" panose="020B0604020202020204" pitchFamily="34" charset="0"/>
                <a:cs typeface="Arial" panose="020B0604020202020204" pitchFamily="34" charset="0"/>
              </a:rPr>
              <a:t>Prusak</a:t>
            </a:r>
            <a:r>
              <a:rPr lang="en-GB" sz="2800" i="1" dirty="0">
                <a:latin typeface="Arial" panose="020B0604020202020204" pitchFamily="34" charset="0"/>
                <a:cs typeface="Arial" panose="020B0604020202020204" pitchFamily="34" charset="0"/>
              </a:rPr>
              <a:t> (1997) re continuous information capture.  </a:t>
            </a:r>
          </a:p>
        </p:txBody>
      </p:sp>
    </p:spTree>
    <p:extLst>
      <p:ext uri="{BB962C8B-B14F-4D97-AF65-F5344CB8AC3E}">
        <p14:creationId xmlns:p14="http://schemas.microsoft.com/office/powerpoint/2010/main" val="512917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179512" y="1447716"/>
            <a:ext cx="8538501" cy="4115694"/>
          </a:xfrm>
        </p:spPr>
        <p:txBody>
          <a:bodyPr>
            <a:noAutofit/>
          </a:bodyPr>
          <a:lstStyle/>
          <a:p>
            <a:r>
              <a:rPr lang="en-GB" i="1" dirty="0">
                <a:latin typeface="Arial" panose="020B0604020202020204" pitchFamily="34" charset="0"/>
                <a:cs typeface="Arial" panose="020B0604020202020204" pitchFamily="34" charset="0"/>
              </a:rPr>
              <a:t>Think about what kinds of information/knowledge your organisation/workplace needs to capture, store, apply/share and integrate.  </a:t>
            </a:r>
          </a:p>
          <a:p>
            <a:r>
              <a:rPr lang="en-GB" i="1" dirty="0">
                <a:latin typeface="Arial" panose="020B0604020202020204" pitchFamily="34" charset="0"/>
                <a:cs typeface="Arial" panose="020B0604020202020204" pitchFamily="34" charset="0"/>
              </a:rPr>
              <a:t>Think about how it is captured, stored, shared and integrated into the organisation.  </a:t>
            </a:r>
          </a:p>
          <a:p>
            <a:r>
              <a:rPr lang="en-GB" i="1" dirty="0">
                <a:latin typeface="Arial" panose="020B0604020202020204" pitchFamily="34" charset="0"/>
                <a:cs typeface="Arial" panose="020B0604020202020204" pitchFamily="34" charset="0"/>
              </a:rPr>
              <a:t>Explain the reasons for what is done.</a:t>
            </a:r>
          </a:p>
          <a:p>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7563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683568" y="1417638"/>
            <a:ext cx="7920880" cy="4145771"/>
          </a:xfrm>
        </p:spPr>
        <p:txBody>
          <a:bodyPr>
            <a:noAutofit/>
          </a:bodyPr>
          <a:lstStyle/>
          <a:p>
            <a:pPr marL="0" indent="0">
              <a:buNone/>
            </a:pPr>
            <a:r>
              <a:rPr lang="en-GB" dirty="0">
                <a:latin typeface="Arial" panose="020B0604020202020204" pitchFamily="34" charset="0"/>
                <a:cs typeface="Arial" panose="020B0604020202020204" pitchFamily="34" charset="0"/>
              </a:rPr>
              <a:t>Consider the importance of Intellectual Property rights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0" lvl="0" indent="0">
              <a:buNone/>
            </a:pPr>
            <a:r>
              <a:rPr lang="en-GB" i="1" dirty="0">
                <a:latin typeface="Arial" panose="020B0604020202020204" pitchFamily="34" charset="0"/>
                <a:cs typeface="Arial" panose="020B0604020202020204" pitchFamily="34" charset="0"/>
              </a:rPr>
              <a:t>You should consider the impact of IP rights on your organisation.  Look to provide some evidence for your analysis.  </a:t>
            </a:r>
          </a:p>
          <a:p>
            <a:pPr marL="0" lvl="0" indent="0">
              <a:buNone/>
            </a:pPr>
            <a:r>
              <a:rPr lang="en-GB" i="1" dirty="0">
                <a:latin typeface="Arial" panose="020B0604020202020204" pitchFamily="34" charset="0"/>
                <a:cs typeface="Arial" panose="020B0604020202020204" pitchFamily="34" charset="0"/>
              </a:rPr>
              <a:t>See my IP Rights doc and research other sources.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1458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765920" y="1427071"/>
            <a:ext cx="7920880" cy="4525963"/>
          </a:xfrm>
        </p:spPr>
        <p:txBody>
          <a:bodyPr>
            <a:noAutofit/>
          </a:bodyPr>
          <a:lstStyle/>
          <a:p>
            <a:pPr marL="0" lvl="0" indent="0">
              <a:buNone/>
            </a:pPr>
            <a:r>
              <a:rPr lang="en-GB" sz="2800" dirty="0">
                <a:latin typeface="Arial" panose="020B0604020202020204" pitchFamily="34" charset="0"/>
                <a:cs typeface="Arial" panose="020B0604020202020204" pitchFamily="34" charset="0"/>
              </a:rPr>
              <a:t>Explain the contribution knowledge assets have on an organisation</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marL="0" lvl="0" indent="0">
              <a:buNone/>
            </a:pPr>
            <a:r>
              <a:rPr lang="en-GB" sz="2800" i="1" dirty="0">
                <a:latin typeface="Arial" panose="020B0604020202020204" pitchFamily="34" charset="0"/>
                <a:cs typeface="Arial" panose="020B0604020202020204" pitchFamily="34" charset="0"/>
              </a:rPr>
              <a:t>You should provide an account of how a range of significant knowledge assets work or how they are used.  </a:t>
            </a:r>
          </a:p>
          <a:p>
            <a:pPr marL="0" lvl="0" indent="0">
              <a:buNone/>
            </a:pPr>
            <a:r>
              <a:rPr lang="en-GB" sz="2800" i="1" dirty="0">
                <a:latin typeface="Arial" panose="020B0604020202020204" pitchFamily="34" charset="0"/>
                <a:cs typeface="Arial" panose="020B0604020202020204" pitchFamily="34" charset="0"/>
              </a:rPr>
              <a:t>Ideally providing a wide evidence base that explains their contribution to the organisation.</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2660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611560" y="1417638"/>
            <a:ext cx="7920880" cy="4525963"/>
          </a:xfrm>
        </p:spPr>
        <p:txBody>
          <a:bodyPr>
            <a:noAutofit/>
          </a:bodyPr>
          <a:lstStyle/>
          <a:p>
            <a:pPr marL="0" indent="0">
              <a:buNone/>
            </a:pPr>
            <a:r>
              <a:rPr lang="en-GB" sz="2400" dirty="0">
                <a:latin typeface="Arial" panose="020B0604020202020204" pitchFamily="34" charset="0"/>
                <a:cs typeface="Arial" panose="020B0604020202020204" pitchFamily="34" charset="0"/>
              </a:rPr>
              <a:t>Evaluate the knowledge requirements for the organisation</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marL="0" lvl="0" indent="0">
              <a:buNone/>
            </a:pPr>
            <a:r>
              <a:rPr lang="en-GB" sz="2400" i="1" dirty="0">
                <a:latin typeface="Arial" panose="020B0604020202020204" pitchFamily="34" charset="0"/>
                <a:cs typeface="Arial" panose="020B0604020202020204" pitchFamily="34" charset="0"/>
              </a:rPr>
              <a:t>Knowledge Management Techniques (Models): Teaching &amp; Dissemination Concepts by Ann Mackintosh, John Kingston, Ian </a:t>
            </a:r>
            <a:r>
              <a:rPr lang="en-GB" sz="2400" i="1" dirty="0" err="1">
                <a:latin typeface="Arial" panose="020B0604020202020204" pitchFamily="34" charset="0"/>
                <a:cs typeface="Arial" panose="020B0604020202020204" pitchFamily="34" charset="0"/>
              </a:rPr>
              <a:t>Filby</a:t>
            </a:r>
            <a:r>
              <a:rPr lang="en-GB" sz="2400" i="1" dirty="0">
                <a:latin typeface="Arial" panose="020B0604020202020204" pitchFamily="34" charset="0"/>
                <a:cs typeface="Arial" panose="020B0604020202020204" pitchFamily="34" charset="0"/>
              </a:rPr>
              <a:t>.  </a:t>
            </a:r>
          </a:p>
          <a:p>
            <a:pPr marL="0" lvl="0" indent="0">
              <a:buNone/>
            </a:pPr>
            <a:endParaRPr lang="en-GB" sz="2400" i="1" dirty="0">
              <a:latin typeface="Arial" panose="020B0604020202020204" pitchFamily="34" charset="0"/>
              <a:cs typeface="Arial" panose="020B0604020202020204" pitchFamily="34" charset="0"/>
            </a:endParaRPr>
          </a:p>
          <a:p>
            <a:pPr marL="0" lvl="0" indent="0">
              <a:buNone/>
            </a:pPr>
            <a:r>
              <a:rPr lang="en-GB" sz="2400" i="1" dirty="0">
                <a:latin typeface="Arial" panose="020B0604020202020204" pitchFamily="34" charset="0"/>
                <a:cs typeface="Arial" panose="020B0604020202020204" pitchFamily="34" charset="0"/>
              </a:rPr>
              <a:t>You will need to provide an evaluation of the knowledge requirements of your organisation showing the value of the knowledge requirements to your organisation.</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3405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827584" y="2132856"/>
            <a:ext cx="7920880" cy="4525963"/>
          </a:xfrm>
        </p:spPr>
        <p:txBody>
          <a:bodyPr>
            <a:noAutofit/>
          </a:bodyPr>
          <a:lstStyle/>
          <a:p>
            <a:pPr marL="0" indent="0">
              <a:buNone/>
            </a:pPr>
            <a:r>
              <a:rPr lang="en-GB" dirty="0">
                <a:latin typeface="Arial" panose="020B0604020202020204" pitchFamily="34" charset="0"/>
                <a:cs typeface="Arial" panose="020B0604020202020204" pitchFamily="34" charset="0"/>
              </a:rPr>
              <a:t>Evaluate the organisation’s framework for enabling knowledge sharing</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28181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107504" y="1515358"/>
            <a:ext cx="8856984" cy="4048051"/>
          </a:xfrm>
        </p:spPr>
        <p:txBody>
          <a:bodyPr>
            <a:noAutofit/>
          </a:bodyPr>
          <a:lstStyle/>
          <a:p>
            <a:r>
              <a:rPr lang="en-GB" sz="2400" i="1" dirty="0"/>
              <a:t>You should provide an evaluation of your organisation’s current approach (framework) for enabling knowledge sharing.  </a:t>
            </a:r>
          </a:p>
          <a:p>
            <a:r>
              <a:rPr lang="en-GB" sz="2400" i="1" dirty="0"/>
              <a:t>You should seek to make use of a wide and objective evidence base.  Look to offer a way forward (solution) or conclusion and/or recommendations.  </a:t>
            </a:r>
          </a:p>
          <a:p>
            <a:r>
              <a:rPr lang="en-GB" sz="2400" i="1" dirty="0"/>
              <a:t>For example this might include: that good KS behaviours are rewarded and recognised, that good KS practice is embedded within your organisation, that there is a demonstrable and widespread commitment to KM from senior and middle management.</a:t>
            </a:r>
          </a:p>
          <a:p>
            <a:endParaRPr lang="en-GB" sz="2400" i="1" dirty="0">
              <a:latin typeface="Arial" panose="020B0604020202020204" pitchFamily="34" charset="0"/>
              <a:cs typeface="Arial" panose="020B0604020202020204" pitchFamily="34" charset="0"/>
            </a:endParaRPr>
          </a:p>
          <a:p>
            <a:endParaRPr lang="en-GB"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1765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BMSK5006 Knowledge and Information Management</a:t>
            </a:r>
          </a:p>
        </p:txBody>
      </p:sp>
      <p:sp>
        <p:nvSpPr>
          <p:cNvPr id="3" name="Content Placeholder 2"/>
          <p:cNvSpPr>
            <a:spLocks noGrp="1"/>
          </p:cNvSpPr>
          <p:nvPr>
            <p:ph idx="1"/>
          </p:nvPr>
        </p:nvSpPr>
        <p:spPr>
          <a:xfrm>
            <a:off x="750618" y="1581152"/>
            <a:ext cx="7920880" cy="3982258"/>
          </a:xfrm>
        </p:spPr>
        <p:txBody>
          <a:bodyPr>
            <a:noAutofit/>
          </a:bodyPr>
          <a:lstStyle/>
          <a:p>
            <a:pPr marL="0" indent="0">
              <a:buNone/>
            </a:pPr>
            <a:r>
              <a:rPr lang="en-GB" dirty="0">
                <a:latin typeface="Arial" panose="020B0604020202020204" pitchFamily="34" charset="0"/>
                <a:cs typeface="Arial" panose="020B0604020202020204" pitchFamily="34" charset="0"/>
              </a:rPr>
              <a:t>Recommend improvements to the current framework</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Identify and justify what you think are appropriate and realistic improvements to the organisations current framework for enabling knowledge sharing.</a:t>
            </a:r>
          </a:p>
          <a:p>
            <a:pPr marL="0" indent="0">
              <a:buNone/>
            </a:pPr>
            <a:endParaRPr lang="en-GB" i="1"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2156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3728" y="1916832"/>
            <a:ext cx="5043799" cy="3212976"/>
          </a:xfrm>
          <a:prstGeom prst="rect">
            <a:avLst/>
          </a:prstGeom>
        </p:spPr>
      </p:pic>
      <p:sp>
        <p:nvSpPr>
          <p:cNvPr id="5" name="TextBox 4"/>
          <p:cNvSpPr txBox="1"/>
          <p:nvPr/>
        </p:nvSpPr>
        <p:spPr>
          <a:xfrm>
            <a:off x="467544" y="428471"/>
            <a:ext cx="7632847"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Knowledge – Could the King and his Army have benefitted from it?</a:t>
            </a:r>
          </a:p>
        </p:txBody>
      </p:sp>
    </p:spTree>
    <p:extLst>
      <p:ext uri="{BB962C8B-B14F-4D97-AF65-F5344CB8AC3E}">
        <p14:creationId xmlns:p14="http://schemas.microsoft.com/office/powerpoint/2010/main" val="33995504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ED8FF70-7ED2-F242-A29E-7D2A54715825}"/>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3" name="TextBox 2">
            <a:extLst>
              <a:ext uri="{FF2B5EF4-FFF2-40B4-BE49-F238E27FC236}">
                <a16:creationId xmlns:a16="http://schemas.microsoft.com/office/drawing/2014/main" id="{933122EA-0D00-034D-B83C-898588722836}"/>
              </a:ext>
            </a:extLst>
          </p:cNvPr>
          <p:cNvSpPr txBox="1"/>
          <p:nvPr/>
        </p:nvSpPr>
        <p:spPr>
          <a:xfrm>
            <a:off x="899592" y="692696"/>
            <a:ext cx="7192995" cy="923330"/>
          </a:xfrm>
          <a:prstGeom prst="rect">
            <a:avLst/>
          </a:prstGeom>
          <a:noFill/>
        </p:spPr>
        <p:txBody>
          <a:bodyPr wrap="none" rtlCol="0">
            <a:spAutoFit/>
          </a:bodyPr>
          <a:lstStyle/>
          <a:p>
            <a:r>
              <a:rPr lang="en-US" dirty="0"/>
              <a:t>Suggested break point</a:t>
            </a:r>
            <a:br>
              <a:rPr lang="en-US" dirty="0"/>
            </a:br>
            <a:br>
              <a:rPr lang="en-US" dirty="0"/>
            </a:br>
            <a:r>
              <a:rPr lang="en-US" dirty="0"/>
              <a:t>1 hour time limit reached - deliver remaining slides in next 1 hour session</a:t>
            </a:r>
          </a:p>
        </p:txBody>
      </p:sp>
    </p:spTree>
    <p:extLst>
      <p:ext uri="{BB962C8B-B14F-4D97-AF65-F5344CB8AC3E}">
        <p14:creationId xmlns:p14="http://schemas.microsoft.com/office/powerpoint/2010/main" val="34292688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6"/>
          <p:cNvSpPr>
            <a:spLocks noGrp="1"/>
          </p:cNvSpPr>
          <p:nvPr>
            <p:ph type="title"/>
          </p:nvPr>
        </p:nvSpPr>
        <p:spPr>
          <a:xfrm>
            <a:off x="827088" y="188913"/>
            <a:ext cx="7489825" cy="890587"/>
          </a:xfrm>
        </p:spPr>
        <p:txBody>
          <a:bodyPr/>
          <a:lstStyle/>
          <a:p>
            <a:r>
              <a:rPr lang="en-GB" altLang="en-US" dirty="0">
                <a:latin typeface="Arial" charset="0"/>
                <a:cs typeface="Arial" charset="0"/>
              </a:rPr>
              <a:t>Information – into Knowledge</a:t>
            </a:r>
            <a:r>
              <a:rPr lang="en-GB" altLang="en-US" sz="3200" dirty="0">
                <a:latin typeface="Arial" charset="0"/>
                <a:cs typeface="Arial" charset="0"/>
              </a:rPr>
              <a:t> </a:t>
            </a:r>
          </a:p>
        </p:txBody>
      </p:sp>
      <p:pic>
        <p:nvPicPr>
          <p:cNvPr id="2150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44802" y="1078756"/>
            <a:ext cx="7273305" cy="4581630"/>
          </a:xfrm>
          <a:noFill/>
        </p:spPr>
      </p:pic>
    </p:spTree>
    <p:extLst>
      <p:ext uri="{BB962C8B-B14F-4D97-AF65-F5344CB8AC3E}">
        <p14:creationId xmlns:p14="http://schemas.microsoft.com/office/powerpoint/2010/main" val="72927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Data, Information &amp; Knowledge</a:t>
            </a:r>
          </a:p>
        </p:txBody>
      </p:sp>
      <p:sp>
        <p:nvSpPr>
          <p:cNvPr id="3" name="Content Placeholder 2"/>
          <p:cNvSpPr>
            <a:spLocks noGrp="1"/>
          </p:cNvSpPr>
          <p:nvPr>
            <p:ph idx="1"/>
          </p:nvPr>
        </p:nvSpPr>
        <p:spPr>
          <a:xfrm>
            <a:off x="971600" y="2032248"/>
            <a:ext cx="7715200" cy="3773016"/>
          </a:xfrm>
        </p:spPr>
        <p:txBody>
          <a:bodyPr/>
          <a:lstStyle/>
          <a:p>
            <a:pPr marL="0" indent="0">
              <a:buNone/>
            </a:pPr>
            <a:r>
              <a:rPr lang="en-GB" dirty="0">
                <a:latin typeface="Arial" panose="020B0604020202020204" pitchFamily="34" charset="0"/>
                <a:cs typeface="Arial" panose="020B0604020202020204" pitchFamily="34" charset="0"/>
              </a:rPr>
              <a:t>Working in pairs or small groups discuss what the following mean:</a:t>
            </a:r>
          </a:p>
          <a:p>
            <a:pPr marL="457200" lvl="1" indent="0">
              <a:buNone/>
            </a:pPr>
            <a:endParaRPr lang="en-GB" sz="1400"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Data</a:t>
            </a:r>
          </a:p>
          <a:p>
            <a:pPr lvl="1"/>
            <a:endParaRPr lang="en-GB" sz="800"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Information</a:t>
            </a:r>
          </a:p>
          <a:p>
            <a:pPr lvl="1"/>
            <a:endParaRPr lang="en-GB" sz="800"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Knowledge</a:t>
            </a:r>
          </a:p>
        </p:txBody>
      </p:sp>
    </p:spTree>
    <p:extLst>
      <p:ext uri="{BB962C8B-B14F-4D97-AF65-F5344CB8AC3E}">
        <p14:creationId xmlns:p14="http://schemas.microsoft.com/office/powerpoint/2010/main" val="19256949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85800"/>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Information Resources are available in your organisation?</a:t>
            </a:r>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Exercise</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55576" y="2204864"/>
            <a:ext cx="7931224" cy="3384376"/>
          </a:xfrm>
        </p:spPr>
        <p:txBody>
          <a:bodyPr>
            <a:normAutofit/>
          </a:bodyPr>
          <a:lstStyle/>
          <a:p>
            <a:pPr marL="0" indent="0">
              <a:buNone/>
            </a:pPr>
            <a:r>
              <a:rPr lang="en-GB" sz="2400" dirty="0">
                <a:latin typeface="Arial" panose="020B0604020202020204" pitchFamily="34" charset="0"/>
                <a:cs typeface="Arial" panose="020B0604020202020204" pitchFamily="34" charset="0"/>
              </a:rPr>
              <a:t>Consider and list the many different ways in which information may be presented to you within your organisation e.g. Intranet, Email, Databases, etc</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All students to place their list on one flip chart (and in their notes)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Compare your findings.</a:t>
            </a:r>
          </a:p>
        </p:txBody>
      </p:sp>
    </p:spTree>
    <p:extLst>
      <p:ext uri="{BB962C8B-B14F-4D97-AF65-F5344CB8AC3E}">
        <p14:creationId xmlns:p14="http://schemas.microsoft.com/office/powerpoint/2010/main" val="377789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88293"/>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Information Resources                        do you use in your work?                 </a:t>
            </a:r>
            <a:r>
              <a:rPr lang="en-GB" sz="2800" b="1" dirty="0">
                <a:latin typeface="Arial" panose="020B0604020202020204" pitchFamily="34" charset="0"/>
                <a:cs typeface="Arial" panose="020B0604020202020204" pitchFamily="34" charset="0"/>
              </a:rPr>
              <a:t>Exercise</a:t>
            </a:r>
            <a:endPar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99592" y="2204864"/>
            <a:ext cx="7859216" cy="3412976"/>
          </a:xfrm>
        </p:spPr>
        <p:txBody>
          <a:bodyPr/>
          <a:lstStyle/>
          <a:p>
            <a:pPr marL="0" indent="0">
              <a:buNone/>
            </a:pPr>
            <a:r>
              <a:rPr lang="en-GB" dirty="0">
                <a:latin typeface="Arial" panose="020B0604020202020204" pitchFamily="34" charset="0"/>
                <a:cs typeface="Arial" panose="020B0604020202020204" pitchFamily="34" charset="0"/>
              </a:rPr>
              <a:t>Consider and list what information resources you use in your work</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All students to place their list on one flip chart (and in their notes)</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Compare your findings.</a:t>
            </a:r>
          </a:p>
        </p:txBody>
      </p:sp>
    </p:spTree>
    <p:extLst>
      <p:ext uri="{BB962C8B-B14F-4D97-AF65-F5344CB8AC3E}">
        <p14:creationId xmlns:p14="http://schemas.microsoft.com/office/powerpoint/2010/main" val="1960470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06" y="111125"/>
            <a:ext cx="8229600" cy="1143000"/>
          </a:xfrm>
        </p:spPr>
        <p:txBody>
          <a:bodyPr>
            <a:noAutofit/>
          </a:bodyPr>
          <a:lstStyle/>
          <a:p>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Management (KM) creates                   greater value than Information Management (IM), but needs good IM in place.</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0" y="1340768"/>
            <a:ext cx="6408712" cy="3964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251520" y="6349970"/>
            <a:ext cx="792088" cy="369332"/>
          </a:xfrm>
          <a:prstGeom prst="rect">
            <a:avLst/>
          </a:prstGeom>
          <a:noFill/>
        </p:spPr>
        <p:txBody>
          <a:bodyPr wrap="square" rtlCol="0">
            <a:spAutoFit/>
          </a:bodyPr>
          <a:lstStyle/>
          <a:p>
            <a:r>
              <a:rPr lang="en-GB" dirty="0">
                <a:solidFill>
                  <a:srgbClr val="FF0000"/>
                </a:solidFill>
              </a:rPr>
              <a:t>HO1</a:t>
            </a:r>
          </a:p>
        </p:txBody>
      </p:sp>
    </p:spTree>
    <p:extLst>
      <p:ext uri="{BB962C8B-B14F-4D97-AF65-F5344CB8AC3E}">
        <p14:creationId xmlns:p14="http://schemas.microsoft.com/office/powerpoint/2010/main" val="3068453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600075"/>
            <a:ext cx="8229600" cy="1143000"/>
          </a:xfrm>
        </p:spPr>
        <p:txBody>
          <a:bodyPr>
            <a:noAutofit/>
          </a:bodyPr>
          <a:lstStyle/>
          <a:p>
            <a:r>
              <a:rPr lang="en-GB" altLang="en-US" sz="3200" b="1" kern="0" dirty="0">
                <a:solidFill>
                  <a:srgbClr val="000000"/>
                </a:solidFill>
                <a:effectLst>
                  <a:outerShdw blurRad="38100" dist="38100" dir="2700000" algn="tl">
                    <a:srgbClr val="000000">
                      <a:alpha val="43137"/>
                    </a:srgbClr>
                  </a:outerShdw>
                </a:effectLst>
                <a:latin typeface="Arial" charset="0"/>
                <a:cs typeface="Arial" charset="0"/>
              </a:rPr>
              <a:t>Why is the management of information resources essential if we are to turn information into knowledge?</a:t>
            </a:r>
            <a:br>
              <a:rPr lang="en-GB" altLang="en-US" sz="3200" b="1" kern="0" dirty="0">
                <a:solidFill>
                  <a:srgbClr val="000000"/>
                </a:solidFill>
                <a:effectLst>
                  <a:outerShdw blurRad="38100" dist="38100" dir="2700000" algn="tl">
                    <a:srgbClr val="000000">
                      <a:alpha val="43137"/>
                    </a:srgbClr>
                  </a:outerShdw>
                </a:effectLst>
                <a:latin typeface="Arial" charset="0"/>
                <a:cs typeface="Arial" charset="0"/>
              </a:rPr>
            </a:b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840" y="1711138"/>
            <a:ext cx="8003232" cy="4525963"/>
          </a:xfrm>
        </p:spPr>
        <p:txBody>
          <a:bodyPr>
            <a:normAutofit/>
          </a:bodyPr>
          <a:lstStyle/>
          <a:p>
            <a:pPr marL="0" indent="0">
              <a:buNone/>
            </a:pPr>
            <a:r>
              <a:rPr lang="en-GB" sz="2800" dirty="0">
                <a:latin typeface="Arial" panose="020B0604020202020204" pitchFamily="34" charset="0"/>
                <a:cs typeface="Arial" panose="020B0604020202020204" pitchFamily="34" charset="0"/>
              </a:rPr>
              <a:t>Working in a group, consider the information resources you have just listed and identify the benefits derived from information sharing</a:t>
            </a:r>
          </a:p>
          <a:p>
            <a:pPr marL="0" indent="0">
              <a:buNone/>
            </a:pPr>
            <a:endParaRPr lang="en-GB" sz="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You could use the Knowledge Continuum Pyramid as a reference point to help to explain your views</a:t>
            </a:r>
          </a:p>
          <a:p>
            <a:pPr marL="0" indent="0">
              <a:buNone/>
            </a:pPr>
            <a:endParaRPr lang="en-GB" sz="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Record your main points on a flip chart and in your notes.</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46958" y="4653135"/>
            <a:ext cx="1651202" cy="10215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8937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a:t>
            </a:r>
          </a:p>
        </p:txBody>
      </p:sp>
      <p:sp>
        <p:nvSpPr>
          <p:cNvPr id="3" name="Content Placeholder 2"/>
          <p:cNvSpPr>
            <a:spLocks noGrp="1"/>
          </p:cNvSpPr>
          <p:nvPr>
            <p:ph idx="1"/>
          </p:nvPr>
        </p:nvSpPr>
        <p:spPr>
          <a:xfrm>
            <a:off x="189706" y="825185"/>
            <a:ext cx="8229600" cy="5400600"/>
          </a:xfrm>
        </p:spPr>
        <p:txBody>
          <a:bodyPr>
            <a:noAutofit/>
          </a:bodyPr>
          <a:lstStyle/>
          <a:p>
            <a:pPr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What do you understand by the term ‘</a:t>
            </a:r>
            <a:r>
              <a:rPr kumimoji="0" lang="en-GB" altLang="en-US" sz="2000" i="0" u="none" strike="noStrike" kern="0" cap="none" spc="0" normalizeH="0" baseline="0" noProof="0" dirty="0">
                <a:ln>
                  <a:noFill/>
                </a:ln>
                <a:solidFill>
                  <a:srgbClr val="000000"/>
                </a:solidFill>
                <a:effectLst/>
                <a:uLnTx/>
                <a:uFillTx/>
                <a:latin typeface="Arial" charset="0"/>
                <a:cs typeface="Arial" charset="0"/>
              </a:rPr>
              <a:t>knowledge’</a:t>
            </a:r>
            <a:r>
              <a:rPr kumimoji="0" lang="en-GB" altLang="en-US" sz="20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lvl="1"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You can note down words and/or phrases you associate with this term, or put together a definition.</a:t>
            </a:r>
          </a:p>
          <a:p>
            <a:pPr lvl="1" eaLnBrk="0" fontAlgn="base" hangingPunct="0">
              <a:spcAft>
                <a:spcPct val="0"/>
              </a:spcAft>
            </a:pPr>
            <a:endParaRPr kumimoji="0" lang="en-GB" altLang="en-US" sz="20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Where do we get our knowledge from</a:t>
            </a:r>
            <a:r>
              <a:rPr kumimoji="0" lang="en-GB" altLang="en-US" sz="20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lvl="1"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You might find it helpful to think about yourselves and the ‘knowledge’ you have both inside and outside of work.</a:t>
            </a:r>
          </a:p>
          <a:p>
            <a:pPr lvl="1" eaLnBrk="0" fontAlgn="base" hangingPunct="0">
              <a:spcAft>
                <a:spcPct val="0"/>
              </a:spcAft>
            </a:pPr>
            <a:endParaRPr kumimoji="0" lang="en-GB" altLang="en-US" sz="20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What information sources are available to you in your work</a:t>
            </a:r>
            <a:r>
              <a:rPr kumimoji="0" lang="en-GB" altLang="en-US" sz="20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eaLnBrk="0" fontAlgn="base" hangingPunct="0">
              <a:spcAft>
                <a:spcPct val="0"/>
              </a:spcAft>
            </a:pPr>
            <a:endParaRPr kumimoji="0" lang="en-GB" altLang="en-US" sz="20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How is the information presented to you</a:t>
            </a:r>
            <a:r>
              <a:rPr kumimoji="0" lang="en-GB" altLang="en-US" sz="20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eaLnBrk="0" fontAlgn="base" hangingPunct="0">
              <a:spcAft>
                <a:spcPct val="0"/>
              </a:spcAft>
            </a:pPr>
            <a:endParaRPr kumimoji="0" lang="en-GB" altLang="en-US" sz="20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What information do you use</a:t>
            </a:r>
            <a:r>
              <a:rPr kumimoji="0" lang="en-GB" altLang="en-US" sz="20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p:txBody>
      </p:sp>
    </p:spTree>
    <p:extLst>
      <p:ext uri="{BB962C8B-B14F-4D97-AF65-F5344CB8AC3E}">
        <p14:creationId xmlns:p14="http://schemas.microsoft.com/office/powerpoint/2010/main" val="3768930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What is it?</a:t>
            </a:r>
          </a:p>
        </p:txBody>
      </p:sp>
      <p:sp>
        <p:nvSpPr>
          <p:cNvPr id="3" name="Content Placeholder 2"/>
          <p:cNvSpPr>
            <a:spLocks noGrp="1"/>
          </p:cNvSpPr>
          <p:nvPr>
            <p:ph idx="1"/>
          </p:nvPr>
        </p:nvSpPr>
        <p:spPr>
          <a:xfrm>
            <a:off x="971600" y="1412776"/>
            <a:ext cx="7560840" cy="5040560"/>
          </a:xfrm>
        </p:spPr>
        <p:txBody>
          <a:bodyPr>
            <a:noAutofit/>
          </a:bodyPr>
          <a:lstStyle/>
          <a:p>
            <a:pPr marL="0" lvl="0" indent="0" eaLnBrk="0" fontAlgn="base">
              <a:spcAft>
                <a:spcPct val="0"/>
              </a:spcAft>
              <a:buNone/>
            </a:pPr>
            <a:r>
              <a:rPr kumimoji="0" lang="en-GB" altLang="en-US" sz="2800" b="0" i="0" u="none" strike="noStrike" kern="0" cap="none" spc="0" normalizeH="0" baseline="0" noProof="0" dirty="0">
                <a:ln>
                  <a:noFill/>
                </a:ln>
                <a:solidFill>
                  <a:srgbClr val="000000"/>
                </a:solidFill>
                <a:effectLst/>
                <a:uLnTx/>
                <a:uFillTx/>
                <a:latin typeface="Arial" charset="0"/>
                <a:ea typeface="+mn-ea"/>
                <a:cs typeface="Arial" charset="0"/>
              </a:rPr>
              <a:t>Comes from experiences (our own or other peoples’), that involves us in making sense of what is happening to us and then in applying the learning in other situations</a:t>
            </a:r>
          </a:p>
          <a:p>
            <a:pPr marL="0" lvl="0" indent="0" eaLnBrk="0" fontAlgn="base">
              <a:spcAft>
                <a:spcPct val="0"/>
              </a:spcAft>
              <a:buNone/>
            </a:pPr>
            <a:endParaRPr kumimoji="0" lang="en-GB" altLang="en-US" sz="800" b="0" i="0" u="none" strike="noStrike" kern="0" cap="none" spc="0" normalizeH="0" baseline="0" noProof="0" dirty="0">
              <a:ln>
                <a:noFill/>
              </a:ln>
              <a:solidFill>
                <a:srgbClr val="000000"/>
              </a:solidFill>
              <a:effectLst/>
              <a:uLnTx/>
              <a:uFillTx/>
              <a:latin typeface="Arial" charset="0"/>
              <a:ea typeface="+mn-ea"/>
              <a:cs typeface="Arial" charset="0"/>
            </a:endParaRPr>
          </a:p>
          <a:p>
            <a:pPr marL="0" lvl="0" indent="0" eaLnBrk="0" fontAlgn="base">
              <a:spcAft>
                <a:spcPct val="0"/>
              </a:spcAft>
              <a:buNone/>
            </a:pPr>
            <a:endParaRPr kumimoji="0" lang="en-GB" altLang="en-US" sz="800" b="0" i="0" u="none" strike="noStrike" kern="0" cap="none" spc="0" normalizeH="0" baseline="0" noProof="0" dirty="0">
              <a:ln>
                <a:noFill/>
              </a:ln>
              <a:solidFill>
                <a:srgbClr val="000000"/>
              </a:solidFill>
              <a:effectLst/>
              <a:uLnTx/>
              <a:uFillTx/>
              <a:latin typeface="Arial" charset="0"/>
              <a:ea typeface="+mn-ea"/>
              <a:cs typeface="Arial" charset="0"/>
            </a:endParaRPr>
          </a:p>
          <a:p>
            <a:pPr marL="0" lvl="0" indent="0" eaLnBrk="0" fontAlgn="base">
              <a:spcAft>
                <a:spcPct val="0"/>
              </a:spcAft>
              <a:buNone/>
            </a:pPr>
            <a:r>
              <a:rPr kumimoji="0" lang="en-GB" altLang="en-US" sz="2800" b="0" i="0" u="none" strike="noStrike" kern="0" cap="none" spc="0" normalizeH="0" baseline="0" noProof="0" dirty="0">
                <a:ln>
                  <a:noFill/>
                </a:ln>
                <a:solidFill>
                  <a:srgbClr val="000000"/>
                </a:solidFill>
                <a:effectLst/>
                <a:uLnTx/>
                <a:uFillTx/>
                <a:latin typeface="Arial" charset="0"/>
                <a:ea typeface="+mn-ea"/>
                <a:cs typeface="Arial" charset="0"/>
              </a:rPr>
              <a:t>Must, therefore, involve “understanding”</a:t>
            </a:r>
          </a:p>
          <a:p>
            <a:pPr marL="0" lvl="0" indent="0" eaLnBrk="0" fontAlgn="base">
              <a:spcAft>
                <a:spcPct val="0"/>
              </a:spcAft>
              <a:buNone/>
            </a:pPr>
            <a:endParaRPr kumimoji="0" lang="en-GB" altLang="en-US" sz="800" b="0" i="0" u="none" strike="noStrike" kern="0" cap="none" spc="0" normalizeH="0" baseline="0" noProof="0" dirty="0">
              <a:ln>
                <a:noFill/>
              </a:ln>
              <a:solidFill>
                <a:srgbClr val="000000"/>
              </a:solidFill>
              <a:effectLst/>
              <a:uLnTx/>
              <a:uFillTx/>
              <a:latin typeface="Arial" charset="0"/>
              <a:ea typeface="+mn-ea"/>
              <a:cs typeface="Arial" charset="0"/>
            </a:endParaRPr>
          </a:p>
          <a:p>
            <a:pPr marL="0" lvl="0" indent="0" eaLnBrk="0" fontAlgn="base">
              <a:spcAft>
                <a:spcPct val="0"/>
              </a:spcAft>
              <a:buNone/>
            </a:pPr>
            <a:endParaRPr kumimoji="0" lang="en-GB" altLang="en-US" sz="800" b="0" i="0" u="none" strike="noStrike" kern="0" cap="none" spc="0" normalizeH="0" baseline="0" noProof="0" dirty="0">
              <a:ln>
                <a:noFill/>
              </a:ln>
              <a:solidFill>
                <a:srgbClr val="000000"/>
              </a:solidFill>
              <a:effectLst/>
              <a:uLnTx/>
              <a:uFillTx/>
              <a:latin typeface="Arial" charset="0"/>
              <a:ea typeface="+mn-ea"/>
              <a:cs typeface="Arial" charset="0"/>
            </a:endParaRPr>
          </a:p>
          <a:p>
            <a:pPr marL="0" lvl="0" indent="0" eaLnBrk="0" fontAlgn="base">
              <a:spcAft>
                <a:spcPct val="0"/>
              </a:spcAft>
              <a:buNone/>
            </a:pPr>
            <a:r>
              <a:rPr kumimoji="0" lang="en-GB" altLang="en-US" sz="2800" b="0" i="0" u="none" strike="noStrike" kern="0" cap="none" spc="0" normalizeH="0" baseline="0" noProof="0" dirty="0">
                <a:ln>
                  <a:noFill/>
                </a:ln>
                <a:solidFill>
                  <a:srgbClr val="000000"/>
                </a:solidFill>
                <a:effectLst/>
                <a:uLnTx/>
                <a:uFillTx/>
                <a:latin typeface="Arial" charset="0"/>
                <a:ea typeface="+mn-ea"/>
                <a:cs typeface="Arial" charset="0"/>
              </a:rPr>
              <a:t>May involve us in having confidence / trusting others.</a:t>
            </a:r>
          </a:p>
        </p:txBody>
      </p:sp>
    </p:spTree>
    <p:extLst>
      <p:ext uri="{BB962C8B-B14F-4D97-AF65-F5344CB8AC3E}">
        <p14:creationId xmlns:p14="http://schemas.microsoft.com/office/powerpoint/2010/main" val="4180705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1125"/>
            <a:ext cx="8229600" cy="922114"/>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What is it?</a:t>
            </a:r>
          </a:p>
        </p:txBody>
      </p:sp>
      <p:sp>
        <p:nvSpPr>
          <p:cNvPr id="3" name="Content Placeholder 2"/>
          <p:cNvSpPr>
            <a:spLocks noGrp="1"/>
          </p:cNvSpPr>
          <p:nvPr>
            <p:ph idx="1"/>
          </p:nvPr>
        </p:nvSpPr>
        <p:spPr>
          <a:xfrm>
            <a:off x="531175" y="836712"/>
            <a:ext cx="8352928" cy="4652530"/>
          </a:xfrm>
        </p:spPr>
        <p:txBody>
          <a:bodyPr>
            <a:noAutofit/>
          </a:bodyPr>
          <a:lstStyle/>
          <a:p>
            <a:pPr eaLnBrk="0" fontAlgn="base">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Is not intuitive, subjective or merely individual wishes and preferences.  </a:t>
            </a:r>
          </a:p>
          <a:p>
            <a:pPr eaLnBrk="0" fontAlgn="base">
              <a:spcAft>
                <a:spcPct val="0"/>
              </a:spcAft>
            </a:pPr>
            <a:endParaRPr lang="en-GB" altLang="en-US" sz="2400" kern="0" dirty="0">
              <a:solidFill>
                <a:srgbClr val="000000"/>
              </a:solidFill>
              <a:latin typeface="Arial" charset="0"/>
              <a:cs typeface="Arial" charset="0"/>
            </a:endParaRPr>
          </a:p>
          <a:p>
            <a:pPr eaLnBrk="0" fontAlgn="base">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Knowledge may eventually result from an individual’s intuition or a “hunch”, but the hunch needs to be verified objectively before “knowledge” is created.</a:t>
            </a:r>
          </a:p>
          <a:p>
            <a:pPr eaLnBrk="0" fontAlgn="base">
              <a:spcAft>
                <a:spcPct val="0"/>
              </a:spcAft>
            </a:pPr>
            <a:endParaRPr kumimoji="0" lang="en-GB" altLang="en-US" sz="2400" b="0" i="0" u="none" strike="noStrike" kern="0" cap="none" spc="0" normalizeH="0" baseline="0" noProof="0" dirty="0">
              <a:ln>
                <a:noFill/>
              </a:ln>
              <a:solidFill>
                <a:srgbClr val="000000"/>
              </a:solidFill>
              <a:effectLst/>
              <a:uLnTx/>
              <a:uFillTx/>
              <a:latin typeface="Arial" charset="0"/>
              <a:cs typeface="Arial" charset="0"/>
            </a:endParaRPr>
          </a:p>
          <a:p>
            <a:pPr eaLnBrk="0" fontAlgn="base">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Can go out of date – and without our knowing so.</a:t>
            </a:r>
          </a:p>
          <a:p>
            <a:pPr eaLnBrk="0" fontAlgn="base">
              <a:spcAft>
                <a:spcPct val="0"/>
              </a:spcAft>
            </a:pPr>
            <a:endParaRPr kumimoji="0" lang="en-GB" altLang="en-US" sz="24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US" altLang="en-US" sz="2400" b="0" i="0" u="none" strike="noStrike" kern="0" cap="none" spc="0" normalizeH="0" baseline="0" noProof="0" dirty="0">
                <a:ln>
                  <a:noFill/>
                </a:ln>
                <a:solidFill>
                  <a:srgbClr val="000000"/>
                </a:solidFill>
                <a:effectLst/>
                <a:uLnTx/>
                <a:uFillTx/>
                <a:latin typeface="Arial" charset="0"/>
                <a:cs typeface="Arial" charset="0"/>
              </a:rPr>
              <a:t>Can be used as currency and bargaining power.  Hence the potential impact for organisations in retaining &amp; recruiting staff.</a:t>
            </a:r>
            <a:endParaRPr kumimoji="0" lang="en-GB" altLang="en-US" sz="2400" b="0" i="0" u="none" strike="noStrike" kern="0" cap="none" spc="0" normalizeH="0" baseline="0" noProof="0" dirty="0">
              <a:ln>
                <a:noFill/>
              </a:ln>
              <a:solidFill>
                <a:srgbClr val="000000"/>
              </a:solidFill>
              <a:effectLst/>
              <a:uLnTx/>
              <a:uFillTx/>
              <a:latin typeface="Arial" charset="0"/>
              <a:cs typeface="Arial" charset="0"/>
            </a:endParaRPr>
          </a:p>
        </p:txBody>
      </p:sp>
    </p:spTree>
    <p:extLst>
      <p:ext uri="{BB962C8B-B14F-4D97-AF65-F5344CB8AC3E}">
        <p14:creationId xmlns:p14="http://schemas.microsoft.com/office/powerpoint/2010/main" val="182715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06" y="111125"/>
            <a:ext cx="8229600" cy="1143000"/>
          </a:xfrm>
        </p:spPr>
        <p:txBody>
          <a:bodyPr>
            <a:noAutofit/>
          </a:bodyPr>
          <a:lstStyle/>
          <a:p>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Management (KM) creates                   greater value than Information Management (IM), but needs good IM in place.</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1412776"/>
            <a:ext cx="6696744" cy="41429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75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980728"/>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the difference between data, information &amp; knowledge?</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By:  K3CubedLtd</a:t>
            </a:r>
          </a:p>
        </p:txBody>
      </p:sp>
      <p:sp>
        <p:nvSpPr>
          <p:cNvPr id="3" name="Content Placeholder 2"/>
          <p:cNvSpPr>
            <a:spLocks noGrp="1"/>
          </p:cNvSpPr>
          <p:nvPr>
            <p:ph idx="1"/>
          </p:nvPr>
        </p:nvSpPr>
        <p:spPr>
          <a:xfrm>
            <a:off x="1019944" y="2780928"/>
            <a:ext cx="7375698" cy="3773016"/>
          </a:xfrm>
        </p:spPr>
        <p:txBody>
          <a:bodyPr/>
          <a:lstStyle/>
          <a:p>
            <a:pPr marL="0" lvl="0" indent="0" eaLnBrk="0" fontAlgn="base" hangingPunct="0">
              <a:spcAft>
                <a:spcPct val="0"/>
              </a:spcAft>
              <a:buNone/>
            </a:pPr>
            <a:r>
              <a:rPr lang="en-GB" altLang="en-US" kern="0" dirty="0">
                <a:solidFill>
                  <a:srgbClr val="000000"/>
                </a:solidFill>
                <a:latin typeface="Arial" charset="0"/>
                <a:cs typeface="Arial" charset="0"/>
                <a:hlinkClick r:id="rId2"/>
              </a:rPr>
              <a:t>http://www.youtube.com/watch?v=mUgEgkV16Bw</a:t>
            </a:r>
            <a:endParaRPr lang="en-GB" altLang="en-US" kern="0" dirty="0">
              <a:solidFill>
                <a:srgbClr val="000000"/>
              </a:solidFill>
              <a:latin typeface="Arial" charset="0"/>
              <a:cs typeface="Arial" charset="0"/>
            </a:endParaRPr>
          </a:p>
        </p:txBody>
      </p:sp>
    </p:spTree>
    <p:extLst>
      <p:ext uri="{BB962C8B-B14F-4D97-AF65-F5344CB8AC3E}">
        <p14:creationId xmlns:p14="http://schemas.microsoft.com/office/powerpoint/2010/main" val="30543838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68BCF-F5FB-574B-A10F-45B18659FDB1}"/>
              </a:ext>
            </a:extLst>
          </p:cNvPr>
          <p:cNvSpPr>
            <a:spLocks noGrp="1"/>
          </p:cNvSpPr>
          <p:nvPr>
            <p:ph type="title"/>
          </p:nvPr>
        </p:nvSpPr>
        <p:spPr/>
        <p:txBody>
          <a:bodyPr>
            <a:normAutofit fontScale="90000"/>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Knowledge Coupling</a:t>
            </a:r>
            <a:b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US" dirty="0"/>
          </a:p>
        </p:txBody>
      </p:sp>
      <p:sp>
        <p:nvSpPr>
          <p:cNvPr id="4" name="Slide Number Placeholder 3">
            <a:extLst>
              <a:ext uri="{FF2B5EF4-FFF2-40B4-BE49-F238E27FC236}">
                <a16:creationId xmlns:a16="http://schemas.microsoft.com/office/drawing/2014/main" id="{9526FB92-1114-1B44-B020-57F03ACB1D0D}"/>
              </a:ext>
            </a:extLst>
          </p:cNvPr>
          <p:cNvSpPr>
            <a:spLocks noGrp="1"/>
          </p:cNvSpPr>
          <p:nvPr>
            <p:ph type="sldNum" sz="quarter" idx="12"/>
          </p:nvPr>
        </p:nvSpPr>
        <p:spPr/>
        <p:txBody>
          <a:bodyPr/>
          <a:lstStyle/>
          <a:p>
            <a:fld id="{3D165440-4880-415F-9146-4793BDD623F8}" type="slidenum">
              <a:rPr lang="en-GB" smtClean="0"/>
              <a:t>36</a:t>
            </a:fld>
            <a:endParaRPr lang="en-GB"/>
          </a:p>
        </p:txBody>
      </p:sp>
      <p:sp>
        <p:nvSpPr>
          <p:cNvPr id="6" name="Subtitle 2">
            <a:extLst>
              <a:ext uri="{FF2B5EF4-FFF2-40B4-BE49-F238E27FC236}">
                <a16:creationId xmlns:a16="http://schemas.microsoft.com/office/drawing/2014/main" id="{1C742804-70DA-FA48-9C54-8D6B0630EFE2}"/>
              </a:ext>
            </a:extLst>
          </p:cNvPr>
          <p:cNvSpPr txBox="1">
            <a:spLocks/>
          </p:cNvSpPr>
          <p:nvPr/>
        </p:nvSpPr>
        <p:spPr>
          <a:xfrm>
            <a:off x="899592" y="1420140"/>
            <a:ext cx="6400800" cy="1752600"/>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pitchFamily="34" charset="0"/>
              <a:buNone/>
              <a:defRPr/>
            </a:pPr>
            <a:r>
              <a:rPr lang="en-GB" dirty="0">
                <a:latin typeface="Arial" panose="020B0604020202020204" pitchFamily="34" charset="0"/>
                <a:cs typeface="Arial" panose="020B0604020202020204" pitchFamily="34" charset="0"/>
              </a:rPr>
              <a:t>An Alternative to the Data, Information, Knowledge, Understanding, Wisdom hierarchy</a:t>
            </a:r>
          </a:p>
        </p:txBody>
      </p:sp>
    </p:spTree>
    <p:extLst>
      <p:ext uri="{BB962C8B-B14F-4D97-AF65-F5344CB8AC3E}">
        <p14:creationId xmlns:p14="http://schemas.microsoft.com/office/powerpoint/2010/main" val="19816469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6DAF1-09DA-694D-A5D0-6AA7229881C8}"/>
              </a:ext>
            </a:extLst>
          </p:cNvPr>
          <p:cNvSpPr>
            <a:spLocks noGrp="1"/>
          </p:cNvSpPr>
          <p:nvPr>
            <p:ph type="title"/>
          </p:nvPr>
        </p:nvSpPr>
        <p:spPr>
          <a:xfrm>
            <a:off x="457200" y="125760"/>
            <a:ext cx="8229600" cy="1143000"/>
          </a:xfrm>
        </p:spPr>
        <p:txBody>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Knowledge Coupling</a:t>
            </a:r>
            <a:endParaRPr lang="en-US" dirty="0"/>
          </a:p>
        </p:txBody>
      </p:sp>
      <p:sp>
        <p:nvSpPr>
          <p:cNvPr id="3" name="Content Placeholder 2">
            <a:extLst>
              <a:ext uri="{FF2B5EF4-FFF2-40B4-BE49-F238E27FC236}">
                <a16:creationId xmlns:a16="http://schemas.microsoft.com/office/drawing/2014/main" id="{77FE8908-8876-F843-B4B4-97E0747E4624}"/>
              </a:ext>
            </a:extLst>
          </p:cNvPr>
          <p:cNvSpPr>
            <a:spLocks noGrp="1"/>
          </p:cNvSpPr>
          <p:nvPr>
            <p:ph idx="1"/>
          </p:nvPr>
        </p:nvSpPr>
        <p:spPr/>
        <p:txBody>
          <a:bodyPr/>
          <a:lstStyle/>
          <a:p>
            <a:endParaRPr lang="en-US" dirty="0"/>
          </a:p>
        </p:txBody>
      </p:sp>
      <p:sp>
        <p:nvSpPr>
          <p:cNvPr id="5" name="Oval 4">
            <a:extLst>
              <a:ext uri="{FF2B5EF4-FFF2-40B4-BE49-F238E27FC236}">
                <a16:creationId xmlns:a16="http://schemas.microsoft.com/office/drawing/2014/main" id="{3908D3B4-F12D-0448-AAE2-E9153D5FB0B4}"/>
              </a:ext>
            </a:extLst>
          </p:cNvPr>
          <p:cNvSpPr/>
          <p:nvPr/>
        </p:nvSpPr>
        <p:spPr>
          <a:xfrm>
            <a:off x="1907704" y="1381572"/>
            <a:ext cx="1224136" cy="1152128"/>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Data</a:t>
            </a:r>
          </a:p>
        </p:txBody>
      </p:sp>
      <p:sp>
        <p:nvSpPr>
          <p:cNvPr id="6" name="Oval 5">
            <a:extLst>
              <a:ext uri="{FF2B5EF4-FFF2-40B4-BE49-F238E27FC236}">
                <a16:creationId xmlns:a16="http://schemas.microsoft.com/office/drawing/2014/main" id="{12DA739B-FEF7-D349-B61D-738C25661DA9}"/>
              </a:ext>
            </a:extLst>
          </p:cNvPr>
          <p:cNvSpPr/>
          <p:nvPr/>
        </p:nvSpPr>
        <p:spPr>
          <a:xfrm>
            <a:off x="6012160" y="1381572"/>
            <a:ext cx="1224136" cy="1152128"/>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7" name="Oval 6">
            <a:extLst>
              <a:ext uri="{FF2B5EF4-FFF2-40B4-BE49-F238E27FC236}">
                <a16:creationId xmlns:a16="http://schemas.microsoft.com/office/drawing/2014/main" id="{411FFF96-C064-B241-A3FB-0FFD471F3899}"/>
              </a:ext>
            </a:extLst>
          </p:cNvPr>
          <p:cNvSpPr/>
          <p:nvPr/>
        </p:nvSpPr>
        <p:spPr>
          <a:xfrm>
            <a:off x="1771514" y="2965748"/>
            <a:ext cx="1496516" cy="136815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b="1" dirty="0">
                <a:solidFill>
                  <a:schemeClr val="tx1"/>
                </a:solidFill>
              </a:rPr>
              <a:t>IT</a:t>
            </a:r>
          </a:p>
        </p:txBody>
      </p:sp>
      <p:sp>
        <p:nvSpPr>
          <p:cNvPr id="8" name="Oval 7">
            <a:extLst>
              <a:ext uri="{FF2B5EF4-FFF2-40B4-BE49-F238E27FC236}">
                <a16:creationId xmlns:a16="http://schemas.microsoft.com/office/drawing/2014/main" id="{82FB7256-A652-4A49-A091-C93769C1883A}"/>
              </a:ext>
            </a:extLst>
          </p:cNvPr>
          <p:cNvSpPr/>
          <p:nvPr/>
        </p:nvSpPr>
        <p:spPr>
          <a:xfrm>
            <a:off x="5875970" y="2965748"/>
            <a:ext cx="1496516" cy="1368152"/>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2400" b="1" dirty="0">
              <a:solidFill>
                <a:schemeClr val="tx1"/>
              </a:solidFill>
            </a:endParaRPr>
          </a:p>
        </p:txBody>
      </p:sp>
      <p:sp>
        <p:nvSpPr>
          <p:cNvPr id="9" name="Freeform 8">
            <a:extLst>
              <a:ext uri="{FF2B5EF4-FFF2-40B4-BE49-F238E27FC236}">
                <a16:creationId xmlns:a16="http://schemas.microsoft.com/office/drawing/2014/main" id="{3FF4D1FC-E226-A540-AB20-8D18F0DA5CE4}"/>
              </a:ext>
            </a:extLst>
          </p:cNvPr>
          <p:cNvSpPr/>
          <p:nvPr/>
        </p:nvSpPr>
        <p:spPr>
          <a:xfrm>
            <a:off x="285741" y="1920280"/>
            <a:ext cx="1619259" cy="3638550"/>
          </a:xfrm>
          <a:custGeom>
            <a:avLst/>
            <a:gdLst>
              <a:gd name="connsiteX0" fmla="*/ 1600209 w 1619259"/>
              <a:gd name="connsiteY0" fmla="*/ 0 h 3638550"/>
              <a:gd name="connsiteX1" fmla="*/ 9 w 1619259"/>
              <a:gd name="connsiteY1" fmla="*/ 1885950 h 3638550"/>
              <a:gd name="connsiteX2" fmla="*/ 1619259 w 1619259"/>
              <a:gd name="connsiteY2" fmla="*/ 3638550 h 3638550"/>
            </a:gdLst>
            <a:ahLst/>
            <a:cxnLst>
              <a:cxn ang="0">
                <a:pos x="connsiteX0" y="connsiteY0"/>
              </a:cxn>
              <a:cxn ang="0">
                <a:pos x="connsiteX1" y="connsiteY1"/>
              </a:cxn>
              <a:cxn ang="0">
                <a:pos x="connsiteX2" y="connsiteY2"/>
              </a:cxn>
            </a:cxnLst>
            <a:rect l="l" t="t" r="r" b="b"/>
            <a:pathLst>
              <a:path w="1619259" h="3638550">
                <a:moveTo>
                  <a:pt x="1600209" y="0"/>
                </a:moveTo>
                <a:cubicBezTo>
                  <a:pt x="798521" y="639762"/>
                  <a:pt x="-3166" y="1279525"/>
                  <a:pt x="9" y="1885950"/>
                </a:cubicBezTo>
                <a:cubicBezTo>
                  <a:pt x="3184" y="2492375"/>
                  <a:pt x="811221" y="3065462"/>
                  <a:pt x="1619259" y="3638550"/>
                </a:cubicBezTo>
              </a:path>
            </a:pathLst>
          </a:custGeom>
        </p:spPr>
        <p:style>
          <a:lnRef idx="3">
            <a:schemeClr val="accent6"/>
          </a:lnRef>
          <a:fillRef idx="0">
            <a:schemeClr val="accent6"/>
          </a:fillRef>
          <a:effectRef idx="2">
            <a:schemeClr val="accent6"/>
          </a:effectRef>
          <a:fontRef idx="minor">
            <a:schemeClr val="tx1"/>
          </a:fontRef>
        </p:style>
        <p:txBody>
          <a:bodyPr rtlCol="0" anchor="ctr"/>
          <a:lstStyle/>
          <a:p>
            <a:pPr algn="ctr"/>
            <a:endParaRPr lang="en-GB"/>
          </a:p>
        </p:txBody>
      </p:sp>
      <p:sp>
        <p:nvSpPr>
          <p:cNvPr id="10" name="Freeform 9">
            <a:extLst>
              <a:ext uri="{FF2B5EF4-FFF2-40B4-BE49-F238E27FC236}">
                <a16:creationId xmlns:a16="http://schemas.microsoft.com/office/drawing/2014/main" id="{6D06975C-AB33-6B48-9B1D-B55E1577E44F}"/>
              </a:ext>
            </a:extLst>
          </p:cNvPr>
          <p:cNvSpPr/>
          <p:nvPr/>
        </p:nvSpPr>
        <p:spPr>
          <a:xfrm rot="10800000">
            <a:off x="3131840" y="1917998"/>
            <a:ext cx="1619259" cy="3638550"/>
          </a:xfrm>
          <a:custGeom>
            <a:avLst/>
            <a:gdLst>
              <a:gd name="connsiteX0" fmla="*/ 1600209 w 1619259"/>
              <a:gd name="connsiteY0" fmla="*/ 0 h 3638550"/>
              <a:gd name="connsiteX1" fmla="*/ 9 w 1619259"/>
              <a:gd name="connsiteY1" fmla="*/ 1885950 h 3638550"/>
              <a:gd name="connsiteX2" fmla="*/ 1619259 w 1619259"/>
              <a:gd name="connsiteY2" fmla="*/ 3638550 h 3638550"/>
            </a:gdLst>
            <a:ahLst/>
            <a:cxnLst>
              <a:cxn ang="0">
                <a:pos x="connsiteX0" y="connsiteY0"/>
              </a:cxn>
              <a:cxn ang="0">
                <a:pos x="connsiteX1" y="connsiteY1"/>
              </a:cxn>
              <a:cxn ang="0">
                <a:pos x="connsiteX2" y="connsiteY2"/>
              </a:cxn>
            </a:cxnLst>
            <a:rect l="l" t="t" r="r" b="b"/>
            <a:pathLst>
              <a:path w="1619259" h="3638550">
                <a:moveTo>
                  <a:pt x="1600209" y="0"/>
                </a:moveTo>
                <a:cubicBezTo>
                  <a:pt x="798521" y="639762"/>
                  <a:pt x="-3166" y="1279525"/>
                  <a:pt x="9" y="1885950"/>
                </a:cubicBezTo>
                <a:cubicBezTo>
                  <a:pt x="3184" y="2492375"/>
                  <a:pt x="811221" y="3065462"/>
                  <a:pt x="1619259" y="3638550"/>
                </a:cubicBezTo>
              </a:path>
            </a:pathLst>
          </a:custGeom>
        </p:spPr>
        <p:style>
          <a:lnRef idx="3">
            <a:schemeClr val="accent6"/>
          </a:lnRef>
          <a:fillRef idx="0">
            <a:schemeClr val="accent6"/>
          </a:fillRef>
          <a:effectRef idx="2">
            <a:schemeClr val="accent6"/>
          </a:effectRef>
          <a:fontRef idx="minor">
            <a:schemeClr val="tx1"/>
          </a:fontRef>
        </p:style>
        <p:txBody>
          <a:bodyPr rtlCol="0" anchor="ctr"/>
          <a:lstStyle/>
          <a:p>
            <a:pPr algn="ctr"/>
            <a:endParaRPr lang="en-GB"/>
          </a:p>
        </p:txBody>
      </p:sp>
      <p:sp>
        <p:nvSpPr>
          <p:cNvPr id="11" name="Freeform 10">
            <a:extLst>
              <a:ext uri="{FF2B5EF4-FFF2-40B4-BE49-F238E27FC236}">
                <a16:creationId xmlns:a16="http://schemas.microsoft.com/office/drawing/2014/main" id="{472DF6CB-3232-C447-8D28-95EE40F4502F}"/>
              </a:ext>
            </a:extLst>
          </p:cNvPr>
          <p:cNvSpPr/>
          <p:nvPr/>
        </p:nvSpPr>
        <p:spPr>
          <a:xfrm>
            <a:off x="4392901" y="1957636"/>
            <a:ext cx="1619259" cy="3638550"/>
          </a:xfrm>
          <a:custGeom>
            <a:avLst/>
            <a:gdLst>
              <a:gd name="connsiteX0" fmla="*/ 1600209 w 1619259"/>
              <a:gd name="connsiteY0" fmla="*/ 0 h 3638550"/>
              <a:gd name="connsiteX1" fmla="*/ 9 w 1619259"/>
              <a:gd name="connsiteY1" fmla="*/ 1885950 h 3638550"/>
              <a:gd name="connsiteX2" fmla="*/ 1619259 w 1619259"/>
              <a:gd name="connsiteY2" fmla="*/ 3638550 h 3638550"/>
            </a:gdLst>
            <a:ahLst/>
            <a:cxnLst>
              <a:cxn ang="0">
                <a:pos x="connsiteX0" y="connsiteY0"/>
              </a:cxn>
              <a:cxn ang="0">
                <a:pos x="connsiteX1" y="connsiteY1"/>
              </a:cxn>
              <a:cxn ang="0">
                <a:pos x="connsiteX2" y="connsiteY2"/>
              </a:cxn>
            </a:cxnLst>
            <a:rect l="l" t="t" r="r" b="b"/>
            <a:pathLst>
              <a:path w="1619259" h="3638550">
                <a:moveTo>
                  <a:pt x="1600209" y="0"/>
                </a:moveTo>
                <a:cubicBezTo>
                  <a:pt x="798521" y="639762"/>
                  <a:pt x="-3166" y="1279525"/>
                  <a:pt x="9" y="1885950"/>
                </a:cubicBezTo>
                <a:cubicBezTo>
                  <a:pt x="3184" y="2492375"/>
                  <a:pt x="811221" y="3065462"/>
                  <a:pt x="1619259" y="3638550"/>
                </a:cubicBezTo>
              </a:path>
            </a:pathLst>
          </a:custGeom>
        </p:spPr>
        <p:style>
          <a:lnRef idx="3">
            <a:schemeClr val="accent3"/>
          </a:lnRef>
          <a:fillRef idx="0">
            <a:schemeClr val="accent3"/>
          </a:fillRef>
          <a:effectRef idx="2">
            <a:schemeClr val="accent3"/>
          </a:effectRef>
          <a:fontRef idx="minor">
            <a:schemeClr val="tx1"/>
          </a:fontRef>
        </p:style>
        <p:txBody>
          <a:bodyPr rtlCol="0" anchor="ctr"/>
          <a:lstStyle/>
          <a:p>
            <a:pPr algn="ctr"/>
            <a:endParaRPr lang="en-GB"/>
          </a:p>
        </p:txBody>
      </p:sp>
      <p:sp>
        <p:nvSpPr>
          <p:cNvPr id="12" name="Freeform 11">
            <a:extLst>
              <a:ext uri="{FF2B5EF4-FFF2-40B4-BE49-F238E27FC236}">
                <a16:creationId xmlns:a16="http://schemas.microsoft.com/office/drawing/2014/main" id="{16055D5C-200B-AA43-895F-5C5EF784BE22}"/>
              </a:ext>
            </a:extLst>
          </p:cNvPr>
          <p:cNvSpPr/>
          <p:nvPr/>
        </p:nvSpPr>
        <p:spPr>
          <a:xfrm rot="10800000">
            <a:off x="7236294" y="1980083"/>
            <a:ext cx="1619259" cy="3638550"/>
          </a:xfrm>
          <a:custGeom>
            <a:avLst/>
            <a:gdLst>
              <a:gd name="connsiteX0" fmla="*/ 1600209 w 1619259"/>
              <a:gd name="connsiteY0" fmla="*/ 0 h 3638550"/>
              <a:gd name="connsiteX1" fmla="*/ 9 w 1619259"/>
              <a:gd name="connsiteY1" fmla="*/ 1885950 h 3638550"/>
              <a:gd name="connsiteX2" fmla="*/ 1619259 w 1619259"/>
              <a:gd name="connsiteY2" fmla="*/ 3638550 h 3638550"/>
            </a:gdLst>
            <a:ahLst/>
            <a:cxnLst>
              <a:cxn ang="0">
                <a:pos x="connsiteX0" y="connsiteY0"/>
              </a:cxn>
              <a:cxn ang="0">
                <a:pos x="connsiteX1" y="connsiteY1"/>
              </a:cxn>
              <a:cxn ang="0">
                <a:pos x="connsiteX2" y="connsiteY2"/>
              </a:cxn>
            </a:cxnLst>
            <a:rect l="l" t="t" r="r" b="b"/>
            <a:pathLst>
              <a:path w="1619259" h="3638550">
                <a:moveTo>
                  <a:pt x="1600209" y="0"/>
                </a:moveTo>
                <a:cubicBezTo>
                  <a:pt x="798521" y="639762"/>
                  <a:pt x="-3166" y="1279525"/>
                  <a:pt x="9" y="1885950"/>
                </a:cubicBezTo>
                <a:cubicBezTo>
                  <a:pt x="3184" y="2492375"/>
                  <a:pt x="811221" y="3065462"/>
                  <a:pt x="1619259" y="3638550"/>
                </a:cubicBezTo>
              </a:path>
            </a:pathLst>
          </a:custGeom>
        </p:spPr>
        <p:style>
          <a:lnRef idx="3">
            <a:schemeClr val="accent3"/>
          </a:lnRef>
          <a:fillRef idx="0">
            <a:schemeClr val="accent3"/>
          </a:fillRef>
          <a:effectRef idx="2">
            <a:schemeClr val="accent3"/>
          </a:effectRef>
          <a:fontRef idx="minor">
            <a:schemeClr val="tx1"/>
          </a:fontRef>
        </p:style>
        <p:txBody>
          <a:bodyPr rtlCol="0" anchor="ctr"/>
          <a:lstStyle/>
          <a:p>
            <a:pPr algn="ctr"/>
            <a:endParaRPr lang="en-GB"/>
          </a:p>
        </p:txBody>
      </p:sp>
      <p:sp>
        <p:nvSpPr>
          <p:cNvPr id="13" name="TextBox 12">
            <a:extLst>
              <a:ext uri="{FF2B5EF4-FFF2-40B4-BE49-F238E27FC236}">
                <a16:creationId xmlns:a16="http://schemas.microsoft.com/office/drawing/2014/main" id="{8D8EE2BA-864C-7042-9B1D-DDFB7D003351}"/>
              </a:ext>
            </a:extLst>
          </p:cNvPr>
          <p:cNvSpPr txBox="1"/>
          <p:nvPr/>
        </p:nvSpPr>
        <p:spPr>
          <a:xfrm>
            <a:off x="1661545" y="5271591"/>
            <a:ext cx="17164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Information</a:t>
            </a:r>
          </a:p>
        </p:txBody>
      </p:sp>
      <p:sp>
        <p:nvSpPr>
          <p:cNvPr id="14" name="Oval 13">
            <a:extLst>
              <a:ext uri="{FF2B5EF4-FFF2-40B4-BE49-F238E27FC236}">
                <a16:creationId xmlns:a16="http://schemas.microsoft.com/office/drawing/2014/main" id="{531FE5B7-86F1-9546-A175-F846989FA8E6}"/>
              </a:ext>
            </a:extLst>
          </p:cNvPr>
          <p:cNvSpPr/>
          <p:nvPr/>
        </p:nvSpPr>
        <p:spPr>
          <a:xfrm>
            <a:off x="7809685" y="3200847"/>
            <a:ext cx="1224136" cy="1152128"/>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E232C826-3161-064C-BA77-E7C82349A5F5}"/>
              </a:ext>
            </a:extLst>
          </p:cNvPr>
          <p:cNvSpPr txBox="1"/>
          <p:nvPr/>
        </p:nvSpPr>
        <p:spPr>
          <a:xfrm>
            <a:off x="5829300" y="1726803"/>
            <a:ext cx="17164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Knowledge</a:t>
            </a:r>
          </a:p>
        </p:txBody>
      </p:sp>
      <p:sp>
        <p:nvSpPr>
          <p:cNvPr id="16" name="TextBox 15">
            <a:extLst>
              <a:ext uri="{FF2B5EF4-FFF2-40B4-BE49-F238E27FC236}">
                <a16:creationId xmlns:a16="http://schemas.microsoft.com/office/drawing/2014/main" id="{326D3EF5-0376-734E-9029-CBB6AB403CB9}"/>
              </a:ext>
            </a:extLst>
          </p:cNvPr>
          <p:cNvSpPr txBox="1"/>
          <p:nvPr/>
        </p:nvSpPr>
        <p:spPr>
          <a:xfrm>
            <a:off x="5952378" y="5255195"/>
            <a:ext cx="1470295" cy="47806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Expertise</a:t>
            </a:r>
          </a:p>
        </p:txBody>
      </p:sp>
      <p:sp>
        <p:nvSpPr>
          <p:cNvPr id="17" name="TextBox 16">
            <a:extLst>
              <a:ext uri="{FF2B5EF4-FFF2-40B4-BE49-F238E27FC236}">
                <a16:creationId xmlns:a16="http://schemas.microsoft.com/office/drawing/2014/main" id="{7C4005EE-1356-3B4D-8370-2EC0DE07777A}"/>
              </a:ext>
            </a:extLst>
          </p:cNvPr>
          <p:cNvSpPr txBox="1"/>
          <p:nvPr/>
        </p:nvSpPr>
        <p:spPr>
          <a:xfrm>
            <a:off x="7762875" y="3448868"/>
            <a:ext cx="1517104"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Knowing</a:t>
            </a:r>
          </a:p>
        </p:txBody>
      </p:sp>
      <p:sp>
        <p:nvSpPr>
          <p:cNvPr id="18" name="TextBox 17">
            <a:extLst>
              <a:ext uri="{FF2B5EF4-FFF2-40B4-BE49-F238E27FC236}">
                <a16:creationId xmlns:a16="http://schemas.microsoft.com/office/drawing/2014/main" id="{F1D3C36E-32F7-D946-887B-A52BF4625412}"/>
              </a:ext>
            </a:extLst>
          </p:cNvPr>
          <p:cNvSpPr txBox="1"/>
          <p:nvPr/>
        </p:nvSpPr>
        <p:spPr>
          <a:xfrm>
            <a:off x="5829298" y="3448868"/>
            <a:ext cx="1716453"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People</a:t>
            </a:r>
          </a:p>
        </p:txBody>
      </p:sp>
    </p:spTree>
    <p:extLst>
      <p:ext uri="{BB962C8B-B14F-4D97-AF65-F5344CB8AC3E}">
        <p14:creationId xmlns:p14="http://schemas.microsoft.com/office/powerpoint/2010/main" val="38472678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a:t>
            </a:r>
          </a:p>
        </p:txBody>
      </p:sp>
      <p:sp>
        <p:nvSpPr>
          <p:cNvPr id="3" name="Content Placeholder 2"/>
          <p:cNvSpPr>
            <a:spLocks noGrp="1"/>
          </p:cNvSpPr>
          <p:nvPr>
            <p:ph idx="1"/>
          </p:nvPr>
        </p:nvSpPr>
        <p:spPr>
          <a:xfrm>
            <a:off x="179512" y="1052736"/>
            <a:ext cx="8784976" cy="5256584"/>
          </a:xfrm>
        </p:spPr>
        <p:txBody>
          <a:bodyPr>
            <a:normAutofit/>
          </a:bodyPr>
          <a:lstStyle/>
          <a:p>
            <a:pPr marL="0" indent="0" eaLnBrk="0" fontAlgn="base" hangingPunct="0">
              <a:spcAft>
                <a:spcPct val="0"/>
              </a:spcAft>
              <a:buNone/>
            </a:pPr>
            <a:r>
              <a:rPr kumimoji="0" lang="en-GB" altLang="en-US" sz="2400" b="1" i="0" u="none" strike="noStrike" kern="0" cap="none" spc="0" normalizeH="0" baseline="0" noProof="0" dirty="0">
                <a:ln>
                  <a:noFill/>
                </a:ln>
                <a:solidFill>
                  <a:srgbClr val="000000"/>
                </a:solidFill>
                <a:effectLst/>
                <a:uLnTx/>
                <a:uFillTx/>
                <a:latin typeface="Arial" charset="0"/>
                <a:cs typeface="Arial" charset="0"/>
              </a:rPr>
              <a:t>Write down your answers to the following</a:t>
            </a: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a:t>
            </a:r>
          </a:p>
          <a:p>
            <a:pPr marL="0" indent="0" eaLnBrk="0" fontAlgn="base" hangingPunct="0">
              <a:spcAft>
                <a:spcPct val="0"/>
              </a:spcAft>
              <a:buNone/>
            </a:pPr>
            <a:endParaRPr kumimoji="0" lang="en-GB" altLang="en-US" sz="24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Identify a piece of knowledge that you use to do your job and that you have known for no more than one year</a:t>
            </a:r>
          </a:p>
          <a:p>
            <a:pPr eaLnBrk="0" fontAlgn="base" hangingPunct="0">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How did you get that knowledge e.g. by reading, talking to others, trial and error, etc</a:t>
            </a:r>
            <a:r>
              <a:rPr kumimoji="0" lang="en-GB" altLang="en-US" sz="24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eaLnBrk="0" fontAlgn="base" hangingPunct="0">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Whether you have altered or added to it in any way since you first acquired it</a:t>
            </a:r>
            <a:r>
              <a:rPr kumimoji="0" lang="en-GB" altLang="en-US" sz="24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eaLnBrk="0" fontAlgn="base" hangingPunct="0">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How many other people know about that piece of knowledge</a:t>
            </a:r>
            <a:r>
              <a:rPr kumimoji="0" lang="en-GB" altLang="en-US" sz="24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marL="0" indent="0">
              <a:buNone/>
            </a:pPr>
            <a:endParaRPr lang="en-GB" sz="2400" dirty="0"/>
          </a:p>
        </p:txBody>
      </p:sp>
    </p:spTree>
    <p:extLst>
      <p:ext uri="{BB962C8B-B14F-4D97-AF65-F5344CB8AC3E}">
        <p14:creationId xmlns:p14="http://schemas.microsoft.com/office/powerpoint/2010/main" val="327682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65051"/>
            <a:ext cx="8229600" cy="1143000"/>
          </a:xfrm>
        </p:spPr>
        <p:txBody>
          <a:bodyPr>
            <a:noAutofit/>
          </a:bodyPr>
          <a:lstStyle/>
          <a:p>
            <a:r>
              <a:rPr kumimoji="0" lang="en-GB" altLang="en-US" sz="40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Why is Knowledge like an Iceberg?</a:t>
            </a:r>
            <a:r>
              <a:rPr kumimoji="0" lang="en-GB" altLang="en-US" sz="4000" b="1" i="0" u="none" strike="noStrike" kern="0" cap="none" spc="0" normalizeH="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  </a:t>
            </a:r>
            <a:r>
              <a:rPr kumimoji="0" lang="en-GB" altLang="en-US" sz="36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Think Tacit - Explicit</a:t>
            </a:r>
            <a:endParaRPr lang="en-GB" sz="4800" b="1" dirty="0">
              <a:effectLst>
                <a:outerShdw blurRad="38100" dist="38100" dir="2700000" algn="tl">
                  <a:srgbClr val="000000">
                    <a:alpha val="43137"/>
                  </a:srgbClr>
                </a:outerShdw>
              </a:effectLst>
            </a:endParaRPr>
          </a:p>
        </p:txBody>
      </p:sp>
      <p:pic>
        <p:nvPicPr>
          <p:cNvPr id="1026" name="Picture 2" descr="http://3.bp.blogspot.com/-dWZKW7V_tyw/UoJ_3uszrmI/AAAAAAAADZc/WZ98e_ZnenQ/s1600/tip-of-the-iceber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1844824"/>
            <a:ext cx="4905351" cy="3677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371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Questions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36313" y="1700808"/>
            <a:ext cx="6671373"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48018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2669</TotalTime>
  <Words>1680</Words>
  <Application>Microsoft Macintosh PowerPoint</Application>
  <PresentationFormat>On-screen Show (4:3)</PresentationFormat>
  <Paragraphs>159</Paragraphs>
  <Slides>40</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40</vt:i4>
      </vt:variant>
    </vt:vector>
  </HeadingPairs>
  <TitlesOfParts>
    <vt:vector size="47" baseType="lpstr">
      <vt:lpstr>Arial</vt:lpstr>
      <vt:lpstr>Arial Rounded MT Bold</vt:lpstr>
      <vt:lpstr>Calibri</vt:lpstr>
      <vt:lpstr>Myriad Pro</vt:lpstr>
      <vt:lpstr>Times</vt:lpstr>
      <vt:lpstr>20140311PresentationUWTSDTemplate</vt:lpstr>
      <vt:lpstr>1_20140311PresentationUWTSDTemplate</vt:lpstr>
      <vt:lpstr>  BA Management Skills for the Workplace  BMSK5006  Knowledge and  Information Management   </vt:lpstr>
      <vt:lpstr>Module Objectives</vt:lpstr>
      <vt:lpstr>BMSK5006 Module</vt:lpstr>
      <vt:lpstr>BMSK5006 Module</vt:lpstr>
      <vt:lpstr>BMSK5006 Module</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BMSK5006 Knowledge and Information Management</vt:lpstr>
      <vt:lpstr>PowerPoint Presentation</vt:lpstr>
      <vt:lpstr>PowerPoint Presentation</vt:lpstr>
      <vt:lpstr>Information – into Knowledge </vt:lpstr>
      <vt:lpstr>Data, Information &amp; Knowledge</vt:lpstr>
      <vt:lpstr>What Information Resources are available in your organisation?  Exercise</vt:lpstr>
      <vt:lpstr>What Information Resources                        do you use in your work?                 Exercise</vt:lpstr>
      <vt:lpstr>Knowledge Management (KM) creates                   greater value than Information Management (IM), but needs good IM in place.</vt:lpstr>
      <vt:lpstr>Why is the management of information resources essential if we are to turn information into knowledge? </vt:lpstr>
      <vt:lpstr>Exercise</vt:lpstr>
      <vt:lpstr>Knowledge: What is it?</vt:lpstr>
      <vt:lpstr>Knowledge: What is it?</vt:lpstr>
      <vt:lpstr>Knowledge Management (KM) creates                   greater value than Information Management (IM), but needs good IM in place.</vt:lpstr>
      <vt:lpstr>What is the difference between data, information &amp; knowledge? By:  K3CubedLtd</vt:lpstr>
      <vt:lpstr>The Knowledge Coupling </vt:lpstr>
      <vt:lpstr>The Knowledge Coupling</vt:lpstr>
      <vt:lpstr>Exercise</vt:lpstr>
      <vt:lpstr>Why is Knowledge like an Iceberg?  Think Tacit - Explicit</vt:lpstr>
      <vt:lpstr>Any Questions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dc:title>
  <dc:creator>Glenn Behenna</dc:creator>
  <cp:lastModifiedBy>M Davies</cp:lastModifiedBy>
  <cp:revision>71</cp:revision>
  <dcterms:created xsi:type="dcterms:W3CDTF">2015-03-09T18:25:48Z</dcterms:created>
  <dcterms:modified xsi:type="dcterms:W3CDTF">2020-04-02T12:34:50Z</dcterms:modified>
</cp:coreProperties>
</file>