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7"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6"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156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2D35F5-FBF8-4489-891C-03C240E7277F}" type="datetimeFigureOut">
              <a:rPr lang="en-IN" smtClean="0"/>
              <a:t>20-03-2023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0D9E51-5703-4A14-BE60-826A50EB0A1D}" type="slidenum">
              <a:rPr lang="en-IN" smtClean="0"/>
              <a:t>‹#›</a:t>
            </a:fld>
            <a:endParaRPr lang="en-IN"/>
          </a:p>
        </p:txBody>
      </p:sp>
    </p:spTree>
    <p:extLst>
      <p:ext uri="{BB962C8B-B14F-4D97-AF65-F5344CB8AC3E}">
        <p14:creationId xmlns:p14="http://schemas.microsoft.com/office/powerpoint/2010/main" val="35303397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b="1" kern="1200" dirty="0">
                <a:solidFill>
                  <a:schemeClr val="tx1"/>
                </a:solidFill>
                <a:effectLst/>
                <a:latin typeface="+mn-lt"/>
                <a:ea typeface="+mn-ea"/>
                <a:cs typeface="+mn-cs"/>
              </a:rPr>
              <a:t>Introduction</a:t>
            </a:r>
          </a:p>
          <a:p>
            <a:r>
              <a:rPr lang="en-IN" sz="1200" kern="1200" dirty="0">
                <a:solidFill>
                  <a:schemeClr val="tx1"/>
                </a:solidFill>
                <a:effectLst/>
                <a:latin typeface="+mn-lt"/>
                <a:ea typeface="+mn-ea"/>
                <a:cs typeface="+mn-cs"/>
              </a:rPr>
              <a:t>This presentation will highlight an overview of the business idea which is of a coffee shop and catering quality beverages to the customers, ownership and legal format of the company as well. Lastly, the presentation will also have focused on the SWOT analysis, 4p marketing mix and target marketing for the company. </a:t>
            </a:r>
            <a:endParaRPr lang="en-IN" dirty="0"/>
          </a:p>
        </p:txBody>
      </p:sp>
      <p:sp>
        <p:nvSpPr>
          <p:cNvPr id="4" name="Slide Number Placeholder 3"/>
          <p:cNvSpPr>
            <a:spLocks noGrp="1"/>
          </p:cNvSpPr>
          <p:nvPr>
            <p:ph type="sldNum" sz="quarter" idx="10"/>
          </p:nvPr>
        </p:nvSpPr>
        <p:spPr/>
        <p:txBody>
          <a:bodyPr/>
          <a:lstStyle/>
          <a:p>
            <a:fld id="{2C0D9E51-5703-4A14-BE60-826A50EB0A1D}" type="slidenum">
              <a:rPr lang="en-IN" smtClean="0"/>
              <a:t>3</a:t>
            </a:fld>
            <a:endParaRPr lang="en-IN"/>
          </a:p>
        </p:txBody>
      </p:sp>
    </p:spTree>
    <p:extLst>
      <p:ext uri="{BB962C8B-B14F-4D97-AF65-F5344CB8AC3E}">
        <p14:creationId xmlns:p14="http://schemas.microsoft.com/office/powerpoint/2010/main" val="35797728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b="1" kern="1200" dirty="0">
                <a:solidFill>
                  <a:schemeClr val="tx1"/>
                </a:solidFill>
                <a:effectLst/>
                <a:latin typeface="+mn-lt"/>
                <a:ea typeface="+mn-ea"/>
                <a:cs typeface="+mn-cs"/>
              </a:rPr>
              <a:t>Overview of the business idea, product and/or service</a:t>
            </a:r>
          </a:p>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major purpose of the business idea will be to cater instant coffee through all the offline or physical stores in the UK (Wei, 2021). Apart from that the coffee products will be sold from the online website of the organisation.  </a:t>
            </a:r>
          </a:p>
          <a:p>
            <a:endParaRPr lang="en-IN" dirty="0"/>
          </a:p>
        </p:txBody>
      </p:sp>
      <p:sp>
        <p:nvSpPr>
          <p:cNvPr id="4" name="Slide Number Placeholder 3"/>
          <p:cNvSpPr>
            <a:spLocks noGrp="1"/>
          </p:cNvSpPr>
          <p:nvPr>
            <p:ph type="sldNum" sz="quarter" idx="10"/>
          </p:nvPr>
        </p:nvSpPr>
        <p:spPr/>
        <p:txBody>
          <a:bodyPr/>
          <a:lstStyle/>
          <a:p>
            <a:fld id="{2C0D9E51-5703-4A14-BE60-826A50EB0A1D}" type="slidenum">
              <a:rPr lang="en-IN" smtClean="0"/>
              <a:t>4</a:t>
            </a:fld>
            <a:endParaRPr lang="en-IN"/>
          </a:p>
        </p:txBody>
      </p:sp>
    </p:spTree>
    <p:extLst>
      <p:ext uri="{BB962C8B-B14F-4D97-AF65-F5344CB8AC3E}">
        <p14:creationId xmlns:p14="http://schemas.microsoft.com/office/powerpoint/2010/main" val="30023048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b="1" kern="1200" dirty="0">
                <a:solidFill>
                  <a:schemeClr val="tx1"/>
                </a:solidFill>
                <a:effectLst/>
                <a:latin typeface="+mn-lt"/>
                <a:ea typeface="+mn-ea"/>
                <a:cs typeface="+mn-cs"/>
              </a:rPr>
              <a:t>Ownership, Legal format and management of the company</a:t>
            </a:r>
          </a:p>
          <a:p>
            <a:r>
              <a:rPr lang="en-IN" sz="1200" kern="1200" dirty="0">
                <a:solidFill>
                  <a:schemeClr val="tx1"/>
                </a:solidFill>
                <a:effectLst/>
                <a:latin typeface="+mn-lt"/>
                <a:ea typeface="+mn-ea"/>
                <a:cs typeface="+mn-cs"/>
              </a:rPr>
              <a:t>The structure will consist </a:t>
            </a:r>
            <a:r>
              <a:rPr lang="en-IN" sz="1200" kern="1200" dirty="0" err="1">
                <a:solidFill>
                  <a:schemeClr val="tx1"/>
                </a:solidFill>
                <a:effectLst/>
                <a:latin typeface="+mn-lt"/>
                <a:ea typeface="+mn-ea"/>
                <a:cs typeface="+mn-cs"/>
              </a:rPr>
              <a:t>MugMingle</a:t>
            </a:r>
            <a:r>
              <a:rPr lang="en-IN" sz="1200" kern="1200" dirty="0">
                <a:solidFill>
                  <a:schemeClr val="tx1"/>
                </a:solidFill>
                <a:effectLst/>
                <a:latin typeface="+mn-lt"/>
                <a:ea typeface="+mn-ea"/>
                <a:cs typeface="+mn-cs"/>
              </a:rPr>
              <a:t> owner, stakeholders which are internal and external both, bookkeepers and general managers. All these people and their designations are essential for the company to thrive both internally and externally. </a:t>
            </a:r>
            <a:endParaRPr lang="en-IN" dirty="0"/>
          </a:p>
        </p:txBody>
      </p:sp>
      <p:sp>
        <p:nvSpPr>
          <p:cNvPr id="4" name="Slide Number Placeholder 3"/>
          <p:cNvSpPr>
            <a:spLocks noGrp="1"/>
          </p:cNvSpPr>
          <p:nvPr>
            <p:ph type="sldNum" sz="quarter" idx="10"/>
          </p:nvPr>
        </p:nvSpPr>
        <p:spPr/>
        <p:txBody>
          <a:bodyPr/>
          <a:lstStyle/>
          <a:p>
            <a:fld id="{2C0D9E51-5703-4A14-BE60-826A50EB0A1D}" type="slidenum">
              <a:rPr lang="en-IN" smtClean="0"/>
              <a:t>5</a:t>
            </a:fld>
            <a:endParaRPr lang="en-IN"/>
          </a:p>
        </p:txBody>
      </p:sp>
    </p:spTree>
    <p:extLst>
      <p:ext uri="{BB962C8B-B14F-4D97-AF65-F5344CB8AC3E}">
        <p14:creationId xmlns:p14="http://schemas.microsoft.com/office/powerpoint/2010/main" val="408909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Opportunities </a:t>
            </a:r>
            <a:endParaRPr lang="en-IN" sz="1200" kern="1200" dirty="0">
              <a:solidFill>
                <a:schemeClr val="tx1"/>
              </a:solidFill>
              <a:effectLst/>
              <a:latin typeface="+mn-lt"/>
              <a:ea typeface="+mn-ea"/>
              <a:cs typeface="+mn-cs"/>
            </a:endParaRPr>
          </a:p>
          <a:p>
            <a:pPr lvl="0"/>
            <a:r>
              <a:rPr lang="en-US" sz="1200" kern="1200" dirty="0" err="1">
                <a:solidFill>
                  <a:schemeClr val="tx1"/>
                </a:solidFill>
                <a:effectLst/>
                <a:latin typeface="+mn-lt"/>
                <a:ea typeface="+mn-ea"/>
                <a:cs typeface="+mn-cs"/>
              </a:rPr>
              <a:t>MugMingle</a:t>
            </a:r>
            <a:r>
              <a:rPr lang="en-US" sz="1200" kern="1200" dirty="0">
                <a:solidFill>
                  <a:schemeClr val="tx1"/>
                </a:solidFill>
                <a:effectLst/>
                <a:latin typeface="+mn-lt"/>
                <a:ea typeface="+mn-ea"/>
                <a:cs typeface="+mn-cs"/>
              </a:rPr>
              <a:t> need to enhance its overall assessment of the supply chain and thus get ahead in the market</a:t>
            </a:r>
            <a:endParaRPr lang="en-IN"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As the UK market is filled with at least 57.1 million active social media users in 2023 it is a huge untapped market (Statista, 2023). The company needs to enhance their presence for the better brand awareness </a:t>
            </a:r>
            <a:endParaRPr lang="en-IN"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The company needs to resolve their HR issues with the implementation of digital HR and thus help all the employees to grow professionally </a:t>
            </a:r>
            <a:endParaRPr lang="en-IN" sz="1200" kern="1200" dirty="0">
              <a:solidFill>
                <a:schemeClr val="tx1"/>
              </a:solidFill>
              <a:effectLst/>
              <a:latin typeface="+mn-lt"/>
              <a:ea typeface="+mn-ea"/>
              <a:cs typeface="+mn-cs"/>
            </a:endParaRPr>
          </a:p>
          <a:p>
            <a:r>
              <a:rPr lang="en-IN" sz="1200" b="1" kern="1200" dirty="0">
                <a:solidFill>
                  <a:schemeClr val="tx1"/>
                </a:solidFill>
                <a:effectLst/>
                <a:latin typeface="+mn-lt"/>
                <a:ea typeface="+mn-ea"/>
                <a:cs typeface="+mn-cs"/>
              </a:rPr>
              <a:t>Threats</a:t>
            </a:r>
            <a:endParaRPr lang="en-IN"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Without the robust supply chain, the overall service of </a:t>
            </a:r>
            <a:r>
              <a:rPr lang="en-US" sz="1200" kern="1200" dirty="0" err="1">
                <a:solidFill>
                  <a:schemeClr val="tx1"/>
                </a:solidFill>
                <a:effectLst/>
                <a:latin typeface="+mn-lt"/>
                <a:ea typeface="+mn-ea"/>
                <a:cs typeface="+mn-cs"/>
              </a:rPr>
              <a:t>MugMingle</a:t>
            </a:r>
            <a:r>
              <a:rPr lang="en-US" sz="1200" kern="1200" dirty="0">
                <a:solidFill>
                  <a:schemeClr val="tx1"/>
                </a:solidFill>
                <a:effectLst/>
                <a:latin typeface="+mn-lt"/>
                <a:ea typeface="+mn-ea"/>
                <a:cs typeface="+mn-cs"/>
              </a:rPr>
              <a:t> can be hindered</a:t>
            </a:r>
            <a:endParaRPr lang="en-IN"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Without the social media presence, the company might not increase their brand awareness</a:t>
            </a:r>
            <a:endParaRPr lang="en-IN"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Without a strong presence of the HR </a:t>
            </a:r>
            <a:r>
              <a:rPr lang="en-US" sz="1200" kern="1200" dirty="0" err="1">
                <a:solidFill>
                  <a:schemeClr val="tx1"/>
                </a:solidFill>
                <a:effectLst/>
                <a:latin typeface="+mn-lt"/>
                <a:ea typeface="+mn-ea"/>
                <a:cs typeface="+mn-cs"/>
              </a:rPr>
              <a:t>MugMingle</a:t>
            </a:r>
            <a:r>
              <a:rPr lang="en-US" sz="1200" kern="1200" dirty="0">
                <a:solidFill>
                  <a:schemeClr val="tx1"/>
                </a:solidFill>
                <a:effectLst/>
                <a:latin typeface="+mn-lt"/>
                <a:ea typeface="+mn-ea"/>
                <a:cs typeface="+mn-cs"/>
              </a:rPr>
              <a:t> might have to face internal issues </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 </a:t>
            </a:r>
          </a:p>
          <a:p>
            <a:endParaRPr lang="en-IN" dirty="0"/>
          </a:p>
        </p:txBody>
      </p:sp>
      <p:sp>
        <p:nvSpPr>
          <p:cNvPr id="4" name="Slide Number Placeholder 3"/>
          <p:cNvSpPr>
            <a:spLocks noGrp="1"/>
          </p:cNvSpPr>
          <p:nvPr>
            <p:ph type="sldNum" sz="quarter" idx="10"/>
          </p:nvPr>
        </p:nvSpPr>
        <p:spPr/>
        <p:txBody>
          <a:bodyPr/>
          <a:lstStyle/>
          <a:p>
            <a:fld id="{2C0D9E51-5703-4A14-BE60-826A50EB0A1D}" type="slidenum">
              <a:rPr lang="en-IN" smtClean="0"/>
              <a:t>6</a:t>
            </a:fld>
            <a:endParaRPr lang="en-IN"/>
          </a:p>
        </p:txBody>
      </p:sp>
    </p:spTree>
    <p:extLst>
      <p:ext uri="{BB962C8B-B14F-4D97-AF65-F5344CB8AC3E}">
        <p14:creationId xmlns:p14="http://schemas.microsoft.com/office/powerpoint/2010/main" val="22631049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b="1" kern="1200" dirty="0">
                <a:solidFill>
                  <a:schemeClr val="tx1"/>
                </a:solidFill>
                <a:effectLst/>
                <a:latin typeface="+mn-lt"/>
                <a:ea typeface="+mn-ea"/>
                <a:cs typeface="+mn-cs"/>
              </a:rPr>
              <a:t>4Ps of the marketing mix</a:t>
            </a:r>
          </a:p>
          <a:p>
            <a:r>
              <a:rPr lang="en-IN" sz="1200" b="1" i="1" kern="1200" dirty="0">
                <a:solidFill>
                  <a:schemeClr val="tx1"/>
                </a:solidFill>
                <a:effectLst/>
                <a:latin typeface="+mn-lt"/>
                <a:ea typeface="+mn-ea"/>
                <a:cs typeface="+mn-cs"/>
              </a:rPr>
              <a:t>Price</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pricing of the coffee service and products can be essential for the company to set the pricing strategy. In recent times, the coffee price in the UK has risen from £1.80 to £2.20 which is almost 22% (</a:t>
            </a:r>
            <a:r>
              <a:rPr lang="en-IN" sz="1200" kern="1200" dirty="0" err="1">
                <a:solidFill>
                  <a:schemeClr val="tx1"/>
                </a:solidFill>
                <a:effectLst/>
                <a:latin typeface="+mn-lt"/>
                <a:ea typeface="+mn-ea"/>
                <a:cs typeface="+mn-cs"/>
              </a:rPr>
              <a:t>Ungoed</a:t>
            </a:r>
            <a:r>
              <a:rPr lang="en-IN" sz="1200" kern="1200" dirty="0">
                <a:solidFill>
                  <a:schemeClr val="tx1"/>
                </a:solidFill>
                <a:effectLst/>
                <a:latin typeface="+mn-lt"/>
                <a:ea typeface="+mn-ea"/>
                <a:cs typeface="+mn-cs"/>
              </a:rPr>
              <a:t>-Thomas, 2022). That is the reason why to keep up with the pace of the coffee market the company need to have a competitive pricing strategy. By doing so </a:t>
            </a:r>
            <a:r>
              <a:rPr lang="en-IN" sz="1200" kern="1200" dirty="0" err="1">
                <a:solidFill>
                  <a:schemeClr val="tx1"/>
                </a:solidFill>
                <a:effectLst/>
                <a:latin typeface="+mn-lt"/>
                <a:ea typeface="+mn-ea"/>
                <a:cs typeface="+mn-cs"/>
              </a:rPr>
              <a:t>MugMingle</a:t>
            </a:r>
            <a:r>
              <a:rPr lang="en-IN" sz="1200" kern="1200" dirty="0">
                <a:solidFill>
                  <a:schemeClr val="tx1"/>
                </a:solidFill>
                <a:effectLst/>
                <a:latin typeface="+mn-lt"/>
                <a:ea typeface="+mn-ea"/>
                <a:cs typeface="+mn-cs"/>
              </a:rPr>
              <a:t> might be able to thrive in the UK market. </a:t>
            </a:r>
          </a:p>
          <a:p>
            <a:r>
              <a:rPr lang="en-IN" sz="1200" b="1" i="1" kern="1200" dirty="0">
                <a:solidFill>
                  <a:schemeClr val="tx1"/>
                </a:solidFill>
                <a:effectLst/>
                <a:latin typeface="+mn-lt"/>
                <a:ea typeface="+mn-ea"/>
                <a:cs typeface="+mn-cs"/>
              </a:rPr>
              <a:t>Place</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In the UK market, the rise in online shopping has been significant for the last few years. Almost, 21.5% of the UK population has been using online services with weekly price comparison (Statista, 2023). That is the reason why the company needs to focus on online website selling for their UK market campaign. Although </a:t>
            </a:r>
            <a:r>
              <a:rPr lang="en-IN" sz="1200" kern="1200" dirty="0" err="1">
                <a:solidFill>
                  <a:schemeClr val="tx1"/>
                </a:solidFill>
                <a:effectLst/>
                <a:latin typeface="+mn-lt"/>
                <a:ea typeface="+mn-ea"/>
                <a:cs typeface="+mn-cs"/>
              </a:rPr>
              <a:t>MugMingle</a:t>
            </a:r>
            <a:r>
              <a:rPr lang="en-IN" sz="1200" kern="1200" dirty="0">
                <a:solidFill>
                  <a:schemeClr val="tx1"/>
                </a:solidFill>
                <a:effectLst/>
                <a:latin typeface="+mn-lt"/>
                <a:ea typeface="+mn-ea"/>
                <a:cs typeface="+mn-cs"/>
              </a:rPr>
              <a:t> will also cater for traditional offline or physical coffee shops for catering experience of coffee in the UK market.</a:t>
            </a:r>
          </a:p>
          <a:p>
            <a:r>
              <a:rPr lang="en-IN" sz="1200" b="1" i="1" kern="1200" dirty="0">
                <a:solidFill>
                  <a:schemeClr val="tx1"/>
                </a:solidFill>
                <a:effectLst/>
                <a:latin typeface="+mn-lt"/>
                <a:ea typeface="+mn-ea"/>
                <a:cs typeface="+mn-cs"/>
              </a:rPr>
              <a:t>Promotion</a:t>
            </a:r>
            <a:endParaRPr lang="en-IN" sz="1200" kern="1200" dirty="0">
              <a:solidFill>
                <a:schemeClr val="tx1"/>
              </a:solidFill>
              <a:effectLst/>
              <a:latin typeface="+mn-lt"/>
              <a:ea typeface="+mn-ea"/>
              <a:cs typeface="+mn-cs"/>
            </a:endParaRPr>
          </a:p>
          <a:p>
            <a:r>
              <a:rPr lang="en-IN" sz="1200" b="1" kern="1200" dirty="0">
                <a:solidFill>
                  <a:schemeClr val="tx1"/>
                </a:solidFill>
                <a:effectLst/>
                <a:latin typeface="+mn-lt"/>
                <a:ea typeface="+mn-ea"/>
                <a:cs typeface="+mn-cs"/>
              </a:rPr>
              <a:t>Figure 2: Most used social media platforms in the UK</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(Source: Statista, 2022)</a:t>
            </a:r>
          </a:p>
          <a:p>
            <a:r>
              <a:rPr lang="en-IN" sz="1200" kern="1200" dirty="0">
                <a:solidFill>
                  <a:schemeClr val="tx1"/>
                </a:solidFill>
                <a:effectLst/>
                <a:latin typeface="+mn-lt"/>
                <a:ea typeface="+mn-ea"/>
                <a:cs typeface="+mn-cs"/>
              </a:rPr>
              <a:t>For the UK market promotion should be on the online spectrum. As 57.1 million active users are there in the UK market, it can be an overall untapped area of customers to attract (Statista, 2023). With that, the company will enhance their brand awareness in the UK market. In the UK, with 70.7% of the votes, Facebook has been the second most-used online platform for companies to use (Statista, 2022). </a:t>
            </a:r>
            <a:r>
              <a:rPr lang="en-IN" sz="1200" kern="1200" dirty="0" err="1">
                <a:solidFill>
                  <a:schemeClr val="tx1"/>
                </a:solidFill>
                <a:effectLst/>
                <a:latin typeface="+mn-lt"/>
                <a:ea typeface="+mn-ea"/>
                <a:cs typeface="+mn-cs"/>
              </a:rPr>
              <a:t>MugMingle</a:t>
            </a:r>
            <a:r>
              <a:rPr lang="en-IN" sz="1200" kern="1200" dirty="0">
                <a:solidFill>
                  <a:schemeClr val="tx1"/>
                </a:solidFill>
                <a:effectLst/>
                <a:latin typeface="+mn-lt"/>
                <a:ea typeface="+mn-ea"/>
                <a:cs typeface="+mn-cs"/>
              </a:rPr>
              <a:t> might have to use Facebook as its social media platform for the betterment of the brand awareness of the company.   </a:t>
            </a:r>
            <a:r>
              <a:rPr lang="en-IN" sz="1200" b="1" i="1"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2C0D9E51-5703-4A14-BE60-826A50EB0A1D}" type="slidenum">
              <a:rPr lang="en-IN" smtClean="0"/>
              <a:t>7</a:t>
            </a:fld>
            <a:endParaRPr lang="en-IN"/>
          </a:p>
        </p:txBody>
      </p:sp>
    </p:spTree>
    <p:extLst>
      <p:ext uri="{BB962C8B-B14F-4D97-AF65-F5344CB8AC3E}">
        <p14:creationId xmlns:p14="http://schemas.microsoft.com/office/powerpoint/2010/main" val="5325327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b="1" kern="1200" dirty="0">
                <a:solidFill>
                  <a:schemeClr val="tx1"/>
                </a:solidFill>
                <a:effectLst/>
                <a:latin typeface="+mn-lt"/>
                <a:ea typeface="+mn-ea"/>
                <a:cs typeface="+mn-cs"/>
              </a:rPr>
              <a:t>Target market and marketing strategies the company will adopt to reach their customers </a:t>
            </a:r>
          </a:p>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That indicates the company needs to be more specific about their daily targets and by doing so they might have betterment of the revenue as well.    </a:t>
            </a:r>
          </a:p>
          <a:p>
            <a:endParaRPr lang="en-IN" dirty="0"/>
          </a:p>
        </p:txBody>
      </p:sp>
      <p:sp>
        <p:nvSpPr>
          <p:cNvPr id="4" name="Slide Number Placeholder 3"/>
          <p:cNvSpPr>
            <a:spLocks noGrp="1"/>
          </p:cNvSpPr>
          <p:nvPr>
            <p:ph type="sldNum" sz="quarter" idx="10"/>
          </p:nvPr>
        </p:nvSpPr>
        <p:spPr/>
        <p:txBody>
          <a:bodyPr/>
          <a:lstStyle/>
          <a:p>
            <a:fld id="{2C0D9E51-5703-4A14-BE60-826A50EB0A1D}" type="slidenum">
              <a:rPr lang="en-IN" smtClean="0"/>
              <a:t>8</a:t>
            </a:fld>
            <a:endParaRPr lang="en-IN"/>
          </a:p>
        </p:txBody>
      </p:sp>
    </p:spTree>
    <p:extLst>
      <p:ext uri="{BB962C8B-B14F-4D97-AF65-F5344CB8AC3E}">
        <p14:creationId xmlns:p14="http://schemas.microsoft.com/office/powerpoint/2010/main" val="33849860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b="1" kern="1200" dirty="0">
                <a:solidFill>
                  <a:schemeClr val="tx1"/>
                </a:solidFill>
                <a:effectLst/>
                <a:latin typeface="+mn-lt"/>
                <a:ea typeface="+mn-ea"/>
                <a:cs typeface="+mn-cs"/>
              </a:rPr>
              <a:t>Conclusion</a:t>
            </a:r>
          </a:p>
          <a:p>
            <a:r>
              <a:rPr lang="en-IN" sz="1200" kern="1200" dirty="0">
                <a:solidFill>
                  <a:schemeClr val="tx1"/>
                </a:solidFill>
                <a:effectLst/>
                <a:latin typeface="+mn-lt"/>
                <a:ea typeface="+mn-ea"/>
                <a:cs typeface="+mn-cs"/>
              </a:rPr>
              <a:t>It can be said that the overall assessment of the 4p marketing mix suggests that </a:t>
            </a:r>
            <a:r>
              <a:rPr lang="en-IN" sz="1200" kern="1200" dirty="0" err="1">
                <a:solidFill>
                  <a:schemeClr val="tx1"/>
                </a:solidFill>
                <a:effectLst/>
                <a:latin typeface="+mn-lt"/>
                <a:ea typeface="+mn-ea"/>
                <a:cs typeface="+mn-cs"/>
              </a:rPr>
              <a:t>MugMingle</a:t>
            </a:r>
            <a:r>
              <a:rPr lang="en-IN" sz="1200" kern="1200" dirty="0">
                <a:solidFill>
                  <a:schemeClr val="tx1"/>
                </a:solidFill>
                <a:effectLst/>
                <a:latin typeface="+mn-lt"/>
                <a:ea typeface="+mn-ea"/>
                <a:cs typeface="+mn-cs"/>
              </a:rPr>
              <a:t> need to focus on social media marketing for the promotion. </a:t>
            </a:r>
            <a:endParaRPr lang="en-IN" dirty="0"/>
          </a:p>
        </p:txBody>
      </p:sp>
      <p:sp>
        <p:nvSpPr>
          <p:cNvPr id="4" name="Slide Number Placeholder 3"/>
          <p:cNvSpPr>
            <a:spLocks noGrp="1"/>
          </p:cNvSpPr>
          <p:nvPr>
            <p:ph type="sldNum" sz="quarter" idx="10"/>
          </p:nvPr>
        </p:nvSpPr>
        <p:spPr/>
        <p:txBody>
          <a:bodyPr/>
          <a:lstStyle/>
          <a:p>
            <a:fld id="{2C0D9E51-5703-4A14-BE60-826A50EB0A1D}" type="slidenum">
              <a:rPr lang="en-IN" smtClean="0"/>
              <a:t>9</a:t>
            </a:fld>
            <a:endParaRPr lang="en-IN"/>
          </a:p>
        </p:txBody>
      </p:sp>
    </p:spTree>
    <p:extLst>
      <p:ext uri="{BB962C8B-B14F-4D97-AF65-F5344CB8AC3E}">
        <p14:creationId xmlns:p14="http://schemas.microsoft.com/office/powerpoint/2010/main" val="6490512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Statista (2022) </a:t>
            </a:r>
            <a:r>
              <a:rPr lang="en-IN" sz="1200" i="1" kern="1200" dirty="0">
                <a:solidFill>
                  <a:schemeClr val="tx1"/>
                </a:solidFill>
                <a:effectLst/>
                <a:latin typeface="+mn-lt"/>
                <a:ea typeface="+mn-ea"/>
                <a:cs typeface="+mn-cs"/>
              </a:rPr>
              <a:t>Most popular social media platforms in the United Kingdom (UK) as of the third quarter 2022, by usage reach</a:t>
            </a:r>
            <a:r>
              <a:rPr lang="en-IN" sz="1200" kern="1200" dirty="0">
                <a:solidFill>
                  <a:schemeClr val="tx1"/>
                </a:solidFill>
                <a:effectLst/>
                <a:latin typeface="+mn-lt"/>
                <a:ea typeface="+mn-ea"/>
                <a:cs typeface="+mn-cs"/>
              </a:rPr>
              <a:t>. Available at: https://www.statista.com/statistics/284506/united-kingdom-social-network-penetration/#:~:text=As%20of%20the%20third%20quarter,by%20Instagram%20with%2056.4%20percent. (Accessed: 18 March 2023)</a:t>
            </a:r>
          </a:p>
          <a:p>
            <a:r>
              <a:rPr lang="en-IN" sz="1200" kern="1200" dirty="0">
                <a:solidFill>
                  <a:schemeClr val="tx1"/>
                </a:solidFill>
                <a:effectLst/>
                <a:latin typeface="+mn-lt"/>
                <a:ea typeface="+mn-ea"/>
                <a:cs typeface="+mn-cs"/>
              </a:rPr>
              <a:t>Statista (2023) </a:t>
            </a:r>
            <a:r>
              <a:rPr lang="en-IN" sz="1200" i="1" kern="1200" dirty="0">
                <a:solidFill>
                  <a:schemeClr val="tx1"/>
                </a:solidFill>
                <a:effectLst/>
                <a:latin typeface="+mn-lt"/>
                <a:ea typeface="+mn-ea"/>
                <a:cs typeface="+mn-cs"/>
              </a:rPr>
              <a:t>Active social media audience in the United Kingdom (UK) in January 2023</a:t>
            </a:r>
            <a:r>
              <a:rPr lang="en-IN" sz="1200" kern="1200" dirty="0">
                <a:solidFill>
                  <a:schemeClr val="tx1"/>
                </a:solidFill>
                <a:effectLst/>
                <a:latin typeface="+mn-lt"/>
                <a:ea typeface="+mn-ea"/>
                <a:cs typeface="+mn-cs"/>
              </a:rPr>
              <a:t>. Available at: https://www.statista.com/statistics/507405/uk-active-social-media-and-mobile-social-media-users/#:~:text=The%20United%20Kingdom%20(UK)%20was,the%20population%20of%20the%20UK. (Accessed: 18 March 2023)</a:t>
            </a:r>
          </a:p>
          <a:p>
            <a:r>
              <a:rPr lang="en-IN" sz="1200" kern="1200" dirty="0" err="1">
                <a:solidFill>
                  <a:schemeClr val="tx1"/>
                </a:solidFill>
                <a:effectLst/>
                <a:latin typeface="+mn-lt"/>
                <a:ea typeface="+mn-ea"/>
                <a:cs typeface="+mn-cs"/>
              </a:rPr>
              <a:t>Ungoed</a:t>
            </a:r>
            <a:r>
              <a:rPr lang="en-IN" sz="1200" kern="1200" dirty="0">
                <a:solidFill>
                  <a:schemeClr val="tx1"/>
                </a:solidFill>
                <a:effectLst/>
                <a:latin typeface="+mn-lt"/>
                <a:ea typeface="+mn-ea"/>
                <a:cs typeface="+mn-cs"/>
              </a:rPr>
              <a:t>-Thomas, J (2022) </a:t>
            </a:r>
            <a:r>
              <a:rPr lang="en-IN" sz="1200" i="1" kern="1200" dirty="0">
                <a:solidFill>
                  <a:schemeClr val="tx1"/>
                </a:solidFill>
                <a:effectLst/>
                <a:latin typeface="+mn-lt"/>
                <a:ea typeface="+mn-ea"/>
                <a:cs typeface="+mn-cs"/>
              </a:rPr>
              <a:t>UK restaurant and coffee prices rise by up to 26% in two years</a:t>
            </a:r>
            <a:r>
              <a:rPr lang="en-IN" sz="1200" kern="1200" dirty="0">
                <a:solidFill>
                  <a:schemeClr val="tx1"/>
                </a:solidFill>
                <a:effectLst/>
                <a:latin typeface="+mn-lt"/>
                <a:ea typeface="+mn-ea"/>
                <a:cs typeface="+mn-cs"/>
              </a:rPr>
              <a:t>. Available at: https://www.theguardian.com/business/2022/nov/05/uk-restaurant-and-coffee-prices-rise-by-up-to-26-in-two-years (Accessed: 18 March 2023)</a:t>
            </a:r>
          </a:p>
          <a:p>
            <a:endParaRPr lang="en-IN" dirty="0"/>
          </a:p>
        </p:txBody>
      </p:sp>
      <p:sp>
        <p:nvSpPr>
          <p:cNvPr id="4" name="Slide Number Placeholder 3"/>
          <p:cNvSpPr>
            <a:spLocks noGrp="1"/>
          </p:cNvSpPr>
          <p:nvPr>
            <p:ph type="sldNum" sz="quarter" idx="10"/>
          </p:nvPr>
        </p:nvSpPr>
        <p:spPr/>
        <p:txBody>
          <a:bodyPr/>
          <a:lstStyle/>
          <a:p>
            <a:fld id="{2C0D9E51-5703-4A14-BE60-826A50EB0A1D}" type="slidenum">
              <a:rPr lang="en-IN" smtClean="0"/>
              <a:t>10</a:t>
            </a:fld>
            <a:endParaRPr lang="en-IN"/>
          </a:p>
        </p:txBody>
      </p:sp>
    </p:spTree>
    <p:extLst>
      <p:ext uri="{BB962C8B-B14F-4D97-AF65-F5344CB8AC3E}">
        <p14:creationId xmlns:p14="http://schemas.microsoft.com/office/powerpoint/2010/main" val="32051767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DA72027-9209-46A4-92F4-CF024A369985}" type="datetimeFigureOut">
              <a:rPr lang="en-IN" smtClean="0"/>
              <a:t>20-03-2023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BFCFBA8-F703-4DC6-BC03-4455099BAC69}" type="slidenum">
              <a:rPr lang="en-IN" smtClean="0"/>
              <a:t>‹#›</a:t>
            </a:fld>
            <a:endParaRPr lang="en-IN"/>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375735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A72027-9209-46A4-92F4-CF024A369985}" type="datetimeFigureOut">
              <a:rPr lang="en-IN" smtClean="0"/>
              <a:t>20-03-2023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BFCFBA8-F703-4DC6-BC03-4455099BAC69}" type="slidenum">
              <a:rPr lang="en-IN" smtClean="0"/>
              <a:t>‹#›</a:t>
            </a:fld>
            <a:endParaRPr lang="en-IN"/>
          </a:p>
        </p:txBody>
      </p:sp>
    </p:spTree>
    <p:extLst>
      <p:ext uri="{BB962C8B-B14F-4D97-AF65-F5344CB8AC3E}">
        <p14:creationId xmlns:p14="http://schemas.microsoft.com/office/powerpoint/2010/main" val="24639483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DA72027-9209-46A4-92F4-CF024A369985}" type="datetimeFigureOut">
              <a:rPr lang="en-IN" smtClean="0"/>
              <a:t>20-03-2023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BFCFBA8-F703-4DC6-BC03-4455099BAC69}" type="slidenum">
              <a:rPr lang="en-IN" smtClean="0"/>
              <a:t>‹#›</a:t>
            </a:fld>
            <a:endParaRPr lang="en-IN"/>
          </a:p>
        </p:txBody>
      </p:sp>
    </p:spTree>
    <p:extLst>
      <p:ext uri="{BB962C8B-B14F-4D97-AF65-F5344CB8AC3E}">
        <p14:creationId xmlns:p14="http://schemas.microsoft.com/office/powerpoint/2010/main" val="9002929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DA72027-9209-46A4-92F4-CF024A369985}" type="datetimeFigureOut">
              <a:rPr lang="en-IN" smtClean="0"/>
              <a:t>20-03-2023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BFCFBA8-F703-4DC6-BC03-4455099BAC69}" type="slidenum">
              <a:rPr lang="en-IN" smtClean="0"/>
              <a:t>‹#›</a:t>
            </a:fld>
            <a:endParaRPr lang="en-IN"/>
          </a:p>
        </p:txBody>
      </p:sp>
    </p:spTree>
    <p:extLst>
      <p:ext uri="{BB962C8B-B14F-4D97-AF65-F5344CB8AC3E}">
        <p14:creationId xmlns:p14="http://schemas.microsoft.com/office/powerpoint/2010/main" val="16696402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DA72027-9209-46A4-92F4-CF024A369985}" type="datetimeFigureOut">
              <a:rPr lang="en-IN" smtClean="0"/>
              <a:t>20-03-2023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2BFCFBA8-F703-4DC6-BC03-4455099BAC69}" type="slidenum">
              <a:rPr lang="en-IN" smtClean="0"/>
              <a:t>‹#›</a:t>
            </a:fld>
            <a:endParaRPr lang="en-IN"/>
          </a:p>
        </p:txBody>
      </p:sp>
    </p:spTree>
    <p:extLst>
      <p:ext uri="{BB962C8B-B14F-4D97-AF65-F5344CB8AC3E}">
        <p14:creationId xmlns:p14="http://schemas.microsoft.com/office/powerpoint/2010/main" val="36890860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DA72027-9209-46A4-92F4-CF024A369985}" type="datetimeFigureOut">
              <a:rPr lang="en-IN" smtClean="0"/>
              <a:t>20-03-2023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2BFCFBA8-F703-4DC6-BC03-4455099BAC69}" type="slidenum">
              <a:rPr lang="en-IN" smtClean="0"/>
              <a:t>‹#›</a:t>
            </a:fld>
            <a:endParaRPr lang="en-IN"/>
          </a:p>
        </p:txBody>
      </p:sp>
    </p:spTree>
    <p:extLst>
      <p:ext uri="{BB962C8B-B14F-4D97-AF65-F5344CB8AC3E}">
        <p14:creationId xmlns:p14="http://schemas.microsoft.com/office/powerpoint/2010/main" val="17383270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DA72027-9209-46A4-92F4-CF024A369985}" type="datetimeFigureOut">
              <a:rPr lang="en-IN" smtClean="0"/>
              <a:t>20-03-2023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2BFCFBA8-F703-4DC6-BC03-4455099BAC69}" type="slidenum">
              <a:rPr lang="en-IN" smtClean="0"/>
              <a:t>‹#›</a:t>
            </a:fld>
            <a:endParaRPr lang="en-IN"/>
          </a:p>
        </p:txBody>
      </p:sp>
    </p:spTree>
    <p:extLst>
      <p:ext uri="{BB962C8B-B14F-4D97-AF65-F5344CB8AC3E}">
        <p14:creationId xmlns:p14="http://schemas.microsoft.com/office/powerpoint/2010/main" val="1831775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DA72027-9209-46A4-92F4-CF024A369985}" type="datetimeFigureOut">
              <a:rPr lang="en-IN" smtClean="0"/>
              <a:t>20-03-2023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BFCFBA8-F703-4DC6-BC03-4455099BAC69}" type="slidenum">
              <a:rPr lang="en-IN" smtClean="0"/>
              <a:t>‹#›</a:t>
            </a:fld>
            <a:endParaRPr lang="en-IN"/>
          </a:p>
        </p:txBody>
      </p:sp>
    </p:spTree>
    <p:extLst>
      <p:ext uri="{BB962C8B-B14F-4D97-AF65-F5344CB8AC3E}">
        <p14:creationId xmlns:p14="http://schemas.microsoft.com/office/powerpoint/2010/main" val="16982861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DA72027-9209-46A4-92F4-CF024A369985}" type="datetimeFigureOut">
              <a:rPr lang="en-IN" smtClean="0"/>
              <a:t>20-03-2023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BFCFBA8-F703-4DC6-BC03-4455099BAC69}" type="slidenum">
              <a:rPr lang="en-IN" smtClean="0"/>
              <a:t>‹#›</a:t>
            </a:fld>
            <a:endParaRPr lang="en-IN"/>
          </a:p>
        </p:txBody>
      </p:sp>
    </p:spTree>
    <p:extLst>
      <p:ext uri="{BB962C8B-B14F-4D97-AF65-F5344CB8AC3E}">
        <p14:creationId xmlns:p14="http://schemas.microsoft.com/office/powerpoint/2010/main" val="34532137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Date Placeholder 2"/>
          <p:cNvSpPr>
            <a:spLocks noGrp="1"/>
          </p:cNvSpPr>
          <p:nvPr>
            <p:ph type="dt" sz="half" idx="10"/>
          </p:nvPr>
        </p:nvSpPr>
        <p:spPr/>
        <p:txBody>
          <a:bodyPr/>
          <a:lstStyle/>
          <a:p>
            <a:fld id="{CDA72027-9209-46A4-92F4-CF024A369985}" type="datetimeFigureOut">
              <a:rPr lang="en-IN" smtClean="0"/>
              <a:t>20-03-2023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2BFCFBA8-F703-4DC6-BC03-4455099BAC69}" type="slidenum">
              <a:rPr lang="en-IN" smtClean="0"/>
              <a:t>‹#›</a:t>
            </a:fld>
            <a:endParaRPr lang="en-IN"/>
          </a:p>
        </p:txBody>
      </p:sp>
    </p:spTree>
    <p:extLst>
      <p:ext uri="{BB962C8B-B14F-4D97-AF65-F5344CB8AC3E}">
        <p14:creationId xmlns:p14="http://schemas.microsoft.com/office/powerpoint/2010/main" val="30153724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DA72027-9209-46A4-92F4-CF024A369985}" type="datetimeFigureOut">
              <a:rPr lang="en-IN" smtClean="0"/>
              <a:t>20-03-2023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BFCFBA8-F703-4DC6-BC03-4455099BAC69}" type="slidenum">
              <a:rPr lang="en-IN" smtClean="0"/>
              <a:t>‹#›</a:t>
            </a:fld>
            <a:endParaRPr lang="en-IN"/>
          </a:p>
        </p:txBody>
      </p:sp>
    </p:spTree>
    <p:extLst>
      <p:ext uri="{BB962C8B-B14F-4D97-AF65-F5344CB8AC3E}">
        <p14:creationId xmlns:p14="http://schemas.microsoft.com/office/powerpoint/2010/main" val="17004221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DA72027-9209-46A4-92F4-CF024A369985}" type="datetimeFigureOut">
              <a:rPr lang="en-IN" smtClean="0"/>
              <a:t>20-03-2023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BFCFBA8-F703-4DC6-BC03-4455099BAC69}" type="slidenum">
              <a:rPr lang="en-IN" smtClean="0"/>
              <a:t>‹#›</a:t>
            </a:fld>
            <a:endParaRPr lang="en-IN"/>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6337118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DA72027-9209-46A4-92F4-CF024A369985}" type="datetimeFigureOut">
              <a:rPr lang="en-IN" smtClean="0"/>
              <a:t>20-03-2023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BFCFBA8-F703-4DC6-BC03-4455099BAC69}" type="slidenum">
              <a:rPr lang="en-IN" smtClean="0"/>
              <a:t>‹#›</a:t>
            </a:fld>
            <a:endParaRPr lang="en-IN"/>
          </a:p>
        </p:txBody>
      </p:sp>
    </p:spTree>
    <p:extLst>
      <p:ext uri="{BB962C8B-B14F-4D97-AF65-F5344CB8AC3E}">
        <p14:creationId xmlns:p14="http://schemas.microsoft.com/office/powerpoint/2010/main" val="26132503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DA72027-9209-46A4-92F4-CF024A369985}" type="datetimeFigureOut">
              <a:rPr lang="en-IN" smtClean="0"/>
              <a:t>20-03-2023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BFCFBA8-F703-4DC6-BC03-4455099BAC69}" type="slidenum">
              <a:rPr lang="en-IN" smtClean="0"/>
              <a:t>‹#›</a:t>
            </a:fld>
            <a:endParaRPr lang="en-IN"/>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5687650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DA72027-9209-46A4-92F4-CF024A369985}" type="datetimeFigureOut">
              <a:rPr lang="en-IN" smtClean="0"/>
              <a:t>20-03-2023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BFCFBA8-F703-4DC6-BC03-4455099BAC69}" type="slidenum">
              <a:rPr lang="en-IN" smtClean="0"/>
              <a:t>‹#›</a:t>
            </a:fld>
            <a:endParaRPr lang="en-IN"/>
          </a:p>
        </p:txBody>
      </p:sp>
    </p:spTree>
    <p:extLst>
      <p:ext uri="{BB962C8B-B14F-4D97-AF65-F5344CB8AC3E}">
        <p14:creationId xmlns:p14="http://schemas.microsoft.com/office/powerpoint/2010/main" val="21511109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A72027-9209-46A4-92F4-CF024A369985}" type="datetimeFigureOut">
              <a:rPr lang="en-IN" smtClean="0"/>
              <a:t>20-03-2023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BFCFBA8-F703-4DC6-BC03-4455099BAC69}" type="slidenum">
              <a:rPr lang="en-IN" smtClean="0"/>
              <a:t>‹#›</a:t>
            </a:fld>
            <a:endParaRPr lang="en-IN"/>
          </a:p>
        </p:txBody>
      </p:sp>
    </p:spTree>
    <p:extLst>
      <p:ext uri="{BB962C8B-B14F-4D97-AF65-F5344CB8AC3E}">
        <p14:creationId xmlns:p14="http://schemas.microsoft.com/office/powerpoint/2010/main" val="188650108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A72027-9209-46A4-92F4-CF024A369985}" type="datetimeFigureOut">
              <a:rPr lang="en-IN" smtClean="0"/>
              <a:t>20-03-2023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BFCFBA8-F703-4DC6-BC03-4455099BAC69}" type="slidenum">
              <a:rPr lang="en-IN" smtClean="0"/>
              <a:t>‹#›</a:t>
            </a:fld>
            <a:endParaRPr lang="en-IN"/>
          </a:p>
        </p:txBody>
      </p:sp>
    </p:spTree>
    <p:extLst>
      <p:ext uri="{BB962C8B-B14F-4D97-AF65-F5344CB8AC3E}">
        <p14:creationId xmlns:p14="http://schemas.microsoft.com/office/powerpoint/2010/main" val="9509847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71650">
              <a:schemeClr val="tx2">
                <a:lumMod val="20000"/>
                <a:lumOff val="80000"/>
              </a:schemeClr>
            </a:gs>
            <a:gs pos="0">
              <a:schemeClr val="bg2">
                <a:tint val="97000"/>
                <a:hueMod val="92000"/>
                <a:satMod val="169000"/>
                <a:lumMod val="164000"/>
              </a:schemeClr>
            </a:gs>
            <a:gs pos="100000">
              <a:schemeClr val="bg2">
                <a:shade val="96000"/>
                <a:satMod val="120000"/>
                <a:lumMod val="90000"/>
              </a:schemeClr>
            </a:gs>
          </a:gsLst>
          <a:lin ang="6120000" scaled="1"/>
          <a:tileRect/>
        </a:gradFill>
        <a:effectLst/>
      </p:bgPr>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CDA72027-9209-46A4-92F4-CF024A369985}" type="datetimeFigureOut">
              <a:rPr lang="en-IN" smtClean="0"/>
              <a:t>20-03-2023</a:t>
            </a:fld>
            <a:endParaRPr lang="en-IN"/>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IN"/>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2BFCFBA8-F703-4DC6-BC03-4455099BAC69}" type="slidenum">
              <a:rPr lang="en-IN" smtClean="0"/>
              <a:t>‹#›</a:t>
            </a:fld>
            <a:endParaRPr lang="en-IN"/>
          </a:p>
        </p:txBody>
      </p:sp>
    </p:spTree>
    <p:extLst>
      <p:ext uri="{BB962C8B-B14F-4D97-AF65-F5344CB8AC3E}">
        <p14:creationId xmlns:p14="http://schemas.microsoft.com/office/powerpoint/2010/main" val="19261853"/>
      </p:ext>
    </p:extLst>
  </p:cSld>
  <p:clrMap bg1="dk1" tx1="lt1" bg2="dk2" tx2="lt2" accent1="accent1" accent2="accent2" accent3="accent3" accent4="accent4" accent5="accent5" accent6="accent6" hlink="hlink" folHlink="folHlink"/>
  <p:sldLayoutIdLst>
    <p:sldLayoutId id="2147483918" r:id="rId1"/>
    <p:sldLayoutId id="2147483919" r:id="rId2"/>
    <p:sldLayoutId id="2147483920" r:id="rId3"/>
    <p:sldLayoutId id="2147483921" r:id="rId4"/>
    <p:sldLayoutId id="2147483922" r:id="rId5"/>
    <p:sldLayoutId id="2147483923" r:id="rId6"/>
    <p:sldLayoutId id="2147483924" r:id="rId7"/>
    <p:sldLayoutId id="2147483925" r:id="rId8"/>
    <p:sldLayoutId id="2147483926" r:id="rId9"/>
    <p:sldLayoutId id="2147483927" r:id="rId10"/>
    <p:sldLayoutId id="2147483928" r:id="rId11"/>
    <p:sldLayoutId id="2147483929" r:id="rId12"/>
    <p:sldLayoutId id="2147483930" r:id="rId13"/>
    <p:sldLayoutId id="2147483931" r:id="rId14"/>
    <p:sldLayoutId id="2147483932" r:id="rId15"/>
    <p:sldLayoutId id="2147483933" r:id="rId16"/>
    <p:sldLayoutId id="2147483934"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03681" y="1233997"/>
            <a:ext cx="11167405" cy="5139869"/>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ENTREPRENEURSHIP</a:t>
            </a:r>
          </a:p>
          <a:p>
            <a:pPr algn="ctr"/>
            <a:endParaRPr lang="en-US" sz="4000" b="1" dirty="0">
              <a:solidFill>
                <a:schemeClr val="bg1"/>
              </a:solidFill>
              <a:latin typeface="Times New Roman" panose="02020603050405020304" pitchFamily="18" charset="0"/>
              <a:cs typeface="Times New Roman" panose="02020603050405020304" pitchFamily="18" charset="0"/>
            </a:endParaRPr>
          </a:p>
          <a:p>
            <a:pPr algn="ctr"/>
            <a:endParaRPr lang="en-US" sz="4000" b="1" dirty="0">
              <a:solidFill>
                <a:schemeClr val="bg1"/>
              </a:solidFill>
              <a:latin typeface="Times New Roman" panose="02020603050405020304" pitchFamily="18" charset="0"/>
              <a:cs typeface="Times New Roman" panose="02020603050405020304" pitchFamily="18" charset="0"/>
            </a:endParaRPr>
          </a:p>
          <a:p>
            <a:pPr algn="ctr"/>
            <a:endParaRPr lang="en-US" sz="4000" b="1" dirty="0">
              <a:solidFill>
                <a:schemeClr val="bg1"/>
              </a:solidFill>
              <a:latin typeface="Times New Roman" panose="02020603050405020304" pitchFamily="18" charset="0"/>
              <a:cs typeface="Times New Roman" panose="02020603050405020304" pitchFamily="18" charset="0"/>
            </a:endParaRPr>
          </a:p>
          <a:p>
            <a:pPr algn="ctr"/>
            <a:endParaRPr lang="en-US" sz="4000" b="1" dirty="0">
              <a:solidFill>
                <a:schemeClr val="bg1"/>
              </a:solidFill>
              <a:latin typeface="Times New Roman" panose="02020603050405020304" pitchFamily="18" charset="0"/>
              <a:cs typeface="Times New Roman" panose="02020603050405020304" pitchFamily="18" charset="0"/>
            </a:endParaRPr>
          </a:p>
          <a:p>
            <a:pPr algn="ctr"/>
            <a:endParaRPr lang="en-US" sz="4000" b="1" dirty="0">
              <a:solidFill>
                <a:schemeClr val="bg1"/>
              </a:solidFill>
              <a:latin typeface="Times New Roman" panose="02020603050405020304" pitchFamily="18" charset="0"/>
              <a:cs typeface="Times New Roman" panose="02020603050405020304" pitchFamily="18" charset="0"/>
            </a:endParaRPr>
          </a:p>
          <a:p>
            <a:pPr algn="ctr"/>
            <a:endParaRPr lang="en-US" sz="4000" b="1" dirty="0">
              <a:solidFill>
                <a:schemeClr val="bg1"/>
              </a:solidFill>
              <a:latin typeface="Times New Roman" panose="02020603050405020304" pitchFamily="18" charset="0"/>
              <a:cs typeface="Times New Roman" panose="02020603050405020304" pitchFamily="18" charset="0"/>
            </a:endParaRPr>
          </a:p>
          <a:p>
            <a:pPr algn="ctr"/>
            <a:r>
              <a:rPr lang="en-US" sz="2400" b="1" dirty="0">
                <a:solidFill>
                  <a:schemeClr val="bg1"/>
                </a:solidFill>
                <a:latin typeface="Times New Roman" panose="02020603050405020304" pitchFamily="18" charset="0"/>
                <a:cs typeface="Times New Roman" panose="02020603050405020304" pitchFamily="18" charset="0"/>
              </a:rPr>
              <a:t>Student : Alexandru Ilie</a:t>
            </a:r>
          </a:p>
          <a:p>
            <a:pPr algn="ctr"/>
            <a:r>
              <a:rPr lang="en-US" sz="2400" b="1" dirty="0">
                <a:solidFill>
                  <a:schemeClr val="bg1"/>
                </a:solidFill>
                <a:latin typeface="Times New Roman" panose="02020603050405020304" pitchFamily="18" charset="0"/>
                <a:cs typeface="Times New Roman" panose="02020603050405020304" pitchFamily="18" charset="0"/>
              </a:rPr>
              <a:t>Student ID : 2113107</a:t>
            </a:r>
            <a:endParaRPr lang="en-IN" sz="2400" dirty="0">
              <a:solidFill>
                <a:schemeClr val="bg1"/>
              </a:solidFill>
              <a:latin typeface="Times New Roman" panose="02020603050405020304" pitchFamily="18" charset="0"/>
              <a:cs typeface="Times New Roman" panose="02020603050405020304" pitchFamily="18" charset="0"/>
            </a:endParaRPr>
          </a:p>
        </p:txBody>
      </p:sp>
      <p:pic>
        <p:nvPicPr>
          <p:cNvPr id="3" name="image1.jpeg" descr="A picture containing knife  Description automatically generated">
            <a:extLst>
              <a:ext uri="{FF2B5EF4-FFF2-40B4-BE49-F238E27FC236}">
                <a16:creationId xmlns:a16="http://schemas.microsoft.com/office/drawing/2014/main" id="{DB9FBDA0-093A-222B-1D2D-406901B90F0D}"/>
              </a:ext>
            </a:extLst>
          </p:cNvPr>
          <p:cNvPicPr>
            <a:picLocks noChangeAspect="1"/>
          </p:cNvPicPr>
          <p:nvPr/>
        </p:nvPicPr>
        <p:blipFill>
          <a:blip r:embed="rId2" cstate="print"/>
          <a:stretch>
            <a:fillRect/>
          </a:stretch>
        </p:blipFill>
        <p:spPr>
          <a:xfrm>
            <a:off x="374320" y="254635"/>
            <a:ext cx="2317115" cy="862330"/>
          </a:xfrm>
          <a:prstGeom prst="rect">
            <a:avLst/>
          </a:prstGeom>
        </p:spPr>
      </p:pic>
    </p:spTree>
    <p:extLst>
      <p:ext uri="{BB962C8B-B14F-4D97-AF65-F5344CB8AC3E}">
        <p14:creationId xmlns:p14="http://schemas.microsoft.com/office/powerpoint/2010/main" val="12863090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ow to Effectively Draft the Table of Contents of Your Boo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44145" y="1080655"/>
            <a:ext cx="5153891" cy="3976254"/>
          </a:xfrm>
          <a:prstGeom prst="rect">
            <a:avLst/>
          </a:prstGeom>
          <a:noFill/>
          <a:effectLst>
            <a:reflection blurRad="6350" stA="50000" endA="275" endPos="40000" dist="101600" dir="5400000" sy="-100000" algn="bl" rotWithShape="0"/>
            <a:softEdge rad="127000"/>
          </a:effectLst>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3483429" y="188686"/>
            <a:ext cx="6241142" cy="584775"/>
          </a:xfrm>
          <a:prstGeom prst="rect">
            <a:avLst/>
          </a:prstGeom>
          <a:noFill/>
        </p:spPr>
        <p:txBody>
          <a:bodyPr wrap="square" rtlCol="0">
            <a:spAutoFit/>
          </a:bodyPr>
          <a:lstStyle/>
          <a:p>
            <a:pPr algn="ctr"/>
            <a:r>
              <a:rPr lang="en-IN" sz="3200" b="1" dirty="0">
                <a:solidFill>
                  <a:schemeClr val="bg1"/>
                </a:solidFill>
                <a:latin typeface="Times New Roman" panose="02020603050405020304" pitchFamily="18" charset="0"/>
                <a:cs typeface="Times New Roman" panose="02020603050405020304" pitchFamily="18" charset="0"/>
              </a:rPr>
              <a:t>Table of contents </a:t>
            </a:r>
          </a:p>
        </p:txBody>
      </p:sp>
      <p:sp>
        <p:nvSpPr>
          <p:cNvPr id="3" name="TextBox 2"/>
          <p:cNvSpPr txBox="1"/>
          <p:nvPr/>
        </p:nvSpPr>
        <p:spPr>
          <a:xfrm>
            <a:off x="406400" y="1219200"/>
            <a:ext cx="6154057" cy="5028556"/>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IN" b="1" i="1" dirty="0">
                <a:solidFill>
                  <a:schemeClr val="bg1"/>
                </a:solidFill>
                <a:latin typeface="Times New Roman" panose="02020603050405020304" pitchFamily="18" charset="0"/>
                <a:cs typeface="Times New Roman" panose="02020603050405020304" pitchFamily="18" charset="0"/>
              </a:rPr>
              <a:t>Slide 3: Introduction</a:t>
            </a:r>
          </a:p>
          <a:p>
            <a:pPr marL="285750" indent="-285750" algn="just">
              <a:lnSpc>
                <a:spcPct val="150000"/>
              </a:lnSpc>
              <a:buFont typeface="Arial" panose="020B0604020202020204" pitchFamily="34" charset="0"/>
              <a:buChar char="•"/>
            </a:pPr>
            <a:r>
              <a:rPr lang="en-IN" b="1" i="1" dirty="0">
                <a:solidFill>
                  <a:schemeClr val="bg1"/>
                </a:solidFill>
                <a:latin typeface="Times New Roman" panose="02020603050405020304" pitchFamily="18" charset="0"/>
                <a:cs typeface="Times New Roman" panose="02020603050405020304" pitchFamily="18" charset="0"/>
              </a:rPr>
              <a:t>Slide 4:Overview of the business idea, product and/or service</a:t>
            </a:r>
          </a:p>
          <a:p>
            <a:pPr marL="285750" indent="-285750" algn="just">
              <a:lnSpc>
                <a:spcPct val="150000"/>
              </a:lnSpc>
              <a:buFont typeface="Arial" panose="020B0604020202020204" pitchFamily="34" charset="0"/>
              <a:buChar char="•"/>
            </a:pPr>
            <a:r>
              <a:rPr lang="en-IN" b="1" i="1" dirty="0">
                <a:solidFill>
                  <a:schemeClr val="bg1"/>
                </a:solidFill>
                <a:latin typeface="Times New Roman" panose="02020603050405020304" pitchFamily="18" charset="0"/>
                <a:cs typeface="Times New Roman" panose="02020603050405020304" pitchFamily="18" charset="0"/>
              </a:rPr>
              <a:t>Slide 5: Ownership, Legal format and management of the company</a:t>
            </a:r>
          </a:p>
          <a:p>
            <a:pPr marL="285750" indent="-285750" algn="just">
              <a:lnSpc>
                <a:spcPct val="150000"/>
              </a:lnSpc>
              <a:buFont typeface="Arial" panose="020B0604020202020204" pitchFamily="34" charset="0"/>
              <a:buChar char="•"/>
            </a:pPr>
            <a:r>
              <a:rPr lang="en-IN" b="1" i="1" dirty="0">
                <a:solidFill>
                  <a:schemeClr val="bg1"/>
                </a:solidFill>
                <a:latin typeface="Times New Roman" panose="02020603050405020304" pitchFamily="18" charset="0"/>
                <a:cs typeface="Times New Roman" panose="02020603050405020304" pitchFamily="18" charset="0"/>
              </a:rPr>
              <a:t>Slide 6: SWOT analysis</a:t>
            </a:r>
          </a:p>
          <a:p>
            <a:pPr marL="285750" indent="-285750" algn="just">
              <a:lnSpc>
                <a:spcPct val="150000"/>
              </a:lnSpc>
              <a:buFont typeface="Arial" panose="020B0604020202020204" pitchFamily="34" charset="0"/>
              <a:buChar char="•"/>
            </a:pPr>
            <a:r>
              <a:rPr lang="en-IN" b="1" i="1" dirty="0">
                <a:solidFill>
                  <a:schemeClr val="bg1"/>
                </a:solidFill>
                <a:latin typeface="Times New Roman" panose="02020603050405020304" pitchFamily="18" charset="0"/>
                <a:cs typeface="Times New Roman" panose="02020603050405020304" pitchFamily="18" charset="0"/>
              </a:rPr>
              <a:t>Slide 7: Marketing mix</a:t>
            </a:r>
          </a:p>
          <a:p>
            <a:pPr marL="285750" indent="-285750" algn="just">
              <a:lnSpc>
                <a:spcPct val="150000"/>
              </a:lnSpc>
              <a:buFont typeface="Arial" panose="020B0604020202020204" pitchFamily="34" charset="0"/>
              <a:buChar char="•"/>
            </a:pPr>
            <a:r>
              <a:rPr lang="en-IN" b="1" i="1" dirty="0">
                <a:solidFill>
                  <a:schemeClr val="bg1"/>
                </a:solidFill>
                <a:latin typeface="Times New Roman" panose="02020603050405020304" pitchFamily="18" charset="0"/>
                <a:cs typeface="Times New Roman" panose="02020603050405020304" pitchFamily="18" charset="0"/>
              </a:rPr>
              <a:t>Slide 8: Target market and marketing strategies the company will adopt to reach their customers</a:t>
            </a:r>
          </a:p>
          <a:p>
            <a:pPr marL="285750" indent="-285750" algn="just">
              <a:lnSpc>
                <a:spcPct val="150000"/>
              </a:lnSpc>
              <a:buFont typeface="Arial" panose="020B0604020202020204" pitchFamily="34" charset="0"/>
              <a:buChar char="•"/>
            </a:pPr>
            <a:r>
              <a:rPr lang="en-IN" b="1" i="1" dirty="0">
                <a:solidFill>
                  <a:schemeClr val="bg1"/>
                </a:solidFill>
                <a:latin typeface="Times New Roman" panose="02020603050405020304" pitchFamily="18" charset="0"/>
                <a:cs typeface="Times New Roman" panose="02020603050405020304" pitchFamily="18" charset="0"/>
              </a:rPr>
              <a:t>Slide 9: Conclusion</a:t>
            </a:r>
          </a:p>
          <a:p>
            <a:pPr marL="285750" indent="-285750" algn="just">
              <a:lnSpc>
                <a:spcPct val="150000"/>
              </a:lnSpc>
              <a:buFont typeface="Arial" panose="020B0604020202020204" pitchFamily="34" charset="0"/>
              <a:buChar char="•"/>
            </a:pPr>
            <a:r>
              <a:rPr lang="en-IN" b="1" i="1" dirty="0">
                <a:solidFill>
                  <a:schemeClr val="bg1"/>
                </a:solidFill>
                <a:latin typeface="Times New Roman" panose="02020603050405020304" pitchFamily="18" charset="0"/>
                <a:cs typeface="Times New Roman" panose="02020603050405020304" pitchFamily="18" charset="0"/>
              </a:rPr>
              <a:t>Slide 10: References  </a:t>
            </a:r>
          </a:p>
          <a:p>
            <a:pPr marL="285750" indent="-285750" algn="just">
              <a:lnSpc>
                <a:spcPct val="150000"/>
              </a:lnSpc>
              <a:buFont typeface="Arial" panose="020B0604020202020204" pitchFamily="34" charset="0"/>
              <a:buChar char="•"/>
            </a:pPr>
            <a:endParaRPr lang="en-IN" b="1" i="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319729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336473" y="263236"/>
            <a:ext cx="5306291" cy="584775"/>
          </a:xfrm>
          <a:prstGeom prst="rect">
            <a:avLst/>
          </a:prstGeom>
          <a:noFill/>
        </p:spPr>
        <p:txBody>
          <a:bodyPr wrap="square" rtlCol="0">
            <a:spAutoFit/>
          </a:bodyPr>
          <a:lstStyle/>
          <a:p>
            <a:pPr algn="ctr"/>
            <a:r>
              <a:rPr lang="en-IN" sz="3200" b="1" dirty="0">
                <a:solidFill>
                  <a:schemeClr val="bg1"/>
                </a:solidFill>
                <a:latin typeface="Times New Roman" panose="02020603050405020304" pitchFamily="18" charset="0"/>
                <a:cs typeface="Times New Roman" panose="02020603050405020304" pitchFamily="18" charset="0"/>
              </a:rPr>
              <a:t>Introduction</a:t>
            </a:r>
          </a:p>
        </p:txBody>
      </p:sp>
      <p:pic>
        <p:nvPicPr>
          <p:cNvPr id="1026" name="Picture 2" descr="Top 5 Takeaways On The Importance of Entrepreneurship - DCID"/>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38950" y="1200150"/>
            <a:ext cx="5067300" cy="3333750"/>
          </a:xfrm>
          <a:prstGeom prst="rect">
            <a:avLst/>
          </a:prstGeom>
          <a:noFill/>
          <a:effectLst>
            <a:reflection blurRad="6350" stA="50000" endA="275" endPos="40000" dist="101600" dir="5400000" sy="-100000" algn="bl" rotWithShape="0"/>
            <a:softEdge rad="127000"/>
          </a:effectLst>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221673" y="1052945"/>
            <a:ext cx="6456218" cy="1754326"/>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IN" dirty="0">
                <a:solidFill>
                  <a:schemeClr val="bg1"/>
                </a:solidFill>
                <a:latin typeface="Times New Roman" panose="02020603050405020304" pitchFamily="18" charset="0"/>
                <a:cs typeface="Times New Roman" panose="02020603050405020304" pitchFamily="18" charset="0"/>
              </a:rPr>
              <a:t>Entrepreneurship is key for regulating and executing any business idea for a better growth opportunity and thus creating some of the major income sources for the future (</a:t>
            </a:r>
            <a:r>
              <a:rPr lang="en-IN" dirty="0" err="1">
                <a:solidFill>
                  <a:schemeClr val="bg1"/>
                </a:solidFill>
                <a:latin typeface="Times New Roman" panose="02020603050405020304" pitchFamily="18" charset="0"/>
                <a:cs typeface="Times New Roman" panose="02020603050405020304" pitchFamily="18" charset="0"/>
              </a:rPr>
              <a:t>Olanrewaju</a:t>
            </a:r>
            <a:r>
              <a:rPr lang="en-IN" dirty="0">
                <a:solidFill>
                  <a:schemeClr val="bg1"/>
                </a:solidFill>
                <a:latin typeface="Times New Roman" panose="02020603050405020304" pitchFamily="18" charset="0"/>
                <a:cs typeface="Times New Roman" panose="02020603050405020304" pitchFamily="18" charset="0"/>
              </a:rPr>
              <a:t> </a:t>
            </a:r>
            <a:r>
              <a:rPr lang="en-IN" i="1" dirty="0">
                <a:solidFill>
                  <a:schemeClr val="bg1"/>
                </a:solidFill>
                <a:latin typeface="Times New Roman" panose="02020603050405020304" pitchFamily="18" charset="0"/>
                <a:cs typeface="Times New Roman" panose="02020603050405020304" pitchFamily="18" charset="0"/>
              </a:rPr>
              <a:t>et al.</a:t>
            </a:r>
            <a:r>
              <a:rPr lang="en-IN" dirty="0">
                <a:solidFill>
                  <a:schemeClr val="bg1"/>
                </a:solidFill>
                <a:latin typeface="Times New Roman" panose="02020603050405020304" pitchFamily="18" charset="0"/>
                <a:cs typeface="Times New Roman" panose="02020603050405020304" pitchFamily="18" charset="0"/>
              </a:rPr>
              <a:t>, 2019, p.12). </a:t>
            </a:r>
          </a:p>
        </p:txBody>
      </p:sp>
    </p:spTree>
    <p:extLst>
      <p:ext uri="{BB962C8B-B14F-4D97-AF65-F5344CB8AC3E}">
        <p14:creationId xmlns:p14="http://schemas.microsoft.com/office/powerpoint/2010/main" val="13077070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867150" y="266700"/>
            <a:ext cx="6381750" cy="1569660"/>
          </a:xfrm>
          <a:prstGeom prst="rect">
            <a:avLst/>
          </a:prstGeom>
          <a:noFill/>
        </p:spPr>
        <p:txBody>
          <a:bodyPr wrap="square" rtlCol="0">
            <a:spAutoFit/>
          </a:bodyPr>
          <a:lstStyle/>
          <a:p>
            <a:pPr algn="ctr"/>
            <a:r>
              <a:rPr lang="en-IN" sz="3200" b="1" dirty="0">
                <a:solidFill>
                  <a:schemeClr val="bg1"/>
                </a:solidFill>
                <a:latin typeface="Times New Roman" panose="02020603050405020304" pitchFamily="18" charset="0"/>
                <a:cs typeface="Times New Roman" panose="02020603050405020304" pitchFamily="18" charset="0"/>
              </a:rPr>
              <a:t>Overview of the business idea, product and/or service</a:t>
            </a:r>
          </a:p>
          <a:p>
            <a:pPr algn="ctr"/>
            <a:endParaRPr lang="en-IN" sz="3200" b="1" dirty="0">
              <a:solidFill>
                <a:schemeClr val="bg1"/>
              </a:solidFill>
              <a:latin typeface="Times New Roman" panose="02020603050405020304" pitchFamily="18" charset="0"/>
              <a:cs typeface="Times New Roman" panose="02020603050405020304" pitchFamily="18" charset="0"/>
            </a:endParaRPr>
          </a:p>
        </p:txBody>
      </p:sp>
      <p:pic>
        <p:nvPicPr>
          <p:cNvPr id="2050" name="Picture 2" descr="Tips to Turn Your Coffee Shop Into a Must-Go Destination - Perfect Daily  Grind"/>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86550" y="1695450"/>
            <a:ext cx="5276849" cy="3143250"/>
          </a:xfrm>
          <a:prstGeom prst="rect">
            <a:avLst/>
          </a:prstGeom>
          <a:noFill/>
          <a:effectLst>
            <a:reflection blurRad="6350" stA="50000" endA="275" endPos="40000" dist="101600" dir="5400000" sy="-100000" algn="bl" rotWithShape="0"/>
            <a:softEdge rad="127000"/>
          </a:effectLst>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415636" y="1836360"/>
            <a:ext cx="5874328" cy="3782061"/>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IN" dirty="0">
                <a:solidFill>
                  <a:schemeClr val="bg1"/>
                </a:solidFill>
                <a:latin typeface="Times New Roman" panose="02020603050405020304" pitchFamily="18" charset="0"/>
                <a:cs typeface="Times New Roman" panose="02020603050405020304" pitchFamily="18" charset="0"/>
              </a:rPr>
              <a:t>The business idea that has been considered is the </a:t>
            </a:r>
            <a:r>
              <a:rPr lang="en-IN" dirty="0" err="1">
                <a:solidFill>
                  <a:schemeClr val="bg1"/>
                </a:solidFill>
                <a:latin typeface="Times New Roman" panose="02020603050405020304" pitchFamily="18" charset="0"/>
                <a:cs typeface="Times New Roman" panose="02020603050405020304" pitchFamily="18" charset="0"/>
              </a:rPr>
              <a:t>MugMingle</a:t>
            </a:r>
            <a:r>
              <a:rPr lang="en-IN" dirty="0">
                <a:solidFill>
                  <a:schemeClr val="bg1"/>
                </a:solidFill>
                <a:latin typeface="Times New Roman" panose="02020603050405020304" pitchFamily="18" charset="0"/>
                <a:cs typeface="Times New Roman" panose="02020603050405020304" pitchFamily="18" charset="0"/>
              </a:rPr>
              <a:t> and it has the potential to become one of the major sources for the beverage industry. </a:t>
            </a:r>
          </a:p>
          <a:p>
            <a:pPr marL="285750" indent="-285750" algn="just">
              <a:lnSpc>
                <a:spcPct val="150000"/>
              </a:lnSpc>
              <a:buFont typeface="Arial" panose="020B0604020202020204" pitchFamily="34" charset="0"/>
              <a:buChar char="•"/>
            </a:pPr>
            <a:r>
              <a:rPr lang="en-IN" dirty="0" err="1">
                <a:solidFill>
                  <a:schemeClr val="bg1"/>
                </a:solidFill>
                <a:latin typeface="Times New Roman" panose="02020603050405020304" pitchFamily="18" charset="0"/>
                <a:cs typeface="Times New Roman" panose="02020603050405020304" pitchFamily="18" charset="0"/>
              </a:rPr>
              <a:t>MugMingle</a:t>
            </a:r>
            <a:r>
              <a:rPr lang="en-IN" dirty="0">
                <a:solidFill>
                  <a:schemeClr val="bg1"/>
                </a:solidFill>
                <a:latin typeface="Times New Roman" panose="02020603050405020304" pitchFamily="18" charset="0"/>
                <a:cs typeface="Times New Roman" panose="02020603050405020304" pitchFamily="18" charset="0"/>
              </a:rPr>
              <a:t> will provide quality service to its customers in the UK market with a variety of coffee and products regarding it. </a:t>
            </a:r>
          </a:p>
          <a:p>
            <a:pPr marL="285750" indent="-285750" algn="just">
              <a:lnSpc>
                <a:spcPct val="150000"/>
              </a:lnSpc>
              <a:buFont typeface="Arial" panose="020B0604020202020204" pitchFamily="34" charset="0"/>
              <a:buChar char="•"/>
            </a:pPr>
            <a:r>
              <a:rPr lang="en-IN" dirty="0">
                <a:solidFill>
                  <a:schemeClr val="bg1"/>
                </a:solidFill>
                <a:latin typeface="Times New Roman" panose="02020603050405020304" pitchFamily="18" charset="0"/>
                <a:cs typeface="Times New Roman" panose="02020603050405020304" pitchFamily="18" charset="0"/>
              </a:rPr>
              <a:t>It can be said that the company will cater to the rich beverage culture with instant coffee and products like a coffee pots, roasted coffee beans and so on. </a:t>
            </a:r>
          </a:p>
        </p:txBody>
      </p:sp>
    </p:spTree>
    <p:extLst>
      <p:ext uri="{BB962C8B-B14F-4D97-AF65-F5344CB8AC3E}">
        <p14:creationId xmlns:p14="http://schemas.microsoft.com/office/powerpoint/2010/main" val="20684227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562350" y="209550"/>
            <a:ext cx="5772150" cy="1569660"/>
          </a:xfrm>
          <a:prstGeom prst="rect">
            <a:avLst/>
          </a:prstGeom>
          <a:noFill/>
        </p:spPr>
        <p:txBody>
          <a:bodyPr wrap="square" rtlCol="0">
            <a:spAutoFit/>
          </a:bodyPr>
          <a:lstStyle/>
          <a:p>
            <a:pPr algn="ctr"/>
            <a:r>
              <a:rPr lang="en-IN" sz="3200" b="1" dirty="0">
                <a:solidFill>
                  <a:schemeClr val="bg1"/>
                </a:solidFill>
                <a:latin typeface="Times New Roman" panose="02020603050405020304" pitchFamily="18" charset="0"/>
                <a:cs typeface="Times New Roman" panose="02020603050405020304" pitchFamily="18" charset="0"/>
              </a:rPr>
              <a:t>Ownership, Legal format and management of the company</a:t>
            </a:r>
          </a:p>
          <a:p>
            <a:pPr algn="ctr"/>
            <a:endParaRPr lang="en-IN" sz="3200" b="1" dirty="0">
              <a:solidFill>
                <a:schemeClr val="bg1"/>
              </a:solidFill>
              <a:latin typeface="Times New Roman" panose="02020603050405020304" pitchFamily="18" charset="0"/>
              <a:cs typeface="Times New Roman" panose="02020603050405020304" pitchFamily="18" charset="0"/>
            </a:endParaRPr>
          </a:p>
        </p:txBody>
      </p:sp>
      <p:pic>
        <p:nvPicPr>
          <p:cNvPr id="3074" name="Picture 2" descr="A Complete Guide to Start a Private Limited Company in India"/>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00750" y="1485900"/>
            <a:ext cx="5943600" cy="3619500"/>
          </a:xfrm>
          <a:prstGeom prst="rect">
            <a:avLst/>
          </a:prstGeom>
          <a:noFill/>
          <a:effectLst>
            <a:reflection blurRad="6350" stA="50000" endA="275" endPos="40000" dist="101600" dir="5400000" sy="-100000" algn="bl" rotWithShape="0"/>
            <a:softEdge rad="127000"/>
          </a:effectLst>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304800" y="1779210"/>
            <a:ext cx="5555673" cy="4247317"/>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IN" dirty="0">
                <a:solidFill>
                  <a:schemeClr val="bg1"/>
                </a:solidFill>
                <a:latin typeface="Times New Roman" panose="02020603050405020304" pitchFamily="18" charset="0"/>
                <a:cs typeface="Times New Roman" panose="02020603050405020304" pitchFamily="18" charset="0"/>
              </a:rPr>
              <a:t>As the company is a </a:t>
            </a:r>
            <a:r>
              <a:rPr lang="en-IN" b="1" i="1" dirty="0">
                <a:solidFill>
                  <a:schemeClr val="bg1"/>
                </a:solidFill>
                <a:latin typeface="Times New Roman" panose="02020603050405020304" pitchFamily="18" charset="0"/>
                <a:cs typeface="Times New Roman" panose="02020603050405020304" pitchFamily="18" charset="0"/>
              </a:rPr>
              <a:t>private company</a:t>
            </a:r>
            <a:r>
              <a:rPr lang="en-IN" dirty="0">
                <a:solidFill>
                  <a:schemeClr val="bg1"/>
                </a:solidFill>
                <a:latin typeface="Times New Roman" panose="02020603050405020304" pitchFamily="18" charset="0"/>
                <a:cs typeface="Times New Roman" panose="02020603050405020304" pitchFamily="18" charset="0"/>
              </a:rPr>
              <a:t>, it will follow the general legal and organisational format for the UK market as well. </a:t>
            </a:r>
          </a:p>
          <a:p>
            <a:pPr marL="285750" indent="-285750" algn="just">
              <a:lnSpc>
                <a:spcPct val="150000"/>
              </a:lnSpc>
              <a:buFont typeface="Arial" panose="020B0604020202020204" pitchFamily="34" charset="0"/>
              <a:buChar char="•"/>
            </a:pPr>
            <a:r>
              <a:rPr lang="en-IN" dirty="0">
                <a:solidFill>
                  <a:schemeClr val="bg1"/>
                </a:solidFill>
                <a:latin typeface="Times New Roman" panose="02020603050405020304" pitchFamily="18" charset="0"/>
                <a:cs typeface="Times New Roman" panose="02020603050405020304" pitchFamily="18" charset="0"/>
              </a:rPr>
              <a:t>According to Sameer (2021, p.6), with the help of the private setup any of the companies might follow the legal format of the local exemplars and help themselves to thrive in the existing market. </a:t>
            </a:r>
          </a:p>
          <a:p>
            <a:pPr marL="285750" indent="-285750" algn="just">
              <a:lnSpc>
                <a:spcPct val="150000"/>
              </a:lnSpc>
              <a:buFont typeface="Arial" panose="020B0604020202020204" pitchFamily="34" charset="0"/>
              <a:buChar char="•"/>
            </a:pPr>
            <a:r>
              <a:rPr lang="en-IN" dirty="0">
                <a:solidFill>
                  <a:schemeClr val="bg1"/>
                </a:solidFill>
                <a:latin typeface="Times New Roman" panose="02020603050405020304" pitchFamily="18" charset="0"/>
                <a:cs typeface="Times New Roman" panose="02020603050405020304" pitchFamily="18" charset="0"/>
              </a:rPr>
              <a:t>The company only consists of 25 employees and that is the reason why it will follow the flat organisational structure as well. </a:t>
            </a:r>
          </a:p>
        </p:txBody>
      </p:sp>
    </p:spTree>
    <p:extLst>
      <p:ext uri="{BB962C8B-B14F-4D97-AF65-F5344CB8AC3E}">
        <p14:creationId xmlns:p14="http://schemas.microsoft.com/office/powerpoint/2010/main" val="30623817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886200" y="228600"/>
            <a:ext cx="6724650" cy="1077218"/>
          </a:xfrm>
          <a:prstGeom prst="rect">
            <a:avLst/>
          </a:prstGeom>
          <a:noFill/>
        </p:spPr>
        <p:txBody>
          <a:bodyPr wrap="square" rtlCol="0">
            <a:spAutoFit/>
          </a:bodyPr>
          <a:lstStyle/>
          <a:p>
            <a:pPr algn="ctr"/>
            <a:r>
              <a:rPr lang="en-IN" sz="3200" b="1" dirty="0">
                <a:solidFill>
                  <a:schemeClr val="bg1"/>
                </a:solidFill>
                <a:latin typeface="Times New Roman" panose="02020603050405020304" pitchFamily="18" charset="0"/>
                <a:cs typeface="Times New Roman" panose="02020603050405020304" pitchFamily="18" charset="0"/>
              </a:rPr>
              <a:t>SWOT analysis</a:t>
            </a:r>
          </a:p>
          <a:p>
            <a:pPr algn="ctr"/>
            <a:endParaRPr lang="en-IN" sz="3200" b="1" dirty="0">
              <a:solidFill>
                <a:schemeClr val="bg1"/>
              </a:solidFill>
              <a:latin typeface="Times New Roman" panose="02020603050405020304" pitchFamily="18" charset="0"/>
              <a:cs typeface="Times New Roman" panose="02020603050405020304" pitchFamily="18" charset="0"/>
            </a:endParaRPr>
          </a:p>
        </p:txBody>
      </p:sp>
      <p:pic>
        <p:nvPicPr>
          <p:cNvPr id="4098" name="Picture 2" descr="How to Complete a Personal SWOT Analysis | by Jodie Shaw | Thrive Global |  Mediu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77200" y="1085850"/>
            <a:ext cx="3908424" cy="3600450"/>
          </a:xfrm>
          <a:prstGeom prst="rect">
            <a:avLst/>
          </a:prstGeom>
          <a:noFill/>
          <a:effectLst>
            <a:reflection blurRad="6350" stA="50000" endA="275" endPos="40000" dist="101600" dir="5400000" sy="-100000" algn="bl" rotWithShape="0"/>
            <a:softEdge rad="127000"/>
          </a:effectLst>
          <a:extLst>
            <a:ext uri="{909E8E84-426E-40DD-AFC4-6F175D3DCCD1}">
              <a14:hiddenFill xmlns:a14="http://schemas.microsoft.com/office/drawing/2010/main">
                <a:solidFill>
                  <a:srgbClr val="FFFFFF"/>
                </a:solidFill>
              </a14:hiddenFill>
            </a:ext>
          </a:extLst>
        </p:spPr>
      </p:pic>
      <p:graphicFrame>
        <p:nvGraphicFramePr>
          <p:cNvPr id="4" name="Table 3"/>
          <p:cNvGraphicFramePr>
            <a:graphicFrameLocks noGrp="1"/>
          </p:cNvGraphicFramePr>
          <p:nvPr>
            <p:extLst>
              <p:ext uri="{D42A27DB-BD31-4B8C-83A1-F6EECF244321}">
                <p14:modId xmlns:p14="http://schemas.microsoft.com/office/powerpoint/2010/main" val="238860900"/>
              </p:ext>
            </p:extLst>
          </p:nvPr>
        </p:nvGraphicFramePr>
        <p:xfrm>
          <a:off x="190758" y="1085850"/>
          <a:ext cx="7429242" cy="5176405"/>
        </p:xfrm>
        <a:graphic>
          <a:graphicData uri="http://schemas.openxmlformats.org/drawingml/2006/table">
            <a:tbl>
              <a:tblPr firstRow="1" firstCol="1" bandRow="1">
                <a:tableStyleId>{5C22544A-7EE6-4342-B048-85BDC9FD1C3A}</a:tableStyleId>
              </a:tblPr>
              <a:tblGrid>
                <a:gridCol w="3714621">
                  <a:extLst>
                    <a:ext uri="{9D8B030D-6E8A-4147-A177-3AD203B41FA5}">
                      <a16:colId xmlns:a16="http://schemas.microsoft.com/office/drawing/2014/main" val="3022979274"/>
                    </a:ext>
                  </a:extLst>
                </a:gridCol>
                <a:gridCol w="3714621">
                  <a:extLst>
                    <a:ext uri="{9D8B030D-6E8A-4147-A177-3AD203B41FA5}">
                      <a16:colId xmlns:a16="http://schemas.microsoft.com/office/drawing/2014/main" val="1741248891"/>
                    </a:ext>
                  </a:extLst>
                </a:gridCol>
              </a:tblGrid>
              <a:tr h="5176405">
                <a:tc>
                  <a:txBody>
                    <a:bodyPr/>
                    <a:lstStyle/>
                    <a:p>
                      <a:pPr algn="just">
                        <a:lnSpc>
                          <a:spcPct val="150000"/>
                        </a:lnSpc>
                        <a:spcAft>
                          <a:spcPts val="0"/>
                        </a:spcAft>
                      </a:pPr>
                      <a:r>
                        <a:rPr lang="en-IN" sz="1800" b="0" dirty="0">
                          <a:solidFill>
                            <a:schemeClr val="bg1"/>
                          </a:solidFill>
                          <a:effectLst/>
                          <a:latin typeface="Times New Roman" panose="02020603050405020304" pitchFamily="18" charset="0"/>
                          <a:cs typeface="Times New Roman" panose="02020603050405020304" pitchFamily="18" charset="0"/>
                        </a:rPr>
                        <a:t>Strengths</a:t>
                      </a:r>
                    </a:p>
                    <a:p>
                      <a:pPr marL="342900" lvl="0" indent="-342900" algn="just">
                        <a:lnSpc>
                          <a:spcPct val="150000"/>
                        </a:lnSpc>
                        <a:spcAft>
                          <a:spcPts val="0"/>
                        </a:spcAft>
                        <a:buFont typeface="Symbol" panose="05050102010706020507" pitchFamily="18" charset="2"/>
                        <a:buChar char=""/>
                      </a:pPr>
                      <a:r>
                        <a:rPr lang="en-US" sz="1800" b="0" dirty="0" err="1">
                          <a:solidFill>
                            <a:schemeClr val="bg1"/>
                          </a:solidFill>
                          <a:effectLst/>
                          <a:latin typeface="Times New Roman" panose="02020603050405020304" pitchFamily="18" charset="0"/>
                          <a:cs typeface="Times New Roman" panose="02020603050405020304" pitchFamily="18" charset="0"/>
                        </a:rPr>
                        <a:t>MugMingle</a:t>
                      </a:r>
                      <a:r>
                        <a:rPr lang="en-US" sz="1800" b="0" dirty="0">
                          <a:solidFill>
                            <a:schemeClr val="bg1"/>
                          </a:solidFill>
                          <a:effectLst/>
                          <a:latin typeface="Times New Roman" panose="02020603050405020304" pitchFamily="18" charset="0"/>
                          <a:cs typeface="Times New Roman" panose="02020603050405020304" pitchFamily="18" charset="0"/>
                        </a:rPr>
                        <a:t> has a huge financial backup for the UK market</a:t>
                      </a:r>
                      <a:endParaRPr lang="en-IN" sz="1800" b="0" dirty="0">
                        <a:solidFill>
                          <a:schemeClr val="bg1"/>
                        </a:solidFill>
                        <a:effectLst/>
                        <a:latin typeface="Times New Roman" panose="02020603050405020304" pitchFamily="18"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800" b="0" dirty="0">
                          <a:solidFill>
                            <a:schemeClr val="bg1"/>
                          </a:solidFill>
                          <a:effectLst/>
                          <a:latin typeface="Times New Roman" panose="02020603050405020304" pitchFamily="18" charset="0"/>
                          <a:cs typeface="Times New Roman" panose="02020603050405020304" pitchFamily="18" charset="0"/>
                        </a:rPr>
                        <a:t>The company has experience in the arena of the business idea and thus they might thrive in the UK market for the better growth</a:t>
                      </a:r>
                      <a:endParaRPr lang="en-IN" sz="1800" b="0" dirty="0">
                        <a:solidFill>
                          <a:schemeClr val="bg1"/>
                        </a:solidFill>
                        <a:effectLst/>
                        <a:latin typeface="Times New Roman" panose="02020603050405020304" pitchFamily="18"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800" b="0" dirty="0" err="1">
                          <a:solidFill>
                            <a:schemeClr val="bg1"/>
                          </a:solidFill>
                          <a:effectLst/>
                          <a:latin typeface="Times New Roman" panose="02020603050405020304" pitchFamily="18" charset="0"/>
                          <a:cs typeface="Times New Roman" panose="02020603050405020304" pitchFamily="18" charset="0"/>
                        </a:rPr>
                        <a:t>MugMingle</a:t>
                      </a:r>
                      <a:r>
                        <a:rPr lang="en-US" sz="1800" b="0" dirty="0">
                          <a:solidFill>
                            <a:schemeClr val="bg1"/>
                          </a:solidFill>
                          <a:effectLst/>
                          <a:latin typeface="Times New Roman" panose="02020603050405020304" pitchFamily="18" charset="0"/>
                          <a:cs typeface="Times New Roman" panose="02020603050405020304" pitchFamily="18" charset="0"/>
                        </a:rPr>
                        <a:t> also has some major skilled employees for the better service of the company. </a:t>
                      </a:r>
                      <a:endParaRPr lang="en-IN" sz="1800" b="0" dirty="0">
                        <a:solidFill>
                          <a:schemeClr val="bg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68580" marR="68580" marT="0" marB="0">
                    <a:solidFill>
                      <a:schemeClr val="tx1"/>
                    </a:solidFill>
                  </a:tcPr>
                </a:tc>
                <a:tc>
                  <a:txBody>
                    <a:bodyPr/>
                    <a:lstStyle/>
                    <a:p>
                      <a:pPr algn="just">
                        <a:lnSpc>
                          <a:spcPct val="150000"/>
                        </a:lnSpc>
                        <a:spcAft>
                          <a:spcPts val="0"/>
                        </a:spcAft>
                      </a:pPr>
                      <a:r>
                        <a:rPr lang="en-IN" sz="1800" b="0" dirty="0">
                          <a:solidFill>
                            <a:schemeClr val="bg1"/>
                          </a:solidFill>
                          <a:effectLst/>
                          <a:latin typeface="Times New Roman" panose="02020603050405020304" pitchFamily="18" charset="0"/>
                          <a:cs typeface="Times New Roman" panose="02020603050405020304" pitchFamily="18" charset="0"/>
                        </a:rPr>
                        <a:t>Weaknesses</a:t>
                      </a:r>
                    </a:p>
                    <a:p>
                      <a:pPr marL="342900" lvl="0" indent="-342900" algn="just">
                        <a:lnSpc>
                          <a:spcPct val="150000"/>
                        </a:lnSpc>
                        <a:spcAft>
                          <a:spcPts val="0"/>
                        </a:spcAft>
                        <a:buFont typeface="Symbol" panose="05050102010706020507" pitchFamily="18" charset="2"/>
                        <a:buChar char=""/>
                      </a:pPr>
                      <a:r>
                        <a:rPr lang="en-US" sz="1800" b="0" dirty="0">
                          <a:solidFill>
                            <a:schemeClr val="bg1"/>
                          </a:solidFill>
                          <a:effectLst/>
                          <a:latin typeface="Times New Roman" panose="02020603050405020304" pitchFamily="18" charset="0"/>
                          <a:cs typeface="Times New Roman" panose="02020603050405020304" pitchFamily="18" charset="0"/>
                        </a:rPr>
                        <a:t>The major weakness of the company is the lack of a proper supply chain in the organisation</a:t>
                      </a:r>
                      <a:endParaRPr lang="en-IN" sz="1800" b="0" dirty="0">
                        <a:solidFill>
                          <a:schemeClr val="bg1"/>
                        </a:solidFill>
                        <a:effectLst/>
                        <a:latin typeface="Times New Roman" panose="02020603050405020304" pitchFamily="18"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800" b="0" dirty="0" err="1">
                          <a:solidFill>
                            <a:schemeClr val="bg1"/>
                          </a:solidFill>
                          <a:effectLst/>
                          <a:latin typeface="Times New Roman" panose="02020603050405020304" pitchFamily="18" charset="0"/>
                          <a:cs typeface="Times New Roman" panose="02020603050405020304" pitchFamily="18" charset="0"/>
                        </a:rPr>
                        <a:t>MugMingle</a:t>
                      </a:r>
                      <a:r>
                        <a:rPr lang="en-US" sz="1800" b="0" dirty="0">
                          <a:solidFill>
                            <a:schemeClr val="bg1"/>
                          </a:solidFill>
                          <a:effectLst/>
                          <a:latin typeface="Times New Roman" panose="02020603050405020304" pitchFamily="18" charset="0"/>
                          <a:cs typeface="Times New Roman" panose="02020603050405020304" pitchFamily="18" charset="0"/>
                        </a:rPr>
                        <a:t> also have a lack of social media presence for the betterment of brand awareness </a:t>
                      </a:r>
                      <a:endParaRPr lang="en-IN" sz="1800" b="0" dirty="0">
                        <a:solidFill>
                          <a:schemeClr val="bg1"/>
                        </a:solidFill>
                        <a:effectLst/>
                        <a:latin typeface="Times New Roman" panose="02020603050405020304" pitchFamily="18"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800" b="0" dirty="0">
                          <a:solidFill>
                            <a:schemeClr val="bg1"/>
                          </a:solidFill>
                          <a:effectLst/>
                          <a:latin typeface="Times New Roman" panose="02020603050405020304" pitchFamily="18" charset="0"/>
                          <a:cs typeface="Times New Roman" panose="02020603050405020304" pitchFamily="18" charset="0"/>
                        </a:rPr>
                        <a:t>The company has HR issues which can hinder all the internal growth of the organisation</a:t>
                      </a:r>
                      <a:endParaRPr lang="en-IN" sz="1800" b="0" dirty="0">
                        <a:solidFill>
                          <a:schemeClr val="bg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68580" marR="68580" marT="0" marB="0">
                    <a:solidFill>
                      <a:schemeClr val="tx1"/>
                    </a:solidFill>
                  </a:tcPr>
                </a:tc>
                <a:extLst>
                  <a:ext uri="{0D108BD9-81ED-4DB2-BD59-A6C34878D82A}">
                    <a16:rowId xmlns:a16="http://schemas.microsoft.com/office/drawing/2014/main" val="3988144120"/>
                  </a:ext>
                </a:extLst>
              </a:tr>
            </a:tbl>
          </a:graphicData>
        </a:graphic>
      </p:graphicFrame>
    </p:spTree>
    <p:extLst>
      <p:ext uri="{BB962C8B-B14F-4D97-AF65-F5344CB8AC3E}">
        <p14:creationId xmlns:p14="http://schemas.microsoft.com/office/powerpoint/2010/main" val="35037104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629479" y="247650"/>
            <a:ext cx="5791200" cy="584775"/>
          </a:xfrm>
          <a:prstGeom prst="rect">
            <a:avLst/>
          </a:prstGeom>
          <a:noFill/>
        </p:spPr>
        <p:txBody>
          <a:bodyPr wrap="square" rtlCol="0">
            <a:spAutoFit/>
          </a:bodyPr>
          <a:lstStyle/>
          <a:p>
            <a:pPr algn="ctr"/>
            <a:r>
              <a:rPr lang="en-IN" sz="3200" b="1" dirty="0">
                <a:solidFill>
                  <a:schemeClr val="bg1"/>
                </a:solidFill>
                <a:latin typeface="Times New Roman" panose="02020603050405020304" pitchFamily="18" charset="0"/>
                <a:cs typeface="Times New Roman" panose="02020603050405020304" pitchFamily="18" charset="0"/>
              </a:rPr>
              <a:t>Marketing mix</a:t>
            </a:r>
          </a:p>
        </p:txBody>
      </p:sp>
      <p:pic>
        <p:nvPicPr>
          <p:cNvPr id="5124" name="Picture 4" descr="Marketing mix model, product, location, price, and promotion. Business  management strategy 4P. 14292650 Vector Art at Vecteezy"/>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503691" y="1316182"/>
            <a:ext cx="3387571" cy="2065189"/>
          </a:xfrm>
          <a:prstGeom prst="rect">
            <a:avLst/>
          </a:prstGeom>
          <a:noFill/>
          <a:effectLst>
            <a:reflection blurRad="6350" stA="50000" endA="275" endPos="40000" dist="101600" dir="5400000" sy="-100000" algn="bl" rotWithShape="0"/>
            <a:softEdge rad="127000"/>
          </a:effectLst>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263236" y="1316182"/>
            <a:ext cx="5195455" cy="4939814"/>
          </a:xfrm>
          <a:prstGeom prst="rect">
            <a:avLst/>
          </a:prstGeom>
          <a:noFill/>
        </p:spPr>
        <p:txBody>
          <a:bodyPr wrap="square" rtlCol="0">
            <a:spAutoFit/>
          </a:bodyPr>
          <a:lstStyle/>
          <a:p>
            <a:pPr algn="just">
              <a:lnSpc>
                <a:spcPct val="150000"/>
              </a:lnSpc>
            </a:pPr>
            <a:r>
              <a:rPr lang="en-IN" dirty="0">
                <a:solidFill>
                  <a:schemeClr val="bg1"/>
                </a:solidFill>
                <a:latin typeface="Times New Roman" panose="02020603050405020304" pitchFamily="18" charset="0"/>
                <a:cs typeface="Times New Roman" panose="02020603050405020304" pitchFamily="18" charset="0"/>
              </a:rPr>
              <a:t>The marketing mix that the company will be using is the 4p marketing mix has been considered. </a:t>
            </a:r>
          </a:p>
          <a:p>
            <a:pPr algn="just">
              <a:lnSpc>
                <a:spcPct val="150000"/>
              </a:lnSpc>
            </a:pPr>
            <a:r>
              <a:rPr lang="en-IN" b="1" i="1" dirty="0">
                <a:solidFill>
                  <a:schemeClr val="bg1"/>
                </a:solidFill>
                <a:latin typeface="Times New Roman" panose="02020603050405020304" pitchFamily="18" charset="0"/>
                <a:cs typeface="Times New Roman" panose="02020603050405020304" pitchFamily="18" charset="0"/>
              </a:rPr>
              <a:t>Product</a:t>
            </a:r>
          </a:p>
          <a:p>
            <a:pPr algn="just">
              <a:lnSpc>
                <a:spcPct val="150000"/>
              </a:lnSpc>
            </a:pPr>
            <a:r>
              <a:rPr lang="en-IN" dirty="0">
                <a:solidFill>
                  <a:schemeClr val="bg1"/>
                </a:solidFill>
                <a:latin typeface="Times New Roman" panose="02020603050405020304" pitchFamily="18" charset="0"/>
                <a:cs typeface="Times New Roman" panose="02020603050405020304" pitchFamily="18" charset="0"/>
              </a:rPr>
              <a:t>First of all, the company will have the best taste in the coffee service and products. </a:t>
            </a:r>
            <a:r>
              <a:rPr lang="en-IN" dirty="0" err="1">
                <a:solidFill>
                  <a:schemeClr val="bg1"/>
                </a:solidFill>
                <a:latin typeface="Times New Roman" panose="02020603050405020304" pitchFamily="18" charset="0"/>
                <a:cs typeface="Times New Roman" panose="02020603050405020304" pitchFamily="18" charset="0"/>
              </a:rPr>
              <a:t>MugMingle</a:t>
            </a:r>
            <a:r>
              <a:rPr lang="en-IN" dirty="0">
                <a:solidFill>
                  <a:schemeClr val="bg1"/>
                </a:solidFill>
                <a:latin typeface="Times New Roman" panose="02020603050405020304" pitchFamily="18" charset="0"/>
                <a:cs typeface="Times New Roman" panose="02020603050405020304" pitchFamily="18" charset="0"/>
              </a:rPr>
              <a:t> will allow UK customers to get ahead and cater freshly brewed coffee as their offline services. The company will also cater Coffee beans (roasted) and coffee pots for their online exclusive customers. </a:t>
            </a:r>
            <a:r>
              <a:rPr lang="en-IN" dirty="0" err="1">
                <a:solidFill>
                  <a:schemeClr val="bg1"/>
                </a:solidFill>
                <a:latin typeface="Times New Roman" panose="02020603050405020304" pitchFamily="18" charset="0"/>
                <a:cs typeface="Times New Roman" panose="02020603050405020304" pitchFamily="18" charset="0"/>
              </a:rPr>
              <a:t>MugMingle</a:t>
            </a:r>
            <a:r>
              <a:rPr lang="en-IN" dirty="0">
                <a:solidFill>
                  <a:schemeClr val="bg1"/>
                </a:solidFill>
                <a:latin typeface="Times New Roman" panose="02020603050405020304" pitchFamily="18" charset="0"/>
                <a:cs typeface="Times New Roman" panose="02020603050405020304" pitchFamily="18" charset="0"/>
              </a:rPr>
              <a:t> will also cater for experiences that can attract more customers for the betterment of the growth of the company. </a:t>
            </a:r>
          </a:p>
          <a:p>
            <a:pPr marL="285750" indent="-285750">
              <a:buFont typeface="Arial" panose="020B0604020202020204" pitchFamily="34" charset="0"/>
              <a:buChar char="•"/>
            </a:pPr>
            <a:endParaRPr lang="en-IN" dirty="0"/>
          </a:p>
        </p:txBody>
      </p:sp>
      <p:pic>
        <p:nvPicPr>
          <p:cNvPr id="4" name="Picture 3">
            <a:extLst>
              <a:ext uri="{FF2B5EF4-FFF2-40B4-BE49-F238E27FC236}">
                <a16:creationId xmlns:a16="http://schemas.microsoft.com/office/drawing/2014/main" id="{5C943E0F-F0EF-767B-667A-06396BA8D7D6}"/>
              </a:ext>
            </a:extLst>
          </p:cNvPr>
          <p:cNvPicPr>
            <a:picLocks noChangeAspect="1"/>
          </p:cNvPicPr>
          <p:nvPr/>
        </p:nvPicPr>
        <p:blipFill>
          <a:blip r:embed="rId4"/>
          <a:stretch>
            <a:fillRect/>
          </a:stretch>
        </p:blipFill>
        <p:spPr>
          <a:xfrm>
            <a:off x="6733311" y="3421949"/>
            <a:ext cx="4928333" cy="2509486"/>
          </a:xfrm>
          <a:prstGeom prst="rect">
            <a:avLst/>
          </a:prstGeom>
        </p:spPr>
      </p:pic>
    </p:spTree>
    <p:extLst>
      <p:ext uri="{BB962C8B-B14F-4D97-AF65-F5344CB8AC3E}">
        <p14:creationId xmlns:p14="http://schemas.microsoft.com/office/powerpoint/2010/main" val="24914389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24300" y="323850"/>
            <a:ext cx="6534150" cy="2062103"/>
          </a:xfrm>
          <a:prstGeom prst="rect">
            <a:avLst/>
          </a:prstGeom>
          <a:noFill/>
        </p:spPr>
        <p:txBody>
          <a:bodyPr wrap="square" rtlCol="0">
            <a:spAutoFit/>
          </a:bodyPr>
          <a:lstStyle/>
          <a:p>
            <a:pPr algn="ctr"/>
            <a:r>
              <a:rPr lang="en-IN" sz="3200" b="1" dirty="0">
                <a:solidFill>
                  <a:schemeClr val="bg1"/>
                </a:solidFill>
                <a:latin typeface="Times New Roman" panose="02020603050405020304" pitchFamily="18" charset="0"/>
                <a:cs typeface="Times New Roman" panose="02020603050405020304" pitchFamily="18" charset="0"/>
              </a:rPr>
              <a:t>Target market and marketing strategies the company will adopt to reach their customers </a:t>
            </a:r>
          </a:p>
          <a:p>
            <a:pPr algn="ctr"/>
            <a:endParaRPr lang="en-IN" sz="3200" b="1" dirty="0">
              <a:solidFill>
                <a:schemeClr val="bg1"/>
              </a:solidFill>
              <a:latin typeface="Times New Roman" panose="02020603050405020304" pitchFamily="18" charset="0"/>
              <a:cs typeface="Times New Roman" panose="02020603050405020304" pitchFamily="18" charset="0"/>
            </a:endParaRPr>
          </a:p>
        </p:txBody>
      </p:sp>
      <p:pic>
        <p:nvPicPr>
          <p:cNvPr id="6146" name="Picture 2" descr="What Is a Target Market and How Do I Find Mine? (Examples Included) (202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02449" y="1949987"/>
            <a:ext cx="5057321" cy="3420299"/>
          </a:xfrm>
          <a:prstGeom prst="rect">
            <a:avLst/>
          </a:prstGeom>
          <a:noFill/>
          <a:effectLst>
            <a:reflection blurRad="6350" stA="50000" endA="275" endPos="40000" dist="101600" dir="5400000" sy="-100000" algn="bl" rotWithShape="0"/>
            <a:softEdge rad="127000"/>
          </a:effectLst>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193964" y="1828800"/>
            <a:ext cx="6179127" cy="3416320"/>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IN" dirty="0">
                <a:solidFill>
                  <a:schemeClr val="bg1"/>
                </a:solidFill>
                <a:latin typeface="Times New Roman" panose="02020603050405020304" pitchFamily="18" charset="0"/>
                <a:cs typeface="Times New Roman" panose="02020603050405020304" pitchFamily="18" charset="0"/>
              </a:rPr>
              <a:t>For the UK market, the overall assessment of the target should be in between the range of 18 to 34 which is essential for any company to focus on (Statista, 2020). </a:t>
            </a:r>
          </a:p>
          <a:p>
            <a:pPr marL="285750" indent="-285750" algn="just">
              <a:lnSpc>
                <a:spcPct val="150000"/>
              </a:lnSpc>
              <a:buFont typeface="Arial" panose="020B0604020202020204" pitchFamily="34" charset="0"/>
              <a:buChar char="•"/>
            </a:pPr>
            <a:r>
              <a:rPr lang="en-IN" dirty="0">
                <a:solidFill>
                  <a:schemeClr val="bg1"/>
                </a:solidFill>
                <a:latin typeface="Times New Roman" panose="02020603050405020304" pitchFamily="18" charset="0"/>
                <a:cs typeface="Times New Roman" panose="02020603050405020304" pitchFamily="18" charset="0"/>
              </a:rPr>
              <a:t>The overall abbreviation for the company is to target all these segments for the betterment of the brand awareness of the organisation. </a:t>
            </a:r>
          </a:p>
          <a:p>
            <a:pPr marL="285750" indent="-285750" algn="just">
              <a:lnSpc>
                <a:spcPct val="150000"/>
              </a:lnSpc>
              <a:buFont typeface="Arial" panose="020B0604020202020204" pitchFamily="34" charset="0"/>
              <a:buChar char="•"/>
            </a:pPr>
            <a:r>
              <a:rPr lang="en-IN" dirty="0">
                <a:solidFill>
                  <a:schemeClr val="bg1"/>
                </a:solidFill>
                <a:latin typeface="Times New Roman" panose="02020603050405020304" pitchFamily="18" charset="0"/>
                <a:cs typeface="Times New Roman" panose="02020603050405020304" pitchFamily="18" charset="0"/>
              </a:rPr>
              <a:t>It can be said that on average 52 millilitres of coffee have been consumed per person per week (Statista, 2020). </a:t>
            </a:r>
          </a:p>
        </p:txBody>
      </p:sp>
    </p:spTree>
    <p:extLst>
      <p:ext uri="{BB962C8B-B14F-4D97-AF65-F5344CB8AC3E}">
        <p14:creationId xmlns:p14="http://schemas.microsoft.com/office/powerpoint/2010/main" val="24292705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005943" y="159657"/>
            <a:ext cx="5646057" cy="1077218"/>
          </a:xfrm>
          <a:prstGeom prst="rect">
            <a:avLst/>
          </a:prstGeom>
          <a:noFill/>
        </p:spPr>
        <p:txBody>
          <a:bodyPr wrap="square" rtlCol="0">
            <a:spAutoFit/>
          </a:bodyPr>
          <a:lstStyle/>
          <a:p>
            <a:pPr algn="ctr"/>
            <a:r>
              <a:rPr lang="en-IN" sz="3200" b="1" dirty="0">
                <a:solidFill>
                  <a:schemeClr val="bg1"/>
                </a:solidFill>
                <a:latin typeface="Times New Roman" panose="02020603050405020304" pitchFamily="18" charset="0"/>
                <a:cs typeface="Times New Roman" panose="02020603050405020304" pitchFamily="18" charset="0"/>
              </a:rPr>
              <a:t>Conclusion</a:t>
            </a:r>
          </a:p>
          <a:p>
            <a:pPr algn="ctr"/>
            <a:endParaRPr lang="en-IN" sz="3200" b="1" dirty="0">
              <a:solidFill>
                <a:schemeClr val="bg1"/>
              </a:solidFill>
              <a:latin typeface="Times New Roman" panose="02020603050405020304" pitchFamily="18" charset="0"/>
              <a:cs typeface="Times New Roman" panose="02020603050405020304" pitchFamily="18" charset="0"/>
            </a:endParaRPr>
          </a:p>
        </p:txBody>
      </p:sp>
      <p:pic>
        <p:nvPicPr>
          <p:cNvPr id="7172" name="Picture 4" descr="What are Entrepreneurial skills? - Webinarstor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73371" y="915979"/>
            <a:ext cx="5353050" cy="3685049"/>
          </a:xfrm>
          <a:prstGeom prst="rect">
            <a:avLst/>
          </a:prstGeom>
          <a:noFill/>
          <a:effectLst>
            <a:reflection blurRad="6350" stA="50000" endA="275" endPos="40000" dist="101600" dir="5400000" sy="-100000" algn="bl" rotWithShape="0"/>
            <a:softEdge rad="127000"/>
          </a:effectLst>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304800" y="1108364"/>
            <a:ext cx="6054436" cy="2535566"/>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IN" dirty="0">
                <a:solidFill>
                  <a:schemeClr val="bg1"/>
                </a:solidFill>
                <a:latin typeface="Times New Roman" panose="02020603050405020304" pitchFamily="18" charset="0"/>
                <a:cs typeface="Times New Roman" panose="02020603050405020304" pitchFamily="18" charset="0"/>
              </a:rPr>
              <a:t>It can be concluded that with the help of the private limited and flat organisational structure, the company might be able to thrive in the UK market. </a:t>
            </a:r>
          </a:p>
          <a:p>
            <a:pPr marL="285750" indent="-285750" algn="just">
              <a:lnSpc>
                <a:spcPct val="150000"/>
              </a:lnSpc>
              <a:buFont typeface="Arial" panose="020B0604020202020204" pitchFamily="34" charset="0"/>
              <a:buChar char="•"/>
            </a:pPr>
            <a:r>
              <a:rPr lang="en-IN" dirty="0">
                <a:solidFill>
                  <a:schemeClr val="bg1"/>
                </a:solidFill>
                <a:latin typeface="Times New Roman" panose="02020603050405020304" pitchFamily="18" charset="0"/>
                <a:cs typeface="Times New Roman" panose="02020603050405020304" pitchFamily="18" charset="0"/>
              </a:rPr>
              <a:t>With the help of the SWOT analysis, the company might need to improve in some of the aspects and cater to the service of the UK population. </a:t>
            </a:r>
          </a:p>
        </p:txBody>
      </p:sp>
    </p:spTree>
    <p:extLst>
      <p:ext uri="{BB962C8B-B14F-4D97-AF65-F5344CB8AC3E}">
        <p14:creationId xmlns:p14="http://schemas.microsoft.com/office/powerpoint/2010/main" val="17667727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463636" y="207818"/>
            <a:ext cx="6220691" cy="584775"/>
          </a:xfrm>
          <a:prstGeom prst="rect">
            <a:avLst/>
          </a:prstGeom>
          <a:noFill/>
        </p:spPr>
        <p:txBody>
          <a:bodyPr wrap="square" rtlCol="0">
            <a:spAutoFit/>
          </a:bodyPr>
          <a:lstStyle/>
          <a:p>
            <a:pPr algn="ctr"/>
            <a:r>
              <a:rPr lang="en-IN" sz="3200" b="1" dirty="0">
                <a:solidFill>
                  <a:schemeClr val="bg1"/>
                </a:solidFill>
                <a:latin typeface="Times New Roman" panose="02020603050405020304" pitchFamily="18" charset="0"/>
                <a:cs typeface="Times New Roman" panose="02020603050405020304" pitchFamily="18" charset="0"/>
              </a:rPr>
              <a:t>References </a:t>
            </a:r>
          </a:p>
        </p:txBody>
      </p:sp>
      <p:sp>
        <p:nvSpPr>
          <p:cNvPr id="3" name="TextBox 2"/>
          <p:cNvSpPr txBox="1"/>
          <p:nvPr/>
        </p:nvSpPr>
        <p:spPr>
          <a:xfrm>
            <a:off x="346364" y="1163782"/>
            <a:ext cx="11610109" cy="3277820"/>
          </a:xfrm>
          <a:prstGeom prst="rect">
            <a:avLst/>
          </a:prstGeom>
          <a:noFill/>
        </p:spPr>
        <p:txBody>
          <a:bodyPr wrap="square" rtlCol="0">
            <a:spAutoFit/>
          </a:bodyPr>
          <a:lstStyle/>
          <a:p>
            <a:pPr algn="just">
              <a:lnSpc>
                <a:spcPct val="150000"/>
              </a:lnSpc>
            </a:pPr>
            <a:r>
              <a:rPr lang="en-IN" dirty="0" err="1">
                <a:solidFill>
                  <a:schemeClr val="bg1"/>
                </a:solidFill>
                <a:latin typeface="Times New Roman" panose="02020603050405020304" pitchFamily="18" charset="0"/>
                <a:cs typeface="Times New Roman" panose="02020603050405020304" pitchFamily="18" charset="0"/>
              </a:rPr>
              <a:t>Olanrewaju</a:t>
            </a:r>
            <a:r>
              <a:rPr lang="en-IN" dirty="0">
                <a:solidFill>
                  <a:schemeClr val="bg1"/>
                </a:solidFill>
                <a:latin typeface="Times New Roman" panose="02020603050405020304" pitchFamily="18" charset="0"/>
                <a:cs typeface="Times New Roman" panose="02020603050405020304" pitchFamily="18" charset="0"/>
              </a:rPr>
              <a:t>, A.S.T., Hossain, M.A., Whiteside, N. and </a:t>
            </a:r>
            <a:r>
              <a:rPr lang="en-IN" dirty="0" err="1">
                <a:solidFill>
                  <a:schemeClr val="bg1"/>
                </a:solidFill>
                <a:latin typeface="Times New Roman" panose="02020603050405020304" pitchFamily="18" charset="0"/>
                <a:cs typeface="Times New Roman" panose="02020603050405020304" pitchFamily="18" charset="0"/>
              </a:rPr>
              <a:t>Mercieca</a:t>
            </a:r>
            <a:r>
              <a:rPr lang="en-IN" dirty="0">
                <a:solidFill>
                  <a:schemeClr val="bg1"/>
                </a:solidFill>
                <a:latin typeface="Times New Roman" panose="02020603050405020304" pitchFamily="18" charset="0"/>
                <a:cs typeface="Times New Roman" panose="02020603050405020304" pitchFamily="18" charset="0"/>
              </a:rPr>
              <a:t>, P. (2020) Social media and entrepreneurship research: A literature review. </a:t>
            </a:r>
            <a:r>
              <a:rPr lang="en-IN" i="1" dirty="0">
                <a:solidFill>
                  <a:schemeClr val="bg1"/>
                </a:solidFill>
                <a:latin typeface="Times New Roman" panose="02020603050405020304" pitchFamily="18" charset="0"/>
                <a:cs typeface="Times New Roman" panose="02020603050405020304" pitchFamily="18" charset="0"/>
              </a:rPr>
              <a:t>International Journal of Information Management</a:t>
            </a:r>
            <a:r>
              <a:rPr lang="en-IN" dirty="0">
                <a:solidFill>
                  <a:schemeClr val="bg1"/>
                </a:solidFill>
                <a:latin typeface="Times New Roman" panose="02020603050405020304" pitchFamily="18" charset="0"/>
                <a:cs typeface="Times New Roman" panose="02020603050405020304" pitchFamily="18" charset="0"/>
              </a:rPr>
              <a:t>, </a:t>
            </a:r>
            <a:r>
              <a:rPr lang="en-IN" i="1" dirty="0">
                <a:solidFill>
                  <a:schemeClr val="bg1"/>
                </a:solidFill>
                <a:latin typeface="Times New Roman" panose="02020603050405020304" pitchFamily="18" charset="0"/>
                <a:cs typeface="Times New Roman" panose="02020603050405020304" pitchFamily="18" charset="0"/>
              </a:rPr>
              <a:t>50</a:t>
            </a:r>
            <a:r>
              <a:rPr lang="en-IN" dirty="0">
                <a:solidFill>
                  <a:schemeClr val="bg1"/>
                </a:solidFill>
                <a:latin typeface="Times New Roman" panose="02020603050405020304" pitchFamily="18" charset="0"/>
                <a:cs typeface="Times New Roman" panose="02020603050405020304" pitchFamily="18" charset="0"/>
              </a:rPr>
              <a:t>, pp.90-110. </a:t>
            </a:r>
          </a:p>
          <a:p>
            <a:pPr algn="just">
              <a:lnSpc>
                <a:spcPct val="150000"/>
              </a:lnSpc>
            </a:pPr>
            <a:r>
              <a:rPr lang="en-IN" dirty="0">
                <a:solidFill>
                  <a:schemeClr val="bg1"/>
                </a:solidFill>
                <a:latin typeface="Times New Roman" panose="02020603050405020304" pitchFamily="18" charset="0"/>
                <a:cs typeface="Times New Roman" panose="02020603050405020304" pitchFamily="18" charset="0"/>
              </a:rPr>
              <a:t>Sameer, I. (2021) Impact of corporate social responsibility on organization’s financial performance: evidence from Maldives public limited companies. </a:t>
            </a:r>
            <a:r>
              <a:rPr lang="en-IN" i="1" dirty="0">
                <a:solidFill>
                  <a:schemeClr val="bg1"/>
                </a:solidFill>
                <a:latin typeface="Times New Roman" panose="02020603050405020304" pitchFamily="18" charset="0"/>
                <a:cs typeface="Times New Roman" panose="02020603050405020304" pitchFamily="18" charset="0"/>
              </a:rPr>
              <a:t>Future Business Journal</a:t>
            </a:r>
            <a:r>
              <a:rPr lang="en-IN" dirty="0">
                <a:solidFill>
                  <a:schemeClr val="bg1"/>
                </a:solidFill>
                <a:latin typeface="Times New Roman" panose="02020603050405020304" pitchFamily="18" charset="0"/>
                <a:cs typeface="Times New Roman" panose="02020603050405020304" pitchFamily="18" charset="0"/>
              </a:rPr>
              <a:t>, </a:t>
            </a:r>
            <a:r>
              <a:rPr lang="en-IN" i="1" dirty="0">
                <a:solidFill>
                  <a:schemeClr val="bg1"/>
                </a:solidFill>
                <a:latin typeface="Times New Roman" panose="02020603050405020304" pitchFamily="18" charset="0"/>
                <a:cs typeface="Times New Roman" panose="02020603050405020304" pitchFamily="18" charset="0"/>
              </a:rPr>
              <a:t>7</a:t>
            </a:r>
            <a:r>
              <a:rPr lang="en-IN" dirty="0">
                <a:solidFill>
                  <a:schemeClr val="bg1"/>
                </a:solidFill>
                <a:latin typeface="Times New Roman" panose="02020603050405020304" pitchFamily="18" charset="0"/>
                <a:cs typeface="Times New Roman" panose="02020603050405020304" pitchFamily="18" charset="0"/>
              </a:rPr>
              <a:t>(1), pp.1-21. </a:t>
            </a:r>
          </a:p>
          <a:p>
            <a:pPr algn="just">
              <a:lnSpc>
                <a:spcPct val="150000"/>
              </a:lnSpc>
            </a:pPr>
            <a:r>
              <a:rPr lang="en-IN" dirty="0">
                <a:solidFill>
                  <a:schemeClr val="bg1"/>
                </a:solidFill>
                <a:latin typeface="Times New Roman" panose="02020603050405020304" pitchFamily="18" charset="0"/>
                <a:cs typeface="Times New Roman" panose="02020603050405020304" pitchFamily="18" charset="0"/>
              </a:rPr>
              <a:t>Statista (2020) </a:t>
            </a:r>
            <a:r>
              <a:rPr lang="en-IN" i="1" dirty="0">
                <a:solidFill>
                  <a:schemeClr val="bg1"/>
                </a:solidFill>
                <a:latin typeface="Times New Roman" panose="02020603050405020304" pitchFamily="18" charset="0"/>
                <a:cs typeface="Times New Roman" panose="02020603050405020304" pitchFamily="18" charset="0"/>
              </a:rPr>
              <a:t>Average purchase per person per week of coffee consumed outside the home in the United Kingdom (UK) from 2006 to 2019/20, by coffee type</a:t>
            </a:r>
            <a:r>
              <a:rPr lang="en-IN" dirty="0">
                <a:solidFill>
                  <a:schemeClr val="bg1"/>
                </a:solidFill>
                <a:latin typeface="Times New Roman" panose="02020603050405020304" pitchFamily="18" charset="0"/>
                <a:cs typeface="Times New Roman" panose="02020603050405020304" pitchFamily="18" charset="0"/>
              </a:rPr>
              <a:t>. Available at: https://www.statista.com/statistics/375871/eating-out-weekly-consumption-of-coffee-type-in-the-united-kingdom-uk/ (Accessed: 18 March 2023)</a:t>
            </a:r>
          </a:p>
          <a:p>
            <a:pPr marL="285750" indent="-285750">
              <a:buFont typeface="Arial" panose="020B0604020202020204" pitchFamily="34" charset="0"/>
              <a:buChar char="•"/>
            </a:pPr>
            <a:endParaRPr lang="en-IN" dirty="0"/>
          </a:p>
        </p:txBody>
      </p:sp>
    </p:spTree>
    <p:extLst>
      <p:ext uri="{BB962C8B-B14F-4D97-AF65-F5344CB8AC3E}">
        <p14:creationId xmlns:p14="http://schemas.microsoft.com/office/powerpoint/2010/main" val="36773179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1,000+ Free Thank You Images, Pictures &amp; HD Stock Photos - Pixaba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3238" y="207819"/>
            <a:ext cx="11762508" cy="4502726"/>
          </a:xfrm>
          <a:prstGeom prst="rect">
            <a:avLst/>
          </a:prstGeom>
          <a:noFill/>
          <a:effectLst>
            <a:reflection blurRad="6350" stA="50000" endA="275" endPos="40000" dist="101600" dir="5400000" sy="-100000" algn="bl" rotWithShape="0"/>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2189890"/>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121</TotalTime>
  <Words>1641</Words>
  <Application>Microsoft Office PowerPoint</Application>
  <PresentationFormat>Widescreen</PresentationFormat>
  <Paragraphs>91</Paragraphs>
  <Slides>11</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Calibri</vt:lpstr>
      <vt:lpstr>Century Gothic</vt:lpstr>
      <vt:lpstr>Symbol</vt:lpstr>
      <vt:lpstr>Times New Roman</vt:lpstr>
      <vt:lpstr>Wingdings 3</vt:lpstr>
      <vt:lpstr>Slice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Alexandru Ilie</cp:lastModifiedBy>
  <cp:revision>39</cp:revision>
  <dcterms:created xsi:type="dcterms:W3CDTF">2023-03-17T19:05:01Z</dcterms:created>
  <dcterms:modified xsi:type="dcterms:W3CDTF">2023-03-20T22:44:24Z</dcterms:modified>
</cp:coreProperties>
</file>