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42"/>
  </p:notesMasterIdLst>
  <p:sldIdLst>
    <p:sldId id="256" r:id="rId2"/>
    <p:sldId id="313" r:id="rId3"/>
    <p:sldId id="265" r:id="rId4"/>
    <p:sldId id="266" r:id="rId5"/>
    <p:sldId id="267" r:id="rId6"/>
    <p:sldId id="268" r:id="rId7"/>
    <p:sldId id="269" r:id="rId8"/>
    <p:sldId id="270" r:id="rId9"/>
    <p:sldId id="316" r:id="rId10"/>
    <p:sldId id="317" r:id="rId11"/>
    <p:sldId id="318" r:id="rId12"/>
    <p:sldId id="319" r:id="rId13"/>
    <p:sldId id="323" r:id="rId14"/>
    <p:sldId id="321" r:id="rId15"/>
    <p:sldId id="280" r:id="rId16"/>
    <p:sldId id="282" r:id="rId17"/>
    <p:sldId id="288" r:id="rId18"/>
    <p:sldId id="259" r:id="rId19"/>
    <p:sldId id="289" r:id="rId20"/>
    <p:sldId id="290" r:id="rId21"/>
    <p:sldId id="291" r:id="rId22"/>
    <p:sldId id="295" r:id="rId23"/>
    <p:sldId id="296" r:id="rId24"/>
    <p:sldId id="297" r:id="rId25"/>
    <p:sldId id="301" r:id="rId26"/>
    <p:sldId id="300" r:id="rId27"/>
    <p:sldId id="302" r:id="rId28"/>
    <p:sldId id="304" r:id="rId29"/>
    <p:sldId id="306" r:id="rId30"/>
    <p:sldId id="257" r:id="rId31"/>
    <p:sldId id="258" r:id="rId32"/>
    <p:sldId id="260" r:id="rId33"/>
    <p:sldId id="262" r:id="rId34"/>
    <p:sldId id="264" r:id="rId35"/>
    <p:sldId id="261" r:id="rId36"/>
    <p:sldId id="263" r:id="rId37"/>
    <p:sldId id="278" r:id="rId38"/>
    <p:sldId id="308" r:id="rId39"/>
    <p:sldId id="310" r:id="rId40"/>
    <p:sldId id="312"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29.pn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29.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B926FE-4A01-4611-A536-B3FEB79AAFC0}" type="doc">
      <dgm:prSet loTypeId="urn:microsoft.com/office/officeart/2005/8/layout/radial1" loCatId="cycle" qsTypeId="urn:microsoft.com/office/officeart/2005/8/quickstyle/simple4" qsCatId="simple" csTypeId="urn:microsoft.com/office/officeart/2005/8/colors/accent0_3" csCatId="mainScheme" phldr="1"/>
      <dgm:spPr/>
      <dgm:t>
        <a:bodyPr/>
        <a:lstStyle/>
        <a:p>
          <a:endParaRPr lang="en-IN"/>
        </a:p>
      </dgm:t>
    </dgm:pt>
    <dgm:pt modelId="{45EF894D-270C-45E2-B826-809B71943D62}">
      <dgm:prSet phldrT="[Text]"/>
      <dgm:spPr/>
      <dgm:t>
        <a:bodyPr/>
        <a:lstStyle/>
        <a:p>
          <a:r>
            <a:rPr lang="en-IN" dirty="0"/>
            <a:t> problem solving</a:t>
          </a:r>
        </a:p>
      </dgm:t>
    </dgm:pt>
    <dgm:pt modelId="{08EBEE35-10A6-4D58-982F-BC3795DC1AAA}" type="parTrans" cxnId="{7399B302-0A69-419A-90C4-1AE8A43074DA}">
      <dgm:prSet/>
      <dgm:spPr/>
      <dgm:t>
        <a:bodyPr/>
        <a:lstStyle/>
        <a:p>
          <a:endParaRPr lang="en-IN"/>
        </a:p>
      </dgm:t>
    </dgm:pt>
    <dgm:pt modelId="{D12C7E3F-52B1-4D0F-A314-B5E23C806283}" type="sibTrans" cxnId="{7399B302-0A69-419A-90C4-1AE8A43074DA}">
      <dgm:prSet/>
      <dgm:spPr/>
      <dgm:t>
        <a:bodyPr/>
        <a:lstStyle/>
        <a:p>
          <a:endParaRPr lang="en-IN"/>
        </a:p>
      </dgm:t>
    </dgm:pt>
    <dgm:pt modelId="{73FCA705-547A-4BFB-B7C7-B6CCF0632303}">
      <dgm:prSet phldrT="[Text]"/>
      <dgm:spPr/>
      <dgm:t>
        <a:bodyPr/>
        <a:lstStyle/>
        <a:p>
          <a:r>
            <a:rPr lang="en-IN" dirty="0"/>
            <a:t>productivity</a:t>
          </a:r>
        </a:p>
      </dgm:t>
    </dgm:pt>
    <dgm:pt modelId="{7883FF0D-C1A8-4F7D-8D25-35627DE74D1A}" type="parTrans" cxnId="{0FB3EC78-F7D2-422E-AE0A-6F760BA0222B}">
      <dgm:prSet/>
      <dgm:spPr/>
      <dgm:t>
        <a:bodyPr/>
        <a:lstStyle/>
        <a:p>
          <a:endParaRPr lang="en-IN"/>
        </a:p>
      </dgm:t>
    </dgm:pt>
    <dgm:pt modelId="{C4E1803E-FDA5-40A5-B0AB-17D661F207A8}" type="sibTrans" cxnId="{0FB3EC78-F7D2-422E-AE0A-6F760BA0222B}">
      <dgm:prSet/>
      <dgm:spPr/>
      <dgm:t>
        <a:bodyPr/>
        <a:lstStyle/>
        <a:p>
          <a:endParaRPr lang="en-IN"/>
        </a:p>
      </dgm:t>
    </dgm:pt>
    <dgm:pt modelId="{08DEFA2A-217F-4479-9FF3-A029CB6175FA}">
      <dgm:prSet phldrT="[Text]"/>
      <dgm:spPr/>
      <dgm:t>
        <a:bodyPr/>
        <a:lstStyle/>
        <a:p>
          <a:r>
            <a:rPr lang="en-IN" dirty="0"/>
            <a:t>Personal growth</a:t>
          </a:r>
        </a:p>
      </dgm:t>
    </dgm:pt>
    <dgm:pt modelId="{8A9F3D57-F4A4-4B14-AD68-7C8343D1EE49}" type="parTrans" cxnId="{E88B0BDA-BAA2-42E4-A7B7-E4FD8D391655}">
      <dgm:prSet/>
      <dgm:spPr/>
      <dgm:t>
        <a:bodyPr/>
        <a:lstStyle/>
        <a:p>
          <a:endParaRPr lang="en-IN"/>
        </a:p>
      </dgm:t>
    </dgm:pt>
    <dgm:pt modelId="{664ACADF-73DA-4F6B-A53D-FFC2C1B12F98}" type="sibTrans" cxnId="{E88B0BDA-BAA2-42E4-A7B7-E4FD8D391655}">
      <dgm:prSet/>
      <dgm:spPr/>
      <dgm:t>
        <a:bodyPr/>
        <a:lstStyle/>
        <a:p>
          <a:endParaRPr lang="en-IN"/>
        </a:p>
      </dgm:t>
    </dgm:pt>
    <dgm:pt modelId="{94057C7C-07AE-43B6-924C-7E76004049C7}">
      <dgm:prSet phldrT="[Text]"/>
      <dgm:spPr/>
      <dgm:t>
        <a:bodyPr/>
        <a:lstStyle/>
        <a:p>
          <a:r>
            <a:rPr lang="en-IN" dirty="0"/>
            <a:t>Professional growth</a:t>
          </a:r>
        </a:p>
      </dgm:t>
    </dgm:pt>
    <dgm:pt modelId="{90B71C28-F6D4-4282-8640-632C508B27A0}" type="parTrans" cxnId="{7ECD5635-D5F5-4CD7-8697-BFE1C79E6470}">
      <dgm:prSet/>
      <dgm:spPr/>
      <dgm:t>
        <a:bodyPr/>
        <a:lstStyle/>
        <a:p>
          <a:endParaRPr lang="en-IN"/>
        </a:p>
      </dgm:t>
    </dgm:pt>
    <dgm:pt modelId="{D60AB270-2888-481E-B081-49C92D037958}" type="sibTrans" cxnId="{7ECD5635-D5F5-4CD7-8697-BFE1C79E6470}">
      <dgm:prSet/>
      <dgm:spPr/>
      <dgm:t>
        <a:bodyPr/>
        <a:lstStyle/>
        <a:p>
          <a:endParaRPr lang="en-IN"/>
        </a:p>
      </dgm:t>
    </dgm:pt>
    <dgm:pt modelId="{96FD635A-8F5B-41C1-ADD1-8001BF99A79B}">
      <dgm:prSet phldrT="[Text]"/>
      <dgm:spPr/>
      <dgm:t>
        <a:bodyPr/>
        <a:lstStyle/>
        <a:p>
          <a:r>
            <a:rPr lang="en-IN" dirty="0"/>
            <a:t>innovation</a:t>
          </a:r>
        </a:p>
      </dgm:t>
    </dgm:pt>
    <dgm:pt modelId="{26E1C07E-3209-4BF3-94CD-90CB2CBE0021}" type="parTrans" cxnId="{E4FAD01F-7DF0-47FA-B909-00781D061858}">
      <dgm:prSet/>
      <dgm:spPr/>
      <dgm:t>
        <a:bodyPr/>
        <a:lstStyle/>
        <a:p>
          <a:endParaRPr lang="en-IN"/>
        </a:p>
      </dgm:t>
    </dgm:pt>
    <dgm:pt modelId="{7EC48ACF-860A-4B75-8254-BED97D5C8019}" type="sibTrans" cxnId="{E4FAD01F-7DF0-47FA-B909-00781D061858}">
      <dgm:prSet/>
      <dgm:spPr/>
      <dgm:t>
        <a:bodyPr/>
        <a:lstStyle/>
        <a:p>
          <a:endParaRPr lang="en-IN"/>
        </a:p>
      </dgm:t>
    </dgm:pt>
    <dgm:pt modelId="{CECFFA3F-8B4B-4EE5-B243-DF08E0BCA131}" type="pres">
      <dgm:prSet presAssocID="{98B926FE-4A01-4611-A536-B3FEB79AAFC0}" presName="cycle" presStyleCnt="0">
        <dgm:presLayoutVars>
          <dgm:chMax val="1"/>
          <dgm:dir/>
          <dgm:animLvl val="ctr"/>
          <dgm:resizeHandles val="exact"/>
        </dgm:presLayoutVars>
      </dgm:prSet>
      <dgm:spPr/>
      <dgm:t>
        <a:bodyPr/>
        <a:lstStyle/>
        <a:p>
          <a:endParaRPr lang="en-US"/>
        </a:p>
      </dgm:t>
    </dgm:pt>
    <dgm:pt modelId="{540C79A2-D8BD-49C7-9EF9-4A042B2C32FE}" type="pres">
      <dgm:prSet presAssocID="{45EF894D-270C-45E2-B826-809B71943D62}" presName="centerShape" presStyleLbl="node0" presStyleIdx="0" presStyleCnt="1"/>
      <dgm:spPr/>
      <dgm:t>
        <a:bodyPr/>
        <a:lstStyle/>
        <a:p>
          <a:endParaRPr lang="en-US"/>
        </a:p>
      </dgm:t>
    </dgm:pt>
    <dgm:pt modelId="{6595FF9C-F037-4813-B596-DEB802D6A60D}" type="pres">
      <dgm:prSet presAssocID="{7883FF0D-C1A8-4F7D-8D25-35627DE74D1A}" presName="Name9" presStyleLbl="parChTrans1D2" presStyleIdx="0" presStyleCnt="4"/>
      <dgm:spPr/>
      <dgm:t>
        <a:bodyPr/>
        <a:lstStyle/>
        <a:p>
          <a:endParaRPr lang="en-US"/>
        </a:p>
      </dgm:t>
    </dgm:pt>
    <dgm:pt modelId="{9ED5DE72-B946-4421-BD62-075E3642E810}" type="pres">
      <dgm:prSet presAssocID="{7883FF0D-C1A8-4F7D-8D25-35627DE74D1A}" presName="connTx" presStyleLbl="parChTrans1D2" presStyleIdx="0" presStyleCnt="4"/>
      <dgm:spPr/>
      <dgm:t>
        <a:bodyPr/>
        <a:lstStyle/>
        <a:p>
          <a:endParaRPr lang="en-US"/>
        </a:p>
      </dgm:t>
    </dgm:pt>
    <dgm:pt modelId="{E3433886-0FEF-4C64-8381-082430FA00A3}" type="pres">
      <dgm:prSet presAssocID="{73FCA705-547A-4BFB-B7C7-B6CCF0632303}" presName="node" presStyleLbl="node1" presStyleIdx="0" presStyleCnt="4">
        <dgm:presLayoutVars>
          <dgm:bulletEnabled val="1"/>
        </dgm:presLayoutVars>
      </dgm:prSet>
      <dgm:spPr/>
      <dgm:t>
        <a:bodyPr/>
        <a:lstStyle/>
        <a:p>
          <a:endParaRPr lang="en-US"/>
        </a:p>
      </dgm:t>
    </dgm:pt>
    <dgm:pt modelId="{3F1A60E8-0DB4-4384-80CA-6F031C54E463}" type="pres">
      <dgm:prSet presAssocID="{8A9F3D57-F4A4-4B14-AD68-7C8343D1EE49}" presName="Name9" presStyleLbl="parChTrans1D2" presStyleIdx="1" presStyleCnt="4"/>
      <dgm:spPr/>
      <dgm:t>
        <a:bodyPr/>
        <a:lstStyle/>
        <a:p>
          <a:endParaRPr lang="en-US"/>
        </a:p>
      </dgm:t>
    </dgm:pt>
    <dgm:pt modelId="{5F04D43F-404A-45D5-8517-2296CCA77AD7}" type="pres">
      <dgm:prSet presAssocID="{8A9F3D57-F4A4-4B14-AD68-7C8343D1EE49}" presName="connTx" presStyleLbl="parChTrans1D2" presStyleIdx="1" presStyleCnt="4"/>
      <dgm:spPr/>
      <dgm:t>
        <a:bodyPr/>
        <a:lstStyle/>
        <a:p>
          <a:endParaRPr lang="en-US"/>
        </a:p>
      </dgm:t>
    </dgm:pt>
    <dgm:pt modelId="{C8AD1D2E-4596-4B45-B9C1-DB19B486BF59}" type="pres">
      <dgm:prSet presAssocID="{08DEFA2A-217F-4479-9FF3-A029CB6175FA}" presName="node" presStyleLbl="node1" presStyleIdx="1" presStyleCnt="4">
        <dgm:presLayoutVars>
          <dgm:bulletEnabled val="1"/>
        </dgm:presLayoutVars>
      </dgm:prSet>
      <dgm:spPr/>
      <dgm:t>
        <a:bodyPr/>
        <a:lstStyle/>
        <a:p>
          <a:endParaRPr lang="en-US"/>
        </a:p>
      </dgm:t>
    </dgm:pt>
    <dgm:pt modelId="{39AF2687-70C8-495B-8374-591921625698}" type="pres">
      <dgm:prSet presAssocID="{90B71C28-F6D4-4282-8640-632C508B27A0}" presName="Name9" presStyleLbl="parChTrans1D2" presStyleIdx="2" presStyleCnt="4"/>
      <dgm:spPr/>
      <dgm:t>
        <a:bodyPr/>
        <a:lstStyle/>
        <a:p>
          <a:endParaRPr lang="en-US"/>
        </a:p>
      </dgm:t>
    </dgm:pt>
    <dgm:pt modelId="{FB2187A5-B11F-4445-BB25-F4CC20194979}" type="pres">
      <dgm:prSet presAssocID="{90B71C28-F6D4-4282-8640-632C508B27A0}" presName="connTx" presStyleLbl="parChTrans1D2" presStyleIdx="2" presStyleCnt="4"/>
      <dgm:spPr/>
      <dgm:t>
        <a:bodyPr/>
        <a:lstStyle/>
        <a:p>
          <a:endParaRPr lang="en-US"/>
        </a:p>
      </dgm:t>
    </dgm:pt>
    <dgm:pt modelId="{B874D903-53E5-4897-BCBF-9BCDCA5F1E55}" type="pres">
      <dgm:prSet presAssocID="{94057C7C-07AE-43B6-924C-7E76004049C7}" presName="node" presStyleLbl="node1" presStyleIdx="2" presStyleCnt="4">
        <dgm:presLayoutVars>
          <dgm:bulletEnabled val="1"/>
        </dgm:presLayoutVars>
      </dgm:prSet>
      <dgm:spPr/>
      <dgm:t>
        <a:bodyPr/>
        <a:lstStyle/>
        <a:p>
          <a:endParaRPr lang="en-US"/>
        </a:p>
      </dgm:t>
    </dgm:pt>
    <dgm:pt modelId="{C36206E0-1388-45D2-938D-153FEA5FF121}" type="pres">
      <dgm:prSet presAssocID="{26E1C07E-3209-4BF3-94CD-90CB2CBE0021}" presName="Name9" presStyleLbl="parChTrans1D2" presStyleIdx="3" presStyleCnt="4"/>
      <dgm:spPr/>
      <dgm:t>
        <a:bodyPr/>
        <a:lstStyle/>
        <a:p>
          <a:endParaRPr lang="en-US"/>
        </a:p>
      </dgm:t>
    </dgm:pt>
    <dgm:pt modelId="{66A7159D-0769-42B7-82BD-82041C83B5D0}" type="pres">
      <dgm:prSet presAssocID="{26E1C07E-3209-4BF3-94CD-90CB2CBE0021}" presName="connTx" presStyleLbl="parChTrans1D2" presStyleIdx="3" presStyleCnt="4"/>
      <dgm:spPr/>
      <dgm:t>
        <a:bodyPr/>
        <a:lstStyle/>
        <a:p>
          <a:endParaRPr lang="en-US"/>
        </a:p>
      </dgm:t>
    </dgm:pt>
    <dgm:pt modelId="{D3BFC86D-DFCF-4D11-9560-A6124199A4DE}" type="pres">
      <dgm:prSet presAssocID="{96FD635A-8F5B-41C1-ADD1-8001BF99A79B}" presName="node" presStyleLbl="node1" presStyleIdx="3" presStyleCnt="4">
        <dgm:presLayoutVars>
          <dgm:bulletEnabled val="1"/>
        </dgm:presLayoutVars>
      </dgm:prSet>
      <dgm:spPr/>
      <dgm:t>
        <a:bodyPr/>
        <a:lstStyle/>
        <a:p>
          <a:endParaRPr lang="en-US"/>
        </a:p>
      </dgm:t>
    </dgm:pt>
  </dgm:ptLst>
  <dgm:cxnLst>
    <dgm:cxn modelId="{73E045F8-7AD6-4FE2-9D19-7F86A3AD97EC}" type="presOf" srcId="{08DEFA2A-217F-4479-9FF3-A029CB6175FA}" destId="{C8AD1D2E-4596-4B45-B9C1-DB19B486BF59}" srcOrd="0" destOrd="0" presId="urn:microsoft.com/office/officeart/2005/8/layout/radial1"/>
    <dgm:cxn modelId="{0FD7C506-3507-4F80-91D3-823DC559396E}" type="presOf" srcId="{26E1C07E-3209-4BF3-94CD-90CB2CBE0021}" destId="{C36206E0-1388-45D2-938D-153FEA5FF121}" srcOrd="0" destOrd="0" presId="urn:microsoft.com/office/officeart/2005/8/layout/radial1"/>
    <dgm:cxn modelId="{49E711DC-2099-4069-8745-347BCF0C795B}" type="presOf" srcId="{8A9F3D57-F4A4-4B14-AD68-7C8343D1EE49}" destId="{5F04D43F-404A-45D5-8517-2296CCA77AD7}" srcOrd="1" destOrd="0" presId="urn:microsoft.com/office/officeart/2005/8/layout/radial1"/>
    <dgm:cxn modelId="{DAF546E2-56B3-4DFA-ACFD-AF3220887041}" type="presOf" srcId="{7883FF0D-C1A8-4F7D-8D25-35627DE74D1A}" destId="{9ED5DE72-B946-4421-BD62-075E3642E810}" srcOrd="1" destOrd="0" presId="urn:microsoft.com/office/officeart/2005/8/layout/radial1"/>
    <dgm:cxn modelId="{8DE78E9C-BE0E-49B3-870D-C49B2F65DF33}" type="presOf" srcId="{45EF894D-270C-45E2-B826-809B71943D62}" destId="{540C79A2-D8BD-49C7-9EF9-4A042B2C32FE}" srcOrd="0" destOrd="0" presId="urn:microsoft.com/office/officeart/2005/8/layout/radial1"/>
    <dgm:cxn modelId="{0956957E-87BE-4EFA-9B4B-73250DB471EA}" type="presOf" srcId="{94057C7C-07AE-43B6-924C-7E76004049C7}" destId="{B874D903-53E5-4897-BCBF-9BCDCA5F1E55}" srcOrd="0" destOrd="0" presId="urn:microsoft.com/office/officeart/2005/8/layout/radial1"/>
    <dgm:cxn modelId="{E88B0BDA-BAA2-42E4-A7B7-E4FD8D391655}" srcId="{45EF894D-270C-45E2-B826-809B71943D62}" destId="{08DEFA2A-217F-4479-9FF3-A029CB6175FA}" srcOrd="1" destOrd="0" parTransId="{8A9F3D57-F4A4-4B14-AD68-7C8343D1EE49}" sibTransId="{664ACADF-73DA-4F6B-A53D-FFC2C1B12F98}"/>
    <dgm:cxn modelId="{98B1741A-31B2-4D82-9B17-24358DDCCE42}" type="presOf" srcId="{96FD635A-8F5B-41C1-ADD1-8001BF99A79B}" destId="{D3BFC86D-DFCF-4D11-9560-A6124199A4DE}" srcOrd="0" destOrd="0" presId="urn:microsoft.com/office/officeart/2005/8/layout/radial1"/>
    <dgm:cxn modelId="{BE12BDD2-C607-4EBB-A6CD-9802C5590775}" type="presOf" srcId="{7883FF0D-C1A8-4F7D-8D25-35627DE74D1A}" destId="{6595FF9C-F037-4813-B596-DEB802D6A60D}" srcOrd="0" destOrd="0" presId="urn:microsoft.com/office/officeart/2005/8/layout/radial1"/>
    <dgm:cxn modelId="{7399B302-0A69-419A-90C4-1AE8A43074DA}" srcId="{98B926FE-4A01-4611-A536-B3FEB79AAFC0}" destId="{45EF894D-270C-45E2-B826-809B71943D62}" srcOrd="0" destOrd="0" parTransId="{08EBEE35-10A6-4D58-982F-BC3795DC1AAA}" sibTransId="{D12C7E3F-52B1-4D0F-A314-B5E23C806283}"/>
    <dgm:cxn modelId="{0FB3EC78-F7D2-422E-AE0A-6F760BA0222B}" srcId="{45EF894D-270C-45E2-B826-809B71943D62}" destId="{73FCA705-547A-4BFB-B7C7-B6CCF0632303}" srcOrd="0" destOrd="0" parTransId="{7883FF0D-C1A8-4F7D-8D25-35627DE74D1A}" sibTransId="{C4E1803E-FDA5-40A5-B0AB-17D661F207A8}"/>
    <dgm:cxn modelId="{BFDD8045-ADA7-439C-AC1B-2A9FC3B7CEF8}" type="presOf" srcId="{26E1C07E-3209-4BF3-94CD-90CB2CBE0021}" destId="{66A7159D-0769-42B7-82BD-82041C83B5D0}" srcOrd="1" destOrd="0" presId="urn:microsoft.com/office/officeart/2005/8/layout/radial1"/>
    <dgm:cxn modelId="{BEE5F6B9-9DEB-4391-BFFB-FF794D01A77A}" type="presOf" srcId="{8A9F3D57-F4A4-4B14-AD68-7C8343D1EE49}" destId="{3F1A60E8-0DB4-4384-80CA-6F031C54E463}" srcOrd="0" destOrd="0" presId="urn:microsoft.com/office/officeart/2005/8/layout/radial1"/>
    <dgm:cxn modelId="{E432F704-2447-4A8B-BC04-EBB91F51DF4E}" type="presOf" srcId="{90B71C28-F6D4-4282-8640-632C508B27A0}" destId="{FB2187A5-B11F-4445-BB25-F4CC20194979}" srcOrd="1" destOrd="0" presId="urn:microsoft.com/office/officeart/2005/8/layout/radial1"/>
    <dgm:cxn modelId="{7ECD5635-D5F5-4CD7-8697-BFE1C79E6470}" srcId="{45EF894D-270C-45E2-B826-809B71943D62}" destId="{94057C7C-07AE-43B6-924C-7E76004049C7}" srcOrd="2" destOrd="0" parTransId="{90B71C28-F6D4-4282-8640-632C508B27A0}" sibTransId="{D60AB270-2888-481E-B081-49C92D037958}"/>
    <dgm:cxn modelId="{E337C4DB-7305-4D40-B2C2-1810CB398227}" type="presOf" srcId="{90B71C28-F6D4-4282-8640-632C508B27A0}" destId="{39AF2687-70C8-495B-8374-591921625698}" srcOrd="0" destOrd="0" presId="urn:microsoft.com/office/officeart/2005/8/layout/radial1"/>
    <dgm:cxn modelId="{61DF5D97-E2BC-48B2-B040-E68E5931B8CF}" type="presOf" srcId="{98B926FE-4A01-4611-A536-B3FEB79AAFC0}" destId="{CECFFA3F-8B4B-4EE5-B243-DF08E0BCA131}" srcOrd="0" destOrd="0" presId="urn:microsoft.com/office/officeart/2005/8/layout/radial1"/>
    <dgm:cxn modelId="{E4FAD01F-7DF0-47FA-B909-00781D061858}" srcId="{45EF894D-270C-45E2-B826-809B71943D62}" destId="{96FD635A-8F5B-41C1-ADD1-8001BF99A79B}" srcOrd="3" destOrd="0" parTransId="{26E1C07E-3209-4BF3-94CD-90CB2CBE0021}" sibTransId="{7EC48ACF-860A-4B75-8254-BED97D5C8019}"/>
    <dgm:cxn modelId="{A88DFF7E-3796-4AEE-80B8-C210FD69E2C3}" type="presOf" srcId="{73FCA705-547A-4BFB-B7C7-B6CCF0632303}" destId="{E3433886-0FEF-4C64-8381-082430FA00A3}" srcOrd="0" destOrd="0" presId="urn:microsoft.com/office/officeart/2005/8/layout/radial1"/>
    <dgm:cxn modelId="{2A292A72-783C-412C-8884-9CC3B5696D5C}" type="presParOf" srcId="{CECFFA3F-8B4B-4EE5-B243-DF08E0BCA131}" destId="{540C79A2-D8BD-49C7-9EF9-4A042B2C32FE}" srcOrd="0" destOrd="0" presId="urn:microsoft.com/office/officeart/2005/8/layout/radial1"/>
    <dgm:cxn modelId="{1AABC587-0704-435C-A31C-7B4EC14D5B70}" type="presParOf" srcId="{CECFFA3F-8B4B-4EE5-B243-DF08E0BCA131}" destId="{6595FF9C-F037-4813-B596-DEB802D6A60D}" srcOrd="1" destOrd="0" presId="urn:microsoft.com/office/officeart/2005/8/layout/radial1"/>
    <dgm:cxn modelId="{7A224CBA-A7DF-4EC5-956C-3BF04D344F1A}" type="presParOf" srcId="{6595FF9C-F037-4813-B596-DEB802D6A60D}" destId="{9ED5DE72-B946-4421-BD62-075E3642E810}" srcOrd="0" destOrd="0" presId="urn:microsoft.com/office/officeart/2005/8/layout/radial1"/>
    <dgm:cxn modelId="{78906002-F873-494E-9BF7-85AB958B34E0}" type="presParOf" srcId="{CECFFA3F-8B4B-4EE5-B243-DF08E0BCA131}" destId="{E3433886-0FEF-4C64-8381-082430FA00A3}" srcOrd="2" destOrd="0" presId="urn:microsoft.com/office/officeart/2005/8/layout/radial1"/>
    <dgm:cxn modelId="{C0FE8A54-ED93-43D2-98C6-BAD92260EEC0}" type="presParOf" srcId="{CECFFA3F-8B4B-4EE5-B243-DF08E0BCA131}" destId="{3F1A60E8-0DB4-4384-80CA-6F031C54E463}" srcOrd="3" destOrd="0" presId="urn:microsoft.com/office/officeart/2005/8/layout/radial1"/>
    <dgm:cxn modelId="{EA3BF179-7807-46FD-8ED1-36577B1C67CA}" type="presParOf" srcId="{3F1A60E8-0DB4-4384-80CA-6F031C54E463}" destId="{5F04D43F-404A-45D5-8517-2296CCA77AD7}" srcOrd="0" destOrd="0" presId="urn:microsoft.com/office/officeart/2005/8/layout/radial1"/>
    <dgm:cxn modelId="{4C1426B5-07AF-4E40-A882-393B2347BAAF}" type="presParOf" srcId="{CECFFA3F-8B4B-4EE5-B243-DF08E0BCA131}" destId="{C8AD1D2E-4596-4B45-B9C1-DB19B486BF59}" srcOrd="4" destOrd="0" presId="urn:microsoft.com/office/officeart/2005/8/layout/radial1"/>
    <dgm:cxn modelId="{0A97006D-6DF3-4439-8159-4956E43F09CB}" type="presParOf" srcId="{CECFFA3F-8B4B-4EE5-B243-DF08E0BCA131}" destId="{39AF2687-70C8-495B-8374-591921625698}" srcOrd="5" destOrd="0" presId="urn:microsoft.com/office/officeart/2005/8/layout/radial1"/>
    <dgm:cxn modelId="{8D32EDB0-CB4D-4E46-A2D5-F438C8C8B031}" type="presParOf" srcId="{39AF2687-70C8-495B-8374-591921625698}" destId="{FB2187A5-B11F-4445-BB25-F4CC20194979}" srcOrd="0" destOrd="0" presId="urn:microsoft.com/office/officeart/2005/8/layout/radial1"/>
    <dgm:cxn modelId="{B0C435CC-DE40-499C-9CD9-4BB64FA7D166}" type="presParOf" srcId="{CECFFA3F-8B4B-4EE5-B243-DF08E0BCA131}" destId="{B874D903-53E5-4897-BCBF-9BCDCA5F1E55}" srcOrd="6" destOrd="0" presId="urn:microsoft.com/office/officeart/2005/8/layout/radial1"/>
    <dgm:cxn modelId="{3E2326CB-E2C7-439E-97C1-54AA34FA5F39}" type="presParOf" srcId="{CECFFA3F-8B4B-4EE5-B243-DF08E0BCA131}" destId="{C36206E0-1388-45D2-938D-153FEA5FF121}" srcOrd="7" destOrd="0" presId="urn:microsoft.com/office/officeart/2005/8/layout/radial1"/>
    <dgm:cxn modelId="{1AA2095D-A718-4D72-9793-DCA9B146748F}" type="presParOf" srcId="{C36206E0-1388-45D2-938D-153FEA5FF121}" destId="{66A7159D-0769-42B7-82BD-82041C83B5D0}" srcOrd="0" destOrd="0" presId="urn:microsoft.com/office/officeart/2005/8/layout/radial1"/>
    <dgm:cxn modelId="{B65DBB49-775D-4B1D-A903-0E4AB3D31B95}" type="presParOf" srcId="{CECFFA3F-8B4B-4EE5-B243-DF08E0BCA131}" destId="{D3BFC86D-DFCF-4D11-9560-A6124199A4DE}"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B42BD4-0C72-4270-B791-D6CD2BEBBA61}" type="doc">
      <dgm:prSet loTypeId="urn:microsoft.com/office/officeart/2005/8/layout/pyramid1" loCatId="pyramid" qsTypeId="urn:microsoft.com/office/officeart/2005/8/quickstyle/simple1" qsCatId="simple" csTypeId="urn:microsoft.com/office/officeart/2005/8/colors/accent1_2" csCatId="accent1" phldr="1"/>
      <dgm:spPr/>
    </dgm:pt>
    <dgm:pt modelId="{9D0FAE91-F21A-4E88-A792-89743D93B103}">
      <dgm:prSet phldrT="[Text]"/>
      <dgm:spPr/>
      <dgm:t>
        <a:bodyPr/>
        <a:lstStyle/>
        <a:p>
          <a:r>
            <a:rPr lang="en-IN" dirty="0"/>
            <a:t>Problem solving</a:t>
          </a:r>
        </a:p>
      </dgm:t>
    </dgm:pt>
    <dgm:pt modelId="{AAACA6E4-64D9-4EDA-B3C3-658E69887791}" type="parTrans" cxnId="{E6A72148-E95B-4E20-83A4-DD7869A7F67B}">
      <dgm:prSet/>
      <dgm:spPr/>
      <dgm:t>
        <a:bodyPr/>
        <a:lstStyle/>
        <a:p>
          <a:endParaRPr lang="en-IN"/>
        </a:p>
      </dgm:t>
    </dgm:pt>
    <dgm:pt modelId="{028D7A07-17BD-44F3-B9BA-8E80C7F3C046}" type="sibTrans" cxnId="{E6A72148-E95B-4E20-83A4-DD7869A7F67B}">
      <dgm:prSet/>
      <dgm:spPr/>
      <dgm:t>
        <a:bodyPr/>
        <a:lstStyle/>
        <a:p>
          <a:endParaRPr lang="en-IN"/>
        </a:p>
      </dgm:t>
    </dgm:pt>
    <dgm:pt modelId="{6F597009-83B3-4782-A800-D236743FEC7B}">
      <dgm:prSet phldrT="[Text]"/>
      <dgm:spPr/>
      <dgm:t>
        <a:bodyPr/>
        <a:lstStyle/>
        <a:p>
          <a:r>
            <a:rPr lang="en-IN" dirty="0"/>
            <a:t>Personal and collective growth</a:t>
          </a:r>
        </a:p>
      </dgm:t>
    </dgm:pt>
    <dgm:pt modelId="{3E3BC465-7DEF-4523-A0D1-0A5750B9BE1F}" type="parTrans" cxnId="{322E909D-AC88-4B95-8F24-AECAFA280B56}">
      <dgm:prSet/>
      <dgm:spPr/>
      <dgm:t>
        <a:bodyPr/>
        <a:lstStyle/>
        <a:p>
          <a:endParaRPr lang="en-IN"/>
        </a:p>
      </dgm:t>
    </dgm:pt>
    <dgm:pt modelId="{BD33E18C-D25E-4A42-A6AC-F03E93F6FDEC}" type="sibTrans" cxnId="{322E909D-AC88-4B95-8F24-AECAFA280B56}">
      <dgm:prSet/>
      <dgm:spPr/>
      <dgm:t>
        <a:bodyPr/>
        <a:lstStyle/>
        <a:p>
          <a:endParaRPr lang="en-IN"/>
        </a:p>
      </dgm:t>
    </dgm:pt>
    <dgm:pt modelId="{7D3060FE-F7CC-4055-93DE-663AA32B16B1}">
      <dgm:prSet phldrT="[Text]"/>
      <dgm:spPr/>
      <dgm:t>
        <a:bodyPr/>
        <a:lstStyle/>
        <a:p>
          <a:r>
            <a:rPr lang="en-IN"/>
            <a:t>productivity</a:t>
          </a:r>
          <a:endParaRPr lang="en-IN" dirty="0"/>
        </a:p>
      </dgm:t>
    </dgm:pt>
    <dgm:pt modelId="{F35432C1-1D24-4308-98EE-E9F7EB18281F}" type="parTrans" cxnId="{73F77108-2320-4C5D-AAFA-C74AB06B641F}">
      <dgm:prSet/>
      <dgm:spPr/>
      <dgm:t>
        <a:bodyPr/>
        <a:lstStyle/>
        <a:p>
          <a:endParaRPr lang="en-IN"/>
        </a:p>
      </dgm:t>
    </dgm:pt>
    <dgm:pt modelId="{5ED96FA0-4C5B-4EA9-A85B-9CD3D58BCAAE}" type="sibTrans" cxnId="{73F77108-2320-4C5D-AAFA-C74AB06B641F}">
      <dgm:prSet/>
      <dgm:spPr/>
      <dgm:t>
        <a:bodyPr/>
        <a:lstStyle/>
        <a:p>
          <a:endParaRPr lang="en-IN"/>
        </a:p>
      </dgm:t>
    </dgm:pt>
    <dgm:pt modelId="{99A2F6E9-9055-4828-A7DC-16CF8E28DEA8}" type="pres">
      <dgm:prSet presAssocID="{1AB42BD4-0C72-4270-B791-D6CD2BEBBA61}" presName="Name0" presStyleCnt="0">
        <dgm:presLayoutVars>
          <dgm:dir/>
          <dgm:animLvl val="lvl"/>
          <dgm:resizeHandles val="exact"/>
        </dgm:presLayoutVars>
      </dgm:prSet>
      <dgm:spPr/>
    </dgm:pt>
    <dgm:pt modelId="{4ADD7833-6365-44A1-A588-1F98501E8817}" type="pres">
      <dgm:prSet presAssocID="{9D0FAE91-F21A-4E88-A792-89743D93B103}" presName="Name8" presStyleCnt="0"/>
      <dgm:spPr/>
    </dgm:pt>
    <dgm:pt modelId="{BE04C108-EAD6-4571-8A60-2C70D81B9CF3}" type="pres">
      <dgm:prSet presAssocID="{9D0FAE91-F21A-4E88-A792-89743D93B103}" presName="level" presStyleLbl="node1" presStyleIdx="0" presStyleCnt="3" custScaleX="100839">
        <dgm:presLayoutVars>
          <dgm:chMax val="1"/>
          <dgm:bulletEnabled val="1"/>
        </dgm:presLayoutVars>
      </dgm:prSet>
      <dgm:spPr/>
      <dgm:t>
        <a:bodyPr/>
        <a:lstStyle/>
        <a:p>
          <a:endParaRPr lang="en-US"/>
        </a:p>
      </dgm:t>
    </dgm:pt>
    <dgm:pt modelId="{DC24D0B2-7D45-4312-AA54-E79804FEC700}" type="pres">
      <dgm:prSet presAssocID="{9D0FAE91-F21A-4E88-A792-89743D93B103}" presName="levelTx" presStyleLbl="revTx" presStyleIdx="0" presStyleCnt="0">
        <dgm:presLayoutVars>
          <dgm:chMax val="1"/>
          <dgm:bulletEnabled val="1"/>
        </dgm:presLayoutVars>
      </dgm:prSet>
      <dgm:spPr/>
      <dgm:t>
        <a:bodyPr/>
        <a:lstStyle/>
        <a:p>
          <a:endParaRPr lang="en-US"/>
        </a:p>
      </dgm:t>
    </dgm:pt>
    <dgm:pt modelId="{F411D8DB-A910-4BD9-B29C-2E78DD3E2B0F}" type="pres">
      <dgm:prSet presAssocID="{6F597009-83B3-4782-A800-D236743FEC7B}" presName="Name8" presStyleCnt="0"/>
      <dgm:spPr/>
    </dgm:pt>
    <dgm:pt modelId="{625E41DF-7BDE-4748-A36F-504EF67AFEA9}" type="pres">
      <dgm:prSet presAssocID="{6F597009-83B3-4782-A800-D236743FEC7B}" presName="level" presStyleLbl="node1" presStyleIdx="1" presStyleCnt="3" custScaleX="101390">
        <dgm:presLayoutVars>
          <dgm:chMax val="1"/>
          <dgm:bulletEnabled val="1"/>
        </dgm:presLayoutVars>
      </dgm:prSet>
      <dgm:spPr/>
      <dgm:t>
        <a:bodyPr/>
        <a:lstStyle/>
        <a:p>
          <a:endParaRPr lang="en-US"/>
        </a:p>
      </dgm:t>
    </dgm:pt>
    <dgm:pt modelId="{9CE81A89-4304-4C9F-B7E8-5938FFB068F9}" type="pres">
      <dgm:prSet presAssocID="{6F597009-83B3-4782-A800-D236743FEC7B}" presName="levelTx" presStyleLbl="revTx" presStyleIdx="0" presStyleCnt="0">
        <dgm:presLayoutVars>
          <dgm:chMax val="1"/>
          <dgm:bulletEnabled val="1"/>
        </dgm:presLayoutVars>
      </dgm:prSet>
      <dgm:spPr/>
      <dgm:t>
        <a:bodyPr/>
        <a:lstStyle/>
        <a:p>
          <a:endParaRPr lang="en-US"/>
        </a:p>
      </dgm:t>
    </dgm:pt>
    <dgm:pt modelId="{F68F1E0B-A1FA-4FC6-8DC2-9B662B6222E7}" type="pres">
      <dgm:prSet presAssocID="{7D3060FE-F7CC-4055-93DE-663AA32B16B1}" presName="Name8" presStyleCnt="0"/>
      <dgm:spPr/>
    </dgm:pt>
    <dgm:pt modelId="{44495770-780B-48FB-995E-4CD56B6B89A6}" type="pres">
      <dgm:prSet presAssocID="{7D3060FE-F7CC-4055-93DE-663AA32B16B1}" presName="level" presStyleLbl="node1" presStyleIdx="2" presStyleCnt="3">
        <dgm:presLayoutVars>
          <dgm:chMax val="1"/>
          <dgm:bulletEnabled val="1"/>
        </dgm:presLayoutVars>
      </dgm:prSet>
      <dgm:spPr/>
      <dgm:t>
        <a:bodyPr/>
        <a:lstStyle/>
        <a:p>
          <a:endParaRPr lang="en-US"/>
        </a:p>
      </dgm:t>
    </dgm:pt>
    <dgm:pt modelId="{13519522-9701-4032-B02F-C90DC2B612BB}" type="pres">
      <dgm:prSet presAssocID="{7D3060FE-F7CC-4055-93DE-663AA32B16B1}" presName="levelTx" presStyleLbl="revTx" presStyleIdx="0" presStyleCnt="0">
        <dgm:presLayoutVars>
          <dgm:chMax val="1"/>
          <dgm:bulletEnabled val="1"/>
        </dgm:presLayoutVars>
      </dgm:prSet>
      <dgm:spPr/>
      <dgm:t>
        <a:bodyPr/>
        <a:lstStyle/>
        <a:p>
          <a:endParaRPr lang="en-US"/>
        </a:p>
      </dgm:t>
    </dgm:pt>
  </dgm:ptLst>
  <dgm:cxnLst>
    <dgm:cxn modelId="{73F77108-2320-4C5D-AAFA-C74AB06B641F}" srcId="{1AB42BD4-0C72-4270-B791-D6CD2BEBBA61}" destId="{7D3060FE-F7CC-4055-93DE-663AA32B16B1}" srcOrd="2" destOrd="0" parTransId="{F35432C1-1D24-4308-98EE-E9F7EB18281F}" sibTransId="{5ED96FA0-4C5B-4EA9-A85B-9CD3D58BCAAE}"/>
    <dgm:cxn modelId="{2CFBFC03-6A7E-476A-BA91-B2F1986717EC}" type="presOf" srcId="{7D3060FE-F7CC-4055-93DE-663AA32B16B1}" destId="{13519522-9701-4032-B02F-C90DC2B612BB}" srcOrd="1" destOrd="0" presId="urn:microsoft.com/office/officeart/2005/8/layout/pyramid1"/>
    <dgm:cxn modelId="{E6A72148-E95B-4E20-83A4-DD7869A7F67B}" srcId="{1AB42BD4-0C72-4270-B791-D6CD2BEBBA61}" destId="{9D0FAE91-F21A-4E88-A792-89743D93B103}" srcOrd="0" destOrd="0" parTransId="{AAACA6E4-64D9-4EDA-B3C3-658E69887791}" sibTransId="{028D7A07-17BD-44F3-B9BA-8E80C7F3C046}"/>
    <dgm:cxn modelId="{D36DB458-CA8F-442B-8ACC-A6576348CC02}" type="presOf" srcId="{7D3060FE-F7CC-4055-93DE-663AA32B16B1}" destId="{44495770-780B-48FB-995E-4CD56B6B89A6}" srcOrd="0" destOrd="0" presId="urn:microsoft.com/office/officeart/2005/8/layout/pyramid1"/>
    <dgm:cxn modelId="{395A006C-AB14-4086-9F15-2D031C093EED}" type="presOf" srcId="{9D0FAE91-F21A-4E88-A792-89743D93B103}" destId="{DC24D0B2-7D45-4312-AA54-E79804FEC700}" srcOrd="1" destOrd="0" presId="urn:microsoft.com/office/officeart/2005/8/layout/pyramid1"/>
    <dgm:cxn modelId="{126FDB25-E206-4942-8AF0-4F0B4A5CD4D5}" type="presOf" srcId="{6F597009-83B3-4782-A800-D236743FEC7B}" destId="{9CE81A89-4304-4C9F-B7E8-5938FFB068F9}" srcOrd="1" destOrd="0" presId="urn:microsoft.com/office/officeart/2005/8/layout/pyramid1"/>
    <dgm:cxn modelId="{FAE593D1-EF43-4E24-B4B7-BD981F821C24}" type="presOf" srcId="{9D0FAE91-F21A-4E88-A792-89743D93B103}" destId="{BE04C108-EAD6-4571-8A60-2C70D81B9CF3}" srcOrd="0" destOrd="0" presId="urn:microsoft.com/office/officeart/2005/8/layout/pyramid1"/>
    <dgm:cxn modelId="{322E909D-AC88-4B95-8F24-AECAFA280B56}" srcId="{1AB42BD4-0C72-4270-B791-D6CD2BEBBA61}" destId="{6F597009-83B3-4782-A800-D236743FEC7B}" srcOrd="1" destOrd="0" parTransId="{3E3BC465-7DEF-4523-A0D1-0A5750B9BE1F}" sibTransId="{BD33E18C-D25E-4A42-A6AC-F03E93F6FDEC}"/>
    <dgm:cxn modelId="{20BF2755-0212-4596-9F1D-1728E03E8207}" type="presOf" srcId="{1AB42BD4-0C72-4270-B791-D6CD2BEBBA61}" destId="{99A2F6E9-9055-4828-A7DC-16CF8E28DEA8}" srcOrd="0" destOrd="0" presId="urn:microsoft.com/office/officeart/2005/8/layout/pyramid1"/>
    <dgm:cxn modelId="{DF478985-119A-492F-841A-4905D2021B84}" type="presOf" srcId="{6F597009-83B3-4782-A800-D236743FEC7B}" destId="{625E41DF-7BDE-4748-A36F-504EF67AFEA9}" srcOrd="0" destOrd="0" presId="urn:microsoft.com/office/officeart/2005/8/layout/pyramid1"/>
    <dgm:cxn modelId="{A0D3D5D3-B309-4B55-9BBD-1E24A3F6A08B}" type="presParOf" srcId="{99A2F6E9-9055-4828-A7DC-16CF8E28DEA8}" destId="{4ADD7833-6365-44A1-A588-1F98501E8817}" srcOrd="0" destOrd="0" presId="urn:microsoft.com/office/officeart/2005/8/layout/pyramid1"/>
    <dgm:cxn modelId="{9F23C282-7C4B-470E-A131-E48C7F200011}" type="presParOf" srcId="{4ADD7833-6365-44A1-A588-1F98501E8817}" destId="{BE04C108-EAD6-4571-8A60-2C70D81B9CF3}" srcOrd="0" destOrd="0" presId="urn:microsoft.com/office/officeart/2005/8/layout/pyramid1"/>
    <dgm:cxn modelId="{069FB99C-25C2-4261-BAC3-6D70C5498838}" type="presParOf" srcId="{4ADD7833-6365-44A1-A588-1F98501E8817}" destId="{DC24D0B2-7D45-4312-AA54-E79804FEC700}" srcOrd="1" destOrd="0" presId="urn:microsoft.com/office/officeart/2005/8/layout/pyramid1"/>
    <dgm:cxn modelId="{406568C5-2696-4F0F-9F09-B300DF43187C}" type="presParOf" srcId="{99A2F6E9-9055-4828-A7DC-16CF8E28DEA8}" destId="{F411D8DB-A910-4BD9-B29C-2E78DD3E2B0F}" srcOrd="1" destOrd="0" presId="urn:microsoft.com/office/officeart/2005/8/layout/pyramid1"/>
    <dgm:cxn modelId="{496772E4-6FD5-46BA-BE3C-CBCA9FD231E2}" type="presParOf" srcId="{F411D8DB-A910-4BD9-B29C-2E78DD3E2B0F}" destId="{625E41DF-7BDE-4748-A36F-504EF67AFEA9}" srcOrd="0" destOrd="0" presId="urn:microsoft.com/office/officeart/2005/8/layout/pyramid1"/>
    <dgm:cxn modelId="{D58AF4C0-FEB9-4660-A199-81021A03684E}" type="presParOf" srcId="{F411D8DB-A910-4BD9-B29C-2E78DD3E2B0F}" destId="{9CE81A89-4304-4C9F-B7E8-5938FFB068F9}" srcOrd="1" destOrd="0" presId="urn:microsoft.com/office/officeart/2005/8/layout/pyramid1"/>
    <dgm:cxn modelId="{4C9215C7-698B-4E5A-BECA-8FEA6B88186D}" type="presParOf" srcId="{99A2F6E9-9055-4828-A7DC-16CF8E28DEA8}" destId="{F68F1E0B-A1FA-4FC6-8DC2-9B662B6222E7}" srcOrd="2" destOrd="0" presId="urn:microsoft.com/office/officeart/2005/8/layout/pyramid1"/>
    <dgm:cxn modelId="{3B270B41-F807-41E4-8E91-9A0793A4025F}" type="presParOf" srcId="{F68F1E0B-A1FA-4FC6-8DC2-9B662B6222E7}" destId="{44495770-780B-48FB-995E-4CD56B6B89A6}" srcOrd="0" destOrd="0" presId="urn:microsoft.com/office/officeart/2005/8/layout/pyramid1"/>
    <dgm:cxn modelId="{B7918F6A-AF92-4F25-91FE-B4DC6F1908DE}" type="presParOf" srcId="{F68F1E0B-A1FA-4FC6-8DC2-9B662B6222E7}" destId="{13519522-9701-4032-B02F-C90DC2B612BB}" srcOrd="1" destOrd="0" presId="urn:microsoft.com/office/officeart/2005/8/layout/pyramid1"/>
  </dgm:cxnLst>
  <dgm:bg>
    <a:solidFill>
      <a:srgbClr val="92D050"/>
    </a:solidFill>
  </dgm:bg>
  <dgm:whole>
    <a:effectLst>
      <a:reflection blurRad="6350" stA="52000" endA="300" endPos="35000" dir="5400000" sy="-100000" algn="bl" rotWithShape="0"/>
    </a:effectLst>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6D5414-EE6E-45FC-8D2B-C71132CFE5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5E63B0C-CDA7-4C73-82CF-E8ABAAF1296B}">
      <dgm:prSet/>
      <dgm:spPr/>
      <dgm:t>
        <a:bodyPr/>
        <a:lstStyle/>
        <a:p>
          <a:pPr>
            <a:lnSpc>
              <a:spcPct val="100000"/>
            </a:lnSpc>
          </a:pPr>
          <a:r>
            <a:rPr lang="en-GB" b="1"/>
            <a:t>Leadership ensures stability in a care home as a strong leadership can make a difference in the way the home is run.</a:t>
          </a:r>
          <a:endParaRPr lang="en-US" b="1"/>
        </a:p>
      </dgm:t>
    </dgm:pt>
    <dgm:pt modelId="{A3DAA436-EC06-48DC-AFB4-27FF3801B692}" type="parTrans" cxnId="{A11481A7-EA2E-4A55-AF04-3F58B61262B3}">
      <dgm:prSet/>
      <dgm:spPr/>
      <dgm:t>
        <a:bodyPr/>
        <a:lstStyle/>
        <a:p>
          <a:endParaRPr lang="en-US"/>
        </a:p>
      </dgm:t>
    </dgm:pt>
    <dgm:pt modelId="{DCDF4F65-2187-4E12-AF63-4AEF71292FC0}" type="sibTrans" cxnId="{A11481A7-EA2E-4A55-AF04-3F58B61262B3}">
      <dgm:prSet/>
      <dgm:spPr/>
      <dgm:t>
        <a:bodyPr/>
        <a:lstStyle/>
        <a:p>
          <a:endParaRPr lang="en-US"/>
        </a:p>
      </dgm:t>
    </dgm:pt>
    <dgm:pt modelId="{62783097-D71C-4CE3-B28F-E5B8B9BDDC27}">
      <dgm:prSet/>
      <dgm:spPr/>
      <dgm:t>
        <a:bodyPr/>
        <a:lstStyle/>
        <a:p>
          <a:pPr>
            <a:lnSpc>
              <a:spcPct val="100000"/>
            </a:lnSpc>
          </a:pPr>
          <a:r>
            <a:rPr lang="en-GB" b="1"/>
            <a:t>Your main focus must be the treatment of the patient and making them a priority.</a:t>
          </a:r>
          <a:endParaRPr lang="en-US" b="1"/>
        </a:p>
      </dgm:t>
    </dgm:pt>
    <dgm:pt modelId="{BAFAEA3E-2E90-4A29-A952-037E9D6C73FF}" type="parTrans" cxnId="{32B4C461-86CE-4A3C-9862-6EF407AC965C}">
      <dgm:prSet/>
      <dgm:spPr/>
      <dgm:t>
        <a:bodyPr/>
        <a:lstStyle/>
        <a:p>
          <a:endParaRPr lang="en-US"/>
        </a:p>
      </dgm:t>
    </dgm:pt>
    <dgm:pt modelId="{8C80869F-19B2-485B-833C-FF9D8EA386E4}" type="sibTrans" cxnId="{32B4C461-86CE-4A3C-9862-6EF407AC965C}">
      <dgm:prSet/>
      <dgm:spPr/>
      <dgm:t>
        <a:bodyPr/>
        <a:lstStyle/>
        <a:p>
          <a:endParaRPr lang="en-US"/>
        </a:p>
      </dgm:t>
    </dgm:pt>
    <dgm:pt modelId="{D5A6D076-0AC9-4A3C-8250-74FA485F9303}">
      <dgm:prSet/>
      <dgm:spPr/>
      <dgm:t>
        <a:bodyPr/>
        <a:lstStyle/>
        <a:p>
          <a:pPr>
            <a:lnSpc>
              <a:spcPct val="100000"/>
            </a:lnSpc>
          </a:pPr>
          <a:r>
            <a:rPr lang="en-GB" b="1"/>
            <a:t>Having the correct team can help the leader achieve what they need to and contribute towards the management of the care home.</a:t>
          </a:r>
          <a:endParaRPr lang="en-US" b="1"/>
        </a:p>
      </dgm:t>
    </dgm:pt>
    <dgm:pt modelId="{E29F018B-E752-4FDE-9935-0CF68BDA2B6A}" type="parTrans" cxnId="{98E0E8E6-FC0E-4FDF-B722-D657F72D244B}">
      <dgm:prSet/>
      <dgm:spPr/>
      <dgm:t>
        <a:bodyPr/>
        <a:lstStyle/>
        <a:p>
          <a:endParaRPr lang="en-US"/>
        </a:p>
      </dgm:t>
    </dgm:pt>
    <dgm:pt modelId="{3E20FF64-0444-4DEC-82EA-022316A13AEE}" type="sibTrans" cxnId="{98E0E8E6-FC0E-4FDF-B722-D657F72D244B}">
      <dgm:prSet/>
      <dgm:spPr/>
      <dgm:t>
        <a:bodyPr/>
        <a:lstStyle/>
        <a:p>
          <a:endParaRPr lang="en-US"/>
        </a:p>
      </dgm:t>
    </dgm:pt>
    <dgm:pt modelId="{91B8228A-B794-41D3-B3E5-9CCC5F70C7C9}">
      <dgm:prSet/>
      <dgm:spPr/>
      <dgm:t>
        <a:bodyPr/>
        <a:lstStyle/>
        <a:p>
          <a:pPr>
            <a:lnSpc>
              <a:spcPct val="100000"/>
            </a:lnSpc>
          </a:pPr>
          <a:r>
            <a:rPr lang="en-GB" b="1"/>
            <a:t>Without strong leadership things can fall out of place very quickly and could lead to the neglect of the patients.</a:t>
          </a:r>
          <a:endParaRPr lang="en-US" b="1"/>
        </a:p>
      </dgm:t>
    </dgm:pt>
    <dgm:pt modelId="{B91416F8-980A-451E-95DB-E3C000DE8AD6}" type="parTrans" cxnId="{259F5A72-C7B0-4092-AAC3-61A4189D7CAD}">
      <dgm:prSet/>
      <dgm:spPr/>
      <dgm:t>
        <a:bodyPr/>
        <a:lstStyle/>
        <a:p>
          <a:endParaRPr lang="en-US"/>
        </a:p>
      </dgm:t>
    </dgm:pt>
    <dgm:pt modelId="{6942C617-6454-48DA-ADF3-6B231749C1B6}" type="sibTrans" cxnId="{259F5A72-C7B0-4092-AAC3-61A4189D7CAD}">
      <dgm:prSet/>
      <dgm:spPr/>
      <dgm:t>
        <a:bodyPr/>
        <a:lstStyle/>
        <a:p>
          <a:endParaRPr lang="en-US"/>
        </a:p>
      </dgm:t>
    </dgm:pt>
    <dgm:pt modelId="{7271A838-3FEA-42D4-8A4F-874ECCD4E7CB}" type="pres">
      <dgm:prSet presAssocID="{5B6D5414-EE6E-45FC-8D2B-C71132CFE548}" presName="root" presStyleCnt="0">
        <dgm:presLayoutVars>
          <dgm:dir/>
          <dgm:resizeHandles val="exact"/>
        </dgm:presLayoutVars>
      </dgm:prSet>
      <dgm:spPr/>
      <dgm:t>
        <a:bodyPr/>
        <a:lstStyle/>
        <a:p>
          <a:endParaRPr lang="en-US"/>
        </a:p>
      </dgm:t>
    </dgm:pt>
    <dgm:pt modelId="{1AFAFEFA-590D-4662-8762-7A87DDB93211}" type="pres">
      <dgm:prSet presAssocID="{65E63B0C-CDA7-4C73-82CF-E8ABAAF1296B}" presName="compNode" presStyleCnt="0"/>
      <dgm:spPr/>
    </dgm:pt>
    <dgm:pt modelId="{160B861A-C865-4BEF-BB5F-17336B7080C0}" type="pres">
      <dgm:prSet presAssocID="{65E63B0C-CDA7-4C73-82CF-E8ABAAF1296B}" presName="bgRect" presStyleLbl="bgShp" presStyleIdx="0" presStyleCnt="4"/>
      <dgm:spPr/>
    </dgm:pt>
    <dgm:pt modelId="{2A0CC795-DE10-472B-B783-A1B0DE3B7B2E}" type="pres">
      <dgm:prSet presAssocID="{65E63B0C-CDA7-4C73-82CF-E8ABAAF129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ecturer"/>
        </a:ext>
      </dgm:extLst>
    </dgm:pt>
    <dgm:pt modelId="{D7D09E07-0F8C-4A48-8270-E6A343EC3CEF}" type="pres">
      <dgm:prSet presAssocID="{65E63B0C-CDA7-4C73-82CF-E8ABAAF1296B}" presName="spaceRect" presStyleCnt="0"/>
      <dgm:spPr/>
    </dgm:pt>
    <dgm:pt modelId="{35AF761E-5D4C-4B65-9F82-FB0FFE9C3C62}" type="pres">
      <dgm:prSet presAssocID="{65E63B0C-CDA7-4C73-82CF-E8ABAAF1296B}" presName="parTx" presStyleLbl="revTx" presStyleIdx="0" presStyleCnt="4">
        <dgm:presLayoutVars>
          <dgm:chMax val="0"/>
          <dgm:chPref val="0"/>
        </dgm:presLayoutVars>
      </dgm:prSet>
      <dgm:spPr/>
      <dgm:t>
        <a:bodyPr/>
        <a:lstStyle/>
        <a:p>
          <a:endParaRPr lang="en-US"/>
        </a:p>
      </dgm:t>
    </dgm:pt>
    <dgm:pt modelId="{BEB42276-9AB8-438B-9EEF-3D4A963B5C81}" type="pres">
      <dgm:prSet presAssocID="{DCDF4F65-2187-4E12-AF63-4AEF71292FC0}" presName="sibTrans" presStyleCnt="0"/>
      <dgm:spPr/>
    </dgm:pt>
    <dgm:pt modelId="{059C3572-E0A7-4135-BB09-D8E1558CB777}" type="pres">
      <dgm:prSet presAssocID="{62783097-D71C-4CE3-B28F-E5B8B9BDDC27}" presName="compNode" presStyleCnt="0"/>
      <dgm:spPr/>
    </dgm:pt>
    <dgm:pt modelId="{5CCD5596-0120-48F3-BFFD-BFBD94209879}" type="pres">
      <dgm:prSet presAssocID="{62783097-D71C-4CE3-B28F-E5B8B9BDDC27}" presName="bgRect" presStyleLbl="bgShp" presStyleIdx="1" presStyleCnt="4"/>
      <dgm:spPr/>
    </dgm:pt>
    <dgm:pt modelId="{1404BDE4-0A16-4318-BF1F-345B796C18DE}" type="pres">
      <dgm:prSet presAssocID="{62783097-D71C-4CE3-B28F-E5B8B9BDDC2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ullseye"/>
        </a:ext>
      </dgm:extLst>
    </dgm:pt>
    <dgm:pt modelId="{5CCCDBA0-6114-40C4-A9ED-4672E9881DAF}" type="pres">
      <dgm:prSet presAssocID="{62783097-D71C-4CE3-B28F-E5B8B9BDDC27}" presName="spaceRect" presStyleCnt="0"/>
      <dgm:spPr/>
    </dgm:pt>
    <dgm:pt modelId="{4A1EE4DA-7C78-4291-9F10-A9026B8E0821}" type="pres">
      <dgm:prSet presAssocID="{62783097-D71C-4CE3-B28F-E5B8B9BDDC27}" presName="parTx" presStyleLbl="revTx" presStyleIdx="1" presStyleCnt="4">
        <dgm:presLayoutVars>
          <dgm:chMax val="0"/>
          <dgm:chPref val="0"/>
        </dgm:presLayoutVars>
      </dgm:prSet>
      <dgm:spPr/>
      <dgm:t>
        <a:bodyPr/>
        <a:lstStyle/>
        <a:p>
          <a:endParaRPr lang="en-US"/>
        </a:p>
      </dgm:t>
    </dgm:pt>
    <dgm:pt modelId="{D798DEB9-19E2-4184-9590-6CFB17C64696}" type="pres">
      <dgm:prSet presAssocID="{8C80869F-19B2-485B-833C-FF9D8EA386E4}" presName="sibTrans" presStyleCnt="0"/>
      <dgm:spPr/>
    </dgm:pt>
    <dgm:pt modelId="{0CE3B219-9A79-48F3-A2D0-FC8EADF6C0E2}" type="pres">
      <dgm:prSet presAssocID="{D5A6D076-0AC9-4A3C-8250-74FA485F9303}" presName="compNode" presStyleCnt="0"/>
      <dgm:spPr/>
    </dgm:pt>
    <dgm:pt modelId="{57D2000A-79FF-48D9-B43A-E4928249F18B}" type="pres">
      <dgm:prSet presAssocID="{D5A6D076-0AC9-4A3C-8250-74FA485F9303}" presName="bgRect" presStyleLbl="bgShp" presStyleIdx="2" presStyleCnt="4"/>
      <dgm:spPr/>
    </dgm:pt>
    <dgm:pt modelId="{287C9CB9-98AE-4F74-8892-AA6F4295AF92}" type="pres">
      <dgm:prSet presAssocID="{D5A6D076-0AC9-4A3C-8250-74FA485F9303}"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Hierarchy"/>
        </a:ext>
      </dgm:extLst>
    </dgm:pt>
    <dgm:pt modelId="{34EECC4C-4AB9-4DEE-8241-73F5CB70E81B}" type="pres">
      <dgm:prSet presAssocID="{D5A6D076-0AC9-4A3C-8250-74FA485F9303}" presName="spaceRect" presStyleCnt="0"/>
      <dgm:spPr/>
    </dgm:pt>
    <dgm:pt modelId="{0A8C327C-7E13-4271-966B-73D6DCECA8AA}" type="pres">
      <dgm:prSet presAssocID="{D5A6D076-0AC9-4A3C-8250-74FA485F9303}" presName="parTx" presStyleLbl="revTx" presStyleIdx="2" presStyleCnt="4">
        <dgm:presLayoutVars>
          <dgm:chMax val="0"/>
          <dgm:chPref val="0"/>
        </dgm:presLayoutVars>
      </dgm:prSet>
      <dgm:spPr/>
      <dgm:t>
        <a:bodyPr/>
        <a:lstStyle/>
        <a:p>
          <a:endParaRPr lang="en-US"/>
        </a:p>
      </dgm:t>
    </dgm:pt>
    <dgm:pt modelId="{FEFBC788-AEAE-41D2-BA5C-70E4DFD40B37}" type="pres">
      <dgm:prSet presAssocID="{3E20FF64-0444-4DEC-82EA-022316A13AEE}" presName="sibTrans" presStyleCnt="0"/>
      <dgm:spPr/>
    </dgm:pt>
    <dgm:pt modelId="{9079A31D-2547-4879-AF7F-447413FD9F99}" type="pres">
      <dgm:prSet presAssocID="{91B8228A-B794-41D3-B3E5-9CCC5F70C7C9}" presName="compNode" presStyleCnt="0"/>
      <dgm:spPr/>
    </dgm:pt>
    <dgm:pt modelId="{A1BC8270-B4D3-4E29-8182-B137DB5D47D6}" type="pres">
      <dgm:prSet presAssocID="{91B8228A-B794-41D3-B3E5-9CCC5F70C7C9}" presName="bgRect" presStyleLbl="bgShp" presStyleIdx="3" presStyleCnt="4"/>
      <dgm:spPr/>
    </dgm:pt>
    <dgm:pt modelId="{C95177C6-5B95-4626-87C5-7B9C152A7BD7}" type="pres">
      <dgm:prSet presAssocID="{91B8228A-B794-41D3-B3E5-9CCC5F70C7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Irritant"/>
        </a:ext>
      </dgm:extLst>
    </dgm:pt>
    <dgm:pt modelId="{75276DF3-CC2B-4FFC-9E73-17330EBFDA1C}" type="pres">
      <dgm:prSet presAssocID="{91B8228A-B794-41D3-B3E5-9CCC5F70C7C9}" presName="spaceRect" presStyleCnt="0"/>
      <dgm:spPr/>
    </dgm:pt>
    <dgm:pt modelId="{F9FCFC9C-ADD6-4B97-B889-502FF534EFB7}" type="pres">
      <dgm:prSet presAssocID="{91B8228A-B794-41D3-B3E5-9CCC5F70C7C9}" presName="parTx" presStyleLbl="revTx" presStyleIdx="3" presStyleCnt="4">
        <dgm:presLayoutVars>
          <dgm:chMax val="0"/>
          <dgm:chPref val="0"/>
        </dgm:presLayoutVars>
      </dgm:prSet>
      <dgm:spPr/>
      <dgm:t>
        <a:bodyPr/>
        <a:lstStyle/>
        <a:p>
          <a:endParaRPr lang="en-US"/>
        </a:p>
      </dgm:t>
    </dgm:pt>
  </dgm:ptLst>
  <dgm:cxnLst>
    <dgm:cxn modelId="{3BD704E1-233B-4AEA-A4E7-0527D12BAD7F}" type="presOf" srcId="{91B8228A-B794-41D3-B3E5-9CCC5F70C7C9}" destId="{F9FCFC9C-ADD6-4B97-B889-502FF534EFB7}" srcOrd="0" destOrd="0" presId="urn:microsoft.com/office/officeart/2018/2/layout/IconVerticalSolidList"/>
    <dgm:cxn modelId="{98E0E8E6-FC0E-4FDF-B722-D657F72D244B}" srcId="{5B6D5414-EE6E-45FC-8D2B-C71132CFE548}" destId="{D5A6D076-0AC9-4A3C-8250-74FA485F9303}" srcOrd="2" destOrd="0" parTransId="{E29F018B-E752-4FDE-9935-0CF68BDA2B6A}" sibTransId="{3E20FF64-0444-4DEC-82EA-022316A13AEE}"/>
    <dgm:cxn modelId="{915D9BD1-E312-4385-9314-3BEDC35C3508}" type="presOf" srcId="{5B6D5414-EE6E-45FC-8D2B-C71132CFE548}" destId="{7271A838-3FEA-42D4-8A4F-874ECCD4E7CB}" srcOrd="0" destOrd="0" presId="urn:microsoft.com/office/officeart/2018/2/layout/IconVerticalSolidList"/>
    <dgm:cxn modelId="{259F5A72-C7B0-4092-AAC3-61A4189D7CAD}" srcId="{5B6D5414-EE6E-45FC-8D2B-C71132CFE548}" destId="{91B8228A-B794-41D3-B3E5-9CCC5F70C7C9}" srcOrd="3" destOrd="0" parTransId="{B91416F8-980A-451E-95DB-E3C000DE8AD6}" sibTransId="{6942C617-6454-48DA-ADF3-6B231749C1B6}"/>
    <dgm:cxn modelId="{32B4C461-86CE-4A3C-9862-6EF407AC965C}" srcId="{5B6D5414-EE6E-45FC-8D2B-C71132CFE548}" destId="{62783097-D71C-4CE3-B28F-E5B8B9BDDC27}" srcOrd="1" destOrd="0" parTransId="{BAFAEA3E-2E90-4A29-A952-037E9D6C73FF}" sibTransId="{8C80869F-19B2-485B-833C-FF9D8EA386E4}"/>
    <dgm:cxn modelId="{14AFF7C6-EBD7-45B1-8C47-EAF15F81791F}" type="presOf" srcId="{D5A6D076-0AC9-4A3C-8250-74FA485F9303}" destId="{0A8C327C-7E13-4271-966B-73D6DCECA8AA}" srcOrd="0" destOrd="0" presId="urn:microsoft.com/office/officeart/2018/2/layout/IconVerticalSolidList"/>
    <dgm:cxn modelId="{200621C7-644A-4747-B1E6-3D27B64BA300}" type="presOf" srcId="{65E63B0C-CDA7-4C73-82CF-E8ABAAF1296B}" destId="{35AF761E-5D4C-4B65-9F82-FB0FFE9C3C62}" srcOrd="0" destOrd="0" presId="urn:microsoft.com/office/officeart/2018/2/layout/IconVerticalSolidList"/>
    <dgm:cxn modelId="{4B519C12-058E-4FB5-B704-04B27186A521}" type="presOf" srcId="{62783097-D71C-4CE3-B28F-E5B8B9BDDC27}" destId="{4A1EE4DA-7C78-4291-9F10-A9026B8E0821}" srcOrd="0" destOrd="0" presId="urn:microsoft.com/office/officeart/2018/2/layout/IconVerticalSolidList"/>
    <dgm:cxn modelId="{A11481A7-EA2E-4A55-AF04-3F58B61262B3}" srcId="{5B6D5414-EE6E-45FC-8D2B-C71132CFE548}" destId="{65E63B0C-CDA7-4C73-82CF-E8ABAAF1296B}" srcOrd="0" destOrd="0" parTransId="{A3DAA436-EC06-48DC-AFB4-27FF3801B692}" sibTransId="{DCDF4F65-2187-4E12-AF63-4AEF71292FC0}"/>
    <dgm:cxn modelId="{8FC6E5FD-60E4-459E-9C5E-76D620FDCE5F}" type="presParOf" srcId="{7271A838-3FEA-42D4-8A4F-874ECCD4E7CB}" destId="{1AFAFEFA-590D-4662-8762-7A87DDB93211}" srcOrd="0" destOrd="0" presId="urn:microsoft.com/office/officeart/2018/2/layout/IconVerticalSolidList"/>
    <dgm:cxn modelId="{A7C703AB-710A-4D98-A44F-8F9E445E1DDB}" type="presParOf" srcId="{1AFAFEFA-590D-4662-8762-7A87DDB93211}" destId="{160B861A-C865-4BEF-BB5F-17336B7080C0}" srcOrd="0" destOrd="0" presId="urn:microsoft.com/office/officeart/2018/2/layout/IconVerticalSolidList"/>
    <dgm:cxn modelId="{D2E10005-859B-49E3-968A-1E6EFC2CEA3E}" type="presParOf" srcId="{1AFAFEFA-590D-4662-8762-7A87DDB93211}" destId="{2A0CC795-DE10-472B-B783-A1B0DE3B7B2E}" srcOrd="1" destOrd="0" presId="urn:microsoft.com/office/officeart/2018/2/layout/IconVerticalSolidList"/>
    <dgm:cxn modelId="{147063EC-88EE-42C2-9B4F-F2470593FC9C}" type="presParOf" srcId="{1AFAFEFA-590D-4662-8762-7A87DDB93211}" destId="{D7D09E07-0F8C-4A48-8270-E6A343EC3CEF}" srcOrd="2" destOrd="0" presId="urn:microsoft.com/office/officeart/2018/2/layout/IconVerticalSolidList"/>
    <dgm:cxn modelId="{5A6F9DEF-9F8D-4B2F-9ACB-C2963F6BD28B}" type="presParOf" srcId="{1AFAFEFA-590D-4662-8762-7A87DDB93211}" destId="{35AF761E-5D4C-4B65-9F82-FB0FFE9C3C62}" srcOrd="3" destOrd="0" presId="urn:microsoft.com/office/officeart/2018/2/layout/IconVerticalSolidList"/>
    <dgm:cxn modelId="{F30D2F6C-5258-4592-BF85-CAB3B8505C77}" type="presParOf" srcId="{7271A838-3FEA-42D4-8A4F-874ECCD4E7CB}" destId="{BEB42276-9AB8-438B-9EEF-3D4A963B5C81}" srcOrd="1" destOrd="0" presId="urn:microsoft.com/office/officeart/2018/2/layout/IconVerticalSolidList"/>
    <dgm:cxn modelId="{59E2E274-D259-493E-8098-965DE5DBE22B}" type="presParOf" srcId="{7271A838-3FEA-42D4-8A4F-874ECCD4E7CB}" destId="{059C3572-E0A7-4135-BB09-D8E1558CB777}" srcOrd="2" destOrd="0" presId="urn:microsoft.com/office/officeart/2018/2/layout/IconVerticalSolidList"/>
    <dgm:cxn modelId="{0C97C23B-3323-4C13-853F-BDE7DE5F4D36}" type="presParOf" srcId="{059C3572-E0A7-4135-BB09-D8E1558CB777}" destId="{5CCD5596-0120-48F3-BFFD-BFBD94209879}" srcOrd="0" destOrd="0" presId="urn:microsoft.com/office/officeart/2018/2/layout/IconVerticalSolidList"/>
    <dgm:cxn modelId="{785C077F-2D5F-4B46-B28D-B2F993EA45BD}" type="presParOf" srcId="{059C3572-E0A7-4135-BB09-D8E1558CB777}" destId="{1404BDE4-0A16-4318-BF1F-345B796C18DE}" srcOrd="1" destOrd="0" presId="urn:microsoft.com/office/officeart/2018/2/layout/IconVerticalSolidList"/>
    <dgm:cxn modelId="{2BC6033F-B6D0-427E-9ED4-28DA4BCD46B8}" type="presParOf" srcId="{059C3572-E0A7-4135-BB09-D8E1558CB777}" destId="{5CCCDBA0-6114-40C4-A9ED-4672E9881DAF}" srcOrd="2" destOrd="0" presId="urn:microsoft.com/office/officeart/2018/2/layout/IconVerticalSolidList"/>
    <dgm:cxn modelId="{BD042E41-62BD-4C1F-AF63-71EE23A10572}" type="presParOf" srcId="{059C3572-E0A7-4135-BB09-D8E1558CB777}" destId="{4A1EE4DA-7C78-4291-9F10-A9026B8E0821}" srcOrd="3" destOrd="0" presId="urn:microsoft.com/office/officeart/2018/2/layout/IconVerticalSolidList"/>
    <dgm:cxn modelId="{86F8249A-9424-4CB7-91FF-704BBA459911}" type="presParOf" srcId="{7271A838-3FEA-42D4-8A4F-874ECCD4E7CB}" destId="{D798DEB9-19E2-4184-9590-6CFB17C64696}" srcOrd="3" destOrd="0" presId="urn:microsoft.com/office/officeart/2018/2/layout/IconVerticalSolidList"/>
    <dgm:cxn modelId="{8F80A922-AA95-416F-A045-AD9EC4BB83DA}" type="presParOf" srcId="{7271A838-3FEA-42D4-8A4F-874ECCD4E7CB}" destId="{0CE3B219-9A79-48F3-A2D0-FC8EADF6C0E2}" srcOrd="4" destOrd="0" presId="urn:microsoft.com/office/officeart/2018/2/layout/IconVerticalSolidList"/>
    <dgm:cxn modelId="{F2DD235A-437C-4469-B25A-E7CC8BDDEDD8}" type="presParOf" srcId="{0CE3B219-9A79-48F3-A2D0-FC8EADF6C0E2}" destId="{57D2000A-79FF-48D9-B43A-E4928249F18B}" srcOrd="0" destOrd="0" presId="urn:microsoft.com/office/officeart/2018/2/layout/IconVerticalSolidList"/>
    <dgm:cxn modelId="{750646EB-5010-46C8-8288-D3E7BF62113F}" type="presParOf" srcId="{0CE3B219-9A79-48F3-A2D0-FC8EADF6C0E2}" destId="{287C9CB9-98AE-4F74-8892-AA6F4295AF92}" srcOrd="1" destOrd="0" presId="urn:microsoft.com/office/officeart/2018/2/layout/IconVerticalSolidList"/>
    <dgm:cxn modelId="{EE73E293-3C54-4A81-BA6B-D18D78074E4C}" type="presParOf" srcId="{0CE3B219-9A79-48F3-A2D0-FC8EADF6C0E2}" destId="{34EECC4C-4AB9-4DEE-8241-73F5CB70E81B}" srcOrd="2" destOrd="0" presId="urn:microsoft.com/office/officeart/2018/2/layout/IconVerticalSolidList"/>
    <dgm:cxn modelId="{64412D39-3700-4900-8B30-A9A90A556CCB}" type="presParOf" srcId="{0CE3B219-9A79-48F3-A2D0-FC8EADF6C0E2}" destId="{0A8C327C-7E13-4271-966B-73D6DCECA8AA}" srcOrd="3" destOrd="0" presId="urn:microsoft.com/office/officeart/2018/2/layout/IconVerticalSolidList"/>
    <dgm:cxn modelId="{DE68D12A-D933-456B-8866-B72BC3308AEE}" type="presParOf" srcId="{7271A838-3FEA-42D4-8A4F-874ECCD4E7CB}" destId="{FEFBC788-AEAE-41D2-BA5C-70E4DFD40B37}" srcOrd="5" destOrd="0" presId="urn:microsoft.com/office/officeart/2018/2/layout/IconVerticalSolidList"/>
    <dgm:cxn modelId="{0CBEFE30-49F8-4719-A6D8-F151F6EC91A3}" type="presParOf" srcId="{7271A838-3FEA-42D4-8A4F-874ECCD4E7CB}" destId="{9079A31D-2547-4879-AF7F-447413FD9F99}" srcOrd="6" destOrd="0" presId="urn:microsoft.com/office/officeart/2018/2/layout/IconVerticalSolidList"/>
    <dgm:cxn modelId="{B602DE72-5E96-4A05-88B8-96D8C3774839}" type="presParOf" srcId="{9079A31D-2547-4879-AF7F-447413FD9F99}" destId="{A1BC8270-B4D3-4E29-8182-B137DB5D47D6}" srcOrd="0" destOrd="0" presId="urn:microsoft.com/office/officeart/2018/2/layout/IconVerticalSolidList"/>
    <dgm:cxn modelId="{EB8F72A2-61CF-4516-A1AC-B03DAEFFF813}" type="presParOf" srcId="{9079A31D-2547-4879-AF7F-447413FD9F99}" destId="{C95177C6-5B95-4626-87C5-7B9C152A7BD7}" srcOrd="1" destOrd="0" presId="urn:microsoft.com/office/officeart/2018/2/layout/IconVerticalSolidList"/>
    <dgm:cxn modelId="{FF7AF587-4095-418D-B390-400F1E99CBD1}" type="presParOf" srcId="{9079A31D-2547-4879-AF7F-447413FD9F99}" destId="{75276DF3-CC2B-4FFC-9E73-17330EBFDA1C}" srcOrd="2" destOrd="0" presId="urn:microsoft.com/office/officeart/2018/2/layout/IconVerticalSolidList"/>
    <dgm:cxn modelId="{A24BBAE9-1CA8-4A5F-A595-98DEA393F660}" type="presParOf" srcId="{9079A31D-2547-4879-AF7F-447413FD9F99}" destId="{F9FCFC9C-ADD6-4B97-B889-502FF534EF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C79A2-D8BD-49C7-9EF9-4A042B2C32FE}">
      <dsp:nvSpPr>
        <dsp:cNvPr id="0" name=""/>
        <dsp:cNvSpPr/>
      </dsp:nvSpPr>
      <dsp:spPr>
        <a:xfrm>
          <a:off x="3764198" y="1406251"/>
          <a:ext cx="1068270" cy="106827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IN" sz="1500" kern="1200" dirty="0"/>
            <a:t> problem solving</a:t>
          </a:r>
        </a:p>
      </dsp:txBody>
      <dsp:txXfrm>
        <a:off x="3920643" y="1562696"/>
        <a:ext cx="755380" cy="755380"/>
      </dsp:txXfrm>
    </dsp:sp>
    <dsp:sp modelId="{6595FF9C-F037-4813-B596-DEB802D6A60D}">
      <dsp:nvSpPr>
        <dsp:cNvPr id="0" name=""/>
        <dsp:cNvSpPr/>
      </dsp:nvSpPr>
      <dsp:spPr>
        <a:xfrm rot="16200000">
          <a:off x="4136811" y="1233545"/>
          <a:ext cx="323044" cy="22367"/>
        </a:xfrm>
        <a:custGeom>
          <a:avLst/>
          <a:gdLst/>
          <a:ahLst/>
          <a:cxnLst/>
          <a:rect l="0" t="0" r="0" b="0"/>
          <a:pathLst>
            <a:path>
              <a:moveTo>
                <a:pt x="0" y="11183"/>
              </a:moveTo>
              <a:lnTo>
                <a:pt x="323044" y="11183"/>
              </a:lnTo>
            </a:path>
          </a:pathLst>
        </a:custGeom>
        <a:noFill/>
        <a:ln w="12700" cap="rnd" cmpd="sng" algn="ctr">
          <a:solidFill>
            <a:schemeClr val="dk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4290257" y="1236652"/>
        <a:ext cx="16152" cy="16152"/>
      </dsp:txXfrm>
    </dsp:sp>
    <dsp:sp modelId="{E3433886-0FEF-4C64-8381-082430FA00A3}">
      <dsp:nvSpPr>
        <dsp:cNvPr id="0" name=""/>
        <dsp:cNvSpPr/>
      </dsp:nvSpPr>
      <dsp:spPr>
        <a:xfrm>
          <a:off x="3764198" y="14936"/>
          <a:ext cx="1068270" cy="106827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t>productivity</a:t>
          </a:r>
        </a:p>
      </dsp:txBody>
      <dsp:txXfrm>
        <a:off x="3920643" y="171381"/>
        <a:ext cx="755380" cy="755380"/>
      </dsp:txXfrm>
    </dsp:sp>
    <dsp:sp modelId="{3F1A60E8-0DB4-4384-80CA-6F031C54E463}">
      <dsp:nvSpPr>
        <dsp:cNvPr id="0" name=""/>
        <dsp:cNvSpPr/>
      </dsp:nvSpPr>
      <dsp:spPr>
        <a:xfrm>
          <a:off x="4832469" y="1929202"/>
          <a:ext cx="323044" cy="22367"/>
        </a:xfrm>
        <a:custGeom>
          <a:avLst/>
          <a:gdLst/>
          <a:ahLst/>
          <a:cxnLst/>
          <a:rect l="0" t="0" r="0" b="0"/>
          <a:pathLst>
            <a:path>
              <a:moveTo>
                <a:pt x="0" y="11183"/>
              </a:moveTo>
              <a:lnTo>
                <a:pt x="323044" y="11183"/>
              </a:lnTo>
            </a:path>
          </a:pathLst>
        </a:custGeom>
        <a:noFill/>
        <a:ln w="12700" cap="rnd" cmpd="sng" algn="ctr">
          <a:solidFill>
            <a:schemeClr val="dk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4985915" y="1932310"/>
        <a:ext cx="16152" cy="16152"/>
      </dsp:txXfrm>
    </dsp:sp>
    <dsp:sp modelId="{C8AD1D2E-4596-4B45-B9C1-DB19B486BF59}">
      <dsp:nvSpPr>
        <dsp:cNvPr id="0" name=""/>
        <dsp:cNvSpPr/>
      </dsp:nvSpPr>
      <dsp:spPr>
        <a:xfrm>
          <a:off x="5155513" y="1406251"/>
          <a:ext cx="1068270" cy="106827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t>Personal growth</a:t>
          </a:r>
        </a:p>
      </dsp:txBody>
      <dsp:txXfrm>
        <a:off x="5311958" y="1562696"/>
        <a:ext cx="755380" cy="755380"/>
      </dsp:txXfrm>
    </dsp:sp>
    <dsp:sp modelId="{39AF2687-70C8-495B-8374-591921625698}">
      <dsp:nvSpPr>
        <dsp:cNvPr id="0" name=""/>
        <dsp:cNvSpPr/>
      </dsp:nvSpPr>
      <dsp:spPr>
        <a:xfrm rot="5400000">
          <a:off x="4136811" y="2624860"/>
          <a:ext cx="323044" cy="22367"/>
        </a:xfrm>
        <a:custGeom>
          <a:avLst/>
          <a:gdLst/>
          <a:ahLst/>
          <a:cxnLst/>
          <a:rect l="0" t="0" r="0" b="0"/>
          <a:pathLst>
            <a:path>
              <a:moveTo>
                <a:pt x="0" y="11183"/>
              </a:moveTo>
              <a:lnTo>
                <a:pt x="323044" y="11183"/>
              </a:lnTo>
            </a:path>
          </a:pathLst>
        </a:custGeom>
        <a:noFill/>
        <a:ln w="12700" cap="rnd" cmpd="sng" algn="ctr">
          <a:solidFill>
            <a:schemeClr val="dk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4290257" y="2627967"/>
        <a:ext cx="16152" cy="16152"/>
      </dsp:txXfrm>
    </dsp:sp>
    <dsp:sp modelId="{B874D903-53E5-4897-BCBF-9BCDCA5F1E55}">
      <dsp:nvSpPr>
        <dsp:cNvPr id="0" name=""/>
        <dsp:cNvSpPr/>
      </dsp:nvSpPr>
      <dsp:spPr>
        <a:xfrm>
          <a:off x="3764198" y="2797566"/>
          <a:ext cx="1068270" cy="106827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t>Professional growth</a:t>
          </a:r>
        </a:p>
      </dsp:txBody>
      <dsp:txXfrm>
        <a:off x="3920643" y="2954011"/>
        <a:ext cx="755380" cy="755380"/>
      </dsp:txXfrm>
    </dsp:sp>
    <dsp:sp modelId="{C36206E0-1388-45D2-938D-153FEA5FF121}">
      <dsp:nvSpPr>
        <dsp:cNvPr id="0" name=""/>
        <dsp:cNvSpPr/>
      </dsp:nvSpPr>
      <dsp:spPr>
        <a:xfrm rot="10800000">
          <a:off x="3441154" y="1929202"/>
          <a:ext cx="323044" cy="22367"/>
        </a:xfrm>
        <a:custGeom>
          <a:avLst/>
          <a:gdLst/>
          <a:ahLst/>
          <a:cxnLst/>
          <a:rect l="0" t="0" r="0" b="0"/>
          <a:pathLst>
            <a:path>
              <a:moveTo>
                <a:pt x="0" y="11183"/>
              </a:moveTo>
              <a:lnTo>
                <a:pt x="323044" y="11183"/>
              </a:lnTo>
            </a:path>
          </a:pathLst>
        </a:custGeom>
        <a:noFill/>
        <a:ln w="12700" cap="rnd" cmpd="sng" algn="ctr">
          <a:solidFill>
            <a:schemeClr val="dk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3594600" y="1932310"/>
        <a:ext cx="16152" cy="16152"/>
      </dsp:txXfrm>
    </dsp:sp>
    <dsp:sp modelId="{D3BFC86D-DFCF-4D11-9560-A6124199A4DE}">
      <dsp:nvSpPr>
        <dsp:cNvPr id="0" name=""/>
        <dsp:cNvSpPr/>
      </dsp:nvSpPr>
      <dsp:spPr>
        <a:xfrm>
          <a:off x="2372883" y="1406251"/>
          <a:ext cx="1068270" cy="106827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t>innovation</a:t>
          </a:r>
        </a:p>
      </dsp:txBody>
      <dsp:txXfrm>
        <a:off x="2529328" y="1562696"/>
        <a:ext cx="755380" cy="755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4C108-EAD6-4571-8A60-2C70D81B9CF3}">
      <dsp:nvSpPr>
        <dsp:cNvPr id="0" name=""/>
        <dsp:cNvSpPr/>
      </dsp:nvSpPr>
      <dsp:spPr>
        <a:xfrm>
          <a:off x="1427017" y="0"/>
          <a:ext cx="1445052" cy="1046624"/>
        </a:xfrm>
        <a:prstGeom prst="trapezoid">
          <a:avLst>
            <a:gd name="adj" fmla="val 684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IN" sz="2400" kern="1200" dirty="0"/>
            <a:t>Problem solving</a:t>
          </a:r>
        </a:p>
      </dsp:txBody>
      <dsp:txXfrm>
        <a:off x="1427017" y="0"/>
        <a:ext cx="1445052" cy="1046624"/>
      </dsp:txXfrm>
    </dsp:sp>
    <dsp:sp modelId="{625E41DF-7BDE-4748-A36F-504EF67AFEA9}">
      <dsp:nvSpPr>
        <dsp:cNvPr id="0" name=""/>
        <dsp:cNvSpPr/>
      </dsp:nvSpPr>
      <dsp:spPr>
        <a:xfrm>
          <a:off x="696595" y="1046624"/>
          <a:ext cx="2905896" cy="1046624"/>
        </a:xfrm>
        <a:prstGeom prst="trapezoid">
          <a:avLst>
            <a:gd name="adj" fmla="val 684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IN" sz="2400" kern="1200" dirty="0"/>
            <a:t>Personal and collective growth</a:t>
          </a:r>
        </a:p>
      </dsp:txBody>
      <dsp:txXfrm>
        <a:off x="1205127" y="1046624"/>
        <a:ext cx="1888832" cy="1046624"/>
      </dsp:txXfrm>
    </dsp:sp>
    <dsp:sp modelId="{44495770-780B-48FB-995E-4CD56B6B89A6}">
      <dsp:nvSpPr>
        <dsp:cNvPr id="0" name=""/>
        <dsp:cNvSpPr/>
      </dsp:nvSpPr>
      <dsp:spPr>
        <a:xfrm>
          <a:off x="0" y="2093248"/>
          <a:ext cx="4299087" cy="1046624"/>
        </a:xfrm>
        <a:prstGeom prst="trapezoid">
          <a:avLst>
            <a:gd name="adj" fmla="val 684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IN" sz="2400" kern="1200"/>
            <a:t>productivity</a:t>
          </a:r>
          <a:endParaRPr lang="en-IN" sz="2400" kern="1200" dirty="0"/>
        </a:p>
      </dsp:txBody>
      <dsp:txXfrm>
        <a:off x="752340" y="2093248"/>
        <a:ext cx="2794407" cy="10466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B861A-C865-4BEF-BB5F-17336B7080C0}">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0CC795-DE10-472B-B783-A1B0DE3B7B2E}">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AF761E-5D4C-4B65-9F82-FB0FFE9C3C62}">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00100">
            <a:lnSpc>
              <a:spcPct val="100000"/>
            </a:lnSpc>
            <a:spcBef>
              <a:spcPct val="0"/>
            </a:spcBef>
            <a:spcAft>
              <a:spcPct val="35000"/>
            </a:spcAft>
          </a:pPr>
          <a:r>
            <a:rPr lang="en-GB" sz="1800" b="1" kern="1200"/>
            <a:t>Leadership ensures stability in a care home as a strong leadership can make a difference in the way the home is run.</a:t>
          </a:r>
          <a:endParaRPr lang="en-US" sz="1800" b="1" kern="1200"/>
        </a:p>
      </dsp:txBody>
      <dsp:txXfrm>
        <a:off x="1171823" y="2001"/>
        <a:ext cx="5520990" cy="1014565"/>
      </dsp:txXfrm>
    </dsp:sp>
    <dsp:sp modelId="{5CCD5596-0120-48F3-BFFD-BFBD94209879}">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4BDE4-0A16-4318-BF1F-345B796C18DE}">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1EE4DA-7C78-4291-9F10-A9026B8E0821}">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00100">
            <a:lnSpc>
              <a:spcPct val="100000"/>
            </a:lnSpc>
            <a:spcBef>
              <a:spcPct val="0"/>
            </a:spcBef>
            <a:spcAft>
              <a:spcPct val="35000"/>
            </a:spcAft>
          </a:pPr>
          <a:r>
            <a:rPr lang="en-GB" sz="1800" b="1" kern="1200"/>
            <a:t>Your main focus must be the treatment of the patient and making them a priority.</a:t>
          </a:r>
          <a:endParaRPr lang="en-US" sz="1800" b="1" kern="1200"/>
        </a:p>
      </dsp:txBody>
      <dsp:txXfrm>
        <a:off x="1171823" y="1270208"/>
        <a:ext cx="5520990" cy="1014565"/>
      </dsp:txXfrm>
    </dsp:sp>
    <dsp:sp modelId="{57D2000A-79FF-48D9-B43A-E4928249F18B}">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C9CB9-98AE-4F74-8892-AA6F4295AF92}">
      <dsp:nvSpPr>
        <dsp:cNvPr id="0" name=""/>
        <dsp:cNvSpPr/>
      </dsp:nvSpPr>
      <dsp:spPr>
        <a:xfrm>
          <a:off x="306906" y="2766692"/>
          <a:ext cx="558011" cy="558011"/>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8C327C-7E13-4271-966B-73D6DCECA8AA}">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00100">
            <a:lnSpc>
              <a:spcPct val="100000"/>
            </a:lnSpc>
            <a:spcBef>
              <a:spcPct val="0"/>
            </a:spcBef>
            <a:spcAft>
              <a:spcPct val="35000"/>
            </a:spcAft>
          </a:pPr>
          <a:r>
            <a:rPr lang="en-GB" sz="1800" b="1" kern="1200"/>
            <a:t>Having the correct team can help the leader achieve what they need to and contribute towards the management of the care home.</a:t>
          </a:r>
          <a:endParaRPr lang="en-US" sz="1800" b="1" kern="1200"/>
        </a:p>
      </dsp:txBody>
      <dsp:txXfrm>
        <a:off x="1171823" y="2538415"/>
        <a:ext cx="5520990" cy="1014565"/>
      </dsp:txXfrm>
    </dsp:sp>
    <dsp:sp modelId="{A1BC8270-B4D3-4E29-8182-B137DB5D47D6}">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177C6-5B95-4626-87C5-7B9C152A7BD7}">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FCFC9C-ADD6-4B97-B889-502FF534EFB7}">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lvl="0" algn="l" defTabSz="800100">
            <a:lnSpc>
              <a:spcPct val="100000"/>
            </a:lnSpc>
            <a:spcBef>
              <a:spcPct val="0"/>
            </a:spcBef>
            <a:spcAft>
              <a:spcPct val="35000"/>
            </a:spcAft>
          </a:pPr>
          <a:r>
            <a:rPr lang="en-GB" sz="1800" b="1" kern="1200"/>
            <a:t>Without strong leadership things can fall out of place very quickly and could lead to the neglect of the patients.</a:t>
          </a:r>
          <a:endParaRPr lang="en-US" sz="1800" b="1" kern="1200"/>
        </a:p>
      </dsp:txBody>
      <dsp:txXfrm>
        <a:off x="1171823" y="3806622"/>
        <a:ext cx="5520990" cy="101456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21E54D-0D9E-4784-B015-7845F5D7529A}" type="datetimeFigureOut">
              <a:rPr lang="en-GB" smtClean="0"/>
              <a:t>28/04/2022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A5A137-1C3D-4417-BAE5-C679700B3AD5}" type="slidenum">
              <a:rPr lang="en-GB" smtClean="0"/>
              <a:t>‹#›</a:t>
            </a:fld>
            <a:endParaRPr lang="en-GB"/>
          </a:p>
        </p:txBody>
      </p:sp>
    </p:spTree>
    <p:extLst>
      <p:ext uri="{BB962C8B-B14F-4D97-AF65-F5344CB8AC3E}">
        <p14:creationId xmlns:p14="http://schemas.microsoft.com/office/powerpoint/2010/main" val="1802846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89BB0-F4FB-4A8E-927C-3DFFA0363D31}" type="slidenum">
              <a:rPr lang="en-GB" smtClean="0"/>
              <a:t>11</a:t>
            </a:fld>
            <a:endParaRPr lang="en-GB"/>
          </a:p>
        </p:txBody>
      </p:sp>
    </p:spTree>
    <p:extLst>
      <p:ext uri="{BB962C8B-B14F-4D97-AF65-F5344CB8AC3E}">
        <p14:creationId xmlns:p14="http://schemas.microsoft.com/office/powerpoint/2010/main" val="3440791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89BB0-F4FB-4A8E-927C-3DFFA0363D31}" type="slidenum">
              <a:rPr lang="en-GB" smtClean="0"/>
              <a:t>14</a:t>
            </a:fld>
            <a:endParaRPr lang="en-GB"/>
          </a:p>
        </p:txBody>
      </p:sp>
    </p:spTree>
    <p:extLst>
      <p:ext uri="{BB962C8B-B14F-4D97-AF65-F5344CB8AC3E}">
        <p14:creationId xmlns:p14="http://schemas.microsoft.com/office/powerpoint/2010/main" val="3088274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Teamwork and communication within the company followers specifications for communication that are factual, practical, clear and concise. The mentioned study has provided an analysis of the proper communication techniques with the models and then necessity in the effective work for working in the company has been developed. The study has established the ideology of teamwork and managing the conflict while working in a care home has been mentioned considering the case study.</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15</a:t>
            </a:fld>
            <a:endParaRPr lang="en-IN"/>
          </a:p>
        </p:txBody>
      </p:sp>
    </p:spTree>
    <p:extLst>
      <p:ext uri="{BB962C8B-B14F-4D97-AF65-F5344CB8AC3E}">
        <p14:creationId xmlns:p14="http://schemas.microsoft.com/office/powerpoint/2010/main" val="2271476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Discussion of the communication model linear communication model has been selected for the explanation. The linear model processes the one way of communication that absorbs it. There is some straightforward criticism to the model also like it as you the communication to turn-taking process where a centre sense of message at a time and in the next phase it receives the message from that person in a similar way. Theorists have been supporting the notion of communication that can be actually a complicated procedure while receiving or sending a message from different individuals or having a face-to-face interaction.</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16</a:t>
            </a:fld>
            <a:endParaRPr lang="en-IN"/>
          </a:p>
        </p:txBody>
      </p:sp>
    </p:spTree>
    <p:extLst>
      <p:ext uri="{BB962C8B-B14F-4D97-AF65-F5344CB8AC3E}">
        <p14:creationId xmlns:p14="http://schemas.microsoft.com/office/powerpoint/2010/main" val="1655259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message is transmitted through a pathway for communication, the sending procedure by making a target for the message sending </a:t>
            </a:r>
            <a:r>
              <a:rPr lang="en-IN" sz="1200" kern="1200" dirty="0" err="1">
                <a:solidFill>
                  <a:schemeClr val="tx1"/>
                </a:solidFill>
                <a:effectLst/>
                <a:latin typeface="+mn-lt"/>
                <a:ea typeface="+mn-ea"/>
                <a:cs typeface="+mn-cs"/>
              </a:rPr>
              <a:t>purpose.There</a:t>
            </a:r>
            <a:r>
              <a:rPr lang="en-IN" sz="1200" kern="1200" dirty="0">
                <a:solidFill>
                  <a:schemeClr val="tx1"/>
                </a:solidFill>
                <a:effectLst/>
                <a:latin typeface="+mn-lt"/>
                <a:ea typeface="+mn-ea"/>
                <a:cs typeface="+mn-cs"/>
              </a:rPr>
              <a:t> may be obstacles in the processing of messages therefore the noise refers to the interface in the message assuming the communication in a single direction.</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17</a:t>
            </a:fld>
            <a:endParaRPr lang="en-IN"/>
          </a:p>
        </p:txBody>
      </p:sp>
    </p:spTree>
    <p:extLst>
      <p:ext uri="{BB962C8B-B14F-4D97-AF65-F5344CB8AC3E}">
        <p14:creationId xmlns:p14="http://schemas.microsoft.com/office/powerpoint/2010/main" val="945829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above-shown model, the receiver interpreting the message has described it as affecting the one way of communication procedure full stop it has also mentioned on making a choice of a channel. The model has provided limited superseded two-way communication skills. This passes can be problematic as the action taken by the centre is mostly dynamic to the linear model and involves taking and giving between the receiver and sender while they are not the passive receptacles.</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18</a:t>
            </a:fld>
            <a:endParaRPr lang="en-IN"/>
          </a:p>
        </p:txBody>
      </p:sp>
    </p:spTree>
    <p:extLst>
      <p:ext uri="{BB962C8B-B14F-4D97-AF65-F5344CB8AC3E}">
        <p14:creationId xmlns:p14="http://schemas.microsoft.com/office/powerpoint/2010/main" val="3877925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Teamwork is mentioned to be an essential part of today's business world and has provided the successful great with the organisation where individual needs to succeed in our while having proper Team management. Effective work helps in problem-solving skills, communication as well as interpersonal experience along with the decision-making abilities within the organisation. </a:t>
            </a:r>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19</a:t>
            </a:fld>
            <a:endParaRPr lang="en-IN"/>
          </a:p>
        </p:txBody>
      </p:sp>
    </p:spTree>
    <p:extLst>
      <p:ext uri="{BB962C8B-B14F-4D97-AF65-F5344CB8AC3E}">
        <p14:creationId xmlns:p14="http://schemas.microsoft.com/office/powerpoint/2010/main" val="1750367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have been some characteristics indicating effective teamwork, it helps in understanding the team goals and provides effort in achieving personal success as well as company's success. Another way when individual work is a part of a team it brings that trust and encouragement to openly discuss a topic and ask questions to solve any issue within the project. Team members focus on bringing up a successful team and with the personal investment of knowledge, the team needs to gain success on the project.</a:t>
            </a:r>
          </a:p>
          <a:p>
            <a:endParaRPr lang="en-IN" dirty="0"/>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20</a:t>
            </a:fld>
            <a:endParaRPr lang="en-IN"/>
          </a:p>
        </p:txBody>
      </p:sp>
    </p:spTree>
    <p:extLst>
      <p:ext uri="{BB962C8B-B14F-4D97-AF65-F5344CB8AC3E}">
        <p14:creationId xmlns:p14="http://schemas.microsoft.com/office/powerpoint/2010/main" val="1366468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team members encourage each other while having a group discussion and it provided knowledge and talent that contributes to the success of an organisation. The teams in colleges on learning new skills for supporting members in becoming more efficient in their skills. Decision making is also an essential rule to follow by a team where the individual team members need to take a decision on a particular project and needs to come to a solution. Conflict provides tensions and anxiety within the workplace having the political divide, inequality in the races, and other ways these are the chances to increase a conflict within the company. This later provides termination, absenteeism and turnover in the organisation providing emotional stress and causing workplace conflict by minimising productivity.</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21</a:t>
            </a:fld>
            <a:endParaRPr lang="en-IN"/>
          </a:p>
        </p:txBody>
      </p:sp>
    </p:spTree>
    <p:extLst>
      <p:ext uri="{BB962C8B-B14F-4D97-AF65-F5344CB8AC3E}">
        <p14:creationId xmlns:p14="http://schemas.microsoft.com/office/powerpoint/2010/main" val="81083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Teamwork builds an essential working environment by building strong relationships among the employees and eventually developed in knowing and understanding the thought procedures of each other. The importance of working in a team increases the efficiency level of individual different assignments images in the employees when they are working in a team. It can easily meet the goals of a company by enabling their thoughts and by sharing their ideas and responsibilities for mitigating all the factors for completing the project.</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22</a:t>
            </a:fld>
            <a:endParaRPr lang="en-IN"/>
          </a:p>
        </p:txBody>
      </p:sp>
    </p:spTree>
    <p:extLst>
      <p:ext uri="{BB962C8B-B14F-4D97-AF65-F5344CB8AC3E}">
        <p14:creationId xmlns:p14="http://schemas.microsoft.com/office/powerpoint/2010/main" val="631975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Introduction with the learning opportunity provides the employees for acquiring the skills as an experienced employee in which ideas are provided important to the teamwork allowing to experience all the challenges while doing an effective job.</a:t>
            </a:r>
          </a:p>
          <a:p>
            <a:r>
              <a:rPr lang="en-IN" sz="1200" kern="1200" dirty="0">
                <a:solidFill>
                  <a:schemeClr val="tx1"/>
                </a:solidFill>
                <a:effectLst/>
                <a:latin typeface="+mn-lt"/>
                <a:ea typeface="+mn-ea"/>
                <a:cs typeface="+mn-cs"/>
              </a:rPr>
              <a:t>Teamwork encourages improving the working procedure in an organisation through a proper communication level. It helps in bringing up the integrity irritating by learning and nurturing new skills. Managing conflict in an organisation provides an efficiency level in a high performing team. A manager's understanding of one another can be managed with a proper understanding by communication.</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23</a:t>
            </a:fld>
            <a:endParaRPr lang="en-IN"/>
          </a:p>
        </p:txBody>
      </p:sp>
    </p:spTree>
    <p:extLst>
      <p:ext uri="{BB962C8B-B14F-4D97-AF65-F5344CB8AC3E}">
        <p14:creationId xmlns:p14="http://schemas.microsoft.com/office/powerpoint/2010/main" val="8776609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study explores the communication and teamwork that affected the work pattern in a care home. In a care house, there are many kinds of a patient who are diagnosed together, where the older people mostly comes with their physical issues. Patients with autism and challenging behaviour have been found out by parents and in that case, the care provider to take care in a proper way. However, there was a conflict within the process of treating the patients in the centre. </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24</a:t>
            </a:fld>
            <a:endParaRPr lang="en-IN"/>
          </a:p>
        </p:txBody>
      </p:sp>
    </p:spTree>
    <p:extLst>
      <p:ext uri="{BB962C8B-B14F-4D97-AF65-F5344CB8AC3E}">
        <p14:creationId xmlns:p14="http://schemas.microsoft.com/office/powerpoint/2010/main" val="2418008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Developing the bond among the employees of the care home a team building program can be held on a weekly basis so that the patients can be treated in an organised way. Engaging mission on taking care of the patients for better team building program on the patients in a better way.</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25</a:t>
            </a:fld>
            <a:endParaRPr lang="en-IN"/>
          </a:p>
        </p:txBody>
      </p:sp>
    </p:spTree>
    <p:extLst>
      <p:ext uri="{BB962C8B-B14F-4D97-AF65-F5344CB8AC3E}">
        <p14:creationId xmlns:p14="http://schemas.microsoft.com/office/powerpoint/2010/main" val="4216935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girl named Veronica had been living in the services that received support from the care home. She started experiencing issues with mental health and decided on looking for help in building a positive future for the healthcare providers. Therefore the inclusion of teamwork with conflict management needed to be developed in the care providing centres with the medication and all the necessary treatment procedures to give maintenance properly and take care of the patients thoroughly.</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26</a:t>
            </a:fld>
            <a:endParaRPr lang="en-IN"/>
          </a:p>
        </p:txBody>
      </p:sp>
    </p:spTree>
    <p:extLst>
      <p:ext uri="{BB962C8B-B14F-4D97-AF65-F5344CB8AC3E}">
        <p14:creationId xmlns:p14="http://schemas.microsoft.com/office/powerpoint/2010/main" val="4132247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Inviting representatives in the cultural committee for developing nature and helping in advocating the culture in a company also helps in nurturing others. Making a collaboration for doing a job in a group will provide the skill development and problem-solving skills among the team members to develop the collaboration in a working pattern. </a:t>
            </a:r>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27</a:t>
            </a:fld>
            <a:endParaRPr lang="en-IN"/>
          </a:p>
        </p:txBody>
      </p:sp>
    </p:spTree>
    <p:extLst>
      <p:ext uri="{BB962C8B-B14F-4D97-AF65-F5344CB8AC3E}">
        <p14:creationId xmlns:p14="http://schemas.microsoft.com/office/powerpoint/2010/main" val="42509186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Development in the communication between the employees and care providers to the patients needed to enrich their communication skills for developing the treatment of people. Providing personality tests and explaining the rules and pairing employees can develop the team-building exercise properly to have a better understanding among them.</a:t>
            </a:r>
          </a:p>
          <a:p>
            <a:endParaRPr lang="en-US" dirty="0"/>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28</a:t>
            </a:fld>
            <a:endParaRPr lang="en-IN"/>
          </a:p>
        </p:txBody>
      </p:sp>
    </p:spTree>
    <p:extLst>
      <p:ext uri="{BB962C8B-B14F-4D97-AF65-F5344CB8AC3E}">
        <p14:creationId xmlns:p14="http://schemas.microsoft.com/office/powerpoint/2010/main" val="17231995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study provides ideas on developing teamwork and better communication among the employees to increase better performance in the organisation. The care home for the needful persons who need treatment from the care providers. It has also provided information on the ways of better communication skills by encouraging to have team management for treating the patients in a proper way. Thereby effective communication can develop a better understanding of the care given to us for attending to the needed persons.</a:t>
            </a:r>
          </a:p>
          <a:p>
            <a:endParaRPr lang="en-IN" dirty="0"/>
          </a:p>
        </p:txBody>
      </p:sp>
      <p:sp>
        <p:nvSpPr>
          <p:cNvPr id="4" name="Slide Number Placeholder 3"/>
          <p:cNvSpPr>
            <a:spLocks noGrp="1"/>
          </p:cNvSpPr>
          <p:nvPr>
            <p:ph type="sldNum" sz="quarter" idx="10"/>
          </p:nvPr>
        </p:nvSpPr>
        <p:spPr/>
        <p:txBody>
          <a:bodyPr/>
          <a:lstStyle/>
          <a:p>
            <a:fld id="{1794E529-0F35-4208-926F-10AC6A34B1E8}" type="slidenum">
              <a:rPr lang="en-IN" smtClean="0"/>
              <a:t>29</a:t>
            </a:fld>
            <a:endParaRPr lang="en-IN"/>
          </a:p>
        </p:txBody>
      </p:sp>
    </p:spTree>
    <p:extLst>
      <p:ext uri="{BB962C8B-B14F-4D97-AF65-F5344CB8AC3E}">
        <p14:creationId xmlns:p14="http://schemas.microsoft.com/office/powerpoint/2010/main" val="1647354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101450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25913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103907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AC9C37-6354-409E-9749-5B788EBC55E4}"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293089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AC9C37-6354-409E-9749-5B788EBC55E4}" type="datetimeFigureOut">
              <a:rPr lang="en-GB" smtClean="0"/>
              <a:t>28/04/2022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2159564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AC9C37-6354-409E-9749-5B788EBC55E4}" type="datetimeFigureOut">
              <a:rPr lang="en-GB" smtClean="0"/>
              <a:t>28/04/2022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4154244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AC9C37-6354-409E-9749-5B788EBC55E4}" type="datetimeFigureOut">
              <a:rPr lang="en-GB" smtClean="0"/>
              <a:t>28/04/2022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1052767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AC9C37-6354-409E-9749-5B788EBC55E4}"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2693941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DC56F-9C44-4039-A59D-574ED5742694}" type="slidenum">
              <a:rPr lang="en-GB" smtClean="0"/>
              <a:t>‹#›</a:t>
            </a:fld>
            <a:endParaRPr lang="en-GB"/>
          </a:p>
        </p:txBody>
      </p:sp>
      <p:sp>
        <p:nvSpPr>
          <p:cNvPr id="5" name="Date Placeholder 4"/>
          <p:cNvSpPr>
            <a:spLocks noGrp="1"/>
          </p:cNvSpPr>
          <p:nvPr>
            <p:ph type="dt" sz="half" idx="10"/>
          </p:nvPr>
        </p:nvSpPr>
        <p:spPr/>
        <p:txBody>
          <a:bodyPr/>
          <a:lstStyle/>
          <a:p>
            <a:fld id="{86AC9C37-6354-409E-9749-5B788EBC55E4}" type="datetimeFigureOut">
              <a:rPr lang="en-GB" smtClean="0"/>
              <a:t>28/04/2022</a:t>
            </a:fld>
            <a:endParaRPr lang="en-GB"/>
          </a:p>
        </p:txBody>
      </p:sp>
    </p:spTree>
    <p:extLst>
      <p:ext uri="{BB962C8B-B14F-4D97-AF65-F5344CB8AC3E}">
        <p14:creationId xmlns:p14="http://schemas.microsoft.com/office/powerpoint/2010/main" val="709361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2839731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224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1425817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41032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37030375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2227546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C9C37-6354-409E-9749-5B788EBC55E4}"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DC56F-9C44-4039-A59D-574ED5742694}" type="slidenum">
              <a:rPr lang="en-GB" smtClean="0"/>
              <a:t>‹#›</a:t>
            </a:fld>
            <a:endParaRPr lang="en-GB"/>
          </a:p>
        </p:txBody>
      </p:sp>
    </p:spTree>
    <p:extLst>
      <p:ext uri="{BB962C8B-B14F-4D97-AF65-F5344CB8AC3E}">
        <p14:creationId xmlns:p14="http://schemas.microsoft.com/office/powerpoint/2010/main" val="3300848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572A69A-A910-46B1-B616-6AF470E440B1}" type="datetimeFigureOut">
              <a:rPr lang="en-GB" smtClean="0"/>
              <a:t>28/04/2022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0FCB5D-26E2-4996-A7ED-5434A74216DB}" type="slidenum">
              <a:rPr lang="en-GB" smtClean="0"/>
              <a:t>‹#›</a:t>
            </a:fld>
            <a:endParaRPr lang="en-GB"/>
          </a:p>
        </p:txBody>
      </p:sp>
    </p:spTree>
    <p:extLst>
      <p:ext uri="{BB962C8B-B14F-4D97-AF65-F5344CB8AC3E}">
        <p14:creationId xmlns:p14="http://schemas.microsoft.com/office/powerpoint/2010/main" val="291989211"/>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A503E-551B-4342-A5AD-628FFAEB4182}"/>
              </a:ext>
            </a:extLst>
          </p:cNvPr>
          <p:cNvSpPr>
            <a:spLocks noGrp="1"/>
          </p:cNvSpPr>
          <p:nvPr>
            <p:ph type="ctrTitle"/>
          </p:nvPr>
        </p:nvSpPr>
        <p:spPr>
          <a:xfrm>
            <a:off x="5536734" y="609600"/>
            <a:ext cx="3737268" cy="1320800"/>
          </a:xfrm>
        </p:spPr>
        <p:txBody>
          <a:bodyPr vert="horz" lIns="91440" tIns="45720" rIns="91440" bIns="45720" rtlCol="0" anchor="t">
            <a:normAutofit/>
          </a:bodyPr>
          <a:lstStyle/>
          <a:p>
            <a:pPr algn="l">
              <a:lnSpc>
                <a:spcPct val="90000"/>
              </a:lnSpc>
            </a:pPr>
            <a:r>
              <a:rPr lang="en-US" sz="2800" dirty="0"/>
              <a:t>Effective Team Work and Communication</a:t>
            </a:r>
          </a:p>
        </p:txBody>
      </p:sp>
      <p:sp>
        <p:nvSpPr>
          <p:cNvPr id="3" name="Subtitle 2">
            <a:extLst>
              <a:ext uri="{FF2B5EF4-FFF2-40B4-BE49-F238E27FC236}">
                <a16:creationId xmlns:a16="http://schemas.microsoft.com/office/drawing/2014/main" id="{6346C0AD-BB27-4358-B405-E4225801329A}"/>
              </a:ext>
            </a:extLst>
          </p:cNvPr>
          <p:cNvSpPr>
            <a:spLocks noGrp="1"/>
          </p:cNvSpPr>
          <p:nvPr>
            <p:ph type="subTitle" idx="1"/>
          </p:nvPr>
        </p:nvSpPr>
        <p:spPr>
          <a:xfrm>
            <a:off x="5209563" y="2160589"/>
            <a:ext cx="4064439" cy="3880773"/>
          </a:xfrm>
        </p:spPr>
        <p:txBody>
          <a:bodyPr vert="horz" lIns="91440" tIns="45720" rIns="91440" bIns="45720" rtlCol="0">
            <a:normAutofit/>
          </a:bodyPr>
          <a:lstStyle/>
          <a:p>
            <a:pPr algn="l">
              <a:lnSpc>
                <a:spcPct val="90000"/>
              </a:lnSpc>
              <a:buFont typeface="Wingdings 3" charset="2"/>
              <a:buChar char=""/>
            </a:pPr>
            <a:endParaRPr lang="en-US" sz="1500" dirty="0">
              <a:solidFill>
                <a:schemeClr val="tx1">
                  <a:lumMod val="75000"/>
                  <a:lumOff val="25000"/>
                </a:schemeClr>
              </a:solidFill>
              <a:latin typeface="Arial" panose="020B0604020202020204" pitchFamily="34" charset="0"/>
              <a:cs typeface="Arial" panose="020B0604020202020204" pitchFamily="34" charset="0"/>
            </a:endParaRPr>
          </a:p>
          <a:p>
            <a:pPr algn="l">
              <a:lnSpc>
                <a:spcPct val="90000"/>
              </a:lnSpc>
              <a:buFont typeface="Wingdings 3" charset="2"/>
              <a:buChar char=""/>
            </a:pPr>
            <a:r>
              <a:rPr lang="en-US" sz="1500" dirty="0">
                <a:solidFill>
                  <a:schemeClr val="tx1">
                    <a:lumMod val="75000"/>
                    <a:lumOff val="25000"/>
                  </a:schemeClr>
                </a:solidFill>
                <a:latin typeface="Arial" panose="020B0604020202020204" pitchFamily="34" charset="0"/>
                <a:cs typeface="Arial" panose="020B0604020202020204" pitchFamily="34" charset="0"/>
              </a:rPr>
              <a:t>Title: Effective Team Work and Communication</a:t>
            </a:r>
          </a:p>
          <a:p>
            <a:pPr algn="l">
              <a:lnSpc>
                <a:spcPct val="90000"/>
              </a:lnSpc>
              <a:buFont typeface="Wingdings 3" charset="2"/>
              <a:buChar char=""/>
            </a:pPr>
            <a:r>
              <a:rPr lang="en-US" sz="1500" dirty="0">
                <a:solidFill>
                  <a:schemeClr val="tx1">
                    <a:lumMod val="75000"/>
                    <a:lumOff val="25000"/>
                  </a:schemeClr>
                </a:solidFill>
                <a:latin typeface="Arial" panose="020B0604020202020204" pitchFamily="34" charset="0"/>
                <a:cs typeface="Arial" panose="020B0604020202020204" pitchFamily="34" charset="0"/>
              </a:rPr>
              <a:t>Module Code – BMSW4002</a:t>
            </a:r>
          </a:p>
          <a:p>
            <a:pPr algn="l">
              <a:lnSpc>
                <a:spcPct val="90000"/>
              </a:lnSpc>
              <a:buFont typeface="Wingdings 3" charset="2"/>
              <a:buChar char=""/>
            </a:pPr>
            <a:r>
              <a:rPr lang="en-US" sz="1500" dirty="0">
                <a:solidFill>
                  <a:schemeClr val="tx1">
                    <a:lumMod val="75000"/>
                    <a:lumOff val="25000"/>
                  </a:schemeClr>
                </a:solidFill>
                <a:latin typeface="Arial" panose="020B0604020202020204" pitchFamily="34" charset="0"/>
                <a:cs typeface="Arial" panose="020B0604020202020204" pitchFamily="34" charset="0"/>
              </a:rPr>
              <a:t>Vania Da Costa – Benefits of Team Working</a:t>
            </a:r>
          </a:p>
          <a:p>
            <a:pPr algn="l">
              <a:lnSpc>
                <a:spcPct val="90000"/>
              </a:lnSpc>
              <a:buFont typeface="Wingdings 3" charset="2"/>
              <a:buChar char=""/>
            </a:pPr>
            <a:r>
              <a:rPr lang="en-US" sz="1500" dirty="0" err="1">
                <a:solidFill>
                  <a:schemeClr val="tx1">
                    <a:lumMod val="75000"/>
                    <a:lumOff val="25000"/>
                  </a:schemeClr>
                </a:solidFill>
                <a:latin typeface="Arial" panose="020B0604020202020204" pitchFamily="34" charset="0"/>
                <a:cs typeface="Arial" panose="020B0604020202020204" pitchFamily="34" charset="0"/>
              </a:rPr>
              <a:t>Zebiba</a:t>
            </a:r>
            <a:r>
              <a:rPr lang="en-US" sz="1500" dirty="0">
                <a:solidFill>
                  <a:schemeClr val="tx1">
                    <a:lumMod val="75000"/>
                    <a:lumOff val="25000"/>
                  </a:schemeClr>
                </a:solidFill>
                <a:latin typeface="Arial" panose="020B0604020202020204" pitchFamily="34" charset="0"/>
                <a:cs typeface="Arial" panose="020B0604020202020204" pitchFamily="34" charset="0"/>
              </a:rPr>
              <a:t> </a:t>
            </a:r>
            <a:r>
              <a:rPr lang="en-US" sz="1500" dirty="0" err="1">
                <a:solidFill>
                  <a:schemeClr val="tx1">
                    <a:lumMod val="75000"/>
                    <a:lumOff val="25000"/>
                  </a:schemeClr>
                </a:solidFill>
                <a:latin typeface="Arial" panose="020B0604020202020204" pitchFamily="34" charset="0"/>
                <a:cs typeface="Arial" panose="020B0604020202020204" pitchFamily="34" charset="0"/>
              </a:rPr>
              <a:t>Hussen</a:t>
            </a:r>
            <a:r>
              <a:rPr lang="en-US" sz="1500" dirty="0">
                <a:solidFill>
                  <a:schemeClr val="tx1">
                    <a:lumMod val="75000"/>
                    <a:lumOff val="25000"/>
                  </a:schemeClr>
                </a:solidFill>
                <a:latin typeface="Arial" panose="020B0604020202020204" pitchFamily="34" charset="0"/>
                <a:cs typeface="Arial" panose="020B0604020202020204" pitchFamily="34" charset="0"/>
              </a:rPr>
              <a:t> – Stages of Team Development</a:t>
            </a:r>
          </a:p>
          <a:p>
            <a:pPr algn="l">
              <a:lnSpc>
                <a:spcPct val="90000"/>
              </a:lnSpc>
              <a:buFont typeface="Wingdings 3" charset="2"/>
              <a:buChar char=""/>
            </a:pPr>
            <a:r>
              <a:rPr lang="en-US" sz="1500" dirty="0">
                <a:solidFill>
                  <a:schemeClr val="tx1">
                    <a:lumMod val="75000"/>
                    <a:lumOff val="25000"/>
                  </a:schemeClr>
                </a:solidFill>
                <a:latin typeface="Arial" panose="020B0604020202020204" pitchFamily="34" charset="0"/>
                <a:cs typeface="Arial" panose="020B0604020202020204" pitchFamily="34" charset="0"/>
              </a:rPr>
              <a:t> Mirela Ioana </a:t>
            </a:r>
            <a:r>
              <a:rPr lang="en-US" sz="1500" dirty="0" err="1">
                <a:solidFill>
                  <a:schemeClr val="tx1">
                    <a:lumMod val="75000"/>
                    <a:lumOff val="25000"/>
                  </a:schemeClr>
                </a:solidFill>
                <a:latin typeface="Arial" panose="020B0604020202020204" pitchFamily="34" charset="0"/>
                <a:cs typeface="Arial" panose="020B0604020202020204" pitchFamily="34" charset="0"/>
              </a:rPr>
              <a:t>Ciocoiu</a:t>
            </a:r>
            <a:r>
              <a:rPr lang="en-US" sz="1500" dirty="0">
                <a:solidFill>
                  <a:schemeClr val="tx1">
                    <a:lumMod val="75000"/>
                    <a:lumOff val="25000"/>
                  </a:schemeClr>
                </a:solidFill>
                <a:latin typeface="Arial" panose="020B0604020202020204" pitchFamily="34" charset="0"/>
                <a:cs typeface="Arial" panose="020B0604020202020204" pitchFamily="34" charset="0"/>
              </a:rPr>
              <a:t> – Team roles and Managing Conflict</a:t>
            </a:r>
          </a:p>
          <a:p>
            <a:pPr algn="l">
              <a:lnSpc>
                <a:spcPct val="90000"/>
              </a:lnSpc>
              <a:buFont typeface="Wingdings 3" charset="2"/>
              <a:buChar char=""/>
            </a:pPr>
            <a:r>
              <a:rPr lang="en-US" sz="1500" dirty="0">
                <a:solidFill>
                  <a:schemeClr val="tx1">
                    <a:lumMod val="75000"/>
                    <a:lumOff val="25000"/>
                  </a:schemeClr>
                </a:solidFill>
                <a:latin typeface="Arial" panose="020B0604020202020204" pitchFamily="34" charset="0"/>
                <a:cs typeface="Arial" panose="020B0604020202020204" pitchFamily="34" charset="0"/>
              </a:rPr>
              <a:t>Hakeem Akhtar (Team Leader) – 2030746 – Successful Team Development in a Care Home</a:t>
            </a:r>
          </a:p>
        </p:txBody>
      </p:sp>
      <p:pic>
        <p:nvPicPr>
          <p:cNvPr id="57" name="Picture 4" descr="Hands-on top of each other">
            <a:extLst>
              <a:ext uri="{FF2B5EF4-FFF2-40B4-BE49-F238E27FC236}">
                <a16:creationId xmlns:a16="http://schemas.microsoft.com/office/drawing/2014/main" id="{10136E4A-1CBA-EDE3-6EF0-45E8F3C32995}"/>
              </a:ext>
            </a:extLst>
          </p:cNvPr>
          <p:cNvPicPr>
            <a:picLocks noChangeAspect="1"/>
          </p:cNvPicPr>
          <p:nvPr/>
        </p:nvPicPr>
        <p:blipFill rotWithShape="1">
          <a:blip r:embed="rId2"/>
          <a:srcRect l="54141" r="11442"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22940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ixaDeTexto 4">
            <a:extLst>
              <a:ext uri="{FF2B5EF4-FFF2-40B4-BE49-F238E27FC236}">
                <a16:creationId xmlns:a16="http://schemas.microsoft.com/office/drawing/2014/main" id="{BF61A522-304C-8756-F9C9-45ECC0010EE0}"/>
              </a:ext>
            </a:extLst>
          </p:cNvPr>
          <p:cNvSpPr txBox="1"/>
          <p:nvPr/>
        </p:nvSpPr>
        <p:spPr>
          <a:xfrm>
            <a:off x="3043671" y="1997839"/>
            <a:ext cx="6104658" cy="3477875"/>
          </a:xfrm>
          <a:prstGeom prst="rect">
            <a:avLst/>
          </a:prstGeom>
          <a:noFill/>
        </p:spPr>
        <p:txBody>
          <a:bodyPr wrap="square">
            <a:spAutoFit/>
          </a:bodyPr>
          <a:lstStyle/>
          <a:p>
            <a:r>
              <a:rPr lang="pt-PT" sz="2000" b="1" i="0">
                <a:solidFill>
                  <a:schemeClr val="tx2">
                    <a:lumMod val="50000"/>
                  </a:schemeClr>
                </a:solidFill>
                <a:effectLst/>
                <a:latin typeface="Roboto" panose="02000000000000000000" pitchFamily="2" charset="0"/>
              </a:rPr>
              <a:t>Teamwork is an essential part of survival for social beings like humans and has been since its inception. </a:t>
            </a:r>
          </a:p>
          <a:p>
            <a:endParaRPr lang="pt-PT" sz="2000" b="1">
              <a:solidFill>
                <a:schemeClr val="tx2">
                  <a:lumMod val="50000"/>
                </a:schemeClr>
              </a:solidFill>
              <a:latin typeface="Roboto" panose="02000000000000000000" pitchFamily="2" charset="0"/>
            </a:endParaRPr>
          </a:p>
          <a:p>
            <a:r>
              <a:rPr lang="pt-PT" sz="2000" b="1" i="0">
                <a:solidFill>
                  <a:schemeClr val="tx2">
                    <a:lumMod val="50000"/>
                  </a:schemeClr>
                </a:solidFill>
                <a:effectLst/>
                <a:latin typeface="Roboto" panose="02000000000000000000" pitchFamily="2" charset="0"/>
              </a:rPr>
              <a:t>Discussions, however, will be centered around the specific facilities of the Rest Homes. </a:t>
            </a:r>
            <a:r>
              <a:rPr lang="pt-PT" sz="2000" b="1">
                <a:solidFill>
                  <a:schemeClr val="tx2">
                    <a:lumMod val="50000"/>
                  </a:schemeClr>
                </a:solidFill>
                <a:latin typeface="Roboto" panose="02000000000000000000" pitchFamily="2" charset="0"/>
              </a:rPr>
              <a:t>Care</a:t>
            </a:r>
            <a:r>
              <a:rPr lang="pt-PT" sz="2000" b="1" i="0">
                <a:solidFill>
                  <a:schemeClr val="tx2">
                    <a:lumMod val="50000"/>
                  </a:schemeClr>
                </a:solidFill>
                <a:effectLst/>
                <a:latin typeface="Roboto" panose="02000000000000000000" pitchFamily="2" charset="0"/>
              </a:rPr>
              <a:t> home (often interchangeably referred to as 'old people's homes') are public facilities where people of a certain age (mainly elderly people) or any physical deformities reside to receive care, both mentally and physically.</a:t>
            </a:r>
            <a:endParaRPr lang="pt-PT" sz="2000" b="1">
              <a:solidFill>
                <a:schemeClr val="tx2">
                  <a:lumMod val="50000"/>
                </a:schemeClr>
              </a:solidFill>
            </a:endParaRPr>
          </a:p>
        </p:txBody>
      </p:sp>
      <p:sp>
        <p:nvSpPr>
          <p:cNvPr id="7" name="CaixaDeTexto 6">
            <a:extLst>
              <a:ext uri="{FF2B5EF4-FFF2-40B4-BE49-F238E27FC236}">
                <a16:creationId xmlns:a16="http://schemas.microsoft.com/office/drawing/2014/main" id="{928D7625-C132-2068-D73D-F13A98E8C87A}"/>
              </a:ext>
            </a:extLst>
          </p:cNvPr>
          <p:cNvSpPr txBox="1"/>
          <p:nvPr/>
        </p:nvSpPr>
        <p:spPr>
          <a:xfrm>
            <a:off x="3328184" y="1012954"/>
            <a:ext cx="6104658" cy="461665"/>
          </a:xfrm>
          <a:prstGeom prst="rect">
            <a:avLst/>
          </a:prstGeom>
          <a:noFill/>
        </p:spPr>
        <p:txBody>
          <a:bodyPr wrap="square">
            <a:spAutoFit/>
          </a:bodyPr>
          <a:lstStyle/>
          <a:p>
            <a:r>
              <a:rPr lang="pt-PT" sz="2400" b="1" i="0">
                <a:solidFill>
                  <a:srgbClr val="C00000"/>
                </a:solidFill>
                <a:effectLst/>
                <a:latin typeface="Roboto" panose="02000000000000000000" pitchFamily="2" charset="0"/>
              </a:rPr>
              <a:t>Introduction.</a:t>
            </a:r>
            <a:endParaRPr lang="pt-PT" sz="2400" b="1">
              <a:solidFill>
                <a:srgbClr val="C00000"/>
              </a:solidFill>
            </a:endParaRPr>
          </a:p>
        </p:txBody>
      </p:sp>
    </p:spTree>
    <p:extLst>
      <p:ext uri="{BB962C8B-B14F-4D97-AF65-F5344CB8AC3E}">
        <p14:creationId xmlns:p14="http://schemas.microsoft.com/office/powerpoint/2010/main" val="4243886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4" descr="A group of yellow figures and a red figure on the other side">
            <a:extLst>
              <a:ext uri="{FF2B5EF4-FFF2-40B4-BE49-F238E27FC236}">
                <a16:creationId xmlns:a16="http://schemas.microsoft.com/office/drawing/2014/main" id="{C2B35313-128F-7FDD-64E8-A3A066587FC8}"/>
              </a:ext>
            </a:extLst>
          </p:cNvPr>
          <p:cNvPicPr>
            <a:picLocks noChangeAspect="1"/>
          </p:cNvPicPr>
          <p:nvPr/>
        </p:nvPicPr>
        <p:blipFill rotWithShape="1">
          <a:blip r:embed="rId2">
            <a:duotone>
              <a:prstClr val="black"/>
              <a:prstClr val="white"/>
            </a:duotone>
          </a:blip>
          <a:srcRect l="31233" r="-2" b="-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BDC179-3D5B-4845-8E75-6D0748583509}"/>
              </a:ext>
            </a:extLst>
          </p:cNvPr>
          <p:cNvSpPr>
            <a:spLocks noGrp="1"/>
          </p:cNvSpPr>
          <p:nvPr>
            <p:ph type="ctrTitle"/>
          </p:nvPr>
        </p:nvSpPr>
        <p:spPr>
          <a:xfrm>
            <a:off x="668866" y="1678666"/>
            <a:ext cx="5123515" cy="2369093"/>
          </a:xfrm>
        </p:spPr>
        <p:txBody>
          <a:bodyPr>
            <a:normAutofit/>
          </a:bodyPr>
          <a:lstStyle/>
          <a:p>
            <a:r>
              <a:rPr lang="en-IN" sz="4800" dirty="0">
                <a:latin typeface="Arial" panose="020B0604020202020204" pitchFamily="34" charset="0"/>
                <a:cs typeface="Arial" panose="020B0604020202020204" pitchFamily="34" charset="0"/>
              </a:rPr>
              <a:t>BENEFITS OF TEAM WORK</a:t>
            </a:r>
          </a:p>
        </p:txBody>
      </p:sp>
      <p:sp>
        <p:nvSpPr>
          <p:cNvPr id="3" name="Subtitle 2">
            <a:extLst>
              <a:ext uri="{FF2B5EF4-FFF2-40B4-BE49-F238E27FC236}">
                <a16:creationId xmlns:a16="http://schemas.microsoft.com/office/drawing/2014/main" id="{0EDFA978-C808-40DA-A16B-90B23DB24838}"/>
              </a:ext>
            </a:extLst>
          </p:cNvPr>
          <p:cNvSpPr>
            <a:spLocks noGrp="1"/>
          </p:cNvSpPr>
          <p:nvPr>
            <p:ph type="subTitle" idx="1"/>
          </p:nvPr>
        </p:nvSpPr>
        <p:spPr>
          <a:xfrm>
            <a:off x="677335" y="4050831"/>
            <a:ext cx="5113217" cy="1096901"/>
          </a:xfrm>
        </p:spPr>
        <p:txBody>
          <a:bodyPr>
            <a:normAutofit/>
          </a:bodyPr>
          <a:lstStyle/>
          <a:p>
            <a:r>
              <a:rPr lang="en-IN" sz="1600" dirty="0">
                <a:latin typeface="Arial" panose="020B0604020202020204" pitchFamily="34" charset="0"/>
                <a:cs typeface="Arial" panose="020B0604020202020204" pitchFamily="34" charset="0"/>
              </a:rPr>
              <a:t>CARE HOMES (Vania)</a:t>
            </a:r>
          </a:p>
        </p:txBody>
      </p:sp>
    </p:spTree>
    <p:extLst>
      <p:ext uri="{BB962C8B-B14F-4D97-AF65-F5344CB8AC3E}">
        <p14:creationId xmlns:p14="http://schemas.microsoft.com/office/powerpoint/2010/main" val="191805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FE98-DB12-42EA-83E7-49237DACA893}"/>
              </a:ext>
            </a:extLst>
          </p:cNvPr>
          <p:cNvSpPr>
            <a:spLocks noGrp="1"/>
          </p:cNvSpPr>
          <p:nvPr>
            <p:ph type="title"/>
          </p:nvPr>
        </p:nvSpPr>
        <p:spPr>
          <a:xfrm>
            <a:off x="677334" y="4765972"/>
            <a:ext cx="8596668" cy="1320800"/>
          </a:xfrm>
        </p:spPr>
        <p:txBody>
          <a:bodyPr anchor="ctr">
            <a:normAutofit/>
          </a:bodyPr>
          <a:lstStyle/>
          <a:p>
            <a:r>
              <a:rPr lang="en-GB" sz="4400">
                <a:solidFill>
                  <a:schemeClr val="bg1"/>
                </a:solidFill>
              </a:rPr>
              <a:t>The</a:t>
            </a:r>
            <a:r>
              <a:rPr lang="en-IN" sz="4400">
                <a:solidFill>
                  <a:schemeClr val="bg1"/>
                </a:solidFill>
              </a:rPr>
              <a:t> Benefits of Team Work </a:t>
            </a:r>
          </a:p>
        </p:txBody>
      </p:sp>
      <p:graphicFrame>
        <p:nvGraphicFramePr>
          <p:cNvPr id="5" name="Table 5">
            <a:extLst>
              <a:ext uri="{FF2B5EF4-FFF2-40B4-BE49-F238E27FC236}">
                <a16:creationId xmlns:a16="http://schemas.microsoft.com/office/drawing/2014/main" id="{B87E26C9-D53D-4DEA-AF47-67D990044B56}"/>
              </a:ext>
            </a:extLst>
          </p:cNvPr>
          <p:cNvGraphicFramePr>
            <a:graphicFrameLocks noGrp="1"/>
          </p:cNvGraphicFramePr>
          <p:nvPr>
            <p:ph idx="1"/>
            <p:extLst>
              <p:ext uri="{D42A27DB-BD31-4B8C-83A1-F6EECF244321}">
                <p14:modId xmlns:p14="http://schemas.microsoft.com/office/powerpoint/2010/main" val="830624193"/>
              </p:ext>
            </p:extLst>
          </p:nvPr>
        </p:nvGraphicFramePr>
        <p:xfrm>
          <a:off x="338138" y="2425148"/>
          <a:ext cx="10906126" cy="2743321"/>
        </p:xfrm>
        <a:graphic>
          <a:graphicData uri="http://schemas.openxmlformats.org/drawingml/2006/table">
            <a:tbl>
              <a:tblPr firstRow="1" bandRow="1">
                <a:tableStyleId>{5C22544A-7EE6-4342-B048-85BDC9FD1C3A}</a:tableStyleId>
              </a:tblPr>
              <a:tblGrid>
                <a:gridCol w="5414673">
                  <a:extLst>
                    <a:ext uri="{9D8B030D-6E8A-4147-A177-3AD203B41FA5}">
                      <a16:colId xmlns:a16="http://schemas.microsoft.com/office/drawing/2014/main" val="639160585"/>
                    </a:ext>
                  </a:extLst>
                </a:gridCol>
                <a:gridCol w="5491453">
                  <a:extLst>
                    <a:ext uri="{9D8B030D-6E8A-4147-A177-3AD203B41FA5}">
                      <a16:colId xmlns:a16="http://schemas.microsoft.com/office/drawing/2014/main" val="1106275248"/>
                    </a:ext>
                  </a:extLst>
                </a:gridCol>
              </a:tblGrid>
              <a:tr h="453685">
                <a:tc>
                  <a:txBody>
                    <a:bodyPr/>
                    <a:lstStyle/>
                    <a:p>
                      <a:r>
                        <a:rPr lang="en-IN" sz="2000">
                          <a:latin typeface="Arial" panose="020B0604020202020204" pitchFamily="34" charset="0"/>
                          <a:cs typeface="Arial" panose="020B0604020202020204" pitchFamily="34" charset="0"/>
                        </a:rPr>
                        <a:t>Benefits </a:t>
                      </a:r>
                    </a:p>
                  </a:txBody>
                  <a:tcPr marL="103137" marR="103137" marT="51568" marB="51568"/>
                </a:tc>
                <a:tc>
                  <a:txBody>
                    <a:bodyPr/>
                    <a:lstStyle/>
                    <a:p>
                      <a:r>
                        <a:rPr lang="en-IN" sz="2000">
                          <a:latin typeface="Arial" panose="020B0604020202020204" pitchFamily="34" charset="0"/>
                          <a:cs typeface="Arial" panose="020B0604020202020204" pitchFamily="34" charset="0"/>
                        </a:rPr>
                        <a:t>Why is it a benefit?</a:t>
                      </a:r>
                    </a:p>
                  </a:txBody>
                  <a:tcPr marL="103137" marR="103137" marT="51568" marB="51568"/>
                </a:tc>
                <a:extLst>
                  <a:ext uri="{0D108BD9-81ED-4DB2-BD59-A6C34878D82A}">
                    <a16:rowId xmlns:a16="http://schemas.microsoft.com/office/drawing/2014/main" val="4279057004"/>
                  </a:ext>
                </a:extLst>
              </a:tr>
              <a:tr h="763212">
                <a:tc>
                  <a:txBody>
                    <a:bodyPr/>
                    <a:lstStyle/>
                    <a:p>
                      <a:r>
                        <a:rPr lang="en-IN" sz="2000">
                          <a:latin typeface="Arial" panose="020B0604020202020204" pitchFamily="34" charset="0"/>
                          <a:cs typeface="Arial" panose="020B0604020202020204" pitchFamily="34" charset="0"/>
                        </a:rPr>
                        <a:t>Benefit 1: Problem Solving </a:t>
                      </a:r>
                    </a:p>
                  </a:txBody>
                  <a:tcPr marL="103137" marR="103137" marT="51568" marB="51568"/>
                </a:tc>
                <a:tc>
                  <a:txBody>
                    <a:bodyPr/>
                    <a:lstStyle/>
                    <a:p>
                      <a:r>
                        <a:rPr lang="en-IN" sz="2000">
                          <a:latin typeface="Arial" panose="020B0604020202020204" pitchFamily="34" charset="0"/>
                          <a:cs typeface="Arial" panose="020B0604020202020204" pitchFamily="34" charset="0"/>
                        </a:rPr>
                        <a:t>Team work helps to solve problems quickly</a:t>
                      </a:r>
                      <a:r>
                        <a:rPr lang="en-IN" sz="2000" baseline="0">
                          <a:latin typeface="Arial" panose="020B0604020202020204" pitchFamily="34" charset="0"/>
                          <a:cs typeface="Arial" panose="020B0604020202020204" pitchFamily="34" charset="0"/>
                        </a:rPr>
                        <a:t> at a care home</a:t>
                      </a:r>
                      <a:r>
                        <a:rPr lang="en-IN" sz="2000">
                          <a:latin typeface="Arial" panose="020B0604020202020204" pitchFamily="34" charset="0"/>
                          <a:cs typeface="Arial" panose="020B0604020202020204" pitchFamily="34" charset="0"/>
                        </a:rPr>
                        <a:t> </a:t>
                      </a:r>
                    </a:p>
                  </a:txBody>
                  <a:tcPr marL="103137" marR="103137" marT="51568" marB="51568"/>
                </a:tc>
                <a:extLst>
                  <a:ext uri="{0D108BD9-81ED-4DB2-BD59-A6C34878D82A}">
                    <a16:rowId xmlns:a16="http://schemas.microsoft.com/office/drawing/2014/main" val="1669522848"/>
                  </a:ext>
                </a:extLst>
              </a:tr>
              <a:tr h="763212">
                <a:tc>
                  <a:txBody>
                    <a:bodyPr/>
                    <a:lstStyle/>
                    <a:p>
                      <a:r>
                        <a:rPr lang="en-IN" sz="2000">
                          <a:latin typeface="Arial" panose="020B0604020202020204" pitchFamily="34" charset="0"/>
                          <a:cs typeface="Arial" panose="020B0604020202020204" pitchFamily="34" charset="0"/>
                        </a:rPr>
                        <a:t>Benefit 2: Happiness </a:t>
                      </a:r>
                    </a:p>
                  </a:txBody>
                  <a:tcPr marL="103137" marR="103137" marT="51568" marB="51568"/>
                </a:tc>
                <a:tc>
                  <a:txBody>
                    <a:bodyPr/>
                    <a:lstStyle/>
                    <a:p>
                      <a:r>
                        <a:rPr lang="en-IN" sz="2000">
                          <a:latin typeface="Arial" panose="020B0604020202020204" pitchFamily="34" charset="0"/>
                          <a:cs typeface="Arial" panose="020B0604020202020204" pitchFamily="34" charset="0"/>
                        </a:rPr>
                        <a:t>Team Work reduces stress and burden of the professionals at the care home. </a:t>
                      </a:r>
                    </a:p>
                  </a:txBody>
                  <a:tcPr marL="103137" marR="103137" marT="51568" marB="51568"/>
                </a:tc>
                <a:extLst>
                  <a:ext uri="{0D108BD9-81ED-4DB2-BD59-A6C34878D82A}">
                    <a16:rowId xmlns:a16="http://schemas.microsoft.com/office/drawing/2014/main" val="2225348344"/>
                  </a:ext>
                </a:extLst>
              </a:tr>
              <a:tr h="763212">
                <a:tc>
                  <a:txBody>
                    <a:bodyPr/>
                    <a:lstStyle/>
                    <a:p>
                      <a:r>
                        <a:rPr lang="en-IN" sz="2000">
                          <a:latin typeface="Arial" panose="020B0604020202020204" pitchFamily="34" charset="0"/>
                          <a:cs typeface="Arial" panose="020B0604020202020204" pitchFamily="34" charset="0"/>
                        </a:rPr>
                        <a:t>Benefit 3: Productivity </a:t>
                      </a:r>
                    </a:p>
                  </a:txBody>
                  <a:tcPr marL="103137" marR="103137" marT="51568" marB="51568"/>
                </a:tc>
                <a:tc>
                  <a:txBody>
                    <a:bodyPr/>
                    <a:lstStyle/>
                    <a:p>
                      <a:r>
                        <a:rPr lang="en-IN" sz="2000" dirty="0">
                          <a:latin typeface="Arial" panose="020B0604020202020204" pitchFamily="34" charset="0"/>
                          <a:cs typeface="Arial" panose="020B0604020202020204" pitchFamily="34" charset="0"/>
                        </a:rPr>
                        <a:t>Team work leads to greater work ethic among the care home workers. </a:t>
                      </a:r>
                    </a:p>
                  </a:txBody>
                  <a:tcPr marL="103137" marR="103137" marT="51568" marB="51568"/>
                </a:tc>
                <a:extLst>
                  <a:ext uri="{0D108BD9-81ED-4DB2-BD59-A6C34878D82A}">
                    <a16:rowId xmlns:a16="http://schemas.microsoft.com/office/drawing/2014/main" val="2120587088"/>
                  </a:ext>
                </a:extLst>
              </a:tr>
            </a:tbl>
          </a:graphicData>
        </a:graphic>
      </p:graphicFrame>
    </p:spTree>
    <p:extLst>
      <p:ext uri="{BB962C8B-B14F-4D97-AF65-F5344CB8AC3E}">
        <p14:creationId xmlns:p14="http://schemas.microsoft.com/office/powerpoint/2010/main" val="772414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5AE0-6CD8-47AD-B977-4C050E1ACC59}"/>
              </a:ext>
            </a:extLst>
          </p:cNvPr>
          <p:cNvSpPr>
            <a:spLocks noGrp="1"/>
          </p:cNvSpPr>
          <p:nvPr>
            <p:ph type="title"/>
          </p:nvPr>
        </p:nvSpPr>
        <p:spPr>
          <a:xfrm>
            <a:off x="677334" y="4765972"/>
            <a:ext cx="8596668" cy="1320800"/>
          </a:xfrm>
        </p:spPr>
        <p:txBody>
          <a:bodyPr anchor="ctr">
            <a:normAutofit/>
          </a:bodyPr>
          <a:lstStyle/>
          <a:p>
            <a:r>
              <a:rPr lang="en-GB" sz="4400">
                <a:solidFill>
                  <a:schemeClr val="bg1"/>
                </a:solidFill>
              </a:rPr>
              <a:t>The</a:t>
            </a:r>
            <a:r>
              <a:rPr lang="en-US" sz="4400">
                <a:solidFill>
                  <a:schemeClr val="bg1"/>
                </a:solidFill>
              </a:rPr>
              <a:t> Benefits of Team Work </a:t>
            </a:r>
            <a:endParaRPr lang="en-IN" sz="4400">
              <a:solidFill>
                <a:schemeClr val="bg1"/>
              </a:solidFill>
            </a:endParaRPr>
          </a:p>
        </p:txBody>
      </p:sp>
      <p:graphicFrame>
        <p:nvGraphicFramePr>
          <p:cNvPr id="5" name="Table 5">
            <a:extLst>
              <a:ext uri="{FF2B5EF4-FFF2-40B4-BE49-F238E27FC236}">
                <a16:creationId xmlns:a16="http://schemas.microsoft.com/office/drawing/2014/main" id="{3AD48591-130B-4D69-9BA7-E4E443119EB8}"/>
              </a:ext>
            </a:extLst>
          </p:cNvPr>
          <p:cNvGraphicFramePr>
            <a:graphicFrameLocks noGrp="1"/>
          </p:cNvGraphicFramePr>
          <p:nvPr>
            <p:ph idx="1"/>
            <p:extLst>
              <p:ext uri="{D42A27DB-BD31-4B8C-83A1-F6EECF244321}">
                <p14:modId xmlns:p14="http://schemas.microsoft.com/office/powerpoint/2010/main" val="1071161444"/>
              </p:ext>
            </p:extLst>
          </p:nvPr>
        </p:nvGraphicFramePr>
        <p:xfrm>
          <a:off x="444156" y="2208455"/>
          <a:ext cx="10906126" cy="2885041"/>
        </p:xfrm>
        <a:graphic>
          <a:graphicData uri="http://schemas.openxmlformats.org/drawingml/2006/table">
            <a:tbl>
              <a:tblPr firstRow="1" bandRow="1">
                <a:tableStyleId>{5C22544A-7EE6-4342-B048-85BDC9FD1C3A}</a:tableStyleId>
              </a:tblPr>
              <a:tblGrid>
                <a:gridCol w="5137675">
                  <a:extLst>
                    <a:ext uri="{9D8B030D-6E8A-4147-A177-3AD203B41FA5}">
                      <a16:colId xmlns:a16="http://schemas.microsoft.com/office/drawing/2014/main" val="4122187000"/>
                    </a:ext>
                  </a:extLst>
                </a:gridCol>
                <a:gridCol w="5768451">
                  <a:extLst>
                    <a:ext uri="{9D8B030D-6E8A-4147-A177-3AD203B41FA5}">
                      <a16:colId xmlns:a16="http://schemas.microsoft.com/office/drawing/2014/main" val="1343671189"/>
                    </a:ext>
                  </a:extLst>
                </a:gridCol>
              </a:tblGrid>
              <a:tr h="450829">
                <a:tc>
                  <a:txBody>
                    <a:bodyPr/>
                    <a:lstStyle/>
                    <a:p>
                      <a:r>
                        <a:rPr lang="en-IN" sz="2100" dirty="0"/>
                        <a:t>Benefits</a:t>
                      </a:r>
                    </a:p>
                  </a:txBody>
                  <a:tcPr marL="92968" marR="92968" marT="51918" marB="51918"/>
                </a:tc>
                <a:tc>
                  <a:txBody>
                    <a:bodyPr/>
                    <a:lstStyle/>
                    <a:p>
                      <a:r>
                        <a:rPr lang="en-IN" sz="2100"/>
                        <a:t>Why?</a:t>
                      </a:r>
                    </a:p>
                  </a:txBody>
                  <a:tcPr marL="92968" marR="92968" marT="51918" marB="51918"/>
                </a:tc>
                <a:extLst>
                  <a:ext uri="{0D108BD9-81ED-4DB2-BD59-A6C34878D82A}">
                    <a16:rowId xmlns:a16="http://schemas.microsoft.com/office/drawing/2014/main" val="2578783558"/>
                  </a:ext>
                </a:extLst>
              </a:tr>
              <a:tr h="766277">
                <a:tc>
                  <a:txBody>
                    <a:bodyPr/>
                    <a:lstStyle/>
                    <a:p>
                      <a:r>
                        <a:rPr lang="en-IN" sz="2100">
                          <a:latin typeface="Arial" panose="020B0604020202020204" pitchFamily="34" charset="0"/>
                          <a:cs typeface="Arial" panose="020B0604020202020204" pitchFamily="34" charset="0"/>
                        </a:rPr>
                        <a:t>Benefit 4: Enhanced Personal Growth</a:t>
                      </a:r>
                    </a:p>
                  </a:txBody>
                  <a:tcPr marL="92968" marR="92968" marT="51918" marB="51918"/>
                </a:tc>
                <a:tc>
                  <a:txBody>
                    <a:bodyPr/>
                    <a:lstStyle/>
                    <a:p>
                      <a:r>
                        <a:rPr lang="en-IN" sz="2100">
                          <a:latin typeface="Arial" panose="020B0604020202020204" pitchFamily="34" charset="0"/>
                          <a:cs typeface="Arial" panose="020B0604020202020204" pitchFamily="34" charset="0"/>
                        </a:rPr>
                        <a:t>Results in more self-regulation of the individual workers at care home</a:t>
                      </a:r>
                    </a:p>
                  </a:txBody>
                  <a:tcPr marL="92968" marR="92968" marT="51918" marB="51918"/>
                </a:tc>
                <a:extLst>
                  <a:ext uri="{0D108BD9-81ED-4DB2-BD59-A6C34878D82A}">
                    <a16:rowId xmlns:a16="http://schemas.microsoft.com/office/drawing/2014/main" val="325208699"/>
                  </a:ext>
                </a:extLst>
              </a:tr>
              <a:tr h="766277">
                <a:tc>
                  <a:txBody>
                    <a:bodyPr/>
                    <a:lstStyle/>
                    <a:p>
                      <a:r>
                        <a:rPr lang="en-IN" sz="2100">
                          <a:latin typeface="Arial" panose="020B0604020202020204" pitchFamily="34" charset="0"/>
                          <a:cs typeface="Arial" panose="020B0604020202020204" pitchFamily="34" charset="0"/>
                        </a:rPr>
                        <a:t>Benefit 5: Less Burnout  </a:t>
                      </a:r>
                    </a:p>
                  </a:txBody>
                  <a:tcPr marL="92968" marR="92968" marT="51918" marB="51918"/>
                </a:tc>
                <a:tc>
                  <a:txBody>
                    <a:bodyPr/>
                    <a:lstStyle/>
                    <a:p>
                      <a:r>
                        <a:rPr lang="en-IN" sz="2100">
                          <a:latin typeface="Arial" panose="020B0604020202020204" pitchFamily="34" charset="0"/>
                          <a:cs typeface="Arial" panose="020B0604020202020204" pitchFamily="34" charset="0"/>
                        </a:rPr>
                        <a:t>Results in more productivity of the care home service providers</a:t>
                      </a:r>
                    </a:p>
                  </a:txBody>
                  <a:tcPr marL="92968" marR="92968" marT="51918" marB="51918"/>
                </a:tc>
                <a:extLst>
                  <a:ext uri="{0D108BD9-81ED-4DB2-BD59-A6C34878D82A}">
                    <a16:rowId xmlns:a16="http://schemas.microsoft.com/office/drawing/2014/main" val="1094842760"/>
                  </a:ext>
                </a:extLst>
              </a:tr>
              <a:tr h="450829">
                <a:tc>
                  <a:txBody>
                    <a:bodyPr/>
                    <a:lstStyle/>
                    <a:p>
                      <a:r>
                        <a:rPr lang="en-IN" sz="2100">
                          <a:latin typeface="Arial" panose="020B0604020202020204" pitchFamily="34" charset="0"/>
                          <a:cs typeface="Arial" panose="020B0604020202020204" pitchFamily="34" charset="0"/>
                        </a:rPr>
                        <a:t>Benefit 6:More Growth Opportunities </a:t>
                      </a:r>
                    </a:p>
                  </a:txBody>
                  <a:tcPr marL="92968" marR="92968" marT="51918" marB="51918"/>
                </a:tc>
                <a:tc>
                  <a:txBody>
                    <a:bodyPr/>
                    <a:lstStyle/>
                    <a:p>
                      <a:r>
                        <a:rPr lang="en-IN" sz="2100">
                          <a:latin typeface="Arial" panose="020B0604020202020204" pitchFamily="34" charset="0"/>
                          <a:cs typeface="Arial" panose="020B0604020202020204" pitchFamily="34" charset="0"/>
                        </a:rPr>
                        <a:t>Results in more cooperative efforts </a:t>
                      </a:r>
                    </a:p>
                  </a:txBody>
                  <a:tcPr marL="92968" marR="92968" marT="51918" marB="51918"/>
                </a:tc>
                <a:extLst>
                  <a:ext uri="{0D108BD9-81ED-4DB2-BD59-A6C34878D82A}">
                    <a16:rowId xmlns:a16="http://schemas.microsoft.com/office/drawing/2014/main" val="2815782264"/>
                  </a:ext>
                </a:extLst>
              </a:tr>
              <a:tr h="450829">
                <a:tc>
                  <a:txBody>
                    <a:bodyPr/>
                    <a:lstStyle/>
                    <a:p>
                      <a:r>
                        <a:rPr lang="en-IN" sz="2100">
                          <a:latin typeface="Arial" panose="020B0604020202020204" pitchFamily="34" charset="0"/>
                          <a:cs typeface="Arial" panose="020B0604020202020204" pitchFamily="34" charset="0"/>
                        </a:rPr>
                        <a:t>Benefit 7: Innovation </a:t>
                      </a:r>
                    </a:p>
                  </a:txBody>
                  <a:tcPr marL="92968" marR="92968" marT="51918" marB="51918"/>
                </a:tc>
                <a:tc>
                  <a:txBody>
                    <a:bodyPr/>
                    <a:lstStyle/>
                    <a:p>
                      <a:r>
                        <a:rPr lang="en-IN" sz="2100" dirty="0">
                          <a:latin typeface="Arial" panose="020B0604020202020204" pitchFamily="34" charset="0"/>
                          <a:cs typeface="Arial" panose="020B0604020202020204" pitchFamily="34" charset="0"/>
                        </a:rPr>
                        <a:t>Results in more ideas</a:t>
                      </a:r>
                    </a:p>
                  </a:txBody>
                  <a:tcPr marL="92968" marR="92968" marT="51918" marB="51918"/>
                </a:tc>
                <a:extLst>
                  <a:ext uri="{0D108BD9-81ED-4DB2-BD59-A6C34878D82A}">
                    <a16:rowId xmlns:a16="http://schemas.microsoft.com/office/drawing/2014/main" val="3911179603"/>
                  </a:ext>
                </a:extLst>
              </a:tr>
            </a:tbl>
          </a:graphicData>
        </a:graphic>
      </p:graphicFrame>
    </p:spTree>
    <p:extLst>
      <p:ext uri="{BB962C8B-B14F-4D97-AF65-F5344CB8AC3E}">
        <p14:creationId xmlns:p14="http://schemas.microsoft.com/office/powerpoint/2010/main" val="3323575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32F8E-0765-41FC-8DA2-AB15EC8E6D63}"/>
              </a:ext>
            </a:extLst>
          </p:cNvPr>
          <p:cNvSpPr>
            <a:spLocks noGrp="1"/>
          </p:cNvSpPr>
          <p:nvPr>
            <p:ph type="title"/>
          </p:nvPr>
        </p:nvSpPr>
        <p:spPr/>
        <p:txBody>
          <a:bodyPr vert="horz" lIns="91440" tIns="45720" rIns="91440" bIns="45720" rtlCol="0" anchor="t">
            <a:normAutofit/>
          </a:bodyPr>
          <a:lstStyle/>
          <a:p>
            <a:r>
              <a:rPr lang="en-US"/>
              <a:t>Team work leads to better problem solving</a:t>
            </a:r>
          </a:p>
        </p:txBody>
      </p:sp>
      <p:graphicFrame>
        <p:nvGraphicFramePr>
          <p:cNvPr id="4" name="Content Placeholder 3">
            <a:extLst>
              <a:ext uri="{FF2B5EF4-FFF2-40B4-BE49-F238E27FC236}">
                <a16:creationId xmlns:a16="http://schemas.microsoft.com/office/drawing/2014/main" id="{7E87AA39-A624-492F-88BF-295F854D8B23}"/>
              </a:ext>
            </a:extLst>
          </p:cNvPr>
          <p:cNvGraphicFramePr>
            <a:graphicFrameLocks noGrp="1"/>
          </p:cNvGraphicFramePr>
          <p:nvPr>
            <p:ph idx="1"/>
            <p:extLst>
              <p:ext uri="{D42A27DB-BD31-4B8C-83A1-F6EECF244321}">
                <p14:modId xmlns:p14="http://schemas.microsoft.com/office/powerpoint/2010/main" val="1243710771"/>
              </p:ext>
            </p:extLst>
          </p:nvPr>
        </p:nvGraphicFramePr>
        <p:xfrm>
          <a:off x="27147" y="2203942"/>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188A0E5-8B30-FDFD-DDD9-AC572F520F87}"/>
              </a:ext>
            </a:extLst>
          </p:cNvPr>
          <p:cNvSpPr txBox="1"/>
          <p:nvPr/>
        </p:nvSpPr>
        <p:spPr>
          <a:xfrm>
            <a:off x="6544491" y="2638145"/>
            <a:ext cx="4352107" cy="2116670"/>
          </a:xfrm>
          <a:prstGeom prst="rect">
            <a:avLst/>
          </a:prstGeom>
          <a:noFill/>
        </p:spPr>
        <p:txBody>
          <a:bodyPr wrap="square" rtlCol="0">
            <a:spAutoFit/>
          </a:bodyPr>
          <a:lstStyle/>
          <a:p>
            <a:pPr>
              <a:lnSpc>
                <a:spcPct val="150000"/>
              </a:lnSpc>
              <a:spcAft>
                <a:spcPts val="600"/>
              </a:spcAft>
            </a:pPr>
            <a:r>
              <a:rPr lang="pt-PT" sz="2000">
                <a:latin typeface="Arial" panose="020B0604020202020204" pitchFamily="34" charset="0"/>
                <a:cs typeface="Arial" panose="020B0604020202020204" pitchFamily="34" charset="0"/>
              </a:rPr>
              <a:t>●</a:t>
            </a:r>
            <a:r>
              <a:rPr lang="pt-PT" sz="2000" b="1">
                <a:solidFill>
                  <a:srgbClr val="4D5156"/>
                </a:solidFill>
                <a:latin typeface="Roboto" panose="02000000000000000000" pitchFamily="2" charset="0"/>
                <a:cs typeface="Arial" panose="020B0604020202020204" pitchFamily="34" charset="0"/>
              </a:rPr>
              <a:t>T</a:t>
            </a:r>
            <a:r>
              <a:rPr lang="pt-PT" sz="2000" b="1" i="0">
                <a:solidFill>
                  <a:srgbClr val="4D5156"/>
                </a:solidFill>
                <a:effectLst/>
                <a:latin typeface="Roboto" panose="02000000000000000000" pitchFamily="2" charset="0"/>
              </a:rPr>
              <a:t>he teamwork </a:t>
            </a:r>
          </a:p>
          <a:p>
            <a:pPr>
              <a:lnSpc>
                <a:spcPct val="150000"/>
              </a:lnSpc>
              <a:spcAft>
                <a:spcPts val="600"/>
              </a:spcAft>
            </a:pPr>
            <a:endParaRPr lang="pt-PT" sz="2000">
              <a:solidFill>
                <a:srgbClr val="4D5156"/>
              </a:solidFill>
              <a:latin typeface="Roboto" panose="02000000000000000000" pitchFamily="2" charset="0"/>
            </a:endParaRPr>
          </a:p>
          <a:p>
            <a:pPr>
              <a:lnSpc>
                <a:spcPct val="150000"/>
              </a:lnSpc>
              <a:spcAft>
                <a:spcPts val="600"/>
              </a:spcAft>
            </a:pPr>
            <a:endParaRPr lang="pt-PT" sz="2000" b="0" i="0">
              <a:solidFill>
                <a:srgbClr val="4D5156"/>
              </a:solidFill>
              <a:effectLst/>
              <a:latin typeface="Roboto" panose="02000000000000000000" pitchFamily="2" charset="0"/>
            </a:endParaRPr>
          </a:p>
          <a:p>
            <a:pPr>
              <a:lnSpc>
                <a:spcPct val="150000"/>
              </a:lnSpc>
              <a:spcAft>
                <a:spcPts val="600"/>
              </a:spcAft>
            </a:pPr>
            <a:r>
              <a:rPr lang="pt-PT" sz="2000">
                <a:solidFill>
                  <a:srgbClr val="4D5156"/>
                </a:solidFill>
                <a:latin typeface="Roboto" panose="02000000000000000000" pitchFamily="2" charset="0"/>
              </a:rPr>
              <a:t>● </a:t>
            </a:r>
            <a:r>
              <a:rPr lang="pt-PT" sz="2000" b="1">
                <a:solidFill>
                  <a:srgbClr val="4D5156"/>
                </a:solidFill>
                <a:latin typeface="Roboto" panose="02000000000000000000" pitchFamily="2" charset="0"/>
              </a:rPr>
              <a:t>Th</a:t>
            </a:r>
            <a:r>
              <a:rPr lang="pt-PT" sz="2000" b="1" i="0">
                <a:solidFill>
                  <a:srgbClr val="4D5156"/>
                </a:solidFill>
                <a:effectLst/>
                <a:latin typeface="Roboto" panose="02000000000000000000" pitchFamily="2" charset="0"/>
              </a:rPr>
              <a:t>e team members</a:t>
            </a:r>
            <a:endParaRPr lang="en-IN"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3099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4E8C5-3109-4EF9-9BBE-C214C03F483A}"/>
              </a:ext>
            </a:extLst>
          </p:cNvPr>
          <p:cNvSpPr>
            <a:spLocks noGrp="1"/>
          </p:cNvSpPr>
          <p:nvPr>
            <p:ph type="title"/>
          </p:nvPr>
        </p:nvSpPr>
        <p:spPr/>
        <p:txBody>
          <a:bodyPr>
            <a:normAutofit/>
          </a:bodyPr>
          <a:lstStyle/>
          <a:p>
            <a:r>
              <a:rPr lang="en-IN" dirty="0"/>
              <a:t>Team work helps to Achieve better productivity</a:t>
            </a:r>
          </a:p>
        </p:txBody>
      </p:sp>
      <p:pic>
        <p:nvPicPr>
          <p:cNvPr id="5" name="Content Placeholder 4"/>
          <p:cNvPicPr>
            <a:picLocks noGrp="1" noChangeAspect="1"/>
          </p:cNvPicPr>
          <p:nvPr>
            <p:ph idx="1"/>
          </p:nvPr>
        </p:nvPicPr>
        <p:blipFill>
          <a:blip r:embed="rId2"/>
          <a:stretch>
            <a:fillRect/>
          </a:stretch>
        </p:blipFill>
        <p:spPr>
          <a:xfrm>
            <a:off x="1424383" y="2557463"/>
            <a:ext cx="5316051" cy="3317875"/>
          </a:xfrm>
          <a:prstGeom prst="rect">
            <a:avLst/>
          </a:prstGeom>
        </p:spPr>
      </p:pic>
      <p:sp>
        <p:nvSpPr>
          <p:cNvPr id="3" name="CaixaDeTexto 2">
            <a:extLst>
              <a:ext uri="{FF2B5EF4-FFF2-40B4-BE49-F238E27FC236}">
                <a16:creationId xmlns:a16="http://schemas.microsoft.com/office/drawing/2014/main" id="{AA6A2BCF-C258-B810-B7CB-C3D52400ED42}"/>
              </a:ext>
            </a:extLst>
          </p:cNvPr>
          <p:cNvSpPr txBox="1"/>
          <p:nvPr/>
        </p:nvSpPr>
        <p:spPr>
          <a:xfrm>
            <a:off x="3043671" y="3244334"/>
            <a:ext cx="7723946" cy="1538883"/>
          </a:xfrm>
          <a:prstGeom prst="rect">
            <a:avLst/>
          </a:prstGeom>
          <a:noFill/>
        </p:spPr>
        <p:txBody>
          <a:bodyPr wrap="square">
            <a:spAutoFit/>
          </a:bodyPr>
          <a:lstStyle/>
          <a:p>
            <a:r>
              <a:rPr lang="pt-PT">
                <a:solidFill>
                  <a:srgbClr val="4D5156"/>
                </a:solidFill>
                <a:latin typeface="Roboto" panose="02000000000000000000" pitchFamily="2" charset="0"/>
              </a:rPr>
              <a:t>                                                  ● </a:t>
            </a:r>
            <a:r>
              <a:rPr lang="pt-PT" sz="2000" b="1">
                <a:solidFill>
                  <a:srgbClr val="4D5156"/>
                </a:solidFill>
                <a:latin typeface="Roboto" panose="02000000000000000000" pitchFamily="2" charset="0"/>
              </a:rPr>
              <a:t>A</a:t>
            </a:r>
            <a:r>
              <a:rPr lang="pt-PT" sz="2000" b="1" i="0">
                <a:solidFill>
                  <a:srgbClr val="4D5156"/>
                </a:solidFill>
                <a:effectLst/>
                <a:latin typeface="Roboto" panose="02000000000000000000" pitchFamily="2" charset="0"/>
              </a:rPr>
              <a:t> good understanding</a:t>
            </a:r>
          </a:p>
          <a:p>
            <a:r>
              <a:rPr lang="pt-PT">
                <a:solidFill>
                  <a:srgbClr val="4D5156"/>
                </a:solidFill>
                <a:latin typeface="Roboto" panose="02000000000000000000" pitchFamily="2" charset="0"/>
              </a:rPr>
              <a:t>                                                  </a:t>
            </a:r>
          </a:p>
          <a:p>
            <a:endParaRPr lang="pt-PT" b="0" i="0">
              <a:solidFill>
                <a:srgbClr val="4D5156"/>
              </a:solidFill>
              <a:effectLst/>
              <a:latin typeface="Roboto" panose="02000000000000000000" pitchFamily="2" charset="0"/>
            </a:endParaRPr>
          </a:p>
          <a:p>
            <a:r>
              <a:rPr lang="pt-PT">
                <a:solidFill>
                  <a:srgbClr val="4D5156"/>
                </a:solidFill>
                <a:latin typeface="Roboto" panose="02000000000000000000" pitchFamily="2" charset="0"/>
              </a:rPr>
              <a:t>                                </a:t>
            </a:r>
          </a:p>
          <a:p>
            <a:r>
              <a:rPr lang="pt-PT" b="0" i="0">
                <a:solidFill>
                  <a:srgbClr val="4D5156"/>
                </a:solidFill>
                <a:effectLst/>
                <a:latin typeface="Roboto" panose="02000000000000000000" pitchFamily="2" charset="0"/>
              </a:rPr>
              <a:t>                                                    ● </a:t>
            </a:r>
            <a:r>
              <a:rPr lang="pt-PT" sz="2000" b="1">
                <a:solidFill>
                  <a:srgbClr val="4D5156"/>
                </a:solidFill>
                <a:latin typeface="Roboto" panose="02000000000000000000" pitchFamily="2" charset="0"/>
              </a:rPr>
              <a:t>C</a:t>
            </a:r>
            <a:r>
              <a:rPr lang="pt-PT" sz="2000" b="1" i="0">
                <a:solidFill>
                  <a:srgbClr val="4D5156"/>
                </a:solidFill>
                <a:effectLst/>
                <a:latin typeface="Roboto" panose="02000000000000000000" pitchFamily="2" charset="0"/>
              </a:rPr>
              <a:t>ommon objective</a:t>
            </a:r>
            <a:endParaRPr lang="pt-PT" sz="2000" b="1"/>
          </a:p>
        </p:txBody>
      </p:sp>
    </p:spTree>
    <p:extLst>
      <p:ext uri="{BB962C8B-B14F-4D97-AF65-F5344CB8AC3E}">
        <p14:creationId xmlns:p14="http://schemas.microsoft.com/office/powerpoint/2010/main" val="1889117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A00E-6360-4C60-ADA2-0C9027A26CF5}"/>
              </a:ext>
            </a:extLst>
          </p:cNvPr>
          <p:cNvSpPr>
            <a:spLocks noGrp="1"/>
          </p:cNvSpPr>
          <p:nvPr>
            <p:ph type="title"/>
          </p:nvPr>
        </p:nvSpPr>
        <p:spPr/>
        <p:txBody>
          <a:bodyPr/>
          <a:lstStyle/>
          <a:p>
            <a:r>
              <a:rPr lang="en-GB"/>
              <a:t>The</a:t>
            </a:r>
            <a:r>
              <a:rPr lang="en-US"/>
              <a:t> </a:t>
            </a:r>
            <a:r>
              <a:rPr lang="en-US" dirty="0"/>
              <a:t>Benefits of Team Work </a:t>
            </a:r>
            <a:endParaRPr lang="en-IN" dirty="0"/>
          </a:p>
        </p:txBody>
      </p:sp>
      <p:graphicFrame>
        <p:nvGraphicFramePr>
          <p:cNvPr id="7" name="Content Placeholder 6">
            <a:extLst>
              <a:ext uri="{FF2B5EF4-FFF2-40B4-BE49-F238E27FC236}">
                <a16:creationId xmlns:a16="http://schemas.microsoft.com/office/drawing/2014/main" id="{D42B6EA3-627A-4135-98C9-222449EDE42A}"/>
              </a:ext>
            </a:extLst>
          </p:cNvPr>
          <p:cNvGraphicFramePr>
            <a:graphicFrameLocks noGrp="1"/>
          </p:cNvGraphicFramePr>
          <p:nvPr>
            <p:ph idx="1"/>
          </p:nvPr>
        </p:nvGraphicFramePr>
        <p:xfrm>
          <a:off x="1931896" y="2413264"/>
          <a:ext cx="4299088" cy="31398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aixaDeTexto 2">
            <a:extLst>
              <a:ext uri="{FF2B5EF4-FFF2-40B4-BE49-F238E27FC236}">
                <a16:creationId xmlns:a16="http://schemas.microsoft.com/office/drawing/2014/main" id="{9DEBD682-8BF7-B540-723F-92EEB85623A3}"/>
              </a:ext>
            </a:extLst>
          </p:cNvPr>
          <p:cNvSpPr txBox="1"/>
          <p:nvPr/>
        </p:nvSpPr>
        <p:spPr>
          <a:xfrm>
            <a:off x="7638086" y="2967335"/>
            <a:ext cx="4299088" cy="2246769"/>
          </a:xfrm>
          <a:prstGeom prst="rect">
            <a:avLst/>
          </a:prstGeom>
          <a:noFill/>
        </p:spPr>
        <p:txBody>
          <a:bodyPr wrap="square">
            <a:spAutoFit/>
          </a:bodyPr>
          <a:lstStyle/>
          <a:p>
            <a:r>
              <a:rPr lang="pt-PT" b="0" i="0">
                <a:solidFill>
                  <a:srgbClr val="4D5156"/>
                </a:solidFill>
                <a:effectLst/>
                <a:latin typeface="Roboto" panose="02000000000000000000" pitchFamily="2" charset="0"/>
              </a:rPr>
              <a:t>●</a:t>
            </a:r>
            <a:r>
              <a:rPr lang="pt-PT" sz="2000" b="1" i="0">
                <a:solidFill>
                  <a:srgbClr val="4D5156"/>
                </a:solidFill>
                <a:effectLst/>
                <a:latin typeface="Roboto" panose="02000000000000000000" pitchFamily="2" charset="0"/>
              </a:rPr>
              <a:t>Team work</a:t>
            </a:r>
          </a:p>
          <a:p>
            <a:endParaRPr lang="pt-PT" sz="2000" b="1" i="0">
              <a:solidFill>
                <a:srgbClr val="4D5156"/>
              </a:solidFill>
              <a:effectLst/>
              <a:latin typeface="Roboto" panose="02000000000000000000" pitchFamily="2" charset="0"/>
            </a:endParaRPr>
          </a:p>
          <a:p>
            <a:r>
              <a:rPr lang="pt-PT" sz="2000" b="1">
                <a:solidFill>
                  <a:srgbClr val="4D5156"/>
                </a:solidFill>
                <a:latin typeface="Roboto" panose="02000000000000000000" pitchFamily="2" charset="0"/>
              </a:rPr>
              <a:t>●</a:t>
            </a:r>
            <a:r>
              <a:rPr lang="pt-PT" sz="2000" b="1" i="0">
                <a:solidFill>
                  <a:srgbClr val="4D5156"/>
                </a:solidFill>
                <a:effectLst/>
                <a:latin typeface="Roboto" panose="02000000000000000000" pitchFamily="2" charset="0"/>
              </a:rPr>
              <a:t> </a:t>
            </a:r>
            <a:r>
              <a:rPr lang="pt-PT" sz="2000" b="1">
                <a:solidFill>
                  <a:srgbClr val="4D5156"/>
                </a:solidFill>
                <a:latin typeface="Roboto" panose="02000000000000000000" pitchFamily="2" charset="0"/>
              </a:rPr>
              <a:t>B</a:t>
            </a:r>
            <a:r>
              <a:rPr lang="pt-PT" sz="2000" b="1" i="0">
                <a:solidFill>
                  <a:srgbClr val="4D5156"/>
                </a:solidFill>
                <a:effectLst/>
                <a:latin typeface="Roboto" panose="02000000000000000000" pitchFamily="2" charset="0"/>
              </a:rPr>
              <a:t>etter productivity </a:t>
            </a:r>
          </a:p>
          <a:p>
            <a:endParaRPr lang="pt-PT" sz="2000" b="1" i="0">
              <a:solidFill>
                <a:srgbClr val="4D5156"/>
              </a:solidFill>
              <a:effectLst/>
              <a:latin typeface="Roboto" panose="02000000000000000000" pitchFamily="2" charset="0"/>
            </a:endParaRPr>
          </a:p>
          <a:p>
            <a:r>
              <a:rPr lang="pt-PT" sz="2000" b="1">
                <a:solidFill>
                  <a:srgbClr val="4D5156"/>
                </a:solidFill>
                <a:latin typeface="Roboto" panose="02000000000000000000" pitchFamily="2" charset="0"/>
              </a:rPr>
              <a:t>●</a:t>
            </a:r>
            <a:r>
              <a:rPr lang="pt-PT" sz="2000" b="1" i="0">
                <a:solidFill>
                  <a:srgbClr val="4D5156"/>
                </a:solidFill>
                <a:effectLst/>
                <a:latin typeface="Roboto" panose="02000000000000000000" pitchFamily="2" charset="0"/>
              </a:rPr>
              <a:t>Personal and collective growth</a:t>
            </a:r>
          </a:p>
          <a:p>
            <a:endParaRPr lang="pt-PT" sz="2000" b="1" i="0">
              <a:solidFill>
                <a:srgbClr val="4D5156"/>
              </a:solidFill>
              <a:effectLst/>
              <a:latin typeface="Roboto" panose="02000000000000000000" pitchFamily="2" charset="0"/>
            </a:endParaRPr>
          </a:p>
          <a:p>
            <a:r>
              <a:rPr lang="pt-PT" sz="2000" b="1">
                <a:solidFill>
                  <a:srgbClr val="4D5156"/>
                </a:solidFill>
                <a:latin typeface="Roboto" panose="02000000000000000000" pitchFamily="2" charset="0"/>
              </a:rPr>
              <a:t>●</a:t>
            </a:r>
            <a:r>
              <a:rPr lang="pt-PT" sz="2000" b="1" i="0">
                <a:solidFill>
                  <a:srgbClr val="4D5156"/>
                </a:solidFill>
                <a:effectLst/>
                <a:latin typeface="Roboto" panose="02000000000000000000" pitchFamily="2" charset="0"/>
              </a:rPr>
              <a:t> Clients of various ages</a:t>
            </a:r>
            <a:endParaRPr lang="pt-PT" sz="2000" b="1"/>
          </a:p>
        </p:txBody>
      </p:sp>
    </p:spTree>
    <p:extLst>
      <p:ext uri="{BB962C8B-B14F-4D97-AF65-F5344CB8AC3E}">
        <p14:creationId xmlns:p14="http://schemas.microsoft.com/office/powerpoint/2010/main" val="1015358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6984" y="688801"/>
            <a:ext cx="9545782" cy="614996"/>
          </a:xfrm>
        </p:spPr>
        <p:txBody>
          <a:bodyPr>
            <a:noAutofit/>
          </a:bodyPr>
          <a:lstStyle/>
          <a:p>
            <a:r>
              <a:rPr lang="en-GB" sz="4400" i="1" u="sng" dirty="0" smtClean="0">
                <a:effectLst>
                  <a:outerShdw blurRad="38100" dist="38100" dir="2700000" algn="tl">
                    <a:srgbClr val="000000">
                      <a:alpha val="43137"/>
                    </a:srgbClr>
                  </a:outerShdw>
                </a:effectLst>
                <a:latin typeface="Algerian" panose="04020705040A02060702" pitchFamily="82" charset="0"/>
              </a:rPr>
              <a:t>Stages of team development</a:t>
            </a:r>
            <a:endParaRPr lang="en-GB" sz="4400" i="1" u="sng" dirty="0">
              <a:effectLst>
                <a:outerShdw blurRad="38100" dist="38100" dir="2700000" algn="tl">
                  <a:srgbClr val="000000">
                    <a:alpha val="43137"/>
                  </a:srgbClr>
                </a:outerShdw>
              </a:effectLst>
              <a:latin typeface="Algerian" panose="04020705040A02060702" pitchFamily="82" charset="0"/>
            </a:endParaRPr>
          </a:p>
        </p:txBody>
      </p:sp>
      <p:sp>
        <p:nvSpPr>
          <p:cNvPr id="3" name="Subtitle 2"/>
          <p:cNvSpPr>
            <a:spLocks noGrp="1"/>
          </p:cNvSpPr>
          <p:nvPr>
            <p:ph type="subTitle" idx="1"/>
          </p:nvPr>
        </p:nvSpPr>
        <p:spPr>
          <a:xfrm>
            <a:off x="460375" y="2383971"/>
            <a:ext cx="3213554" cy="4169564"/>
          </a:xfrm>
        </p:spPr>
        <p:txBody>
          <a:bodyPr>
            <a:normAutofit lnSpcReduction="10000"/>
          </a:bodyPr>
          <a:lstStyle/>
          <a:p>
            <a:pPr algn="l"/>
            <a:r>
              <a:rPr lang="en-GB" sz="2800" dirty="0" smtClean="0">
                <a:latin typeface="Aharoni" panose="02010803020104030203" pitchFamily="2" charset="-79"/>
                <a:cs typeface="Aharoni" panose="02010803020104030203" pitchFamily="2" charset="-79"/>
              </a:rPr>
              <a:t> </a:t>
            </a:r>
            <a:r>
              <a:rPr lang="en-GB" sz="2800" u="sng" dirty="0" smtClean="0">
                <a:latin typeface="Aharoni" panose="02010803020104030203" pitchFamily="2" charset="-79"/>
                <a:cs typeface="Aharoni" panose="02010803020104030203" pitchFamily="2" charset="-79"/>
              </a:rPr>
              <a:t>Care Home  </a:t>
            </a:r>
            <a:r>
              <a:rPr lang="en-GB" sz="2800" dirty="0" smtClean="0">
                <a:latin typeface="Aharoni" panose="02010803020104030203" pitchFamily="2" charset="-79"/>
                <a:cs typeface="Aharoni" panose="02010803020104030203" pitchFamily="2" charset="-79"/>
              </a:rPr>
              <a:t>Effective teamwork and communication develops. </a:t>
            </a:r>
          </a:p>
          <a:p>
            <a:pPr algn="l"/>
            <a:r>
              <a:rPr lang="en-GB" sz="2800" dirty="0" smtClean="0">
                <a:latin typeface="Aharoni" panose="02010803020104030203" pitchFamily="2" charset="-79"/>
                <a:cs typeface="Aharoni" panose="02010803020104030203" pitchFamily="2" charset="-79"/>
              </a:rPr>
              <a:t>The productivity and  better services to the patients in this  care home.</a:t>
            </a:r>
            <a:endParaRPr lang="en-GB" sz="2800" dirty="0">
              <a:latin typeface="Aharoni" panose="02010803020104030203" pitchFamily="2" charset="-79"/>
              <a:cs typeface="Aharoni" panose="02010803020104030203" pitchFamily="2" charset="-79"/>
            </a:endParaRPr>
          </a:p>
        </p:txBody>
      </p:sp>
      <p:sp>
        <p:nvSpPr>
          <p:cNvPr id="4" name="AutoShape 4" descr="Bruce Tuckman Team Development Model | coachingcultureatwork.co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Bruce Tuckman Team Development Model | coachingcultureatwork.co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Pictur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rotWithShape="1">
          <a:blip r:embed="rId2"/>
          <a:srcRect l="823" t="3725" r="1258" b="18734"/>
          <a:stretch/>
        </p:blipFill>
        <p:spPr>
          <a:xfrm>
            <a:off x="5355770" y="2263213"/>
            <a:ext cx="6678387" cy="4152059"/>
          </a:xfrm>
          <a:prstGeom prst="rect">
            <a:avLst/>
          </a:prstGeom>
          <a:ln>
            <a:noFill/>
          </a:ln>
          <a:effectLst>
            <a:softEdge rad="112500"/>
          </a:effectLst>
        </p:spPr>
      </p:pic>
    </p:spTree>
    <p:extLst>
      <p:ext uri="{BB962C8B-B14F-4D97-AF65-F5344CB8AC3E}">
        <p14:creationId xmlns:p14="http://schemas.microsoft.com/office/powerpoint/2010/main" val="216158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3370" y="222704"/>
            <a:ext cx="8294716" cy="1325563"/>
          </a:xfrm>
        </p:spPr>
        <p:txBody>
          <a:bodyPr>
            <a:normAutofit/>
          </a:bodyPr>
          <a:lstStyle/>
          <a:p>
            <a:r>
              <a:rPr lang="en-GB" u="sng" dirty="0" smtClean="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Forming  </a:t>
            </a:r>
            <a:r>
              <a:rPr lang="en-GB" u="sng"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S</a:t>
            </a:r>
            <a:r>
              <a:rPr lang="en-GB" u="sng" dirty="0" smtClean="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tage</a:t>
            </a:r>
            <a:endParaRPr lang="en-GB" u="sng"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677995" y="2090057"/>
            <a:ext cx="3897702" cy="4001451"/>
          </a:xfrm>
        </p:spPr>
        <p:txBody>
          <a:bodyPr>
            <a:normAutofit/>
          </a:bodyPr>
          <a:lstStyle/>
          <a:p>
            <a:pPr marL="0" indent="0">
              <a:buNone/>
            </a:pPr>
            <a:r>
              <a:rPr lang="en-GB" dirty="0" smtClean="0">
                <a:latin typeface="Agency FB" panose="020B0503020202020204" pitchFamily="34" charset="0"/>
              </a:rPr>
              <a:t>Forming is  early stage ,creating a team with clean structure ,goals, direction </a:t>
            </a:r>
            <a:r>
              <a:rPr lang="en-GB" dirty="0">
                <a:latin typeface="Agency FB" panose="020B0503020202020204" pitchFamily="34" charset="0"/>
              </a:rPr>
              <a:t>,</a:t>
            </a:r>
            <a:r>
              <a:rPr lang="en-GB" dirty="0" smtClean="0">
                <a:latin typeface="Agency FB" panose="020B0503020202020204" pitchFamily="34" charset="0"/>
              </a:rPr>
              <a:t>roles team member begin build  the care home.</a:t>
            </a:r>
          </a:p>
          <a:p>
            <a:pPr marL="0" indent="0">
              <a:buNone/>
            </a:pPr>
            <a:r>
              <a:rPr lang="en-GB" dirty="0" smtClean="0">
                <a:latin typeface="Agency FB" panose="020B0503020202020204" pitchFamily="34" charset="0"/>
              </a:rPr>
              <a:t>  Forming is the first orientation period of the team development.</a:t>
            </a:r>
          </a:p>
          <a:p>
            <a:pPr marL="0" indent="0">
              <a:buNone/>
            </a:pPr>
            <a:r>
              <a:rPr lang="en-GB" dirty="0" smtClean="0">
                <a:latin typeface="Agency FB" panose="020B0503020202020204" pitchFamily="34" charset="0"/>
              </a:rPr>
              <a:t>Where the team member  excited to do with the positive team expectation and experience. </a:t>
            </a:r>
          </a:p>
          <a:p>
            <a:pPr marL="0" indent="0">
              <a:buNone/>
            </a:pPr>
            <a:r>
              <a:rPr lang="en-GB" dirty="0" smtClean="0">
                <a:latin typeface="Agency FB" panose="020B0503020202020204" pitchFamily="34" charset="0"/>
              </a:rPr>
              <a:t>Though working in the team of care home.</a:t>
            </a:r>
          </a:p>
          <a:p>
            <a:pPr marL="0" indent="0">
              <a:buNone/>
            </a:pPr>
            <a:endParaRPr lang="en-GB" dirty="0" smtClean="0">
              <a:latin typeface="+mj-lt"/>
            </a:endParaRPr>
          </a:p>
        </p:txBody>
      </p:sp>
      <p:sp>
        <p:nvSpPr>
          <p:cNvPr id="4" name="AutoShape 2" descr="Forming st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Forming st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Forming stag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5462618" y="1842446"/>
            <a:ext cx="5427441" cy="3582111"/>
          </a:xfrm>
          <a:prstGeom prst="rect">
            <a:avLst/>
          </a:prstGeom>
        </p:spPr>
      </p:pic>
    </p:spTree>
    <p:extLst>
      <p:ext uri="{BB962C8B-B14F-4D97-AF65-F5344CB8AC3E}">
        <p14:creationId xmlns:p14="http://schemas.microsoft.com/office/powerpoint/2010/main" val="345657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ircle(in)">
                                      <p:cBhvr>
                                        <p:cTn id="20" dur="2000"/>
                                        <p:tgtEl>
                                          <p:spTgt spid="3">
                                            <p:txEl>
                                              <p:pRg st="2" end="2"/>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circle(in)">
                                      <p:cBhvr>
                                        <p:cTn id="23"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5249" y="270235"/>
            <a:ext cx="10515600" cy="1325563"/>
          </a:xfrm>
        </p:spPr>
        <p:txBody>
          <a:bodyPr>
            <a:normAutofit/>
          </a:bodyPr>
          <a:lstStyle/>
          <a:p>
            <a:r>
              <a:rPr lang="en-GB" sz="4800" b="1" u="sng" dirty="0" smtClean="0">
                <a:latin typeface="Aharoni" panose="02010803020104030203" pitchFamily="2" charset="-79"/>
                <a:cs typeface="Aharoni" panose="02010803020104030203" pitchFamily="2" charset="-79"/>
              </a:rPr>
              <a:t>Storming stage</a:t>
            </a:r>
            <a:endParaRPr lang="en-GB" sz="4800" b="1" u="sng" dirty="0">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875523" y="1530220"/>
            <a:ext cx="3509865" cy="4758613"/>
          </a:xfrm>
        </p:spPr>
        <p:txBody>
          <a:bodyPr>
            <a:normAutofit/>
          </a:bodyPr>
          <a:lstStyle/>
          <a:p>
            <a:pPr marL="0" indent="0">
              <a:buNone/>
            </a:pPr>
            <a:r>
              <a:rPr lang="en-GB" dirty="0" smtClean="0">
                <a:latin typeface="Agency FB" panose="020B0503020202020204" pitchFamily="34" charset="0"/>
              </a:rPr>
              <a:t>Group member start to working and  communication. </a:t>
            </a:r>
          </a:p>
          <a:p>
            <a:pPr marL="0" indent="0">
              <a:buNone/>
            </a:pPr>
            <a:r>
              <a:rPr lang="en-GB" dirty="0" smtClean="0">
                <a:latin typeface="Agency FB" panose="020B0503020202020204" pitchFamily="34" charset="0"/>
              </a:rPr>
              <a:t>their feeling control by group leaders.</a:t>
            </a:r>
          </a:p>
          <a:p>
            <a:pPr marL="0" indent="0">
              <a:buNone/>
            </a:pPr>
            <a:r>
              <a:rPr lang="en-GB" dirty="0">
                <a:latin typeface="Agency FB" panose="020B0503020202020204" pitchFamily="34" charset="0"/>
              </a:rPr>
              <a:t>describe the tasks to the group, describe the different behaviours to the group and how to deal and handle complaints. </a:t>
            </a:r>
          </a:p>
          <a:p>
            <a:endParaRPr lang="en-GB" dirty="0" smtClean="0">
              <a:latin typeface="Agency FB" panose="020B0503020202020204" pitchFamily="34" charset="0"/>
            </a:endParaRPr>
          </a:p>
          <a:p>
            <a:endParaRPr lang="en-GB" dirty="0"/>
          </a:p>
        </p:txBody>
      </p:sp>
      <p:sp>
        <p:nvSpPr>
          <p:cNvPr id="5" name="AutoShape 4" descr="Storming Stage of Group Development: Definition &amp; Explanation - Video &amp;  Lesson Transcript | Study.co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Storming Stage of Group Development: Definition &amp; Explanation - Video &amp;  Lesson Transcript | Study.co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stretch>
            <a:fillRect/>
          </a:stretch>
        </p:blipFill>
        <p:spPr>
          <a:xfrm>
            <a:off x="5013081" y="1236272"/>
            <a:ext cx="6667500" cy="4638675"/>
          </a:xfrm>
          <a:prstGeom prst="rect">
            <a:avLst/>
          </a:prstGeom>
        </p:spPr>
      </p:pic>
    </p:spTree>
    <p:extLst>
      <p:ext uri="{BB962C8B-B14F-4D97-AF65-F5344CB8AC3E}">
        <p14:creationId xmlns:p14="http://schemas.microsoft.com/office/powerpoint/2010/main" val="73009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1061" y="347872"/>
            <a:ext cx="4124132" cy="1221079"/>
          </a:xfrm>
        </p:spPr>
        <p:txBody>
          <a:bodyPr>
            <a:normAutofit/>
          </a:bodyPr>
          <a:lstStyle/>
          <a:p>
            <a:r>
              <a:rPr lang="en-GB" u="sng" dirty="0" smtClean="0">
                <a:latin typeface="Aharoni" panose="02010803020104030203" pitchFamily="2" charset="-79"/>
                <a:cs typeface="Aharoni" panose="02010803020104030203" pitchFamily="2" charset="-79"/>
              </a:rPr>
              <a:t>Norming stage</a:t>
            </a:r>
            <a:endParaRPr lang="en-GB" u="sng" dirty="0">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1124338" y="1763485"/>
            <a:ext cx="3946849" cy="5094515"/>
          </a:xfrm>
        </p:spPr>
        <p:txBody>
          <a:bodyPr>
            <a:normAutofit/>
          </a:bodyPr>
          <a:lstStyle/>
          <a:p>
            <a:pPr marL="0" indent="0">
              <a:buNone/>
            </a:pPr>
            <a:r>
              <a:rPr lang="en-GB" sz="3600" dirty="0" smtClean="0">
                <a:latin typeface="Agency FB" panose="020B0503020202020204" pitchFamily="34" charset="0"/>
              </a:rPr>
              <a:t>People feeling part of the team and realize that they can achieve work. If they accept other viewpoint.</a:t>
            </a:r>
          </a:p>
          <a:p>
            <a:pPr marL="0" indent="0">
              <a:buNone/>
            </a:pPr>
            <a:r>
              <a:rPr lang="en-GB" sz="3600" dirty="0" smtClean="0">
                <a:latin typeface="Agency FB" panose="020B0503020202020204" pitchFamily="34" charset="0"/>
              </a:rPr>
              <a:t>The member of care home team  shift their energy to  team goal.</a:t>
            </a:r>
            <a:endParaRPr lang="en-GB" sz="3600" dirty="0">
              <a:latin typeface="Agency FB" panose="020B0503020202020204" pitchFamily="34" charset="0"/>
            </a:endParaRPr>
          </a:p>
        </p:txBody>
      </p:sp>
      <p:pic>
        <p:nvPicPr>
          <p:cNvPr id="4" name="Picture 3"/>
          <p:cNvPicPr>
            <a:picLocks noChangeAspect="1"/>
          </p:cNvPicPr>
          <p:nvPr/>
        </p:nvPicPr>
        <p:blipFill>
          <a:blip r:embed="rId2"/>
          <a:stretch>
            <a:fillRect/>
          </a:stretch>
        </p:blipFill>
        <p:spPr>
          <a:xfrm>
            <a:off x="5071187" y="2009116"/>
            <a:ext cx="6667500" cy="2924175"/>
          </a:xfrm>
          <a:prstGeom prst="rect">
            <a:avLst/>
          </a:prstGeom>
        </p:spPr>
      </p:pic>
    </p:spTree>
    <p:extLst>
      <p:ext uri="{BB962C8B-B14F-4D97-AF65-F5344CB8AC3E}">
        <p14:creationId xmlns:p14="http://schemas.microsoft.com/office/powerpoint/2010/main" val="149932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9362" y="351477"/>
            <a:ext cx="7764438" cy="1325563"/>
          </a:xfrm>
        </p:spPr>
        <p:txBody>
          <a:bodyPr/>
          <a:lstStyle/>
          <a:p>
            <a:r>
              <a:rPr lang="en-GB" u="sng" dirty="0" smtClean="0">
                <a:latin typeface="Aharoni" panose="02010803020104030203" pitchFamily="2" charset="-79"/>
                <a:cs typeface="Aharoni" panose="02010803020104030203" pitchFamily="2" charset="-79"/>
              </a:rPr>
              <a:t>performing</a:t>
            </a:r>
            <a:endParaRPr lang="en-GB" u="sng" dirty="0">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551684" y="1923496"/>
            <a:ext cx="4592216" cy="4553339"/>
          </a:xfrm>
        </p:spPr>
        <p:txBody>
          <a:bodyPr>
            <a:normAutofit/>
          </a:bodyPr>
          <a:lstStyle/>
          <a:p>
            <a:pPr marL="0" indent="0">
              <a:buNone/>
            </a:pPr>
            <a:r>
              <a:rPr lang="en-GB" dirty="0" smtClean="0">
                <a:latin typeface="Agency FB" panose="020B0503020202020204" pitchFamily="34" charset="0"/>
              </a:rPr>
              <a:t>In this stage team members feel better confident through expressing their abilities. members solve the problems and assists another member.</a:t>
            </a:r>
          </a:p>
          <a:p>
            <a:pPr marL="0" indent="0">
              <a:buNone/>
            </a:pPr>
            <a:r>
              <a:rPr lang="en-GB" dirty="0" smtClean="0">
                <a:latin typeface="Agency FB" panose="020B0503020202020204" pitchFamily="34" charset="0"/>
              </a:rPr>
              <a:t>Differences among the members are encourage and appreciated for greater success. Team members are committed and focused to get the success through sharing their knowledge and skills.</a:t>
            </a:r>
            <a:endParaRPr lang="en-GB" dirty="0">
              <a:latin typeface="Agency FB" panose="020B0503020202020204" pitchFamily="34" charset="0"/>
            </a:endParaRPr>
          </a:p>
        </p:txBody>
      </p:sp>
      <p:pic>
        <p:nvPicPr>
          <p:cNvPr id="4" name="Picture 3"/>
          <p:cNvPicPr>
            <a:picLocks noChangeAspect="1"/>
          </p:cNvPicPr>
          <p:nvPr/>
        </p:nvPicPr>
        <p:blipFill>
          <a:blip r:embed="rId2"/>
          <a:stretch>
            <a:fillRect/>
          </a:stretch>
        </p:blipFill>
        <p:spPr>
          <a:xfrm>
            <a:off x="4939183" y="1677040"/>
            <a:ext cx="6667500" cy="4486275"/>
          </a:xfrm>
          <a:prstGeom prst="rect">
            <a:avLst/>
          </a:prstGeom>
        </p:spPr>
      </p:pic>
    </p:spTree>
    <p:extLst>
      <p:ext uri="{BB962C8B-B14F-4D97-AF65-F5344CB8AC3E}">
        <p14:creationId xmlns:p14="http://schemas.microsoft.com/office/powerpoint/2010/main" val="57809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1900" y="490731"/>
            <a:ext cx="11183517" cy="1325563"/>
          </a:xfrm>
        </p:spPr>
        <p:txBody>
          <a:bodyPr/>
          <a:lstStyle/>
          <a:p>
            <a:r>
              <a:rPr lang="en-GB" u="sng" dirty="0" smtClean="0">
                <a:latin typeface="Aharoni" panose="02010803020104030203" pitchFamily="2" charset="-79"/>
                <a:cs typeface="Aharoni" panose="02010803020104030203" pitchFamily="2" charset="-79"/>
              </a:rPr>
              <a:t>Adjourning</a:t>
            </a:r>
            <a:r>
              <a:rPr lang="en-GB" u="sng" dirty="0" smtClean="0"/>
              <a:t> </a:t>
            </a:r>
            <a:r>
              <a:rPr lang="en-GB" u="sng" dirty="0" smtClean="0">
                <a:latin typeface="Aharoni" panose="02010803020104030203" pitchFamily="2" charset="-79"/>
                <a:cs typeface="Aharoni" panose="02010803020104030203" pitchFamily="2" charset="-79"/>
              </a:rPr>
              <a:t>stage</a:t>
            </a:r>
            <a:endParaRPr lang="en-GB" u="sng" dirty="0">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499966" y="1483841"/>
            <a:ext cx="5198706" cy="4884301"/>
          </a:xfrm>
        </p:spPr>
        <p:txBody>
          <a:bodyPr>
            <a:normAutofit/>
          </a:bodyPr>
          <a:lstStyle/>
          <a:p>
            <a:pPr marL="0" indent="0">
              <a:buNone/>
            </a:pPr>
            <a:r>
              <a:rPr lang="en-GB" dirty="0" smtClean="0">
                <a:latin typeface="Agency FB" panose="020B0503020202020204" pitchFamily="34" charset="0"/>
              </a:rPr>
              <a:t>In this stage, team member may feel a sense of sadness and loses during the working time in care home. Here team Member feel a deep satisfaction accomplishment of the activity. </a:t>
            </a:r>
          </a:p>
          <a:p>
            <a:pPr marL="0" indent="0">
              <a:buNone/>
            </a:pPr>
            <a:r>
              <a:rPr lang="en-GB" dirty="0" smtClean="0">
                <a:latin typeface="Agency FB" panose="020B0503020202020204" pitchFamily="34" charset="0"/>
              </a:rPr>
              <a:t>Members think about the future role and individual's’  responsibility in care home.</a:t>
            </a:r>
          </a:p>
          <a:p>
            <a:pPr marL="0" indent="0">
              <a:buNone/>
            </a:pPr>
            <a:r>
              <a:rPr lang="en-GB" dirty="0" smtClean="0">
                <a:latin typeface="Agency FB" panose="020B0503020202020204" pitchFamily="34" charset="0"/>
              </a:rPr>
              <a:t>member focus to team task though measuring the productivity thus analysing the effectiveness increase the performances.</a:t>
            </a:r>
          </a:p>
          <a:p>
            <a:pPr marL="0" indent="0">
              <a:buNone/>
            </a:pPr>
            <a:r>
              <a:rPr lang="en-GB" dirty="0" smtClean="0">
                <a:latin typeface="Agency FB" panose="020B0503020202020204" pitchFamily="34" charset="0"/>
              </a:rPr>
              <a:t>This in the ending stages where the team leader the evaluates the productivity of care home.</a:t>
            </a:r>
            <a:endParaRPr lang="en-GB" dirty="0">
              <a:latin typeface="Agency FB" panose="020B0503020202020204" pitchFamily="34" charset="0"/>
            </a:endParaRPr>
          </a:p>
        </p:txBody>
      </p:sp>
      <p:pic>
        <p:nvPicPr>
          <p:cNvPr id="5" name="Picture 4"/>
          <p:cNvPicPr>
            <a:picLocks noChangeAspect="1"/>
          </p:cNvPicPr>
          <p:nvPr/>
        </p:nvPicPr>
        <p:blipFill rotWithShape="1">
          <a:blip r:embed="rId3"/>
          <a:srcRect l="44062" t="27745" r="5313" b="475"/>
          <a:stretch/>
        </p:blipFill>
        <p:spPr>
          <a:xfrm>
            <a:off x="5976257" y="1631179"/>
            <a:ext cx="5762444" cy="4595887"/>
          </a:xfrm>
          <a:prstGeom prst="rect">
            <a:avLst/>
          </a:prstGeom>
        </p:spPr>
      </p:pic>
      <p:sp>
        <p:nvSpPr>
          <p:cNvPr id="6" name="Oval 5"/>
          <p:cNvSpPr/>
          <p:nvPr/>
        </p:nvSpPr>
        <p:spPr>
          <a:xfrm>
            <a:off x="10450286" y="375557"/>
            <a:ext cx="45719" cy="1151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4872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309966" y="1084881"/>
            <a:ext cx="5841452" cy="5104782"/>
          </a:xfrm>
        </p:spPr>
        <p:txBody>
          <a:bodyPr/>
          <a:lstStyle/>
          <a:p>
            <a:pPr lvl="0"/>
            <a:endParaRPr lang="en-IN" dirty="0"/>
          </a:p>
          <a:p>
            <a:pPr lvl="0"/>
            <a:endParaRPr lang="en-IN" dirty="0"/>
          </a:p>
          <a:p>
            <a:pPr lvl="0"/>
            <a:r>
              <a:rPr lang="en-IN" dirty="0"/>
              <a:t>Communication and development have been essential to increasing the ability in conveying proper information to the employees and hierarchy of the company.</a:t>
            </a:r>
          </a:p>
          <a:p>
            <a:pPr lvl="0"/>
            <a:r>
              <a:rPr lang="en-IN" dirty="0"/>
              <a:t>Effective communication among the employees provides an understanding of their ideas </a:t>
            </a:r>
          </a:p>
          <a:p>
            <a:pPr lvl="0"/>
            <a:r>
              <a:rPr lang="en-IN" dirty="0"/>
              <a:t>It also benefits the commercial purpose of the business.</a:t>
            </a:r>
          </a:p>
          <a:p>
            <a:pPr marL="0" indent="0">
              <a:buNone/>
            </a:pPr>
            <a:endParaRPr lang="en-IN" dirty="0"/>
          </a:p>
        </p:txBody>
      </p:sp>
      <p:pic>
        <p:nvPicPr>
          <p:cNvPr id="8" name="Picture 7"/>
          <p:cNvPicPr>
            <a:picLocks noChangeAspect="1"/>
          </p:cNvPicPr>
          <p:nvPr/>
        </p:nvPicPr>
        <p:blipFill>
          <a:blip r:embed="rId3"/>
          <a:stretch>
            <a:fillRect/>
          </a:stretch>
        </p:blipFill>
        <p:spPr>
          <a:xfrm>
            <a:off x="6151418" y="187106"/>
            <a:ext cx="6040582" cy="6280196"/>
          </a:xfrm>
          <a:prstGeom prst="rect">
            <a:avLst/>
          </a:prstGeom>
        </p:spPr>
      </p:pic>
    </p:spTree>
    <p:extLst>
      <p:ext uri="{BB962C8B-B14F-4D97-AF65-F5344CB8AC3E}">
        <p14:creationId xmlns:p14="http://schemas.microsoft.com/office/powerpoint/2010/main" val="4157573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920" y="624110"/>
            <a:ext cx="8495607" cy="894724"/>
          </a:xfrm>
        </p:spPr>
        <p:txBody>
          <a:bodyPr/>
          <a:lstStyle/>
          <a:p>
            <a:r>
              <a:rPr lang="en-IN" b="1" dirty="0" err="1"/>
              <a:t>Analyzing</a:t>
            </a:r>
            <a:r>
              <a:rPr lang="en-IN" b="1" dirty="0"/>
              <a:t> the communication model</a:t>
            </a:r>
          </a:p>
        </p:txBody>
      </p:sp>
      <p:sp>
        <p:nvSpPr>
          <p:cNvPr id="4" name="Content Placeholder 3"/>
          <p:cNvSpPr>
            <a:spLocks noGrp="1"/>
          </p:cNvSpPr>
          <p:nvPr>
            <p:ph sz="half" idx="2"/>
          </p:nvPr>
        </p:nvSpPr>
        <p:spPr>
          <a:xfrm>
            <a:off x="5893723" y="1524752"/>
            <a:ext cx="6059776" cy="4670829"/>
          </a:xfrm>
        </p:spPr>
        <p:txBody>
          <a:bodyPr>
            <a:normAutofit/>
          </a:bodyPr>
          <a:lstStyle/>
          <a:p>
            <a:pPr lvl="0"/>
            <a:r>
              <a:rPr lang="en-IN" dirty="0"/>
              <a:t>The model provides information to the receiver in a straight way that sends an idea or a feeling through a message and transmits it via a channel.</a:t>
            </a:r>
          </a:p>
          <a:p>
            <a:pPr lvl="0"/>
            <a:r>
              <a:rPr lang="en-IN" dirty="0"/>
              <a:t>Another advantage in the media of communication is having a noise interface that eventually decodes the message to the receiver (</a:t>
            </a:r>
            <a:r>
              <a:rPr lang="en-IN" dirty="0" err="1"/>
              <a:t>Lairamore</a:t>
            </a:r>
            <a:r>
              <a:rPr lang="en-IN" dirty="0"/>
              <a:t> et al., 2019).</a:t>
            </a:r>
          </a:p>
          <a:p>
            <a:r>
              <a:rPr lang="en-IN" dirty="0"/>
              <a:t>The mentioned channel act as a medium of writing or animated version to transform into a tangible form (</a:t>
            </a:r>
            <a:r>
              <a:rPr lang="en-IN" dirty="0" err="1"/>
              <a:t>Suwandana</a:t>
            </a:r>
            <a:r>
              <a:rPr lang="en-IN" dirty="0"/>
              <a:t>, 2019).</a:t>
            </a:r>
          </a:p>
          <a:p>
            <a:pPr lvl="0"/>
            <a:endParaRPr lang="en-IN" dirty="0"/>
          </a:p>
          <a:p>
            <a:endParaRPr lang="en-IN" dirty="0"/>
          </a:p>
        </p:txBody>
      </p:sp>
      <p:pic>
        <p:nvPicPr>
          <p:cNvPr id="7" name="Picture 6"/>
          <p:cNvPicPr>
            <a:picLocks noChangeAspect="1"/>
          </p:cNvPicPr>
          <p:nvPr/>
        </p:nvPicPr>
        <p:blipFill>
          <a:blip r:embed="rId3"/>
          <a:stretch>
            <a:fillRect/>
          </a:stretch>
        </p:blipFill>
        <p:spPr>
          <a:xfrm>
            <a:off x="266007" y="1518834"/>
            <a:ext cx="5627716" cy="4948468"/>
          </a:xfrm>
          <a:prstGeom prst="rect">
            <a:avLst/>
          </a:prstGeom>
        </p:spPr>
      </p:pic>
    </p:spTree>
    <p:extLst>
      <p:ext uri="{BB962C8B-B14F-4D97-AF65-F5344CB8AC3E}">
        <p14:creationId xmlns:p14="http://schemas.microsoft.com/office/powerpoint/2010/main" val="259463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418" y="624110"/>
            <a:ext cx="9925193" cy="1280890"/>
          </a:xfrm>
        </p:spPr>
        <p:txBody>
          <a:bodyPr/>
          <a:lstStyle/>
          <a:p>
            <a:r>
              <a:rPr lang="en-IN" b="1" dirty="0" err="1"/>
              <a:t>Analyzing</a:t>
            </a:r>
            <a:r>
              <a:rPr lang="en-IN" b="1" dirty="0"/>
              <a:t> the communication model	</a:t>
            </a:r>
            <a:br>
              <a:rPr lang="en-IN" b="1" dirty="0"/>
            </a:br>
            <a:endParaRPr lang="en-IN" b="1" dirty="0"/>
          </a:p>
        </p:txBody>
      </p:sp>
      <p:sp>
        <p:nvSpPr>
          <p:cNvPr id="4" name="Content Placeholder 3"/>
          <p:cNvSpPr>
            <a:spLocks noGrp="1"/>
          </p:cNvSpPr>
          <p:nvPr>
            <p:ph sz="half" idx="2"/>
          </p:nvPr>
        </p:nvSpPr>
        <p:spPr>
          <a:xfrm>
            <a:off x="1446415" y="1346663"/>
            <a:ext cx="5752407" cy="4549906"/>
          </a:xfrm>
        </p:spPr>
        <p:txBody>
          <a:bodyPr>
            <a:normAutofit/>
          </a:bodyPr>
          <a:lstStyle/>
          <a:p>
            <a:pPr lvl="0"/>
            <a:r>
              <a:rPr lang="en-IN" dirty="0"/>
              <a:t>There has been a number of issues and disruption that occurred at the automation point known to be noise and it also includes the word psychological noise.</a:t>
            </a:r>
          </a:p>
          <a:p>
            <a:pPr lvl="0"/>
            <a:r>
              <a:rPr lang="en-IN" dirty="0"/>
              <a:t>In a straightforward way of communication model, the linear model is most common in customer communication with the marketing and sales process.</a:t>
            </a:r>
          </a:p>
          <a:p>
            <a:pPr lvl="0"/>
            <a:r>
              <a:rPr lang="en-IN" dirty="0"/>
              <a:t>The mentioned word states the psychological state of mind of the receiver that has been affecting the interpretation of the provided message from the sender (</a:t>
            </a:r>
            <a:r>
              <a:rPr lang="en-IN" dirty="0" err="1"/>
              <a:t>Rajendran</a:t>
            </a:r>
            <a:r>
              <a:rPr lang="en-IN" dirty="0"/>
              <a:t>, 2022).</a:t>
            </a:r>
          </a:p>
          <a:p>
            <a:endParaRPr lang="en-IN" dirty="0"/>
          </a:p>
        </p:txBody>
      </p:sp>
      <p:pic>
        <p:nvPicPr>
          <p:cNvPr id="7" name="Picture 6"/>
          <p:cNvPicPr>
            <a:picLocks noChangeAspect="1"/>
          </p:cNvPicPr>
          <p:nvPr/>
        </p:nvPicPr>
        <p:blipFill>
          <a:blip r:embed="rId3"/>
          <a:stretch>
            <a:fillRect/>
          </a:stretch>
        </p:blipFill>
        <p:spPr>
          <a:xfrm>
            <a:off x="7198822" y="1519535"/>
            <a:ext cx="4688378" cy="4762500"/>
          </a:xfrm>
          <a:prstGeom prst="rect">
            <a:avLst/>
          </a:prstGeom>
        </p:spPr>
      </p:pic>
    </p:spTree>
    <p:extLst>
      <p:ext uri="{BB962C8B-B14F-4D97-AF65-F5344CB8AC3E}">
        <p14:creationId xmlns:p14="http://schemas.microsoft.com/office/powerpoint/2010/main" val="955655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9048" y="624110"/>
            <a:ext cx="8711737" cy="1280890"/>
          </a:xfrm>
        </p:spPr>
        <p:txBody>
          <a:bodyPr/>
          <a:lstStyle/>
          <a:p>
            <a:r>
              <a:rPr lang="en-IN" b="1" dirty="0" err="1"/>
              <a:t>Analyzing</a:t>
            </a:r>
            <a:r>
              <a:rPr lang="en-IN" b="1" dirty="0"/>
              <a:t> the communication model	</a:t>
            </a:r>
            <a:br>
              <a:rPr lang="en-IN" b="1" dirty="0"/>
            </a:br>
            <a:endParaRPr lang="en-IN" dirty="0"/>
          </a:p>
        </p:txBody>
      </p:sp>
      <p:sp>
        <p:nvSpPr>
          <p:cNvPr id="4" name="Content Placeholder 3"/>
          <p:cNvSpPr>
            <a:spLocks noGrp="1"/>
          </p:cNvSpPr>
          <p:nvPr>
            <p:ph sz="half" idx="2"/>
          </p:nvPr>
        </p:nvSpPr>
        <p:spPr>
          <a:xfrm>
            <a:off x="790802" y="1896637"/>
            <a:ext cx="5677390" cy="4903304"/>
          </a:xfrm>
        </p:spPr>
        <p:txBody>
          <a:bodyPr/>
          <a:lstStyle/>
          <a:p>
            <a:pPr lvl="0"/>
            <a:r>
              <a:rPr lang="en-IN" dirty="0"/>
              <a:t>The psychological States include anxiety, anger, along with stress factors in an individual.</a:t>
            </a:r>
          </a:p>
          <a:p>
            <a:pPr lvl="0"/>
            <a:r>
              <a:rPr lang="en-IN" dirty="0"/>
              <a:t>The linear model envisages the communication strategies in a process where the receiver interprets the message and transmits the message to the recipient by decoding, as well as, receiving the information.</a:t>
            </a:r>
          </a:p>
          <a:p>
            <a:endParaRPr lang="en-IN" dirty="0"/>
          </a:p>
        </p:txBody>
      </p:sp>
      <p:pic>
        <p:nvPicPr>
          <p:cNvPr id="7" name="Picture 6"/>
          <p:cNvPicPr>
            <a:picLocks noChangeAspect="1"/>
          </p:cNvPicPr>
          <p:nvPr/>
        </p:nvPicPr>
        <p:blipFill>
          <a:blip r:embed="rId3"/>
          <a:stretch>
            <a:fillRect/>
          </a:stretch>
        </p:blipFill>
        <p:spPr>
          <a:xfrm>
            <a:off x="6674918" y="1264555"/>
            <a:ext cx="4879773" cy="5229225"/>
          </a:xfrm>
          <a:prstGeom prst="rect">
            <a:avLst/>
          </a:prstGeom>
        </p:spPr>
      </p:pic>
    </p:spTree>
    <p:extLst>
      <p:ext uri="{BB962C8B-B14F-4D97-AF65-F5344CB8AC3E}">
        <p14:creationId xmlns:p14="http://schemas.microsoft.com/office/powerpoint/2010/main" val="245660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044" y="624110"/>
            <a:ext cx="9908567" cy="1280890"/>
          </a:xfrm>
        </p:spPr>
        <p:txBody>
          <a:bodyPr>
            <a:normAutofit fontScale="90000"/>
          </a:bodyPr>
          <a:lstStyle/>
          <a:p>
            <a:r>
              <a:rPr lang="en-IN" b="1" dirty="0"/>
              <a:t>Discussion on the teamwork and communication within the organization</a:t>
            </a:r>
            <a:br>
              <a:rPr lang="en-IN" b="1" dirty="0"/>
            </a:br>
            <a:endParaRPr lang="en-IN" dirty="0"/>
          </a:p>
        </p:txBody>
      </p:sp>
      <p:sp>
        <p:nvSpPr>
          <p:cNvPr id="4" name="Content Placeholder 3"/>
          <p:cNvSpPr>
            <a:spLocks noGrp="1"/>
          </p:cNvSpPr>
          <p:nvPr>
            <p:ph sz="half" idx="2"/>
          </p:nvPr>
        </p:nvSpPr>
        <p:spPr>
          <a:xfrm>
            <a:off x="5802284" y="1645920"/>
            <a:ext cx="4876602" cy="4655127"/>
          </a:xfrm>
        </p:spPr>
        <p:txBody>
          <a:bodyPr/>
          <a:lstStyle/>
          <a:p>
            <a:pPr lvl="0"/>
            <a:r>
              <a:rPr lang="en-IN" dirty="0"/>
              <a:t>Requiring a proper skill set for managing the team and dealing with the aggressive working procedure helps in taking responsibility and delivering the result (</a:t>
            </a:r>
            <a:r>
              <a:rPr lang="en-IN" dirty="0" err="1"/>
              <a:t>Tervajärvi</a:t>
            </a:r>
            <a:r>
              <a:rPr lang="en-IN" dirty="0"/>
              <a:t> et al., 2021).</a:t>
            </a:r>
          </a:p>
          <a:p>
            <a:pPr lvl="0"/>
            <a:r>
              <a:rPr lang="en-IN" dirty="0"/>
              <a:t>The procedure of learning new skills on regular basis improves the overall performance of a team and makes a difference between the success and the failure within the company (</a:t>
            </a:r>
            <a:r>
              <a:rPr lang="en-IN" dirty="0" err="1"/>
              <a:t>Rydenfält</a:t>
            </a:r>
            <a:r>
              <a:rPr lang="en-IN" dirty="0"/>
              <a:t> et al., 2018).</a:t>
            </a:r>
          </a:p>
          <a:p>
            <a:endParaRPr lang="en-IN" dirty="0"/>
          </a:p>
        </p:txBody>
      </p:sp>
      <p:pic>
        <p:nvPicPr>
          <p:cNvPr id="7" name="Picture 6"/>
          <p:cNvPicPr>
            <a:picLocks noChangeAspect="1"/>
          </p:cNvPicPr>
          <p:nvPr/>
        </p:nvPicPr>
        <p:blipFill>
          <a:blip r:embed="rId3"/>
          <a:stretch>
            <a:fillRect/>
          </a:stretch>
        </p:blipFill>
        <p:spPr>
          <a:xfrm>
            <a:off x="738243" y="1808190"/>
            <a:ext cx="4914207" cy="4330585"/>
          </a:xfrm>
          <a:prstGeom prst="rect">
            <a:avLst/>
          </a:prstGeom>
        </p:spPr>
      </p:pic>
    </p:spTree>
    <p:extLst>
      <p:ext uri="{BB962C8B-B14F-4D97-AF65-F5344CB8AC3E}">
        <p14:creationId xmlns:p14="http://schemas.microsoft.com/office/powerpoint/2010/main" val="2432834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418" y="624110"/>
            <a:ext cx="9925193" cy="1280890"/>
          </a:xfrm>
        </p:spPr>
        <p:txBody>
          <a:bodyPr>
            <a:normAutofit fontScale="90000"/>
          </a:bodyPr>
          <a:lstStyle/>
          <a:p>
            <a:r>
              <a:rPr lang="en-IN" b="1" dirty="0"/>
              <a:t>Discussion on the teamwork and communication within the organization</a:t>
            </a:r>
            <a:br>
              <a:rPr lang="en-IN" b="1" dirty="0"/>
            </a:br>
            <a:endParaRPr lang="en-IN" dirty="0"/>
          </a:p>
        </p:txBody>
      </p:sp>
      <p:sp>
        <p:nvSpPr>
          <p:cNvPr id="4" name="Content Placeholder 3"/>
          <p:cNvSpPr>
            <a:spLocks noGrp="1"/>
          </p:cNvSpPr>
          <p:nvPr>
            <p:ph sz="half" idx="2"/>
          </p:nvPr>
        </p:nvSpPr>
        <p:spPr>
          <a:xfrm>
            <a:off x="1579418" y="1629295"/>
            <a:ext cx="9925193" cy="3978478"/>
          </a:xfrm>
        </p:spPr>
        <p:txBody>
          <a:bodyPr/>
          <a:lstStyle/>
          <a:p>
            <a:pPr lvl="0"/>
            <a:r>
              <a:rPr lang="en-IN" dirty="0"/>
              <a:t>Conflicts can be expressed in various ways such as showing anger or misunderstanding in the communication or personality classes in an organisation (</a:t>
            </a:r>
            <a:r>
              <a:rPr lang="en-IN" dirty="0" err="1"/>
              <a:t>Meng</a:t>
            </a:r>
            <a:r>
              <a:rPr lang="en-IN" dirty="0"/>
              <a:t> et al., 2020).</a:t>
            </a:r>
          </a:p>
          <a:p>
            <a:pPr lvl="0"/>
            <a:r>
              <a:rPr lang="en-IN" dirty="0"/>
              <a:t>Conflict within the workplace has been mentioned on individuals having different working patterns and backgrounds working together might not share the same Idea on the business proposal.</a:t>
            </a:r>
          </a:p>
          <a:p>
            <a:endParaRPr lang="en-IN" dirty="0"/>
          </a:p>
        </p:txBody>
      </p:sp>
      <p:pic>
        <p:nvPicPr>
          <p:cNvPr id="7" name="Picture 6"/>
          <p:cNvPicPr>
            <a:picLocks noChangeAspect="1"/>
          </p:cNvPicPr>
          <p:nvPr/>
        </p:nvPicPr>
        <p:blipFill>
          <a:blip r:embed="rId3"/>
          <a:stretch>
            <a:fillRect/>
          </a:stretch>
        </p:blipFill>
        <p:spPr>
          <a:xfrm>
            <a:off x="448886" y="3591098"/>
            <a:ext cx="11421689" cy="3266902"/>
          </a:xfrm>
          <a:prstGeom prst="rect">
            <a:avLst/>
          </a:prstGeom>
        </p:spPr>
      </p:pic>
    </p:spTree>
    <p:extLst>
      <p:ext uri="{BB962C8B-B14F-4D97-AF65-F5344CB8AC3E}">
        <p14:creationId xmlns:p14="http://schemas.microsoft.com/office/powerpoint/2010/main" val="2976640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794" y="624110"/>
            <a:ext cx="9941818" cy="1280890"/>
          </a:xfrm>
        </p:spPr>
        <p:txBody>
          <a:bodyPr>
            <a:normAutofit fontScale="90000"/>
          </a:bodyPr>
          <a:lstStyle/>
          <a:p>
            <a:r>
              <a:rPr lang="en-IN" b="1" dirty="0"/>
              <a:t>Discussion on the teamwork and communication within the organization</a:t>
            </a:r>
            <a:br>
              <a:rPr lang="en-IN" b="1" dirty="0"/>
            </a:br>
            <a:endParaRPr lang="en-IN" dirty="0"/>
          </a:p>
        </p:txBody>
      </p:sp>
      <p:sp>
        <p:nvSpPr>
          <p:cNvPr id="4" name="Content Placeholder 3"/>
          <p:cNvSpPr>
            <a:spLocks noGrp="1"/>
          </p:cNvSpPr>
          <p:nvPr>
            <p:ph sz="half" idx="2"/>
          </p:nvPr>
        </p:nvSpPr>
        <p:spPr>
          <a:xfrm>
            <a:off x="1562794" y="1905000"/>
            <a:ext cx="5037512" cy="4284663"/>
          </a:xfrm>
        </p:spPr>
        <p:txBody>
          <a:bodyPr>
            <a:normAutofit/>
          </a:bodyPr>
          <a:lstStyle/>
          <a:p>
            <a:pPr lvl="0"/>
            <a:r>
              <a:rPr lang="en-IN" dirty="0"/>
              <a:t>Members of a team practice open communication for understanding each other thereby helping in fostering the environment positively to bring up the trust among the team members.</a:t>
            </a:r>
          </a:p>
          <a:p>
            <a:pPr lvl="0"/>
            <a:r>
              <a:rPr lang="en-IN" dirty="0"/>
              <a:t>These are the negative effects that can destruct the working pattern in an organisation and decrease the productivity level within the organisation.</a:t>
            </a:r>
          </a:p>
          <a:p>
            <a:pPr lvl="0"/>
            <a:r>
              <a:rPr lang="en-IN" dirty="0"/>
              <a:t>The team always tries to resolve the conflict and come to a solution by communicating in a comfortable way and providing their ideas on that particular topic.</a:t>
            </a:r>
          </a:p>
          <a:p>
            <a:endParaRPr lang="en-IN" dirty="0"/>
          </a:p>
        </p:txBody>
      </p:sp>
      <p:pic>
        <p:nvPicPr>
          <p:cNvPr id="7" name="Picture 6"/>
          <p:cNvPicPr>
            <a:picLocks noChangeAspect="1"/>
          </p:cNvPicPr>
          <p:nvPr/>
        </p:nvPicPr>
        <p:blipFill>
          <a:blip r:embed="rId3"/>
          <a:stretch>
            <a:fillRect/>
          </a:stretch>
        </p:blipFill>
        <p:spPr>
          <a:xfrm>
            <a:off x="6600306" y="2276720"/>
            <a:ext cx="4488872" cy="3541222"/>
          </a:xfrm>
          <a:prstGeom prst="rect">
            <a:avLst/>
          </a:prstGeom>
        </p:spPr>
      </p:pic>
    </p:spTree>
    <p:extLst>
      <p:ext uri="{BB962C8B-B14F-4D97-AF65-F5344CB8AC3E}">
        <p14:creationId xmlns:p14="http://schemas.microsoft.com/office/powerpoint/2010/main" val="3675768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794" y="624110"/>
            <a:ext cx="9941818" cy="1280890"/>
          </a:xfrm>
        </p:spPr>
        <p:txBody>
          <a:bodyPr>
            <a:normAutofit fontScale="90000"/>
          </a:bodyPr>
          <a:lstStyle/>
          <a:p>
            <a:r>
              <a:rPr lang="en-IN" b="1" dirty="0"/>
              <a:t>Importance of the effective teamwork and better communication management</a:t>
            </a:r>
            <a:br>
              <a:rPr lang="en-IN" b="1" dirty="0"/>
            </a:br>
            <a:endParaRPr lang="en-IN" dirty="0"/>
          </a:p>
        </p:txBody>
      </p:sp>
      <p:sp>
        <p:nvSpPr>
          <p:cNvPr id="4" name="Content Placeholder 3"/>
          <p:cNvSpPr>
            <a:spLocks noGrp="1"/>
          </p:cNvSpPr>
          <p:nvPr>
            <p:ph sz="half" idx="2"/>
          </p:nvPr>
        </p:nvSpPr>
        <p:spPr>
          <a:xfrm>
            <a:off x="7985759" y="1905000"/>
            <a:ext cx="4206241" cy="4570873"/>
          </a:xfrm>
        </p:spPr>
        <p:txBody>
          <a:bodyPr>
            <a:normAutofit/>
          </a:bodyPr>
          <a:lstStyle/>
          <a:p>
            <a:pPr lvl="0"/>
            <a:r>
              <a:rPr lang="en-IN" dirty="0"/>
              <a:t>Improvement and collaboration of the team make a more enjoyable working environment within the company leading to a higher productivity level (</a:t>
            </a:r>
            <a:r>
              <a:rPr lang="en-IN" dirty="0" err="1"/>
              <a:t>Lairamore</a:t>
            </a:r>
            <a:r>
              <a:rPr lang="en-IN" dirty="0"/>
              <a:t> et al., 2018).</a:t>
            </a:r>
          </a:p>
          <a:p>
            <a:pPr lvl="0"/>
            <a:r>
              <a:rPr lang="en-IN" dirty="0" err="1"/>
              <a:t>TeamWork</a:t>
            </a:r>
            <a:r>
              <a:rPr lang="en-IN" dirty="0"/>
              <a:t> increases the opportunity in learning new skills and get experience to become an expert while working on a project (Goodwin et al., 2021).</a:t>
            </a:r>
          </a:p>
          <a:p>
            <a:endParaRPr lang="en-IN" dirty="0"/>
          </a:p>
        </p:txBody>
      </p:sp>
      <p:pic>
        <p:nvPicPr>
          <p:cNvPr id="7" name="Picture 6"/>
          <p:cNvPicPr>
            <a:picLocks noChangeAspect="1"/>
          </p:cNvPicPr>
          <p:nvPr/>
        </p:nvPicPr>
        <p:blipFill>
          <a:blip r:embed="rId3"/>
          <a:stretch>
            <a:fillRect/>
          </a:stretch>
        </p:blipFill>
        <p:spPr>
          <a:xfrm>
            <a:off x="730108" y="1905000"/>
            <a:ext cx="7082692" cy="4249615"/>
          </a:xfrm>
          <a:prstGeom prst="rect">
            <a:avLst/>
          </a:prstGeom>
        </p:spPr>
      </p:pic>
    </p:spTree>
    <p:extLst>
      <p:ext uri="{BB962C8B-B14F-4D97-AF65-F5344CB8AC3E}">
        <p14:creationId xmlns:p14="http://schemas.microsoft.com/office/powerpoint/2010/main" val="3685349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419" y="624110"/>
            <a:ext cx="9160626" cy="1280890"/>
          </a:xfrm>
        </p:spPr>
        <p:txBody>
          <a:bodyPr>
            <a:normAutofit fontScale="90000"/>
          </a:bodyPr>
          <a:lstStyle/>
          <a:p>
            <a:r>
              <a:rPr lang="en-IN" b="1" dirty="0"/>
              <a:t>Importance of the effective teamwork and better communication management</a:t>
            </a:r>
            <a:br>
              <a:rPr lang="en-IN" b="1" dirty="0"/>
            </a:br>
            <a:endParaRPr lang="en-IN" b="1" dirty="0"/>
          </a:p>
        </p:txBody>
      </p:sp>
      <p:sp>
        <p:nvSpPr>
          <p:cNvPr id="4" name="Content Placeholder 3"/>
          <p:cNvSpPr>
            <a:spLocks noGrp="1"/>
          </p:cNvSpPr>
          <p:nvPr>
            <p:ph sz="half" idx="2"/>
          </p:nvPr>
        </p:nvSpPr>
        <p:spPr>
          <a:xfrm>
            <a:off x="839788" y="5004262"/>
            <a:ext cx="10931034" cy="1679171"/>
          </a:xfrm>
        </p:spPr>
        <p:txBody>
          <a:bodyPr>
            <a:normAutofit/>
          </a:bodyPr>
          <a:lstStyle/>
          <a:p>
            <a:pPr lvl="0"/>
            <a:r>
              <a:rPr lang="en-IN" dirty="0"/>
              <a:t>In addition, open communication within a team provides development and improves the trust among the team members (</a:t>
            </a:r>
            <a:r>
              <a:rPr lang="en-IN" dirty="0" err="1"/>
              <a:t>Etherington</a:t>
            </a:r>
            <a:r>
              <a:rPr lang="en-IN" dirty="0"/>
              <a:t> et al., 2019).</a:t>
            </a:r>
          </a:p>
          <a:p>
            <a:pPr lvl="0"/>
            <a:r>
              <a:rPr lang="en-IN" dirty="0"/>
              <a:t>Effective communication allows for understanding the innovative ideas of an individual for getting a new way of resolving the factor and focusing on meeting the goal in an organisation.</a:t>
            </a:r>
          </a:p>
          <a:p>
            <a:pPr marL="0" indent="0">
              <a:buNone/>
            </a:pPr>
            <a:endParaRPr lang="en-IN" dirty="0"/>
          </a:p>
        </p:txBody>
      </p:sp>
      <p:pic>
        <p:nvPicPr>
          <p:cNvPr id="7" name="Picture 6"/>
          <p:cNvPicPr>
            <a:picLocks noChangeAspect="1"/>
          </p:cNvPicPr>
          <p:nvPr/>
        </p:nvPicPr>
        <p:blipFill>
          <a:blip r:embed="rId3"/>
          <a:stretch>
            <a:fillRect/>
          </a:stretch>
        </p:blipFill>
        <p:spPr>
          <a:xfrm>
            <a:off x="2225907" y="1761604"/>
            <a:ext cx="7867650" cy="3126278"/>
          </a:xfrm>
          <a:prstGeom prst="rect">
            <a:avLst/>
          </a:prstGeom>
        </p:spPr>
      </p:pic>
    </p:spTree>
    <p:extLst>
      <p:ext uri="{BB962C8B-B14F-4D97-AF65-F5344CB8AC3E}">
        <p14:creationId xmlns:p14="http://schemas.microsoft.com/office/powerpoint/2010/main" val="42899452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55" y="716935"/>
            <a:ext cx="9825440" cy="1280890"/>
          </a:xfrm>
        </p:spPr>
        <p:txBody>
          <a:bodyPr/>
          <a:lstStyle/>
          <a:p>
            <a:r>
              <a:rPr lang="en-IN" b="1" dirty="0"/>
              <a:t>Demonstration of the case analysis</a:t>
            </a:r>
            <a:r>
              <a:rPr lang="en-IN" dirty="0"/>
              <a:t/>
            </a:r>
            <a:br>
              <a:rPr lang="en-IN" dirty="0"/>
            </a:br>
            <a:endParaRPr lang="en-IN" dirty="0"/>
          </a:p>
        </p:txBody>
      </p:sp>
      <p:sp>
        <p:nvSpPr>
          <p:cNvPr id="4" name="Content Placeholder 3"/>
          <p:cNvSpPr>
            <a:spLocks noGrp="1"/>
          </p:cNvSpPr>
          <p:nvPr>
            <p:ph sz="half" idx="2"/>
          </p:nvPr>
        </p:nvSpPr>
        <p:spPr>
          <a:xfrm>
            <a:off x="6278881" y="1997825"/>
            <a:ext cx="5242560" cy="4164282"/>
          </a:xfrm>
        </p:spPr>
        <p:txBody>
          <a:bodyPr>
            <a:normAutofit lnSpcReduction="10000"/>
          </a:bodyPr>
          <a:lstStyle/>
          <a:p>
            <a:pPr lvl="0"/>
            <a:r>
              <a:rPr lang="en-IN" dirty="0"/>
              <a:t>In daily life, the systematic examination of the care home has been provided knowledge to support the care for the purpose of research where the conflicts are shown in a bigger way when the team management and communication have been mentioned to be ineffective (</a:t>
            </a:r>
            <a:r>
              <a:rPr lang="en-IN" dirty="0" err="1"/>
              <a:t>Anåker</a:t>
            </a:r>
            <a:r>
              <a:rPr lang="en-IN" dirty="0"/>
              <a:t> et al., 2020).</a:t>
            </a:r>
          </a:p>
          <a:p>
            <a:pPr lvl="0"/>
            <a:r>
              <a:rPr lang="en-IN" dirty="0"/>
              <a:t>Sometimes that teamwork provided the development programmes for helping the autistic patient, as well as, some mental health disorders patients (</a:t>
            </a:r>
            <a:r>
              <a:rPr lang="en-IN" dirty="0" err="1"/>
              <a:t>Hayirli</a:t>
            </a:r>
            <a:r>
              <a:rPr lang="en-IN" dirty="0"/>
              <a:t> et al., 2021).</a:t>
            </a:r>
          </a:p>
          <a:p>
            <a:pPr lvl="0"/>
            <a:r>
              <a:rPr lang="en-IN" dirty="0"/>
              <a:t>Veronica has been moved to an </a:t>
            </a:r>
            <a:r>
              <a:rPr lang="en-IN" b="1" i="1" dirty="0"/>
              <a:t>adult care centre </a:t>
            </a:r>
            <a:r>
              <a:rPr lang="en-IN" dirty="0"/>
              <a:t>for resuming all the challenges that can be taken to progress.</a:t>
            </a:r>
          </a:p>
          <a:p>
            <a:endParaRPr lang="en-IN" dirty="0"/>
          </a:p>
        </p:txBody>
      </p:sp>
      <p:pic>
        <p:nvPicPr>
          <p:cNvPr id="7" name="Picture 6"/>
          <p:cNvPicPr>
            <a:picLocks noChangeAspect="1"/>
          </p:cNvPicPr>
          <p:nvPr/>
        </p:nvPicPr>
        <p:blipFill>
          <a:blip r:embed="rId3"/>
          <a:stretch>
            <a:fillRect/>
          </a:stretch>
        </p:blipFill>
        <p:spPr>
          <a:xfrm>
            <a:off x="1399309" y="1945178"/>
            <a:ext cx="4572000" cy="4056611"/>
          </a:xfrm>
          <a:prstGeom prst="rect">
            <a:avLst/>
          </a:prstGeom>
        </p:spPr>
      </p:pic>
    </p:spTree>
    <p:extLst>
      <p:ext uri="{BB962C8B-B14F-4D97-AF65-F5344CB8AC3E}">
        <p14:creationId xmlns:p14="http://schemas.microsoft.com/office/powerpoint/2010/main" val="580757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044" y="624110"/>
            <a:ext cx="9908568" cy="1280890"/>
          </a:xfrm>
        </p:spPr>
        <p:txBody>
          <a:bodyPr/>
          <a:lstStyle/>
          <a:p>
            <a:r>
              <a:rPr lang="en-IN" b="1" dirty="0"/>
              <a:t>Discussing the ways of improvement</a:t>
            </a:r>
            <a:br>
              <a:rPr lang="en-IN" b="1" dirty="0"/>
            </a:br>
            <a:endParaRPr lang="en-IN" dirty="0"/>
          </a:p>
        </p:txBody>
      </p:sp>
      <p:sp>
        <p:nvSpPr>
          <p:cNvPr id="4" name="Content Placeholder 3"/>
          <p:cNvSpPr>
            <a:spLocks noGrp="1"/>
          </p:cNvSpPr>
          <p:nvPr>
            <p:ph sz="half" idx="2"/>
          </p:nvPr>
        </p:nvSpPr>
        <p:spPr>
          <a:xfrm>
            <a:off x="1729048" y="4488872"/>
            <a:ext cx="8212974" cy="1961804"/>
          </a:xfrm>
        </p:spPr>
        <p:txBody>
          <a:bodyPr>
            <a:normAutofit/>
          </a:bodyPr>
          <a:lstStyle/>
          <a:p>
            <a:pPr marL="0" indent="0">
              <a:buNone/>
            </a:pPr>
            <a:r>
              <a:rPr lang="en-IN" b="1" i="1" dirty="0"/>
              <a:t>Hosting team building events</a:t>
            </a:r>
            <a:endParaRPr lang="en-IN" dirty="0"/>
          </a:p>
          <a:p>
            <a:pPr lvl="0"/>
            <a:r>
              <a:rPr lang="en-IN" dirty="0"/>
              <a:t>Working together can help in solving any issue or interpreting clues to treat the patients in a better way (</a:t>
            </a:r>
            <a:r>
              <a:rPr lang="en-IN" dirty="0" err="1"/>
              <a:t>Lairamore</a:t>
            </a:r>
            <a:r>
              <a:rPr lang="en-IN" dirty="0"/>
              <a:t> et al., 201).</a:t>
            </a:r>
          </a:p>
          <a:p>
            <a:endParaRPr lang="en-IN" dirty="0"/>
          </a:p>
        </p:txBody>
      </p:sp>
      <p:pic>
        <p:nvPicPr>
          <p:cNvPr id="7" name="Picture 6"/>
          <p:cNvPicPr>
            <a:picLocks noChangeAspect="1"/>
          </p:cNvPicPr>
          <p:nvPr/>
        </p:nvPicPr>
        <p:blipFill>
          <a:blip r:embed="rId3"/>
          <a:stretch>
            <a:fillRect/>
          </a:stretch>
        </p:blipFill>
        <p:spPr>
          <a:xfrm>
            <a:off x="2393286" y="1479665"/>
            <a:ext cx="7305675" cy="2868584"/>
          </a:xfrm>
          <a:prstGeom prst="rect">
            <a:avLst/>
          </a:prstGeom>
        </p:spPr>
      </p:pic>
    </p:spTree>
    <p:extLst>
      <p:ext uri="{BB962C8B-B14F-4D97-AF65-F5344CB8AC3E}">
        <p14:creationId xmlns:p14="http://schemas.microsoft.com/office/powerpoint/2010/main" val="1384480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793" y="624110"/>
            <a:ext cx="9609309" cy="1280890"/>
          </a:xfrm>
        </p:spPr>
        <p:txBody>
          <a:bodyPr/>
          <a:lstStyle/>
          <a:p>
            <a:r>
              <a:rPr lang="en-IN" b="1" dirty="0"/>
              <a:t>Demonstration of the case analysis</a:t>
            </a:r>
            <a:r>
              <a:rPr lang="en-IN" dirty="0"/>
              <a:t/>
            </a:r>
            <a:br>
              <a:rPr lang="en-IN" dirty="0"/>
            </a:br>
            <a:endParaRPr lang="en-IN" dirty="0"/>
          </a:p>
        </p:txBody>
      </p:sp>
      <p:sp>
        <p:nvSpPr>
          <p:cNvPr id="4" name="Content Placeholder 3"/>
          <p:cNvSpPr>
            <a:spLocks noGrp="1"/>
          </p:cNvSpPr>
          <p:nvPr>
            <p:ph sz="half" idx="2"/>
          </p:nvPr>
        </p:nvSpPr>
        <p:spPr>
          <a:xfrm>
            <a:off x="1562794" y="2194560"/>
            <a:ext cx="4971010" cy="3708466"/>
          </a:xfrm>
        </p:spPr>
        <p:txBody>
          <a:bodyPr/>
          <a:lstStyle/>
          <a:p>
            <a:pPr lvl="0"/>
            <a:r>
              <a:rPr lang="en-IN" dirty="0"/>
              <a:t>patient named Charlotte has been diagnosed with autism and faced various challenging behaviour within her there is constant aggression in his behaviour that has to be controlled by the healthcare providers.</a:t>
            </a:r>
          </a:p>
          <a:p>
            <a:pPr lvl="0"/>
            <a:r>
              <a:rPr lang="en-IN" dirty="0"/>
              <a:t>While working in that care providing centre, employees have mentioned having conflict while coming to conclusion on the treatment procedure.</a:t>
            </a:r>
          </a:p>
          <a:p>
            <a:endParaRPr lang="en-IN" dirty="0"/>
          </a:p>
        </p:txBody>
      </p:sp>
      <p:pic>
        <p:nvPicPr>
          <p:cNvPr id="7" name="Picture 6"/>
          <p:cNvPicPr>
            <a:picLocks noChangeAspect="1"/>
          </p:cNvPicPr>
          <p:nvPr/>
        </p:nvPicPr>
        <p:blipFill>
          <a:blip r:embed="rId3"/>
          <a:stretch>
            <a:fillRect/>
          </a:stretch>
        </p:blipFill>
        <p:spPr>
          <a:xfrm>
            <a:off x="6533804" y="1596044"/>
            <a:ext cx="4838007" cy="5061931"/>
          </a:xfrm>
          <a:prstGeom prst="rect">
            <a:avLst/>
          </a:prstGeom>
        </p:spPr>
      </p:pic>
    </p:spTree>
    <p:extLst>
      <p:ext uri="{BB962C8B-B14F-4D97-AF65-F5344CB8AC3E}">
        <p14:creationId xmlns:p14="http://schemas.microsoft.com/office/powerpoint/2010/main" val="2612474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9296" y="624110"/>
            <a:ext cx="9875316" cy="1280890"/>
          </a:xfrm>
        </p:spPr>
        <p:txBody>
          <a:bodyPr>
            <a:normAutofit/>
          </a:bodyPr>
          <a:lstStyle/>
          <a:p>
            <a:r>
              <a:rPr lang="en-IN" b="1" dirty="0"/>
              <a:t>Discussing the ways of improvement</a:t>
            </a:r>
            <a:br>
              <a:rPr lang="en-IN" b="1" dirty="0"/>
            </a:br>
            <a:endParaRPr lang="en-IN" dirty="0"/>
          </a:p>
        </p:txBody>
      </p:sp>
      <p:sp>
        <p:nvSpPr>
          <p:cNvPr id="4" name="Content Placeholder 3"/>
          <p:cNvSpPr>
            <a:spLocks noGrp="1"/>
          </p:cNvSpPr>
          <p:nvPr>
            <p:ph sz="half" idx="2"/>
          </p:nvPr>
        </p:nvSpPr>
        <p:spPr>
          <a:xfrm>
            <a:off x="6223463" y="2796627"/>
            <a:ext cx="5968537" cy="2051858"/>
          </a:xfrm>
        </p:spPr>
        <p:txBody>
          <a:bodyPr>
            <a:normAutofit/>
          </a:bodyPr>
          <a:lstStyle/>
          <a:p>
            <a:pPr marL="0" indent="0">
              <a:buNone/>
            </a:pPr>
            <a:r>
              <a:rPr lang="en-IN" b="1" i="1" dirty="0"/>
              <a:t>Developing a cultural committee and promoting collaboration</a:t>
            </a:r>
            <a:endParaRPr lang="en-IN" dirty="0"/>
          </a:p>
          <a:p>
            <a:pPr lvl="0"/>
            <a:r>
              <a:rPr lang="en-IN" dirty="0"/>
              <a:t>Team development helps in bringing the plans together with the various departments and making the stress level controlled by discussing the issues in a problem-solving manner (</a:t>
            </a:r>
            <a:r>
              <a:rPr lang="en-IN" dirty="0" err="1"/>
              <a:t>Etherington</a:t>
            </a:r>
            <a:r>
              <a:rPr lang="en-IN" dirty="0"/>
              <a:t> et al., 2019).</a:t>
            </a:r>
          </a:p>
          <a:p>
            <a:endParaRPr lang="en-IN" dirty="0"/>
          </a:p>
        </p:txBody>
      </p:sp>
      <p:pic>
        <p:nvPicPr>
          <p:cNvPr id="7" name="Picture 6"/>
          <p:cNvPicPr>
            <a:picLocks noChangeAspect="1"/>
          </p:cNvPicPr>
          <p:nvPr/>
        </p:nvPicPr>
        <p:blipFill>
          <a:blip r:embed="rId3"/>
          <a:stretch>
            <a:fillRect/>
          </a:stretch>
        </p:blipFill>
        <p:spPr>
          <a:xfrm>
            <a:off x="1046018" y="1505210"/>
            <a:ext cx="4989023" cy="3343275"/>
          </a:xfrm>
          <a:prstGeom prst="rect">
            <a:avLst/>
          </a:prstGeom>
        </p:spPr>
      </p:pic>
    </p:spTree>
    <p:extLst>
      <p:ext uri="{BB962C8B-B14F-4D97-AF65-F5344CB8AC3E}">
        <p14:creationId xmlns:p14="http://schemas.microsoft.com/office/powerpoint/2010/main" val="2716247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418" y="624110"/>
            <a:ext cx="9925193" cy="1280890"/>
          </a:xfrm>
        </p:spPr>
        <p:txBody>
          <a:bodyPr/>
          <a:lstStyle/>
          <a:p>
            <a:r>
              <a:rPr lang="en-IN" b="1" dirty="0"/>
              <a:t>Discussing the ways of improvement</a:t>
            </a:r>
            <a:br>
              <a:rPr lang="en-IN" b="1" dirty="0"/>
            </a:br>
            <a:endParaRPr lang="en-IN" dirty="0"/>
          </a:p>
        </p:txBody>
      </p:sp>
      <p:sp>
        <p:nvSpPr>
          <p:cNvPr id="4" name="Content Placeholder 3"/>
          <p:cNvSpPr>
            <a:spLocks noGrp="1"/>
          </p:cNvSpPr>
          <p:nvPr>
            <p:ph sz="half" idx="2"/>
          </p:nvPr>
        </p:nvSpPr>
        <p:spPr>
          <a:xfrm>
            <a:off x="0" y="2828962"/>
            <a:ext cx="5352687" cy="2255790"/>
          </a:xfrm>
        </p:spPr>
        <p:txBody>
          <a:bodyPr/>
          <a:lstStyle/>
          <a:p>
            <a:r>
              <a:rPr lang="en-IN" b="1" i="1" dirty="0"/>
              <a:t>Developing communication</a:t>
            </a:r>
            <a:endParaRPr lang="en-IN" dirty="0"/>
          </a:p>
          <a:p>
            <a:pPr lvl="0"/>
            <a:r>
              <a:rPr lang="en-IN" dirty="0"/>
              <a:t>The bears in the working sector or the employees needed to develop a helping nature and increase the communication to develop their personality within them (</a:t>
            </a:r>
            <a:r>
              <a:rPr lang="en-IN" dirty="0" err="1"/>
              <a:t>Etherington</a:t>
            </a:r>
            <a:r>
              <a:rPr lang="en-IN" dirty="0"/>
              <a:t> et al., 2019).</a:t>
            </a:r>
          </a:p>
          <a:p>
            <a:endParaRPr lang="en-IN" dirty="0"/>
          </a:p>
        </p:txBody>
      </p:sp>
      <p:pic>
        <p:nvPicPr>
          <p:cNvPr id="8" name="Picture 7"/>
          <p:cNvPicPr>
            <a:picLocks noChangeAspect="1"/>
          </p:cNvPicPr>
          <p:nvPr/>
        </p:nvPicPr>
        <p:blipFill>
          <a:blip r:embed="rId3"/>
          <a:stretch>
            <a:fillRect/>
          </a:stretch>
        </p:blipFill>
        <p:spPr>
          <a:xfrm>
            <a:off x="5752407" y="2828962"/>
            <a:ext cx="6439593" cy="4029038"/>
          </a:xfrm>
          <a:prstGeom prst="rect">
            <a:avLst/>
          </a:prstGeom>
        </p:spPr>
      </p:pic>
    </p:spTree>
    <p:extLst>
      <p:ext uri="{BB962C8B-B14F-4D97-AF65-F5344CB8AC3E}">
        <p14:creationId xmlns:p14="http://schemas.microsoft.com/office/powerpoint/2010/main" val="1799549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1645921" y="1363288"/>
            <a:ext cx="9343504" cy="2327563"/>
          </a:xfrm>
        </p:spPr>
        <p:txBody>
          <a:bodyPr>
            <a:normAutofit/>
          </a:bodyPr>
          <a:lstStyle/>
          <a:p>
            <a:pPr lvl="0"/>
            <a:r>
              <a:rPr lang="en-IN" dirty="0"/>
              <a:t>Working in an organisation one has understood that it has faced some issues with conflict while working for that organisation and thereby lacking communication among them.</a:t>
            </a:r>
          </a:p>
          <a:p>
            <a:pPr lvl="0"/>
            <a:r>
              <a:rPr lang="en-IN" dirty="0"/>
              <a:t>This study has also provided a </a:t>
            </a:r>
            <a:r>
              <a:rPr lang="en-IN" b="1" i="1" dirty="0"/>
              <a:t>case study analysis</a:t>
            </a:r>
            <a:r>
              <a:rPr lang="en-IN" dirty="0"/>
              <a:t> of the care home where various kinds of patients were treated in a different manner.</a:t>
            </a:r>
          </a:p>
          <a:p>
            <a:pPr marL="0" indent="0">
              <a:buNone/>
            </a:pPr>
            <a:endParaRPr lang="en-IN" dirty="0"/>
          </a:p>
        </p:txBody>
      </p:sp>
      <p:pic>
        <p:nvPicPr>
          <p:cNvPr id="8" name="Picture 7"/>
          <p:cNvPicPr>
            <a:picLocks noChangeAspect="1"/>
          </p:cNvPicPr>
          <p:nvPr/>
        </p:nvPicPr>
        <p:blipFill>
          <a:blip r:embed="rId3"/>
          <a:stretch>
            <a:fillRect/>
          </a:stretch>
        </p:blipFill>
        <p:spPr>
          <a:xfrm>
            <a:off x="2294313" y="3241964"/>
            <a:ext cx="7730836" cy="3616035"/>
          </a:xfrm>
          <a:prstGeom prst="rect">
            <a:avLst/>
          </a:prstGeom>
        </p:spPr>
      </p:pic>
    </p:spTree>
    <p:extLst>
      <p:ext uri="{BB962C8B-B14F-4D97-AF65-F5344CB8AC3E}">
        <p14:creationId xmlns:p14="http://schemas.microsoft.com/office/powerpoint/2010/main" val="34339998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C53EC-C263-4BBF-AC15-55BB8B43EBD6}"/>
              </a:ext>
            </a:extLst>
          </p:cNvPr>
          <p:cNvSpPr>
            <a:spLocks noGrp="1"/>
          </p:cNvSpPr>
          <p:nvPr>
            <p:ph type="title"/>
          </p:nvPr>
        </p:nvSpPr>
        <p:spPr/>
        <p:txBody>
          <a:bodyPr>
            <a:normAutofit fontScale="90000"/>
          </a:bodyPr>
          <a:lstStyle/>
          <a:p>
            <a:r>
              <a:rPr lang="en-GB" dirty="0">
                <a:solidFill>
                  <a:schemeClr val="accent2">
                    <a:lumMod val="75000"/>
                  </a:schemeClr>
                </a:solidFill>
              </a:rPr>
              <a:t>Successful Team Development in a Care Home </a:t>
            </a:r>
            <a:r>
              <a:rPr lang="en-GB" dirty="0"/>
              <a:t>(Importance of Team Development)</a:t>
            </a:r>
            <a:br>
              <a:rPr lang="en-GB" dirty="0"/>
            </a:br>
            <a:endParaRPr lang="en-GB" dirty="0"/>
          </a:p>
        </p:txBody>
      </p:sp>
      <p:sp>
        <p:nvSpPr>
          <p:cNvPr id="3" name="Content Placeholder 2">
            <a:extLst>
              <a:ext uri="{FF2B5EF4-FFF2-40B4-BE49-F238E27FC236}">
                <a16:creationId xmlns:a16="http://schemas.microsoft.com/office/drawing/2014/main" id="{42DCA2AA-79CA-4BE4-A510-F7362798BEA4}"/>
              </a:ext>
            </a:extLst>
          </p:cNvPr>
          <p:cNvSpPr>
            <a:spLocks noGrp="1"/>
          </p:cNvSpPr>
          <p:nvPr>
            <p:ph idx="1"/>
          </p:nvPr>
        </p:nvSpPr>
        <p:spPr/>
        <p:txBody>
          <a:bodyPr/>
          <a:lstStyle/>
          <a:p>
            <a:r>
              <a:rPr lang="en-GB" b="1" dirty="0">
                <a:solidFill>
                  <a:schemeClr val="tx1"/>
                </a:solidFill>
                <a:latin typeface="Arial" panose="020B0604020202020204" pitchFamily="34" charset="0"/>
                <a:cs typeface="Arial" panose="020B0604020202020204" pitchFamily="34" charset="0"/>
              </a:rPr>
              <a:t>In order for a successful team within any agency where vulnerable people are involved, team work is very important in order to provide high quality care for them.</a:t>
            </a:r>
          </a:p>
          <a:p>
            <a:r>
              <a:rPr lang="en-GB" b="1" dirty="0">
                <a:solidFill>
                  <a:schemeClr val="tx1"/>
                </a:solidFill>
                <a:latin typeface="Arial" panose="020B0604020202020204" pitchFamily="34" charset="0"/>
                <a:cs typeface="Arial" panose="020B0604020202020204" pitchFamily="34" charset="0"/>
              </a:rPr>
              <a:t>Working with vulnerable people can become difficult sometimes how ever with the right team you can accomplish anything.</a:t>
            </a:r>
          </a:p>
          <a:p>
            <a:r>
              <a:rPr lang="en-GB" b="1" dirty="0">
                <a:solidFill>
                  <a:schemeClr val="tx1"/>
                </a:solidFill>
                <a:latin typeface="Arial" panose="020B0604020202020204" pitchFamily="34" charset="0"/>
                <a:cs typeface="Arial" panose="020B0604020202020204" pitchFamily="34" charset="0"/>
              </a:rPr>
              <a:t>There are many stages to team development that you have to work according to, which allows the agency to run smoothly.</a:t>
            </a:r>
          </a:p>
          <a:p>
            <a:endParaRPr lang="en-GB" dirty="0"/>
          </a:p>
          <a:p>
            <a:endParaRPr lang="en-GB" dirty="0"/>
          </a:p>
        </p:txBody>
      </p:sp>
      <p:sp>
        <p:nvSpPr>
          <p:cNvPr id="4" name="TextBox 3">
            <a:extLst>
              <a:ext uri="{FF2B5EF4-FFF2-40B4-BE49-F238E27FC236}">
                <a16:creationId xmlns:a16="http://schemas.microsoft.com/office/drawing/2014/main" id="{A21C6F4D-839B-4237-95B8-61981EA72E25}"/>
              </a:ext>
            </a:extLst>
          </p:cNvPr>
          <p:cNvSpPr txBox="1"/>
          <p:nvPr/>
        </p:nvSpPr>
        <p:spPr>
          <a:xfrm>
            <a:off x="9925878" y="6506817"/>
            <a:ext cx="1775792" cy="369332"/>
          </a:xfrm>
          <a:prstGeom prst="rect">
            <a:avLst/>
          </a:prstGeom>
          <a:noFill/>
        </p:spPr>
        <p:txBody>
          <a:bodyPr wrap="square" rtlCol="0">
            <a:spAutoFit/>
          </a:bodyPr>
          <a:lstStyle/>
          <a:p>
            <a:r>
              <a:rPr lang="en-GB" dirty="0"/>
              <a:t>Hakeem</a:t>
            </a:r>
          </a:p>
        </p:txBody>
      </p:sp>
    </p:spTree>
    <p:extLst>
      <p:ext uri="{BB962C8B-B14F-4D97-AF65-F5344CB8AC3E}">
        <p14:creationId xmlns:p14="http://schemas.microsoft.com/office/powerpoint/2010/main" val="40974026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CFF9-62EF-4F11-A72E-9AE48CC2F341}"/>
              </a:ext>
            </a:extLst>
          </p:cNvPr>
          <p:cNvSpPr>
            <a:spLocks noGrp="1"/>
          </p:cNvSpPr>
          <p:nvPr>
            <p:ph type="title"/>
          </p:nvPr>
        </p:nvSpPr>
        <p:spPr/>
        <p:txBody>
          <a:bodyPr anchor="t">
            <a:normAutofit/>
          </a:bodyPr>
          <a:lstStyle/>
          <a:p>
            <a:r>
              <a:rPr lang="en-GB" dirty="0"/>
              <a:t>The Key Elements of a Successful Team</a:t>
            </a:r>
          </a:p>
        </p:txBody>
      </p:sp>
      <p:sp>
        <p:nvSpPr>
          <p:cNvPr id="3" name="Content Placeholder 2">
            <a:extLst>
              <a:ext uri="{FF2B5EF4-FFF2-40B4-BE49-F238E27FC236}">
                <a16:creationId xmlns:a16="http://schemas.microsoft.com/office/drawing/2014/main" id="{02A4AF1E-3705-4A29-8AE6-1236411A5F9D}"/>
              </a:ext>
            </a:extLst>
          </p:cNvPr>
          <p:cNvSpPr>
            <a:spLocks noGrp="1"/>
          </p:cNvSpPr>
          <p:nvPr>
            <p:ph idx="1"/>
          </p:nvPr>
        </p:nvSpPr>
        <p:spPr>
          <a:xfrm>
            <a:off x="677334" y="2160589"/>
            <a:ext cx="5220430" cy="3880773"/>
          </a:xfrm>
        </p:spPr>
        <p:txBody>
          <a:bodyPr>
            <a:normAutofit/>
          </a:bodyPr>
          <a:lstStyle/>
          <a:p>
            <a:pPr>
              <a:lnSpc>
                <a:spcPct val="90000"/>
              </a:lnSpc>
            </a:pPr>
            <a:r>
              <a:rPr lang="en-GB" sz="1300" b="1" dirty="0">
                <a:solidFill>
                  <a:schemeClr val="accent2">
                    <a:lumMod val="75000"/>
                  </a:schemeClr>
                </a:solidFill>
                <a:latin typeface="Arial" panose="020B0604020202020204" pitchFamily="34" charset="0"/>
                <a:cs typeface="Arial" panose="020B0604020202020204" pitchFamily="34" charset="0"/>
              </a:rPr>
              <a:t>Communication</a:t>
            </a:r>
            <a:r>
              <a:rPr lang="en-GB" sz="1300" b="1" dirty="0">
                <a:solidFill>
                  <a:srgbClr val="00B050"/>
                </a:solidFill>
                <a:latin typeface="Arial" panose="020B0604020202020204" pitchFamily="34" charset="0"/>
                <a:cs typeface="Arial" panose="020B0604020202020204" pitchFamily="34" charset="0"/>
              </a:rPr>
              <a:t> – </a:t>
            </a:r>
            <a:r>
              <a:rPr lang="en-GB" sz="1300" b="1" dirty="0">
                <a:solidFill>
                  <a:schemeClr val="tx1"/>
                </a:solidFill>
                <a:latin typeface="Arial" panose="020B0604020202020204" pitchFamily="34" charset="0"/>
                <a:cs typeface="Arial" panose="020B0604020202020204" pitchFamily="34" charset="0"/>
              </a:rPr>
              <a:t>this is an important factor within a team as it allows all the team members to express their views and most importantly feelings.</a:t>
            </a:r>
          </a:p>
          <a:p>
            <a:pPr>
              <a:lnSpc>
                <a:spcPct val="90000"/>
              </a:lnSpc>
            </a:pPr>
            <a:r>
              <a:rPr lang="en-GB" sz="1300" b="1" dirty="0">
                <a:solidFill>
                  <a:schemeClr val="accent2">
                    <a:lumMod val="75000"/>
                  </a:schemeClr>
                </a:solidFill>
                <a:latin typeface="Arial" panose="020B0604020202020204" pitchFamily="34" charset="0"/>
                <a:cs typeface="Arial" panose="020B0604020202020204" pitchFamily="34" charset="0"/>
              </a:rPr>
              <a:t>Delegation</a:t>
            </a:r>
            <a:r>
              <a:rPr lang="en-GB" sz="1300" b="1" dirty="0">
                <a:solidFill>
                  <a:srgbClr val="00B050"/>
                </a:solidFill>
                <a:latin typeface="Arial" panose="020B0604020202020204" pitchFamily="34" charset="0"/>
                <a:cs typeface="Arial" panose="020B0604020202020204" pitchFamily="34" charset="0"/>
              </a:rPr>
              <a:t> – </a:t>
            </a:r>
            <a:r>
              <a:rPr lang="en-GB" sz="1300" b="1" dirty="0">
                <a:solidFill>
                  <a:schemeClr val="tx1"/>
                </a:solidFill>
                <a:latin typeface="Arial" panose="020B0604020202020204" pitchFamily="34" charset="0"/>
                <a:cs typeface="Arial" panose="020B0604020202020204" pitchFamily="34" charset="0"/>
              </a:rPr>
              <a:t>Understanding the strengths and weaknesses allows the team to work in different areas, all working towards the same goal.</a:t>
            </a:r>
          </a:p>
          <a:p>
            <a:pPr>
              <a:lnSpc>
                <a:spcPct val="90000"/>
              </a:lnSpc>
            </a:pPr>
            <a:r>
              <a:rPr lang="en-GB" sz="1300" b="1" dirty="0">
                <a:solidFill>
                  <a:schemeClr val="accent2">
                    <a:lumMod val="75000"/>
                  </a:schemeClr>
                </a:solidFill>
                <a:latin typeface="Arial" panose="020B0604020202020204" pitchFamily="34" charset="0"/>
                <a:cs typeface="Arial" panose="020B0604020202020204" pitchFamily="34" charset="0"/>
              </a:rPr>
              <a:t>Efficiency </a:t>
            </a:r>
            <a:r>
              <a:rPr lang="en-GB" sz="1300" b="1" dirty="0">
                <a:solidFill>
                  <a:srgbClr val="00B050"/>
                </a:solidFill>
                <a:latin typeface="Arial" panose="020B0604020202020204" pitchFamily="34" charset="0"/>
                <a:cs typeface="Arial" panose="020B0604020202020204" pitchFamily="34" charset="0"/>
              </a:rPr>
              <a:t>–</a:t>
            </a:r>
            <a:r>
              <a:rPr lang="en-GB" sz="1300" b="1" dirty="0">
                <a:solidFill>
                  <a:schemeClr val="tx1"/>
                </a:solidFill>
                <a:latin typeface="Arial" panose="020B0604020202020204" pitchFamily="34" charset="0"/>
                <a:cs typeface="Arial" panose="020B0604020202020204" pitchFamily="34" charset="0"/>
              </a:rPr>
              <a:t>All team members will know what they specialise in so the workload can be organised accordingly and the work can be completed in a timely manner.</a:t>
            </a:r>
          </a:p>
          <a:p>
            <a:pPr>
              <a:lnSpc>
                <a:spcPct val="90000"/>
              </a:lnSpc>
            </a:pPr>
            <a:r>
              <a:rPr lang="en-GB" sz="1300" b="1" dirty="0">
                <a:solidFill>
                  <a:schemeClr val="accent2">
                    <a:lumMod val="75000"/>
                  </a:schemeClr>
                </a:solidFill>
                <a:latin typeface="Arial" panose="020B0604020202020204" pitchFamily="34" charset="0"/>
                <a:cs typeface="Arial" panose="020B0604020202020204" pitchFamily="34" charset="0"/>
              </a:rPr>
              <a:t>Ideas-</a:t>
            </a:r>
            <a:r>
              <a:rPr lang="en-GB" sz="1300" b="1" dirty="0">
                <a:solidFill>
                  <a:srgbClr val="00B050"/>
                </a:solidFill>
                <a:latin typeface="Arial" panose="020B0604020202020204" pitchFamily="34" charset="0"/>
                <a:cs typeface="Arial" panose="020B0604020202020204" pitchFamily="34" charset="0"/>
              </a:rPr>
              <a:t> </a:t>
            </a:r>
            <a:r>
              <a:rPr lang="en-GB" sz="1300" b="1" dirty="0">
                <a:solidFill>
                  <a:schemeClr val="tx1"/>
                </a:solidFill>
                <a:latin typeface="Arial" panose="020B0604020202020204" pitchFamily="34" charset="0"/>
                <a:cs typeface="Arial" panose="020B0604020202020204" pitchFamily="34" charset="0"/>
              </a:rPr>
              <a:t>Colleagues may work better towards one another if their ideas and suggestions are listened to. This will lead to more productive team.</a:t>
            </a:r>
          </a:p>
          <a:p>
            <a:pPr>
              <a:lnSpc>
                <a:spcPct val="90000"/>
              </a:lnSpc>
            </a:pPr>
            <a:r>
              <a:rPr lang="en-GB" sz="1300" b="1" dirty="0">
                <a:solidFill>
                  <a:schemeClr val="accent2">
                    <a:lumMod val="75000"/>
                  </a:schemeClr>
                </a:solidFill>
                <a:latin typeface="Arial" panose="020B0604020202020204" pitchFamily="34" charset="0"/>
                <a:cs typeface="Arial" panose="020B0604020202020204" pitchFamily="34" charset="0"/>
              </a:rPr>
              <a:t>Support </a:t>
            </a:r>
            <a:r>
              <a:rPr lang="en-GB" sz="1300" b="1" dirty="0">
                <a:solidFill>
                  <a:srgbClr val="00B050"/>
                </a:solidFill>
                <a:latin typeface="Arial" panose="020B0604020202020204" pitchFamily="34" charset="0"/>
                <a:cs typeface="Arial" panose="020B0604020202020204" pitchFamily="34" charset="0"/>
              </a:rPr>
              <a:t>– </a:t>
            </a:r>
            <a:r>
              <a:rPr lang="en-GB" sz="1300" b="1" dirty="0">
                <a:solidFill>
                  <a:schemeClr val="tx1"/>
                </a:solidFill>
                <a:latin typeface="Arial" panose="020B0604020202020204" pitchFamily="34" charset="0"/>
                <a:cs typeface="Arial" panose="020B0604020202020204" pitchFamily="34" charset="0"/>
              </a:rPr>
              <a:t>Support within a team is key as it strengthens the relationship with the whole team.</a:t>
            </a:r>
          </a:p>
          <a:p>
            <a:pPr>
              <a:lnSpc>
                <a:spcPct val="90000"/>
              </a:lnSpc>
            </a:pPr>
            <a:endParaRPr lang="en-GB" sz="1300" b="1" dirty="0">
              <a:solidFill>
                <a:srgbClr val="00B050"/>
              </a:solidFill>
            </a:endParaRPr>
          </a:p>
          <a:p>
            <a:pPr marL="0" indent="0">
              <a:lnSpc>
                <a:spcPct val="90000"/>
              </a:lnSpc>
              <a:buNone/>
            </a:pPr>
            <a:r>
              <a:rPr lang="en-GB" sz="1300" b="1" dirty="0">
                <a:solidFill>
                  <a:schemeClr val="accent2">
                    <a:lumMod val="75000"/>
                  </a:schemeClr>
                </a:solidFill>
              </a:rPr>
              <a:t>(</a:t>
            </a:r>
            <a:r>
              <a:rPr lang="en-GB" sz="1300" b="1" dirty="0" err="1">
                <a:solidFill>
                  <a:schemeClr val="accent2">
                    <a:lumMod val="75000"/>
                  </a:schemeClr>
                </a:solidFill>
              </a:rPr>
              <a:t>DeakinCO</a:t>
            </a:r>
            <a:r>
              <a:rPr lang="en-GB" sz="1300" b="1" dirty="0">
                <a:solidFill>
                  <a:schemeClr val="accent2">
                    <a:lumMod val="75000"/>
                  </a:schemeClr>
                </a:solidFill>
              </a:rPr>
              <a:t>, 2022.)</a:t>
            </a:r>
          </a:p>
        </p:txBody>
      </p:sp>
      <p:pic>
        <p:nvPicPr>
          <p:cNvPr id="1026" name="Picture 2" descr="See the source image">
            <a:extLst>
              <a:ext uri="{FF2B5EF4-FFF2-40B4-BE49-F238E27FC236}">
                <a16:creationId xmlns:a16="http://schemas.microsoft.com/office/drawing/2014/main" id="{2AFA331B-62E9-45C2-AD9F-CA821CF297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10" r="32710" b="2"/>
          <a:stretch/>
        </p:blipFill>
        <p:spPr bwMode="auto">
          <a:xfrm>
            <a:off x="6127951" y="2159000"/>
            <a:ext cx="3145536"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095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BD51E-5A84-4C2C-91F7-3E796A6E31AA}"/>
              </a:ext>
            </a:extLst>
          </p:cNvPr>
          <p:cNvSpPr>
            <a:spLocks noGrp="1"/>
          </p:cNvSpPr>
          <p:nvPr>
            <p:ph type="title"/>
          </p:nvPr>
        </p:nvSpPr>
        <p:spPr/>
        <p:txBody>
          <a:bodyPr/>
          <a:lstStyle/>
          <a:p>
            <a:r>
              <a:rPr lang="en-GB" dirty="0"/>
              <a:t>Steps to Build A Successful Team</a:t>
            </a:r>
          </a:p>
        </p:txBody>
      </p:sp>
      <p:sp>
        <p:nvSpPr>
          <p:cNvPr id="3" name="Content Placeholder 2">
            <a:extLst>
              <a:ext uri="{FF2B5EF4-FFF2-40B4-BE49-F238E27FC236}">
                <a16:creationId xmlns:a16="http://schemas.microsoft.com/office/drawing/2014/main" id="{B6A688BE-C98A-4085-8426-BCAFECC5495D}"/>
              </a:ext>
            </a:extLst>
          </p:cNvPr>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Managing the team effectively.</a:t>
            </a:r>
          </a:p>
          <a:p>
            <a:r>
              <a:rPr lang="en-GB" b="1" dirty="0">
                <a:latin typeface="Arial" panose="020B0604020202020204" pitchFamily="34" charset="0"/>
                <a:cs typeface="Arial" panose="020B0604020202020204" pitchFamily="34" charset="0"/>
              </a:rPr>
              <a:t>Respecting all team members equally.</a:t>
            </a:r>
          </a:p>
          <a:p>
            <a:r>
              <a:rPr lang="en-GB" b="1" dirty="0">
                <a:latin typeface="Arial" panose="020B0604020202020204" pitchFamily="34" charset="0"/>
                <a:cs typeface="Arial" panose="020B0604020202020204" pitchFamily="34" charset="0"/>
              </a:rPr>
              <a:t>Motiving the team with rewards and positivity.</a:t>
            </a:r>
          </a:p>
          <a:p>
            <a:r>
              <a:rPr lang="en-GB" b="1" dirty="0">
                <a:latin typeface="Arial" panose="020B0604020202020204" pitchFamily="34" charset="0"/>
                <a:cs typeface="Arial" panose="020B0604020202020204" pitchFamily="34" charset="0"/>
              </a:rPr>
              <a:t>Listening to everyone's thoughts.</a:t>
            </a:r>
          </a:p>
          <a:p>
            <a:r>
              <a:rPr lang="en-GB" b="1" dirty="0">
                <a:latin typeface="Arial" panose="020B0604020202020204" pitchFamily="34" charset="0"/>
                <a:cs typeface="Arial" panose="020B0604020202020204" pitchFamily="34" charset="0"/>
              </a:rPr>
              <a:t>Communicating with the team as a group.</a:t>
            </a:r>
          </a:p>
          <a:p>
            <a:r>
              <a:rPr lang="en-GB" b="1" dirty="0">
                <a:latin typeface="Arial" panose="020B0604020202020204" pitchFamily="34" charset="0"/>
                <a:cs typeface="Arial" panose="020B0604020202020204" pitchFamily="34" charset="0"/>
              </a:rPr>
              <a:t>Briefing and debriefing.</a:t>
            </a:r>
          </a:p>
          <a:p>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(Masterclass, 2022)</a:t>
            </a:r>
          </a:p>
          <a:p>
            <a:endParaRPr lang="en-GB" dirty="0"/>
          </a:p>
        </p:txBody>
      </p:sp>
      <p:pic>
        <p:nvPicPr>
          <p:cNvPr id="2050" name="Picture 2" descr="Image result for sucessful team">
            <a:extLst>
              <a:ext uri="{FF2B5EF4-FFF2-40B4-BE49-F238E27FC236}">
                <a16:creationId xmlns:a16="http://schemas.microsoft.com/office/drawing/2014/main" id="{F3ACC706-0BDD-4939-B8E6-2900584A7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8452" y="2318531"/>
            <a:ext cx="3946819" cy="2984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59780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7" name="Straight Connector 12">
              <a:extLst>
                <a:ext uri="{FF2B5EF4-FFF2-40B4-BE49-F238E27FC236}">
                  <a16:creationId xmlns:a16="http://schemas.microsoft.com/office/drawing/2014/main" id="{88942788-FC6D-44C2-BFC1-6F064710DA0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72046B8-4C03-4E2B-B439-A71796FA025F}"/>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Leadership </a:t>
            </a:r>
          </a:p>
        </p:txBody>
      </p:sp>
      <p:sp>
        <p:nvSpPr>
          <p:cNvPr id="23" name="Rectangle 22">
            <a:extLst>
              <a:ext uri="{FF2B5EF4-FFF2-40B4-BE49-F238E27FC236}">
                <a16:creationId xmlns:a16="http://schemas.microsoft.com/office/drawing/2014/main" id="{24C6BC13-FB1E-48CC-B421-3D0603972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40C10BF-530E-4D2B-D74D-AE792C25D1C4}"/>
              </a:ext>
            </a:extLst>
          </p:cNvPr>
          <p:cNvGraphicFramePr>
            <a:graphicFrameLocks noGrp="1"/>
          </p:cNvGraphicFramePr>
          <p:nvPr>
            <p:ph idx="1"/>
            <p:extLst>
              <p:ext uri="{D42A27DB-BD31-4B8C-83A1-F6EECF244321}">
                <p14:modId xmlns:p14="http://schemas.microsoft.com/office/powerpoint/2010/main" val="287282190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5043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3014-7A60-4679-863B-1EBE18E19112}"/>
              </a:ext>
            </a:extLst>
          </p:cNvPr>
          <p:cNvSpPr>
            <a:spLocks noGrp="1"/>
          </p:cNvSpPr>
          <p:nvPr>
            <p:ph type="title"/>
          </p:nvPr>
        </p:nvSpPr>
        <p:spPr/>
        <p:txBody>
          <a:bodyPr anchor="t">
            <a:normAutofit/>
          </a:bodyPr>
          <a:lstStyle/>
          <a:p>
            <a:r>
              <a:rPr lang="en-GB" dirty="0"/>
              <a:t>Setting expectations </a:t>
            </a:r>
          </a:p>
        </p:txBody>
      </p:sp>
      <p:sp>
        <p:nvSpPr>
          <p:cNvPr id="3" name="Content Placeholder 2">
            <a:extLst>
              <a:ext uri="{FF2B5EF4-FFF2-40B4-BE49-F238E27FC236}">
                <a16:creationId xmlns:a16="http://schemas.microsoft.com/office/drawing/2014/main" id="{4421B0F4-0D8B-4ECB-AFDE-30E55D2361F1}"/>
              </a:ext>
            </a:extLst>
          </p:cNvPr>
          <p:cNvSpPr>
            <a:spLocks noGrp="1"/>
          </p:cNvSpPr>
          <p:nvPr>
            <p:ph idx="1"/>
          </p:nvPr>
        </p:nvSpPr>
        <p:spPr>
          <a:xfrm>
            <a:off x="677334" y="2160589"/>
            <a:ext cx="3957349" cy="3749323"/>
          </a:xfrm>
        </p:spPr>
        <p:txBody>
          <a:bodyPr>
            <a:normAutofit/>
          </a:bodyPr>
          <a:lstStyle/>
          <a:p>
            <a:r>
              <a:rPr lang="en-GB" b="1" dirty="0">
                <a:latin typeface="Arial" panose="020B0604020202020204" pitchFamily="34" charset="0"/>
                <a:cs typeface="Arial" panose="020B0604020202020204" pitchFamily="34" charset="0"/>
              </a:rPr>
              <a:t>Setting expectations within a team allows: </a:t>
            </a:r>
          </a:p>
          <a:p>
            <a:r>
              <a:rPr lang="en-GB" b="1" dirty="0">
                <a:latin typeface="Arial" panose="020B0604020202020204" pitchFamily="34" charset="0"/>
                <a:cs typeface="Arial" panose="020B0604020202020204" pitchFamily="34" charset="0"/>
              </a:rPr>
              <a:t>To set boundaries in the team </a:t>
            </a:r>
          </a:p>
          <a:p>
            <a:r>
              <a:rPr lang="en-GB" b="1" dirty="0">
                <a:latin typeface="Arial" panose="020B0604020202020204" pitchFamily="34" charset="0"/>
                <a:cs typeface="Arial" panose="020B0604020202020204" pitchFamily="34" charset="0"/>
              </a:rPr>
              <a:t>Provides a structure </a:t>
            </a:r>
          </a:p>
          <a:p>
            <a:r>
              <a:rPr lang="en-GB" b="1" dirty="0">
                <a:latin typeface="Arial" panose="020B0604020202020204" pitchFamily="34" charset="0"/>
                <a:cs typeface="Arial" panose="020B0604020202020204" pitchFamily="34" charset="0"/>
              </a:rPr>
              <a:t>Ensures the employees are responsible </a:t>
            </a:r>
          </a:p>
          <a:p>
            <a:r>
              <a:rPr lang="en-GB" b="1" dirty="0">
                <a:latin typeface="Arial" panose="020B0604020202020204" pitchFamily="34" charset="0"/>
                <a:cs typeface="Arial" panose="020B0604020202020204" pitchFamily="34" charset="0"/>
              </a:rPr>
              <a:t>Able to provide feedback for improvement </a:t>
            </a:r>
          </a:p>
          <a:p>
            <a:r>
              <a:rPr lang="en-GB" b="1" dirty="0">
                <a:latin typeface="Arial" panose="020B0604020202020204" pitchFamily="34" charset="0"/>
                <a:cs typeface="Arial" panose="020B0604020202020204" pitchFamily="34" charset="0"/>
              </a:rPr>
              <a:t>Motivates the team to meet targets </a:t>
            </a:r>
          </a:p>
          <a:p>
            <a:endParaRPr lang="en-GB" dirty="0"/>
          </a:p>
        </p:txBody>
      </p:sp>
      <p:pic>
        <p:nvPicPr>
          <p:cNvPr id="3074" name="Picture 2" descr="Image result for expectations">
            <a:extLst>
              <a:ext uri="{FF2B5EF4-FFF2-40B4-BE49-F238E27FC236}">
                <a16:creationId xmlns:a16="http://schemas.microsoft.com/office/drawing/2014/main" id="{93B1C4F5-108B-45C2-B3AB-97C5B0141D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7137" y="2159331"/>
            <a:ext cx="4204989" cy="2693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5689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45A67-DCF8-4E7A-AA81-6BEE50829298}"/>
              </a:ext>
            </a:extLst>
          </p:cNvPr>
          <p:cNvSpPr>
            <a:spLocks noGrp="1"/>
          </p:cNvSpPr>
          <p:nvPr>
            <p:ph type="title"/>
          </p:nvPr>
        </p:nvSpPr>
        <p:spPr/>
        <p:txBody>
          <a:bodyPr anchor="t">
            <a:normAutofit/>
          </a:bodyPr>
          <a:lstStyle/>
          <a:p>
            <a:r>
              <a:rPr lang="en-GB" dirty="0"/>
              <a:t>Conclusion</a:t>
            </a:r>
          </a:p>
        </p:txBody>
      </p:sp>
      <p:sp>
        <p:nvSpPr>
          <p:cNvPr id="3" name="Content Placeholder 2">
            <a:extLst>
              <a:ext uri="{FF2B5EF4-FFF2-40B4-BE49-F238E27FC236}">
                <a16:creationId xmlns:a16="http://schemas.microsoft.com/office/drawing/2014/main" id="{A1BE6ECB-FED7-4364-B9F9-C61E568673B5}"/>
              </a:ext>
            </a:extLst>
          </p:cNvPr>
          <p:cNvSpPr>
            <a:spLocks noGrp="1"/>
          </p:cNvSpPr>
          <p:nvPr>
            <p:ph idx="1"/>
          </p:nvPr>
        </p:nvSpPr>
        <p:spPr>
          <a:xfrm>
            <a:off x="677334" y="2160589"/>
            <a:ext cx="5220430" cy="3880773"/>
          </a:xfrm>
        </p:spPr>
        <p:txBody>
          <a:bodyPr>
            <a:normAutofit/>
          </a:bodyPr>
          <a:lstStyle/>
          <a:p>
            <a:pPr marL="0" indent="0">
              <a:lnSpc>
                <a:spcPct val="90000"/>
              </a:lnSpc>
              <a:buNone/>
            </a:pPr>
            <a:r>
              <a:rPr lang="en-GB" b="1">
                <a:latin typeface="Arial" panose="020B0604020202020204" pitchFamily="34" charset="0"/>
                <a:cs typeface="Arial" panose="020B0604020202020204" pitchFamily="34" charset="0"/>
              </a:rPr>
              <a:t>We have outlined the benefits of team working, the team roles there are within a care home and how to manage conflict. We have also spoke about the stages of team development and how to develop a successful team within a care home.</a:t>
            </a:r>
          </a:p>
          <a:p>
            <a:pPr marL="0" indent="0">
              <a:lnSpc>
                <a:spcPct val="90000"/>
              </a:lnSpc>
              <a:buNone/>
            </a:pPr>
            <a:r>
              <a:rPr lang="en-GB" b="1">
                <a:latin typeface="Arial" panose="020B0604020202020204" pitchFamily="34" charset="0"/>
                <a:cs typeface="Arial" panose="020B0604020202020204" pitchFamily="34" charset="0"/>
              </a:rPr>
              <a:t>It is crucial that the care home procedures are followed by all members of staff, to ensure that the patients are getting the best level of care there possibly is.</a:t>
            </a:r>
          </a:p>
          <a:p>
            <a:pPr marL="0" indent="0">
              <a:lnSpc>
                <a:spcPct val="90000"/>
              </a:lnSpc>
              <a:buNone/>
            </a:pPr>
            <a:r>
              <a:rPr lang="en-GB" b="1">
                <a:latin typeface="Arial" panose="020B0604020202020204" pitchFamily="34" charset="0"/>
                <a:cs typeface="Arial" panose="020B0604020202020204" pitchFamily="34" charset="0"/>
              </a:rPr>
              <a:t>There are many benefits to team working. Every single job role is crucial and plays a very important part on how the care home is run.</a:t>
            </a:r>
          </a:p>
          <a:p>
            <a:pPr marL="0" indent="0">
              <a:lnSpc>
                <a:spcPct val="90000"/>
              </a:lnSpc>
              <a:buNone/>
            </a:pPr>
            <a:endParaRPr lang="en-GB">
              <a:latin typeface="Arial" panose="020B0604020202020204" pitchFamily="34" charset="0"/>
              <a:cs typeface="Arial" panose="020B0604020202020204" pitchFamily="34" charset="0"/>
            </a:endParaRPr>
          </a:p>
        </p:txBody>
      </p:sp>
      <p:pic>
        <p:nvPicPr>
          <p:cNvPr id="4098" name="Picture 2" descr="Image result for thank you ">
            <a:extLst>
              <a:ext uri="{FF2B5EF4-FFF2-40B4-BE49-F238E27FC236}">
                <a16:creationId xmlns:a16="http://schemas.microsoft.com/office/drawing/2014/main" id="{32C30706-2843-4722-8E57-F584F0292C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992" r="9160" b="-1"/>
          <a:stretch/>
        </p:blipFill>
        <p:spPr bwMode="auto">
          <a:xfrm>
            <a:off x="6127951" y="2159000"/>
            <a:ext cx="3145536"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1728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939A6-D592-4435-98A8-D6008425BE8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B29A082-B6C6-412C-A067-17B2486FFFED}"/>
              </a:ext>
            </a:extLst>
          </p:cNvPr>
          <p:cNvSpPr>
            <a:spLocks noGrp="1"/>
          </p:cNvSpPr>
          <p:nvPr>
            <p:ph idx="1"/>
          </p:nvPr>
        </p:nvSpPr>
        <p:spPr/>
        <p:txBody>
          <a:bodyPr/>
          <a:lstStyle/>
          <a:p>
            <a:pPr marL="0" indent="0" algn="ctr">
              <a:buNone/>
            </a:pPr>
            <a:r>
              <a:rPr lang="en-GB" sz="1800" b="0" i="0" dirty="0" err="1">
                <a:solidFill>
                  <a:srgbClr val="000000"/>
                </a:solidFill>
                <a:effectLst/>
                <a:latin typeface="Arial" panose="020B0604020202020204" pitchFamily="34" charset="0"/>
                <a:cs typeface="Arial" panose="020B0604020202020204" pitchFamily="34" charset="0"/>
              </a:rPr>
              <a:t>DeakinCo</a:t>
            </a:r>
            <a:r>
              <a:rPr lang="en-GB" sz="1800" b="0" i="0" dirty="0">
                <a:solidFill>
                  <a:srgbClr val="000000"/>
                </a:solidFill>
                <a:effectLst/>
                <a:latin typeface="Arial" panose="020B0604020202020204" pitchFamily="34" charset="0"/>
                <a:cs typeface="Arial" panose="020B0604020202020204" pitchFamily="34" charset="0"/>
              </a:rPr>
              <a:t>. (2022). </a:t>
            </a:r>
            <a:r>
              <a:rPr lang="en-GB" sz="1800" b="0" i="1" dirty="0">
                <a:solidFill>
                  <a:srgbClr val="000000"/>
                </a:solidFill>
                <a:effectLst/>
                <a:latin typeface="Arial" panose="020B0604020202020204" pitchFamily="34" charset="0"/>
                <a:cs typeface="Arial" panose="020B0604020202020204" pitchFamily="34" charset="0"/>
              </a:rPr>
              <a:t>The Five Elements of Successful Teamwork.</a:t>
            </a:r>
            <a:r>
              <a:rPr lang="en-GB" sz="1800" b="0" i="0" dirty="0">
                <a:solidFill>
                  <a:srgbClr val="000000"/>
                </a:solidFill>
                <a:effectLst/>
                <a:latin typeface="Arial" panose="020B0604020202020204" pitchFamily="34" charset="0"/>
                <a:cs typeface="Arial" panose="020B0604020202020204" pitchFamily="34" charset="0"/>
              </a:rPr>
              <a:t> Available: https://www.deakinco.com/resource/the-five-elements-of-successful-teamwork/. Last accessed 11/04/2022.</a:t>
            </a:r>
          </a:p>
          <a:p>
            <a:pPr marL="0" indent="0">
              <a:buNone/>
            </a:pPr>
            <a:r>
              <a:rPr lang="en-GB" b="0" i="0" dirty="0">
                <a:solidFill>
                  <a:srgbClr val="000000"/>
                </a:solidFill>
                <a:effectLst/>
                <a:latin typeface="Arial" panose="020B0604020202020204" pitchFamily="34" charset="0"/>
                <a:cs typeface="Arial" panose="020B0604020202020204" pitchFamily="34" charset="0"/>
              </a:rPr>
              <a:t>Masterclass. (2022). </a:t>
            </a:r>
            <a:r>
              <a:rPr lang="en-GB" b="0" i="1" dirty="0">
                <a:solidFill>
                  <a:srgbClr val="000000"/>
                </a:solidFill>
                <a:effectLst/>
                <a:latin typeface="Arial" panose="020B0604020202020204" pitchFamily="34" charset="0"/>
                <a:cs typeface="Arial" panose="020B0604020202020204" pitchFamily="34" charset="0"/>
              </a:rPr>
              <a:t>9 Steps to Building a Strong and Efficient Team: How to Build a Strong Team.</a:t>
            </a:r>
            <a:r>
              <a:rPr lang="en-GB" b="0" i="0" dirty="0">
                <a:solidFill>
                  <a:srgbClr val="000000"/>
                </a:solidFill>
                <a:effectLst/>
                <a:latin typeface="Arial" panose="020B0604020202020204" pitchFamily="34" charset="0"/>
                <a:cs typeface="Arial" panose="020B0604020202020204" pitchFamily="34" charset="0"/>
              </a:rPr>
              <a:t> Available: https://www.masterclass.com/articles/how-to-build-a-strong-team#quiz-0. Last accessed 11/04/2022.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01579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ixaDeTexto 4">
            <a:extLst>
              <a:ext uri="{FF2B5EF4-FFF2-40B4-BE49-F238E27FC236}">
                <a16:creationId xmlns:a16="http://schemas.microsoft.com/office/drawing/2014/main" id="{0A7117B7-941E-A392-2D01-B9460D06D912}"/>
              </a:ext>
            </a:extLst>
          </p:cNvPr>
          <p:cNvSpPr txBox="1"/>
          <p:nvPr/>
        </p:nvSpPr>
        <p:spPr>
          <a:xfrm>
            <a:off x="1434988" y="159649"/>
            <a:ext cx="9961852" cy="5859746"/>
          </a:xfrm>
          <a:prstGeom prst="rect">
            <a:avLst/>
          </a:prstGeom>
          <a:noFill/>
        </p:spPr>
        <p:txBody>
          <a:bodyPr wrap="square">
            <a:spAutoFit/>
          </a:bodyPr>
          <a:lstStyle/>
          <a:p>
            <a:pPr algn="just">
              <a:lnSpc>
                <a:spcPct val="150000"/>
              </a:lnSpc>
              <a:spcBef>
                <a:spcPts val="1200"/>
              </a:spcBef>
            </a:pPr>
            <a:r>
              <a:rPr lang="en-GB" sz="1800" b="1" kern="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pt-PT" sz="2400" b="1" kern="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Keats, J.P., 2019. Leadership and teamwork: essential roles in patient safety.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Obstetrics and Gynecology Clinics</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46</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pp.293-303.</a:t>
            </a:r>
            <a:endParaRPr lang="pt-PT" sz="16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Lacerenza, C.N., Marlow, S.L., Tannenbaum, S.I. and Salas, E., 2018. Team development interventions: Evidence-based approaches for improving Teamwork.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American psychologist</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73</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p.517.</a:t>
            </a:r>
            <a:endParaRPr lang="pt-PT" sz="16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Martono, S., KHOIRUDDIN, M., WIJAYANTO, A., RIDLOAH, S., WULANSARI, N.A. and Udin, U.D.I.N., 2020. Increasing Teamwork, Organizational Commitment and Effectiveness through the Implementation of Collaborative Resolution.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Journal of Asian Finance, Economics and Business</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pp.427-437.</a:t>
            </a:r>
            <a:endParaRPr lang="pt-PT" sz="16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Samai, C. and Campbell, R., 2021. Culture, Teamwork and engagement: 40 years of finding the right ingredients.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Current Opinion in Cardiology</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36</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pp.105-109.</a:t>
            </a:r>
            <a:endParaRPr lang="pt-PT" sz="16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Super, J.F., 2020. Building innovative teams: Leadership strategies across the various stages of team development.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Business Horizons</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63</a:t>
            </a:r>
            <a:r>
              <a:rPr lang="en-IN"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pp.553-563.</a:t>
            </a:r>
            <a:endParaRPr lang="pt-PT" sz="16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27391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899" y="540983"/>
            <a:ext cx="8911687" cy="1280890"/>
          </a:xfrm>
        </p:spPr>
        <p:txBody>
          <a:bodyPr/>
          <a:lstStyle/>
          <a:p>
            <a:r>
              <a:rPr lang="en-IN" b="1" dirty="0"/>
              <a:t>References</a:t>
            </a:r>
            <a:br>
              <a:rPr lang="en-IN" b="1" dirty="0"/>
            </a:br>
            <a:endParaRPr lang="en-IN" dirty="0"/>
          </a:p>
        </p:txBody>
      </p:sp>
      <p:sp>
        <p:nvSpPr>
          <p:cNvPr id="4" name="Content Placeholder 3"/>
          <p:cNvSpPr>
            <a:spLocks noGrp="1"/>
          </p:cNvSpPr>
          <p:nvPr>
            <p:ph sz="half" idx="2"/>
          </p:nvPr>
        </p:nvSpPr>
        <p:spPr>
          <a:xfrm>
            <a:off x="976394" y="1301857"/>
            <a:ext cx="9810426" cy="4788977"/>
          </a:xfrm>
        </p:spPr>
        <p:txBody>
          <a:bodyPr>
            <a:noAutofit/>
          </a:bodyPr>
          <a:lstStyle/>
          <a:p>
            <a:pPr marL="0" indent="0">
              <a:buNone/>
            </a:pPr>
            <a:r>
              <a:rPr lang="en-IN" sz="1100" dirty="0"/>
              <a:t> </a:t>
            </a:r>
          </a:p>
          <a:p>
            <a:r>
              <a:rPr lang="en-IN" sz="1400" dirty="0" err="1"/>
              <a:t>Anåker</a:t>
            </a:r>
            <a:r>
              <a:rPr lang="en-IN" sz="1400" dirty="0"/>
              <a:t>, A., von Koch, L., Eriksson, G., </a:t>
            </a:r>
            <a:r>
              <a:rPr lang="en-IN" sz="1400" dirty="0" err="1"/>
              <a:t>Sjöstrand</a:t>
            </a:r>
            <a:r>
              <a:rPr lang="en-IN" sz="1400" dirty="0"/>
              <a:t>, C. and Elf, M., (2020). The physical environment and multi-professional teamwork in three newly built stroke units. </a:t>
            </a:r>
            <a:r>
              <a:rPr lang="en-IN" sz="1400" i="1" dirty="0"/>
              <a:t>Disability and Rehabilitation</a:t>
            </a:r>
            <a:r>
              <a:rPr lang="en-IN" sz="1400" dirty="0"/>
              <a:t>, pp.1-9.</a:t>
            </a:r>
          </a:p>
          <a:p>
            <a:r>
              <a:rPr lang="en-IN" sz="1400" dirty="0" err="1"/>
              <a:t>Etherington</a:t>
            </a:r>
            <a:r>
              <a:rPr lang="en-IN" sz="1400" dirty="0"/>
              <a:t>, C., Wu, M., Cheng-</a:t>
            </a:r>
            <a:r>
              <a:rPr lang="en-IN" sz="1400" dirty="0" err="1"/>
              <a:t>Boivin</a:t>
            </a:r>
            <a:r>
              <a:rPr lang="en-IN" sz="1400" dirty="0"/>
              <a:t>, O., </a:t>
            </a:r>
            <a:r>
              <a:rPr lang="en-IN" sz="1400" dirty="0" err="1"/>
              <a:t>Larrigan</a:t>
            </a:r>
            <a:r>
              <a:rPr lang="en-IN" sz="1400" dirty="0"/>
              <a:t>, S. and </a:t>
            </a:r>
            <a:r>
              <a:rPr lang="en-IN" sz="1400" dirty="0" err="1"/>
              <a:t>Boet</a:t>
            </a:r>
            <a:r>
              <a:rPr lang="en-IN" sz="1400" dirty="0"/>
              <a:t>, S., (2019). </a:t>
            </a:r>
            <a:r>
              <a:rPr lang="en-IN" sz="1400" dirty="0" err="1"/>
              <a:t>Interprofessional</a:t>
            </a:r>
            <a:r>
              <a:rPr lang="en-IN" sz="1400" dirty="0"/>
              <a:t> communication in the operating room: a narrative review to advance research and practice. </a:t>
            </a:r>
            <a:r>
              <a:rPr lang="en-IN" sz="1400" i="1" dirty="0"/>
              <a:t>Canadian Journal of </a:t>
            </a:r>
            <a:r>
              <a:rPr lang="en-IN" sz="1400" i="1" dirty="0" err="1"/>
              <a:t>Anesthesia</a:t>
            </a:r>
            <a:r>
              <a:rPr lang="en-IN" sz="1400" i="1" dirty="0"/>
              <a:t>/Journal </a:t>
            </a:r>
            <a:r>
              <a:rPr lang="en-IN" sz="1400" i="1" dirty="0" err="1"/>
              <a:t>canadien</a:t>
            </a:r>
            <a:r>
              <a:rPr lang="en-IN" sz="1400" i="1" dirty="0"/>
              <a:t> </a:t>
            </a:r>
            <a:r>
              <a:rPr lang="en-IN" sz="1400" i="1" dirty="0" err="1"/>
              <a:t>d'anesthésie</a:t>
            </a:r>
            <a:r>
              <a:rPr lang="en-IN" sz="1400" dirty="0"/>
              <a:t>, </a:t>
            </a:r>
            <a:r>
              <a:rPr lang="en-IN" sz="1400" i="1" dirty="0"/>
              <a:t>66</a:t>
            </a:r>
            <a:r>
              <a:rPr lang="en-IN" sz="1400" dirty="0"/>
              <a:t>(10), pp.1251-1260.</a:t>
            </a:r>
          </a:p>
          <a:p>
            <a:r>
              <a:rPr lang="en-IN" sz="1400" dirty="0"/>
              <a:t>Goodwin, C.D., Velasquez, E., Ross, J., </a:t>
            </a:r>
            <a:r>
              <a:rPr lang="en-IN" sz="1400" dirty="0" err="1"/>
              <a:t>Kueffer</a:t>
            </a:r>
            <a:r>
              <a:rPr lang="en-IN" sz="1400" dirty="0"/>
              <a:t>, A.M., </a:t>
            </a:r>
            <a:r>
              <a:rPr lang="en-IN" sz="1400" dirty="0" err="1"/>
              <a:t>Molefe</a:t>
            </a:r>
            <a:r>
              <a:rPr lang="en-IN" sz="1400" dirty="0"/>
              <a:t>, A.C., </a:t>
            </a:r>
            <a:r>
              <a:rPr lang="en-IN" sz="1400" dirty="0" err="1"/>
              <a:t>Modali</a:t>
            </a:r>
            <a:r>
              <a:rPr lang="en-IN" sz="1400" dirty="0"/>
              <a:t>, L., Bell, G., </a:t>
            </a:r>
            <a:r>
              <a:rPr lang="en-IN" sz="1400" dirty="0" err="1"/>
              <a:t>Delisle</a:t>
            </a:r>
            <a:r>
              <a:rPr lang="en-IN" sz="1400" dirty="0"/>
              <a:t>, M. and </a:t>
            </a:r>
            <a:r>
              <a:rPr lang="en-IN" sz="1400" dirty="0" err="1"/>
              <a:t>Hannenberg</a:t>
            </a:r>
            <a:r>
              <a:rPr lang="en-IN" sz="1400" dirty="0"/>
              <a:t>, A.A., (2021). Development of a Novel and Scalable Simulation-Based Teamwork Training Model Using Within-Group Debriefing of Observed Video Simulation. </a:t>
            </a:r>
            <a:r>
              <a:rPr lang="en-IN" sz="1400" i="1" dirty="0"/>
              <a:t>The Joint Commission Journal on Quality and Patient Safety</a:t>
            </a:r>
            <a:r>
              <a:rPr lang="en-IN" sz="1400" dirty="0"/>
              <a:t>, </a:t>
            </a:r>
            <a:r>
              <a:rPr lang="en-IN" sz="1400" i="1" dirty="0"/>
              <a:t>47</a:t>
            </a:r>
            <a:r>
              <a:rPr lang="en-IN" sz="1400" dirty="0"/>
              <a:t>(6), pp.385-391.</a:t>
            </a:r>
          </a:p>
          <a:p>
            <a:r>
              <a:rPr lang="en-IN" sz="1400" dirty="0" err="1"/>
              <a:t>Guntara</a:t>
            </a:r>
            <a:r>
              <a:rPr lang="en-IN" sz="1400" dirty="0"/>
              <a:t>, Y., </a:t>
            </a:r>
            <a:r>
              <a:rPr lang="en-IN" sz="1400" dirty="0" err="1"/>
              <a:t>Hafid</a:t>
            </a:r>
            <a:r>
              <a:rPr lang="en-IN" sz="1400" dirty="0"/>
              <a:t>, T. and Sari, I.F., (2021). Does TPACK Mastery Affect Teamwork Skills? A Causal-Comparative Study of Pre-Service Physics Teachers. </a:t>
            </a:r>
            <a:r>
              <a:rPr lang="en-IN" sz="1400" i="1" dirty="0" err="1"/>
              <a:t>Jurnal</a:t>
            </a:r>
            <a:r>
              <a:rPr lang="en-IN" sz="1400" i="1" dirty="0"/>
              <a:t> </a:t>
            </a:r>
            <a:r>
              <a:rPr lang="en-IN" sz="1400" i="1" dirty="0" err="1"/>
              <a:t>Ilmiah</a:t>
            </a:r>
            <a:r>
              <a:rPr lang="en-IN" sz="1400" i="1" dirty="0"/>
              <a:t> </a:t>
            </a:r>
            <a:r>
              <a:rPr lang="en-IN" sz="1400" i="1" dirty="0" err="1"/>
              <a:t>Pendidikan</a:t>
            </a:r>
            <a:r>
              <a:rPr lang="en-IN" sz="1400" i="1" dirty="0"/>
              <a:t> </a:t>
            </a:r>
            <a:r>
              <a:rPr lang="en-IN" sz="1400" i="1" dirty="0" err="1"/>
              <a:t>Fisika</a:t>
            </a:r>
            <a:r>
              <a:rPr lang="en-IN" sz="1400" i="1" dirty="0"/>
              <a:t> Al-</a:t>
            </a:r>
            <a:r>
              <a:rPr lang="en-IN" sz="1400" i="1" dirty="0" err="1"/>
              <a:t>Biruni</a:t>
            </a:r>
            <a:r>
              <a:rPr lang="en-IN" sz="1400" i="1" dirty="0"/>
              <a:t> [Journal of Physics Education Al-</a:t>
            </a:r>
            <a:r>
              <a:rPr lang="en-IN" sz="1400" i="1" dirty="0" err="1"/>
              <a:t>Biruni</a:t>
            </a:r>
            <a:r>
              <a:rPr lang="en-IN" sz="1400" i="1" dirty="0"/>
              <a:t>]</a:t>
            </a:r>
            <a:r>
              <a:rPr lang="en-IN" sz="1400" dirty="0"/>
              <a:t>, </a:t>
            </a:r>
            <a:r>
              <a:rPr lang="en-IN" sz="1400" i="1" dirty="0"/>
              <a:t>10</a:t>
            </a:r>
            <a:r>
              <a:rPr lang="en-IN" sz="1400" dirty="0"/>
              <a:t>(1), pp.37-46.</a:t>
            </a:r>
          </a:p>
          <a:p>
            <a:r>
              <a:rPr lang="en-IN" sz="1400" dirty="0" err="1"/>
              <a:t>Hayirli</a:t>
            </a:r>
            <a:r>
              <a:rPr lang="en-IN" sz="1400" dirty="0"/>
              <a:t>, T.C., Stark, N., </a:t>
            </a:r>
            <a:r>
              <a:rPr lang="en-IN" sz="1400" dirty="0" err="1"/>
              <a:t>Bhanja</a:t>
            </a:r>
            <a:r>
              <a:rPr lang="en-IN" sz="1400" dirty="0"/>
              <a:t>, A., Hardy, J., Peabody, C. and </a:t>
            </a:r>
            <a:r>
              <a:rPr lang="en-IN" sz="1400" dirty="0" err="1"/>
              <a:t>Kerrissey</a:t>
            </a:r>
            <a:r>
              <a:rPr lang="en-IN" sz="1400" dirty="0"/>
              <a:t>, M., (2021). Masked and Distanced: How Personal Protective Equipment Affects Teamwork in Emergency Care. In </a:t>
            </a:r>
            <a:r>
              <a:rPr lang="en-IN" sz="1400" i="1" dirty="0"/>
              <a:t>Academy of Management Proceedings</a:t>
            </a:r>
            <a:r>
              <a:rPr lang="en-IN" sz="1400" dirty="0"/>
              <a:t> (Vol. (2021), No. 1, p. 13948). Briarcliff Manor, NY 10510: Academy of Management.</a:t>
            </a:r>
          </a:p>
          <a:p>
            <a:r>
              <a:rPr lang="en-IN" sz="1400" dirty="0" err="1"/>
              <a:t>Lairamore</a:t>
            </a:r>
            <a:r>
              <a:rPr lang="en-IN" sz="1400" dirty="0"/>
              <a:t>, C., Morris, D., </a:t>
            </a:r>
            <a:r>
              <a:rPr lang="en-IN" sz="1400" dirty="0" err="1"/>
              <a:t>Schichtl</a:t>
            </a:r>
            <a:r>
              <a:rPr lang="en-IN" sz="1400" dirty="0"/>
              <a:t>, R., George-Paschal, L., Martens, H., </a:t>
            </a:r>
            <a:r>
              <a:rPr lang="en-IN" sz="1400" dirty="0" err="1"/>
              <a:t>Maragakis</a:t>
            </a:r>
            <a:r>
              <a:rPr lang="en-IN" sz="1400" dirty="0"/>
              <a:t>, A., </a:t>
            </a:r>
            <a:r>
              <a:rPr lang="en-IN" sz="1400" dirty="0" err="1"/>
              <a:t>Garnica</a:t>
            </a:r>
            <a:r>
              <a:rPr lang="en-IN" sz="1400" dirty="0"/>
              <a:t>, M., Jones, B., Grantham, M. and </a:t>
            </a:r>
            <a:r>
              <a:rPr lang="en-IN" sz="1400" dirty="0" err="1"/>
              <a:t>Bruenger</a:t>
            </a:r>
            <a:r>
              <a:rPr lang="en-IN" sz="1400" dirty="0"/>
              <a:t>, A., (2018). Impact of team composition on student perceptions of </a:t>
            </a:r>
            <a:r>
              <a:rPr lang="en-IN" sz="1400" dirty="0" err="1"/>
              <a:t>interprofessional</a:t>
            </a:r>
            <a:r>
              <a:rPr lang="en-IN" sz="1400" dirty="0"/>
              <a:t> teamwork: A 6-year cohort study. </a:t>
            </a:r>
            <a:r>
              <a:rPr lang="en-IN" sz="1400" i="1" dirty="0"/>
              <a:t>Journal of </a:t>
            </a:r>
            <a:r>
              <a:rPr lang="en-IN" sz="1400" i="1" dirty="0" err="1"/>
              <a:t>interprofessional</a:t>
            </a:r>
            <a:r>
              <a:rPr lang="en-IN" sz="1400" i="1" dirty="0"/>
              <a:t> Care</a:t>
            </a:r>
            <a:r>
              <a:rPr lang="en-IN" sz="1400" dirty="0"/>
              <a:t>, </a:t>
            </a:r>
            <a:r>
              <a:rPr lang="en-IN" sz="1400" i="1" dirty="0"/>
              <a:t>32</a:t>
            </a:r>
            <a:r>
              <a:rPr lang="en-IN" sz="1400" dirty="0"/>
              <a:t>(2), pp.143-150.</a:t>
            </a:r>
          </a:p>
          <a:p>
            <a:endParaRPr lang="en-IN" sz="1400" dirty="0"/>
          </a:p>
        </p:txBody>
      </p:sp>
    </p:spTree>
    <p:extLst>
      <p:ext uri="{BB962C8B-B14F-4D97-AF65-F5344CB8AC3E}">
        <p14:creationId xmlns:p14="http://schemas.microsoft.com/office/powerpoint/2010/main" val="8019863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720312" y="624110"/>
            <a:ext cx="9784299" cy="1280890"/>
          </a:xfrm>
        </p:spPr>
        <p:txBody>
          <a:bodyPr/>
          <a:lstStyle/>
          <a:p>
            <a:r>
              <a:rPr lang="en-IN" b="1" dirty="0"/>
              <a:t>References</a:t>
            </a:r>
            <a:br>
              <a:rPr lang="en-IN" b="1" dirty="0"/>
            </a:br>
            <a:endParaRPr lang="en-IN" dirty="0"/>
          </a:p>
        </p:txBody>
      </p:sp>
      <p:sp>
        <p:nvSpPr>
          <p:cNvPr id="4" name="Content Placeholder 3"/>
          <p:cNvSpPr>
            <a:spLocks noGrp="1"/>
          </p:cNvSpPr>
          <p:nvPr>
            <p:ph sz="half" idx="4294967295"/>
          </p:nvPr>
        </p:nvSpPr>
        <p:spPr>
          <a:xfrm>
            <a:off x="1100380" y="1627322"/>
            <a:ext cx="10228881" cy="4570277"/>
          </a:xfrm>
        </p:spPr>
        <p:txBody>
          <a:bodyPr>
            <a:noAutofit/>
          </a:bodyPr>
          <a:lstStyle/>
          <a:p>
            <a:r>
              <a:rPr lang="en-IN" sz="1400" dirty="0" err="1"/>
              <a:t>Lairamore</a:t>
            </a:r>
            <a:r>
              <a:rPr lang="en-IN" sz="1400" dirty="0"/>
              <a:t>, C., Reed, C.C., Damon, Z., Rowe, V., Baker, J., Griffith, K. and </a:t>
            </a:r>
            <a:r>
              <a:rPr lang="en-IN" sz="1400" dirty="0" err="1"/>
              <a:t>VanHoose</a:t>
            </a:r>
            <a:r>
              <a:rPr lang="en-IN" sz="1400" dirty="0"/>
              <a:t>, L., (2019). A peer-led </a:t>
            </a:r>
            <a:r>
              <a:rPr lang="en-IN" sz="1400" dirty="0" err="1"/>
              <a:t>interprofessional</a:t>
            </a:r>
            <a:r>
              <a:rPr lang="en-IN" sz="1400" dirty="0"/>
              <a:t> simulation experience improves perceptions of teamwork. </a:t>
            </a:r>
            <a:r>
              <a:rPr lang="en-IN" sz="1400" i="1" dirty="0"/>
              <a:t>Clinical Simulation in Nursing</a:t>
            </a:r>
            <a:r>
              <a:rPr lang="en-IN" sz="1400" dirty="0"/>
              <a:t>, </a:t>
            </a:r>
            <a:r>
              <a:rPr lang="en-IN" sz="1400" i="1" dirty="0"/>
              <a:t>34</a:t>
            </a:r>
            <a:r>
              <a:rPr lang="en-IN" sz="1400" dirty="0"/>
              <a:t>, pp.22-29.</a:t>
            </a:r>
          </a:p>
          <a:p>
            <a:r>
              <a:rPr lang="en-IN" sz="1400" dirty="0" err="1"/>
              <a:t>Meng</a:t>
            </a:r>
            <a:r>
              <a:rPr lang="en-IN" sz="1400" dirty="0"/>
              <a:t>, C.A.O., Tao, W.A.N.G., </a:t>
            </a:r>
            <a:r>
              <a:rPr lang="en-IN" sz="1400" dirty="0" err="1"/>
              <a:t>Qianqian</a:t>
            </a:r>
            <a:r>
              <a:rPr lang="en-IN" sz="1400" dirty="0"/>
              <a:t>, Z.H.A.I. and Yan, Q.I.N., (2020). Effect of ISBAR communication training model on communication skills and teamwork ability of general practitioners participating in standardized residency training. </a:t>
            </a:r>
            <a:r>
              <a:rPr lang="en-IN" sz="1400" i="1" dirty="0"/>
              <a:t>Chinese General Practice</a:t>
            </a:r>
            <a:r>
              <a:rPr lang="en-IN" sz="1400" dirty="0"/>
              <a:t>, </a:t>
            </a:r>
            <a:r>
              <a:rPr lang="en-IN" sz="1400" i="1" dirty="0"/>
              <a:t>23</a:t>
            </a:r>
            <a:r>
              <a:rPr lang="en-IN" sz="1400" dirty="0"/>
              <a:t>(16), p.2062.</a:t>
            </a:r>
          </a:p>
          <a:p>
            <a:r>
              <a:rPr lang="en-IN" sz="1400" dirty="0" err="1"/>
              <a:t>Rajendran</a:t>
            </a:r>
            <a:r>
              <a:rPr lang="en-IN" sz="1400" dirty="0"/>
              <a:t>, L., (2022). “Teamwork makes the dream work”-interdisciplinary team dynamics within the operating room. </a:t>
            </a:r>
            <a:r>
              <a:rPr lang="en-IN" sz="1400" i="1" dirty="0"/>
              <a:t>Canadian Medical Education Journal</a:t>
            </a:r>
            <a:r>
              <a:rPr lang="en-IN" sz="1400" dirty="0"/>
              <a:t>, </a:t>
            </a:r>
            <a:r>
              <a:rPr lang="en-IN" sz="1400" i="1" dirty="0"/>
              <a:t>13</a:t>
            </a:r>
            <a:r>
              <a:rPr lang="en-IN" sz="1400" dirty="0"/>
              <a:t>(1), p.108.</a:t>
            </a:r>
          </a:p>
          <a:p>
            <a:r>
              <a:rPr lang="en-IN" sz="1400" dirty="0" err="1"/>
              <a:t>Rosengarten</a:t>
            </a:r>
            <a:r>
              <a:rPr lang="en-IN" sz="1400" dirty="0"/>
              <a:t>, L., (2021). Teamwork in nursing: essential elements for practice. </a:t>
            </a:r>
            <a:r>
              <a:rPr lang="en-IN" sz="1400" i="1" dirty="0"/>
              <a:t>Nursing management</a:t>
            </a:r>
            <a:r>
              <a:rPr lang="en-IN" sz="1400" dirty="0"/>
              <a:t>, </a:t>
            </a:r>
            <a:r>
              <a:rPr lang="en-IN" sz="1400" i="1" dirty="0"/>
              <a:t>28</a:t>
            </a:r>
            <a:r>
              <a:rPr lang="en-IN" sz="1400" dirty="0"/>
              <a:t>(3).</a:t>
            </a:r>
          </a:p>
          <a:p>
            <a:r>
              <a:rPr lang="en-IN" sz="1400" dirty="0" err="1"/>
              <a:t>Rydenfält</a:t>
            </a:r>
            <a:r>
              <a:rPr lang="en-IN" sz="1400" dirty="0"/>
              <a:t>, C., </a:t>
            </a:r>
            <a:r>
              <a:rPr lang="en-IN" sz="1400" dirty="0" err="1"/>
              <a:t>Borell</a:t>
            </a:r>
            <a:r>
              <a:rPr lang="en-IN" sz="1400" dirty="0"/>
              <a:t>, J. and </a:t>
            </a:r>
            <a:r>
              <a:rPr lang="en-IN" sz="1400" dirty="0" err="1"/>
              <a:t>Erlingsdottir</a:t>
            </a:r>
            <a:r>
              <a:rPr lang="en-IN" sz="1400" dirty="0"/>
              <a:t>, G., (2018). What do doctors mean when they talk about teamwork? Possible implications for </a:t>
            </a:r>
            <a:r>
              <a:rPr lang="en-IN" sz="1400" dirty="0" err="1"/>
              <a:t>interprofessional</a:t>
            </a:r>
            <a:r>
              <a:rPr lang="en-IN" sz="1400" dirty="0"/>
              <a:t> care. </a:t>
            </a:r>
            <a:r>
              <a:rPr lang="en-IN" sz="1400" i="1" dirty="0"/>
              <a:t>Journal of </a:t>
            </a:r>
            <a:r>
              <a:rPr lang="en-IN" sz="1400" i="1" dirty="0" err="1"/>
              <a:t>interprofessional</a:t>
            </a:r>
            <a:r>
              <a:rPr lang="en-IN" sz="1400" i="1" dirty="0"/>
              <a:t> care</a:t>
            </a:r>
            <a:r>
              <a:rPr lang="en-IN" sz="1400" dirty="0"/>
              <a:t>.</a:t>
            </a:r>
          </a:p>
          <a:p>
            <a:r>
              <a:rPr lang="en-IN" sz="1400" dirty="0" err="1"/>
              <a:t>Suwandana</a:t>
            </a:r>
            <a:r>
              <a:rPr lang="en-IN" sz="1400" dirty="0"/>
              <a:t>, G., (2019). Role of transformational leadership mediation: effect of emotional and communication intelligence towards teamwork effectiveness. </a:t>
            </a:r>
            <a:r>
              <a:rPr lang="en-IN" sz="1400" i="1" dirty="0"/>
              <a:t>International research journal of management, IT and social sciences</a:t>
            </a:r>
            <a:r>
              <a:rPr lang="en-IN" sz="1400" dirty="0"/>
              <a:t>, </a:t>
            </a:r>
            <a:r>
              <a:rPr lang="en-IN" sz="1400" i="1" dirty="0"/>
              <a:t>6</a:t>
            </a:r>
            <a:r>
              <a:rPr lang="en-IN" sz="1400" dirty="0"/>
              <a:t>(2), pp.52-62.</a:t>
            </a:r>
          </a:p>
          <a:p>
            <a:r>
              <a:rPr lang="en-IN" sz="1400" dirty="0" err="1"/>
              <a:t>Tervajärvi</a:t>
            </a:r>
            <a:r>
              <a:rPr lang="en-IN" sz="1400" dirty="0"/>
              <a:t>, L., </a:t>
            </a:r>
            <a:r>
              <a:rPr lang="en-IN" sz="1400" dirty="0" err="1"/>
              <a:t>Hutri-Kähönen</a:t>
            </a:r>
            <a:r>
              <a:rPr lang="en-IN" sz="1400" dirty="0"/>
              <a:t>, N. and </a:t>
            </a:r>
            <a:r>
              <a:rPr lang="en-IN" sz="1400" dirty="0" err="1"/>
              <a:t>Rautiola</a:t>
            </a:r>
            <a:r>
              <a:rPr lang="en-IN" sz="1400" dirty="0"/>
              <a:t>, A.M., (2021). Student-LED </a:t>
            </a:r>
            <a:r>
              <a:rPr lang="en-IN" sz="1400" dirty="0" err="1"/>
              <a:t>interprofessional</a:t>
            </a:r>
            <a:r>
              <a:rPr lang="en-IN" sz="1400" dirty="0"/>
              <a:t> sequential simulation improves communication and teamwork. </a:t>
            </a:r>
            <a:r>
              <a:rPr lang="en-IN" sz="1400" i="1" dirty="0"/>
              <a:t>Nurse Education in Practice</a:t>
            </a:r>
            <a:r>
              <a:rPr lang="en-IN" sz="1400" dirty="0"/>
              <a:t>, </a:t>
            </a:r>
            <a:r>
              <a:rPr lang="en-IN" sz="1400" i="1" dirty="0"/>
              <a:t>51</a:t>
            </a:r>
            <a:r>
              <a:rPr lang="en-IN" sz="1400" dirty="0"/>
              <a:t>, p.102983.</a:t>
            </a:r>
          </a:p>
          <a:p>
            <a:r>
              <a:rPr lang="en-IN" sz="1400" dirty="0"/>
              <a:t>Wickersham, A., Johnson, K., Kamath, A. and </a:t>
            </a:r>
            <a:r>
              <a:rPr lang="en-IN" sz="1400" dirty="0" err="1"/>
              <a:t>Kaboli</a:t>
            </a:r>
            <a:r>
              <a:rPr lang="en-IN" sz="1400" dirty="0"/>
              <a:t>, P.J., (2018). Novel use of communication technology to improve nurse-physician communication, teamwork, and care coordination during bedside rounds. </a:t>
            </a:r>
            <a:r>
              <a:rPr lang="en-IN" sz="1400" i="1" dirty="0"/>
              <a:t>Journal of Communication in Healthcare</a:t>
            </a:r>
            <a:r>
              <a:rPr lang="en-IN" sz="1400" dirty="0"/>
              <a:t>, </a:t>
            </a:r>
            <a:r>
              <a:rPr lang="en-IN" sz="1400" i="1" dirty="0"/>
              <a:t>11</a:t>
            </a:r>
            <a:r>
              <a:rPr lang="en-IN" sz="1400" dirty="0"/>
              <a:t>(1), pp.56-61.</a:t>
            </a:r>
          </a:p>
          <a:p>
            <a:endParaRPr lang="en-IN" sz="1400" dirty="0"/>
          </a:p>
        </p:txBody>
      </p:sp>
    </p:spTree>
    <p:extLst>
      <p:ext uri="{BB962C8B-B14F-4D97-AF65-F5344CB8AC3E}">
        <p14:creationId xmlns:p14="http://schemas.microsoft.com/office/powerpoint/2010/main" val="888122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4429" y="0"/>
            <a:ext cx="12496800" cy="6858000"/>
          </a:xfrm>
          <a:prstGeom prst="rect">
            <a:avLst/>
          </a:prstGeom>
        </p:spPr>
      </p:pic>
    </p:spTree>
    <p:extLst>
      <p:ext uri="{BB962C8B-B14F-4D97-AF65-F5344CB8AC3E}">
        <p14:creationId xmlns:p14="http://schemas.microsoft.com/office/powerpoint/2010/main" val="2846264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177</TotalTime>
  <Words>3350</Words>
  <Application>Microsoft Office PowerPoint</Application>
  <PresentationFormat>Widescreen</PresentationFormat>
  <Paragraphs>231</Paragraphs>
  <Slides>40</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Agency FB</vt:lpstr>
      <vt:lpstr>Aharoni</vt:lpstr>
      <vt:lpstr>Algerian</vt:lpstr>
      <vt:lpstr>Arial</vt:lpstr>
      <vt:lpstr>Calibri</vt:lpstr>
      <vt:lpstr>Calibri Light</vt:lpstr>
      <vt:lpstr>Roboto</vt:lpstr>
      <vt:lpstr>Times New Roman</vt:lpstr>
      <vt:lpstr>Trebuchet MS</vt:lpstr>
      <vt:lpstr>Wingdings 3</vt:lpstr>
      <vt:lpstr>Facet</vt:lpstr>
      <vt:lpstr>Effective Team Work and Communication</vt:lpstr>
      <vt:lpstr>PowerPoint Presentation</vt:lpstr>
      <vt:lpstr>BENEFITS OF TEAM WORK</vt:lpstr>
      <vt:lpstr>The Benefits of Team Work </vt:lpstr>
      <vt:lpstr>The Benefits of Team Work </vt:lpstr>
      <vt:lpstr>Team work leads to better problem solving</vt:lpstr>
      <vt:lpstr>Team work helps to Achieve better productivity</vt:lpstr>
      <vt:lpstr>The Benefits of Team Work </vt:lpstr>
      <vt:lpstr>Stages of team development</vt:lpstr>
      <vt:lpstr>Forming  Stage</vt:lpstr>
      <vt:lpstr>Storming stage</vt:lpstr>
      <vt:lpstr>Norming stage</vt:lpstr>
      <vt:lpstr>performing</vt:lpstr>
      <vt:lpstr>Adjourning stage</vt:lpstr>
      <vt:lpstr>PowerPoint Presentation</vt:lpstr>
      <vt:lpstr>Analyzing the communication model</vt:lpstr>
      <vt:lpstr>Analyzing the communication model  </vt:lpstr>
      <vt:lpstr>Analyzing the communication model  </vt:lpstr>
      <vt:lpstr>Discussion on the teamwork and communication within the organization </vt:lpstr>
      <vt:lpstr>Discussion on the teamwork and communication within the organization </vt:lpstr>
      <vt:lpstr>Discussion on the teamwork and communication within the organization </vt:lpstr>
      <vt:lpstr>Importance of the effective teamwork and better communication management </vt:lpstr>
      <vt:lpstr>Importance of the effective teamwork and better communication management </vt:lpstr>
      <vt:lpstr>Demonstration of the case analysis </vt:lpstr>
      <vt:lpstr>Discussing the ways of improvement </vt:lpstr>
      <vt:lpstr>Demonstration of the case analysis </vt:lpstr>
      <vt:lpstr>Discussing the ways of improvement </vt:lpstr>
      <vt:lpstr>Discussing the ways of improvement </vt:lpstr>
      <vt:lpstr>PowerPoint Presentation</vt:lpstr>
      <vt:lpstr>Successful Team Development in a Care Home (Importance of Team Development) </vt:lpstr>
      <vt:lpstr>The Key Elements of a Successful Team</vt:lpstr>
      <vt:lpstr>Steps to Build A Successful Team</vt:lpstr>
      <vt:lpstr>Leadership </vt:lpstr>
      <vt:lpstr>Setting expectations </vt:lpstr>
      <vt:lpstr>Conclusion</vt:lpstr>
      <vt:lpstr>References</vt:lpstr>
      <vt:lpstr>PowerPoint Presentation</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Team Development In A Care Home</dc:title>
  <dc:creator>Hakeem Akhtar</dc:creator>
  <cp:lastModifiedBy>Guest</cp:lastModifiedBy>
  <cp:revision>34</cp:revision>
  <dcterms:created xsi:type="dcterms:W3CDTF">2022-04-08T15:05:09Z</dcterms:created>
  <dcterms:modified xsi:type="dcterms:W3CDTF">2022-04-28T14:36:17Z</dcterms:modified>
</cp:coreProperties>
</file>