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A860D0-E007-4812-B91A-80DF06A41146}" v="69" dt="2022-12-05T22:50:44.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105" d="100"/>
          <a:sy n="105" d="100"/>
        </p:scale>
        <p:origin x="83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D243C1-FF72-43C8-9DD7-B9A67D37EEAE}" type="doc">
      <dgm:prSet loTypeId="urn:microsoft.com/office/officeart/2008/layout/VerticalCurvedList" loCatId="list" qsTypeId="urn:microsoft.com/office/officeart/2005/8/quickstyle/simple3" qsCatId="simple" csTypeId="urn:microsoft.com/office/officeart/2005/8/colors/colorful5" csCatId="colorful" phldr="1"/>
      <dgm:spPr/>
      <dgm:t>
        <a:bodyPr/>
        <a:lstStyle/>
        <a:p>
          <a:endParaRPr lang="en-US"/>
        </a:p>
      </dgm:t>
    </dgm:pt>
    <dgm:pt modelId="{510A5E5C-10DA-4E60-A137-89702D541C74}">
      <dgm:prSet phldrT="[Text]"/>
      <dgm:spPr/>
      <dgm:t>
        <a:bodyPr/>
        <a:lstStyle/>
        <a:p>
          <a:r>
            <a:rPr lang="en-US" dirty="0"/>
            <a:t>Maslow’s Theory of Need Model</a:t>
          </a:r>
        </a:p>
      </dgm:t>
    </dgm:pt>
    <dgm:pt modelId="{069279FE-2215-4974-B4E7-2FC6644D1D95}" type="parTrans" cxnId="{9D6C1A4D-D86D-442B-BDBB-47A1328FC057}">
      <dgm:prSet/>
      <dgm:spPr/>
      <dgm:t>
        <a:bodyPr/>
        <a:lstStyle/>
        <a:p>
          <a:endParaRPr lang="en-US"/>
        </a:p>
      </dgm:t>
    </dgm:pt>
    <dgm:pt modelId="{F05D48ED-FDBC-4731-A9B6-047F757F9556}" type="sibTrans" cxnId="{9D6C1A4D-D86D-442B-BDBB-47A1328FC057}">
      <dgm:prSet/>
      <dgm:spPr/>
      <dgm:t>
        <a:bodyPr/>
        <a:lstStyle/>
        <a:p>
          <a:endParaRPr lang="en-US"/>
        </a:p>
      </dgm:t>
    </dgm:pt>
    <dgm:pt modelId="{D993B519-0566-4C1A-8B12-50EE16561F63}">
      <dgm:prSet phldrT="[Text]"/>
      <dgm:spPr/>
      <dgm:t>
        <a:bodyPr/>
        <a:lstStyle/>
        <a:p>
          <a:r>
            <a:rPr lang="en-US" dirty="0"/>
            <a:t>The Deloitte Model</a:t>
          </a:r>
        </a:p>
      </dgm:t>
    </dgm:pt>
    <dgm:pt modelId="{874395C1-307F-4D52-AB39-E5019D3ADCDD}" type="parTrans" cxnId="{6F1BE386-85D9-4013-AD5F-E4906D927004}">
      <dgm:prSet/>
      <dgm:spPr/>
      <dgm:t>
        <a:bodyPr/>
        <a:lstStyle/>
        <a:p>
          <a:endParaRPr lang="en-US"/>
        </a:p>
      </dgm:t>
    </dgm:pt>
    <dgm:pt modelId="{D62CFAA3-D1CE-4020-8200-780FC4A4CEA0}" type="sibTrans" cxnId="{6F1BE386-85D9-4013-AD5F-E4906D927004}">
      <dgm:prSet/>
      <dgm:spPr/>
      <dgm:t>
        <a:bodyPr/>
        <a:lstStyle/>
        <a:p>
          <a:endParaRPr lang="en-US"/>
        </a:p>
      </dgm:t>
    </dgm:pt>
    <dgm:pt modelId="{8BABC44B-5270-4132-AD16-2784069A22FD}">
      <dgm:prSet phldrT="[Text]"/>
      <dgm:spPr/>
      <dgm:t>
        <a:bodyPr/>
        <a:lstStyle/>
        <a:p>
          <a:r>
            <a:rPr lang="en-US" dirty="0"/>
            <a:t>Herzburg Two Factor Model</a:t>
          </a:r>
        </a:p>
      </dgm:t>
    </dgm:pt>
    <dgm:pt modelId="{B73D3B69-57EF-4ACC-BEE1-9EAFF1700C6D}" type="parTrans" cxnId="{C2C0C424-B461-4B04-AC95-D83492BC278C}">
      <dgm:prSet/>
      <dgm:spPr/>
      <dgm:t>
        <a:bodyPr/>
        <a:lstStyle/>
        <a:p>
          <a:endParaRPr lang="en-US"/>
        </a:p>
      </dgm:t>
    </dgm:pt>
    <dgm:pt modelId="{93D396EB-691C-422A-943F-4A956FC5B1B4}" type="sibTrans" cxnId="{C2C0C424-B461-4B04-AC95-D83492BC278C}">
      <dgm:prSet/>
      <dgm:spPr/>
      <dgm:t>
        <a:bodyPr/>
        <a:lstStyle/>
        <a:p>
          <a:endParaRPr lang="en-US"/>
        </a:p>
      </dgm:t>
    </dgm:pt>
    <dgm:pt modelId="{11BE9D3F-8752-40CE-900A-A8107ABA6BB6}" type="pres">
      <dgm:prSet presAssocID="{F3D243C1-FF72-43C8-9DD7-B9A67D37EEAE}" presName="Name0" presStyleCnt="0">
        <dgm:presLayoutVars>
          <dgm:chMax val="7"/>
          <dgm:chPref val="7"/>
          <dgm:dir/>
        </dgm:presLayoutVars>
      </dgm:prSet>
      <dgm:spPr/>
    </dgm:pt>
    <dgm:pt modelId="{C4316388-D253-4505-AAC7-DBB65D198F85}" type="pres">
      <dgm:prSet presAssocID="{F3D243C1-FF72-43C8-9DD7-B9A67D37EEAE}" presName="Name1" presStyleCnt="0"/>
      <dgm:spPr/>
    </dgm:pt>
    <dgm:pt modelId="{94ABE476-14D2-4CD3-B135-E0AE9F4FBE4D}" type="pres">
      <dgm:prSet presAssocID="{F3D243C1-FF72-43C8-9DD7-B9A67D37EEAE}" presName="cycle" presStyleCnt="0"/>
      <dgm:spPr/>
    </dgm:pt>
    <dgm:pt modelId="{F5A0C693-B32B-41F2-A88E-52314B50F9AE}" type="pres">
      <dgm:prSet presAssocID="{F3D243C1-FF72-43C8-9DD7-B9A67D37EEAE}" presName="srcNode" presStyleLbl="node1" presStyleIdx="0" presStyleCnt="3"/>
      <dgm:spPr/>
    </dgm:pt>
    <dgm:pt modelId="{97221251-FAFD-4370-AD95-734D28D23C34}" type="pres">
      <dgm:prSet presAssocID="{F3D243C1-FF72-43C8-9DD7-B9A67D37EEAE}" presName="conn" presStyleLbl="parChTrans1D2" presStyleIdx="0" presStyleCnt="1"/>
      <dgm:spPr/>
    </dgm:pt>
    <dgm:pt modelId="{D53711B5-AA5D-4755-8618-40CD0F71BEC3}" type="pres">
      <dgm:prSet presAssocID="{F3D243C1-FF72-43C8-9DD7-B9A67D37EEAE}" presName="extraNode" presStyleLbl="node1" presStyleIdx="0" presStyleCnt="3"/>
      <dgm:spPr/>
    </dgm:pt>
    <dgm:pt modelId="{CE1E8D01-C7DD-4F10-8BEE-6DE04676C217}" type="pres">
      <dgm:prSet presAssocID="{F3D243C1-FF72-43C8-9DD7-B9A67D37EEAE}" presName="dstNode" presStyleLbl="node1" presStyleIdx="0" presStyleCnt="3"/>
      <dgm:spPr/>
    </dgm:pt>
    <dgm:pt modelId="{BF98DAAE-7377-4A93-AE96-FDB67F1791B2}" type="pres">
      <dgm:prSet presAssocID="{510A5E5C-10DA-4E60-A137-89702D541C74}" presName="text_1" presStyleLbl="node1" presStyleIdx="0" presStyleCnt="3">
        <dgm:presLayoutVars>
          <dgm:bulletEnabled val="1"/>
        </dgm:presLayoutVars>
      </dgm:prSet>
      <dgm:spPr/>
    </dgm:pt>
    <dgm:pt modelId="{57299CAB-E51D-4EE8-B5CE-B6F42970D5AD}" type="pres">
      <dgm:prSet presAssocID="{510A5E5C-10DA-4E60-A137-89702D541C74}" presName="accent_1" presStyleCnt="0"/>
      <dgm:spPr/>
    </dgm:pt>
    <dgm:pt modelId="{2F064161-9C3F-4BBC-B1EB-3AF309B7C353}" type="pres">
      <dgm:prSet presAssocID="{510A5E5C-10DA-4E60-A137-89702D541C74}" presName="accentRepeatNode" presStyleLbl="solidFgAcc1" presStyleIdx="0" presStyleCnt="3"/>
      <dgm:spPr>
        <a:solidFill>
          <a:schemeClr val="accent1">
            <a:lumMod val="60000"/>
            <a:lumOff val="40000"/>
          </a:schemeClr>
        </a:solidFill>
      </dgm:spPr>
    </dgm:pt>
    <dgm:pt modelId="{7F04048A-C75F-4E03-A054-681CBFABEFBD}" type="pres">
      <dgm:prSet presAssocID="{D993B519-0566-4C1A-8B12-50EE16561F63}" presName="text_2" presStyleLbl="node1" presStyleIdx="1" presStyleCnt="3">
        <dgm:presLayoutVars>
          <dgm:bulletEnabled val="1"/>
        </dgm:presLayoutVars>
      </dgm:prSet>
      <dgm:spPr/>
    </dgm:pt>
    <dgm:pt modelId="{1ADBBA2E-97FF-44EB-9ACE-345C2417DEE6}" type="pres">
      <dgm:prSet presAssocID="{D993B519-0566-4C1A-8B12-50EE16561F63}" presName="accent_2" presStyleCnt="0"/>
      <dgm:spPr/>
    </dgm:pt>
    <dgm:pt modelId="{111656AF-3A32-48F2-B9C7-DB585144925C}" type="pres">
      <dgm:prSet presAssocID="{D993B519-0566-4C1A-8B12-50EE16561F63}" presName="accentRepeatNode" presStyleLbl="solidFgAcc1" presStyleIdx="1" presStyleCnt="3"/>
      <dgm:spPr>
        <a:solidFill>
          <a:schemeClr val="accent4">
            <a:lumMod val="40000"/>
            <a:lumOff val="60000"/>
          </a:schemeClr>
        </a:solidFill>
      </dgm:spPr>
    </dgm:pt>
    <dgm:pt modelId="{618DEBF7-AB5B-4701-8350-F84248DB715C}" type="pres">
      <dgm:prSet presAssocID="{8BABC44B-5270-4132-AD16-2784069A22FD}" presName="text_3" presStyleLbl="node1" presStyleIdx="2" presStyleCnt="3">
        <dgm:presLayoutVars>
          <dgm:bulletEnabled val="1"/>
        </dgm:presLayoutVars>
      </dgm:prSet>
      <dgm:spPr/>
    </dgm:pt>
    <dgm:pt modelId="{6DD7515B-ED98-4967-8533-F259BBF0FB3F}" type="pres">
      <dgm:prSet presAssocID="{8BABC44B-5270-4132-AD16-2784069A22FD}" presName="accent_3" presStyleCnt="0"/>
      <dgm:spPr/>
    </dgm:pt>
    <dgm:pt modelId="{4FD21CF0-F514-4894-934A-ECDD691E0A74}" type="pres">
      <dgm:prSet presAssocID="{8BABC44B-5270-4132-AD16-2784069A22FD}" presName="accentRepeatNode" presStyleLbl="solidFgAcc1" presStyleIdx="2" presStyleCnt="3"/>
      <dgm:spPr>
        <a:solidFill>
          <a:schemeClr val="accent3"/>
        </a:solidFill>
      </dgm:spPr>
    </dgm:pt>
  </dgm:ptLst>
  <dgm:cxnLst>
    <dgm:cxn modelId="{B65CE704-678B-4E4A-9785-E260B77B7CFF}" type="presOf" srcId="{8BABC44B-5270-4132-AD16-2784069A22FD}" destId="{618DEBF7-AB5B-4701-8350-F84248DB715C}" srcOrd="0" destOrd="0" presId="urn:microsoft.com/office/officeart/2008/layout/VerticalCurvedList"/>
    <dgm:cxn modelId="{C2C0C424-B461-4B04-AC95-D83492BC278C}" srcId="{F3D243C1-FF72-43C8-9DD7-B9A67D37EEAE}" destId="{8BABC44B-5270-4132-AD16-2784069A22FD}" srcOrd="2" destOrd="0" parTransId="{B73D3B69-57EF-4ACC-BEE1-9EAFF1700C6D}" sibTransId="{93D396EB-691C-422A-943F-4A956FC5B1B4}"/>
    <dgm:cxn modelId="{9D6C1A4D-D86D-442B-BDBB-47A1328FC057}" srcId="{F3D243C1-FF72-43C8-9DD7-B9A67D37EEAE}" destId="{510A5E5C-10DA-4E60-A137-89702D541C74}" srcOrd="0" destOrd="0" parTransId="{069279FE-2215-4974-B4E7-2FC6644D1D95}" sibTransId="{F05D48ED-FDBC-4731-A9B6-047F757F9556}"/>
    <dgm:cxn modelId="{F75BEE59-29CE-46D0-8D3A-BBDD2B65D9F5}" type="presOf" srcId="{510A5E5C-10DA-4E60-A137-89702D541C74}" destId="{BF98DAAE-7377-4A93-AE96-FDB67F1791B2}" srcOrd="0" destOrd="0" presId="urn:microsoft.com/office/officeart/2008/layout/VerticalCurvedList"/>
    <dgm:cxn modelId="{6F1BE386-85D9-4013-AD5F-E4906D927004}" srcId="{F3D243C1-FF72-43C8-9DD7-B9A67D37EEAE}" destId="{D993B519-0566-4C1A-8B12-50EE16561F63}" srcOrd="1" destOrd="0" parTransId="{874395C1-307F-4D52-AB39-E5019D3ADCDD}" sibTransId="{D62CFAA3-D1CE-4020-8200-780FC4A4CEA0}"/>
    <dgm:cxn modelId="{2AE83493-13B5-44AC-9392-147574DB7AB0}" type="presOf" srcId="{F3D243C1-FF72-43C8-9DD7-B9A67D37EEAE}" destId="{11BE9D3F-8752-40CE-900A-A8107ABA6BB6}" srcOrd="0" destOrd="0" presId="urn:microsoft.com/office/officeart/2008/layout/VerticalCurvedList"/>
    <dgm:cxn modelId="{68B13B96-8F2D-4D11-864D-253A7AD672C7}" type="presOf" srcId="{F05D48ED-FDBC-4731-A9B6-047F757F9556}" destId="{97221251-FAFD-4370-AD95-734D28D23C34}" srcOrd="0" destOrd="0" presId="urn:microsoft.com/office/officeart/2008/layout/VerticalCurvedList"/>
    <dgm:cxn modelId="{95FFEFF2-2349-4CA3-BE24-0E9CC4564383}" type="presOf" srcId="{D993B519-0566-4C1A-8B12-50EE16561F63}" destId="{7F04048A-C75F-4E03-A054-681CBFABEFBD}" srcOrd="0" destOrd="0" presId="urn:microsoft.com/office/officeart/2008/layout/VerticalCurvedList"/>
    <dgm:cxn modelId="{9DCA3DF6-BDC7-46F0-B6D8-65E5178FCC64}" type="presParOf" srcId="{11BE9D3F-8752-40CE-900A-A8107ABA6BB6}" destId="{C4316388-D253-4505-AAC7-DBB65D198F85}" srcOrd="0" destOrd="0" presId="urn:microsoft.com/office/officeart/2008/layout/VerticalCurvedList"/>
    <dgm:cxn modelId="{4F95FE30-E7DD-4892-A143-03BE6A7CD7BE}" type="presParOf" srcId="{C4316388-D253-4505-AAC7-DBB65D198F85}" destId="{94ABE476-14D2-4CD3-B135-E0AE9F4FBE4D}" srcOrd="0" destOrd="0" presId="urn:microsoft.com/office/officeart/2008/layout/VerticalCurvedList"/>
    <dgm:cxn modelId="{E3C6287F-68B6-4C5B-8C87-BAA8C9B5E157}" type="presParOf" srcId="{94ABE476-14D2-4CD3-B135-E0AE9F4FBE4D}" destId="{F5A0C693-B32B-41F2-A88E-52314B50F9AE}" srcOrd="0" destOrd="0" presId="urn:microsoft.com/office/officeart/2008/layout/VerticalCurvedList"/>
    <dgm:cxn modelId="{9BA2E913-2DDC-4635-9556-0C9EB6AB4ACF}" type="presParOf" srcId="{94ABE476-14D2-4CD3-B135-E0AE9F4FBE4D}" destId="{97221251-FAFD-4370-AD95-734D28D23C34}" srcOrd="1" destOrd="0" presId="urn:microsoft.com/office/officeart/2008/layout/VerticalCurvedList"/>
    <dgm:cxn modelId="{1D032ABE-D27F-443D-B2B6-9CC64C74A060}" type="presParOf" srcId="{94ABE476-14D2-4CD3-B135-E0AE9F4FBE4D}" destId="{D53711B5-AA5D-4755-8618-40CD0F71BEC3}" srcOrd="2" destOrd="0" presId="urn:microsoft.com/office/officeart/2008/layout/VerticalCurvedList"/>
    <dgm:cxn modelId="{CEA23FEA-9C1E-4A8E-A9BB-AFE984933DB1}" type="presParOf" srcId="{94ABE476-14D2-4CD3-B135-E0AE9F4FBE4D}" destId="{CE1E8D01-C7DD-4F10-8BEE-6DE04676C217}" srcOrd="3" destOrd="0" presId="urn:microsoft.com/office/officeart/2008/layout/VerticalCurvedList"/>
    <dgm:cxn modelId="{F279ADD9-1AE0-47A8-9B07-4F7D96102F43}" type="presParOf" srcId="{C4316388-D253-4505-AAC7-DBB65D198F85}" destId="{BF98DAAE-7377-4A93-AE96-FDB67F1791B2}" srcOrd="1" destOrd="0" presId="urn:microsoft.com/office/officeart/2008/layout/VerticalCurvedList"/>
    <dgm:cxn modelId="{59453BFD-6ABE-4685-A526-24FA6B037BC4}" type="presParOf" srcId="{C4316388-D253-4505-AAC7-DBB65D198F85}" destId="{57299CAB-E51D-4EE8-B5CE-B6F42970D5AD}" srcOrd="2" destOrd="0" presId="urn:microsoft.com/office/officeart/2008/layout/VerticalCurvedList"/>
    <dgm:cxn modelId="{6CC07364-38F6-4DAF-88F8-16C3D7E15F26}" type="presParOf" srcId="{57299CAB-E51D-4EE8-B5CE-B6F42970D5AD}" destId="{2F064161-9C3F-4BBC-B1EB-3AF309B7C353}" srcOrd="0" destOrd="0" presId="urn:microsoft.com/office/officeart/2008/layout/VerticalCurvedList"/>
    <dgm:cxn modelId="{438F88E8-85B3-4F03-A738-6A9E10468551}" type="presParOf" srcId="{C4316388-D253-4505-AAC7-DBB65D198F85}" destId="{7F04048A-C75F-4E03-A054-681CBFABEFBD}" srcOrd="3" destOrd="0" presId="urn:microsoft.com/office/officeart/2008/layout/VerticalCurvedList"/>
    <dgm:cxn modelId="{4E8D7D19-41C7-41D6-A4A8-21AD76C57E57}" type="presParOf" srcId="{C4316388-D253-4505-AAC7-DBB65D198F85}" destId="{1ADBBA2E-97FF-44EB-9ACE-345C2417DEE6}" srcOrd="4" destOrd="0" presId="urn:microsoft.com/office/officeart/2008/layout/VerticalCurvedList"/>
    <dgm:cxn modelId="{DCE52C8B-D662-4417-ADF7-DFD252E4008A}" type="presParOf" srcId="{1ADBBA2E-97FF-44EB-9ACE-345C2417DEE6}" destId="{111656AF-3A32-48F2-B9C7-DB585144925C}" srcOrd="0" destOrd="0" presId="urn:microsoft.com/office/officeart/2008/layout/VerticalCurvedList"/>
    <dgm:cxn modelId="{F5E5C6A4-BDB2-42F7-8B60-62E8EEC82FA4}" type="presParOf" srcId="{C4316388-D253-4505-AAC7-DBB65D198F85}" destId="{618DEBF7-AB5B-4701-8350-F84248DB715C}" srcOrd="5" destOrd="0" presId="urn:microsoft.com/office/officeart/2008/layout/VerticalCurvedList"/>
    <dgm:cxn modelId="{BEDADC8B-8642-4364-A1D1-776340BB221A}" type="presParOf" srcId="{C4316388-D253-4505-AAC7-DBB65D198F85}" destId="{6DD7515B-ED98-4967-8533-F259BBF0FB3F}" srcOrd="6" destOrd="0" presId="urn:microsoft.com/office/officeart/2008/layout/VerticalCurvedList"/>
    <dgm:cxn modelId="{0727A9B1-09C5-4DBE-A903-2A781AB9E68D}" type="presParOf" srcId="{6DD7515B-ED98-4967-8533-F259BBF0FB3F}" destId="{4FD21CF0-F514-4894-934A-ECDD691E0A7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21251-FAFD-4370-AD95-734D28D23C34}">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98DAAE-7377-4A93-AE96-FDB67F1791B2}">
      <dsp:nvSpPr>
        <dsp:cNvPr id="0" name=""/>
        <dsp:cNvSpPr/>
      </dsp:nvSpPr>
      <dsp:spPr>
        <a:xfrm>
          <a:off x="604289" y="435133"/>
          <a:ext cx="9851585" cy="870267"/>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114300" rIns="114300" bIns="114300" numCol="1" spcCol="1270" anchor="ctr" anchorCtr="0">
          <a:noAutofit/>
        </a:bodyPr>
        <a:lstStyle/>
        <a:p>
          <a:pPr marL="0" lvl="0" indent="0" algn="l" defTabSz="2000250">
            <a:lnSpc>
              <a:spcPct val="90000"/>
            </a:lnSpc>
            <a:spcBef>
              <a:spcPct val="0"/>
            </a:spcBef>
            <a:spcAft>
              <a:spcPct val="35000"/>
            </a:spcAft>
            <a:buNone/>
          </a:pPr>
          <a:r>
            <a:rPr lang="en-US" sz="4500" kern="1200" dirty="0"/>
            <a:t>Maslow’s Theory of Need Model</a:t>
          </a:r>
        </a:p>
      </dsp:txBody>
      <dsp:txXfrm>
        <a:off x="604289" y="435133"/>
        <a:ext cx="9851585" cy="870267"/>
      </dsp:txXfrm>
    </dsp:sp>
    <dsp:sp modelId="{2F064161-9C3F-4BBC-B1EB-3AF309B7C353}">
      <dsp:nvSpPr>
        <dsp:cNvPr id="0" name=""/>
        <dsp:cNvSpPr/>
      </dsp:nvSpPr>
      <dsp:spPr>
        <a:xfrm>
          <a:off x="60372" y="326350"/>
          <a:ext cx="1087834" cy="1087834"/>
        </a:xfrm>
        <a:prstGeom prst="ellipse">
          <a:avLst/>
        </a:prstGeom>
        <a:solidFill>
          <a:schemeClr val="accent1">
            <a:lumMod val="60000"/>
            <a:lumOff val="4000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7F04048A-C75F-4E03-A054-681CBFABEFBD}">
      <dsp:nvSpPr>
        <dsp:cNvPr id="0" name=""/>
        <dsp:cNvSpPr/>
      </dsp:nvSpPr>
      <dsp:spPr>
        <a:xfrm>
          <a:off x="920631" y="1740535"/>
          <a:ext cx="9535243" cy="870267"/>
        </a:xfrm>
        <a:prstGeom prst="rect">
          <a:avLst/>
        </a:prstGeom>
        <a:gradFill rotWithShape="0">
          <a:gsLst>
            <a:gs pos="0">
              <a:schemeClr val="accent5">
                <a:hueOff val="-3676672"/>
                <a:satOff val="-5114"/>
                <a:lumOff val="-1961"/>
                <a:alphaOff val="0"/>
                <a:lumMod val="110000"/>
                <a:satMod val="105000"/>
                <a:tint val="67000"/>
              </a:schemeClr>
            </a:gs>
            <a:gs pos="50000">
              <a:schemeClr val="accent5">
                <a:hueOff val="-3676672"/>
                <a:satOff val="-5114"/>
                <a:lumOff val="-1961"/>
                <a:alphaOff val="0"/>
                <a:lumMod val="105000"/>
                <a:satMod val="103000"/>
                <a:tint val="73000"/>
              </a:schemeClr>
            </a:gs>
            <a:gs pos="100000">
              <a:schemeClr val="accent5">
                <a:hueOff val="-3676672"/>
                <a:satOff val="-5114"/>
                <a:lumOff val="-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114300" rIns="114300" bIns="114300" numCol="1" spcCol="1270" anchor="ctr" anchorCtr="0">
          <a:noAutofit/>
        </a:bodyPr>
        <a:lstStyle/>
        <a:p>
          <a:pPr marL="0" lvl="0" indent="0" algn="l" defTabSz="2000250">
            <a:lnSpc>
              <a:spcPct val="90000"/>
            </a:lnSpc>
            <a:spcBef>
              <a:spcPct val="0"/>
            </a:spcBef>
            <a:spcAft>
              <a:spcPct val="35000"/>
            </a:spcAft>
            <a:buNone/>
          </a:pPr>
          <a:r>
            <a:rPr lang="en-US" sz="4500" kern="1200" dirty="0"/>
            <a:t>The Deloitte Model</a:t>
          </a:r>
        </a:p>
      </dsp:txBody>
      <dsp:txXfrm>
        <a:off x="920631" y="1740535"/>
        <a:ext cx="9535243" cy="870267"/>
      </dsp:txXfrm>
    </dsp:sp>
    <dsp:sp modelId="{111656AF-3A32-48F2-B9C7-DB585144925C}">
      <dsp:nvSpPr>
        <dsp:cNvPr id="0" name=""/>
        <dsp:cNvSpPr/>
      </dsp:nvSpPr>
      <dsp:spPr>
        <a:xfrm>
          <a:off x="376714" y="1631751"/>
          <a:ext cx="1087834" cy="1087834"/>
        </a:xfrm>
        <a:prstGeom prst="ellipse">
          <a:avLst/>
        </a:prstGeom>
        <a:solidFill>
          <a:schemeClr val="accent4">
            <a:lumMod val="40000"/>
            <a:lumOff val="60000"/>
          </a:schemeClr>
        </a:solidFill>
        <a:ln w="6350" cap="flat" cmpd="sng" algn="ctr">
          <a:solidFill>
            <a:schemeClr val="accent5">
              <a:hueOff val="-3676672"/>
              <a:satOff val="-5114"/>
              <a:lumOff val="-1961"/>
              <a:alphaOff val="0"/>
            </a:schemeClr>
          </a:solidFill>
          <a:prstDash val="solid"/>
          <a:miter lim="800000"/>
        </a:ln>
        <a:effectLst/>
      </dsp:spPr>
      <dsp:style>
        <a:lnRef idx="1">
          <a:scrgbClr r="0" g="0" b="0"/>
        </a:lnRef>
        <a:fillRef idx="2">
          <a:scrgbClr r="0" g="0" b="0"/>
        </a:fillRef>
        <a:effectRef idx="0">
          <a:scrgbClr r="0" g="0" b="0"/>
        </a:effectRef>
        <a:fontRef idx="minor"/>
      </dsp:style>
    </dsp:sp>
    <dsp:sp modelId="{618DEBF7-AB5B-4701-8350-F84248DB715C}">
      <dsp:nvSpPr>
        <dsp:cNvPr id="0" name=""/>
        <dsp:cNvSpPr/>
      </dsp:nvSpPr>
      <dsp:spPr>
        <a:xfrm>
          <a:off x="604289" y="3045936"/>
          <a:ext cx="9851585" cy="870267"/>
        </a:xfrm>
        <a:prstGeom prst="rect">
          <a:avLst/>
        </a:prstGeom>
        <a:gradFill rotWithShape="0">
          <a:gsLst>
            <a:gs pos="0">
              <a:schemeClr val="accent5">
                <a:hueOff val="-7353344"/>
                <a:satOff val="-10228"/>
                <a:lumOff val="-3922"/>
                <a:alphaOff val="0"/>
                <a:lumMod val="110000"/>
                <a:satMod val="105000"/>
                <a:tint val="67000"/>
              </a:schemeClr>
            </a:gs>
            <a:gs pos="50000">
              <a:schemeClr val="accent5">
                <a:hueOff val="-7353344"/>
                <a:satOff val="-10228"/>
                <a:lumOff val="-3922"/>
                <a:alphaOff val="0"/>
                <a:lumMod val="105000"/>
                <a:satMod val="103000"/>
                <a:tint val="73000"/>
              </a:schemeClr>
            </a:gs>
            <a:gs pos="100000">
              <a:schemeClr val="accent5">
                <a:hueOff val="-7353344"/>
                <a:satOff val="-10228"/>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114300" rIns="114300" bIns="114300" numCol="1" spcCol="1270" anchor="ctr" anchorCtr="0">
          <a:noAutofit/>
        </a:bodyPr>
        <a:lstStyle/>
        <a:p>
          <a:pPr marL="0" lvl="0" indent="0" algn="l" defTabSz="2000250">
            <a:lnSpc>
              <a:spcPct val="90000"/>
            </a:lnSpc>
            <a:spcBef>
              <a:spcPct val="0"/>
            </a:spcBef>
            <a:spcAft>
              <a:spcPct val="35000"/>
            </a:spcAft>
            <a:buNone/>
          </a:pPr>
          <a:r>
            <a:rPr lang="en-US" sz="4500" kern="1200" dirty="0"/>
            <a:t>Herzburg Two Factor Model</a:t>
          </a:r>
        </a:p>
      </dsp:txBody>
      <dsp:txXfrm>
        <a:off x="604289" y="3045936"/>
        <a:ext cx="9851585" cy="870267"/>
      </dsp:txXfrm>
    </dsp:sp>
    <dsp:sp modelId="{4FD21CF0-F514-4894-934A-ECDD691E0A74}">
      <dsp:nvSpPr>
        <dsp:cNvPr id="0" name=""/>
        <dsp:cNvSpPr/>
      </dsp:nvSpPr>
      <dsp:spPr>
        <a:xfrm>
          <a:off x="60372" y="2937153"/>
          <a:ext cx="1087834" cy="1087834"/>
        </a:xfrm>
        <a:prstGeom prst="ellipse">
          <a:avLst/>
        </a:prstGeom>
        <a:solidFill>
          <a:schemeClr val="accent3"/>
        </a:solidFill>
        <a:ln w="6350" cap="flat" cmpd="sng" algn="ctr">
          <a:solidFill>
            <a:schemeClr val="accent5">
              <a:hueOff val="-7353344"/>
              <a:satOff val="-10228"/>
              <a:lumOff val="-3922"/>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EC36F4-62E2-4541-A362-06783DC8F283}" type="datetimeFigureOut">
              <a:rPr lang="en-US" smtClean="0"/>
              <a:t>12/5/2022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ADED84-49CA-47AA-943C-D546D88BC6D4}" type="slidenum">
              <a:rPr lang="en-US" smtClean="0"/>
              <a:t>‹#›</a:t>
            </a:fld>
            <a:endParaRPr lang="en-US" dirty="0"/>
          </a:p>
        </p:txBody>
      </p:sp>
    </p:spTree>
    <p:extLst>
      <p:ext uri="{BB962C8B-B14F-4D97-AF65-F5344CB8AC3E}">
        <p14:creationId xmlns:p14="http://schemas.microsoft.com/office/powerpoint/2010/main" val="503682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Management</a:t>
            </a:r>
            <a:r>
              <a:rPr lang="en-US" baseline="0" dirty="0"/>
              <a:t> refers to the efficient management of lodges, hotels, motels, and resorts to ensure the highest customer satisfaction and maintain the sustainable competitive advantage. Hotel management has become a common phenomenon in this modern era (Smith, 2020). Hotel management sector has become diversified by the addition of digital technology. Hotel managers need to be efficient in delivering customer services, and ensuring highest customer value. Customers are considered as a key-role players in business sector, The more customers, the higher market share (Jackson, 2018). Customer engagement is highly depended on the products and services. Sometimes employees also play vital role in ensuring customer satisfaction. So, employee engagement is also pivotal factor in maintaining customers satisfaction. If employees are happy with the organization, the organization can survive in the long run.</a:t>
            </a:r>
            <a:endParaRPr lang="en-US" dirty="0"/>
          </a:p>
        </p:txBody>
      </p:sp>
      <p:sp>
        <p:nvSpPr>
          <p:cNvPr id="4" name="Slide Number Placeholder 3"/>
          <p:cNvSpPr>
            <a:spLocks noGrp="1"/>
          </p:cNvSpPr>
          <p:nvPr>
            <p:ph type="sldNum" sz="quarter" idx="10"/>
          </p:nvPr>
        </p:nvSpPr>
        <p:spPr/>
        <p:txBody>
          <a:bodyPr/>
          <a:lstStyle/>
          <a:p>
            <a:fld id="{77ADED84-49CA-47AA-943C-D546D88BC6D4}" type="slidenum">
              <a:rPr lang="en-US" smtClean="0"/>
              <a:t>2</a:t>
            </a:fld>
            <a:endParaRPr lang="en-US" dirty="0"/>
          </a:p>
        </p:txBody>
      </p:sp>
    </p:spTree>
    <p:extLst>
      <p:ext uri="{BB962C8B-B14F-4D97-AF65-F5344CB8AC3E}">
        <p14:creationId xmlns:p14="http://schemas.microsoft.com/office/powerpoint/2010/main" val="3819711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so many theories related</a:t>
            </a:r>
            <a:r>
              <a:rPr lang="en-US" baseline="0" dirty="0"/>
              <a:t> to the employee engagement. Among them, three renown theories make impact on the employee engagement. Maslow’s theory of need is widely recognizable, then come The Deloitte Model which also puts emphasize on the employee engagement (Robertson, 2021). Herzburg theory elaborates the employee engagement based on two factors, one is hygiene factor and the other is motivational factor (Turner, 2019). This presentation will deal with the deloitte model.   </a:t>
            </a:r>
            <a:endParaRPr lang="en-US" dirty="0"/>
          </a:p>
        </p:txBody>
      </p:sp>
      <p:sp>
        <p:nvSpPr>
          <p:cNvPr id="4" name="Slide Number Placeholder 3"/>
          <p:cNvSpPr>
            <a:spLocks noGrp="1"/>
          </p:cNvSpPr>
          <p:nvPr>
            <p:ph type="sldNum" sz="quarter" idx="10"/>
          </p:nvPr>
        </p:nvSpPr>
        <p:spPr/>
        <p:txBody>
          <a:bodyPr/>
          <a:lstStyle/>
          <a:p>
            <a:fld id="{77ADED84-49CA-47AA-943C-D546D88BC6D4}" type="slidenum">
              <a:rPr lang="en-US" smtClean="0"/>
              <a:t>3</a:t>
            </a:fld>
            <a:endParaRPr lang="en-US" dirty="0"/>
          </a:p>
        </p:txBody>
      </p:sp>
    </p:spTree>
    <p:extLst>
      <p:ext uri="{BB962C8B-B14F-4D97-AF65-F5344CB8AC3E}">
        <p14:creationId xmlns:p14="http://schemas.microsoft.com/office/powerpoint/2010/main" val="1029463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deloitte model focuses more on the employee benefits which ultimately motivates employee positively. This deloitte model has five core elements which measure the degree of employee engagement. First and most critical is job-person fit. People need meaningful work, the skills and liberty to achieve, and the expert staff for the appropriate task. It's not easy. Technology has revolutionized nearly every career, and People are always looking to accomplish more with fewer resources (Robertson, 2021). Well-run firms always look for methods to outsource more work to automation and produce more with less human involvement. Job fit also considers culture. Small teams accomplish more, according to research. Committed people need thinking, creating, and resting time (Turner, 2019). Management is the second aspect of an irresistible organization. And Businesspeople use “management,” not governance, to describe to the regular activities managers do to advise, assist, and synchronize their people. Management is a key skill. Middle managers construct goods and offerings, serve clients, and develop internal processes (Peterson, 2022). CEOs formulate strategy, investors optimize funds, and marketers drive demand. Goal-setting is difficult. 51% of firms try to set linked goals, and only 6% revisit them. High-performing managers set clear, basic goals and revisit them often. Another difficulty is the annual performance review. Management's responsibility is not to control work, but to grow, train, and assist individuals. High-engagement organizations embrace a culture of continual improvement (Foyth, 2019). An irresistible organization must be adaptable, humane, and inclusive. Leaders must provide a dynamic and encouraging working atmosphere to engage employees. Open, adaptable workspaces also boost engagement, according to study. Appreciation is another significant engagement factor. High-engagement organizations are inclusive and varied. People are authentic. High-engagement environments are inclusive and diverse, so people can be genuine. Diversification is a commercial strategy, not an Administrative one (Smith, 2020). The fourth one is growth opportunity, employees should be trained and motivated to stick with the jobs and give outstanding feedback to the organization. The another one is trust in leadership. Leaders must be cooperative with the employees. If leaders behave well with the employees, and motivate employees perfectly, the organization can get the sustainable business growth.  The last one is ensuring employee health and wellbeing. It is important to create a healthy environment for the employees to work perfectly in the organization.</a:t>
            </a:r>
            <a:endParaRPr lang="en-US" dirty="0"/>
          </a:p>
        </p:txBody>
      </p:sp>
      <p:sp>
        <p:nvSpPr>
          <p:cNvPr id="4" name="Slide Number Placeholder 3"/>
          <p:cNvSpPr>
            <a:spLocks noGrp="1"/>
          </p:cNvSpPr>
          <p:nvPr>
            <p:ph type="sldNum" sz="quarter" idx="10"/>
          </p:nvPr>
        </p:nvSpPr>
        <p:spPr/>
        <p:txBody>
          <a:bodyPr/>
          <a:lstStyle/>
          <a:p>
            <a:fld id="{77ADED84-49CA-47AA-943C-D546D88BC6D4}" type="slidenum">
              <a:rPr lang="en-US" smtClean="0"/>
              <a:t>4</a:t>
            </a:fld>
            <a:endParaRPr lang="en-US" dirty="0"/>
          </a:p>
        </p:txBody>
      </p:sp>
    </p:spTree>
    <p:extLst>
      <p:ext uri="{BB962C8B-B14F-4D97-AF65-F5344CB8AC3E}">
        <p14:creationId xmlns:p14="http://schemas.microsoft.com/office/powerpoint/2010/main" val="2594395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particularly values employee involvement.  staffs are regarded as  brand ambassadors in the customer-service-driven hospitality business. One mistake can turn a customer angry. Engaging seasoned, skilled personnel is the best method to keep them around and happy at work (Moreira, 2019). Service organizations must hire, train, and retain personnel. New employees need time to gain knowledge and performance. A skilled serving staff will push guests to try more meal options (the typical upsell) to raise profits, and a terrific office staff will be friendly and urge clients to return, generating conversions and recurring business (Wilson, 2019). Customer-facing personnel may add individuality to a firm, helping it stand out from the competitors. Keeping employees happy is crucial to a good reputation. </a:t>
            </a:r>
          </a:p>
        </p:txBody>
      </p:sp>
      <p:sp>
        <p:nvSpPr>
          <p:cNvPr id="4" name="Slide Number Placeholder 3"/>
          <p:cNvSpPr>
            <a:spLocks noGrp="1"/>
          </p:cNvSpPr>
          <p:nvPr>
            <p:ph type="sldNum" sz="quarter" idx="10"/>
          </p:nvPr>
        </p:nvSpPr>
        <p:spPr/>
        <p:txBody>
          <a:bodyPr/>
          <a:lstStyle/>
          <a:p>
            <a:fld id="{77ADED84-49CA-47AA-943C-D546D88BC6D4}" type="slidenum">
              <a:rPr lang="en-US" smtClean="0"/>
              <a:t>5</a:t>
            </a:fld>
            <a:endParaRPr lang="en-US" dirty="0"/>
          </a:p>
        </p:txBody>
      </p:sp>
    </p:spTree>
    <p:extLst>
      <p:ext uri="{BB962C8B-B14F-4D97-AF65-F5344CB8AC3E}">
        <p14:creationId xmlns:p14="http://schemas.microsoft.com/office/powerpoint/2010/main" val="1197938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Knowing what the consumer wants and being able to give it to them are the two most important aspects of providing excellent customer service. Possessing strong networking abilities is essential in the hospitality sector. In most fields, good interpersonal skills are highly prized, and their significance increases as one rises in the corporate ranks. People of all ages, nationalities, and personalities are possible contacts in the industry of tourism and hospitality (Jackson, 2018). Work schedules in the hospitality and tourism industries are notoriously unpredictable, requiring employees to put in extra time on nights and weekends. Employees should also be able to quickly shift gears from one responsibility to the other as the need arises. The hotel and tourism industries require exceptionally high levels of organization (Hassanien, 2020). It's important to have things organized so that they can get everything done on a daily basis, even when employees have to switch gears midstream to deal with a sudden request. Businesses in the hospitality and tourism industries often interact with consumers from a wide range of countries and cultures. To further one's career in this field, one must be able to recognize and overcome cultural biases.</a:t>
            </a:r>
          </a:p>
        </p:txBody>
      </p:sp>
      <p:sp>
        <p:nvSpPr>
          <p:cNvPr id="4" name="Slide Number Placeholder 3"/>
          <p:cNvSpPr>
            <a:spLocks noGrp="1"/>
          </p:cNvSpPr>
          <p:nvPr>
            <p:ph type="sldNum" sz="quarter" idx="10"/>
          </p:nvPr>
        </p:nvSpPr>
        <p:spPr/>
        <p:txBody>
          <a:bodyPr/>
          <a:lstStyle/>
          <a:p>
            <a:fld id="{77ADED84-49CA-47AA-943C-D546D88BC6D4}" type="slidenum">
              <a:rPr lang="en-US" smtClean="0"/>
              <a:t>6</a:t>
            </a:fld>
            <a:endParaRPr lang="en-US" dirty="0"/>
          </a:p>
        </p:txBody>
      </p:sp>
    </p:spTree>
    <p:extLst>
      <p:ext uri="{BB962C8B-B14F-4D97-AF65-F5344CB8AC3E}">
        <p14:creationId xmlns:p14="http://schemas.microsoft.com/office/powerpoint/2010/main" val="1477000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Management refers to the efficient management of lodges, hotels, motels, and resorts. The hotel sector has become diversified by the addition of digital technology. Customers are considered key role players in the business sector. High-engagement organizations embrace a culture of continual improvement. Hospitality particularly values employee involvement in the customer-service-driven hospitality business. Customer-facing personnel may add individuality to a firm, helping it stand out from the competitors. Good interpersonal skills are highly prized, and their significance increases as one rises in the corporate ranks.</a:t>
            </a:r>
          </a:p>
        </p:txBody>
      </p:sp>
      <p:sp>
        <p:nvSpPr>
          <p:cNvPr id="4" name="Slide Number Placeholder 3"/>
          <p:cNvSpPr>
            <a:spLocks noGrp="1"/>
          </p:cNvSpPr>
          <p:nvPr>
            <p:ph type="sldNum" sz="quarter" idx="10"/>
          </p:nvPr>
        </p:nvSpPr>
        <p:spPr/>
        <p:txBody>
          <a:bodyPr/>
          <a:lstStyle/>
          <a:p>
            <a:fld id="{77ADED84-49CA-47AA-943C-D546D88BC6D4}" type="slidenum">
              <a:rPr lang="en-US" smtClean="0"/>
              <a:t>7</a:t>
            </a:fld>
            <a:endParaRPr lang="en-US" dirty="0"/>
          </a:p>
        </p:txBody>
      </p:sp>
    </p:spTree>
    <p:extLst>
      <p:ext uri="{BB962C8B-B14F-4D97-AF65-F5344CB8AC3E}">
        <p14:creationId xmlns:p14="http://schemas.microsoft.com/office/powerpoint/2010/main" val="1403583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ADED84-49CA-47AA-943C-D546D88BC6D4}" type="slidenum">
              <a:rPr lang="en-US" smtClean="0"/>
              <a:t>8</a:t>
            </a:fld>
            <a:endParaRPr lang="en-US" dirty="0"/>
          </a:p>
        </p:txBody>
      </p:sp>
    </p:spTree>
    <p:extLst>
      <p:ext uri="{BB962C8B-B14F-4D97-AF65-F5344CB8AC3E}">
        <p14:creationId xmlns:p14="http://schemas.microsoft.com/office/powerpoint/2010/main" val="2462118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380067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4224260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2000280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1939247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1266799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1704447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3081425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1695431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2411131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2422129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99AB51B-9507-4DEC-8924-7700400C5190}" type="datetimeFigureOut">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0032F5-FB17-472A-A9FF-32E92FB3939F}" type="slidenum">
              <a:rPr lang="en-US" smtClean="0"/>
              <a:t>‹#›</a:t>
            </a:fld>
            <a:endParaRPr lang="en-US" dirty="0"/>
          </a:p>
        </p:txBody>
      </p:sp>
    </p:spTree>
    <p:extLst>
      <p:ext uri="{BB962C8B-B14F-4D97-AF65-F5344CB8AC3E}">
        <p14:creationId xmlns:p14="http://schemas.microsoft.com/office/powerpoint/2010/main" val="954545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9AB51B-9507-4DEC-8924-7700400C5190}" type="datetimeFigureOut">
              <a:rPr lang="en-US" smtClean="0"/>
              <a:t>12/5/2022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0032F5-FB17-472A-A9FF-32E92FB3939F}" type="slidenum">
              <a:rPr lang="en-US" smtClean="0"/>
              <a:t>‹#›</a:t>
            </a:fld>
            <a:endParaRPr lang="en-US" dirty="0"/>
          </a:p>
        </p:txBody>
      </p:sp>
    </p:spTree>
    <p:extLst>
      <p:ext uri="{BB962C8B-B14F-4D97-AF65-F5344CB8AC3E}">
        <p14:creationId xmlns:p14="http://schemas.microsoft.com/office/powerpoint/2010/main" val="13632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0"/>
            <a:ext cx="12192000" cy="6858000"/>
          </a:xfrm>
        </p:spPr>
        <p:txBody>
          <a:bodyPr>
            <a:normAutofit/>
          </a:bodyPr>
          <a:lstStyle/>
          <a:p>
            <a:endParaRPr lang="en-US" sz="100" dirty="0"/>
          </a:p>
        </p:txBody>
      </p:sp>
      <p:graphicFrame>
        <p:nvGraphicFramePr>
          <p:cNvPr id="5" name="Table 4"/>
          <p:cNvGraphicFramePr>
            <a:graphicFrameLocks noGrp="1"/>
          </p:cNvGraphicFramePr>
          <p:nvPr>
            <p:extLst>
              <p:ext uri="{D42A27DB-BD31-4B8C-83A1-F6EECF244321}">
                <p14:modId xmlns:p14="http://schemas.microsoft.com/office/powerpoint/2010/main" val="4022980385"/>
              </p:ext>
            </p:extLst>
          </p:nvPr>
        </p:nvGraphicFramePr>
        <p:xfrm>
          <a:off x="1719618" y="545910"/>
          <a:ext cx="8748216" cy="5158852"/>
        </p:xfrm>
        <a:graphic>
          <a:graphicData uri="http://schemas.openxmlformats.org/drawingml/2006/table">
            <a:tbl>
              <a:tblPr firstRow="1" bandRow="1">
                <a:tableStyleId>{5C22544A-7EE6-4342-B048-85BDC9FD1C3A}</a:tableStyleId>
              </a:tblPr>
              <a:tblGrid>
                <a:gridCol w="4374108">
                  <a:extLst>
                    <a:ext uri="{9D8B030D-6E8A-4147-A177-3AD203B41FA5}">
                      <a16:colId xmlns:a16="http://schemas.microsoft.com/office/drawing/2014/main" val="20000"/>
                    </a:ext>
                  </a:extLst>
                </a:gridCol>
                <a:gridCol w="4374108">
                  <a:extLst>
                    <a:ext uri="{9D8B030D-6E8A-4147-A177-3AD203B41FA5}">
                      <a16:colId xmlns:a16="http://schemas.microsoft.com/office/drawing/2014/main" val="20001"/>
                    </a:ext>
                  </a:extLst>
                </a:gridCol>
              </a:tblGrid>
              <a:tr h="1330048">
                <a:tc>
                  <a:txBody>
                    <a:bodyPr/>
                    <a:lstStyle/>
                    <a:p>
                      <a:r>
                        <a:rPr lang="en-US" sz="3600" dirty="0"/>
                        <a:t>Student Name:</a:t>
                      </a:r>
                      <a:br>
                        <a:rPr lang="en-US" sz="3600" dirty="0"/>
                      </a:br>
                      <a:endParaRPr lang="en-US" sz="3600" dirty="0"/>
                    </a:p>
                  </a:txBody>
                  <a:tcPr/>
                </a:tc>
                <a:tc>
                  <a:txBody>
                    <a:bodyPr/>
                    <a:lstStyle/>
                    <a:p>
                      <a:r>
                        <a:rPr lang="en-US" sz="3600" dirty="0"/>
                        <a:t>Claudia Diana Balta</a:t>
                      </a:r>
                    </a:p>
                  </a:txBody>
                  <a:tcPr/>
                </a:tc>
                <a:extLst>
                  <a:ext uri="{0D108BD9-81ED-4DB2-BD59-A6C34878D82A}">
                    <a16:rowId xmlns:a16="http://schemas.microsoft.com/office/drawing/2014/main" val="10000"/>
                  </a:ext>
                </a:extLst>
              </a:tr>
              <a:tr h="1249378">
                <a:tc>
                  <a:txBody>
                    <a:bodyPr/>
                    <a:lstStyle/>
                    <a:p>
                      <a:r>
                        <a:rPr lang="en-US" sz="3600" dirty="0"/>
                        <a:t>Student ID:</a:t>
                      </a:r>
                    </a:p>
                  </a:txBody>
                  <a:tcPr/>
                </a:tc>
                <a:tc>
                  <a:txBody>
                    <a:bodyPr/>
                    <a:lstStyle/>
                    <a:p>
                      <a:r>
                        <a:rPr lang="en-US" sz="3600" dirty="0"/>
                        <a:t>2118842</a:t>
                      </a:r>
                    </a:p>
                  </a:txBody>
                  <a:tcPr/>
                </a:tc>
                <a:extLst>
                  <a:ext uri="{0D108BD9-81ED-4DB2-BD59-A6C34878D82A}">
                    <a16:rowId xmlns:a16="http://schemas.microsoft.com/office/drawing/2014/main" val="10001"/>
                  </a:ext>
                </a:extLst>
              </a:tr>
              <a:tr h="1249378">
                <a:tc>
                  <a:txBody>
                    <a:bodyPr/>
                    <a:lstStyle/>
                    <a:p>
                      <a:r>
                        <a:rPr lang="en-US" sz="3600" dirty="0"/>
                        <a:t>Module Name: </a:t>
                      </a:r>
                    </a:p>
                  </a:txBody>
                  <a:tcPr/>
                </a:tc>
                <a:tc>
                  <a:txBody>
                    <a:bodyPr/>
                    <a:lstStyle/>
                    <a:p>
                      <a:r>
                        <a:rPr lang="en-US" sz="3600" dirty="0"/>
                        <a:t>Operating Hotel Facilities</a:t>
                      </a:r>
                    </a:p>
                  </a:txBody>
                  <a:tcPr/>
                </a:tc>
                <a:extLst>
                  <a:ext uri="{0D108BD9-81ED-4DB2-BD59-A6C34878D82A}">
                    <a16:rowId xmlns:a16="http://schemas.microsoft.com/office/drawing/2014/main" val="10002"/>
                  </a:ext>
                </a:extLst>
              </a:tr>
              <a:tr h="1330048">
                <a:tc>
                  <a:txBody>
                    <a:bodyPr/>
                    <a:lstStyle/>
                    <a:p>
                      <a:r>
                        <a:rPr lang="en-US" sz="3600" dirty="0"/>
                        <a:t>Program Name: </a:t>
                      </a:r>
                    </a:p>
                  </a:txBody>
                  <a:tcPr/>
                </a:tc>
                <a:tc>
                  <a:txBody>
                    <a:bodyPr/>
                    <a:lstStyle/>
                    <a:p>
                      <a:r>
                        <a:rPr lang="en-US" sz="3600" dirty="0"/>
                        <a:t>BA International Hotel Management.</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3204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95000"/>
            </a:schemeClr>
          </a:solidFill>
          <a:ln>
            <a:solidFill>
              <a:srgbClr val="92D050"/>
            </a:solidFill>
          </a:ln>
          <a:effectLst>
            <a:outerShdw blurRad="63500" sx="102000" sy="102000" algn="ctr" rotWithShape="0">
              <a:prstClr val="black">
                <a:alpha val="40000"/>
              </a:prstClr>
            </a:outerShdw>
          </a:effectLst>
        </p:spPr>
        <p:txBody>
          <a:bodyPr vert="wordArtVert"/>
          <a:lstStyle/>
          <a:p>
            <a:r>
              <a:rPr lang="en-US" dirty="0"/>
              <a:t>INTRODUCTION</a:t>
            </a:r>
          </a:p>
        </p:txBody>
      </p:sp>
      <p:sp>
        <p:nvSpPr>
          <p:cNvPr id="3" name="Content Placeholder 2"/>
          <p:cNvSpPr>
            <a:spLocks noGrp="1"/>
          </p:cNvSpPr>
          <p:nvPr>
            <p:ph idx="1"/>
          </p:nvPr>
        </p:nvSpPr>
        <p:spPr>
          <a:solidFill>
            <a:schemeClr val="bg1">
              <a:lumMod val="85000"/>
            </a:schemeClr>
          </a:solidFill>
          <a:ln>
            <a:noFill/>
          </a:ln>
          <a:effectLst>
            <a:glow rad="228600">
              <a:schemeClr val="accent4">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en-US" sz="2400" dirty="0">
                <a:latin typeface="Times New Roman" panose="02020603050405020304" pitchFamily="18" charset="0"/>
                <a:cs typeface="Times New Roman" panose="02020603050405020304" pitchFamily="18" charset="0"/>
              </a:rPr>
              <a:t>An aspect of the hospitality sector called hotel management is controlling a hotel location's operations. </a:t>
            </a:r>
          </a:p>
          <a:p>
            <a:r>
              <a:rPr lang="en-US" sz="2400" dirty="0">
                <a:latin typeface="Times New Roman" panose="02020603050405020304" pitchFamily="18" charset="0"/>
                <a:cs typeface="Times New Roman" panose="02020603050405020304" pitchFamily="18" charset="0"/>
              </a:rPr>
              <a:t>As a hotel administrator, one can oversee the management of a lodge, resort, or another business that accommodates travelers and offers them other services.</a:t>
            </a:r>
          </a:p>
          <a:p>
            <a:r>
              <a:rPr lang="en-US" sz="2400" dirty="0">
                <a:latin typeface="Times New Roman" panose="02020603050405020304" pitchFamily="18" charset="0"/>
                <a:cs typeface="Times New Roman" panose="02020603050405020304" pitchFamily="18" charset="0"/>
              </a:rPr>
              <a:t>To what extent do workers dedicate their mental, emotional, and behavioral resources to achieving the organization's goals is a measure of employee engagement.</a:t>
            </a:r>
          </a:p>
        </p:txBody>
      </p:sp>
    </p:spTree>
    <p:extLst>
      <p:ext uri="{BB962C8B-B14F-4D97-AF65-F5344CB8AC3E}">
        <p14:creationId xmlns:p14="http://schemas.microsoft.com/office/powerpoint/2010/main" val="34984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dirty="0">
                <a:latin typeface="Times New Roman" panose="02020603050405020304" pitchFamily="18" charset="0"/>
                <a:cs typeface="Times New Roman" panose="02020603050405020304" pitchFamily="18" charset="0"/>
              </a:rPr>
              <a:t>Employee Engagement Models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747428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057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20000"/>
              <a:lumOff val="80000"/>
            </a:schemeClr>
          </a:solidFill>
        </p:spPr>
        <p:txBody>
          <a:bodyPr/>
          <a:lstStyle/>
          <a:p>
            <a:r>
              <a:rPr lang="en-US" dirty="0"/>
              <a:t>The Deloitte Model</a:t>
            </a:r>
          </a:p>
        </p:txBody>
      </p:sp>
      <p:sp>
        <p:nvSpPr>
          <p:cNvPr id="3" name="Content Placeholder 2"/>
          <p:cNvSpPr>
            <a:spLocks noGrp="1"/>
          </p:cNvSpPr>
          <p:nvPr>
            <p:ph idx="1"/>
          </p:nvPr>
        </p:nvSpPr>
        <p:spPr>
          <a:solidFill>
            <a:schemeClr val="accent1">
              <a:lumMod val="20000"/>
              <a:lumOff val="80000"/>
            </a:schemeClr>
          </a:solidFill>
        </p:spPr>
        <p:txBody>
          <a:bodyPr numCol="2"/>
          <a:lstStyle/>
          <a:p>
            <a:pPr marL="0" indent="0">
              <a:buNone/>
            </a:pPr>
            <a:r>
              <a:rPr lang="en-US" sz="3200" dirty="0"/>
              <a:t>This model has five core elements </a:t>
            </a:r>
          </a:p>
          <a:p>
            <a:pPr algn="just">
              <a:buFont typeface="Wingdings" panose="05000000000000000000" pitchFamily="2" charset="2"/>
              <a:buChar char="Ø"/>
            </a:pPr>
            <a:r>
              <a:rPr lang="en-US" b="1" dirty="0"/>
              <a:t>Meaningful Work</a:t>
            </a:r>
          </a:p>
          <a:p>
            <a:pPr algn="just">
              <a:buFont typeface="Wingdings" panose="05000000000000000000" pitchFamily="2" charset="2"/>
              <a:buChar char="Ø"/>
            </a:pPr>
            <a:r>
              <a:rPr lang="en-US" b="1" dirty="0"/>
              <a:t>Hands on Management</a:t>
            </a:r>
          </a:p>
          <a:p>
            <a:pPr algn="just">
              <a:buFont typeface="Wingdings" panose="05000000000000000000" pitchFamily="2" charset="2"/>
              <a:buChar char="Ø"/>
            </a:pPr>
            <a:r>
              <a:rPr lang="en-US" b="1" dirty="0"/>
              <a:t>Positive Work Environment</a:t>
            </a:r>
          </a:p>
          <a:p>
            <a:pPr algn="just">
              <a:buFont typeface="Wingdings" panose="05000000000000000000" pitchFamily="2" charset="2"/>
              <a:buChar char="Ø"/>
            </a:pPr>
            <a:r>
              <a:rPr lang="en-US" b="1" dirty="0"/>
              <a:t>Growth Opportunity</a:t>
            </a:r>
          </a:p>
          <a:p>
            <a:pPr algn="just">
              <a:buFont typeface="Wingdings" panose="05000000000000000000" pitchFamily="2" charset="2"/>
              <a:buChar char="Ø"/>
            </a:pPr>
            <a:r>
              <a:rPr lang="en-US" b="1" dirty="0"/>
              <a:t>Trust in Leadership</a:t>
            </a:r>
          </a:p>
          <a:p>
            <a:pPr algn="just">
              <a:buFont typeface="Wingdings" panose="05000000000000000000" pitchFamily="2" charset="2"/>
              <a:buChar char="Ø"/>
            </a:pPr>
            <a:r>
              <a:rPr lang="en-US" b="1" dirty="0"/>
              <a:t>Health and Well-being</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7885" y="1825626"/>
            <a:ext cx="5705857" cy="3810900"/>
          </a:xfrm>
          <a:prstGeom prst="rect">
            <a:avLst/>
          </a:prstGeom>
        </p:spPr>
      </p:pic>
      <p:sp>
        <p:nvSpPr>
          <p:cNvPr id="6" name="TextBox 5"/>
          <p:cNvSpPr txBox="1"/>
          <p:nvPr/>
        </p:nvSpPr>
        <p:spPr>
          <a:xfrm>
            <a:off x="5307885" y="5771464"/>
            <a:ext cx="5705857" cy="369332"/>
          </a:xfrm>
          <a:prstGeom prst="rect">
            <a:avLst/>
          </a:prstGeom>
          <a:noFill/>
        </p:spPr>
        <p:txBody>
          <a:bodyPr wrap="square" rtlCol="0">
            <a:spAutoFit/>
          </a:bodyPr>
          <a:lstStyle/>
          <a:p>
            <a:r>
              <a:rPr lang="en-US" dirty="0"/>
              <a:t>Source: Deloitte. Insights</a:t>
            </a:r>
          </a:p>
        </p:txBody>
      </p:sp>
    </p:spTree>
    <p:extLst>
      <p:ext uri="{BB962C8B-B14F-4D97-AF65-F5344CB8AC3E}">
        <p14:creationId xmlns:p14="http://schemas.microsoft.com/office/powerpoint/2010/main" val="2949590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p:spPr>
        <p:txBody>
          <a:bodyPr/>
          <a:lstStyle/>
          <a:p>
            <a:r>
              <a:rPr lang="en-US" dirty="0"/>
              <a:t>Importance of Employee Engagement in Hotel Management</a:t>
            </a:r>
          </a:p>
        </p:txBody>
      </p:sp>
      <p:sp>
        <p:nvSpPr>
          <p:cNvPr id="3" name="Content Placeholder 2"/>
          <p:cNvSpPr>
            <a:spLocks noGrp="1"/>
          </p:cNvSpPr>
          <p:nvPr>
            <p:ph idx="1"/>
          </p:nvPr>
        </p:nvSpPr>
        <p:spPr>
          <a:solidFill>
            <a:schemeClr val="accent1">
              <a:lumMod val="20000"/>
              <a:lumOff val="80000"/>
            </a:schemeClr>
          </a:solidFill>
          <a:effectLst>
            <a:outerShdw blurRad="63500" sx="102000" sy="102000" algn="ctr" rotWithShape="0">
              <a:prstClr val="black">
                <a:alpha val="40000"/>
              </a:prstClr>
            </a:outerShdw>
          </a:effectLst>
        </p:spPr>
        <p:txBody>
          <a:bodyPr anchor="ctr">
            <a:normAutofit lnSpcReduction="10000"/>
          </a:bodyPr>
          <a:lstStyle/>
          <a:p>
            <a:pPr algn="just">
              <a:buFont typeface="Wingdings" panose="05000000000000000000" pitchFamily="2" charset="2"/>
              <a:buChar char="Ø"/>
            </a:pPr>
            <a:r>
              <a:rPr lang="en-US" dirty="0"/>
              <a:t> Staffs are regarded as  brand ambassadors in the customer-service-driven hospitality business.</a:t>
            </a:r>
          </a:p>
          <a:p>
            <a:pPr algn="just">
              <a:buFont typeface="Wingdings" panose="05000000000000000000" pitchFamily="2" charset="2"/>
              <a:buChar char="Ø"/>
            </a:pPr>
            <a:r>
              <a:rPr lang="en-US" dirty="0"/>
              <a:t>Engaging seasoned, skilled personnel is the best method to keep them around and happy at work.</a:t>
            </a:r>
          </a:p>
          <a:p>
            <a:pPr algn="just">
              <a:buFont typeface="Wingdings" panose="05000000000000000000" pitchFamily="2" charset="2"/>
              <a:buChar char="Ø"/>
            </a:pPr>
            <a:r>
              <a:rPr lang="en-US" dirty="0"/>
              <a:t> Service organizations must hire, train, and retain personnel. </a:t>
            </a:r>
          </a:p>
          <a:p>
            <a:pPr algn="just">
              <a:buFont typeface="Wingdings" panose="05000000000000000000" pitchFamily="2" charset="2"/>
              <a:buChar char="Ø"/>
            </a:pPr>
            <a:r>
              <a:rPr lang="en-US" dirty="0"/>
              <a:t> A skilled serving staff will push guests to try more meal options (the typical upsell) to raise profits.</a:t>
            </a:r>
          </a:p>
          <a:p>
            <a:pPr algn="just">
              <a:buFont typeface="Wingdings" panose="05000000000000000000" pitchFamily="2" charset="2"/>
              <a:buChar char="Ø"/>
            </a:pPr>
            <a:r>
              <a:rPr lang="en-US" dirty="0"/>
              <a:t>A terrific office staff will be friendly and urge clients to return, generating conversions and recurring business.</a:t>
            </a:r>
          </a:p>
          <a:p>
            <a:pPr algn="just">
              <a:buFont typeface="Wingdings" panose="05000000000000000000" pitchFamily="2" charset="2"/>
              <a:buChar char="Ø"/>
            </a:pPr>
            <a:r>
              <a:rPr lang="en-US" dirty="0"/>
              <a:t> Keeping employees happy is crucial to a good reputation. </a:t>
            </a:r>
          </a:p>
        </p:txBody>
      </p:sp>
    </p:spTree>
    <p:extLst>
      <p:ext uri="{BB962C8B-B14F-4D97-AF65-F5344CB8AC3E}">
        <p14:creationId xmlns:p14="http://schemas.microsoft.com/office/powerpoint/2010/main" val="3409286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003" y="242295"/>
            <a:ext cx="10515600" cy="1325563"/>
          </a:xfrm>
          <a:solidFill>
            <a:schemeClr val="tx2">
              <a:lumMod val="40000"/>
              <a:lumOff val="60000"/>
            </a:schemeClr>
          </a:solidFill>
          <a:effectLst>
            <a:reflection blurRad="6350" stA="50000" endA="295" endPos="92000" dist="101600" dir="5400000" sy="-100000" algn="bl" rotWithShape="0"/>
          </a:effectLst>
        </p:spPr>
        <p:txBody>
          <a:bodyPr/>
          <a:lstStyle/>
          <a:p>
            <a:r>
              <a:rPr lang="en-US" dirty="0"/>
              <a:t>Required skills in Hotel Management</a:t>
            </a:r>
          </a:p>
        </p:txBody>
      </p:sp>
      <p:sp>
        <p:nvSpPr>
          <p:cNvPr id="3" name="Content Placeholder 2"/>
          <p:cNvSpPr>
            <a:spLocks noGrp="1"/>
          </p:cNvSpPr>
          <p:nvPr>
            <p:ph idx="1"/>
          </p:nvPr>
        </p:nvSpPr>
        <p:spPr>
          <a:xfrm>
            <a:off x="820003" y="1856096"/>
            <a:ext cx="10533797" cy="4320867"/>
          </a:xfrm>
          <a:solidFill>
            <a:schemeClr val="tx2">
              <a:lumMod val="20000"/>
              <a:lumOff val="80000"/>
            </a:schemeClr>
          </a:solidFill>
          <a:effectLst>
            <a:innerShdw blurRad="114300">
              <a:prstClr val="black"/>
            </a:innerShdw>
          </a:effectLst>
        </p:spPr>
        <p:txBody>
          <a:bodyPr numCol="2" anchor="ctr"/>
          <a:lstStyle/>
          <a:p>
            <a:pPr algn="just">
              <a:buFont typeface="Wingdings" panose="05000000000000000000" pitchFamily="2" charset="2"/>
              <a:buChar char="q"/>
            </a:pPr>
            <a:r>
              <a:rPr lang="en-US" dirty="0"/>
              <a:t>Communication skills</a:t>
            </a:r>
          </a:p>
          <a:p>
            <a:pPr algn="just">
              <a:buFont typeface="Wingdings" panose="05000000000000000000" pitchFamily="2" charset="2"/>
              <a:buChar char="q"/>
            </a:pPr>
            <a:r>
              <a:rPr lang="en-US" dirty="0"/>
              <a:t>Negotiation skills</a:t>
            </a:r>
          </a:p>
          <a:p>
            <a:pPr algn="just">
              <a:buFont typeface="Wingdings" panose="05000000000000000000" pitchFamily="2" charset="2"/>
              <a:buChar char="q"/>
            </a:pPr>
            <a:r>
              <a:rPr lang="en-US" dirty="0"/>
              <a:t>Language skills</a:t>
            </a:r>
          </a:p>
          <a:p>
            <a:pPr algn="just">
              <a:buFont typeface="Wingdings" panose="05000000000000000000" pitchFamily="2" charset="2"/>
              <a:buChar char="q"/>
            </a:pPr>
            <a:r>
              <a:rPr lang="en-US" dirty="0"/>
              <a:t>Digital Marketing skills</a:t>
            </a:r>
          </a:p>
          <a:p>
            <a:pPr algn="just">
              <a:buFont typeface="Wingdings" panose="05000000000000000000" pitchFamily="2" charset="2"/>
              <a:buChar char="q"/>
            </a:pPr>
            <a:r>
              <a:rPr lang="en-US" dirty="0"/>
              <a:t>Data Analysis skills</a:t>
            </a:r>
          </a:p>
          <a:p>
            <a:pPr algn="just">
              <a:buFont typeface="Wingdings" panose="05000000000000000000" pitchFamily="2" charset="2"/>
              <a:buChar char="q"/>
            </a:pPr>
            <a:r>
              <a:rPr lang="en-US" dirty="0"/>
              <a:t>Situation Handling skills</a:t>
            </a:r>
          </a:p>
          <a:p>
            <a:pPr algn="just">
              <a:buFont typeface="Wingdings" panose="05000000000000000000" pitchFamily="2" charset="2"/>
              <a:buChar char="q"/>
            </a:pPr>
            <a:r>
              <a:rPr lang="en-US" dirty="0"/>
              <a:t>Cultural Awareness</a:t>
            </a:r>
          </a:p>
          <a:p>
            <a:pPr algn="just">
              <a:buFont typeface="Wingdings" panose="05000000000000000000" pitchFamily="2" charset="2"/>
              <a:buChar char="q"/>
            </a:pPr>
            <a:r>
              <a:rPr lang="en-US" dirty="0"/>
              <a:t>Customer Service skills</a:t>
            </a: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106174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3"/>
          </a:lnRef>
          <a:fillRef idx="2">
            <a:schemeClr val="accent3"/>
          </a:fillRef>
          <a:effectRef idx="1">
            <a:schemeClr val="accent3"/>
          </a:effectRef>
          <a:fontRef idx="minor">
            <a:schemeClr val="dk1"/>
          </a:fontRef>
        </p:style>
        <p:txBody>
          <a:bodyPr>
            <a:normAutofit/>
          </a:bodyPr>
          <a:lstStyle/>
          <a:p>
            <a:pPr lvl="1" algn="just"/>
            <a:r>
              <a:rPr lang="en-US" dirty="0"/>
              <a:t>Hotel Management refers to the efficient management of lodges, hotels, motels, and resorts. </a:t>
            </a:r>
          </a:p>
          <a:p>
            <a:pPr lvl="1" algn="just"/>
            <a:r>
              <a:rPr lang="en-US" dirty="0"/>
              <a:t>The hotel sector has become diversified by the addition of digital technology.</a:t>
            </a:r>
          </a:p>
          <a:p>
            <a:pPr lvl="1" algn="just"/>
            <a:r>
              <a:rPr lang="en-US" dirty="0"/>
              <a:t> Customers are considered key role players in the business sector. </a:t>
            </a:r>
          </a:p>
          <a:p>
            <a:pPr lvl="1" algn="just"/>
            <a:r>
              <a:rPr lang="en-US" dirty="0"/>
              <a:t>High-engagement organizations embrace a culture of continual improvement. </a:t>
            </a:r>
          </a:p>
          <a:p>
            <a:pPr lvl="1" algn="just"/>
            <a:r>
              <a:rPr lang="en-US" dirty="0"/>
              <a:t>Hospitality particularly values employee involvement in the customer-service-driven hospitality business. </a:t>
            </a:r>
          </a:p>
          <a:p>
            <a:pPr lvl="1" algn="just"/>
            <a:r>
              <a:rPr lang="en-US" dirty="0"/>
              <a:t>Customer-facing personnel may add individuality to a firm, helping it stand out from the competitors.</a:t>
            </a:r>
          </a:p>
        </p:txBody>
      </p:sp>
      <p:sp>
        <p:nvSpPr>
          <p:cNvPr id="2" name="Title 1"/>
          <p:cNvSpPr>
            <a:spLocks noGrp="1"/>
          </p:cNvSpPr>
          <p:nvPr>
            <p:ph type="title"/>
          </p:nvPr>
        </p:nvSpPr>
        <p:spPr>
          <a:solidFill>
            <a:schemeClr val="bg2">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r>
              <a:rPr lang="en-US" dirty="0"/>
              <a:t>    Conclusions</a:t>
            </a:r>
          </a:p>
        </p:txBody>
      </p:sp>
    </p:spTree>
    <p:extLst>
      <p:ext uri="{BB962C8B-B14F-4D97-AF65-F5344CB8AC3E}">
        <p14:creationId xmlns:p14="http://schemas.microsoft.com/office/powerpoint/2010/main" val="2603961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838200" y="1470782"/>
            <a:ext cx="10515600" cy="5032375"/>
          </a:xfrm>
        </p:spPr>
        <p:txBody>
          <a:bodyPr numCol="2">
            <a:noAutofit/>
          </a:bodyPr>
          <a:lstStyle/>
          <a:p>
            <a:pPr algn="just"/>
            <a:r>
              <a:rPr lang="en-US" sz="1600" dirty="0">
                <a:latin typeface="Times New Roman" panose="02020603050405020304" pitchFamily="18" charset="0"/>
                <a:cs typeface="Times New Roman" panose="02020603050405020304" pitchFamily="18" charset="0"/>
              </a:rPr>
              <a:t>Wilson, A. (2019) </a:t>
            </a:r>
            <a:r>
              <a:rPr lang="en-US" sz="1600" i="1" dirty="0">
                <a:latin typeface="Times New Roman" panose="02020603050405020304" pitchFamily="18" charset="0"/>
                <a:cs typeface="Times New Roman" panose="02020603050405020304" pitchFamily="18" charset="0"/>
              </a:rPr>
              <a:t>Employee engagement</a:t>
            </a:r>
            <a:r>
              <a:rPr lang="en-US" sz="1600" dirty="0">
                <a:latin typeface="Times New Roman" panose="02020603050405020304" pitchFamily="18" charset="0"/>
                <a:cs typeface="Times New Roman" panose="02020603050405020304" pitchFamily="18" charset="0"/>
              </a:rPr>
              <a:t>. Bradford: Emerald. </a:t>
            </a:r>
          </a:p>
          <a:p>
            <a:pPr algn="just"/>
            <a:r>
              <a:rPr lang="en-US" sz="1600" dirty="0">
                <a:latin typeface="Times New Roman" panose="02020603050405020304" pitchFamily="18" charset="0"/>
                <a:cs typeface="Times New Roman" panose="02020603050405020304" pitchFamily="18" charset="0"/>
              </a:rPr>
              <a:t>Clifford, M.K. (2019) </a:t>
            </a:r>
            <a:r>
              <a:rPr lang="en-US" sz="1600" i="1" dirty="0">
                <a:latin typeface="Times New Roman" panose="02020603050405020304" pitchFamily="18" charset="0"/>
                <a:cs typeface="Times New Roman" panose="02020603050405020304" pitchFamily="18" charset="0"/>
              </a:rPr>
              <a:t>Employee engagement: Antecedents and consequences</a:t>
            </a:r>
            <a:r>
              <a:rPr lang="en-US" sz="1600" dirty="0">
                <a:latin typeface="Times New Roman" panose="02020603050405020304" pitchFamily="18" charset="0"/>
                <a:cs typeface="Times New Roman" panose="02020603050405020304" pitchFamily="18" charset="0"/>
              </a:rPr>
              <a:t>. </a:t>
            </a:r>
          </a:p>
          <a:p>
            <a:pPr algn="just"/>
            <a:r>
              <a:rPr lang="en-US" sz="1600" dirty="0">
                <a:latin typeface="Times New Roman" panose="02020603050405020304" pitchFamily="18" charset="0"/>
                <a:cs typeface="Times New Roman" panose="02020603050405020304" pitchFamily="18" charset="0"/>
              </a:rPr>
              <a:t>Jackson, E. (2018) </a:t>
            </a:r>
            <a:r>
              <a:rPr lang="en-US" sz="1600" i="1" dirty="0">
                <a:latin typeface="Times New Roman" panose="02020603050405020304" pitchFamily="18" charset="0"/>
                <a:cs typeface="Times New Roman" panose="02020603050405020304" pitchFamily="18" charset="0"/>
              </a:rPr>
              <a:t>Hotel Management</a:t>
            </a:r>
            <a:r>
              <a:rPr lang="en-US" sz="1600" dirty="0">
                <a:latin typeface="Times New Roman" panose="02020603050405020304" pitchFamily="18" charset="0"/>
                <a:cs typeface="Times New Roman" panose="02020603050405020304" pitchFamily="18" charset="0"/>
              </a:rPr>
              <a:t>. New York, NY: Larsen &amp; Keller. </a:t>
            </a:r>
          </a:p>
          <a:p>
            <a:pPr algn="just"/>
            <a:r>
              <a:rPr lang="en-US" sz="1600" dirty="0">
                <a:latin typeface="Times New Roman" panose="02020603050405020304" pitchFamily="18" charset="0"/>
                <a:cs typeface="Times New Roman" panose="02020603050405020304" pitchFamily="18" charset="0"/>
              </a:rPr>
              <a:t>Korstanje, M.E., Séraphin Hugues and Maingi, S.W. (2022) </a:t>
            </a:r>
            <a:r>
              <a:rPr lang="en-US" sz="1600" i="1" dirty="0">
                <a:latin typeface="Times New Roman" panose="02020603050405020304" pitchFamily="18" charset="0"/>
                <a:cs typeface="Times New Roman" panose="02020603050405020304" pitchFamily="18" charset="0"/>
              </a:rPr>
              <a:t>Tourism through troubled times: Challenges and opportunities of the tourism industry in 21st Century</a:t>
            </a:r>
            <a:r>
              <a:rPr lang="en-US" sz="1600" dirty="0">
                <a:latin typeface="Times New Roman" panose="02020603050405020304" pitchFamily="18" charset="0"/>
                <a:cs typeface="Times New Roman" panose="02020603050405020304" pitchFamily="18" charset="0"/>
              </a:rPr>
              <a:t>. United Kingdom: Emerald Publishing. </a:t>
            </a:r>
          </a:p>
          <a:p>
            <a:pPr algn="just"/>
            <a:r>
              <a:rPr lang="en-US" sz="1600" dirty="0">
                <a:latin typeface="Times New Roman" panose="02020603050405020304" pitchFamily="18" charset="0"/>
                <a:cs typeface="Times New Roman" panose="02020603050405020304" pitchFamily="18" charset="0"/>
              </a:rPr>
              <a:t>Hassanien, A. and Dale, C. (2020) </a:t>
            </a:r>
            <a:r>
              <a:rPr lang="en-US" sz="1600" i="1" dirty="0">
                <a:latin typeface="Times New Roman" panose="02020603050405020304" pitchFamily="18" charset="0"/>
                <a:cs typeface="Times New Roman" panose="02020603050405020304" pitchFamily="18" charset="0"/>
              </a:rPr>
              <a:t>Hospitality Business Development</a:t>
            </a:r>
            <a:r>
              <a:rPr lang="en-US" sz="1600" dirty="0">
                <a:latin typeface="Times New Roman" panose="02020603050405020304" pitchFamily="18" charset="0"/>
                <a:cs typeface="Times New Roman" panose="02020603050405020304" pitchFamily="18" charset="0"/>
              </a:rPr>
              <a:t>. Abingdon, Oxon ; New York, NY: Routledge. </a:t>
            </a:r>
          </a:p>
          <a:p>
            <a:pPr algn="just"/>
            <a:r>
              <a:rPr lang="en-US" sz="1600" dirty="0">
                <a:latin typeface="Times New Roman" panose="02020603050405020304" pitchFamily="18" charset="0"/>
                <a:cs typeface="Times New Roman" panose="02020603050405020304" pitchFamily="18" charset="0"/>
              </a:rPr>
              <a:t>Turner, P. (2019) “A model for employee engagement,” </a:t>
            </a:r>
            <a:r>
              <a:rPr lang="en-US" sz="1600" i="1" dirty="0">
                <a:latin typeface="Times New Roman" panose="02020603050405020304" pitchFamily="18" charset="0"/>
                <a:cs typeface="Times New Roman" panose="02020603050405020304" pitchFamily="18" charset="0"/>
              </a:rPr>
              <a:t>Employee Engagement in Contemporary Organizations</a:t>
            </a:r>
            <a:r>
              <a:rPr lang="en-US" sz="1600" dirty="0">
                <a:latin typeface="Times New Roman" panose="02020603050405020304" pitchFamily="18" charset="0"/>
                <a:cs typeface="Times New Roman" panose="02020603050405020304" pitchFamily="18" charset="0"/>
              </a:rPr>
              <a:t>, pp. 85–111. </a:t>
            </a:r>
          </a:p>
          <a:p>
            <a:pPr algn="just"/>
            <a:r>
              <a:rPr lang="en-US" sz="1600" dirty="0">
                <a:latin typeface="Times New Roman" panose="02020603050405020304" pitchFamily="18" charset="0"/>
                <a:cs typeface="Times New Roman" panose="02020603050405020304" pitchFamily="18" charset="0"/>
              </a:rPr>
              <a:t>Peterson, K. (2022) “Employability Skills Development in Hospitality,” </a:t>
            </a:r>
            <a:r>
              <a:rPr lang="en-US" sz="1600" i="1" dirty="0">
                <a:latin typeface="Times New Roman" panose="02020603050405020304" pitchFamily="18" charset="0"/>
                <a:cs typeface="Times New Roman" panose="02020603050405020304" pitchFamily="18" charset="0"/>
              </a:rPr>
              <a:t>Employability and Skills Development in the Sports, Events, and Hospitality Industry</a:t>
            </a:r>
            <a:r>
              <a:rPr lang="en-US" sz="1600" dirty="0">
                <a:latin typeface="Times New Roman" panose="02020603050405020304" pitchFamily="18" charset="0"/>
                <a:cs typeface="Times New Roman" panose="02020603050405020304" pitchFamily="18" charset="0"/>
              </a:rPr>
              <a:t>, pp. 25–46. </a:t>
            </a:r>
          </a:p>
          <a:p>
            <a:pPr algn="just"/>
            <a:r>
              <a:rPr lang="en-US" sz="1600" dirty="0">
                <a:latin typeface="Times New Roman" panose="02020603050405020304" pitchFamily="18" charset="0"/>
                <a:cs typeface="Times New Roman" panose="02020603050405020304" pitchFamily="18" charset="0"/>
              </a:rPr>
              <a:t>Moreira, M.E. (2019) “Importance of employee engagement,” </a:t>
            </a:r>
            <a:r>
              <a:rPr lang="en-US" sz="1600" i="1" dirty="0">
                <a:latin typeface="Times New Roman" panose="02020603050405020304" pitchFamily="18" charset="0"/>
                <a:cs typeface="Times New Roman" panose="02020603050405020304" pitchFamily="18" charset="0"/>
              </a:rPr>
              <a:t>Being Agile</a:t>
            </a:r>
            <a:r>
              <a:rPr lang="en-US" sz="1600" dirty="0">
                <a:latin typeface="Times New Roman" panose="02020603050405020304" pitchFamily="18" charset="0"/>
                <a:cs typeface="Times New Roman" panose="02020603050405020304" pitchFamily="18" charset="0"/>
              </a:rPr>
              <a:t>, pp. 33–44. </a:t>
            </a:r>
          </a:p>
          <a:p>
            <a:pPr algn="just"/>
            <a:r>
              <a:rPr lang="en-US" sz="1600" dirty="0">
                <a:latin typeface="Times New Roman" panose="02020603050405020304" pitchFamily="18" charset="0"/>
                <a:cs typeface="Times New Roman" panose="02020603050405020304" pitchFamily="18" charset="0"/>
              </a:rPr>
              <a:t>Foyth, A. (2019) “Leadership in the hospitality industry,” </a:t>
            </a:r>
            <a:r>
              <a:rPr lang="en-US" sz="1600" i="1" dirty="0">
                <a:latin typeface="Times New Roman" panose="02020603050405020304" pitchFamily="18" charset="0"/>
                <a:cs typeface="Times New Roman" panose="02020603050405020304" pitchFamily="18" charset="0"/>
              </a:rPr>
              <a:t>Handbook of Hospitality Strategic Management</a:t>
            </a:r>
            <a:r>
              <a:rPr lang="en-US" sz="1600" dirty="0">
                <a:latin typeface="Times New Roman" panose="02020603050405020304" pitchFamily="18" charset="0"/>
                <a:cs typeface="Times New Roman" panose="02020603050405020304" pitchFamily="18" charset="0"/>
              </a:rPr>
              <a:t>, pp. 381–398. </a:t>
            </a:r>
          </a:p>
          <a:p>
            <a:pPr algn="just"/>
            <a:r>
              <a:rPr lang="en-US" sz="1600" dirty="0">
                <a:latin typeface="Times New Roman" panose="02020603050405020304" pitchFamily="18" charset="0"/>
                <a:cs typeface="Times New Roman" panose="02020603050405020304" pitchFamily="18" charset="0"/>
              </a:rPr>
              <a:t>Robertson, D. (2021) </a:t>
            </a:r>
            <a:r>
              <a:rPr lang="en-US" sz="1600" i="1" dirty="0">
                <a:latin typeface="Times New Roman" panose="02020603050405020304" pitchFamily="18" charset="0"/>
                <a:cs typeface="Times New Roman" panose="02020603050405020304" pitchFamily="18" charset="0"/>
              </a:rPr>
              <a:t>Becoming irresistible: A new model for employee engagement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Deloitte Insights</a:t>
            </a:r>
            <a:r>
              <a:rPr lang="en-US" sz="1600" dirty="0">
                <a:latin typeface="Times New Roman" panose="02020603050405020304" pitchFamily="18" charset="0"/>
                <a:cs typeface="Times New Roman" panose="02020603050405020304" pitchFamily="18" charset="0"/>
              </a:rPr>
              <a:t>. Available at: https://www2.deloitte.com/us/en/insights/deloitte-review/issue-16/employee-engagement-strategies.html (Accessed: November 26, 2022). </a:t>
            </a:r>
          </a:p>
          <a:p>
            <a:pPr algn="just"/>
            <a:r>
              <a:rPr lang="en-US" sz="1600" dirty="0">
                <a:latin typeface="Times New Roman" panose="02020603050405020304" pitchFamily="18" charset="0"/>
                <a:cs typeface="Times New Roman" panose="02020603050405020304" pitchFamily="18" charset="0"/>
              </a:rPr>
              <a:t>Jobs, S. (2022) </a:t>
            </a:r>
            <a:r>
              <a:rPr lang="en-US" sz="1600" i="1" dirty="0">
                <a:latin typeface="Times New Roman" panose="02020603050405020304" pitchFamily="18" charset="0"/>
                <a:cs typeface="Times New Roman" panose="02020603050405020304" pitchFamily="18" charset="0"/>
              </a:rPr>
              <a:t>8 essential skills for hospitality industry career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SOEG Hospitality</a:t>
            </a:r>
            <a:r>
              <a:rPr lang="en-US" sz="1600" dirty="0">
                <a:latin typeface="Times New Roman" panose="02020603050405020304" pitchFamily="18" charset="0"/>
                <a:cs typeface="Times New Roman" panose="02020603050405020304" pitchFamily="18" charset="0"/>
              </a:rPr>
              <a:t>. Available at: https://www.soegjobs.com/skills-hospitality-industry/ (Accessed: November 26, 2022). </a:t>
            </a:r>
          </a:p>
          <a:p>
            <a:pPr algn="just"/>
            <a:r>
              <a:rPr lang="en-US" sz="1600" dirty="0">
                <a:latin typeface="Times New Roman" panose="02020603050405020304" pitchFamily="18" charset="0"/>
                <a:cs typeface="Times New Roman" panose="02020603050405020304" pitchFamily="18" charset="0"/>
              </a:rPr>
              <a:t>Smith, J. (2020) </a:t>
            </a:r>
            <a:r>
              <a:rPr lang="en-US" sz="1600" i="1" dirty="0">
                <a:latin typeface="Times New Roman" panose="02020603050405020304" pitchFamily="18" charset="0"/>
                <a:cs typeface="Times New Roman" panose="02020603050405020304" pitchFamily="18" charset="0"/>
              </a:rPr>
              <a:t>The importance of employee engagement in the hospitality industry - chartok</a:t>
            </a:r>
            <a:r>
              <a:rPr lang="en-US" sz="1600" dirty="0">
                <a:latin typeface="Times New Roman" panose="02020603050405020304" pitchFamily="18" charset="0"/>
                <a:cs typeface="Times New Roman" panose="02020603050405020304" pitchFamily="18" charset="0"/>
              </a:rPr>
              <a:t>. Available at: https://www.chartok.com/the-importance-of-employee-engagement-in-the-hospitality-industry (Accessed: November 26, 2022). </a:t>
            </a:r>
          </a:p>
          <a:p>
            <a:pPr algn="just"/>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1106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1848</Words>
  <Application>Microsoft Office PowerPoint</Application>
  <PresentationFormat>Widescreen</PresentationFormat>
  <Paragraphs>72</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vt:lpstr>
      <vt:lpstr>Employee Engagement Models</vt:lpstr>
      <vt:lpstr>The Deloitte Model</vt:lpstr>
      <vt:lpstr>Importance of Employee Engagement in Hotel Management</vt:lpstr>
      <vt:lpstr>Required skills in Hotel Management</vt:lpstr>
      <vt:lpstr>    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447404857191</cp:lastModifiedBy>
  <cp:revision>7</cp:revision>
  <dcterms:created xsi:type="dcterms:W3CDTF">2022-11-28T02:49:09Z</dcterms:created>
  <dcterms:modified xsi:type="dcterms:W3CDTF">2022-12-05T22:50:47Z</dcterms:modified>
</cp:coreProperties>
</file>