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71" r:id="rId5"/>
    <p:sldId id="272" r:id="rId6"/>
    <p:sldId id="258" r:id="rId7"/>
    <p:sldId id="259" r:id="rId8"/>
    <p:sldId id="260" r:id="rId9"/>
    <p:sldId id="262" r:id="rId10"/>
    <p:sldId id="263" r:id="rId11"/>
    <p:sldId id="264" r:id="rId12"/>
    <p:sldId id="265" r:id="rId13"/>
    <p:sldId id="266" r:id="rId14"/>
    <p:sldId id="267" r:id="rId15"/>
    <p:sldId id="268" r:id="rId16"/>
    <p:sldId id="270"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9FE5D446-FDDF-438F-BADF-4D11546E235D}" type="datetimeFigureOut">
              <a:rPr lang="en-GB" smtClean="0"/>
              <a:t>27/02/2018</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8CFE6EA2-12F4-477F-9CF3-DAD3ED2DF5AD}"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FE5D446-FDDF-438F-BADF-4D11546E235D}" type="datetimeFigureOut">
              <a:rPr lang="en-GB" smtClean="0"/>
              <a:t>27/02/2018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E6EA2-12F4-477F-9CF3-DAD3ED2DF5AD}"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9FE5D446-FDDF-438F-BADF-4D11546E235D}" type="datetimeFigureOut">
              <a:rPr lang="en-GB" smtClean="0"/>
              <a:t>27/02/2018</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8CFE6EA2-12F4-477F-9CF3-DAD3ED2DF5AD}"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FE5D446-FDDF-438F-BADF-4D11546E235D}" type="datetimeFigureOut">
              <a:rPr lang="en-GB" smtClean="0"/>
              <a:t>27/02/2018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E6EA2-12F4-477F-9CF3-DAD3ED2DF5AD}"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FE5D446-FDDF-438F-BADF-4D11546E235D}" type="datetimeFigureOut">
              <a:rPr lang="en-GB" smtClean="0"/>
              <a:t>27/02/2018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FE6EA2-12F4-477F-9CF3-DAD3ED2DF5AD}"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FE5D446-FDDF-438F-BADF-4D11546E235D}" type="datetimeFigureOut">
              <a:rPr lang="en-GB" smtClean="0"/>
              <a:t>27/02/2018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FE6EA2-12F4-477F-9CF3-DAD3ED2DF5AD}"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E5D446-FDDF-438F-BADF-4D11546E235D}" type="datetimeFigureOut">
              <a:rPr lang="en-GB" smtClean="0"/>
              <a:t>27/02/2018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FE6EA2-12F4-477F-9CF3-DAD3ED2DF5AD}"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FE5D446-FDDF-438F-BADF-4D11546E235D}" type="datetimeFigureOut">
              <a:rPr lang="en-GB" smtClean="0"/>
              <a:t>27/02/2018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E6EA2-12F4-477F-9CF3-DAD3ED2DF5A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FE5D446-FDDF-438F-BADF-4D11546E235D}" type="datetimeFigureOut">
              <a:rPr lang="en-GB" smtClean="0"/>
              <a:t>27/02/2018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E6EA2-12F4-477F-9CF3-DAD3ED2DF5A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FE5D446-FDDF-438F-BADF-4D11546E235D}" type="datetimeFigureOut">
              <a:rPr lang="en-GB" smtClean="0"/>
              <a:t>27/02/2018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E6EA2-12F4-477F-9CF3-DAD3ED2DF5A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FE5D446-FDDF-438F-BADF-4D11546E235D}" type="datetimeFigureOut">
              <a:rPr lang="en-GB" smtClean="0"/>
              <a:t>27/02/2018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E6EA2-12F4-477F-9CF3-DAD3ED2DF5AD}"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9FE5D446-FDDF-438F-BADF-4D11546E235D}" type="datetimeFigureOut">
              <a:rPr lang="en-GB" smtClean="0"/>
              <a:t>27/02/2018</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8CFE6EA2-12F4-477F-9CF3-DAD3ED2DF5AD}"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SJYW6013</a:t>
            </a:r>
            <a:br>
              <a:rPr lang="en-GB" dirty="0" smtClean="0"/>
            </a:br>
            <a:r>
              <a:rPr lang="en-GB" dirty="0" smtClean="0"/>
              <a:t>Young People in Society</a:t>
            </a:r>
            <a:endParaRPr lang="en-GB" dirty="0"/>
          </a:p>
        </p:txBody>
      </p:sp>
      <p:sp>
        <p:nvSpPr>
          <p:cNvPr id="3" name="Subtitle 2"/>
          <p:cNvSpPr>
            <a:spLocks noGrp="1"/>
          </p:cNvSpPr>
          <p:nvPr>
            <p:ph type="subTitle" idx="1"/>
          </p:nvPr>
        </p:nvSpPr>
        <p:spPr/>
        <p:txBody>
          <a:bodyPr/>
          <a:lstStyle/>
          <a:p>
            <a:r>
              <a:rPr lang="en-GB" dirty="0" smtClean="0"/>
              <a:t>Resilience </a:t>
            </a:r>
            <a:endParaRPr lang="en-GB" dirty="0"/>
          </a:p>
        </p:txBody>
      </p:sp>
    </p:spTree>
    <p:extLst>
      <p:ext uri="{BB962C8B-B14F-4D97-AF65-F5344CB8AC3E}">
        <p14:creationId xmlns:p14="http://schemas.microsoft.com/office/powerpoint/2010/main" val="376723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(5 minutes)</a:t>
            </a:r>
            <a:endParaRPr lang="en-GB" dirty="0"/>
          </a:p>
        </p:txBody>
      </p:sp>
      <p:sp>
        <p:nvSpPr>
          <p:cNvPr id="3" name="Content Placeholder 2"/>
          <p:cNvSpPr>
            <a:spLocks noGrp="1"/>
          </p:cNvSpPr>
          <p:nvPr>
            <p:ph sz="quarter" idx="1"/>
          </p:nvPr>
        </p:nvSpPr>
        <p:spPr/>
        <p:txBody>
          <a:bodyPr/>
          <a:lstStyle/>
          <a:p>
            <a:r>
              <a:rPr lang="en-GB" dirty="0" smtClean="0"/>
              <a:t>In small groups come up with a working definition of resilience. </a:t>
            </a:r>
          </a:p>
          <a:p>
            <a:endParaRPr lang="en-GB" dirty="0"/>
          </a:p>
          <a:p>
            <a:r>
              <a:rPr lang="en-GB" dirty="0" smtClean="0"/>
              <a:t>Resilience is……</a:t>
            </a:r>
          </a:p>
          <a:p>
            <a:pPr marL="0" indent="0">
              <a:buNone/>
            </a:pPr>
            <a:endParaRPr lang="en-GB" dirty="0" smtClean="0"/>
          </a:p>
          <a:p>
            <a:pPr lvl="1"/>
            <a:r>
              <a:rPr lang="en-GB" dirty="0" smtClean="0"/>
              <a:t>Feedback</a:t>
            </a:r>
            <a:endParaRPr lang="en-GB" dirty="0"/>
          </a:p>
        </p:txBody>
      </p:sp>
    </p:spTree>
    <p:extLst>
      <p:ext uri="{BB962C8B-B14F-4D97-AF65-F5344CB8AC3E}">
        <p14:creationId xmlns:p14="http://schemas.microsoft.com/office/powerpoint/2010/main" val="2149004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a:t>
            </a:r>
            <a:endParaRPr lang="en-GB" dirty="0"/>
          </a:p>
        </p:txBody>
      </p:sp>
      <p:sp>
        <p:nvSpPr>
          <p:cNvPr id="3" name="Content Placeholder 2"/>
          <p:cNvSpPr>
            <a:spLocks noGrp="1"/>
          </p:cNvSpPr>
          <p:nvPr>
            <p:ph sz="quarter" idx="1"/>
          </p:nvPr>
        </p:nvSpPr>
        <p:spPr/>
        <p:txBody>
          <a:bodyPr/>
          <a:lstStyle/>
          <a:p>
            <a:r>
              <a:rPr lang="en-GB" dirty="0" smtClean="0"/>
              <a:t>According to James and James (2012) resilience is an unevenly distributed variable of behaviour and emotional functioning that enables children and young people (and adults) differentially to cope with, and adapt positively to, adverse circumstances and experiences, thereby enhancing to various degrees their negative effects and enabling positive adjustments to be made, even in conditions of risk. </a:t>
            </a:r>
          </a:p>
          <a:p>
            <a:endParaRPr lang="en-GB" dirty="0"/>
          </a:p>
          <a:p>
            <a:r>
              <a:rPr lang="en-GB" dirty="0" smtClean="0"/>
              <a:t>Resilience refers to a capacity to do well despite adverse experiences (Gilligan 200, p. 37)</a:t>
            </a:r>
            <a:endParaRPr lang="en-GB" dirty="0"/>
          </a:p>
        </p:txBody>
      </p:sp>
    </p:spTree>
    <p:extLst>
      <p:ext uri="{BB962C8B-B14F-4D97-AF65-F5344CB8AC3E}">
        <p14:creationId xmlns:p14="http://schemas.microsoft.com/office/powerpoint/2010/main" val="2408487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Reflective Activity</a:t>
            </a:r>
            <a:br>
              <a:rPr lang="en-GB" dirty="0" smtClean="0"/>
            </a:br>
            <a:r>
              <a:rPr lang="en-GB" dirty="0" smtClean="0"/>
              <a:t>In Pairs</a:t>
            </a:r>
            <a:endParaRPr lang="en-GB" dirty="0"/>
          </a:p>
        </p:txBody>
      </p:sp>
      <p:sp>
        <p:nvSpPr>
          <p:cNvPr id="3" name="Content Placeholder 2"/>
          <p:cNvSpPr>
            <a:spLocks noGrp="1"/>
          </p:cNvSpPr>
          <p:nvPr>
            <p:ph sz="quarter" idx="1"/>
          </p:nvPr>
        </p:nvSpPr>
        <p:spPr/>
        <p:txBody>
          <a:bodyPr>
            <a:normAutofit lnSpcReduction="10000"/>
          </a:bodyPr>
          <a:lstStyle/>
          <a:p>
            <a:endParaRPr lang="en-GB" dirty="0" smtClean="0"/>
          </a:p>
          <a:p>
            <a:r>
              <a:rPr lang="en-GB" dirty="0" smtClean="0"/>
              <a:t>Bring to mind a young person each for whom you have concerns. Divide a piece of paper into two columns.</a:t>
            </a:r>
          </a:p>
          <a:p>
            <a:endParaRPr lang="en-GB" dirty="0"/>
          </a:p>
          <a:p>
            <a:r>
              <a:rPr lang="en-GB" dirty="0" smtClean="0"/>
              <a:t>On the left side list the problems and challenges facing this person.</a:t>
            </a:r>
          </a:p>
          <a:p>
            <a:endParaRPr lang="en-GB" dirty="0"/>
          </a:p>
          <a:p>
            <a:r>
              <a:rPr lang="en-GB" dirty="0" smtClean="0"/>
              <a:t>On the right side, list the positive things or resources this young person has.</a:t>
            </a:r>
          </a:p>
          <a:p>
            <a:endParaRPr lang="en-GB" dirty="0"/>
          </a:p>
          <a:p>
            <a:r>
              <a:rPr lang="en-GB" dirty="0" smtClean="0"/>
              <a:t>Feedback</a:t>
            </a:r>
          </a:p>
        </p:txBody>
      </p:sp>
    </p:spTree>
    <p:extLst>
      <p:ext uri="{BB962C8B-B14F-4D97-AF65-F5344CB8AC3E}">
        <p14:creationId xmlns:p14="http://schemas.microsoft.com/office/powerpoint/2010/main" val="1405845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My expectation is that the left hand side will be easier to complete than the list on the right hand side.</a:t>
            </a:r>
          </a:p>
          <a:p>
            <a:r>
              <a:rPr lang="en-GB" dirty="0" smtClean="0"/>
              <a:t>You might notice that these items are purely diagnostic, whereas the items on the right hand side are the potential building blocks for foundation stones.</a:t>
            </a:r>
            <a:endParaRPr lang="en-GB" dirty="0"/>
          </a:p>
        </p:txBody>
      </p:sp>
    </p:spTree>
    <p:extLst>
      <p:ext uri="{BB962C8B-B14F-4D97-AF65-F5344CB8AC3E}">
        <p14:creationId xmlns:p14="http://schemas.microsoft.com/office/powerpoint/2010/main" val="1265929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a:t>
            </a:r>
            <a:endParaRPr lang="en-GB" dirty="0"/>
          </a:p>
        </p:txBody>
      </p:sp>
      <p:sp>
        <p:nvSpPr>
          <p:cNvPr id="3" name="Content Placeholder 2"/>
          <p:cNvSpPr>
            <a:spLocks noGrp="1"/>
          </p:cNvSpPr>
          <p:nvPr>
            <p:ph sz="quarter" idx="1"/>
          </p:nvPr>
        </p:nvSpPr>
        <p:spPr/>
        <p:txBody>
          <a:bodyPr/>
          <a:lstStyle/>
          <a:p>
            <a:r>
              <a:rPr lang="en-GB" dirty="0" smtClean="0"/>
              <a:t>As a concept applied to children and young people, resilience has perhaps emerged from, and been most prominent in, discourses about child abuse and protection.</a:t>
            </a:r>
          </a:p>
          <a:p>
            <a:pPr marL="0" indent="0">
              <a:buNone/>
            </a:pPr>
            <a:endParaRPr lang="en-GB" dirty="0" smtClean="0"/>
          </a:p>
          <a:p>
            <a:r>
              <a:rPr lang="en-GB" dirty="0" smtClean="0"/>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p>
          <a:p>
            <a:endParaRPr lang="en-GB" dirty="0"/>
          </a:p>
        </p:txBody>
      </p:sp>
    </p:spTree>
    <p:extLst>
      <p:ext uri="{BB962C8B-B14F-4D97-AF65-F5344CB8AC3E}">
        <p14:creationId xmlns:p14="http://schemas.microsoft.com/office/powerpoint/2010/main" val="4114302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Affected by both personality and environmental factors, resilience should be considered as a process or a phenomenon rather that as a personality characteristic of an individual.</a:t>
            </a:r>
          </a:p>
          <a:p>
            <a:pPr marL="0" indent="0">
              <a:buNone/>
            </a:pPr>
            <a:endParaRPr lang="en-GB" dirty="0" smtClean="0"/>
          </a:p>
          <a:p>
            <a:r>
              <a:rPr lang="en-GB" dirty="0" smtClean="0"/>
              <a:t>Resilience is associated with having a good sense of self-efficacy, and self esteem and ego strength, giving the ability to make choices and exercise  degree of control.</a:t>
            </a:r>
          </a:p>
          <a:p>
            <a:endParaRPr lang="en-GB" dirty="0" smtClean="0"/>
          </a:p>
          <a:p>
            <a:r>
              <a:rPr lang="en-GB" dirty="0" smtClean="0"/>
              <a:t>The attributes of each child in terms of intelligence, temperament and coping skills are also important. </a:t>
            </a:r>
            <a:endParaRPr lang="en-GB" dirty="0"/>
          </a:p>
        </p:txBody>
      </p:sp>
    </p:spTree>
    <p:extLst>
      <p:ext uri="{BB962C8B-B14F-4D97-AF65-F5344CB8AC3E}">
        <p14:creationId xmlns:p14="http://schemas.microsoft.com/office/powerpoint/2010/main" val="2307851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10000"/>
          </a:bodyPr>
          <a:lstStyle/>
          <a:p>
            <a:r>
              <a:rPr lang="en-GB" dirty="0" smtClean="0"/>
              <a:t>However, such characteristics are a product not only of the wider environment in which the child/young person is raised and the experiences to which they are exposed, including the impact of factors such as poverty.</a:t>
            </a:r>
          </a:p>
          <a:p>
            <a:endParaRPr lang="en-GB" dirty="0" smtClean="0"/>
          </a:p>
          <a:p>
            <a:r>
              <a:rPr lang="en-GB" dirty="0"/>
              <a:t>T</a:t>
            </a:r>
            <a:r>
              <a:rPr lang="en-GB" dirty="0" smtClean="0"/>
              <a:t>hey are also associated with the formation of secure emotional attachments in early life (particularly with mothers), with positive family functioning, and with having and using social support when needed.</a:t>
            </a:r>
          </a:p>
          <a:p>
            <a:endParaRPr lang="en-GB" dirty="0"/>
          </a:p>
          <a:p>
            <a:r>
              <a:rPr lang="en-GB" dirty="0" smtClean="0"/>
              <a:t>Thus, important risk modifiers are the attributes of an individual child, the influence of their family, and </a:t>
            </a:r>
            <a:r>
              <a:rPr lang="en-GB" b="1" i="1" dirty="0" smtClean="0"/>
              <a:t>the social and community context in which they live. </a:t>
            </a:r>
            <a:endParaRPr lang="en-GB" b="1" i="1" dirty="0"/>
          </a:p>
        </p:txBody>
      </p:sp>
    </p:spTree>
    <p:extLst>
      <p:ext uri="{BB962C8B-B14F-4D97-AF65-F5344CB8AC3E}">
        <p14:creationId xmlns:p14="http://schemas.microsoft.com/office/powerpoint/2010/main" val="654669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Social and Community Context in which they live</a:t>
            </a:r>
            <a:r>
              <a:rPr lang="en-GB" dirty="0" smtClean="0"/>
              <a:t>.</a:t>
            </a:r>
            <a:endParaRPr lang="en-GB" dirty="0"/>
          </a:p>
        </p:txBody>
      </p:sp>
      <p:sp>
        <p:nvSpPr>
          <p:cNvPr id="3" name="Content Placeholder 2"/>
          <p:cNvSpPr>
            <a:spLocks noGrp="1"/>
          </p:cNvSpPr>
          <p:nvPr>
            <p:ph sz="quarter" idx="1"/>
          </p:nvPr>
        </p:nvSpPr>
        <p:spPr/>
        <p:txBody>
          <a:bodyPr/>
          <a:lstStyle/>
          <a:p>
            <a:r>
              <a:rPr lang="en-GB" dirty="0" smtClean="0"/>
              <a:t>This is one area you have the opportunity to make a difference to young people’s resilience and resourcefulness.</a:t>
            </a:r>
          </a:p>
          <a:p>
            <a:pPr marL="0" indent="0">
              <a:buNone/>
            </a:pPr>
            <a:endParaRPr lang="en-GB" dirty="0" smtClean="0"/>
          </a:p>
          <a:p>
            <a:pPr marL="0" indent="0">
              <a:buNone/>
            </a:pPr>
            <a:r>
              <a:rPr lang="en-GB" dirty="0" smtClean="0"/>
              <a:t>Group Work 20 minutes (plus 10 comfort break)</a:t>
            </a:r>
          </a:p>
          <a:p>
            <a:pPr marL="0" indent="0">
              <a:buNone/>
            </a:pPr>
            <a:endParaRPr lang="en-GB" dirty="0" smtClean="0"/>
          </a:p>
          <a:p>
            <a:pPr lvl="1"/>
            <a:r>
              <a:rPr lang="en-GB" dirty="0" smtClean="0"/>
              <a:t>In small groups discuss some of the challenges faced by the young people you work with, and provide examples from your youth work practice that may help build “resilience and resourcefulness” amongst young people.</a:t>
            </a:r>
          </a:p>
          <a:p>
            <a:pPr lvl="1"/>
            <a:r>
              <a:rPr lang="en-GB" dirty="0" smtClean="0"/>
              <a:t>Feedback on flip chart.</a:t>
            </a:r>
          </a:p>
          <a:p>
            <a:pPr lvl="1"/>
            <a:endParaRPr lang="en-GB" dirty="0"/>
          </a:p>
        </p:txBody>
      </p:sp>
    </p:spTree>
    <p:extLst>
      <p:ext uri="{BB962C8B-B14F-4D97-AF65-F5344CB8AC3E}">
        <p14:creationId xmlns:p14="http://schemas.microsoft.com/office/powerpoint/2010/main" val="1075758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The production of resilience therefore reflects a complex individual and social process involving the integration of a wide range of variables.</a:t>
            </a:r>
          </a:p>
          <a:p>
            <a:endParaRPr lang="en-GB" dirty="0"/>
          </a:p>
          <a:p>
            <a:r>
              <a:rPr lang="en-GB" dirty="0" smtClean="0"/>
              <a:t>Link </a:t>
            </a:r>
            <a:r>
              <a:rPr lang="en-GB" dirty="0"/>
              <a:t>to Assessment Component 1 – </a:t>
            </a:r>
            <a:r>
              <a:rPr lang="en-GB" dirty="0" smtClean="0"/>
              <a:t>50% Coursework</a:t>
            </a:r>
            <a:r>
              <a:rPr lang="en-GB" dirty="0"/>
              <a:t>: Essay (2500 words</a:t>
            </a:r>
            <a:r>
              <a:rPr lang="en-GB" dirty="0" smtClean="0"/>
              <a:t>).</a:t>
            </a:r>
          </a:p>
          <a:p>
            <a:endParaRPr lang="en-GB" dirty="0"/>
          </a:p>
          <a:p>
            <a:pPr lvl="1"/>
            <a:r>
              <a:rPr lang="en-GB" dirty="0"/>
              <a:t>Students are required to critically discuss the challenges faced by young people in contemporary society, and provide examples from your youth work practice that may help build “resilience and resourcefulness” amongst young </a:t>
            </a:r>
            <a:r>
              <a:rPr lang="en-GB" dirty="0" smtClean="0"/>
              <a:t>people.</a:t>
            </a:r>
            <a:endParaRPr lang="en-GB" dirty="0"/>
          </a:p>
          <a:p>
            <a:endParaRPr lang="en-GB" dirty="0" smtClean="0"/>
          </a:p>
          <a:p>
            <a:r>
              <a:rPr lang="en-GB" dirty="0" smtClean="0"/>
              <a:t>Submission Date - </a:t>
            </a:r>
            <a:r>
              <a:rPr lang="en-GB" dirty="0" smtClean="0"/>
              <a:t>20.03.18</a:t>
            </a:r>
            <a:endParaRPr lang="en-GB" dirty="0"/>
          </a:p>
          <a:p>
            <a:endParaRPr lang="en-GB" dirty="0"/>
          </a:p>
        </p:txBody>
      </p:sp>
    </p:spTree>
    <p:extLst>
      <p:ext uri="{BB962C8B-B14F-4D97-AF65-F5344CB8AC3E}">
        <p14:creationId xmlns:p14="http://schemas.microsoft.com/office/powerpoint/2010/main" val="1031974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risk and protective factors</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890127624"/>
              </p:ext>
            </p:extLst>
          </p:nvPr>
        </p:nvGraphicFramePr>
        <p:xfrm>
          <a:off x="457200" y="1219200"/>
          <a:ext cx="8229600" cy="4730080"/>
        </p:xfrm>
        <a:graphic>
          <a:graphicData uri="http://schemas.openxmlformats.org/drawingml/2006/table">
            <a:tbl>
              <a:tblPr firstRow="1" bandRow="1">
                <a:tableStyleId>{5C22544A-7EE6-4342-B048-85BDC9FD1C3A}</a:tableStyleId>
              </a:tblPr>
              <a:tblGrid>
                <a:gridCol w="4114800"/>
                <a:gridCol w="4114800"/>
              </a:tblGrid>
              <a:tr h="450484">
                <a:tc>
                  <a:txBody>
                    <a:bodyPr/>
                    <a:lstStyle/>
                    <a:p>
                      <a:r>
                        <a:rPr lang="en-GB" dirty="0" smtClean="0"/>
                        <a:t>Risk</a:t>
                      </a:r>
                      <a:endParaRPr lang="en-GB" dirty="0"/>
                    </a:p>
                  </a:txBody>
                  <a:tcPr/>
                </a:tc>
                <a:tc>
                  <a:txBody>
                    <a:bodyPr/>
                    <a:lstStyle/>
                    <a:p>
                      <a:r>
                        <a:rPr lang="en-GB" dirty="0" smtClean="0"/>
                        <a:t>Protective</a:t>
                      </a:r>
                      <a:endParaRPr lang="en-GB" dirty="0"/>
                    </a:p>
                  </a:txBody>
                  <a:tcPr/>
                </a:tc>
              </a:tr>
              <a:tr h="1464072">
                <a:tc>
                  <a:txBody>
                    <a:bodyPr/>
                    <a:lstStyle/>
                    <a:p>
                      <a:r>
                        <a:rPr lang="en-GB" b="1" u="sng" dirty="0" smtClean="0"/>
                        <a:t>Childhood</a:t>
                      </a:r>
                      <a:r>
                        <a:rPr lang="en-GB" b="1" u="sng" baseline="0" dirty="0" smtClean="0"/>
                        <a:t> factors</a:t>
                      </a:r>
                    </a:p>
                    <a:p>
                      <a:pPr marL="285750" indent="-285750">
                        <a:buFont typeface="Arial" panose="020B0604020202020204" pitchFamily="34" charset="0"/>
                        <a:buChar char="•"/>
                      </a:pPr>
                      <a:r>
                        <a:rPr lang="en-GB" baseline="0" dirty="0" smtClean="0"/>
                        <a:t>Birth injury/disability/low birth weight</a:t>
                      </a:r>
                    </a:p>
                    <a:p>
                      <a:pPr marL="285750" indent="-285750">
                        <a:buFont typeface="Arial" panose="020B0604020202020204" pitchFamily="34" charset="0"/>
                        <a:buChar char="•"/>
                      </a:pPr>
                      <a:r>
                        <a:rPr lang="en-GB" baseline="0" dirty="0" smtClean="0"/>
                        <a:t>Insecure attachment</a:t>
                      </a:r>
                    </a:p>
                    <a:p>
                      <a:pPr marL="285750" indent="-285750">
                        <a:buFont typeface="Arial" panose="020B0604020202020204" pitchFamily="34" charset="0"/>
                        <a:buChar char="•"/>
                      </a:pPr>
                      <a:r>
                        <a:rPr lang="en-GB" baseline="0" dirty="0" smtClean="0"/>
                        <a:t>Poor social skills</a:t>
                      </a:r>
                      <a:endParaRPr lang="en-GB" dirty="0"/>
                    </a:p>
                  </a:txBody>
                  <a:tcPr/>
                </a:tc>
                <a:tc>
                  <a:txBody>
                    <a:bodyPr/>
                    <a:lstStyle/>
                    <a:p>
                      <a:pPr marL="0" indent="0">
                        <a:buFont typeface="Arial" panose="020B0604020202020204" pitchFamily="34" charset="0"/>
                        <a:buNone/>
                      </a:pPr>
                      <a:r>
                        <a:rPr lang="en-GB" b="1" u="sng" dirty="0" smtClean="0"/>
                        <a:t>Childhood factors</a:t>
                      </a:r>
                    </a:p>
                    <a:p>
                      <a:pPr marL="285750" indent="-285750">
                        <a:buFont typeface="Arial" panose="020B0604020202020204" pitchFamily="34" charset="0"/>
                        <a:buChar char="•"/>
                      </a:pPr>
                      <a:r>
                        <a:rPr lang="en-GB" b="0" u="none" dirty="0" smtClean="0"/>
                        <a:t>Social skills</a:t>
                      </a:r>
                    </a:p>
                    <a:p>
                      <a:pPr marL="285750" indent="-285750">
                        <a:buFont typeface="Arial" panose="020B0604020202020204" pitchFamily="34" charset="0"/>
                        <a:buChar char="•"/>
                      </a:pPr>
                      <a:r>
                        <a:rPr lang="en-GB" b="0" u="none" dirty="0" smtClean="0"/>
                        <a:t>Attachment</a:t>
                      </a:r>
                      <a:r>
                        <a:rPr lang="en-GB" b="0" u="none" baseline="0" dirty="0" smtClean="0"/>
                        <a:t> to family</a:t>
                      </a:r>
                    </a:p>
                    <a:p>
                      <a:pPr marL="285750" indent="-285750">
                        <a:buFont typeface="Arial" panose="020B0604020202020204" pitchFamily="34" charset="0"/>
                        <a:buChar char="•"/>
                      </a:pPr>
                      <a:r>
                        <a:rPr lang="en-GB" b="0" u="none" baseline="0" dirty="0" smtClean="0"/>
                        <a:t>School achievement</a:t>
                      </a:r>
                      <a:endParaRPr lang="en-GB" b="0" u="none" dirty="0"/>
                    </a:p>
                  </a:txBody>
                  <a:tcPr/>
                </a:tc>
              </a:tr>
              <a:tr h="2815524">
                <a:tc>
                  <a:txBody>
                    <a:bodyPr/>
                    <a:lstStyle/>
                    <a:p>
                      <a:r>
                        <a:rPr lang="en-GB" b="1" u="sng" dirty="0" smtClean="0"/>
                        <a:t>Family Factors</a:t>
                      </a:r>
                    </a:p>
                    <a:p>
                      <a:pPr marL="285750" indent="-285750">
                        <a:buFont typeface="Arial" panose="020B0604020202020204" pitchFamily="34" charset="0"/>
                        <a:buChar char="•"/>
                      </a:pPr>
                      <a:r>
                        <a:rPr lang="en-GB" b="0" u="none" dirty="0" smtClean="0"/>
                        <a:t>Poor parental supervision</a:t>
                      </a:r>
                      <a:r>
                        <a:rPr lang="en-GB" b="0" u="none" baseline="0" dirty="0" smtClean="0"/>
                        <a:t> and discipline</a:t>
                      </a:r>
                    </a:p>
                    <a:p>
                      <a:pPr marL="285750" indent="-285750">
                        <a:buFont typeface="Arial" panose="020B0604020202020204" pitchFamily="34" charset="0"/>
                        <a:buChar char="•"/>
                      </a:pPr>
                      <a:r>
                        <a:rPr lang="en-GB" b="0" u="none" baseline="0" dirty="0" smtClean="0"/>
                        <a:t>Parental substance abuse</a:t>
                      </a:r>
                    </a:p>
                    <a:p>
                      <a:pPr marL="285750" indent="-285750">
                        <a:buFont typeface="Arial" panose="020B0604020202020204" pitchFamily="34" charset="0"/>
                        <a:buChar char="•"/>
                      </a:pPr>
                      <a:r>
                        <a:rPr lang="en-GB" b="0" u="none" baseline="0" dirty="0" smtClean="0"/>
                        <a:t>Family conflict and domestic violence</a:t>
                      </a:r>
                    </a:p>
                    <a:p>
                      <a:pPr marL="285750" indent="-285750">
                        <a:buFont typeface="Arial" panose="020B0604020202020204" pitchFamily="34" charset="0"/>
                        <a:buChar char="•"/>
                      </a:pPr>
                      <a:r>
                        <a:rPr lang="en-GB" b="0" u="none" baseline="0" dirty="0" smtClean="0"/>
                        <a:t>Social isolation/lack of support networks</a:t>
                      </a:r>
                    </a:p>
                    <a:p>
                      <a:pPr marL="285750" indent="-285750">
                        <a:buFont typeface="Arial" panose="020B0604020202020204" pitchFamily="34" charset="0"/>
                        <a:buChar char="•"/>
                      </a:pP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smtClean="0"/>
                        <a:t>Family Factors</a:t>
                      </a:r>
                    </a:p>
                    <a:p>
                      <a:pPr marL="285750" indent="-285750">
                        <a:buFont typeface="Arial" panose="020B0604020202020204" pitchFamily="34" charset="0"/>
                        <a:buChar char="•"/>
                      </a:pPr>
                      <a:r>
                        <a:rPr lang="en-GB" dirty="0" smtClean="0"/>
                        <a:t>Supportive caring parents</a:t>
                      </a:r>
                    </a:p>
                    <a:p>
                      <a:pPr marL="285750" indent="-285750">
                        <a:buFont typeface="Arial" panose="020B0604020202020204" pitchFamily="34" charset="0"/>
                        <a:buChar char="•"/>
                      </a:pPr>
                      <a:r>
                        <a:rPr lang="en-GB" dirty="0" smtClean="0"/>
                        <a:t>Parental employment</a:t>
                      </a:r>
                    </a:p>
                    <a:p>
                      <a:pPr marL="285750" indent="-285750">
                        <a:buFont typeface="Arial" panose="020B0604020202020204" pitchFamily="34" charset="0"/>
                        <a:buChar char="•"/>
                      </a:pPr>
                      <a:r>
                        <a:rPr lang="en-GB" dirty="0" smtClean="0"/>
                        <a:t>Access to support networks</a:t>
                      </a:r>
                      <a:endParaRPr lang="en-GB" dirty="0"/>
                    </a:p>
                  </a:txBody>
                  <a:tcPr/>
                </a:tc>
              </a:tr>
            </a:tbl>
          </a:graphicData>
        </a:graphic>
      </p:graphicFrame>
    </p:spTree>
    <p:extLst>
      <p:ext uri="{BB962C8B-B14F-4D97-AF65-F5344CB8AC3E}">
        <p14:creationId xmlns:p14="http://schemas.microsoft.com/office/powerpoint/2010/main" val="204995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risk and protective factors</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285777522"/>
              </p:ext>
            </p:extLst>
          </p:nvPr>
        </p:nvGraphicFramePr>
        <p:xfrm>
          <a:off x="457200" y="1486571"/>
          <a:ext cx="8229600" cy="4216383"/>
        </p:xfrm>
        <a:graphic>
          <a:graphicData uri="http://schemas.openxmlformats.org/drawingml/2006/table">
            <a:tbl>
              <a:tblPr firstRow="1" bandRow="1">
                <a:tableStyleId>{5C22544A-7EE6-4342-B048-85BDC9FD1C3A}</a:tableStyleId>
              </a:tblPr>
              <a:tblGrid>
                <a:gridCol w="4114800"/>
                <a:gridCol w="4114800"/>
              </a:tblGrid>
              <a:tr h="338122">
                <a:tc>
                  <a:txBody>
                    <a:bodyPr/>
                    <a:lstStyle/>
                    <a:p>
                      <a:r>
                        <a:rPr lang="en-GB" dirty="0" smtClean="0"/>
                        <a:t>Risk</a:t>
                      </a:r>
                      <a:endParaRPr lang="en-GB" dirty="0"/>
                    </a:p>
                  </a:txBody>
                  <a:tcPr/>
                </a:tc>
                <a:tc>
                  <a:txBody>
                    <a:bodyPr/>
                    <a:lstStyle/>
                    <a:p>
                      <a:r>
                        <a:rPr lang="en-GB" dirty="0" smtClean="0"/>
                        <a:t>Protective</a:t>
                      </a:r>
                      <a:endParaRPr lang="en-GB" dirty="0"/>
                    </a:p>
                  </a:txBody>
                  <a:tcPr/>
                </a:tc>
              </a:tr>
              <a:tr h="1507268">
                <a:tc>
                  <a:txBody>
                    <a:bodyPr/>
                    <a:lstStyle/>
                    <a:p>
                      <a:r>
                        <a:rPr lang="en-GB" b="1" u="sng" dirty="0" smtClean="0"/>
                        <a:t>School factors</a:t>
                      </a:r>
                    </a:p>
                    <a:p>
                      <a:pPr marL="285750" indent="-285750">
                        <a:buFont typeface="Arial" panose="020B0604020202020204" pitchFamily="34" charset="0"/>
                        <a:buChar char="•"/>
                      </a:pPr>
                      <a:r>
                        <a:rPr lang="en-GB" dirty="0" smtClean="0"/>
                        <a:t>School failure</a:t>
                      </a:r>
                    </a:p>
                    <a:p>
                      <a:pPr marL="285750" indent="-285750">
                        <a:buFont typeface="Arial" panose="020B0604020202020204" pitchFamily="34" charset="0"/>
                        <a:buChar char="•"/>
                      </a:pPr>
                      <a:r>
                        <a:rPr lang="en-GB" dirty="0" smtClean="0"/>
                        <a:t>Negative peer group influences </a:t>
                      </a:r>
                    </a:p>
                    <a:p>
                      <a:pPr marL="285750" indent="-285750">
                        <a:buFont typeface="Arial" panose="020B0604020202020204" pitchFamily="34" charset="0"/>
                        <a:buChar char="•"/>
                      </a:pPr>
                      <a:r>
                        <a:rPr lang="en-GB" dirty="0" smtClean="0"/>
                        <a:t>Bullying</a:t>
                      </a:r>
                    </a:p>
                    <a:p>
                      <a:pPr marL="285750" indent="-285750">
                        <a:buFont typeface="Arial" panose="020B0604020202020204" pitchFamily="34" charset="0"/>
                        <a:buChar char="•"/>
                      </a:pPr>
                      <a:r>
                        <a:rPr lang="en-GB" dirty="0" smtClean="0"/>
                        <a:t>Poor attachment to school and recognition of achievement</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smtClean="0"/>
                        <a:t>School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smtClean="0">
                          <a:effectLst/>
                        </a:rPr>
                        <a:t>Positive</a:t>
                      </a:r>
                      <a:r>
                        <a:rPr lang="en-GB" b="0" u="none" baseline="0" dirty="0" smtClean="0">
                          <a:effectLst/>
                        </a:rPr>
                        <a:t> school climate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smtClean="0">
                          <a:effectLst/>
                        </a:rPr>
                        <a:t>Sense of belonging/bonding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smtClean="0">
                          <a:effectLst/>
                        </a:rPr>
                        <a:t>Opportunities fro some success at school</a:t>
                      </a:r>
                      <a:endParaRPr lang="en-GB" b="0" u="none" dirty="0" smtClean="0">
                        <a:effectLst/>
                      </a:endParaRPr>
                    </a:p>
                    <a:p>
                      <a:pPr marL="0" indent="0">
                        <a:buFont typeface="Arial" panose="020B0604020202020204" pitchFamily="34" charset="0"/>
                        <a:buNone/>
                      </a:pPr>
                      <a:endParaRPr lang="en-GB" b="0" u="none" dirty="0" smtClean="0"/>
                    </a:p>
                  </a:txBody>
                  <a:tcPr/>
                </a:tc>
              </a:tr>
              <a:tr h="2113263">
                <a:tc>
                  <a:txBody>
                    <a:bodyPr/>
                    <a:lstStyle/>
                    <a:p>
                      <a:pPr marL="0" indent="0">
                        <a:buFont typeface="Arial" panose="020B0604020202020204" pitchFamily="34" charset="0"/>
                        <a:buNone/>
                      </a:pPr>
                      <a:r>
                        <a:rPr lang="en-GB" b="1" u="sng" dirty="0" smtClean="0"/>
                        <a:t>Community factors</a:t>
                      </a:r>
                      <a:endParaRPr lang="en-GB" b="0" i="0" u="none" dirty="0" smtClean="0"/>
                    </a:p>
                    <a:p>
                      <a:pPr marL="285750" indent="-285750">
                        <a:buFont typeface="Arial" panose="020B0604020202020204" pitchFamily="34" charset="0"/>
                        <a:buChar char="•"/>
                      </a:pPr>
                      <a:r>
                        <a:rPr lang="en-GB" b="0" i="0" u="none" dirty="0" smtClean="0"/>
                        <a:t>Neighbourhood violence and crime</a:t>
                      </a:r>
                    </a:p>
                    <a:p>
                      <a:pPr marL="285750" indent="-285750">
                        <a:buFont typeface="Arial" panose="020B0604020202020204" pitchFamily="34" charset="0"/>
                        <a:buChar char="•"/>
                      </a:pPr>
                      <a:r>
                        <a:rPr lang="en-GB" b="0" i="0" u="none" dirty="0" smtClean="0"/>
                        <a:t>Lack of support services</a:t>
                      </a:r>
                    </a:p>
                    <a:p>
                      <a:pPr marL="285750" indent="-285750">
                        <a:buFont typeface="Arial" panose="020B0604020202020204" pitchFamily="34" charset="0"/>
                        <a:buChar char="•"/>
                      </a:pPr>
                      <a:r>
                        <a:rPr lang="en-GB" b="0" i="0" u="none" dirty="0" smtClean="0"/>
                        <a:t>Social or cultural discrimination</a:t>
                      </a: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smtClean="0"/>
                        <a:t>Community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dirty="0" smtClean="0"/>
                        <a:t>Access to support</a:t>
                      </a:r>
                      <a:r>
                        <a:rPr lang="en-GB" b="0" i="0" u="none" baseline="0" dirty="0" smtClean="0"/>
                        <a:t> services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smtClean="0"/>
                        <a:t>Community networking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smtClean="0"/>
                        <a:t>Participation in community groups</a:t>
                      </a:r>
                      <a:endParaRPr lang="en-GB" b="0" i="0" u="none"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r>
            </a:tbl>
          </a:graphicData>
        </a:graphic>
      </p:graphicFrame>
    </p:spTree>
    <p:extLst>
      <p:ext uri="{BB962C8B-B14F-4D97-AF65-F5344CB8AC3E}">
        <p14:creationId xmlns:p14="http://schemas.microsoft.com/office/powerpoint/2010/main" val="2397944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and protective factors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The influence of any of these factors on outcomes is very complex. </a:t>
            </a:r>
          </a:p>
          <a:p>
            <a:r>
              <a:rPr lang="en-GB" dirty="0" smtClean="0"/>
              <a:t>It may be that some risk factors are more important than others and the same reasoning for protective factors. </a:t>
            </a:r>
          </a:p>
          <a:p>
            <a:r>
              <a:rPr lang="en-GB" dirty="0" smtClean="0"/>
              <a:t>The research on these issues is still struggling with refining the analysis to the extent that the key factors are isolated, but it is not there as yet.</a:t>
            </a:r>
          </a:p>
          <a:p>
            <a:r>
              <a:rPr lang="en-GB" dirty="0" smtClean="0"/>
              <a:t>Another complication is that experiences will differ and the impact of risk or protective factors will be dependent on the individual and mediated by the impact of socio-economic background, their gender and /or ethnicity and their abilities or disabilities.</a:t>
            </a:r>
            <a:endParaRPr lang="en-GB" dirty="0"/>
          </a:p>
        </p:txBody>
      </p:sp>
    </p:spTree>
    <p:extLst>
      <p:ext uri="{BB962C8B-B14F-4D97-AF65-F5344CB8AC3E}">
        <p14:creationId xmlns:p14="http://schemas.microsoft.com/office/powerpoint/2010/main" val="3308621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smtClean="0"/>
              <a:t>The important point for youth workers is how they can influence outcomes by extending or providing factors through their interactions with young people. </a:t>
            </a:r>
          </a:p>
          <a:p>
            <a:endParaRPr lang="en-GB" dirty="0"/>
          </a:p>
          <a:p>
            <a:r>
              <a:rPr lang="en-GB" dirty="0" smtClean="0"/>
              <a:t>A key research finding from British studies (</a:t>
            </a:r>
            <a:r>
              <a:rPr lang="en-GB" dirty="0" err="1" smtClean="0"/>
              <a:t>Rutter</a:t>
            </a:r>
            <a:r>
              <a:rPr lang="en-GB" dirty="0" smtClean="0"/>
              <a:t> et al., 1998) is that young people from very disadvantaged backgrounds can develop resilience through forming a close relationship with a supportive adult, through a positive school experience or being given an opportunity to find a ‘turning-point’ or (importantly from the perspective of (youth work) through an opportunity to have some autonomy and control when participating in activities. </a:t>
            </a:r>
            <a:endParaRPr lang="en-GB" dirty="0"/>
          </a:p>
        </p:txBody>
      </p:sp>
    </p:spTree>
    <p:extLst>
      <p:ext uri="{BB962C8B-B14F-4D97-AF65-F5344CB8AC3E}">
        <p14:creationId xmlns:p14="http://schemas.microsoft.com/office/powerpoint/2010/main" val="1072465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Resilience</a:t>
            </a:r>
            <a:endParaRPr lang="en-GB" dirty="0"/>
          </a:p>
        </p:txBody>
      </p:sp>
      <p:sp>
        <p:nvSpPr>
          <p:cNvPr id="3" name="Content Placeholder 2"/>
          <p:cNvSpPr>
            <a:spLocks noGrp="1"/>
          </p:cNvSpPr>
          <p:nvPr>
            <p:ph sz="quarter" idx="1"/>
          </p:nvPr>
        </p:nvSpPr>
        <p:spPr>
          <a:xfrm>
            <a:off x="457200" y="1219200"/>
            <a:ext cx="8229600" cy="5090120"/>
          </a:xfrm>
        </p:spPr>
        <p:txBody>
          <a:bodyPr/>
          <a:lstStyle/>
          <a:p>
            <a:r>
              <a:rPr lang="en-GB" dirty="0" smtClean="0"/>
              <a:t>The characteristics of resilience listed below can be used as a useful guide:</a:t>
            </a:r>
          </a:p>
          <a:p>
            <a:pPr marL="0" indent="0">
              <a:buNone/>
            </a:pPr>
            <a:endParaRPr lang="en-GB" dirty="0" smtClean="0"/>
          </a:p>
          <a:p>
            <a:r>
              <a:rPr lang="en-GB" dirty="0" smtClean="0"/>
              <a:t>Good health			Hope</a:t>
            </a:r>
          </a:p>
          <a:p>
            <a:r>
              <a:rPr lang="en-GB" dirty="0" smtClean="0"/>
              <a:t>Easy-going temperament		Social support</a:t>
            </a:r>
          </a:p>
          <a:p>
            <a:r>
              <a:rPr lang="en-GB" dirty="0" smtClean="0"/>
              <a:t>Sociability				Problem-solving ability</a:t>
            </a:r>
          </a:p>
          <a:p>
            <a:r>
              <a:rPr lang="en-GB" dirty="0" smtClean="0"/>
              <a:t>Self-efficacy				Internal locus of control</a:t>
            </a:r>
          </a:p>
          <a:p>
            <a:r>
              <a:rPr lang="en-GB" dirty="0" smtClean="0"/>
              <a:t>Confidence				Appraisal skill</a:t>
            </a:r>
          </a:p>
          <a:p>
            <a:r>
              <a:rPr lang="en-GB" dirty="0" smtClean="0"/>
              <a:t>Flexibility in goal setting		Optimism</a:t>
            </a:r>
          </a:p>
          <a:p>
            <a:r>
              <a:rPr lang="en-GB" dirty="0" smtClean="0"/>
              <a:t>Ability to mobilise resources.</a:t>
            </a:r>
            <a:endParaRPr lang="en-GB" dirty="0"/>
          </a:p>
        </p:txBody>
      </p:sp>
    </p:spTree>
    <p:extLst>
      <p:ext uri="{BB962C8B-B14F-4D97-AF65-F5344CB8AC3E}">
        <p14:creationId xmlns:p14="http://schemas.microsoft.com/office/powerpoint/2010/main" val="2355075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352928" cy="60342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6702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In </a:t>
            </a:r>
            <a:r>
              <a:rPr lang="en-GB" b="1" dirty="0" smtClean="0"/>
              <a:t>small groups </a:t>
            </a:r>
            <a:r>
              <a:rPr lang="en-GB" dirty="0" smtClean="0"/>
              <a:t>students are required to use the remaining lecture time to consider how their work with young people reflects the headings within the resiliency wheel.</a:t>
            </a:r>
          </a:p>
          <a:p>
            <a:endParaRPr lang="en-GB" dirty="0" smtClean="0"/>
          </a:p>
          <a:p>
            <a:r>
              <a:rPr lang="en-GB" dirty="0" smtClean="0"/>
              <a:t>Following your group discussions students are asked to write </a:t>
            </a:r>
            <a:r>
              <a:rPr lang="en-GB" b="1" dirty="0" smtClean="0"/>
              <a:t>individual</a:t>
            </a:r>
            <a:r>
              <a:rPr lang="en-GB" dirty="0" smtClean="0"/>
              <a:t> account/case study of an example of their practice with reflect the themes presented within the resiliency wheel.</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29691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 Advice Discussion</a:t>
            </a:r>
            <a:endParaRPr lang="en-GB" dirty="0"/>
          </a:p>
        </p:txBody>
      </p:sp>
      <p:sp>
        <p:nvSpPr>
          <p:cNvPr id="3" name="Content Placeholder 2"/>
          <p:cNvSpPr>
            <a:spLocks noGrp="1"/>
          </p:cNvSpPr>
          <p:nvPr>
            <p:ph sz="quarter" idx="1"/>
          </p:nvPr>
        </p:nvSpPr>
        <p:spPr/>
        <p:txBody>
          <a:bodyPr/>
          <a:lstStyle/>
          <a:p>
            <a:pPr marL="274320" lvl="1">
              <a:spcBef>
                <a:spcPts val="600"/>
              </a:spcBef>
              <a:buClr>
                <a:schemeClr val="accent1"/>
              </a:buClr>
            </a:pPr>
            <a:r>
              <a:rPr lang="en-GB" dirty="0" smtClean="0"/>
              <a:t>These tasks should support some of your thoughts and discussions in finalising your essay.</a:t>
            </a:r>
          </a:p>
          <a:p>
            <a:pPr marL="274320" lvl="1">
              <a:spcBef>
                <a:spcPts val="600"/>
              </a:spcBef>
              <a:buClr>
                <a:schemeClr val="accent1"/>
              </a:buClr>
            </a:pPr>
            <a:endParaRPr lang="en-GB" dirty="0"/>
          </a:p>
          <a:p>
            <a:pPr marL="0" lvl="1" indent="0">
              <a:spcBef>
                <a:spcPts val="600"/>
              </a:spcBef>
              <a:buClr>
                <a:schemeClr val="accent1"/>
              </a:buClr>
              <a:buNone/>
            </a:pPr>
            <a:r>
              <a:rPr lang="en-GB" dirty="0" smtClean="0"/>
              <a:t>Students </a:t>
            </a:r>
            <a:r>
              <a:rPr lang="en-GB" dirty="0"/>
              <a:t>are required to critically discuss the challenges faced by young people in contemporary society, and provide examples from your youth work practice that may help build “resilience and resourcefulness” amongst young people.</a:t>
            </a:r>
          </a:p>
          <a:p>
            <a:endParaRPr lang="en-GB" dirty="0"/>
          </a:p>
        </p:txBody>
      </p:sp>
    </p:spTree>
    <p:extLst>
      <p:ext uri="{BB962C8B-B14F-4D97-AF65-F5344CB8AC3E}">
        <p14:creationId xmlns:p14="http://schemas.microsoft.com/office/powerpoint/2010/main" val="37496803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sz="quarter" idx="1"/>
          </p:nvPr>
        </p:nvSpPr>
        <p:spPr/>
        <p:txBody>
          <a:bodyPr/>
          <a:lstStyle/>
          <a:p>
            <a:r>
              <a:rPr lang="en-GB" dirty="0" smtClean="0"/>
              <a:t>James, A.L and James, A. (2008) Changing childhood in the UK: reconstructing discourses of risk and protection, in A James and A.L.  James (</a:t>
            </a:r>
            <a:r>
              <a:rPr lang="en-GB" dirty="0" err="1" smtClean="0"/>
              <a:t>eds</a:t>
            </a:r>
            <a:r>
              <a:rPr lang="en-GB" dirty="0" smtClean="0"/>
              <a:t>), European Childhoods: Cultures, Politics and Childhoods in Europe. Basingstoke: Palgrave Macmillan.</a:t>
            </a:r>
            <a:endParaRPr lang="en-GB" dirty="0"/>
          </a:p>
          <a:p>
            <a:r>
              <a:rPr lang="en-GB" dirty="0" err="1" smtClean="0"/>
              <a:t>Thompsen</a:t>
            </a:r>
            <a:r>
              <a:rPr lang="en-GB" dirty="0" smtClean="0"/>
              <a:t>, K (2002) Building Resilient Students California: Corwin Press</a:t>
            </a:r>
          </a:p>
          <a:p>
            <a:endParaRPr lang="en-GB" dirty="0"/>
          </a:p>
        </p:txBody>
      </p:sp>
    </p:spTree>
    <p:extLst>
      <p:ext uri="{BB962C8B-B14F-4D97-AF65-F5344CB8AC3E}">
        <p14:creationId xmlns:p14="http://schemas.microsoft.com/office/powerpoint/2010/main" val="716729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145</TotalTime>
  <Words>1164</Words>
  <Application>Microsoft Office PowerPoint</Application>
  <PresentationFormat>On-screen Show (4:3)</PresentationFormat>
  <Paragraphs>122</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Bookman Old Style</vt:lpstr>
      <vt:lpstr>Gill Sans MT</vt:lpstr>
      <vt:lpstr>Wingdings</vt:lpstr>
      <vt:lpstr>Wingdings 3</vt:lpstr>
      <vt:lpstr>Origin</vt:lpstr>
      <vt:lpstr>SJYW6013 Young People in Society</vt:lpstr>
      <vt:lpstr>Group Task (5 minutes)</vt:lpstr>
      <vt:lpstr>Resilience</vt:lpstr>
      <vt:lpstr>Reflective Activity In Pairs</vt:lpstr>
      <vt:lpstr>PowerPoint Presentation</vt:lpstr>
      <vt:lpstr>Resilience</vt:lpstr>
      <vt:lpstr>PowerPoint Presentation</vt:lpstr>
      <vt:lpstr>PowerPoint Presentation</vt:lpstr>
      <vt:lpstr>The Social and Community Context in which they live.</vt:lpstr>
      <vt:lpstr>Feedback</vt:lpstr>
      <vt:lpstr>Examples of risk and protective factors</vt:lpstr>
      <vt:lpstr>Examples of risk and protective factors</vt:lpstr>
      <vt:lpstr>Risk and protective factors</vt:lpstr>
      <vt:lpstr>PowerPoint Presentation</vt:lpstr>
      <vt:lpstr>Developing Resilience</vt:lpstr>
      <vt:lpstr>PowerPoint Presentation</vt:lpstr>
      <vt:lpstr>Directed Study</vt:lpstr>
      <vt:lpstr>Essay Advice Discussion</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SJYW6013 Young People in Society</dc:title>
  <dc:creator>Administrator</dc:creator>
  <cp:lastModifiedBy>Alana Enoch</cp:lastModifiedBy>
  <cp:revision>18</cp:revision>
  <dcterms:created xsi:type="dcterms:W3CDTF">2017-02-22T12:38:20Z</dcterms:created>
  <dcterms:modified xsi:type="dcterms:W3CDTF">2018-02-27T08:56:54Z</dcterms:modified>
</cp:coreProperties>
</file>