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61" r:id="rId8"/>
    <p:sldId id="259"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9E894F-D255-47DC-B272-BE163394AB97}" v="32" dt="2025-03-12T16:49:43.685"/>
  </p1510:revLst>
</p1510:revInfo>
</file>

<file path=ppt/tableStyles.xml><?xml version="1.0" encoding="utf-8"?>
<a:tblStyleLst xmlns:a="http://schemas.openxmlformats.org/drawingml/2006/main" def="{5C22544A-7EE6-4342-B048-85BDC9FD1C3A}">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05F9E2-4AA3-A2D2-7B13-F7670A50199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08034F2-3D53-9500-8729-78A7C9BCC6D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F17270F-8695-5FC5-F7E6-02221816FD7B}"/>
              </a:ext>
            </a:extLst>
          </p:cNvPr>
          <p:cNvSpPr>
            <a:spLocks noGrp="1"/>
          </p:cNvSpPr>
          <p:nvPr>
            <p:ph type="dt" sz="half" idx="10"/>
          </p:nvPr>
        </p:nvSpPr>
        <p:spPr/>
        <p:txBody>
          <a:bodyPr/>
          <a:lstStyle/>
          <a:p>
            <a:fld id="{D0ECCBB4-7D82-4B8E-903F-CA0E4E2A2FC1}" type="datetimeFigureOut">
              <a:rPr lang="en-GB" smtClean="0"/>
              <a:t>12/03/2025</a:t>
            </a:fld>
            <a:endParaRPr lang="en-GB"/>
          </a:p>
        </p:txBody>
      </p:sp>
      <p:sp>
        <p:nvSpPr>
          <p:cNvPr id="5" name="Footer Placeholder 4">
            <a:extLst>
              <a:ext uri="{FF2B5EF4-FFF2-40B4-BE49-F238E27FC236}">
                <a16:creationId xmlns:a16="http://schemas.microsoft.com/office/drawing/2014/main" id="{5A97221F-F6E9-50D8-AF70-B1C9BC2044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C73951-9EDE-9140-335D-0555E998ECCC}"/>
              </a:ext>
            </a:extLst>
          </p:cNvPr>
          <p:cNvSpPr>
            <a:spLocks noGrp="1"/>
          </p:cNvSpPr>
          <p:nvPr>
            <p:ph type="sldNum" sz="quarter" idx="12"/>
          </p:nvPr>
        </p:nvSpPr>
        <p:spPr/>
        <p:txBody>
          <a:bodyPr/>
          <a:lstStyle/>
          <a:p>
            <a:fld id="{27B120BF-5F87-4D2B-9C2C-829B24EB5CC3}" type="slidenum">
              <a:rPr lang="en-GB" smtClean="0"/>
              <a:t>‹#›</a:t>
            </a:fld>
            <a:endParaRPr lang="en-GB"/>
          </a:p>
        </p:txBody>
      </p:sp>
    </p:spTree>
    <p:extLst>
      <p:ext uri="{BB962C8B-B14F-4D97-AF65-F5344CB8AC3E}">
        <p14:creationId xmlns:p14="http://schemas.microsoft.com/office/powerpoint/2010/main" val="33494479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65BC14-FADE-B893-5424-4D006C00F74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34828BB-4C7E-D57B-3FC0-81A233ACF9E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C34318-8120-43AE-5CE2-B1EC20345801}"/>
              </a:ext>
            </a:extLst>
          </p:cNvPr>
          <p:cNvSpPr>
            <a:spLocks noGrp="1"/>
          </p:cNvSpPr>
          <p:nvPr>
            <p:ph type="dt" sz="half" idx="10"/>
          </p:nvPr>
        </p:nvSpPr>
        <p:spPr/>
        <p:txBody>
          <a:bodyPr/>
          <a:lstStyle/>
          <a:p>
            <a:fld id="{D0ECCBB4-7D82-4B8E-903F-CA0E4E2A2FC1}" type="datetimeFigureOut">
              <a:rPr lang="en-GB" smtClean="0"/>
              <a:t>12/03/2025</a:t>
            </a:fld>
            <a:endParaRPr lang="en-GB"/>
          </a:p>
        </p:txBody>
      </p:sp>
      <p:sp>
        <p:nvSpPr>
          <p:cNvPr id="5" name="Footer Placeholder 4">
            <a:extLst>
              <a:ext uri="{FF2B5EF4-FFF2-40B4-BE49-F238E27FC236}">
                <a16:creationId xmlns:a16="http://schemas.microsoft.com/office/drawing/2014/main" id="{025D7479-28E3-8C4A-C371-9C52021D72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849A05-76D3-3F52-042B-C83D7235F9C9}"/>
              </a:ext>
            </a:extLst>
          </p:cNvPr>
          <p:cNvSpPr>
            <a:spLocks noGrp="1"/>
          </p:cNvSpPr>
          <p:nvPr>
            <p:ph type="sldNum" sz="quarter" idx="12"/>
          </p:nvPr>
        </p:nvSpPr>
        <p:spPr/>
        <p:txBody>
          <a:bodyPr/>
          <a:lstStyle/>
          <a:p>
            <a:fld id="{27B120BF-5F87-4D2B-9C2C-829B24EB5CC3}" type="slidenum">
              <a:rPr lang="en-GB" smtClean="0"/>
              <a:t>‹#›</a:t>
            </a:fld>
            <a:endParaRPr lang="en-GB"/>
          </a:p>
        </p:txBody>
      </p:sp>
    </p:spTree>
    <p:extLst>
      <p:ext uri="{BB962C8B-B14F-4D97-AF65-F5344CB8AC3E}">
        <p14:creationId xmlns:p14="http://schemas.microsoft.com/office/powerpoint/2010/main" val="34330192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12848-392B-5201-BE97-3C4004FAA82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9FD9ADC-DF22-E12F-F9C6-33BB01093C1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9DB4CB4-57BD-B1BE-C272-8480202DE9E0}"/>
              </a:ext>
            </a:extLst>
          </p:cNvPr>
          <p:cNvSpPr>
            <a:spLocks noGrp="1"/>
          </p:cNvSpPr>
          <p:nvPr>
            <p:ph type="dt" sz="half" idx="10"/>
          </p:nvPr>
        </p:nvSpPr>
        <p:spPr/>
        <p:txBody>
          <a:bodyPr/>
          <a:lstStyle/>
          <a:p>
            <a:fld id="{D0ECCBB4-7D82-4B8E-903F-CA0E4E2A2FC1}" type="datetimeFigureOut">
              <a:rPr lang="en-GB" smtClean="0"/>
              <a:t>12/03/2025</a:t>
            </a:fld>
            <a:endParaRPr lang="en-GB"/>
          </a:p>
        </p:txBody>
      </p:sp>
      <p:sp>
        <p:nvSpPr>
          <p:cNvPr id="5" name="Footer Placeholder 4">
            <a:extLst>
              <a:ext uri="{FF2B5EF4-FFF2-40B4-BE49-F238E27FC236}">
                <a16:creationId xmlns:a16="http://schemas.microsoft.com/office/drawing/2014/main" id="{7816B7B7-5EF3-E12E-5DCD-66D34F3055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1A46FD-C268-5629-0D94-A36EBC77FA38}"/>
              </a:ext>
            </a:extLst>
          </p:cNvPr>
          <p:cNvSpPr>
            <a:spLocks noGrp="1"/>
          </p:cNvSpPr>
          <p:nvPr>
            <p:ph type="sldNum" sz="quarter" idx="12"/>
          </p:nvPr>
        </p:nvSpPr>
        <p:spPr/>
        <p:txBody>
          <a:bodyPr/>
          <a:lstStyle/>
          <a:p>
            <a:fld id="{27B120BF-5F87-4D2B-9C2C-829B24EB5CC3}" type="slidenum">
              <a:rPr lang="en-GB" smtClean="0"/>
              <a:t>‹#›</a:t>
            </a:fld>
            <a:endParaRPr lang="en-GB"/>
          </a:p>
        </p:txBody>
      </p:sp>
    </p:spTree>
    <p:extLst>
      <p:ext uri="{BB962C8B-B14F-4D97-AF65-F5344CB8AC3E}">
        <p14:creationId xmlns:p14="http://schemas.microsoft.com/office/powerpoint/2010/main" val="39988851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A5446-2C78-5AF3-DE9C-A55E5A58D20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33DD72C-DD88-09A3-485E-CD1515A9409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7DB56B9-23AF-0AEA-84FC-2359BF5D02C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676A1C5-21D0-10F0-D43C-2181BE72BB69}"/>
              </a:ext>
            </a:extLst>
          </p:cNvPr>
          <p:cNvSpPr>
            <a:spLocks noGrp="1"/>
          </p:cNvSpPr>
          <p:nvPr>
            <p:ph type="dt" sz="half" idx="10"/>
          </p:nvPr>
        </p:nvSpPr>
        <p:spPr/>
        <p:txBody>
          <a:bodyPr/>
          <a:lstStyle/>
          <a:p>
            <a:fld id="{D0ECCBB4-7D82-4B8E-903F-CA0E4E2A2FC1}" type="datetimeFigureOut">
              <a:rPr lang="en-GB" smtClean="0"/>
              <a:t>12/03/2025</a:t>
            </a:fld>
            <a:endParaRPr lang="en-GB"/>
          </a:p>
        </p:txBody>
      </p:sp>
      <p:sp>
        <p:nvSpPr>
          <p:cNvPr id="6" name="Footer Placeholder 5">
            <a:extLst>
              <a:ext uri="{FF2B5EF4-FFF2-40B4-BE49-F238E27FC236}">
                <a16:creationId xmlns:a16="http://schemas.microsoft.com/office/drawing/2014/main" id="{D5555BBB-7111-E9F1-51F5-2239E2DF404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2AF7E00-8702-DA6E-3DCE-915365AFC7A0}"/>
              </a:ext>
            </a:extLst>
          </p:cNvPr>
          <p:cNvSpPr>
            <a:spLocks noGrp="1"/>
          </p:cNvSpPr>
          <p:nvPr>
            <p:ph type="sldNum" sz="quarter" idx="12"/>
          </p:nvPr>
        </p:nvSpPr>
        <p:spPr/>
        <p:txBody>
          <a:bodyPr/>
          <a:lstStyle/>
          <a:p>
            <a:fld id="{27B120BF-5F87-4D2B-9C2C-829B24EB5CC3}" type="slidenum">
              <a:rPr lang="en-GB" smtClean="0"/>
              <a:t>‹#›</a:t>
            </a:fld>
            <a:endParaRPr lang="en-GB"/>
          </a:p>
        </p:txBody>
      </p:sp>
    </p:spTree>
    <p:extLst>
      <p:ext uri="{BB962C8B-B14F-4D97-AF65-F5344CB8AC3E}">
        <p14:creationId xmlns:p14="http://schemas.microsoft.com/office/powerpoint/2010/main" val="37814576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8A7998-EB2A-612D-ADBB-9E6C9D44B65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1B6D5B9-A19B-54E9-DC05-5296CEF88D0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C9501FA-4120-05F8-05FA-42229C6D1C1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8D8E010-E7F4-00C6-005A-59EC67B0F86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8DA734F-2E13-BDF6-3A12-5E116027EA8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F1DE33F-B5E9-790B-3023-D8E85409D793}"/>
              </a:ext>
            </a:extLst>
          </p:cNvPr>
          <p:cNvSpPr>
            <a:spLocks noGrp="1"/>
          </p:cNvSpPr>
          <p:nvPr>
            <p:ph type="dt" sz="half" idx="10"/>
          </p:nvPr>
        </p:nvSpPr>
        <p:spPr/>
        <p:txBody>
          <a:bodyPr/>
          <a:lstStyle/>
          <a:p>
            <a:fld id="{D0ECCBB4-7D82-4B8E-903F-CA0E4E2A2FC1}" type="datetimeFigureOut">
              <a:rPr lang="en-GB" smtClean="0"/>
              <a:t>12/03/2025</a:t>
            </a:fld>
            <a:endParaRPr lang="en-GB"/>
          </a:p>
        </p:txBody>
      </p:sp>
      <p:sp>
        <p:nvSpPr>
          <p:cNvPr id="8" name="Footer Placeholder 7">
            <a:extLst>
              <a:ext uri="{FF2B5EF4-FFF2-40B4-BE49-F238E27FC236}">
                <a16:creationId xmlns:a16="http://schemas.microsoft.com/office/drawing/2014/main" id="{432DC4C7-8364-409E-E078-BF6D66C02BD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2CCF6A7-D4B6-E3DA-8964-7F2442A13D52}"/>
              </a:ext>
            </a:extLst>
          </p:cNvPr>
          <p:cNvSpPr>
            <a:spLocks noGrp="1"/>
          </p:cNvSpPr>
          <p:nvPr>
            <p:ph type="sldNum" sz="quarter" idx="12"/>
          </p:nvPr>
        </p:nvSpPr>
        <p:spPr/>
        <p:txBody>
          <a:bodyPr/>
          <a:lstStyle/>
          <a:p>
            <a:fld id="{27B120BF-5F87-4D2B-9C2C-829B24EB5CC3}" type="slidenum">
              <a:rPr lang="en-GB" smtClean="0"/>
              <a:t>‹#›</a:t>
            </a:fld>
            <a:endParaRPr lang="en-GB"/>
          </a:p>
        </p:txBody>
      </p:sp>
    </p:spTree>
    <p:extLst>
      <p:ext uri="{BB962C8B-B14F-4D97-AF65-F5344CB8AC3E}">
        <p14:creationId xmlns:p14="http://schemas.microsoft.com/office/powerpoint/2010/main" val="33479425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19A54-7FE2-1127-A820-BF1E168D6C3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CDFD34D-8DE7-0B44-BA84-E02BED2D5853}"/>
              </a:ext>
            </a:extLst>
          </p:cNvPr>
          <p:cNvSpPr>
            <a:spLocks noGrp="1"/>
          </p:cNvSpPr>
          <p:nvPr>
            <p:ph type="dt" sz="half" idx="10"/>
          </p:nvPr>
        </p:nvSpPr>
        <p:spPr/>
        <p:txBody>
          <a:bodyPr/>
          <a:lstStyle/>
          <a:p>
            <a:fld id="{D0ECCBB4-7D82-4B8E-903F-CA0E4E2A2FC1}" type="datetimeFigureOut">
              <a:rPr lang="en-GB" smtClean="0"/>
              <a:t>12/03/2025</a:t>
            </a:fld>
            <a:endParaRPr lang="en-GB"/>
          </a:p>
        </p:txBody>
      </p:sp>
      <p:sp>
        <p:nvSpPr>
          <p:cNvPr id="4" name="Footer Placeholder 3">
            <a:extLst>
              <a:ext uri="{FF2B5EF4-FFF2-40B4-BE49-F238E27FC236}">
                <a16:creationId xmlns:a16="http://schemas.microsoft.com/office/drawing/2014/main" id="{4BAF5F41-AE32-2E32-DE84-B5150EC1C29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24CC7EF-1BC6-BFDF-43E6-B9E0BF944A73}"/>
              </a:ext>
            </a:extLst>
          </p:cNvPr>
          <p:cNvSpPr>
            <a:spLocks noGrp="1"/>
          </p:cNvSpPr>
          <p:nvPr>
            <p:ph type="sldNum" sz="quarter" idx="12"/>
          </p:nvPr>
        </p:nvSpPr>
        <p:spPr/>
        <p:txBody>
          <a:bodyPr/>
          <a:lstStyle/>
          <a:p>
            <a:fld id="{27B120BF-5F87-4D2B-9C2C-829B24EB5CC3}" type="slidenum">
              <a:rPr lang="en-GB" smtClean="0"/>
              <a:t>‹#›</a:t>
            </a:fld>
            <a:endParaRPr lang="en-GB"/>
          </a:p>
        </p:txBody>
      </p:sp>
    </p:spTree>
    <p:extLst>
      <p:ext uri="{BB962C8B-B14F-4D97-AF65-F5344CB8AC3E}">
        <p14:creationId xmlns:p14="http://schemas.microsoft.com/office/powerpoint/2010/main" val="42334487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4A4E5A1-7FD9-AD85-B7FF-4688A72BA751}"/>
              </a:ext>
            </a:extLst>
          </p:cNvPr>
          <p:cNvSpPr>
            <a:spLocks noGrp="1"/>
          </p:cNvSpPr>
          <p:nvPr>
            <p:ph type="dt" sz="half" idx="10"/>
          </p:nvPr>
        </p:nvSpPr>
        <p:spPr/>
        <p:txBody>
          <a:bodyPr/>
          <a:lstStyle/>
          <a:p>
            <a:fld id="{D0ECCBB4-7D82-4B8E-903F-CA0E4E2A2FC1}" type="datetimeFigureOut">
              <a:rPr lang="en-GB" smtClean="0"/>
              <a:t>12/03/2025</a:t>
            </a:fld>
            <a:endParaRPr lang="en-GB"/>
          </a:p>
        </p:txBody>
      </p:sp>
      <p:sp>
        <p:nvSpPr>
          <p:cNvPr id="3" name="Footer Placeholder 2">
            <a:extLst>
              <a:ext uri="{FF2B5EF4-FFF2-40B4-BE49-F238E27FC236}">
                <a16:creationId xmlns:a16="http://schemas.microsoft.com/office/drawing/2014/main" id="{BBE6BDD9-A295-08D3-ADEA-122A4556A89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32399B8-D653-0D77-5724-8B0248E27B19}"/>
              </a:ext>
            </a:extLst>
          </p:cNvPr>
          <p:cNvSpPr>
            <a:spLocks noGrp="1"/>
          </p:cNvSpPr>
          <p:nvPr>
            <p:ph type="sldNum" sz="quarter" idx="12"/>
          </p:nvPr>
        </p:nvSpPr>
        <p:spPr/>
        <p:txBody>
          <a:bodyPr/>
          <a:lstStyle/>
          <a:p>
            <a:fld id="{27B120BF-5F87-4D2B-9C2C-829B24EB5CC3}" type="slidenum">
              <a:rPr lang="en-GB" smtClean="0"/>
              <a:t>‹#›</a:t>
            </a:fld>
            <a:endParaRPr lang="en-GB"/>
          </a:p>
        </p:txBody>
      </p:sp>
    </p:spTree>
    <p:extLst>
      <p:ext uri="{BB962C8B-B14F-4D97-AF65-F5344CB8AC3E}">
        <p14:creationId xmlns:p14="http://schemas.microsoft.com/office/powerpoint/2010/main" val="41968564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57033-42F8-B4F3-5BDF-B328A29752C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6E6F615-BF0C-C03F-18F3-6AC61F1591D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ACED510-9404-37A6-2972-408FAD04AB0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EBB8267-FF13-B548-17BE-9233B3928A1D}"/>
              </a:ext>
            </a:extLst>
          </p:cNvPr>
          <p:cNvSpPr>
            <a:spLocks noGrp="1"/>
          </p:cNvSpPr>
          <p:nvPr>
            <p:ph type="dt" sz="half" idx="10"/>
          </p:nvPr>
        </p:nvSpPr>
        <p:spPr/>
        <p:txBody>
          <a:bodyPr/>
          <a:lstStyle/>
          <a:p>
            <a:fld id="{D0ECCBB4-7D82-4B8E-903F-CA0E4E2A2FC1}" type="datetimeFigureOut">
              <a:rPr lang="en-GB" smtClean="0"/>
              <a:t>12/03/2025</a:t>
            </a:fld>
            <a:endParaRPr lang="en-GB"/>
          </a:p>
        </p:txBody>
      </p:sp>
      <p:sp>
        <p:nvSpPr>
          <p:cNvPr id="6" name="Footer Placeholder 5">
            <a:extLst>
              <a:ext uri="{FF2B5EF4-FFF2-40B4-BE49-F238E27FC236}">
                <a16:creationId xmlns:a16="http://schemas.microsoft.com/office/drawing/2014/main" id="{E01E0C57-19DA-078F-2AC1-2306C087E64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491CDAE-C17D-D2DA-826C-2B8127F9C9F6}"/>
              </a:ext>
            </a:extLst>
          </p:cNvPr>
          <p:cNvSpPr>
            <a:spLocks noGrp="1"/>
          </p:cNvSpPr>
          <p:nvPr>
            <p:ph type="sldNum" sz="quarter" idx="12"/>
          </p:nvPr>
        </p:nvSpPr>
        <p:spPr/>
        <p:txBody>
          <a:bodyPr/>
          <a:lstStyle/>
          <a:p>
            <a:fld id="{27B120BF-5F87-4D2B-9C2C-829B24EB5CC3}" type="slidenum">
              <a:rPr lang="en-GB" smtClean="0"/>
              <a:t>‹#›</a:t>
            </a:fld>
            <a:endParaRPr lang="en-GB"/>
          </a:p>
        </p:txBody>
      </p:sp>
    </p:spTree>
    <p:extLst>
      <p:ext uri="{BB962C8B-B14F-4D97-AF65-F5344CB8AC3E}">
        <p14:creationId xmlns:p14="http://schemas.microsoft.com/office/powerpoint/2010/main" val="4132894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3BAAB-30CB-F886-2458-3A62B849678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8E82C25-C021-118D-F6C3-CDA0749A435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93B38B4-BAF4-26CC-4FA8-9F28B873849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15195F0-1550-1608-5799-B0C8CA38D82E}"/>
              </a:ext>
            </a:extLst>
          </p:cNvPr>
          <p:cNvSpPr>
            <a:spLocks noGrp="1"/>
          </p:cNvSpPr>
          <p:nvPr>
            <p:ph type="dt" sz="half" idx="10"/>
          </p:nvPr>
        </p:nvSpPr>
        <p:spPr/>
        <p:txBody>
          <a:bodyPr/>
          <a:lstStyle/>
          <a:p>
            <a:fld id="{D0ECCBB4-7D82-4B8E-903F-CA0E4E2A2FC1}" type="datetimeFigureOut">
              <a:rPr lang="en-GB" smtClean="0"/>
              <a:t>12/03/2025</a:t>
            </a:fld>
            <a:endParaRPr lang="en-GB"/>
          </a:p>
        </p:txBody>
      </p:sp>
      <p:sp>
        <p:nvSpPr>
          <p:cNvPr id="6" name="Footer Placeholder 5">
            <a:extLst>
              <a:ext uri="{FF2B5EF4-FFF2-40B4-BE49-F238E27FC236}">
                <a16:creationId xmlns:a16="http://schemas.microsoft.com/office/drawing/2014/main" id="{8EE79D3D-A9AB-E9E5-8C1A-6BAA6A80A67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DA1F34F-4620-9158-6E07-F13CF744939C}"/>
              </a:ext>
            </a:extLst>
          </p:cNvPr>
          <p:cNvSpPr>
            <a:spLocks noGrp="1"/>
          </p:cNvSpPr>
          <p:nvPr>
            <p:ph type="sldNum" sz="quarter" idx="12"/>
          </p:nvPr>
        </p:nvSpPr>
        <p:spPr/>
        <p:txBody>
          <a:bodyPr/>
          <a:lstStyle/>
          <a:p>
            <a:fld id="{27B120BF-5F87-4D2B-9C2C-829B24EB5CC3}" type="slidenum">
              <a:rPr lang="en-GB" smtClean="0"/>
              <a:t>‹#›</a:t>
            </a:fld>
            <a:endParaRPr lang="en-GB"/>
          </a:p>
        </p:txBody>
      </p:sp>
    </p:spTree>
    <p:extLst>
      <p:ext uri="{BB962C8B-B14F-4D97-AF65-F5344CB8AC3E}">
        <p14:creationId xmlns:p14="http://schemas.microsoft.com/office/powerpoint/2010/main" val="14073881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3D7A8E-8376-4221-A79E-C3DC16638C0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E5EFC5-1ECA-071E-EC91-89948985511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CD3A27-D091-C9C9-5E36-CD33F4C30554}"/>
              </a:ext>
            </a:extLst>
          </p:cNvPr>
          <p:cNvSpPr>
            <a:spLocks noGrp="1"/>
          </p:cNvSpPr>
          <p:nvPr>
            <p:ph type="dt" sz="half" idx="10"/>
          </p:nvPr>
        </p:nvSpPr>
        <p:spPr/>
        <p:txBody>
          <a:bodyPr/>
          <a:lstStyle/>
          <a:p>
            <a:fld id="{D0ECCBB4-7D82-4B8E-903F-CA0E4E2A2FC1}" type="datetimeFigureOut">
              <a:rPr lang="en-GB" smtClean="0"/>
              <a:t>12/03/2025</a:t>
            </a:fld>
            <a:endParaRPr lang="en-GB"/>
          </a:p>
        </p:txBody>
      </p:sp>
      <p:sp>
        <p:nvSpPr>
          <p:cNvPr id="5" name="Footer Placeholder 4">
            <a:extLst>
              <a:ext uri="{FF2B5EF4-FFF2-40B4-BE49-F238E27FC236}">
                <a16:creationId xmlns:a16="http://schemas.microsoft.com/office/drawing/2014/main" id="{7850D167-236C-C936-BE9B-7328A000B0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E8D642-759F-0FF2-3688-3028834E6D7D}"/>
              </a:ext>
            </a:extLst>
          </p:cNvPr>
          <p:cNvSpPr>
            <a:spLocks noGrp="1"/>
          </p:cNvSpPr>
          <p:nvPr>
            <p:ph type="sldNum" sz="quarter" idx="12"/>
          </p:nvPr>
        </p:nvSpPr>
        <p:spPr/>
        <p:txBody>
          <a:bodyPr/>
          <a:lstStyle/>
          <a:p>
            <a:fld id="{27B120BF-5F87-4D2B-9C2C-829B24EB5CC3}" type="slidenum">
              <a:rPr lang="en-GB" smtClean="0"/>
              <a:t>‹#›</a:t>
            </a:fld>
            <a:endParaRPr lang="en-GB"/>
          </a:p>
        </p:txBody>
      </p:sp>
    </p:spTree>
    <p:extLst>
      <p:ext uri="{BB962C8B-B14F-4D97-AF65-F5344CB8AC3E}">
        <p14:creationId xmlns:p14="http://schemas.microsoft.com/office/powerpoint/2010/main" val="29440224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D18A496-BC95-0186-6475-8298863898B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253146B-A6B9-CC2C-288B-288637CF2A4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A61A58-75AF-C987-EF6C-7C2BA33DEF59}"/>
              </a:ext>
            </a:extLst>
          </p:cNvPr>
          <p:cNvSpPr>
            <a:spLocks noGrp="1"/>
          </p:cNvSpPr>
          <p:nvPr>
            <p:ph type="dt" sz="half" idx="10"/>
          </p:nvPr>
        </p:nvSpPr>
        <p:spPr/>
        <p:txBody>
          <a:bodyPr/>
          <a:lstStyle/>
          <a:p>
            <a:fld id="{D0ECCBB4-7D82-4B8E-903F-CA0E4E2A2FC1}" type="datetimeFigureOut">
              <a:rPr lang="en-GB" smtClean="0"/>
              <a:t>12/03/2025</a:t>
            </a:fld>
            <a:endParaRPr lang="en-GB"/>
          </a:p>
        </p:txBody>
      </p:sp>
      <p:sp>
        <p:nvSpPr>
          <p:cNvPr id="5" name="Footer Placeholder 4">
            <a:extLst>
              <a:ext uri="{FF2B5EF4-FFF2-40B4-BE49-F238E27FC236}">
                <a16:creationId xmlns:a16="http://schemas.microsoft.com/office/drawing/2014/main" id="{FFD40B4D-4566-B785-D63A-18882DB5D3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8303D1-A367-E7B7-4D65-01045ED4BCCC}"/>
              </a:ext>
            </a:extLst>
          </p:cNvPr>
          <p:cNvSpPr>
            <a:spLocks noGrp="1"/>
          </p:cNvSpPr>
          <p:nvPr>
            <p:ph type="sldNum" sz="quarter" idx="12"/>
          </p:nvPr>
        </p:nvSpPr>
        <p:spPr/>
        <p:txBody>
          <a:bodyPr/>
          <a:lstStyle/>
          <a:p>
            <a:fld id="{27B120BF-5F87-4D2B-9C2C-829B24EB5CC3}" type="slidenum">
              <a:rPr lang="en-GB" smtClean="0"/>
              <a:t>‹#›</a:t>
            </a:fld>
            <a:endParaRPr lang="en-GB"/>
          </a:p>
        </p:txBody>
      </p:sp>
    </p:spTree>
    <p:extLst>
      <p:ext uri="{BB962C8B-B14F-4D97-AF65-F5344CB8AC3E}">
        <p14:creationId xmlns:p14="http://schemas.microsoft.com/office/powerpoint/2010/main" val="5202617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8641BE7-4ADF-C303-01DB-DFBC6E5C12F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C838188-FF50-9179-DE57-2A4B680FD68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1BAA2E-D31A-DF27-33FC-85C0F05945F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0ECCBB4-7D82-4B8E-903F-CA0E4E2A2FC1}" type="datetimeFigureOut">
              <a:rPr lang="en-GB" smtClean="0"/>
              <a:t>12/03/2025</a:t>
            </a:fld>
            <a:endParaRPr lang="en-GB"/>
          </a:p>
        </p:txBody>
      </p:sp>
      <p:sp>
        <p:nvSpPr>
          <p:cNvPr id="5" name="Footer Placeholder 4">
            <a:extLst>
              <a:ext uri="{FF2B5EF4-FFF2-40B4-BE49-F238E27FC236}">
                <a16:creationId xmlns:a16="http://schemas.microsoft.com/office/drawing/2014/main" id="{D3050F3A-D665-BC25-CF50-9A59DC816BB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4E25F46-6BF3-7E30-528C-98C86572F16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7B120BF-5F87-4D2B-9C2C-829B24EB5CC3}" type="slidenum">
              <a:rPr lang="en-GB" smtClean="0"/>
              <a:t>‹#›</a:t>
            </a:fld>
            <a:endParaRPr lang="en-GB"/>
          </a:p>
        </p:txBody>
      </p:sp>
    </p:spTree>
    <p:extLst>
      <p:ext uri="{BB962C8B-B14F-4D97-AF65-F5344CB8AC3E}">
        <p14:creationId xmlns:p14="http://schemas.microsoft.com/office/powerpoint/2010/main" val="32367219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5C207-67E8-48CA-B84D-190CB96F07BD}"/>
              </a:ext>
            </a:extLst>
          </p:cNvPr>
          <p:cNvSpPr>
            <a:spLocks noGrp="1"/>
          </p:cNvSpPr>
          <p:nvPr>
            <p:ph type="ctrTitle"/>
          </p:nvPr>
        </p:nvSpPr>
        <p:spPr>
          <a:xfrm>
            <a:off x="1524000" y="1122363"/>
            <a:ext cx="9144000" cy="4081008"/>
          </a:xfrm>
        </p:spPr>
        <p:txBody>
          <a:bodyPr>
            <a:normAutofit fontScale="90000"/>
          </a:bodyPr>
          <a:lstStyle/>
          <a:p>
            <a:r>
              <a:rPr lang="en-GB" sz="8800" b="1" dirty="0"/>
              <a:t>ECAD-6022 </a:t>
            </a:r>
            <a:br>
              <a:rPr lang="en-GB" sz="8800" b="1" dirty="0"/>
            </a:br>
            <a:br>
              <a:rPr lang="en-GB" sz="8800" b="1" dirty="0"/>
            </a:br>
            <a:r>
              <a:rPr lang="cy-GB" sz="3200" b="1" i="0" noProof="0" dirty="0">
                <a:effectLst/>
                <a:latin typeface="-apple-system"/>
              </a:rPr>
              <a:t>Cymraeg mewn Ymarfer Proffesiynol 3</a:t>
            </a:r>
            <a:br>
              <a:rPr lang="en-GB" sz="3200" b="1" i="0" dirty="0">
                <a:effectLst/>
                <a:latin typeface="-apple-system"/>
              </a:rPr>
            </a:br>
            <a:endParaRPr lang="en-GB" sz="8800" b="1" dirty="0"/>
          </a:p>
        </p:txBody>
      </p:sp>
    </p:spTree>
    <p:extLst>
      <p:ext uri="{BB962C8B-B14F-4D97-AF65-F5344CB8AC3E}">
        <p14:creationId xmlns:p14="http://schemas.microsoft.com/office/powerpoint/2010/main" val="3209119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6" name="Table 5">
            <a:extLst>
              <a:ext uri="{FF2B5EF4-FFF2-40B4-BE49-F238E27FC236}">
                <a16:creationId xmlns:a16="http://schemas.microsoft.com/office/drawing/2014/main" id="{DE29458E-93B9-9886-4D81-2D22473A585F}"/>
              </a:ext>
            </a:extLst>
          </p:cNvPr>
          <p:cNvGraphicFramePr>
            <a:graphicFrameLocks noGrp="1"/>
          </p:cNvGraphicFramePr>
          <p:nvPr>
            <p:extLst>
              <p:ext uri="{D42A27DB-BD31-4B8C-83A1-F6EECF244321}">
                <p14:modId xmlns:p14="http://schemas.microsoft.com/office/powerpoint/2010/main" val="595026947"/>
              </p:ext>
            </p:extLst>
          </p:nvPr>
        </p:nvGraphicFramePr>
        <p:xfrm>
          <a:off x="643467" y="1062466"/>
          <a:ext cx="11145762" cy="5453008"/>
        </p:xfrm>
        <a:graphic>
          <a:graphicData uri="http://schemas.openxmlformats.org/drawingml/2006/table">
            <a:tbl>
              <a:tblPr firstRow="1" bandRow="1">
                <a:tableStyleId>{5C22544A-7EE6-4342-B048-85BDC9FD1C3A}</a:tableStyleId>
              </a:tblPr>
              <a:tblGrid>
                <a:gridCol w="3630545">
                  <a:extLst>
                    <a:ext uri="{9D8B030D-6E8A-4147-A177-3AD203B41FA5}">
                      <a16:colId xmlns:a16="http://schemas.microsoft.com/office/drawing/2014/main" val="1885442870"/>
                    </a:ext>
                  </a:extLst>
                </a:gridCol>
                <a:gridCol w="3224545">
                  <a:extLst>
                    <a:ext uri="{9D8B030D-6E8A-4147-A177-3AD203B41FA5}">
                      <a16:colId xmlns:a16="http://schemas.microsoft.com/office/drawing/2014/main" val="605133895"/>
                    </a:ext>
                  </a:extLst>
                </a:gridCol>
                <a:gridCol w="4290672">
                  <a:extLst>
                    <a:ext uri="{9D8B030D-6E8A-4147-A177-3AD203B41FA5}">
                      <a16:colId xmlns:a16="http://schemas.microsoft.com/office/drawing/2014/main" val="812897124"/>
                    </a:ext>
                  </a:extLst>
                </a:gridCol>
              </a:tblGrid>
              <a:tr h="959943">
                <a:tc>
                  <a:txBody>
                    <a:bodyPr/>
                    <a:lstStyle/>
                    <a:p>
                      <a:r>
                        <a:rPr lang="cy-GB" sz="1700" b="1">
                          <a:solidFill>
                            <a:schemeClr val="tx1"/>
                          </a:solidFill>
                          <a:latin typeface="Arial"/>
                          <a:cs typeface="Arial"/>
                        </a:rPr>
                        <a:t>Blwyddyn</a:t>
                      </a:r>
                      <a:r>
                        <a:rPr lang="cy-GB" sz="1700" b="0">
                          <a:solidFill>
                            <a:schemeClr val="tx1"/>
                          </a:solidFill>
                          <a:latin typeface="Arial"/>
                          <a:cs typeface="Arial"/>
                        </a:rPr>
                        <a:t>: 5</a:t>
                      </a:r>
                    </a:p>
                    <a:p>
                      <a:endParaRPr lang="cy-GB" sz="1500" b="0">
                        <a:solidFill>
                          <a:schemeClr val="tx1"/>
                        </a:solidFill>
                        <a:latin typeface="Arial"/>
                        <a:cs typeface="Arial"/>
                      </a:endParaRPr>
                    </a:p>
                  </a:txBody>
                  <a:tcPr marL="84743" marR="84743" marT="42371" marB="423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y-GB" sz="1500" b="1">
                          <a:solidFill>
                            <a:schemeClr val="tx1"/>
                          </a:solidFill>
                          <a:latin typeface="+mn-lt"/>
                          <a:cs typeface="Arial"/>
                        </a:rPr>
                        <a:t>Maes Dysgu a Phrofiad</a:t>
                      </a:r>
                      <a:r>
                        <a:rPr lang="cy-GB" sz="1500" b="0">
                          <a:solidFill>
                            <a:schemeClr val="tx1"/>
                          </a:solidFill>
                          <a:latin typeface="+mn-lt"/>
                          <a:cs typeface="Arial"/>
                        </a:rPr>
                        <a:t>: ieithoedd, llythrennedd a chyfathrebu</a:t>
                      </a:r>
                    </a:p>
                    <a:p>
                      <a:endParaRPr lang="cy-GB" sz="1500" b="0">
                        <a:solidFill>
                          <a:schemeClr val="tx1"/>
                        </a:solidFill>
                        <a:latin typeface="+mn-lt"/>
                        <a:cs typeface="Arial"/>
                      </a:endParaRPr>
                    </a:p>
                  </a:txBody>
                  <a:tcPr marL="84743" marR="84743" marT="42371" marB="423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y-GB" sz="1500" b="1" dirty="0">
                          <a:solidFill>
                            <a:schemeClr val="tx1"/>
                          </a:solidFill>
                          <a:latin typeface="Calibri" panose="020F0502020204030204" pitchFamily="34" charset="0"/>
                          <a:ea typeface="Calibri" panose="020F0502020204030204" pitchFamily="34" charset="0"/>
                          <a:cs typeface="Calibri" panose="020F0502020204030204" pitchFamily="34" charset="0"/>
                        </a:rPr>
                        <a:t>Nod y wers</a:t>
                      </a:r>
                      <a:r>
                        <a:rPr lang="cy-GB" sz="1500" b="0" dirty="0">
                          <a:solidFill>
                            <a:schemeClr val="tx1"/>
                          </a:solidFill>
                          <a:latin typeface="Calibri" panose="020F0502020204030204" pitchFamily="34" charset="0"/>
                          <a:ea typeface="Calibri" panose="020F0502020204030204" pitchFamily="34" charset="0"/>
                          <a:cs typeface="Calibri" panose="020F0502020204030204" pitchFamily="34" charset="0"/>
                        </a:rPr>
                        <a:t>:</a:t>
                      </a:r>
                    </a:p>
                    <a:p>
                      <a:pPr marL="0" indent="0">
                        <a:buFont typeface="Arial" panose="020B0604020202020204" pitchFamily="34" charset="0"/>
                        <a:buNone/>
                      </a:pPr>
                      <a:r>
                        <a:rPr lang="cy-GB" sz="1500" b="0" dirty="0">
                          <a:solidFill>
                            <a:schemeClr val="tx1"/>
                          </a:solidFill>
                          <a:latin typeface="Calibri" panose="020F0502020204030204" pitchFamily="34" charset="0"/>
                          <a:ea typeface="Calibri" panose="020F0502020204030204" pitchFamily="34" charset="0"/>
                          <a:cs typeface="Calibri" panose="020F0502020204030204" pitchFamily="34" charset="0"/>
                        </a:rPr>
                        <a:t>Nod y wers yw paratoi’r plant i ysgrifennu cerdd ‘Dydd Gŵyl Dewi’ ar gyfer yr Eisteddfod. Rydw i hefyd eisiau magu balchder mewn diwylliant y plant.</a:t>
                      </a:r>
                    </a:p>
                  </a:txBody>
                  <a:tcPr marL="84743" marR="84743" marT="42371" marB="423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429342817"/>
                  </a:ext>
                </a:extLst>
              </a:tr>
              <a:tr h="1461128">
                <a:tc>
                  <a:txBody>
                    <a:bodyPr/>
                    <a:lstStyle/>
                    <a:p>
                      <a:r>
                        <a:rPr lang="cy-GB" sz="1700" b="1" dirty="0">
                          <a:solidFill>
                            <a:schemeClr val="tx1"/>
                          </a:solidFill>
                          <a:latin typeface="Arial"/>
                          <a:cs typeface="Arial"/>
                        </a:rPr>
                        <a:t>Gwybodaeth flaenorol</a:t>
                      </a:r>
                      <a:r>
                        <a:rPr lang="cy-GB" sz="1700" b="0" dirty="0">
                          <a:solidFill>
                            <a:schemeClr val="tx1"/>
                          </a:solidFill>
                          <a:latin typeface="Arial"/>
                          <a:cs typeface="Arial"/>
                        </a:rPr>
                        <a:t>:</a:t>
                      </a:r>
                    </a:p>
                    <a:p>
                      <a:pPr marL="0" indent="0">
                        <a:buFont typeface="Arial" panose="020B0604020202020204" pitchFamily="34" charset="0"/>
                        <a:buNone/>
                      </a:pPr>
                      <a:r>
                        <a:rPr lang="cy-GB" sz="1500" b="0" dirty="0">
                          <a:solidFill>
                            <a:schemeClr val="tx1"/>
                          </a:solidFill>
                          <a:latin typeface="Calibri" panose="020F0502020204030204" pitchFamily="34" charset="0"/>
                          <a:ea typeface="Calibri" panose="020F0502020204030204" pitchFamily="34" charset="0"/>
                          <a:cs typeface="Calibri" panose="020F0502020204030204" pitchFamily="34" charset="0"/>
                        </a:rPr>
                        <a:t>Mae’r plant wedi gwneud cerdd o’r blaen ond nid ydy’r plant yn hyderus gydag odl a rhythm a strwythur y gerdd. Mae’r plant yn ymwybodol o’r ansoddeiriau a’r cyffelybiaethau addas ar gyfer y gerdd ond nid oedd y plant yn ymwybodol o strwythur a’r odl a rhythm.  </a:t>
                      </a:r>
                    </a:p>
                  </a:txBody>
                  <a:tcPr marL="84743" marR="84743" marT="42371" marB="423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rowSpan="2">
                  <a:txBody>
                    <a:bodyPr/>
                    <a:lstStyle/>
                    <a:p>
                      <a:r>
                        <a:rPr lang="cy-GB" sz="1500" b="1" dirty="0">
                          <a:solidFill>
                            <a:schemeClr val="tx1"/>
                          </a:solidFill>
                          <a:latin typeface="+mn-lt"/>
                          <a:cs typeface="Arial"/>
                        </a:rPr>
                        <a:t>Geirfa allweddol:</a:t>
                      </a:r>
                    </a:p>
                    <a:p>
                      <a:endParaRPr lang="cy-GB" sz="1300" b="0" dirty="0">
                        <a:solidFill>
                          <a:schemeClr val="tx1"/>
                        </a:solidFill>
                        <a:latin typeface="+mn-lt"/>
                        <a:cs typeface="Arial"/>
                      </a:endParaRPr>
                    </a:p>
                    <a:p>
                      <a:pPr marL="285750" indent="-285750">
                        <a:buFontTx/>
                        <a:buChar char="-"/>
                      </a:pPr>
                      <a:r>
                        <a:rPr lang="cy-GB" sz="1300" b="1" dirty="0">
                          <a:solidFill>
                            <a:schemeClr val="tx1"/>
                          </a:solidFill>
                          <a:latin typeface="+mn-lt"/>
                          <a:cs typeface="Arial"/>
                        </a:rPr>
                        <a:t>Balchder</a:t>
                      </a:r>
                    </a:p>
                    <a:p>
                      <a:pPr marL="285750" indent="-285750">
                        <a:buFontTx/>
                        <a:buChar char="-"/>
                      </a:pPr>
                      <a:r>
                        <a:rPr lang="cy-GB" sz="1300" b="1" dirty="0">
                          <a:solidFill>
                            <a:schemeClr val="tx1"/>
                          </a:solidFill>
                          <a:latin typeface="+mn-lt"/>
                          <a:cs typeface="Arial"/>
                        </a:rPr>
                        <a:t>Odl</a:t>
                      </a:r>
                    </a:p>
                    <a:p>
                      <a:pPr marL="285750" indent="-285750">
                        <a:buFontTx/>
                        <a:buChar char="-"/>
                      </a:pPr>
                      <a:r>
                        <a:rPr lang="cy-GB" sz="1300" b="1" dirty="0">
                          <a:solidFill>
                            <a:schemeClr val="tx1"/>
                          </a:solidFill>
                          <a:latin typeface="+mn-lt"/>
                          <a:cs typeface="Arial"/>
                        </a:rPr>
                        <a:t>Rhythm</a:t>
                      </a:r>
                    </a:p>
                    <a:p>
                      <a:pPr marL="285750" indent="-285750">
                        <a:buFontTx/>
                        <a:buChar char="-"/>
                      </a:pPr>
                      <a:r>
                        <a:rPr lang="cy-GB" sz="1300" b="1" dirty="0">
                          <a:solidFill>
                            <a:schemeClr val="tx1"/>
                          </a:solidFill>
                          <a:latin typeface="+mn-lt"/>
                          <a:cs typeface="Arial"/>
                        </a:rPr>
                        <a:t>Y ddraig goch</a:t>
                      </a:r>
                    </a:p>
                    <a:p>
                      <a:pPr marL="285750" indent="-285750">
                        <a:buFontTx/>
                        <a:buChar char="-"/>
                      </a:pPr>
                      <a:r>
                        <a:rPr lang="cy-GB" sz="1300" b="1" dirty="0">
                          <a:solidFill>
                            <a:schemeClr val="tx1"/>
                          </a:solidFill>
                          <a:latin typeface="+mn-lt"/>
                          <a:cs typeface="Arial"/>
                        </a:rPr>
                        <a:t>Cyffelybiaethau</a:t>
                      </a:r>
                    </a:p>
                    <a:p>
                      <a:pPr marL="285750" indent="-285750">
                        <a:buFontTx/>
                        <a:buChar char="-"/>
                      </a:pPr>
                      <a:r>
                        <a:rPr lang="cy-GB" sz="1300" b="1" dirty="0">
                          <a:solidFill>
                            <a:schemeClr val="tx1"/>
                          </a:solidFill>
                          <a:latin typeface="+mn-lt"/>
                          <a:cs typeface="Arial"/>
                        </a:rPr>
                        <a:t>Ansoddeiriau</a:t>
                      </a:r>
                      <a:endParaRPr lang="cy-GB" sz="1500" b="1" dirty="0">
                        <a:solidFill>
                          <a:schemeClr val="tx1"/>
                        </a:solidFill>
                        <a:latin typeface="+mn-lt"/>
                        <a:cs typeface="Arial"/>
                      </a:endParaRPr>
                    </a:p>
                    <a:p>
                      <a:endParaRPr lang="cy-GB" sz="1500" b="1" dirty="0">
                        <a:solidFill>
                          <a:schemeClr val="tx1"/>
                        </a:solidFill>
                        <a:latin typeface="+mn-lt"/>
                        <a:cs typeface="Arial"/>
                      </a:endParaRPr>
                    </a:p>
                    <a:p>
                      <a:r>
                        <a:rPr lang="cy-GB" sz="1600" b="1" dirty="0">
                          <a:solidFill>
                            <a:schemeClr val="tx1"/>
                          </a:solidFill>
                          <a:latin typeface="+mn-lt"/>
                          <a:cs typeface="Arial"/>
                        </a:rPr>
                        <a:t>Ffocws iaith</a:t>
                      </a:r>
                      <a:r>
                        <a:rPr lang="cy-GB" sz="1600" b="0" dirty="0">
                          <a:solidFill>
                            <a:schemeClr val="tx1"/>
                          </a:solidFill>
                          <a:latin typeface="+mn-lt"/>
                          <a:cs typeface="Arial"/>
                        </a:rPr>
                        <a:t>:</a:t>
                      </a:r>
                    </a:p>
                    <a:p>
                      <a:r>
                        <a:rPr lang="cy-GB" sz="1400" b="0" dirty="0">
                          <a:solidFill>
                            <a:schemeClr val="tx1"/>
                          </a:solidFill>
                          <a:latin typeface="+mn-lt"/>
                          <a:ea typeface="Calibri" panose="020F0502020204030204" pitchFamily="34" charset="0"/>
                          <a:cs typeface="Calibri" panose="020F0502020204030204" pitchFamily="34" charset="0"/>
                        </a:rPr>
                        <a:t>Roeddwn yn ffocysu’n benodol ar odl a rhythm y plant. Mae odl a rhythm yn elfennau hanfodol mewn cerddi gan eu bod yn dylanwadu ar sut mae’r gerdd yn cael ei darllen a’i theimlo. Mae odl a rhythm yn gwneud i’r gerdd yn fwy apelgar a ddiddorol.</a:t>
                      </a:r>
                    </a:p>
                  </a:txBody>
                  <a:tcPr marL="84743" marR="84743" marT="42371" marB="423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rowSpan="2">
                  <a:txBody>
                    <a:bodyPr/>
                    <a:lstStyle/>
                    <a:p>
                      <a:pPr>
                        <a:lnSpc>
                          <a:spcPct val="150000"/>
                        </a:lnSpc>
                      </a:pPr>
                      <a:r>
                        <a:rPr lang="cy-GB" sz="1500" b="1" noProof="0" dirty="0">
                          <a:latin typeface="+mn-lt"/>
                        </a:rPr>
                        <a:t>Gweithgareddau:</a:t>
                      </a:r>
                    </a:p>
                    <a:p>
                      <a:pPr>
                        <a:lnSpc>
                          <a:spcPct val="100000"/>
                        </a:lnSpc>
                      </a:pPr>
                      <a:r>
                        <a:rPr lang="cy-GB" sz="1500" b="1" noProof="0" dirty="0">
                          <a:latin typeface="+mn-lt"/>
                        </a:rPr>
                        <a:t>Nod y Wers</a:t>
                      </a:r>
                    </a:p>
                    <a:p>
                      <a:pPr>
                        <a:lnSpc>
                          <a:spcPct val="100000"/>
                        </a:lnSpc>
                      </a:pPr>
                      <a:r>
                        <a:rPr lang="cy-GB" sz="1500" noProof="0" dirty="0">
                          <a:latin typeface="+mn-lt"/>
                        </a:rPr>
                        <a:t>Deall a defnyddio technegau barddonol i ysgrifennu cerdd sy’n dathlu Dydd Gŵyl Dewi.</a:t>
                      </a:r>
                    </a:p>
                    <a:p>
                      <a:pPr>
                        <a:lnSpc>
                          <a:spcPct val="100000"/>
                        </a:lnSpc>
                      </a:pPr>
                      <a:r>
                        <a:rPr lang="cy-GB" sz="1500" b="1" noProof="0" dirty="0">
                          <a:latin typeface="+mn-lt"/>
                        </a:rPr>
                        <a:t>Cynnwys y Wers;</a:t>
                      </a:r>
                    </a:p>
                    <a:p>
                      <a:pPr>
                        <a:lnSpc>
                          <a:spcPct val="100000"/>
                        </a:lnSpc>
                      </a:pPr>
                      <a:r>
                        <a:rPr lang="cy-GB" sz="1500" b="1" noProof="0" dirty="0">
                          <a:latin typeface="+mn-lt"/>
                        </a:rPr>
                        <a:t>Trafodaeth am Ddydd Gŵyl Dewi </a:t>
                      </a:r>
                      <a:r>
                        <a:rPr lang="cy-GB" sz="1500" noProof="0" dirty="0">
                          <a:latin typeface="+mn-lt"/>
                        </a:rPr>
                        <a:t>– Pwy oedd Dewi Sant? Pam mae’n cael ei ddathlu yng Nghymru?</a:t>
                      </a:r>
                    </a:p>
                    <a:p>
                      <a:pPr>
                        <a:lnSpc>
                          <a:spcPct val="100000"/>
                        </a:lnSpc>
                      </a:pPr>
                      <a:r>
                        <a:rPr lang="cy-GB" sz="1500" b="1" noProof="0" dirty="0">
                          <a:latin typeface="+mn-lt"/>
                        </a:rPr>
                        <a:t>Enghraifft o gerdd am Gymru </a:t>
                      </a:r>
                      <a:r>
                        <a:rPr lang="cy-GB" sz="1500" noProof="0" dirty="0">
                          <a:latin typeface="+mn-lt"/>
                        </a:rPr>
                        <a:t>– Rydym yn darllen a dadansoddi cerddi sy’n trafod Cymru neu Dewi Sant. Roeddwn yn trafod y gwahanol nodweddion arddull sydd i gael yn y gerdd. </a:t>
                      </a:r>
                    </a:p>
                    <a:p>
                      <a:pPr>
                        <a:lnSpc>
                          <a:spcPct val="100000"/>
                        </a:lnSpc>
                      </a:pPr>
                      <a:r>
                        <a:rPr lang="cy-GB" sz="1500" b="1" noProof="0" dirty="0">
                          <a:latin typeface="+mn-lt"/>
                        </a:rPr>
                        <a:t>Elfennau barddonol </a:t>
                      </a:r>
                      <a:r>
                        <a:rPr lang="cy-GB" sz="1500" noProof="0" dirty="0">
                          <a:latin typeface="+mn-lt"/>
                        </a:rPr>
                        <a:t>– Dysgu am nodweddion arddull (cyffelybiaeth, ansoddeiriau, geirfa, personoli) a rhythm ac odl.</a:t>
                      </a:r>
                      <a:endParaRPr lang="en-GB" sz="1700" dirty="0">
                        <a:latin typeface="+mn-lt"/>
                      </a:endParaRPr>
                    </a:p>
                  </a:txBody>
                  <a:tcPr marL="84743" marR="84743" marT="42371" marB="423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779536113"/>
                  </a:ext>
                </a:extLst>
              </a:tr>
              <a:tr h="2509844">
                <a:tc>
                  <a:txBody>
                    <a:bodyPr/>
                    <a:lstStyle/>
                    <a:p>
                      <a:r>
                        <a:rPr lang="cy-GB" sz="1700" b="1" dirty="0">
                          <a:solidFill>
                            <a:schemeClr val="tx1"/>
                          </a:solidFill>
                          <a:latin typeface="Arial"/>
                          <a:cs typeface="Arial"/>
                        </a:rPr>
                        <a:t>Adnoddau</a:t>
                      </a:r>
                      <a:r>
                        <a:rPr lang="cy-GB" sz="1700" b="0" dirty="0">
                          <a:solidFill>
                            <a:schemeClr val="tx1"/>
                          </a:solidFill>
                          <a:latin typeface="Arial"/>
                          <a:cs typeface="Arial"/>
                        </a:rPr>
                        <a:t>:</a:t>
                      </a:r>
                    </a:p>
                    <a:p>
                      <a:endParaRPr lang="cy-GB" sz="1700" b="0" dirty="0">
                        <a:solidFill>
                          <a:schemeClr val="tx1"/>
                        </a:solidFill>
                        <a:latin typeface="Arial"/>
                        <a:cs typeface="Arial"/>
                      </a:endParaRPr>
                    </a:p>
                    <a:p>
                      <a:pPr marL="285750" indent="-285750">
                        <a:buFont typeface="Arial" panose="020B0604020202020204" pitchFamily="34" charset="0"/>
                        <a:buChar char="•"/>
                      </a:pPr>
                      <a:r>
                        <a:rPr lang="cy-GB" sz="1700" b="0" dirty="0">
                          <a:solidFill>
                            <a:schemeClr val="tx1"/>
                          </a:solidFill>
                          <a:latin typeface="Calibri" panose="020F0502020204030204" pitchFamily="34" charset="0"/>
                          <a:ea typeface="Calibri" panose="020F0502020204030204" pitchFamily="34" charset="0"/>
                          <a:cs typeface="Calibri" panose="020F0502020204030204" pitchFamily="34" charset="0"/>
                        </a:rPr>
                        <a:t>Templed ysgrifennu cerdd ar gyfer Coeden 1.</a:t>
                      </a:r>
                    </a:p>
                    <a:p>
                      <a:pPr marL="285750" indent="-285750">
                        <a:buFont typeface="Arial" panose="020B0604020202020204" pitchFamily="34" charset="0"/>
                        <a:buChar char="•"/>
                      </a:pPr>
                      <a:r>
                        <a:rPr lang="cy-GB" sz="1700" b="0" dirty="0">
                          <a:solidFill>
                            <a:schemeClr val="tx1"/>
                          </a:solidFill>
                          <a:latin typeface="Calibri" panose="020F0502020204030204" pitchFamily="34" charset="0"/>
                          <a:ea typeface="Calibri" panose="020F0502020204030204" pitchFamily="34" charset="0"/>
                          <a:cs typeface="Calibri" panose="020F0502020204030204" pitchFamily="34" charset="0"/>
                        </a:rPr>
                        <a:t>Map meddwl yn seiliedig ar eiriau i ddisgrifio Cymru.</a:t>
                      </a:r>
                    </a:p>
                    <a:p>
                      <a:pPr marL="285750" indent="-285750">
                        <a:buFont typeface="Arial" panose="020B0604020202020204" pitchFamily="34" charset="0"/>
                        <a:buChar char="•"/>
                      </a:pPr>
                      <a:r>
                        <a:rPr lang="cy-GB" sz="1700" b="0" dirty="0">
                          <a:solidFill>
                            <a:schemeClr val="tx1"/>
                          </a:solidFill>
                          <a:latin typeface="Calibri" panose="020F0502020204030204" pitchFamily="34" charset="0"/>
                          <a:ea typeface="Calibri" panose="020F0502020204030204" pitchFamily="34" charset="0"/>
                          <a:cs typeface="Calibri" panose="020F0502020204030204" pitchFamily="34" charset="0"/>
                        </a:rPr>
                        <a:t>Enghraifft o gerdd a’i ddadansoddi fel dosbarth.</a:t>
                      </a:r>
                      <a:endParaRPr lang="cy-GB" sz="1500" b="0" dirty="0">
                        <a:solidFill>
                          <a:schemeClr val="tx1"/>
                        </a:solidFill>
                        <a:latin typeface="Calibri" panose="020F0502020204030204" pitchFamily="34" charset="0"/>
                        <a:ea typeface="Calibri" panose="020F0502020204030204" pitchFamily="34" charset="0"/>
                        <a:cs typeface="Calibri" panose="020F0502020204030204" pitchFamily="34" charset="0"/>
                      </a:endParaRPr>
                    </a:p>
                  </a:txBody>
                  <a:tcPr marL="84743" marR="84743" marT="42371" marB="4237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vMerge="1">
                  <a:txBody>
                    <a:bodyPr/>
                    <a:lstStyle/>
                    <a:p>
                      <a:endParaRPr lang="cy-GB" sz="2400" b="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vMerge="1">
                  <a:txBody>
                    <a:bodyPr/>
                    <a:lstStyle/>
                    <a:p>
                      <a:endParaRPr lang="cy-GB" sz="2400" b="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644982640"/>
                  </a:ext>
                </a:extLst>
              </a:tr>
            </a:tbl>
          </a:graphicData>
        </a:graphic>
      </p:graphicFrame>
      <p:sp>
        <p:nvSpPr>
          <p:cNvPr id="7" name="TextBox 6">
            <a:extLst>
              <a:ext uri="{FF2B5EF4-FFF2-40B4-BE49-F238E27FC236}">
                <a16:creationId xmlns:a16="http://schemas.microsoft.com/office/drawing/2014/main" id="{3A75018A-93AC-7104-A540-E52493842F38}"/>
              </a:ext>
            </a:extLst>
          </p:cNvPr>
          <p:cNvSpPr txBox="1"/>
          <p:nvPr/>
        </p:nvSpPr>
        <p:spPr>
          <a:xfrm>
            <a:off x="2966357" y="217713"/>
            <a:ext cx="6259286" cy="707886"/>
          </a:xfrm>
          <a:prstGeom prst="rect">
            <a:avLst/>
          </a:prstGeom>
          <a:noFill/>
        </p:spPr>
        <p:txBody>
          <a:bodyPr wrap="square" rtlCol="0">
            <a:spAutoFit/>
          </a:bodyPr>
          <a:lstStyle/>
          <a:p>
            <a:pPr algn="ctr"/>
            <a:r>
              <a:rPr lang="cy-GB" sz="4000" b="1" u="sng" noProof="0" dirty="0"/>
              <a:t>Cynllun gwers </a:t>
            </a:r>
          </a:p>
        </p:txBody>
      </p:sp>
    </p:spTree>
    <p:extLst>
      <p:ext uri="{BB962C8B-B14F-4D97-AF65-F5344CB8AC3E}">
        <p14:creationId xmlns:p14="http://schemas.microsoft.com/office/powerpoint/2010/main" val="4077097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70DB1-6E01-C840-148F-6128272535C0}"/>
              </a:ext>
            </a:extLst>
          </p:cNvPr>
          <p:cNvSpPr>
            <a:spLocks noGrp="1"/>
          </p:cNvSpPr>
          <p:nvPr>
            <p:ph type="title"/>
          </p:nvPr>
        </p:nvSpPr>
        <p:spPr>
          <a:xfrm>
            <a:off x="240920" y="230749"/>
            <a:ext cx="2762152" cy="1325563"/>
          </a:xfrm>
        </p:spPr>
        <p:txBody>
          <a:bodyPr>
            <a:normAutofit/>
          </a:bodyPr>
          <a:lstStyle/>
          <a:p>
            <a:pPr algn="ctr"/>
            <a:r>
              <a:rPr lang="cy-GB" sz="3200" b="1" u="sng" noProof="0" dirty="0">
                <a:latin typeface="Calibri" panose="020F0502020204030204" pitchFamily="34" charset="0"/>
                <a:ea typeface="Calibri" panose="020F0502020204030204" pitchFamily="34" charset="0"/>
                <a:cs typeface="Calibri" panose="020F0502020204030204" pitchFamily="34" charset="0"/>
              </a:rPr>
              <a:t>Adnoddau</a:t>
            </a:r>
          </a:p>
        </p:txBody>
      </p:sp>
      <p:sp>
        <p:nvSpPr>
          <p:cNvPr id="6" name="TextBox 5">
            <a:extLst>
              <a:ext uri="{FF2B5EF4-FFF2-40B4-BE49-F238E27FC236}">
                <a16:creationId xmlns:a16="http://schemas.microsoft.com/office/drawing/2014/main" id="{C083EDAD-9301-2C3E-C414-730DF95D3856}"/>
              </a:ext>
            </a:extLst>
          </p:cNvPr>
          <p:cNvSpPr txBox="1"/>
          <p:nvPr/>
        </p:nvSpPr>
        <p:spPr>
          <a:xfrm>
            <a:off x="3236799" y="230749"/>
            <a:ext cx="4214474" cy="6340197"/>
          </a:xfrm>
          <a:prstGeom prst="rect">
            <a:avLst/>
          </a:prstGeom>
          <a:noFill/>
          <a:ln>
            <a:solidFill>
              <a:srgbClr val="FF0000"/>
            </a:solidFill>
          </a:ln>
        </p:spPr>
        <p:txBody>
          <a:bodyPr wrap="square">
            <a:spAutoFit/>
          </a:bodyPr>
          <a:lstStyle/>
          <a:p>
            <a:pPr algn="ctr" rtl="0" fontAlgn="base">
              <a:spcAft>
                <a:spcPts val="800"/>
              </a:spcAft>
              <a:buNone/>
            </a:pPr>
            <a:r>
              <a:rPr lang="cy-GB" sz="1400" b="1" i="0" u="sng" dirty="0">
                <a:solidFill>
                  <a:srgbClr val="000000"/>
                </a:solidFill>
                <a:effectLst/>
                <a:latin typeface="Aptos" panose="020B0004020202020204" pitchFamily="34" charset="0"/>
              </a:rPr>
              <a:t>Cerdd Dydd Gŵyl Dewi</a:t>
            </a:r>
          </a:p>
          <a:p>
            <a:pPr algn="ctr" rtl="0" fontAlgn="base">
              <a:spcAft>
                <a:spcPts val="800"/>
              </a:spcAft>
              <a:buNone/>
            </a:pPr>
            <a:r>
              <a:rPr lang="cy-GB" sz="1200" b="0" i="0" dirty="0">
                <a:solidFill>
                  <a:srgbClr val="000000"/>
                </a:solidFill>
                <a:effectLst/>
                <a:latin typeface="Aptos" panose="020B0004020202020204" pitchFamily="34" charset="0"/>
              </a:rPr>
              <a:t>Ar fore Mawrth, mae’r haul yn gwenu,  </a:t>
            </a:r>
            <a:endParaRPr lang="cy-GB" sz="1200" b="0" i="0" dirty="0">
              <a:solidFill>
                <a:srgbClr val="000000"/>
              </a:solidFill>
              <a:effectLst/>
              <a:latin typeface="Segoe UI" panose="020B0502040204020203" pitchFamily="34" charset="0"/>
            </a:endParaRPr>
          </a:p>
          <a:p>
            <a:pPr algn="ctr" rtl="0" fontAlgn="base">
              <a:spcAft>
                <a:spcPts val="800"/>
              </a:spcAft>
              <a:buNone/>
            </a:pPr>
            <a:r>
              <a:rPr lang="cy-GB" sz="1200" b="0" i="0" dirty="0">
                <a:solidFill>
                  <a:srgbClr val="000000"/>
                </a:solidFill>
                <a:effectLst/>
                <a:latin typeface="Aptos" panose="020B0004020202020204" pitchFamily="34" charset="0"/>
              </a:rPr>
              <a:t>Cymru’n dathlu gyda’n gilydd yn </a:t>
            </a:r>
            <a:r>
              <a:rPr lang="cy-GB" sz="1200" dirty="0">
                <a:solidFill>
                  <a:srgbClr val="000000"/>
                </a:solidFill>
                <a:latin typeface="Aptos" panose="020B0004020202020204" pitchFamily="34" charset="0"/>
              </a:rPr>
              <a:t>llon</a:t>
            </a:r>
            <a:r>
              <a:rPr lang="cy-GB" sz="1200" b="0" i="0" dirty="0">
                <a:solidFill>
                  <a:srgbClr val="000000"/>
                </a:solidFill>
                <a:effectLst/>
                <a:latin typeface="Aptos" panose="020B0004020202020204" pitchFamily="34" charset="0"/>
              </a:rPr>
              <a:t>.  </a:t>
            </a:r>
            <a:endParaRPr lang="cy-GB" sz="1200" b="0" i="0" dirty="0">
              <a:solidFill>
                <a:srgbClr val="000000"/>
              </a:solidFill>
              <a:effectLst/>
              <a:latin typeface="Segoe UI" panose="020B0502040204020203" pitchFamily="34" charset="0"/>
            </a:endParaRPr>
          </a:p>
          <a:p>
            <a:pPr algn="ctr" rtl="0" fontAlgn="base">
              <a:spcAft>
                <a:spcPts val="800"/>
              </a:spcAft>
              <a:buNone/>
            </a:pPr>
            <a:r>
              <a:rPr lang="cy-GB" sz="1200" b="0" i="0" dirty="0">
                <a:solidFill>
                  <a:srgbClr val="000000"/>
                </a:solidFill>
                <a:effectLst/>
                <a:latin typeface="Aptos" panose="020B0004020202020204" pitchFamily="34" charset="0"/>
              </a:rPr>
              <a:t>Cennin Pedr yn dawnsio’n hardd,  </a:t>
            </a:r>
            <a:endParaRPr lang="cy-GB" sz="1200" b="0" i="0" dirty="0">
              <a:solidFill>
                <a:srgbClr val="000000"/>
              </a:solidFill>
              <a:effectLst/>
              <a:latin typeface="Segoe UI" panose="020B0502040204020203" pitchFamily="34" charset="0"/>
            </a:endParaRPr>
          </a:p>
          <a:p>
            <a:pPr algn="ctr" rtl="0" fontAlgn="base">
              <a:spcAft>
                <a:spcPts val="800"/>
              </a:spcAft>
              <a:buNone/>
            </a:pPr>
            <a:r>
              <a:rPr lang="cy-GB" sz="1200" b="0" i="0" dirty="0">
                <a:solidFill>
                  <a:srgbClr val="000000"/>
                </a:solidFill>
                <a:effectLst/>
                <a:latin typeface="Aptos" panose="020B0004020202020204" pitchFamily="34" charset="0"/>
              </a:rPr>
              <a:t>Calonnau ein gwlad yn gryf ac yn fardd.  </a:t>
            </a:r>
            <a:endParaRPr lang="cy-GB" sz="1200" b="0" i="0" dirty="0">
              <a:solidFill>
                <a:srgbClr val="000000"/>
              </a:solidFill>
              <a:effectLst/>
              <a:latin typeface="Segoe UI" panose="020B0502040204020203" pitchFamily="34" charset="0"/>
            </a:endParaRPr>
          </a:p>
          <a:p>
            <a:pPr algn="ctr" rtl="0" fontAlgn="base">
              <a:spcAft>
                <a:spcPts val="800"/>
              </a:spcAft>
              <a:buNone/>
            </a:pPr>
            <a:r>
              <a:rPr lang="cy-GB" sz="1200" b="0" i="0" dirty="0">
                <a:solidFill>
                  <a:srgbClr val="000000"/>
                </a:solidFill>
                <a:effectLst/>
                <a:latin typeface="Aptos" panose="020B0004020202020204" pitchFamily="34" charset="0"/>
              </a:rPr>
              <a:t>  </a:t>
            </a:r>
            <a:endParaRPr lang="cy-GB" sz="1200" b="0" i="0" dirty="0">
              <a:solidFill>
                <a:srgbClr val="000000"/>
              </a:solidFill>
              <a:effectLst/>
              <a:latin typeface="Segoe UI" panose="020B0502040204020203" pitchFamily="34" charset="0"/>
            </a:endParaRPr>
          </a:p>
          <a:p>
            <a:pPr algn="ctr" rtl="0" fontAlgn="base">
              <a:spcAft>
                <a:spcPts val="800"/>
              </a:spcAft>
              <a:buNone/>
            </a:pPr>
            <a:r>
              <a:rPr lang="cy-GB" sz="1200" b="0" i="0" dirty="0">
                <a:solidFill>
                  <a:srgbClr val="000000"/>
                </a:solidFill>
                <a:effectLst/>
                <a:latin typeface="Aptos" panose="020B0004020202020204" pitchFamily="34" charset="0"/>
              </a:rPr>
              <a:t>Dewi Sant, mor ddoeth ac erioed,  </a:t>
            </a:r>
          </a:p>
          <a:p>
            <a:pPr algn="ctr" rtl="0" fontAlgn="base">
              <a:spcAft>
                <a:spcPts val="800"/>
              </a:spcAft>
              <a:buNone/>
            </a:pPr>
            <a:r>
              <a:rPr lang="cy-GB" sz="1200" b="0" i="0" dirty="0">
                <a:solidFill>
                  <a:srgbClr val="000000"/>
                </a:solidFill>
                <a:effectLst/>
                <a:latin typeface="Aptos" panose="020B0004020202020204" pitchFamily="34" charset="0"/>
              </a:rPr>
              <a:t>Neges syml, neges oedd:  </a:t>
            </a:r>
          </a:p>
          <a:p>
            <a:pPr algn="ctr" rtl="0" fontAlgn="base">
              <a:spcAft>
                <a:spcPts val="800"/>
              </a:spcAft>
              <a:buNone/>
            </a:pPr>
            <a:r>
              <a:rPr lang="cy-GB" sz="1200" b="0" i="0" dirty="0">
                <a:solidFill>
                  <a:srgbClr val="000000"/>
                </a:solidFill>
                <a:effectLst/>
                <a:latin typeface="Aptos" panose="020B0004020202020204" pitchFamily="34" charset="0"/>
              </a:rPr>
              <a:t>"Gwnewch y pethau bychain bob dydd,"  </a:t>
            </a:r>
          </a:p>
          <a:p>
            <a:pPr algn="ctr" rtl="0" fontAlgn="base">
              <a:spcAft>
                <a:spcPts val="800"/>
              </a:spcAft>
              <a:buNone/>
            </a:pPr>
            <a:r>
              <a:rPr lang="cy-GB" sz="1200" b="0" i="0" dirty="0">
                <a:solidFill>
                  <a:srgbClr val="000000"/>
                </a:solidFill>
                <a:effectLst/>
                <a:latin typeface="Aptos" panose="020B0004020202020204" pitchFamily="34" charset="0"/>
              </a:rPr>
              <a:t>Cariad a charedigrwydd sydd.  </a:t>
            </a:r>
          </a:p>
          <a:p>
            <a:pPr algn="ctr" rtl="0" fontAlgn="base">
              <a:spcAft>
                <a:spcPts val="800"/>
              </a:spcAft>
              <a:buNone/>
            </a:pPr>
            <a:r>
              <a:rPr lang="cy-GB" sz="1200" b="0" i="0" dirty="0">
                <a:solidFill>
                  <a:srgbClr val="000000"/>
                </a:solidFill>
                <a:effectLst/>
                <a:latin typeface="Aptos" panose="020B0004020202020204" pitchFamily="34" charset="0"/>
              </a:rPr>
              <a:t>  </a:t>
            </a:r>
          </a:p>
          <a:p>
            <a:pPr algn="ctr" rtl="0" fontAlgn="base">
              <a:spcAft>
                <a:spcPts val="800"/>
              </a:spcAft>
              <a:buNone/>
            </a:pPr>
            <a:r>
              <a:rPr lang="cy-GB" sz="1200" b="0" i="0" dirty="0">
                <a:solidFill>
                  <a:srgbClr val="000000"/>
                </a:solidFill>
                <a:effectLst/>
                <a:latin typeface="Aptos" panose="020B0004020202020204" pitchFamily="34" charset="0"/>
              </a:rPr>
              <a:t>Y mynyddoedd yn fawr, y môr yn las,  </a:t>
            </a:r>
          </a:p>
          <a:p>
            <a:pPr algn="ctr" rtl="0" fontAlgn="base">
              <a:spcAft>
                <a:spcPts val="800"/>
              </a:spcAft>
              <a:buNone/>
            </a:pPr>
            <a:r>
              <a:rPr lang="cy-GB" sz="1200" b="0" i="0" dirty="0">
                <a:solidFill>
                  <a:srgbClr val="000000"/>
                </a:solidFill>
                <a:effectLst/>
                <a:latin typeface="Aptos" panose="020B0004020202020204" pitchFamily="34" charset="0"/>
              </a:rPr>
              <a:t>Ein hanes yn fyw, ein hiaith yn fras.  </a:t>
            </a:r>
          </a:p>
          <a:p>
            <a:pPr algn="ctr" rtl="0" fontAlgn="base">
              <a:spcAft>
                <a:spcPts val="800"/>
              </a:spcAft>
              <a:buNone/>
            </a:pPr>
            <a:r>
              <a:rPr lang="cy-GB" sz="1200" b="0" i="0" dirty="0">
                <a:solidFill>
                  <a:srgbClr val="000000"/>
                </a:solidFill>
                <a:effectLst/>
                <a:latin typeface="Aptos" panose="020B0004020202020204" pitchFamily="34" charset="0"/>
              </a:rPr>
              <a:t>O Owain Glyndŵr i’r faner felen a du,  </a:t>
            </a:r>
          </a:p>
          <a:p>
            <a:pPr algn="ctr" rtl="0" fontAlgn="base">
              <a:spcAft>
                <a:spcPts val="800"/>
              </a:spcAft>
              <a:buNone/>
            </a:pPr>
            <a:r>
              <a:rPr lang="cy-GB" sz="1200" b="0" i="0" dirty="0">
                <a:solidFill>
                  <a:srgbClr val="000000"/>
                </a:solidFill>
                <a:effectLst/>
                <a:latin typeface="Aptos" panose="020B0004020202020204" pitchFamily="34" charset="0"/>
              </a:rPr>
              <a:t>Mae balchder Cymreig ym mhob un ohonom ni.  </a:t>
            </a:r>
          </a:p>
          <a:p>
            <a:pPr algn="ctr" rtl="0" fontAlgn="base">
              <a:spcAft>
                <a:spcPts val="800"/>
              </a:spcAft>
              <a:buNone/>
            </a:pPr>
            <a:r>
              <a:rPr lang="cy-GB" sz="1200" b="0" i="0" dirty="0">
                <a:solidFill>
                  <a:srgbClr val="000000"/>
                </a:solidFill>
                <a:effectLst/>
                <a:latin typeface="Aptos" panose="020B0004020202020204" pitchFamily="34" charset="0"/>
              </a:rPr>
              <a:t> </a:t>
            </a:r>
          </a:p>
          <a:p>
            <a:pPr algn="ctr" rtl="0" fontAlgn="base">
              <a:spcAft>
                <a:spcPts val="800"/>
              </a:spcAft>
              <a:buNone/>
            </a:pPr>
            <a:r>
              <a:rPr lang="cy-GB" sz="1200" b="0" i="0" dirty="0">
                <a:solidFill>
                  <a:srgbClr val="000000"/>
                </a:solidFill>
                <a:effectLst/>
                <a:latin typeface="Aptos" panose="020B0004020202020204" pitchFamily="34" charset="0"/>
              </a:rPr>
              <a:t>Felly canwn gyda’n llais,  </a:t>
            </a:r>
          </a:p>
          <a:p>
            <a:pPr algn="ctr" rtl="0" fontAlgn="base">
              <a:spcAft>
                <a:spcPts val="800"/>
              </a:spcAft>
              <a:buNone/>
            </a:pPr>
            <a:r>
              <a:rPr lang="cy-GB" sz="1200" b="0" i="0" dirty="0">
                <a:solidFill>
                  <a:srgbClr val="000000"/>
                </a:solidFill>
                <a:effectLst/>
                <a:latin typeface="Aptos" panose="020B0004020202020204" pitchFamily="34" charset="0"/>
              </a:rPr>
              <a:t>Dathlwn gyda balchder,</a:t>
            </a:r>
          </a:p>
          <a:p>
            <a:pPr algn="ctr" rtl="0" fontAlgn="base">
              <a:spcAft>
                <a:spcPts val="800"/>
              </a:spcAft>
              <a:buNone/>
            </a:pPr>
            <a:r>
              <a:rPr lang="cy-GB" sz="1200" b="0" i="0" dirty="0">
                <a:solidFill>
                  <a:srgbClr val="000000"/>
                </a:solidFill>
                <a:effectLst/>
                <a:latin typeface="Aptos" panose="020B0004020202020204" pitchFamily="34" charset="0"/>
              </a:rPr>
              <a:t>Cymru fy ngwlad, fy nghartref pur,  </a:t>
            </a:r>
          </a:p>
          <a:p>
            <a:pPr algn="ctr" rtl="0" fontAlgn="base">
              <a:spcAft>
                <a:spcPts val="800"/>
              </a:spcAft>
              <a:buNone/>
            </a:pPr>
            <a:r>
              <a:rPr lang="cy-GB" sz="1200" b="0" i="0" dirty="0">
                <a:solidFill>
                  <a:srgbClr val="000000"/>
                </a:solidFill>
                <a:effectLst/>
                <a:latin typeface="Aptos" panose="020B0004020202020204" pitchFamily="34" charset="0"/>
              </a:rPr>
              <a:t>Dydd Gŵyl Dewi— gadewch i ni lawenhau’n glir!  </a:t>
            </a:r>
            <a:endParaRPr lang="cy-GB" sz="1200" b="0" i="0" dirty="0">
              <a:solidFill>
                <a:srgbClr val="000000"/>
              </a:solidFill>
              <a:effectLst/>
              <a:latin typeface="Segoe UI" panose="020B0502040204020203" pitchFamily="34" charset="0"/>
            </a:endParaRPr>
          </a:p>
          <a:p>
            <a:pPr algn="ctr" rtl="0" fontAlgn="base">
              <a:spcAft>
                <a:spcPts val="800"/>
              </a:spcAft>
              <a:buNone/>
            </a:pPr>
            <a:r>
              <a:rPr lang="cy-GB" sz="1200" b="0" i="0" dirty="0">
                <a:solidFill>
                  <a:srgbClr val="000000"/>
                </a:solidFill>
                <a:effectLst/>
                <a:latin typeface="Aptos" panose="020B0004020202020204" pitchFamily="34" charset="0"/>
              </a:rPr>
              <a:t> </a:t>
            </a:r>
            <a:endParaRPr lang="cy-GB" sz="1200" b="0" i="0" dirty="0">
              <a:solidFill>
                <a:srgbClr val="000000"/>
              </a:solidFill>
              <a:effectLst/>
              <a:latin typeface="Segoe UI" panose="020B0502040204020203" pitchFamily="34" charset="0"/>
            </a:endParaRPr>
          </a:p>
          <a:p>
            <a:pPr algn="ctr" rtl="0" fontAlgn="base">
              <a:spcAft>
                <a:spcPts val="800"/>
              </a:spcAft>
            </a:pPr>
            <a:r>
              <a:rPr lang="cy-GB" sz="1200" b="1" i="0" dirty="0">
                <a:solidFill>
                  <a:srgbClr val="000000"/>
                </a:solidFill>
                <a:effectLst/>
                <a:latin typeface="Aptos" panose="020B0004020202020204" pitchFamily="34" charset="0"/>
              </a:rPr>
              <a:t>Dydd Gŵyl Dewi hapus iawn!</a:t>
            </a:r>
            <a:r>
              <a:rPr lang="cy-GB" sz="1200" b="0" i="0" dirty="0">
                <a:solidFill>
                  <a:srgbClr val="000000"/>
                </a:solidFill>
                <a:effectLst/>
                <a:latin typeface="Aptos" panose="020B0004020202020204" pitchFamily="34" charset="0"/>
              </a:rPr>
              <a:t> </a:t>
            </a:r>
            <a:endParaRPr lang="cy-GB" sz="1200" b="0" i="0" dirty="0">
              <a:solidFill>
                <a:srgbClr val="000000"/>
              </a:solidFill>
              <a:effectLst/>
              <a:latin typeface="Segoe UI" panose="020B0502040204020203" pitchFamily="34" charset="0"/>
            </a:endParaRPr>
          </a:p>
        </p:txBody>
      </p:sp>
      <p:sp>
        <p:nvSpPr>
          <p:cNvPr id="31" name="TextBox 30">
            <a:extLst>
              <a:ext uri="{FF2B5EF4-FFF2-40B4-BE49-F238E27FC236}">
                <a16:creationId xmlns:a16="http://schemas.microsoft.com/office/drawing/2014/main" id="{1B4124D4-4C1E-1445-AFDB-136BD82E8155}"/>
              </a:ext>
            </a:extLst>
          </p:cNvPr>
          <p:cNvSpPr txBox="1"/>
          <p:nvPr/>
        </p:nvSpPr>
        <p:spPr>
          <a:xfrm>
            <a:off x="7554372" y="720561"/>
            <a:ext cx="4214475" cy="5337808"/>
          </a:xfrm>
          <a:prstGeom prst="rect">
            <a:avLst/>
          </a:prstGeom>
          <a:noFill/>
          <a:ln>
            <a:solidFill>
              <a:schemeClr val="tx1"/>
            </a:solidFill>
          </a:ln>
        </p:spPr>
        <p:txBody>
          <a:bodyPr wrap="square">
            <a:spAutoFit/>
          </a:bodyPr>
          <a:lstStyle/>
          <a:p>
            <a:pPr algn="ctr">
              <a:lnSpc>
                <a:spcPct val="115000"/>
              </a:lnSpc>
              <a:spcAft>
                <a:spcPts val="800"/>
              </a:spcAft>
              <a:buNone/>
            </a:pPr>
            <a:r>
              <a:rPr lang="cy-GB" sz="1800" b="1" u="sng" kern="100" dirty="0">
                <a:effectLst/>
                <a:latin typeface="Aptos" panose="020B0004020202020204" pitchFamily="34" charset="0"/>
                <a:ea typeface="Aptos" panose="020B0004020202020204" pitchFamily="34" charset="0"/>
                <a:cs typeface="Times New Roman" panose="02020603050405020304" pitchFamily="18" charset="0"/>
              </a:rPr>
              <a:t>Dydd Gŵyl Dewi Di-ri! </a:t>
            </a:r>
            <a:endParaRPr lang="en-GB" sz="1100" b="1" u="sng" kern="100" dirty="0">
              <a:effectLst/>
              <a:latin typeface="Aptos" panose="020B0004020202020204" pitchFamily="34" charset="0"/>
              <a:ea typeface="Aptos" panose="020B0004020202020204" pitchFamily="34" charset="0"/>
              <a:cs typeface="Times New Roman" panose="02020603050405020304" pitchFamily="18" charset="0"/>
            </a:endParaRPr>
          </a:p>
          <a:p>
            <a:pPr algn="ctr">
              <a:lnSpc>
                <a:spcPct val="115000"/>
              </a:lnSpc>
              <a:spcAft>
                <a:spcPts val="800"/>
              </a:spcAft>
              <a:buNone/>
            </a:pPr>
            <a:r>
              <a:rPr lang="cy-GB" sz="1600" kern="100" dirty="0">
                <a:effectLst/>
                <a:latin typeface="Aptos" panose="020B0004020202020204" pitchFamily="34" charset="0"/>
                <a:ea typeface="Aptos" panose="020B0004020202020204" pitchFamily="34" charset="0"/>
                <a:cs typeface="Times New Roman" panose="02020603050405020304" pitchFamily="18" charset="0"/>
              </a:rPr>
              <a:t>Dydd Gŵyl Dewi, diwrnod ________,</a:t>
            </a:r>
            <a:br>
              <a:rPr lang="cy-GB" sz="1600" kern="100" dirty="0">
                <a:effectLst/>
                <a:latin typeface="Aptos" panose="020B0004020202020204" pitchFamily="34" charset="0"/>
                <a:ea typeface="Aptos" panose="020B0004020202020204" pitchFamily="34" charset="0"/>
                <a:cs typeface="Times New Roman" panose="02020603050405020304" pitchFamily="18" charset="0"/>
              </a:rPr>
            </a:br>
            <a:r>
              <a:rPr lang="cy-GB" sz="1600" kern="100" dirty="0">
                <a:effectLst/>
                <a:latin typeface="Aptos" panose="020B0004020202020204" pitchFamily="34" charset="0"/>
                <a:ea typeface="Aptos" panose="020B0004020202020204" pitchFamily="34" charset="0"/>
                <a:cs typeface="Times New Roman" panose="02020603050405020304" pitchFamily="18" charset="0"/>
              </a:rPr>
              <a:t>Cennin ________ yn felyn hardd.</a:t>
            </a:r>
            <a:br>
              <a:rPr lang="cy-GB" sz="1600" kern="100" dirty="0">
                <a:effectLst/>
                <a:latin typeface="Aptos" panose="020B0004020202020204" pitchFamily="34" charset="0"/>
                <a:ea typeface="Aptos" panose="020B0004020202020204" pitchFamily="34" charset="0"/>
                <a:cs typeface="Times New Roman" panose="02020603050405020304" pitchFamily="18" charset="0"/>
              </a:rPr>
            </a:br>
            <a:r>
              <a:rPr lang="cy-GB" sz="1600" kern="100" dirty="0">
                <a:effectLst/>
                <a:latin typeface="Aptos" panose="020B0004020202020204" pitchFamily="34" charset="0"/>
                <a:ea typeface="Aptos" panose="020B0004020202020204" pitchFamily="34" charset="0"/>
                <a:cs typeface="Times New Roman" panose="02020603050405020304" pitchFamily="18" charset="0"/>
              </a:rPr>
              <a:t>Baneri’n chwifio yn y ________,</a:t>
            </a:r>
            <a:br>
              <a:rPr lang="cy-GB" sz="1600" kern="100" dirty="0">
                <a:effectLst/>
                <a:latin typeface="Aptos" panose="020B0004020202020204" pitchFamily="34" charset="0"/>
                <a:ea typeface="Aptos" panose="020B0004020202020204" pitchFamily="34" charset="0"/>
                <a:cs typeface="Times New Roman" panose="02020603050405020304" pitchFamily="18" charset="0"/>
              </a:rPr>
            </a:br>
            <a:r>
              <a:rPr lang="cy-GB" sz="1600" kern="100" dirty="0">
                <a:effectLst/>
                <a:latin typeface="Aptos" panose="020B0004020202020204" pitchFamily="34" charset="0"/>
                <a:ea typeface="Aptos" panose="020B0004020202020204" pitchFamily="34" charset="0"/>
                <a:cs typeface="Times New Roman" panose="02020603050405020304" pitchFamily="18" charset="0"/>
              </a:rPr>
              <a:t>Cymru’n llawen, pawb yn ________!</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gn="ctr">
              <a:lnSpc>
                <a:spcPct val="115000"/>
              </a:lnSpc>
              <a:spcAft>
                <a:spcPts val="800"/>
              </a:spcAft>
              <a:buNone/>
            </a:pPr>
            <a:r>
              <a:rPr lang="cy-GB" sz="1600" kern="100" dirty="0">
                <a:effectLst/>
                <a:latin typeface="Aptos" panose="020B0004020202020204" pitchFamily="34" charset="0"/>
                <a:ea typeface="Aptos" panose="020B0004020202020204" pitchFamily="34" charset="0"/>
                <a:cs typeface="Times New Roman" panose="02020603050405020304" pitchFamily="18" charset="0"/>
              </a:rPr>
              <a:t>Dewi Sant, ein nawddsant ________,</a:t>
            </a:r>
            <a:br>
              <a:rPr lang="cy-GB" sz="1600" kern="100" dirty="0">
                <a:effectLst/>
                <a:latin typeface="Aptos" panose="020B0004020202020204" pitchFamily="34" charset="0"/>
                <a:ea typeface="Aptos" panose="020B0004020202020204" pitchFamily="34" charset="0"/>
                <a:cs typeface="Times New Roman" panose="02020603050405020304" pitchFamily="18" charset="0"/>
              </a:rPr>
            </a:br>
            <a:r>
              <a:rPr lang="cy-GB" sz="1600" kern="100" dirty="0">
                <a:effectLst/>
                <a:latin typeface="Aptos" panose="020B0004020202020204" pitchFamily="34" charset="0"/>
                <a:ea typeface="Aptos" panose="020B0004020202020204" pitchFamily="34" charset="0"/>
                <a:cs typeface="Times New Roman" panose="02020603050405020304" pitchFamily="18" charset="0"/>
              </a:rPr>
              <a:t>Dysgodd pawb i fyw’n ________.</a:t>
            </a:r>
            <a:br>
              <a:rPr lang="cy-GB" sz="1600" kern="100" dirty="0">
                <a:effectLst/>
                <a:latin typeface="Aptos" panose="020B0004020202020204" pitchFamily="34" charset="0"/>
                <a:ea typeface="Aptos" panose="020B0004020202020204" pitchFamily="34" charset="0"/>
                <a:cs typeface="Times New Roman" panose="02020603050405020304" pitchFamily="18" charset="0"/>
              </a:rPr>
            </a:br>
            <a:r>
              <a:rPr lang="cy-GB" sz="1600" kern="100" dirty="0">
                <a:effectLst/>
                <a:latin typeface="Aptos" panose="020B0004020202020204" pitchFamily="34" charset="0"/>
                <a:ea typeface="Aptos" panose="020B0004020202020204" pitchFamily="34" charset="0"/>
                <a:cs typeface="Times New Roman" panose="02020603050405020304" pitchFamily="18" charset="0"/>
              </a:rPr>
              <a:t>"Gwnewch y pethau ________," meddai,</a:t>
            </a:r>
            <a:br>
              <a:rPr lang="cy-GB" sz="1600" kern="100" dirty="0">
                <a:effectLst/>
                <a:latin typeface="Aptos" panose="020B0004020202020204" pitchFamily="34" charset="0"/>
                <a:ea typeface="Aptos" panose="020B0004020202020204" pitchFamily="34" charset="0"/>
                <a:cs typeface="Times New Roman" panose="02020603050405020304" pitchFamily="18" charset="0"/>
              </a:rPr>
            </a:br>
            <a:r>
              <a:rPr lang="cy-GB" sz="1600" kern="100" dirty="0">
                <a:effectLst/>
                <a:latin typeface="Aptos" panose="020B0004020202020204" pitchFamily="34" charset="0"/>
                <a:ea typeface="Aptos" panose="020B0004020202020204" pitchFamily="34" charset="0"/>
                <a:cs typeface="Times New Roman" panose="02020603050405020304" pitchFamily="18" charset="0"/>
              </a:rPr>
              <a:t>Bod yn ________ bob dydd a phob troi.</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gn="ctr">
              <a:lnSpc>
                <a:spcPct val="115000"/>
              </a:lnSpc>
              <a:spcAft>
                <a:spcPts val="800"/>
              </a:spcAft>
              <a:buNone/>
            </a:pPr>
            <a:r>
              <a:rPr lang="cy-GB" sz="1600" kern="100" dirty="0">
                <a:effectLst/>
                <a:latin typeface="Aptos" panose="020B0004020202020204" pitchFamily="34" charset="0"/>
                <a:ea typeface="Aptos" panose="020B0004020202020204" pitchFamily="34" charset="0"/>
                <a:cs typeface="Times New Roman" panose="02020603050405020304" pitchFamily="18" charset="0"/>
              </a:rPr>
              <a:t>Cymru fach, ein gwlad ________,</a:t>
            </a:r>
            <a:br>
              <a:rPr lang="cy-GB" sz="1600" kern="100" dirty="0">
                <a:effectLst/>
                <a:latin typeface="Aptos" panose="020B0004020202020204" pitchFamily="34" charset="0"/>
                <a:ea typeface="Aptos" panose="020B0004020202020204" pitchFamily="34" charset="0"/>
                <a:cs typeface="Times New Roman" panose="02020603050405020304" pitchFamily="18" charset="0"/>
              </a:rPr>
            </a:br>
            <a:r>
              <a:rPr lang="cy-GB" sz="1600" kern="100" dirty="0">
                <a:effectLst/>
                <a:latin typeface="Aptos" panose="020B0004020202020204" pitchFamily="34" charset="0"/>
                <a:ea typeface="Aptos" panose="020B0004020202020204" pitchFamily="34" charset="0"/>
                <a:cs typeface="Times New Roman" panose="02020603050405020304" pitchFamily="18" charset="0"/>
              </a:rPr>
              <a:t>Mynyddoedd ________, môr glas i gyd.</a:t>
            </a:r>
            <a:br>
              <a:rPr lang="cy-GB" sz="1600" kern="100" dirty="0">
                <a:effectLst/>
                <a:latin typeface="Aptos" panose="020B0004020202020204" pitchFamily="34" charset="0"/>
                <a:ea typeface="Aptos" panose="020B0004020202020204" pitchFamily="34" charset="0"/>
                <a:cs typeface="Times New Roman" panose="02020603050405020304" pitchFamily="18" charset="0"/>
              </a:rPr>
            </a:br>
            <a:r>
              <a:rPr lang="cy-GB" sz="1600" kern="100" dirty="0">
                <a:effectLst/>
                <a:latin typeface="Aptos" panose="020B0004020202020204" pitchFamily="34" charset="0"/>
                <a:ea typeface="Aptos" panose="020B0004020202020204" pitchFamily="34" charset="0"/>
                <a:cs typeface="Times New Roman" panose="02020603050405020304" pitchFamily="18" charset="0"/>
              </a:rPr>
              <a:t>Iaith a chân, hanes ________,</a:t>
            </a:r>
            <a:br>
              <a:rPr lang="cy-GB" sz="1600" kern="100" dirty="0">
                <a:effectLst/>
                <a:latin typeface="Aptos" panose="020B0004020202020204" pitchFamily="34" charset="0"/>
                <a:ea typeface="Aptos" panose="020B0004020202020204" pitchFamily="34" charset="0"/>
                <a:cs typeface="Times New Roman" panose="02020603050405020304" pitchFamily="18" charset="0"/>
              </a:rPr>
            </a:br>
            <a:r>
              <a:rPr lang="cy-GB" sz="1600" kern="100" dirty="0">
                <a:effectLst/>
                <a:latin typeface="Aptos" panose="020B0004020202020204" pitchFamily="34" charset="0"/>
                <a:ea typeface="Aptos" panose="020B0004020202020204" pitchFamily="34" charset="0"/>
                <a:cs typeface="Times New Roman" panose="02020603050405020304" pitchFamily="18" charset="0"/>
              </a:rPr>
              <a:t>Calon Cymru – cariad, ________!</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gn="ctr">
              <a:lnSpc>
                <a:spcPct val="115000"/>
              </a:lnSpc>
              <a:spcAft>
                <a:spcPts val="800"/>
              </a:spcAft>
            </a:pPr>
            <a:r>
              <a:rPr lang="cy-GB" sz="1600" kern="100" dirty="0">
                <a:effectLst/>
                <a:latin typeface="Aptos" panose="020B0004020202020204" pitchFamily="34" charset="0"/>
                <a:ea typeface="Aptos" panose="020B0004020202020204" pitchFamily="34" charset="0"/>
                <a:cs typeface="Times New Roman" panose="02020603050405020304" pitchFamily="18" charset="0"/>
              </a:rPr>
              <a:t>Dewch i ddathlu, plant i ________,</a:t>
            </a:r>
            <a:br>
              <a:rPr lang="cy-GB" sz="1600" kern="100" dirty="0">
                <a:effectLst/>
                <a:latin typeface="Aptos" panose="020B0004020202020204" pitchFamily="34" charset="0"/>
                <a:ea typeface="Aptos" panose="020B0004020202020204" pitchFamily="34" charset="0"/>
                <a:cs typeface="Times New Roman" panose="02020603050405020304" pitchFamily="18" charset="0"/>
              </a:rPr>
            </a:br>
            <a:r>
              <a:rPr lang="cy-GB" sz="1600" kern="100" dirty="0">
                <a:effectLst/>
                <a:latin typeface="Aptos" panose="020B0004020202020204" pitchFamily="34" charset="0"/>
                <a:ea typeface="Aptos" panose="020B0004020202020204" pitchFamily="34" charset="0"/>
                <a:cs typeface="Times New Roman" panose="02020603050405020304" pitchFamily="18" charset="0"/>
              </a:rPr>
              <a:t>Chwarae, canu, dawnsio’n ________.</a:t>
            </a:r>
            <a:br>
              <a:rPr lang="cy-GB" sz="1600" kern="100" dirty="0">
                <a:effectLst/>
                <a:latin typeface="Aptos" panose="020B0004020202020204" pitchFamily="34" charset="0"/>
                <a:ea typeface="Aptos" panose="020B0004020202020204" pitchFamily="34" charset="0"/>
                <a:cs typeface="Times New Roman" panose="02020603050405020304" pitchFamily="18" charset="0"/>
              </a:rPr>
            </a:br>
            <a:r>
              <a:rPr lang="cy-GB" sz="1600" kern="100" dirty="0">
                <a:effectLst/>
                <a:latin typeface="Aptos" panose="020B0004020202020204" pitchFamily="34" charset="0"/>
                <a:ea typeface="Aptos" panose="020B0004020202020204" pitchFamily="34" charset="0"/>
                <a:cs typeface="Times New Roman" panose="02020603050405020304" pitchFamily="18" charset="0"/>
              </a:rPr>
              <a:t>Dydd Gŵyl Dewi, diwrnod ________,</a:t>
            </a:r>
            <a:br>
              <a:rPr lang="cy-GB" sz="1600" kern="100" dirty="0">
                <a:effectLst/>
                <a:latin typeface="Aptos" panose="020B0004020202020204" pitchFamily="34" charset="0"/>
                <a:ea typeface="Aptos" panose="020B0004020202020204" pitchFamily="34" charset="0"/>
                <a:cs typeface="Times New Roman" panose="02020603050405020304" pitchFamily="18" charset="0"/>
              </a:rPr>
            </a:br>
            <a:r>
              <a:rPr lang="cy-GB" sz="1600" kern="100" dirty="0">
                <a:effectLst/>
                <a:latin typeface="Aptos" panose="020B0004020202020204" pitchFamily="34" charset="0"/>
                <a:ea typeface="Aptos" panose="020B0004020202020204" pitchFamily="34" charset="0"/>
                <a:cs typeface="Times New Roman" panose="02020603050405020304" pitchFamily="18" charset="0"/>
              </a:rPr>
              <a:t>Cymru’n disgleirio yn y ________!</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32" name="TextBox 31">
            <a:extLst>
              <a:ext uri="{FF2B5EF4-FFF2-40B4-BE49-F238E27FC236}">
                <a16:creationId xmlns:a16="http://schemas.microsoft.com/office/drawing/2014/main" id="{FA67DA98-2D39-EAC3-4BEC-E104251E3834}"/>
              </a:ext>
            </a:extLst>
          </p:cNvPr>
          <p:cNvSpPr txBox="1"/>
          <p:nvPr/>
        </p:nvSpPr>
        <p:spPr>
          <a:xfrm>
            <a:off x="8050523" y="295668"/>
            <a:ext cx="3222171" cy="369332"/>
          </a:xfrm>
          <a:prstGeom prst="rect">
            <a:avLst/>
          </a:prstGeom>
          <a:noFill/>
        </p:spPr>
        <p:txBody>
          <a:bodyPr wrap="square" rtlCol="0">
            <a:spAutoFit/>
          </a:bodyPr>
          <a:lstStyle/>
          <a:p>
            <a:pPr algn="ctr"/>
            <a:r>
              <a:rPr lang="cy-GB" b="1" noProof="0" dirty="0"/>
              <a:t>Templed ysgrifennu coeden 1</a:t>
            </a:r>
          </a:p>
        </p:txBody>
      </p:sp>
    </p:spTree>
    <p:extLst>
      <p:ext uri="{BB962C8B-B14F-4D97-AF65-F5344CB8AC3E}">
        <p14:creationId xmlns:p14="http://schemas.microsoft.com/office/powerpoint/2010/main" val="34741480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5D673-F04B-7549-6508-276903099C80}"/>
              </a:ext>
            </a:extLst>
          </p:cNvPr>
          <p:cNvSpPr>
            <a:spLocks noGrp="1"/>
          </p:cNvSpPr>
          <p:nvPr>
            <p:ph type="title"/>
          </p:nvPr>
        </p:nvSpPr>
        <p:spPr/>
        <p:txBody>
          <a:bodyPr/>
          <a:lstStyle/>
          <a:p>
            <a:r>
              <a:rPr lang="cy-GB" b="1" noProof="0" dirty="0"/>
              <a:t>Adnoddau – ffrâm ysgrifennu coeden 2</a:t>
            </a:r>
          </a:p>
        </p:txBody>
      </p:sp>
      <p:sp>
        <p:nvSpPr>
          <p:cNvPr id="4" name="TextBox 3">
            <a:extLst>
              <a:ext uri="{FF2B5EF4-FFF2-40B4-BE49-F238E27FC236}">
                <a16:creationId xmlns:a16="http://schemas.microsoft.com/office/drawing/2014/main" id="{778B06F6-CC0E-22C2-833C-97E97065A164}"/>
              </a:ext>
            </a:extLst>
          </p:cNvPr>
          <p:cNvSpPr txBox="1"/>
          <p:nvPr/>
        </p:nvSpPr>
        <p:spPr>
          <a:xfrm>
            <a:off x="729342" y="1418724"/>
            <a:ext cx="10961914" cy="4893647"/>
          </a:xfrm>
          <a:prstGeom prst="rect">
            <a:avLst/>
          </a:prstGeom>
          <a:noFill/>
        </p:spPr>
        <p:txBody>
          <a:bodyPr wrap="square">
            <a:spAutoFit/>
          </a:bodyPr>
          <a:lstStyle/>
          <a:p>
            <a:pPr algn="l" rtl="0" fontAlgn="base">
              <a:buNone/>
            </a:pPr>
            <a:r>
              <a:rPr lang="cy-GB" sz="2400" b="1" i="0" u="none" strike="noStrike" dirty="0">
                <a:solidFill>
                  <a:srgbClr val="000000"/>
                </a:solidFill>
                <a:effectLst/>
                <a:latin typeface="Dreaming Outloud Pro" panose="03050502040302030504" pitchFamily="66" charset="0"/>
              </a:rPr>
              <a:t>Pennill 1;</a:t>
            </a:r>
            <a:r>
              <a:rPr lang="en-US" sz="2400" b="0" i="0" dirty="0">
                <a:solidFill>
                  <a:srgbClr val="000000"/>
                </a:solidFill>
                <a:effectLst/>
                <a:latin typeface="Dreaming Outloud Pro" panose="03050502040302030504" pitchFamily="66" charset="0"/>
              </a:rPr>
              <a:t>​</a:t>
            </a:r>
            <a:endParaRPr lang="en-US" sz="2400" b="0" i="0" dirty="0">
              <a:solidFill>
                <a:srgbClr val="000000"/>
              </a:solidFill>
              <a:effectLst/>
              <a:latin typeface="Arial" panose="020B0604020202020204" pitchFamily="34" charset="0"/>
            </a:endParaRPr>
          </a:p>
          <a:p>
            <a:pPr algn="l" rtl="0" fontAlgn="base">
              <a:buNone/>
            </a:pPr>
            <a:r>
              <a:rPr lang="cy-GB" sz="2400" b="0" i="0" dirty="0">
                <a:solidFill>
                  <a:srgbClr val="000000"/>
                </a:solidFill>
                <a:effectLst/>
                <a:latin typeface="Dreaming Outloud Pro" panose="03050502040302030504" pitchFamily="66" charset="0"/>
              </a:rPr>
              <a:t>​</a:t>
            </a:r>
            <a:endParaRPr lang="cy-GB" sz="24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cy-GB" sz="2400" b="1" i="0" u="none" strike="noStrike" dirty="0">
                <a:solidFill>
                  <a:srgbClr val="000000"/>
                </a:solidFill>
                <a:effectLst/>
                <a:latin typeface="Dreaming Outloud Pro" panose="03050502040302030504" pitchFamily="66" charset="0"/>
              </a:rPr>
              <a:t>Llinell 1:</a:t>
            </a:r>
            <a:r>
              <a:rPr lang="cy-GB" sz="2400" b="0" i="0" u="none" strike="noStrike" dirty="0">
                <a:solidFill>
                  <a:srgbClr val="000000"/>
                </a:solidFill>
                <a:effectLst/>
                <a:latin typeface="Dreaming Outloud Pro" panose="03050502040302030504" pitchFamily="66" charset="0"/>
              </a:rPr>
              <a:t> Dydd Gŵyl Dewi, diwrnod...</a:t>
            </a:r>
            <a:r>
              <a:rPr lang="cy-GB" sz="2400" b="0" i="0" dirty="0">
                <a:solidFill>
                  <a:srgbClr val="000000"/>
                </a:solidFill>
                <a:effectLst/>
                <a:latin typeface="Dreaming Outloud Pro" panose="03050502040302030504" pitchFamily="66" charset="0"/>
              </a:rPr>
              <a:t>​</a:t>
            </a:r>
            <a:endParaRPr lang="cy-GB" sz="24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cy-GB" sz="2400" b="1" i="0" u="none" strike="noStrike" dirty="0">
                <a:solidFill>
                  <a:srgbClr val="000000"/>
                </a:solidFill>
                <a:effectLst/>
                <a:latin typeface="Dreaming Outloud Pro" panose="03050502040302030504" pitchFamily="66" charset="0"/>
              </a:rPr>
              <a:t>Llinell 2:</a:t>
            </a:r>
            <a:r>
              <a:rPr lang="cy-GB" sz="2400" b="0" i="0" u="none" strike="noStrike" dirty="0">
                <a:solidFill>
                  <a:srgbClr val="000000"/>
                </a:solidFill>
                <a:effectLst/>
                <a:latin typeface="Dreaming Outloud Pro" panose="03050502040302030504" pitchFamily="66" charset="0"/>
              </a:rPr>
              <a:t> Mae’r... yn...</a:t>
            </a:r>
            <a:r>
              <a:rPr lang="cy-GB" sz="2400" b="0" i="0" dirty="0">
                <a:solidFill>
                  <a:srgbClr val="000000"/>
                </a:solidFill>
                <a:effectLst/>
                <a:latin typeface="Dreaming Outloud Pro" panose="03050502040302030504" pitchFamily="66" charset="0"/>
              </a:rPr>
              <a:t>​</a:t>
            </a:r>
            <a:endParaRPr lang="cy-GB" sz="24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cy-GB" sz="2400" b="1" i="0" u="none" strike="noStrike" dirty="0">
                <a:solidFill>
                  <a:srgbClr val="000000"/>
                </a:solidFill>
                <a:effectLst/>
                <a:latin typeface="Dreaming Outloud Pro" panose="03050502040302030504" pitchFamily="66" charset="0"/>
              </a:rPr>
              <a:t>Llinell 3:</a:t>
            </a:r>
            <a:r>
              <a:rPr lang="cy-GB" sz="2400" b="0" i="0" u="none" strike="noStrike" dirty="0">
                <a:solidFill>
                  <a:srgbClr val="000000"/>
                </a:solidFill>
                <a:effectLst/>
                <a:latin typeface="Dreaming Outloud Pro" panose="03050502040302030504" pitchFamily="66" charset="0"/>
              </a:rPr>
              <a:t> Dewi Sant yn dweud...</a:t>
            </a:r>
            <a:r>
              <a:rPr lang="cy-GB" sz="2400" b="0" i="0" dirty="0">
                <a:solidFill>
                  <a:srgbClr val="000000"/>
                </a:solidFill>
                <a:effectLst/>
                <a:latin typeface="Dreaming Outloud Pro" panose="03050502040302030504" pitchFamily="66" charset="0"/>
              </a:rPr>
              <a:t>​</a:t>
            </a:r>
            <a:endParaRPr lang="cy-GB" sz="24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cy-GB" sz="2400" b="1" i="0" u="none" strike="noStrike" dirty="0">
                <a:solidFill>
                  <a:srgbClr val="000000"/>
                </a:solidFill>
                <a:effectLst/>
                <a:latin typeface="Dreaming Outloud Pro" panose="03050502040302030504" pitchFamily="66" charset="0"/>
              </a:rPr>
              <a:t>Llinell 4:</a:t>
            </a:r>
            <a:r>
              <a:rPr lang="cy-GB" sz="2400" b="0" i="0" u="none" strike="noStrike" dirty="0">
                <a:solidFill>
                  <a:srgbClr val="000000"/>
                </a:solidFill>
                <a:effectLst/>
                <a:latin typeface="Dreaming Outloud Pro" panose="03050502040302030504" pitchFamily="66" charset="0"/>
              </a:rPr>
              <a:t> Cymru yw...</a:t>
            </a:r>
            <a:r>
              <a:rPr lang="cy-GB" sz="2400" b="0" i="0" dirty="0">
                <a:solidFill>
                  <a:srgbClr val="000000"/>
                </a:solidFill>
                <a:effectLst/>
                <a:latin typeface="Dreaming Outloud Pro" panose="03050502040302030504" pitchFamily="66" charset="0"/>
              </a:rPr>
              <a:t>​</a:t>
            </a:r>
            <a:endParaRPr lang="cy-GB" sz="2400" b="0" i="0" dirty="0">
              <a:solidFill>
                <a:srgbClr val="000000"/>
              </a:solidFill>
              <a:effectLst/>
              <a:latin typeface="Arial" panose="020B0604020202020204" pitchFamily="34" charset="0"/>
            </a:endParaRPr>
          </a:p>
          <a:p>
            <a:pPr algn="l" rtl="0" fontAlgn="base">
              <a:buNone/>
            </a:pPr>
            <a:r>
              <a:rPr lang="cy-GB" sz="2400" b="0" i="0" dirty="0">
                <a:solidFill>
                  <a:srgbClr val="000000"/>
                </a:solidFill>
                <a:effectLst/>
                <a:latin typeface="Dreaming Outloud Pro" panose="03050502040302030504" pitchFamily="66" charset="0"/>
              </a:rPr>
              <a:t>​</a:t>
            </a:r>
            <a:endParaRPr lang="cy-GB" sz="2400" b="0" i="0" dirty="0">
              <a:solidFill>
                <a:srgbClr val="000000"/>
              </a:solidFill>
              <a:effectLst/>
              <a:latin typeface="Arial" panose="020B0604020202020204" pitchFamily="34" charset="0"/>
            </a:endParaRPr>
          </a:p>
          <a:p>
            <a:pPr algn="l" rtl="0" fontAlgn="base">
              <a:buNone/>
            </a:pPr>
            <a:r>
              <a:rPr lang="cy-GB" sz="2400" b="1" i="0" u="none" strike="noStrike" dirty="0">
                <a:solidFill>
                  <a:srgbClr val="000000"/>
                </a:solidFill>
                <a:effectLst/>
                <a:latin typeface="Dreaming Outloud Pro" panose="03050502040302030504" pitchFamily="66" charset="0"/>
              </a:rPr>
              <a:t>Pennill 2;</a:t>
            </a:r>
            <a:r>
              <a:rPr lang="en-US" sz="2400" b="0" i="0" dirty="0">
                <a:solidFill>
                  <a:srgbClr val="000000"/>
                </a:solidFill>
                <a:effectLst/>
                <a:latin typeface="Dreaming Outloud Pro" panose="03050502040302030504" pitchFamily="66" charset="0"/>
              </a:rPr>
              <a:t>​</a:t>
            </a:r>
            <a:endParaRPr lang="en-US" sz="2400" b="0" i="0" dirty="0">
              <a:solidFill>
                <a:srgbClr val="000000"/>
              </a:solidFill>
              <a:effectLst/>
              <a:latin typeface="Arial" panose="020B0604020202020204" pitchFamily="34" charset="0"/>
            </a:endParaRPr>
          </a:p>
          <a:p>
            <a:pPr algn="l" rtl="0" fontAlgn="base">
              <a:buNone/>
            </a:pPr>
            <a:r>
              <a:rPr lang="cy-GB" sz="2400" b="0" i="0" dirty="0">
                <a:solidFill>
                  <a:srgbClr val="000000"/>
                </a:solidFill>
                <a:effectLst/>
                <a:latin typeface="Dreaming Outloud Pro" panose="03050502040302030504" pitchFamily="66" charset="0"/>
              </a:rPr>
              <a:t>​</a:t>
            </a:r>
            <a:endParaRPr lang="cy-GB" sz="24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cy-GB" sz="2400" b="1" i="0" u="none" strike="noStrike" dirty="0">
                <a:solidFill>
                  <a:srgbClr val="000000"/>
                </a:solidFill>
                <a:effectLst/>
                <a:latin typeface="Dreaming Outloud Pro" panose="03050502040302030504" pitchFamily="66" charset="0"/>
              </a:rPr>
              <a:t>Llinell 1:</a:t>
            </a:r>
            <a:r>
              <a:rPr lang="cy-GB" sz="2400" b="0" i="0" u="none" strike="noStrike" dirty="0">
                <a:solidFill>
                  <a:srgbClr val="000000"/>
                </a:solidFill>
                <a:effectLst/>
                <a:latin typeface="Dreaming Outloud Pro" panose="03050502040302030504" pitchFamily="66" charset="0"/>
              </a:rPr>
              <a:t> Mae’r ________ yn ________,</a:t>
            </a:r>
            <a:r>
              <a:rPr lang="en-US" sz="2400" b="0" i="0" dirty="0">
                <a:solidFill>
                  <a:srgbClr val="000000"/>
                </a:solidFill>
                <a:effectLst/>
                <a:latin typeface="Dreaming Outloud Pro" panose="03050502040302030504" pitchFamily="66" charset="0"/>
              </a:rPr>
              <a:t>​</a:t>
            </a:r>
            <a:endParaRPr lang="en-US" sz="24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cy-GB" sz="2400" b="1" i="0" u="none" strike="noStrike" dirty="0">
                <a:solidFill>
                  <a:srgbClr val="000000"/>
                </a:solidFill>
                <a:effectLst/>
                <a:latin typeface="Dreaming Outloud Pro" panose="03050502040302030504" pitchFamily="66" charset="0"/>
              </a:rPr>
              <a:t>Llinell 2:</a:t>
            </a:r>
            <a:r>
              <a:rPr lang="cy-GB" sz="2400" b="0" i="0" u="none" strike="noStrike" dirty="0">
                <a:solidFill>
                  <a:srgbClr val="000000"/>
                </a:solidFill>
                <a:effectLst/>
                <a:latin typeface="Dreaming Outloud Pro" panose="03050502040302030504" pitchFamily="66" charset="0"/>
              </a:rPr>
              <a:t> A’r ________ yn ________.</a:t>
            </a:r>
            <a:r>
              <a:rPr lang="en-US" sz="2400" b="0" i="0" dirty="0">
                <a:solidFill>
                  <a:srgbClr val="000000"/>
                </a:solidFill>
                <a:effectLst/>
                <a:latin typeface="Dreaming Outloud Pro" panose="03050502040302030504" pitchFamily="66" charset="0"/>
              </a:rPr>
              <a:t>​</a:t>
            </a:r>
            <a:endParaRPr lang="en-US" sz="24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cy-GB" sz="2400" b="1" i="0" u="none" strike="noStrike" dirty="0">
                <a:solidFill>
                  <a:srgbClr val="000000"/>
                </a:solidFill>
                <a:effectLst/>
                <a:latin typeface="Dreaming Outloud Pro" panose="03050502040302030504" pitchFamily="66" charset="0"/>
              </a:rPr>
              <a:t>Llinell 3:</a:t>
            </a:r>
            <a:r>
              <a:rPr lang="cy-GB" sz="2400" b="0" i="0" u="none" strike="noStrike" dirty="0">
                <a:solidFill>
                  <a:srgbClr val="000000"/>
                </a:solidFill>
                <a:effectLst/>
                <a:latin typeface="Dreaming Outloud Pro" panose="03050502040302030504" pitchFamily="66" charset="0"/>
              </a:rPr>
              <a:t> Mae pawb yn ________.</a:t>
            </a:r>
            <a:r>
              <a:rPr lang="en-US" sz="2400" b="0" i="0" dirty="0">
                <a:solidFill>
                  <a:srgbClr val="000000"/>
                </a:solidFill>
                <a:effectLst/>
                <a:latin typeface="Dreaming Outloud Pro" panose="03050502040302030504" pitchFamily="66" charset="0"/>
              </a:rPr>
              <a:t>​</a:t>
            </a:r>
            <a:endParaRPr lang="en-US" sz="24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cy-GB" sz="2400" b="1" i="0" u="none" strike="noStrike" dirty="0">
                <a:solidFill>
                  <a:srgbClr val="000000"/>
                </a:solidFill>
                <a:effectLst/>
                <a:latin typeface="Dreaming Outloud Pro" panose="03050502040302030504" pitchFamily="66" charset="0"/>
              </a:rPr>
              <a:t>Llinell 4:</a:t>
            </a:r>
            <a:r>
              <a:rPr lang="cy-GB" sz="2400" b="0" i="0" u="none" strike="noStrike" dirty="0">
                <a:solidFill>
                  <a:srgbClr val="000000"/>
                </a:solidFill>
                <a:effectLst/>
                <a:latin typeface="Dreaming Outloud Pro" panose="03050502040302030504" pitchFamily="66" charset="0"/>
              </a:rPr>
              <a:t> Ar Ddydd Gŵyl Dewi hapus iawn!</a:t>
            </a:r>
            <a:r>
              <a:rPr lang="cy-GB" sz="2000" b="0" i="0" dirty="0">
                <a:solidFill>
                  <a:srgbClr val="000000"/>
                </a:solidFill>
                <a:effectLst/>
                <a:latin typeface="Dreaming Outloud Pro" panose="03050502040302030504" pitchFamily="66" charset="0"/>
              </a:rPr>
              <a:t>​</a:t>
            </a:r>
            <a:endParaRPr lang="cy-GB" sz="2000" b="0" i="0" dirty="0">
              <a:solidFill>
                <a:srgbClr val="000000"/>
              </a:solidFill>
              <a:effectLst/>
              <a:latin typeface="Arial" panose="020B0604020202020204" pitchFamily="34" charset="0"/>
            </a:endParaRPr>
          </a:p>
        </p:txBody>
      </p:sp>
      <p:sp>
        <p:nvSpPr>
          <p:cNvPr id="5" name="TextBox 4">
            <a:extLst>
              <a:ext uri="{FF2B5EF4-FFF2-40B4-BE49-F238E27FC236}">
                <a16:creationId xmlns:a16="http://schemas.microsoft.com/office/drawing/2014/main" id="{A1FF34BD-F90A-AA38-6CC3-4B6FF8C65AA6}"/>
              </a:ext>
            </a:extLst>
          </p:cNvPr>
          <p:cNvSpPr txBox="1"/>
          <p:nvPr/>
        </p:nvSpPr>
        <p:spPr>
          <a:xfrm>
            <a:off x="7527080" y="2151727"/>
            <a:ext cx="3097378" cy="2554545"/>
          </a:xfrm>
          <a:prstGeom prst="rect">
            <a:avLst/>
          </a:prstGeom>
          <a:noFill/>
          <a:ln>
            <a:solidFill>
              <a:schemeClr val="accent1"/>
            </a:solidFill>
          </a:ln>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cy-GB" sz="2000" b="1" dirty="0">
                <a:latin typeface="Dreaming Outloud Pro"/>
                <a:cs typeface="Dreaming Outloud Pro"/>
              </a:rPr>
              <a:t>Her!</a:t>
            </a:r>
          </a:p>
          <a:p>
            <a:endParaRPr lang="cy-GB" sz="2000" dirty="0">
              <a:latin typeface="Dreaming Outloud Pro"/>
              <a:cs typeface="Dreaming Outloud Pro"/>
            </a:endParaRPr>
          </a:p>
          <a:p>
            <a:r>
              <a:rPr lang="cy-GB" sz="2000" dirty="0">
                <a:latin typeface="Dreaming Outloud Pro"/>
                <a:cs typeface="Dreaming Outloud Pro"/>
              </a:rPr>
              <a:t>Ceisiwch odli geiriau!</a:t>
            </a:r>
          </a:p>
          <a:p>
            <a:endParaRPr lang="cy-GB" sz="2000" dirty="0">
              <a:latin typeface="Dreaming Outloud Pro"/>
              <a:cs typeface="Dreaming Outloud Pro"/>
            </a:endParaRPr>
          </a:p>
          <a:p>
            <a:r>
              <a:rPr lang="cy-GB" sz="2000" b="1" dirty="0">
                <a:latin typeface="Dreaming Outloud Pro"/>
                <a:cs typeface="Dreaming Outloud Pro"/>
              </a:rPr>
              <a:t>Llinell 1</a:t>
            </a:r>
            <a:r>
              <a:rPr lang="cy-GB" sz="2000" dirty="0">
                <a:latin typeface="Dreaming Outloud Pro"/>
                <a:cs typeface="Dreaming Outloud Pro"/>
              </a:rPr>
              <a:t> – A</a:t>
            </a:r>
          </a:p>
          <a:p>
            <a:r>
              <a:rPr lang="cy-GB" sz="2000" b="1" dirty="0">
                <a:latin typeface="Dreaming Outloud Pro"/>
                <a:cs typeface="Dreaming Outloud Pro"/>
              </a:rPr>
              <a:t>Llinell 2</a:t>
            </a:r>
            <a:r>
              <a:rPr lang="cy-GB" sz="2000" dirty="0">
                <a:latin typeface="Dreaming Outloud Pro"/>
                <a:cs typeface="Dreaming Outloud Pro"/>
              </a:rPr>
              <a:t> – B</a:t>
            </a:r>
          </a:p>
          <a:p>
            <a:r>
              <a:rPr lang="cy-GB" sz="2000" b="1" dirty="0">
                <a:latin typeface="Dreaming Outloud Pro"/>
                <a:cs typeface="Dreaming Outloud Pro"/>
              </a:rPr>
              <a:t>Llinell 3 </a:t>
            </a:r>
            <a:r>
              <a:rPr lang="cy-GB" sz="2000" dirty="0">
                <a:latin typeface="Dreaming Outloud Pro"/>
                <a:cs typeface="Dreaming Outloud Pro"/>
              </a:rPr>
              <a:t>– A </a:t>
            </a:r>
          </a:p>
          <a:p>
            <a:r>
              <a:rPr lang="cy-GB" sz="2000" b="1" dirty="0">
                <a:latin typeface="Dreaming Outloud Pro"/>
                <a:cs typeface="Dreaming Outloud Pro"/>
              </a:rPr>
              <a:t>Llinell 4 </a:t>
            </a:r>
            <a:r>
              <a:rPr lang="cy-GB" sz="2000" dirty="0">
                <a:latin typeface="Dreaming Outloud Pro"/>
                <a:cs typeface="Dreaming Outloud Pro"/>
              </a:rPr>
              <a:t>- B</a:t>
            </a:r>
          </a:p>
        </p:txBody>
      </p:sp>
    </p:spTree>
    <p:extLst>
      <p:ext uri="{BB962C8B-B14F-4D97-AF65-F5344CB8AC3E}">
        <p14:creationId xmlns:p14="http://schemas.microsoft.com/office/powerpoint/2010/main" val="10854224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2D359-D731-45D8-8E13-A1BAB6CB5022}"/>
              </a:ext>
            </a:extLst>
          </p:cNvPr>
          <p:cNvSpPr>
            <a:spLocks noGrp="1"/>
          </p:cNvSpPr>
          <p:nvPr>
            <p:ph type="title"/>
          </p:nvPr>
        </p:nvSpPr>
        <p:spPr>
          <a:xfrm>
            <a:off x="838199" y="174171"/>
            <a:ext cx="10515600" cy="569460"/>
          </a:xfrm>
        </p:spPr>
        <p:txBody>
          <a:bodyPr>
            <a:noAutofit/>
          </a:bodyPr>
          <a:lstStyle/>
          <a:p>
            <a:pPr algn="ctr"/>
            <a:r>
              <a:rPr lang="cy-GB" sz="4000" b="1" u="sng" noProof="0" dirty="0"/>
              <a:t>Gwerthusiad o’r wers</a:t>
            </a:r>
          </a:p>
        </p:txBody>
      </p:sp>
      <p:sp>
        <p:nvSpPr>
          <p:cNvPr id="3" name="Content Placeholder 2">
            <a:extLst>
              <a:ext uri="{FF2B5EF4-FFF2-40B4-BE49-F238E27FC236}">
                <a16:creationId xmlns:a16="http://schemas.microsoft.com/office/drawing/2014/main" id="{1BEEB181-CEDC-EF42-1196-56F9E58132E9}"/>
              </a:ext>
            </a:extLst>
          </p:cNvPr>
          <p:cNvSpPr>
            <a:spLocks noGrp="1"/>
          </p:cNvSpPr>
          <p:nvPr>
            <p:ph idx="1"/>
          </p:nvPr>
        </p:nvSpPr>
        <p:spPr>
          <a:xfrm>
            <a:off x="250371" y="743630"/>
            <a:ext cx="11691257" cy="5940199"/>
          </a:xfrm>
        </p:spPr>
        <p:txBody>
          <a:bodyPr>
            <a:normAutofit/>
          </a:bodyPr>
          <a:lstStyle/>
          <a:p>
            <a:pPr marL="0" indent="0">
              <a:lnSpc>
                <a:spcPct val="150000"/>
              </a:lnSpc>
              <a:buNone/>
            </a:pPr>
            <a:r>
              <a:rPr lang="cy-GB" sz="1100" noProof="0" dirty="0"/>
              <a:t>Roedd y wers hon yn canolbwyntio ar ysgrifennu cerddi ‘Dydd Gŵyl Dewi’ gyda disgyblion blwyddyn 5. Nod y wers oedd paratoi’r plant ar gyfer ysgrifennu cerdd swyddogol ar gyfer yr Eisteddfod 2025 trwy annog creadigrwydd, datblygu sgiliau ysgrifenedig, a meithrin ymwybyddiaeth nodweddion arddull. Roedd y wers yn corffori trafodaeth ragarweiniol am Ddydd Gŵyl Dewi, dadansoddiad o gerdd enghreifftiol ysgrifennais i, a sesiwn ysgrifennu strwythuredig fel rhan o’r wers. Mae’r gwerthusiad hwn yn ystyried yn ofalus llwyddiant y wers megis, pethau positif am y wers a phethau negyddol am y wers, effeithiolrwydd yr adnoddau defnyddiais a’r dulliau addysgu, yn ogystal ag ymgysylltiad y plant. </a:t>
            </a:r>
          </a:p>
          <a:p>
            <a:pPr marL="0" indent="0">
              <a:lnSpc>
                <a:spcPct val="150000"/>
              </a:lnSpc>
              <a:buNone/>
            </a:pPr>
            <a:r>
              <a:rPr lang="cy-GB" sz="1100" noProof="0" dirty="0"/>
              <a:t>Un peth positif am y wers yw bod y tasgau wedi’i addasu i lefel gallu’r disgyblion, gyda thasgau wedi’i gwahaniaethu i sicrhau bod pawb yn cael cyfle i gyfrannu a chyrraedd ei llawn botensial. Roedd cynllun y wers yn cynnwys  :</a:t>
            </a:r>
          </a:p>
          <a:p>
            <a:pPr>
              <a:lnSpc>
                <a:spcPct val="150000"/>
              </a:lnSpc>
              <a:buAutoNum type="arabicPeriod"/>
            </a:pPr>
            <a:r>
              <a:rPr lang="cy-GB" sz="1100" noProof="0" dirty="0"/>
              <a:t>Stori Dewi a Hanes ‘Dydd Gŵyl Dewi’ – Trafodaeth bach am bwy oedd Dewi a sut mae pobl yn dathlu’r dydd.</a:t>
            </a:r>
          </a:p>
          <a:p>
            <a:pPr>
              <a:lnSpc>
                <a:spcPct val="150000"/>
              </a:lnSpc>
              <a:buAutoNum type="arabicPeriod"/>
            </a:pPr>
            <a:r>
              <a:rPr lang="cy-GB" sz="1100" noProof="0" dirty="0"/>
              <a:t>Map meddwl – Arwain y plant i feddwl yn greadigol/defnyddio’i dychymyg a magu syniadau</a:t>
            </a:r>
          </a:p>
          <a:p>
            <a:pPr>
              <a:lnSpc>
                <a:spcPct val="150000"/>
              </a:lnSpc>
              <a:buAutoNum type="arabicPeriod"/>
            </a:pPr>
            <a:r>
              <a:rPr lang="cy-GB" sz="1100" noProof="0" dirty="0"/>
              <a:t>Dadansoddi cerdd – defnyddio cerdd enghreifftiol i drafod strwythur, nodweddion arddull, megis odl a rhythm a themâu.</a:t>
            </a:r>
          </a:p>
          <a:p>
            <a:pPr>
              <a:lnSpc>
                <a:spcPct val="150000"/>
              </a:lnSpc>
              <a:buAutoNum type="arabicPeriod"/>
            </a:pPr>
            <a:r>
              <a:rPr lang="cy-GB" sz="1100" noProof="0" dirty="0"/>
              <a:t>Darparu geirfa ac esiamplau i gynorthwyo’r disgyblion i greu eu cerddi yn annibynnol megis, dechreuadau brawddegau ar gyfer pob pennill a HER !</a:t>
            </a:r>
          </a:p>
          <a:p>
            <a:pPr marL="0" indent="0">
              <a:lnSpc>
                <a:spcPct val="150000"/>
              </a:lnSpc>
              <a:buNone/>
            </a:pPr>
            <a:r>
              <a:rPr lang="cy-GB" sz="1100" noProof="0" dirty="0"/>
              <a:t>Un o gryfderau’r cynllun oedd y cydbwysedd rhwng arweiniad a rhyddid creadigol. Roedd y tasgau’n ddigon hyblyg i ganiatáu i ddisgyblion trafod eu syniadau/barnau, tra bod cymorth ar gael i’r rhai oedd angen mwy o strwythur i’r wers a’r nodau sy’n ddisgwyliedig ohonynt. Ond er bod y wers yn un llwyddiannus ac mi gefais i’r canlyniadau disgwyliedig, mae rhai meysydd i’w gwella. Un o’r pethau hoffir gwella yw’r cymorth ychwanegol i’r plant llai hyderus. Byddai modelu cam wrth gam pob pennill ar y bwrdd gwyn yn fwy buddiol i’r plant na’r map meddwl syniadau. Fel bonws i’r wers, gallaf wedi integreiddio cymhwysedd digidol i mewn i’r wers trwy ddefnyddio offer fel odliadur neu feddalwedd recordio sain er mwyn rhoi dimensiwn newydd i’r wers ac i sbarduno’i sylw. </a:t>
            </a:r>
          </a:p>
          <a:p>
            <a:pPr marL="0" indent="0">
              <a:lnSpc>
                <a:spcPct val="150000"/>
              </a:lnSpc>
              <a:buNone/>
            </a:pPr>
            <a:r>
              <a:rPr lang="cy-GB" sz="1100" noProof="0" dirty="0"/>
              <a:t>Yn bersonol, roedd y wers yn llwyddiannus iawn wrth helpu meithrin creadigrwydd ac annog balchder yn niwylliant Cymreig. Roedd ymgysylltiad y plant yn uchel, ac roedd ansawdd eu gwaith yn adlewyrchiad safonol o hyn. Gyda rhai gwallau i wella fel dywedais i uchod, gall y wers hon fod yn fframwaith cydnerth ar gyfer eu datblygiad ysgrifenedig. Bydd y gwersi a ddysgwyd yn cael eu hystyried wrth gynllunio gwersi barddoniaeth yn y dyfodol agos a chymerwyd y sesiwn hon fel cyfle i wella yn lle gweld yn beth gwael. Hyderaf wrth ddweud bydd y plant yn llawer mwy hyderus yn ysgrifennu eu cerddi gyda llawer ohonynt yn mynegi balchder yn barod.</a:t>
            </a:r>
          </a:p>
          <a:p>
            <a:pPr marL="0" indent="0">
              <a:buNone/>
            </a:pPr>
            <a:endParaRPr lang="en-GB" sz="1100" dirty="0"/>
          </a:p>
        </p:txBody>
      </p:sp>
    </p:spTree>
    <p:extLst>
      <p:ext uri="{BB962C8B-B14F-4D97-AF65-F5344CB8AC3E}">
        <p14:creationId xmlns:p14="http://schemas.microsoft.com/office/powerpoint/2010/main" val="634478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4055ddc6-ee7b-4b5b-b8fb-52871646f80e"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D024FF986E86248B25DDBA3DBF998D1" ma:contentTypeVersion="16" ma:contentTypeDescription="Create a new document." ma:contentTypeScope="" ma:versionID="51ddee4f51492dfd3abfee5aab516368">
  <xsd:schema xmlns:xsd="http://www.w3.org/2001/XMLSchema" xmlns:xs="http://www.w3.org/2001/XMLSchema" xmlns:p="http://schemas.microsoft.com/office/2006/metadata/properties" xmlns:ns3="4055ddc6-ee7b-4b5b-b8fb-52871646f80e" xmlns:ns4="0338428b-3fc8-4989-9d03-78e16c931d9f" targetNamespace="http://schemas.microsoft.com/office/2006/metadata/properties" ma:root="true" ma:fieldsID="d54120b8f9063c74d2e965cd968d7177" ns3:_="" ns4:_="">
    <xsd:import namespace="4055ddc6-ee7b-4b5b-b8fb-52871646f80e"/>
    <xsd:import namespace="0338428b-3fc8-4989-9d03-78e16c931d9f"/>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DateTaken" minOccurs="0"/>
                <xsd:element ref="ns3:MediaServiceObjectDetectorVersions"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SystemTags"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055ddc6-ee7b-4b5b-b8fb-52871646f80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bjectDetectorVersions" ma:index="16" nillable="true" ma:displayName="MediaServiceObjectDetectorVersions" ma:hidden="true" ma:indexed="true" ma:internalName="MediaServiceObjectDetectorVersions" ma:readOnly="true">
      <xsd:simpleType>
        <xsd:restriction base="dms:Text"/>
      </xsd:simpleType>
    </xsd:element>
    <xsd:element name="MediaServiceAutoTags" ma:index="17" nillable="true" ma:displayName="Tags" ma:internalName="MediaServiceAutoTags" ma:readOnly="true">
      <xsd:simpleType>
        <xsd:restriction base="dms:Text"/>
      </xsd:simpleType>
    </xsd:element>
    <xsd:element name="MediaServiceLocation" ma:index="18" nillable="true" ma:displayName="Location" ma:indexed="true" ma:internalName="MediaServiceLocation"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GenerationTime" ma:index="20" nillable="true" ma:displayName="MediaServiceGenerationTime" ma:hidden="true" ma:internalName="MediaServiceGenerationTime" ma:readOnly="true">
      <xsd:simpleType>
        <xsd:restriction base="dms:Text"/>
      </xsd:simpleType>
    </xsd:element>
    <xsd:element name="MediaServiceEventHashCode" ma:index="21" nillable="true" ma:displayName="MediaServiceEventHashCode" ma:hidden="true" ma:internalName="MediaServiceEventHashCode" ma:readOnly="true">
      <xsd:simpleType>
        <xsd:restriction base="dms:Text"/>
      </xsd:simpleType>
    </xsd:element>
    <xsd:element name="MediaServiceSystemTags" ma:index="22" nillable="true" ma:displayName="MediaServiceSystemTags" ma:hidden="true" ma:internalName="MediaServiceSystemTags" ma:readOnly="true">
      <xsd:simpleType>
        <xsd:restriction base="dms:Note"/>
      </xsd:simpleType>
    </xsd:element>
    <xsd:element name="MediaLengthInSeconds" ma:index="23"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0338428b-3fc8-4989-9d03-78e16c931d9f"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E84B966-81F7-490A-9F8B-4E5EA9A2F416}">
  <ds:schemaRefs>
    <ds:schemaRef ds:uri="http://www.w3.org/XML/1998/namespace"/>
    <ds:schemaRef ds:uri="4055ddc6-ee7b-4b5b-b8fb-52871646f80e"/>
    <ds:schemaRef ds:uri="http://schemas.microsoft.com/office/2006/metadata/properties"/>
    <ds:schemaRef ds:uri="http://purl.org/dc/terms/"/>
    <ds:schemaRef ds:uri="http://schemas.microsoft.com/office/2006/documentManagement/types"/>
    <ds:schemaRef ds:uri="http://purl.org/dc/dcmitype/"/>
    <ds:schemaRef ds:uri="http://purl.org/dc/elements/1.1/"/>
    <ds:schemaRef ds:uri="http://schemas.openxmlformats.org/package/2006/metadata/core-properties"/>
    <ds:schemaRef ds:uri="http://schemas.microsoft.com/office/infopath/2007/PartnerControls"/>
    <ds:schemaRef ds:uri="0338428b-3fc8-4989-9d03-78e16c931d9f"/>
  </ds:schemaRefs>
</ds:datastoreItem>
</file>

<file path=customXml/itemProps2.xml><?xml version="1.0" encoding="utf-8"?>
<ds:datastoreItem xmlns:ds="http://schemas.openxmlformats.org/officeDocument/2006/customXml" ds:itemID="{614F7830-74EA-4112-BA3C-6023048ADE90}">
  <ds:schemaRefs>
    <ds:schemaRef ds:uri="http://schemas.microsoft.com/sharepoint/v3/contenttype/forms"/>
  </ds:schemaRefs>
</ds:datastoreItem>
</file>

<file path=customXml/itemProps3.xml><?xml version="1.0" encoding="utf-8"?>
<ds:datastoreItem xmlns:ds="http://schemas.openxmlformats.org/officeDocument/2006/customXml" ds:itemID="{F135FAC6-2B00-412F-BF81-43163CACDE3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055ddc6-ee7b-4b5b-b8fb-52871646f80e"/>
    <ds:schemaRef ds:uri="0338428b-3fc8-4989-9d03-78e16c931d9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1036</TotalTime>
  <Words>1166</Words>
  <Application>Microsoft Office PowerPoint</Application>
  <PresentationFormat>Widescreen</PresentationFormat>
  <Paragraphs>91</Paragraphs>
  <Slides>5</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vt:i4>
      </vt:variant>
    </vt:vector>
  </HeadingPairs>
  <TitlesOfParts>
    <vt:vector size="13" baseType="lpstr">
      <vt:lpstr>-apple-system</vt:lpstr>
      <vt:lpstr>Aptos</vt:lpstr>
      <vt:lpstr>Aptos Display</vt:lpstr>
      <vt:lpstr>Arial</vt:lpstr>
      <vt:lpstr>Calibri</vt:lpstr>
      <vt:lpstr>Dreaming Outloud Pro</vt:lpstr>
      <vt:lpstr>Segoe UI</vt:lpstr>
      <vt:lpstr>Office Theme</vt:lpstr>
      <vt:lpstr>ECAD-6022   Cymraeg mewn Ymarfer Proffesiynol 3 </vt:lpstr>
      <vt:lpstr>PowerPoint Presentation</vt:lpstr>
      <vt:lpstr>Adnoddau</vt:lpstr>
      <vt:lpstr>Adnoddau – ffrâm ysgrifennu coeden 2</vt:lpstr>
      <vt:lpstr>Gwerthusiad o’r wers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Macey Jones (2203347)</dc:creator>
  <cp:lastModifiedBy>Macey Jones (2203347)</cp:lastModifiedBy>
  <cp:revision>2</cp:revision>
  <dcterms:created xsi:type="dcterms:W3CDTF">2025-03-11T09:20:08Z</dcterms:created>
  <dcterms:modified xsi:type="dcterms:W3CDTF">2025-03-12T16:49:43Z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0x010100BD024FF986E86248B25DDBA3DBF998D1</vt:lpwstr>
  </property>
</Properties>
</file>