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5" r:id="rId5"/>
    <p:sldId id="260" r:id="rId6"/>
    <p:sldId id="261" r:id="rId7"/>
    <p:sldId id="262" r:id="rId8"/>
    <p:sldId id="266" r:id="rId9"/>
    <p:sldId id="267" r:id="rId10"/>
    <p:sldId id="268" r:id="rId11"/>
    <p:sldId id="269" r:id="rId12"/>
    <p:sldId id="270" r:id="rId13"/>
    <p:sldId id="271" r:id="rId14"/>
    <p:sldId id="272" r:id="rId15"/>
    <p:sldId id="273" r:id="rId16"/>
    <p:sldId id="274"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2D7631A-DB83-4E01-99D6-AB876A7E7210}"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228522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2D7631A-DB83-4E01-99D6-AB876A7E7210}"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29231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2D7631A-DB83-4E01-99D6-AB876A7E7210}"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1163460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2D7631A-DB83-4E01-99D6-AB876A7E7210}"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1025816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2D7631A-DB83-4E01-99D6-AB876A7E7210}" type="datetimeFigureOut">
              <a:rPr lang="en-GB" smtClean="0"/>
              <a:t>25/03/2019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772374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2D7631A-DB83-4E01-99D6-AB876A7E7210}"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419190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D7631A-DB83-4E01-99D6-AB876A7E7210}" type="datetimeFigureOut">
              <a:rPr lang="en-GB" smtClean="0"/>
              <a:t>25/03/2019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624809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2D7631A-DB83-4E01-99D6-AB876A7E7210}"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4017463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2D7631A-DB83-4E01-99D6-AB876A7E7210}"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3316078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2D7631A-DB83-4E01-99D6-AB876A7E7210}"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484664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2D7631A-DB83-4E01-99D6-AB876A7E7210}"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956AB6-45EA-493F-8010-DC52FF84FA15}" type="slidenum">
              <a:rPr lang="en-GB" smtClean="0"/>
              <a:t>‹#›</a:t>
            </a:fld>
            <a:endParaRPr lang="en-GB"/>
          </a:p>
        </p:txBody>
      </p:sp>
    </p:spTree>
    <p:extLst>
      <p:ext uri="{BB962C8B-B14F-4D97-AF65-F5344CB8AC3E}">
        <p14:creationId xmlns:p14="http://schemas.microsoft.com/office/powerpoint/2010/main" val="1841272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D7631A-DB83-4E01-99D6-AB876A7E7210}" type="datetimeFigureOut">
              <a:rPr lang="en-GB" smtClean="0"/>
              <a:t>25/03/2019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956AB6-45EA-493F-8010-DC52FF84FA15}" type="slidenum">
              <a:rPr lang="en-GB" smtClean="0"/>
              <a:t>‹#›</a:t>
            </a:fld>
            <a:endParaRPr lang="en-GB"/>
          </a:p>
        </p:txBody>
      </p:sp>
    </p:spTree>
    <p:extLst>
      <p:ext uri="{BB962C8B-B14F-4D97-AF65-F5344CB8AC3E}">
        <p14:creationId xmlns:p14="http://schemas.microsoft.com/office/powerpoint/2010/main" val="3517933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erx.sagepub.com.v-ezproxy.smu.ac.uk/content/26/6/575.full.pdf+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Building a Successful Portfolio</a:t>
            </a:r>
            <a:endParaRPr lang="en-GB" dirty="0"/>
          </a:p>
        </p:txBody>
      </p:sp>
      <p:sp>
        <p:nvSpPr>
          <p:cNvPr id="3" name="Subtitle 2"/>
          <p:cNvSpPr>
            <a:spLocks noGrp="1"/>
          </p:cNvSpPr>
          <p:nvPr>
            <p:ph type="subTitle" idx="1"/>
          </p:nvPr>
        </p:nvSpPr>
        <p:spPr/>
        <p:txBody>
          <a:bodyPr/>
          <a:lstStyle/>
          <a:p>
            <a:endParaRPr lang="en-GB" dirty="0" smtClean="0"/>
          </a:p>
          <a:p>
            <a:r>
              <a:rPr lang="en-GB" dirty="0" smtClean="0"/>
              <a:t>What does a successful Portfolio look like?</a:t>
            </a:r>
            <a:endParaRPr lang="en-GB" dirty="0"/>
          </a:p>
        </p:txBody>
      </p:sp>
    </p:spTree>
    <p:extLst>
      <p:ext uri="{BB962C8B-B14F-4D97-AF65-F5344CB8AC3E}">
        <p14:creationId xmlns:p14="http://schemas.microsoft.com/office/powerpoint/2010/main" val="1636798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MODULE LEARNING OUTCOMES</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70000" lnSpcReduction="20000"/>
          </a:bodyPr>
          <a:lstStyle/>
          <a:p>
            <a:pPr lvl="0"/>
            <a:r>
              <a:rPr lang="en-GB" dirty="0" smtClean="0"/>
              <a:t>Successfully </a:t>
            </a:r>
            <a:r>
              <a:rPr lang="en-GB" dirty="0"/>
              <a:t>complete a 200 hour placement in accordance with the principles and values of youth work.</a:t>
            </a:r>
          </a:p>
          <a:p>
            <a:endParaRPr lang="en-GB" dirty="0"/>
          </a:p>
          <a:p>
            <a:pPr lvl="0"/>
            <a:r>
              <a:rPr lang="en-GB" dirty="0"/>
              <a:t>Critically engage in reflection and supervised practice and Identify and critically reflect upon their own professional development needs</a:t>
            </a:r>
          </a:p>
          <a:p>
            <a:endParaRPr lang="en-GB" dirty="0"/>
          </a:p>
          <a:p>
            <a:pPr lvl="0"/>
            <a:r>
              <a:rPr lang="en-GB" dirty="0"/>
              <a:t>Identify the development needs of young people in communities.</a:t>
            </a:r>
          </a:p>
          <a:p>
            <a:pPr marL="0" indent="0">
              <a:buNone/>
            </a:pPr>
            <a:endParaRPr lang="en-GB" dirty="0"/>
          </a:p>
          <a:p>
            <a:pPr lvl="0"/>
            <a:r>
              <a:rPr lang="en-GB" dirty="0"/>
              <a:t>Analyse in-depth a range of theoretical approaches to organisation leadership and management and evaluate their potential use in youth and community work settings including the role of the youth worker in promoting leadership, management and entrepreneurial skills in their practice with young people.</a:t>
            </a:r>
          </a:p>
          <a:p>
            <a:pPr marL="0" indent="0">
              <a:buNone/>
            </a:pPr>
            <a:endParaRPr lang="en-GB" dirty="0"/>
          </a:p>
          <a:p>
            <a:pPr lvl="0"/>
            <a:r>
              <a:rPr lang="en-GB" dirty="0"/>
              <a:t>Organise their knowledge and learning through the use of information resources, present their work at the appropriate level and reflect upon sustainable literacy skills developed.</a:t>
            </a:r>
          </a:p>
          <a:p>
            <a:endParaRPr lang="en-GB" dirty="0"/>
          </a:p>
        </p:txBody>
      </p:sp>
    </p:spTree>
    <p:extLst>
      <p:ext uri="{BB962C8B-B14F-4D97-AF65-F5344CB8AC3E}">
        <p14:creationId xmlns:p14="http://schemas.microsoft.com/office/powerpoint/2010/main" val="4286948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Assessment</a:t>
            </a:r>
            <a:endParaRPr lang="en-GB" dirty="0"/>
          </a:p>
        </p:txBody>
      </p:sp>
      <p:sp>
        <p:nvSpPr>
          <p:cNvPr id="3" name="Content Placeholder 2"/>
          <p:cNvSpPr>
            <a:spLocks noGrp="1"/>
          </p:cNvSpPr>
          <p:nvPr>
            <p:ph idx="1"/>
          </p:nvPr>
        </p:nvSpPr>
        <p:spPr/>
        <p:txBody>
          <a:bodyPr/>
          <a:lstStyle/>
          <a:p>
            <a:r>
              <a:rPr lang="en-GB" dirty="0"/>
              <a:t>An original risk assessment of the work </a:t>
            </a:r>
            <a:r>
              <a:rPr lang="en-GB" dirty="0" smtClean="0"/>
              <a:t>setting</a:t>
            </a:r>
          </a:p>
          <a:p>
            <a:r>
              <a:rPr lang="en-GB" dirty="0"/>
              <a:t>An observation of the work placement</a:t>
            </a:r>
          </a:p>
          <a:p>
            <a:endParaRPr lang="en-GB" dirty="0"/>
          </a:p>
        </p:txBody>
      </p:sp>
    </p:spTree>
    <p:extLst>
      <p:ext uri="{BB962C8B-B14F-4D97-AF65-F5344CB8AC3E}">
        <p14:creationId xmlns:p14="http://schemas.microsoft.com/office/powerpoint/2010/main" val="3925028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link between risks and ‘problems’</a:t>
            </a:r>
            <a:endParaRPr lang="en-GB" dirty="0"/>
          </a:p>
        </p:txBody>
      </p:sp>
      <p:sp>
        <p:nvSpPr>
          <p:cNvPr id="3" name="Content Placeholder 2"/>
          <p:cNvSpPr>
            <a:spLocks noGrp="1"/>
          </p:cNvSpPr>
          <p:nvPr>
            <p:ph idx="1"/>
          </p:nvPr>
        </p:nvSpPr>
        <p:spPr/>
        <p:txBody>
          <a:bodyPr>
            <a:normAutofit/>
          </a:bodyPr>
          <a:lstStyle/>
          <a:p>
            <a:r>
              <a:rPr lang="en-GB" dirty="0"/>
              <a:t>The robustness of the relationship between exposure to </a:t>
            </a:r>
            <a:r>
              <a:rPr lang="en-GB" dirty="0" smtClean="0"/>
              <a:t>an increasing </a:t>
            </a:r>
            <a:r>
              <a:rPr lang="en-GB" dirty="0"/>
              <a:t>number of risk factors and the increasing likelihood of a variety </a:t>
            </a:r>
            <a:r>
              <a:rPr lang="en-GB" dirty="0" smtClean="0"/>
              <a:t>of problem behaviours </a:t>
            </a:r>
            <a:r>
              <a:rPr lang="en-GB" dirty="0"/>
              <a:t>is striking (</a:t>
            </a:r>
            <a:r>
              <a:rPr lang="en-GB" dirty="0" err="1"/>
              <a:t>Bry</a:t>
            </a:r>
            <a:r>
              <a:rPr lang="en-GB" dirty="0"/>
              <a:t>, McKeon, and </a:t>
            </a:r>
            <a:r>
              <a:rPr lang="en-GB" dirty="0" err="1"/>
              <a:t>Pandina</a:t>
            </a:r>
            <a:r>
              <a:rPr lang="en-GB" dirty="0"/>
              <a:t> 1982; </a:t>
            </a:r>
            <a:r>
              <a:rPr lang="en-GB" dirty="0" smtClean="0"/>
              <a:t>Newcomb 1995</a:t>
            </a:r>
            <a:r>
              <a:rPr lang="en-GB" dirty="0"/>
              <a:t>; Pollard, Hawkins, and Arthur 1999; Rutter 1979). Some have </a:t>
            </a:r>
            <a:r>
              <a:rPr lang="en-GB" dirty="0" smtClean="0"/>
              <a:t>suggested that </a:t>
            </a:r>
            <a:r>
              <a:rPr lang="en-GB" dirty="0"/>
              <a:t>the number of risk factors present is a more powerful predictor </a:t>
            </a:r>
            <a:r>
              <a:rPr lang="en-GB" dirty="0" smtClean="0"/>
              <a:t>of problem behaviour </a:t>
            </a:r>
            <a:r>
              <a:rPr lang="en-GB" dirty="0"/>
              <a:t>than the specific risk factors present (</a:t>
            </a:r>
            <a:r>
              <a:rPr lang="en-GB" dirty="0" err="1"/>
              <a:t>Sameroff</a:t>
            </a:r>
            <a:r>
              <a:rPr lang="en-GB" dirty="0"/>
              <a:t> et al. 1998</a:t>
            </a:r>
            <a:r>
              <a:rPr lang="en-GB" dirty="0" smtClean="0"/>
              <a:t>). These </a:t>
            </a:r>
            <a:r>
              <a:rPr lang="en-GB" dirty="0"/>
              <a:t>findings suggest that simultaneous measurement of a broad array </a:t>
            </a:r>
            <a:r>
              <a:rPr lang="en-GB" dirty="0" smtClean="0"/>
              <a:t>of risk </a:t>
            </a:r>
            <a:r>
              <a:rPr lang="en-GB" dirty="0"/>
              <a:t>and protective factors is necessary to predict adequately the initiation </a:t>
            </a:r>
            <a:r>
              <a:rPr lang="en-GB" dirty="0" smtClean="0"/>
              <a:t>and maintenance </a:t>
            </a:r>
            <a:r>
              <a:rPr lang="en-GB" dirty="0"/>
              <a:t>during adolescence of problem </a:t>
            </a:r>
            <a:r>
              <a:rPr lang="en-GB" dirty="0" smtClean="0"/>
              <a:t>behaviours</a:t>
            </a:r>
            <a:r>
              <a:rPr lang="en-GB" dirty="0"/>
              <a:t>, including </a:t>
            </a:r>
            <a:r>
              <a:rPr lang="en-GB" dirty="0" smtClean="0"/>
              <a:t>substance use</a:t>
            </a:r>
            <a:r>
              <a:rPr lang="en-GB" dirty="0"/>
              <a:t>, delinquency, violence, and school dropout.</a:t>
            </a:r>
          </a:p>
        </p:txBody>
      </p:sp>
    </p:spTree>
    <p:extLst>
      <p:ext uri="{BB962C8B-B14F-4D97-AF65-F5344CB8AC3E}">
        <p14:creationId xmlns:p14="http://schemas.microsoft.com/office/powerpoint/2010/main" val="1680728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Risk factors for 10-16 year olds</a:t>
            </a:r>
            <a:endParaRPr lang="en-GB" dirty="0"/>
          </a:p>
        </p:txBody>
      </p:sp>
      <p:sp>
        <p:nvSpPr>
          <p:cNvPr id="6" name="Content Placeholder 5"/>
          <p:cNvSpPr>
            <a:spLocks noGrp="1"/>
          </p:cNvSpPr>
          <p:nvPr>
            <p:ph idx="1"/>
          </p:nvPr>
        </p:nvSpPr>
        <p:spPr/>
        <p:txBody>
          <a:bodyPr>
            <a:normAutofit lnSpcReduction="10000"/>
          </a:bodyPr>
          <a:lstStyle/>
          <a:p>
            <a:pPr marL="0" indent="0">
              <a:buNone/>
            </a:pPr>
            <a:r>
              <a:rPr lang="en-GB" dirty="0" smtClean="0"/>
              <a:t>Key </a:t>
            </a:r>
            <a:r>
              <a:rPr lang="en-GB" dirty="0"/>
              <a:t>factors associated with increased risk of taking any drug are:</a:t>
            </a:r>
          </a:p>
          <a:p>
            <a:r>
              <a:rPr lang="en-GB" b="1" dirty="0" smtClean="0"/>
              <a:t>serious </a:t>
            </a:r>
            <a:r>
              <a:rPr lang="en-GB" b="1" dirty="0"/>
              <a:t>anti-social behaviour</a:t>
            </a:r>
            <a:r>
              <a:rPr lang="en-GB" b="1" dirty="0" smtClean="0"/>
              <a:t>;</a:t>
            </a:r>
          </a:p>
          <a:p>
            <a:r>
              <a:rPr lang="en-GB" b="1" dirty="0"/>
              <a:t>weak parental attitude towards bad behaviour;</a:t>
            </a:r>
          </a:p>
          <a:p>
            <a:r>
              <a:rPr lang="en-GB" b="1" dirty="0" smtClean="0"/>
              <a:t>being </a:t>
            </a:r>
            <a:r>
              <a:rPr lang="en-GB" b="1" dirty="0"/>
              <a:t>in trouble at school (including truanting and exclusion);</a:t>
            </a:r>
          </a:p>
          <a:p>
            <a:r>
              <a:rPr lang="en-GB" b="1" dirty="0" smtClean="0"/>
              <a:t>friends </a:t>
            </a:r>
            <a:r>
              <a:rPr lang="en-GB" b="1" dirty="0"/>
              <a:t>in trouble;</a:t>
            </a:r>
          </a:p>
          <a:p>
            <a:r>
              <a:rPr lang="en-GB" dirty="0" smtClean="0"/>
              <a:t>being </a:t>
            </a:r>
            <a:r>
              <a:rPr lang="en-GB" dirty="0"/>
              <a:t>unhelpful;</a:t>
            </a:r>
          </a:p>
          <a:p>
            <a:r>
              <a:rPr lang="en-GB" b="1" dirty="0" smtClean="0"/>
              <a:t>early </a:t>
            </a:r>
            <a:r>
              <a:rPr lang="en-GB" b="1" dirty="0"/>
              <a:t>smoking;</a:t>
            </a:r>
          </a:p>
          <a:p>
            <a:r>
              <a:rPr lang="en-GB" dirty="0" smtClean="0"/>
              <a:t>not </a:t>
            </a:r>
            <a:r>
              <a:rPr lang="en-GB" dirty="0"/>
              <a:t>getting free school meals; and</a:t>
            </a:r>
          </a:p>
          <a:p>
            <a:r>
              <a:rPr lang="en-GB" dirty="0" smtClean="0"/>
              <a:t>minor </a:t>
            </a:r>
            <a:r>
              <a:rPr lang="en-GB" dirty="0"/>
              <a:t>anti-social behaviour.</a:t>
            </a:r>
          </a:p>
        </p:txBody>
      </p:sp>
    </p:spTree>
    <p:extLst>
      <p:ext uri="{BB962C8B-B14F-4D97-AF65-F5344CB8AC3E}">
        <p14:creationId xmlns:p14="http://schemas.microsoft.com/office/powerpoint/2010/main" val="112668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factors for 17-24 year olds</a:t>
            </a:r>
            <a:endParaRPr lang="en-GB" dirty="0"/>
          </a:p>
        </p:txBody>
      </p:sp>
      <p:sp>
        <p:nvSpPr>
          <p:cNvPr id="3" name="Content Placeholder 2"/>
          <p:cNvSpPr>
            <a:spLocks noGrp="1"/>
          </p:cNvSpPr>
          <p:nvPr>
            <p:ph idx="1"/>
          </p:nvPr>
        </p:nvSpPr>
        <p:spPr/>
        <p:txBody>
          <a:bodyPr/>
          <a:lstStyle/>
          <a:p>
            <a:r>
              <a:rPr lang="en-GB" b="1" dirty="0"/>
              <a:t>anti-social behaviour;</a:t>
            </a:r>
          </a:p>
          <a:p>
            <a:r>
              <a:rPr lang="en-GB" b="1" dirty="0" smtClean="0"/>
              <a:t>early </a:t>
            </a:r>
            <a:r>
              <a:rPr lang="en-GB" b="1" dirty="0"/>
              <a:t>smoking;</a:t>
            </a:r>
          </a:p>
          <a:p>
            <a:r>
              <a:rPr lang="en-GB" b="1" dirty="0" smtClean="0"/>
              <a:t>being </a:t>
            </a:r>
            <a:r>
              <a:rPr lang="en-GB" b="1" dirty="0"/>
              <a:t>in trouble at school (including truanting and exclusion);</a:t>
            </a:r>
          </a:p>
          <a:p>
            <a:r>
              <a:rPr lang="en-GB" dirty="0" smtClean="0"/>
              <a:t>being </a:t>
            </a:r>
            <a:r>
              <a:rPr lang="en-GB" dirty="0"/>
              <a:t>impulsive;</a:t>
            </a:r>
          </a:p>
          <a:p>
            <a:r>
              <a:rPr lang="en-GB" dirty="0" smtClean="0"/>
              <a:t>being </a:t>
            </a:r>
            <a:r>
              <a:rPr lang="en-GB" dirty="0"/>
              <a:t>un-sensitive; and</a:t>
            </a:r>
          </a:p>
          <a:p>
            <a:r>
              <a:rPr lang="en-GB" b="1" dirty="0" smtClean="0"/>
              <a:t>belonging </a:t>
            </a:r>
            <a:r>
              <a:rPr lang="en-GB" b="1" dirty="0"/>
              <a:t>to few or no groups</a:t>
            </a:r>
            <a:endParaRPr lang="en-GB" dirty="0"/>
          </a:p>
        </p:txBody>
      </p:sp>
    </p:spTree>
    <p:extLst>
      <p:ext uri="{BB962C8B-B14F-4D97-AF65-F5344CB8AC3E}">
        <p14:creationId xmlns:p14="http://schemas.microsoft.com/office/powerpoint/2010/main" val="572271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1926"/>
          </a:xfrm>
        </p:spPr>
        <p:txBody>
          <a:bodyPr>
            <a:normAutofit/>
          </a:bodyPr>
          <a:lstStyle/>
          <a:p>
            <a:r>
              <a:rPr lang="en-GB" sz="2400" dirty="0" smtClean="0"/>
              <a:t>Young people’s reasons for not accepting drugs</a:t>
            </a:r>
            <a:endParaRPr lang="en-GB" sz="2400" dirty="0"/>
          </a:p>
        </p:txBody>
      </p:sp>
      <p:sp>
        <p:nvSpPr>
          <p:cNvPr id="3" name="Content Placeholder 2"/>
          <p:cNvSpPr>
            <a:spLocks noGrp="1"/>
          </p:cNvSpPr>
          <p:nvPr>
            <p:ph idx="1"/>
          </p:nvPr>
        </p:nvSpPr>
        <p:spPr>
          <a:xfrm>
            <a:off x="838200" y="1222744"/>
            <a:ext cx="10515600" cy="5560827"/>
          </a:xfrm>
        </p:spPr>
        <p:txBody>
          <a:bodyPr>
            <a:normAutofit fontScale="70000" lnSpcReduction="20000"/>
          </a:bodyPr>
          <a:lstStyle/>
          <a:p>
            <a:r>
              <a:rPr lang="en-GB" i="1" dirty="0"/>
              <a:t>The disapproval of significant people </a:t>
            </a:r>
            <a:r>
              <a:rPr lang="en-GB" dirty="0"/>
              <a:t>in the young people’s lives </a:t>
            </a:r>
            <a:endParaRPr lang="en-GB" dirty="0" smtClean="0"/>
          </a:p>
          <a:p>
            <a:r>
              <a:rPr lang="en-GB" i="1" dirty="0" smtClean="0"/>
              <a:t>The </a:t>
            </a:r>
            <a:r>
              <a:rPr lang="en-GB" i="1" dirty="0"/>
              <a:t>fear of legal consequences</a:t>
            </a:r>
            <a:r>
              <a:rPr lang="en-GB" dirty="0"/>
              <a:t>, </a:t>
            </a:r>
            <a:endParaRPr lang="en-GB" dirty="0" smtClean="0"/>
          </a:p>
          <a:p>
            <a:r>
              <a:rPr lang="en-GB" i="1" dirty="0" smtClean="0"/>
              <a:t>Being </a:t>
            </a:r>
            <a:r>
              <a:rPr lang="en-GB" i="1" dirty="0"/>
              <a:t>a parent </a:t>
            </a:r>
            <a:r>
              <a:rPr lang="en-GB" dirty="0"/>
              <a:t>was not perceived to be compatible with using drugs. </a:t>
            </a:r>
            <a:endParaRPr lang="en-GB" dirty="0" smtClean="0"/>
          </a:p>
          <a:p>
            <a:r>
              <a:rPr lang="en-GB" dirty="0"/>
              <a:t>Drug use was considered to be incompatible with achieving </a:t>
            </a:r>
            <a:r>
              <a:rPr lang="en-GB" i="1" dirty="0"/>
              <a:t>career aspirations</a:t>
            </a:r>
            <a:r>
              <a:rPr lang="en-GB" dirty="0"/>
              <a:t>. </a:t>
            </a:r>
            <a:endParaRPr lang="en-GB" dirty="0" smtClean="0"/>
          </a:p>
          <a:p>
            <a:r>
              <a:rPr lang="en-GB" dirty="0" smtClean="0"/>
              <a:t>While </a:t>
            </a:r>
            <a:r>
              <a:rPr lang="en-GB" dirty="0"/>
              <a:t>never a reason given in isolation, </a:t>
            </a:r>
            <a:r>
              <a:rPr lang="en-GB" i="1" dirty="0"/>
              <a:t>lacking the monetary means </a:t>
            </a:r>
            <a:r>
              <a:rPr lang="en-GB" dirty="0"/>
              <a:t>to buy drugs</a:t>
            </a:r>
          </a:p>
          <a:p>
            <a:r>
              <a:rPr lang="en-GB" dirty="0"/>
              <a:t>contributed to some respondents’ motivation not to become involved in drug </a:t>
            </a:r>
            <a:r>
              <a:rPr lang="en-GB" dirty="0" smtClean="0"/>
              <a:t>use</a:t>
            </a:r>
          </a:p>
          <a:p>
            <a:r>
              <a:rPr lang="en-GB" dirty="0" smtClean="0"/>
              <a:t>Their </a:t>
            </a:r>
            <a:r>
              <a:rPr lang="en-GB" i="1" dirty="0"/>
              <a:t>own negative experience with cannabis </a:t>
            </a:r>
            <a:r>
              <a:rPr lang="en-GB" dirty="0"/>
              <a:t>had made some decide not to use again.</a:t>
            </a:r>
          </a:p>
          <a:p>
            <a:r>
              <a:rPr lang="en-GB" dirty="0" smtClean="0"/>
              <a:t>Some </a:t>
            </a:r>
            <a:r>
              <a:rPr lang="en-GB" dirty="0"/>
              <a:t>young people were on medication that was incompatible with drug use, or </a:t>
            </a:r>
            <a:r>
              <a:rPr lang="en-GB" dirty="0" smtClean="0"/>
              <a:t>had </a:t>
            </a:r>
            <a:r>
              <a:rPr lang="en-GB" i="1" dirty="0" smtClean="0"/>
              <a:t>health </a:t>
            </a:r>
            <a:r>
              <a:rPr lang="en-GB" i="1" dirty="0"/>
              <a:t>condition</a:t>
            </a:r>
            <a:r>
              <a:rPr lang="en-GB" dirty="0"/>
              <a:t>s that could be aggravated by it.</a:t>
            </a:r>
          </a:p>
          <a:p>
            <a:r>
              <a:rPr lang="en-GB" dirty="0" smtClean="0"/>
              <a:t>The </a:t>
            </a:r>
            <a:r>
              <a:rPr lang="en-GB" i="1" dirty="0"/>
              <a:t>fear of damaging health </a:t>
            </a:r>
            <a:r>
              <a:rPr lang="en-GB" dirty="0"/>
              <a:t>now and in the future was noted as another reason not </a:t>
            </a:r>
            <a:r>
              <a:rPr lang="en-GB" dirty="0" smtClean="0"/>
              <a:t>to use </a:t>
            </a:r>
            <a:r>
              <a:rPr lang="en-GB" dirty="0"/>
              <a:t>drugs. The fears ranged from not wanting to become ill to not wanting to die. </a:t>
            </a:r>
            <a:r>
              <a:rPr lang="en-GB" dirty="0" smtClean="0"/>
              <a:t>The latter </a:t>
            </a:r>
            <a:r>
              <a:rPr lang="en-GB" dirty="0"/>
              <a:t>view was always made with reference to Class A drugs.</a:t>
            </a:r>
          </a:p>
          <a:p>
            <a:r>
              <a:rPr lang="en-GB" i="1" dirty="0" smtClean="0"/>
              <a:t>Fear </a:t>
            </a:r>
            <a:r>
              <a:rPr lang="en-GB" i="1" dirty="0"/>
              <a:t>of addiction </a:t>
            </a:r>
            <a:r>
              <a:rPr lang="en-GB" dirty="0"/>
              <a:t>was noted by some. While this tended to be associated with Class </a:t>
            </a:r>
            <a:r>
              <a:rPr lang="en-GB" dirty="0" smtClean="0"/>
              <a:t>A drugs</a:t>
            </a:r>
            <a:r>
              <a:rPr lang="en-GB" dirty="0"/>
              <a:t>, it also seemed to discourage young people from experimenting with other </a:t>
            </a:r>
            <a:r>
              <a:rPr lang="en-GB" dirty="0" smtClean="0"/>
              <a:t>drugs too</a:t>
            </a:r>
            <a:r>
              <a:rPr lang="en-GB" dirty="0"/>
              <a:t>.</a:t>
            </a:r>
          </a:p>
          <a:p>
            <a:r>
              <a:rPr lang="en-GB" dirty="0" smtClean="0"/>
              <a:t>Drug </a:t>
            </a:r>
            <a:r>
              <a:rPr lang="en-GB" dirty="0"/>
              <a:t>use raised concerns among some young people that they would </a:t>
            </a:r>
            <a:r>
              <a:rPr lang="en-GB" i="1" dirty="0"/>
              <a:t>lose control </a:t>
            </a:r>
            <a:r>
              <a:rPr lang="en-GB" dirty="0" smtClean="0"/>
              <a:t>of themselves </a:t>
            </a:r>
            <a:r>
              <a:rPr lang="en-GB" dirty="0"/>
              <a:t>and do something they would regret.</a:t>
            </a:r>
          </a:p>
          <a:p>
            <a:r>
              <a:rPr lang="en-GB" dirty="0" smtClean="0"/>
              <a:t>Young </a:t>
            </a:r>
            <a:r>
              <a:rPr lang="en-GB" dirty="0"/>
              <a:t>people had </a:t>
            </a:r>
            <a:r>
              <a:rPr lang="en-GB" i="1" dirty="0"/>
              <a:t>alternative sources of getting the ‘buzz’ </a:t>
            </a:r>
            <a:r>
              <a:rPr lang="en-GB" dirty="0"/>
              <a:t>that users got from </a:t>
            </a:r>
            <a:r>
              <a:rPr lang="en-GB" dirty="0" smtClean="0"/>
              <a:t>drugs. </a:t>
            </a:r>
            <a:endParaRPr lang="en-GB" dirty="0"/>
          </a:p>
          <a:p>
            <a:r>
              <a:rPr lang="en-GB" dirty="0" smtClean="0"/>
              <a:t>Having </a:t>
            </a:r>
            <a:r>
              <a:rPr lang="en-GB" i="1" dirty="0"/>
              <a:t>alternative sources of </a:t>
            </a:r>
            <a:r>
              <a:rPr lang="en-GB" i="1" dirty="0" smtClean="0"/>
              <a:t>support</a:t>
            </a:r>
            <a:endParaRPr lang="en-GB" dirty="0"/>
          </a:p>
        </p:txBody>
      </p:sp>
    </p:spTree>
    <p:extLst>
      <p:ext uri="{BB962C8B-B14F-4D97-AF65-F5344CB8AC3E}">
        <p14:creationId xmlns:p14="http://schemas.microsoft.com/office/powerpoint/2010/main" val="1233231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Observation of the Work Placement</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Identify the purpose of the organisation, its mission. What is it actually trying to achieve? How long has it been in existence, where does its funding flow from.</a:t>
            </a:r>
          </a:p>
          <a:p>
            <a:r>
              <a:rPr lang="en-GB" dirty="0" smtClean="0"/>
              <a:t>Analyse its structure, strategy, style, utilise management models (eg McKinsey 7 ‘S’ model) to add structure to your writing.  Consider whether the organisation has been mentioned in Estyn reports or similar forms of evaluation.</a:t>
            </a:r>
          </a:p>
          <a:p>
            <a:r>
              <a:rPr lang="en-GB" dirty="0" smtClean="0"/>
              <a:t>In analysing the work of the organisation, consider how well it achieves its aims, begin to explore its effectiveness, which of its targets does it focus on, why might this be?  How efficiently does it achieve its mission (you could explore the difference in efficiency, eg unit cost, as opposed to effectiveness, achievement of objectives irrespective of cost).</a:t>
            </a:r>
          </a:p>
          <a:p>
            <a:r>
              <a:rPr lang="en-GB" dirty="0" smtClean="0"/>
              <a:t>Conclude by making some statements which make judgements about the organisation, the effectiveness of its work and how well it meets the needs of the people who use its services. </a:t>
            </a:r>
            <a:endParaRPr lang="en-GB" dirty="0"/>
          </a:p>
        </p:txBody>
      </p:sp>
    </p:spTree>
    <p:extLst>
      <p:ext uri="{BB962C8B-B14F-4D97-AF65-F5344CB8AC3E}">
        <p14:creationId xmlns:p14="http://schemas.microsoft.com/office/powerpoint/2010/main" val="3196548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Practice</a:t>
            </a:r>
            <a:endParaRPr lang="en-GB" dirty="0"/>
          </a:p>
        </p:txBody>
      </p:sp>
      <p:sp>
        <p:nvSpPr>
          <p:cNvPr id="3" name="Content Placeholder 2"/>
          <p:cNvSpPr>
            <a:spLocks noGrp="1"/>
          </p:cNvSpPr>
          <p:nvPr>
            <p:ph idx="1"/>
          </p:nvPr>
        </p:nvSpPr>
        <p:spPr/>
        <p:txBody>
          <a:bodyPr/>
          <a:lstStyle/>
          <a:p>
            <a:r>
              <a:rPr lang="en-GB" dirty="0"/>
              <a:t>A reflective journal is a steadily growing document written by the student, to record the progress of learning and development as a youth and community worker.</a:t>
            </a:r>
          </a:p>
          <a:p>
            <a:endParaRPr lang="en-GB" dirty="0"/>
          </a:p>
        </p:txBody>
      </p:sp>
    </p:spTree>
    <p:extLst>
      <p:ext uri="{BB962C8B-B14F-4D97-AF65-F5344CB8AC3E}">
        <p14:creationId xmlns:p14="http://schemas.microsoft.com/office/powerpoint/2010/main" val="2312127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Some ideas for reflection</a:t>
            </a:r>
            <a:br>
              <a:rPr lang="en-GB" b="1" i="1" dirty="0" smtClean="0"/>
            </a:br>
            <a:endParaRPr lang="en-GB" dirty="0"/>
          </a:p>
        </p:txBody>
      </p:sp>
      <p:sp>
        <p:nvSpPr>
          <p:cNvPr id="3" name="Content Placeholder 2"/>
          <p:cNvSpPr>
            <a:spLocks noGrp="1"/>
          </p:cNvSpPr>
          <p:nvPr>
            <p:ph idx="1"/>
          </p:nvPr>
        </p:nvSpPr>
        <p:spPr>
          <a:xfrm>
            <a:off x="838200" y="1436914"/>
            <a:ext cx="10515600" cy="4976949"/>
          </a:xfrm>
        </p:spPr>
        <p:txBody>
          <a:bodyPr>
            <a:normAutofit fontScale="70000" lnSpcReduction="20000"/>
          </a:bodyPr>
          <a:lstStyle/>
          <a:p>
            <a:pPr lvl="0"/>
            <a:r>
              <a:rPr lang="en-GB" dirty="0" smtClean="0"/>
              <a:t>Points </a:t>
            </a:r>
            <a:r>
              <a:rPr lang="en-GB" dirty="0"/>
              <a:t>that you find specially interesting in your work, not only something that you felt might have gone badly.  The journal should be a tool for you to explore your reactions to all sorts of events. </a:t>
            </a:r>
          </a:p>
          <a:p>
            <a:pPr lvl="0"/>
            <a:r>
              <a:rPr lang="en-GB" dirty="0"/>
              <a:t>Questions you have as a result of something that has happened in work. </a:t>
            </a:r>
          </a:p>
          <a:p>
            <a:pPr lvl="0"/>
            <a:r>
              <a:rPr lang="en-GB" dirty="0"/>
              <a:t>Notes from other material you read as a result of the </a:t>
            </a:r>
            <a:r>
              <a:rPr lang="en-GB" dirty="0" smtClean="0"/>
              <a:t>programme </a:t>
            </a:r>
            <a:r>
              <a:rPr lang="en-GB" dirty="0"/>
              <a:t>- whether this was publications cited, or relevant material that you happened to read (such as a newspaper article). </a:t>
            </a:r>
          </a:p>
          <a:p>
            <a:pPr lvl="0"/>
            <a:r>
              <a:rPr lang="en-GB" dirty="0"/>
              <a:t>Your thoughts and feelings about something you may have heard or read concerning Youth and Community work, while you're doing the course, with a sentence or two on the main points the article was making and how useful you found it. </a:t>
            </a:r>
          </a:p>
          <a:p>
            <a:pPr lvl="0"/>
            <a:r>
              <a:rPr lang="en-GB" dirty="0"/>
              <a:t>Questions about culture, difference or the context of your work enabling you to perhaps compare or contrast this with other observations.</a:t>
            </a:r>
          </a:p>
          <a:p>
            <a:pPr lvl="0"/>
            <a:r>
              <a:rPr lang="en-GB" dirty="0"/>
              <a:t>How your learning in this course is related to what you're learning in work, perhaps on placement or in supervision. </a:t>
            </a:r>
          </a:p>
          <a:p>
            <a:pPr lvl="0"/>
            <a:r>
              <a:rPr lang="en-GB" dirty="0"/>
              <a:t>Thoughts that aren't yet fully formed, but that you want to refine later. This could include your feelings about something and your progress on it, and theories that are developing in your mind.  It is perfectly acceptable to support your journal with extracts from academic texts you may have read</a:t>
            </a:r>
            <a:r>
              <a:rPr lang="en-GB" dirty="0" smtClean="0"/>
              <a:t>.</a:t>
            </a:r>
            <a:endParaRPr lang="en-GB" dirty="0"/>
          </a:p>
          <a:p>
            <a:pPr marL="0" indent="0">
              <a:buNone/>
            </a:pPr>
            <a:endParaRPr lang="en-GB" dirty="0"/>
          </a:p>
        </p:txBody>
      </p:sp>
    </p:spTree>
    <p:extLst>
      <p:ext uri="{BB962C8B-B14F-4D97-AF65-F5344CB8AC3E}">
        <p14:creationId xmlns:p14="http://schemas.microsoft.com/office/powerpoint/2010/main" val="1438760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Format of a Reflective Account</a:t>
            </a:r>
            <a:endParaRPr lang="en-GB" dirty="0"/>
          </a:p>
        </p:txBody>
      </p:sp>
      <p:sp>
        <p:nvSpPr>
          <p:cNvPr id="3" name="Content Placeholder 2"/>
          <p:cNvSpPr>
            <a:spLocks noGrp="1"/>
          </p:cNvSpPr>
          <p:nvPr>
            <p:ph idx="1"/>
          </p:nvPr>
        </p:nvSpPr>
        <p:spPr>
          <a:xfrm>
            <a:off x="838200" y="1580606"/>
            <a:ext cx="10515600" cy="4990011"/>
          </a:xfrm>
        </p:spPr>
        <p:txBody>
          <a:bodyPr>
            <a:noAutofit/>
          </a:bodyPr>
          <a:lstStyle/>
          <a:p>
            <a:pPr marL="0" indent="0">
              <a:buNone/>
            </a:pPr>
            <a:r>
              <a:rPr lang="en-GB" sz="2000" dirty="0" smtClean="0"/>
              <a:t>1. Session Information: it is useful to make notes of how many young people attended, how many staff were working AND if you are able to, a gender/cultural make up of the group that you are working with.</a:t>
            </a:r>
          </a:p>
          <a:p>
            <a:pPr marL="0" indent="0">
              <a:buNone/>
            </a:pPr>
            <a:r>
              <a:rPr lang="en-GB" sz="2000" dirty="0" smtClean="0"/>
              <a:t>2. Observations: this should serve only as a record of what happened and not be too long. It is factual only, stating events and in what order they happened. This is also an opportunity to note how people interact, either in groups or individually.</a:t>
            </a:r>
          </a:p>
          <a:p>
            <a:pPr marL="0" indent="0">
              <a:buNone/>
            </a:pPr>
            <a:r>
              <a:rPr lang="en-GB" sz="2000" dirty="0" smtClean="0"/>
              <a:t>3. Evaluation: what was good or bad about the situation, can you relate what you have learnt in theory to what is actually happening in practice? </a:t>
            </a:r>
          </a:p>
          <a:p>
            <a:pPr marL="0" indent="0">
              <a:buNone/>
            </a:pPr>
            <a:r>
              <a:rPr lang="en-GB" sz="2000" dirty="0" smtClean="0"/>
              <a:t>4. Feelings: how did you feel about a particular situation, what were you thinking or feeling? Did you experience any ethical conflicts/personal conflicts, were you annoyed or angry, if so why?</a:t>
            </a:r>
          </a:p>
          <a:p>
            <a:pPr marL="0" indent="0">
              <a:buNone/>
            </a:pPr>
            <a:r>
              <a:rPr lang="en-GB" sz="2000" dirty="0" smtClean="0"/>
              <a:t>5. Learning Outcomes: have you learned anything as a result of any situations, or observations that you have made? Have you learned anything as a result of what you did? What, if anything would you do differently? </a:t>
            </a:r>
          </a:p>
          <a:p>
            <a:pPr marL="0" indent="0">
              <a:buNone/>
            </a:pPr>
            <a:r>
              <a:rPr lang="en-GB" sz="2000" dirty="0" smtClean="0"/>
              <a:t>6. Conclusions, future action: is there a need to follow up any situation, do you feel that you need to seek further guidance or supervision to discuss future work or ideas? </a:t>
            </a:r>
          </a:p>
        </p:txBody>
      </p:sp>
    </p:spTree>
    <p:extLst>
      <p:ext uri="{BB962C8B-B14F-4D97-AF65-F5344CB8AC3E}">
        <p14:creationId xmlns:p14="http://schemas.microsoft.com/office/powerpoint/2010/main" val="3894924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Profile</a:t>
            </a:r>
            <a:endParaRPr lang="en-GB" dirty="0"/>
          </a:p>
        </p:txBody>
      </p:sp>
      <p:sp>
        <p:nvSpPr>
          <p:cNvPr id="3" name="Content Placeholder 2"/>
          <p:cNvSpPr>
            <a:spLocks noGrp="1"/>
          </p:cNvSpPr>
          <p:nvPr>
            <p:ph idx="1"/>
          </p:nvPr>
        </p:nvSpPr>
        <p:spPr/>
        <p:txBody>
          <a:bodyPr/>
          <a:lstStyle/>
          <a:p>
            <a:pPr>
              <a:lnSpc>
                <a:spcPct val="80000"/>
              </a:lnSpc>
            </a:pPr>
            <a:r>
              <a:rPr lang="en-GB" altLang="en-US" dirty="0"/>
              <a:t>A Community Profile should be of a specific geographical area, preferably the area where your youth is located. </a:t>
            </a:r>
            <a:r>
              <a:rPr lang="en-GB" altLang="en-US" dirty="0" smtClean="0"/>
              <a:t> A profile can also be carried out on young people as a community of interest, for example, young people with a disability or young carers.  For </a:t>
            </a:r>
            <a:r>
              <a:rPr lang="en-GB" altLang="en-US" dirty="0"/>
              <a:t>your purposes </a:t>
            </a:r>
            <a:r>
              <a:rPr lang="en-GB" altLang="en-US" dirty="0" smtClean="0"/>
              <a:t>the profile should be no longer than </a:t>
            </a:r>
            <a:r>
              <a:rPr lang="en-GB" altLang="en-US" dirty="0"/>
              <a:t>1000 </a:t>
            </a:r>
            <a:r>
              <a:rPr lang="en-GB" altLang="en-US" dirty="0" smtClean="0"/>
              <a:t>words.</a:t>
            </a:r>
            <a:endParaRPr lang="en-GB" altLang="en-US" dirty="0"/>
          </a:p>
          <a:p>
            <a:pPr>
              <a:lnSpc>
                <a:spcPct val="80000"/>
              </a:lnSpc>
            </a:pPr>
            <a:endParaRPr lang="en-GB" altLang="en-US" dirty="0"/>
          </a:p>
          <a:p>
            <a:pPr>
              <a:lnSpc>
                <a:spcPct val="80000"/>
              </a:lnSpc>
            </a:pPr>
            <a:r>
              <a:rPr lang="en-GB" altLang="en-US" dirty="0"/>
              <a:t>Following a description of the </a:t>
            </a:r>
            <a:r>
              <a:rPr lang="en-GB" altLang="en-US" dirty="0" smtClean="0"/>
              <a:t>area or community of interest </a:t>
            </a:r>
            <a:r>
              <a:rPr lang="en-GB" altLang="en-US" dirty="0"/>
              <a:t>the Profile should include observations on the influence that the community has on the young people who live there, the young people’s issues and some initial recommendations for future youth work.</a:t>
            </a:r>
          </a:p>
          <a:p>
            <a:endParaRPr lang="en-GB" dirty="0"/>
          </a:p>
        </p:txBody>
      </p:sp>
    </p:spTree>
    <p:extLst>
      <p:ext uri="{BB962C8B-B14F-4D97-AF65-F5344CB8AC3E}">
        <p14:creationId xmlns:p14="http://schemas.microsoft.com/office/powerpoint/2010/main" val="2733780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Case Study</a:t>
            </a:r>
            <a:endParaRPr lang="en-GB" dirty="0"/>
          </a:p>
        </p:txBody>
      </p:sp>
      <p:sp>
        <p:nvSpPr>
          <p:cNvPr id="3" name="Content Placeholder 2"/>
          <p:cNvSpPr>
            <a:spLocks noGrp="1"/>
          </p:cNvSpPr>
          <p:nvPr>
            <p:ph idx="1"/>
          </p:nvPr>
        </p:nvSpPr>
        <p:spPr/>
        <p:txBody>
          <a:bodyPr>
            <a:normAutofit lnSpcReduction="10000"/>
          </a:bodyPr>
          <a:lstStyle/>
          <a:p>
            <a:r>
              <a:rPr lang="en-GB" dirty="0"/>
              <a:t>A case study of an individual or a group of young people with </a:t>
            </a:r>
            <a:r>
              <a:rPr lang="en-GB" dirty="0" smtClean="0"/>
              <a:t>whom </a:t>
            </a:r>
            <a:r>
              <a:rPr lang="en-GB" dirty="0"/>
              <a:t>you are </a:t>
            </a:r>
            <a:r>
              <a:rPr lang="en-GB" dirty="0" smtClean="0"/>
              <a:t>working</a:t>
            </a:r>
          </a:p>
          <a:p>
            <a:endParaRPr lang="en-GB" dirty="0" smtClean="0"/>
          </a:p>
          <a:p>
            <a:r>
              <a:rPr lang="en-GB" altLang="en-US" dirty="0"/>
              <a:t>As Youth Workers what should we reasonably know (and be able to understand) about young people in order to provide them with the best possible service</a:t>
            </a:r>
            <a:r>
              <a:rPr lang="en-GB" altLang="en-US" dirty="0" smtClean="0"/>
              <a:t>?</a:t>
            </a:r>
          </a:p>
          <a:p>
            <a:pPr marL="0" indent="0">
              <a:buNone/>
            </a:pPr>
            <a:endParaRPr lang="en-GB" altLang="en-US" dirty="0" smtClean="0"/>
          </a:p>
          <a:p>
            <a:r>
              <a:rPr lang="en-GB" altLang="en-US" dirty="0" smtClean="0"/>
              <a:t>There are ethical and professional tensions at play when we consider how much information the youth and community worker should have regarding the young people they work with.</a:t>
            </a:r>
            <a:endParaRPr lang="en-GB" altLang="en-US" dirty="0"/>
          </a:p>
          <a:p>
            <a:pPr marL="0" indent="0">
              <a:buNone/>
            </a:pPr>
            <a:endParaRPr lang="en-GB" dirty="0"/>
          </a:p>
          <a:p>
            <a:endParaRPr lang="en-GB" dirty="0"/>
          </a:p>
        </p:txBody>
      </p:sp>
    </p:spTree>
    <p:extLst>
      <p:ext uri="{BB962C8B-B14F-4D97-AF65-F5344CB8AC3E}">
        <p14:creationId xmlns:p14="http://schemas.microsoft.com/office/powerpoint/2010/main" val="3284238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reflective account of a plan of </a:t>
            </a:r>
            <a:r>
              <a:rPr lang="en-GB" dirty="0" smtClean="0"/>
              <a:t>work</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This is the section of the portfolio which must include the description, analysis and evaluation of the effectiveness of your work while on placement.</a:t>
            </a:r>
          </a:p>
          <a:p>
            <a:r>
              <a:rPr lang="en-GB" dirty="0" smtClean="0"/>
              <a:t>You have led this work, to a greater or lesser degree, you have owned it, you have steered it and run it, you may have developed skills, knowledge and understanding in a range of new areas.</a:t>
            </a:r>
          </a:p>
          <a:p>
            <a:r>
              <a:rPr lang="en-GB" dirty="0" smtClean="0"/>
              <a:t>This is the opportunity for you to explore the effectiveness of your own work, to put your work under a microscope.</a:t>
            </a:r>
          </a:p>
          <a:p>
            <a:r>
              <a:rPr lang="en-GB" dirty="0" smtClean="0"/>
              <a:t>Ultimately, what have young people gained from their involvement in your work and how is this known to you.</a:t>
            </a:r>
          </a:p>
          <a:p>
            <a:r>
              <a:rPr lang="en-GB" dirty="0" smtClean="0"/>
              <a:t>Don’t worry if your initial plan hasn’t been executed perfectly, in some ways, that gives you more to reflect upon.  Be honest.</a:t>
            </a:r>
            <a:endParaRPr lang="en-GB" dirty="0"/>
          </a:p>
        </p:txBody>
      </p:sp>
    </p:spTree>
    <p:extLst>
      <p:ext uri="{BB962C8B-B14F-4D97-AF65-F5344CB8AC3E}">
        <p14:creationId xmlns:p14="http://schemas.microsoft.com/office/powerpoint/2010/main" val="985218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summary of your own learning and </a:t>
            </a:r>
            <a:r>
              <a:rPr lang="en-GB" dirty="0" smtClean="0"/>
              <a:t>development</a:t>
            </a:r>
            <a:r>
              <a:rPr lang="en-GB" dirty="0"/>
              <a:t>.</a:t>
            </a:r>
          </a:p>
        </p:txBody>
      </p:sp>
      <p:sp>
        <p:nvSpPr>
          <p:cNvPr id="3" name="Content Placeholder 2"/>
          <p:cNvSpPr>
            <a:spLocks noGrp="1"/>
          </p:cNvSpPr>
          <p:nvPr>
            <p:ph idx="1"/>
          </p:nvPr>
        </p:nvSpPr>
        <p:spPr/>
        <p:txBody>
          <a:bodyPr/>
          <a:lstStyle/>
          <a:p>
            <a:r>
              <a:rPr lang="en-GB" dirty="0" smtClean="0"/>
              <a:t>This section of the portfolio should be linked </a:t>
            </a:r>
            <a:r>
              <a:rPr lang="en-GB" dirty="0"/>
              <a:t>to your professional development plan and underpinned with reference to examples from your practice and appropriate literature</a:t>
            </a:r>
            <a:r>
              <a:rPr lang="en-GB" dirty="0" smtClean="0"/>
              <a:t>.</a:t>
            </a:r>
          </a:p>
          <a:p>
            <a:r>
              <a:rPr lang="en-GB" dirty="0" smtClean="0"/>
              <a:t>This section of the portfolio documents what you have learned while on placement.  This should be reflective in nature.</a:t>
            </a:r>
          </a:p>
          <a:p>
            <a:r>
              <a:rPr lang="en-GB" dirty="0" smtClean="0"/>
              <a:t>Consider how you have progressed while on placement – have you acquired new skills (planning, leadership, organisation, delegation, reflection), new knowledge (strategy, policy, theory), or understanding (eg inequality within society and how young people are structurally disadvantaged).</a:t>
            </a:r>
            <a:endParaRPr lang="en-GB" dirty="0"/>
          </a:p>
          <a:p>
            <a:endParaRPr lang="en-GB" dirty="0"/>
          </a:p>
        </p:txBody>
      </p:sp>
    </p:spTree>
    <p:extLst>
      <p:ext uri="{BB962C8B-B14F-4D97-AF65-F5344CB8AC3E}">
        <p14:creationId xmlns:p14="http://schemas.microsoft.com/office/powerpoint/2010/main" val="1369388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Portfolio of Evidence</a:t>
            </a:r>
            <a:endParaRPr lang="en-GB" dirty="0"/>
          </a:p>
        </p:txBody>
      </p:sp>
      <p:sp>
        <p:nvSpPr>
          <p:cNvPr id="3" name="Content Placeholder 2"/>
          <p:cNvSpPr>
            <a:spLocks noGrp="1"/>
          </p:cNvSpPr>
          <p:nvPr>
            <p:ph idx="1"/>
          </p:nvPr>
        </p:nvSpPr>
        <p:spPr/>
        <p:txBody>
          <a:bodyPr/>
          <a:lstStyle/>
          <a:p>
            <a:r>
              <a:rPr lang="en-GB" dirty="0"/>
              <a:t>A portfolio of evidence including National Occupational Standards for youth work evidence matrix</a:t>
            </a:r>
            <a:r>
              <a:rPr lang="en-GB" dirty="0" smtClean="0"/>
              <a:t>.</a:t>
            </a:r>
          </a:p>
          <a:p>
            <a:r>
              <a:rPr lang="en-GB" dirty="0" smtClean="0"/>
              <a:t>This section underpins the whole portfolio.</a:t>
            </a:r>
          </a:p>
          <a:p>
            <a:r>
              <a:rPr lang="en-GB" dirty="0" smtClean="0"/>
              <a:t>Evidence can be included which demonstrates how you have met the various National Occupational Standards for Youth Work (LSIS, 2012).</a:t>
            </a:r>
          </a:p>
          <a:p>
            <a:r>
              <a:rPr lang="en-GB" dirty="0" smtClean="0"/>
              <a:t>This section should underpin the whole portfolio and be used as a source of evidence of your work, including for example, emails, minutes of meetings, session plans, planning notes, and the work of young people.</a:t>
            </a:r>
            <a:endParaRPr lang="en-GB" dirty="0"/>
          </a:p>
        </p:txBody>
      </p:sp>
    </p:spTree>
    <p:extLst>
      <p:ext uri="{BB962C8B-B14F-4D97-AF65-F5344CB8AC3E}">
        <p14:creationId xmlns:p14="http://schemas.microsoft.com/office/powerpoint/2010/main" val="4149497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GB" dirty="0" smtClean="0"/>
              <a:t>Arthur, M.W, Hawkins, J.D, Pollard, J.A. and Catalano, R.F. (2002) </a:t>
            </a:r>
            <a:r>
              <a:rPr lang="en-GB" i="1" dirty="0" smtClean="0"/>
              <a:t>Measuring risk and Protective Factors for Substance Use, Delinquency, and other Adolescent Problem </a:t>
            </a:r>
            <a:r>
              <a:rPr lang="en-GB" i="1" dirty="0" err="1" smtClean="0"/>
              <a:t>Behaviors</a:t>
            </a:r>
            <a:r>
              <a:rPr lang="en-GB" i="1" dirty="0" smtClean="0"/>
              <a:t>. The Communities That Care Youth Survey. </a:t>
            </a:r>
            <a:r>
              <a:rPr lang="en-GB" dirty="0" smtClean="0"/>
              <a:t>EVALUATION REVIEW, Vol. 26 No. 6, December 2002 575-601. Available at </a:t>
            </a:r>
            <a:r>
              <a:rPr lang="en-GB" dirty="0" smtClean="0">
                <a:hlinkClick r:id="rId2"/>
              </a:rPr>
              <a:t>http://erx.sagepub.com.v-ezproxy.smu.ac.uk/content/26/6/575.full.pdf+html</a:t>
            </a:r>
            <a:r>
              <a:rPr lang="en-GB" dirty="0" smtClean="0"/>
              <a:t> </a:t>
            </a:r>
          </a:p>
          <a:p>
            <a:pPr marL="0" indent="0">
              <a:buNone/>
            </a:pPr>
            <a:endParaRPr lang="en-GB" dirty="0"/>
          </a:p>
        </p:txBody>
      </p:sp>
    </p:spTree>
    <p:extLst>
      <p:ext uri="{BB962C8B-B14F-4D97-AF65-F5344CB8AC3E}">
        <p14:creationId xmlns:p14="http://schemas.microsoft.com/office/powerpoint/2010/main" val="2022712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1896</Words>
  <Application>Microsoft Office PowerPoint</Application>
  <PresentationFormat>Widescreen</PresentationFormat>
  <Paragraphs>98</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Building a Successful Portfolio</vt:lpstr>
      <vt:lpstr>MODULE LEARNING OUTCOMES </vt:lpstr>
      <vt:lpstr>Risk Assessment</vt:lpstr>
      <vt:lpstr>The link between risks and ‘problems’</vt:lpstr>
      <vt:lpstr>Risk factors for 10-16 year olds</vt:lpstr>
      <vt:lpstr>Risk factors for 17-24 year olds</vt:lpstr>
      <vt:lpstr>Young people’s reasons for not accepting drugs</vt:lpstr>
      <vt:lpstr>Observation of the Work Placement</vt:lpstr>
      <vt:lpstr>Reflective Practice</vt:lpstr>
      <vt:lpstr>Some ideas for reflection </vt:lpstr>
      <vt:lpstr>Format of a Reflective Account</vt:lpstr>
      <vt:lpstr>Community Profile</vt:lpstr>
      <vt:lpstr>A Case Study</vt:lpstr>
      <vt:lpstr>A reflective account of a plan of work </vt:lpstr>
      <vt:lpstr>A summary of your own learning and development.</vt:lpstr>
      <vt:lpstr>Portfolio of Evidence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7</cp:revision>
  <dcterms:created xsi:type="dcterms:W3CDTF">2019-03-25T16:44:24Z</dcterms:created>
  <dcterms:modified xsi:type="dcterms:W3CDTF">2019-03-25T17:50:59Z</dcterms:modified>
</cp:coreProperties>
</file>