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20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9C93B-B110-4588-99B9-6707DD2B3833}" type="datetimeFigureOut">
              <a:rPr lang="en-US" smtClean="0"/>
              <a:t>3/13/2020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F9FB7-6E4A-4F32-AE70-A255F5F7956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9C93B-B110-4588-99B9-6707DD2B3833}" type="datetimeFigureOut">
              <a:rPr lang="en-US" smtClean="0"/>
              <a:t>3/13/2020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F9FB7-6E4A-4F32-AE70-A255F5F7956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9C93B-B110-4588-99B9-6707DD2B3833}" type="datetimeFigureOut">
              <a:rPr lang="en-US" smtClean="0"/>
              <a:t>3/13/2020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F9FB7-6E4A-4F32-AE70-A255F5F7956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9C93B-B110-4588-99B9-6707DD2B3833}" type="datetimeFigureOut">
              <a:rPr lang="en-US" smtClean="0"/>
              <a:t>3/13/2020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F9FB7-6E4A-4F32-AE70-A255F5F7956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9C93B-B110-4588-99B9-6707DD2B3833}" type="datetimeFigureOut">
              <a:rPr lang="en-US" smtClean="0"/>
              <a:t>3/13/2020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F9FB7-6E4A-4F32-AE70-A255F5F7956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9C93B-B110-4588-99B9-6707DD2B3833}" type="datetimeFigureOut">
              <a:rPr lang="en-US" smtClean="0"/>
              <a:t>3/13/2020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F9FB7-6E4A-4F32-AE70-A255F5F7956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9C93B-B110-4588-99B9-6707DD2B3833}" type="datetimeFigureOut">
              <a:rPr lang="en-US" smtClean="0"/>
              <a:t>3/13/2020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F9FB7-6E4A-4F32-AE70-A255F5F7956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9C93B-B110-4588-99B9-6707DD2B3833}" type="datetimeFigureOut">
              <a:rPr lang="en-US" smtClean="0"/>
              <a:t>3/13/2020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F9FB7-6E4A-4F32-AE70-A255F5F7956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9C93B-B110-4588-99B9-6707DD2B3833}" type="datetimeFigureOut">
              <a:rPr lang="en-US" smtClean="0"/>
              <a:t>3/13/2020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F9FB7-6E4A-4F32-AE70-A255F5F7956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9C93B-B110-4588-99B9-6707DD2B3833}" type="datetimeFigureOut">
              <a:rPr lang="en-US" smtClean="0"/>
              <a:t>3/13/2020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F9FB7-6E4A-4F32-AE70-A255F5F7956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9C93B-B110-4588-99B9-6707DD2B3833}" type="datetimeFigureOut">
              <a:rPr lang="en-US" smtClean="0"/>
              <a:t>3/13/2020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F9FB7-6E4A-4F32-AE70-A255F5F7956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29C93B-B110-4588-99B9-6707DD2B3833}" type="datetimeFigureOut">
              <a:rPr lang="en-US" smtClean="0"/>
              <a:t>3/13/2020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EF9FB7-6E4A-4F32-AE70-A255F5F79564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304800"/>
            <a:ext cx="7772400" cy="1470025"/>
          </a:xfrm>
        </p:spPr>
        <p:txBody>
          <a:bodyPr>
            <a:noAutofit/>
          </a:bodyPr>
          <a:lstStyle/>
          <a:p>
            <a:r>
              <a:rPr lang="en-US" sz="3200" b="1" dirty="0">
                <a:latin typeface="Andalus" pitchFamily="18" charset="-78"/>
                <a:cs typeface="Andalus" pitchFamily="18" charset="-78"/>
              </a:rPr>
              <a:t>A critical perspective of ASDA in relation to its CRM, Ethics, Sustainability and Quality Policies and Operations</a:t>
            </a:r>
          </a:p>
        </p:txBody>
      </p:sp>
      <p:pic>
        <p:nvPicPr>
          <p:cNvPr id="4" name="Picture 3" descr="GBI_Banners_Community_2up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1676400"/>
            <a:ext cx="7391400" cy="48768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latin typeface="Andalus" pitchFamily="18" charset="-78"/>
                <a:cs typeface="Andalus" pitchFamily="18" charset="-78"/>
              </a:rPr>
              <a:t>Customer Relationship Management (CRM)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676400"/>
          </a:xfrm>
        </p:spPr>
        <p:txBody>
          <a:bodyPr>
            <a:normAutofit fontScale="92500" lnSpcReduction="20000"/>
          </a:bodyPr>
          <a:lstStyle/>
          <a:p>
            <a:r>
              <a:rPr lang="en-US" sz="2400" dirty="0">
                <a:latin typeface="Andalus" pitchFamily="18" charset="-78"/>
                <a:cs typeface="Andalus" pitchFamily="18" charset="-78"/>
              </a:rPr>
              <a:t>It is the process or system of managing interactions and relationships with current and future customers</a:t>
            </a:r>
          </a:p>
          <a:p>
            <a:r>
              <a:rPr lang="en-US" sz="2400" dirty="0">
                <a:latin typeface="Andalus" pitchFamily="18" charset="-78"/>
                <a:cs typeface="Andalus" pitchFamily="18" charset="-78"/>
              </a:rPr>
              <a:t>Utilizes purchase history and analyses customer information for enhancing the relationship between customers and business</a:t>
            </a:r>
          </a:p>
          <a:p>
            <a:r>
              <a:rPr lang="en-US" sz="2400" dirty="0">
                <a:latin typeface="Andalus" pitchFamily="18" charset="-78"/>
                <a:cs typeface="Andalus" pitchFamily="18" charset="-78"/>
              </a:rPr>
              <a:t>CRM assists in customer retention and increasing of revenues</a:t>
            </a:r>
          </a:p>
        </p:txBody>
      </p:sp>
      <p:pic>
        <p:nvPicPr>
          <p:cNvPr id="4" name="Picture 3" descr="crm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5600" y="3282308"/>
            <a:ext cx="5257800" cy="3379031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Andalus" pitchFamily="18" charset="-78"/>
                <a:cs typeface="Andalus" pitchFamily="18" charset="-78"/>
              </a:rPr>
              <a:t>Sustainability/Ethics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905000"/>
          </a:xfrm>
        </p:spPr>
        <p:txBody>
          <a:bodyPr>
            <a:normAutofit fontScale="92500" lnSpcReduction="10000"/>
          </a:bodyPr>
          <a:lstStyle/>
          <a:p>
            <a:r>
              <a:rPr lang="en-US" dirty="0">
                <a:latin typeface="Andalus" pitchFamily="18" charset="-78"/>
                <a:cs typeface="Andalus" pitchFamily="18" charset="-78"/>
              </a:rPr>
              <a:t>Sustainability is all about preserving resources for the use of both existing and future generation</a:t>
            </a:r>
          </a:p>
          <a:p>
            <a:r>
              <a:rPr lang="en-US" dirty="0">
                <a:latin typeface="Andalus" pitchFamily="18" charset="-78"/>
                <a:cs typeface="Andalus" pitchFamily="18" charset="-78"/>
              </a:rPr>
              <a:t>Ethics is about incorporation of morale with the processes of a business or organization </a:t>
            </a:r>
          </a:p>
        </p:txBody>
      </p:sp>
      <p:pic>
        <p:nvPicPr>
          <p:cNvPr id="4" name="Picture 3" descr="Sustainability-Triangle-and-Ethic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9400" y="3657600"/>
            <a:ext cx="5157788" cy="2830211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Andalus" pitchFamily="18" charset="-78"/>
                <a:cs typeface="Andalus" pitchFamily="18" charset="-78"/>
              </a:rPr>
              <a:t>Quality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>
                <a:latin typeface="Andalus" pitchFamily="18" charset="-78"/>
                <a:cs typeface="Andalus" pitchFamily="18" charset="-78"/>
              </a:rPr>
              <a:t>It is a particular standard against which approaches, products or services can be measured and improved. </a:t>
            </a:r>
          </a:p>
        </p:txBody>
      </p:sp>
      <p:pic>
        <p:nvPicPr>
          <p:cNvPr id="4" name="Picture 3" descr="Quality Standard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9200" y="3048000"/>
            <a:ext cx="3667125" cy="356448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Andalus" pitchFamily="18" charset="-78"/>
                <a:cs typeface="Andalus" pitchFamily="18" charset="-78"/>
              </a:rPr>
              <a:t>Benefits and Drawbacks of CRM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US" dirty="0">
                <a:latin typeface="Andalus" pitchFamily="18" charset="-78"/>
                <a:cs typeface="Andalus" pitchFamily="18" charset="-78"/>
              </a:rPr>
              <a:t>Benefits</a:t>
            </a:r>
          </a:p>
          <a:p>
            <a:r>
              <a:rPr lang="en-US" dirty="0">
                <a:latin typeface="Andalus" pitchFamily="18" charset="-78"/>
                <a:cs typeface="Andalus" pitchFamily="18" charset="-78"/>
              </a:rPr>
              <a:t>Provides strategic advantages</a:t>
            </a:r>
          </a:p>
          <a:p>
            <a:r>
              <a:rPr lang="en-US" dirty="0">
                <a:latin typeface="Andalus" pitchFamily="18" charset="-78"/>
                <a:cs typeface="Andalus" pitchFamily="18" charset="-78"/>
              </a:rPr>
              <a:t>Enhances customer related operations</a:t>
            </a:r>
          </a:p>
          <a:p>
            <a:r>
              <a:rPr lang="en-US" dirty="0">
                <a:latin typeface="Andalus" pitchFamily="18" charset="-78"/>
                <a:cs typeface="Andalus" pitchFamily="18" charset="-78"/>
              </a:rPr>
              <a:t>Simplify sales and marketing</a:t>
            </a:r>
          </a:p>
          <a:p>
            <a:r>
              <a:rPr lang="en-US" dirty="0">
                <a:latin typeface="Andalus" pitchFamily="18" charset="-78"/>
                <a:cs typeface="Andalus" pitchFamily="18" charset="-78"/>
              </a:rPr>
              <a:t>Increases profit generation</a:t>
            </a:r>
          </a:p>
          <a:p>
            <a:r>
              <a:rPr lang="en-US" dirty="0">
                <a:latin typeface="Andalus" pitchFamily="18" charset="-78"/>
                <a:cs typeface="Andalus" pitchFamily="18" charset="-78"/>
              </a:rPr>
              <a:t>Attracts potential customers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175260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US" dirty="0">
                <a:latin typeface="Andalus" pitchFamily="18" charset="-78"/>
                <a:cs typeface="Andalus" pitchFamily="18" charset="-78"/>
              </a:rPr>
              <a:t>Drawbacks</a:t>
            </a:r>
          </a:p>
          <a:p>
            <a:r>
              <a:rPr lang="en-US" dirty="0">
                <a:latin typeface="Andalus" pitchFamily="18" charset="-78"/>
                <a:cs typeface="Andalus" pitchFamily="18" charset="-78"/>
              </a:rPr>
              <a:t>Related costs can increase</a:t>
            </a:r>
          </a:p>
          <a:p>
            <a:r>
              <a:rPr lang="en-US" dirty="0">
                <a:latin typeface="Andalus" pitchFamily="18" charset="-78"/>
                <a:cs typeface="Andalus" pitchFamily="18" charset="-78"/>
              </a:rPr>
              <a:t>Poor leadership will lead to CRM failure</a:t>
            </a:r>
          </a:p>
          <a:p>
            <a:r>
              <a:rPr lang="en-US" dirty="0">
                <a:latin typeface="Andalus" pitchFamily="18" charset="-78"/>
                <a:cs typeface="Andalus" pitchFamily="18" charset="-78"/>
              </a:rPr>
              <a:t>Poor business culture causes poor CRM</a:t>
            </a:r>
          </a:p>
          <a:p>
            <a:endParaRPr lang="en-US" dirty="0">
              <a:latin typeface="Andalus" pitchFamily="18" charset="-78"/>
              <a:cs typeface="Andalus" pitchFamily="18" charset="-78"/>
            </a:endParaRPr>
          </a:p>
          <a:p>
            <a:endParaRPr lang="en-US" dirty="0">
              <a:latin typeface="Andalus" pitchFamily="18" charset="-78"/>
              <a:cs typeface="Andalus" pitchFamily="18" charset="-78"/>
            </a:endParaRPr>
          </a:p>
        </p:txBody>
      </p:sp>
      <p:pic>
        <p:nvPicPr>
          <p:cNvPr id="6" name="Picture 5" descr="CR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5800" y="3581400"/>
            <a:ext cx="4014331" cy="307441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latin typeface="Andalus" pitchFamily="18" charset="-78"/>
                <a:cs typeface="Andalus" pitchFamily="18" charset="-78"/>
              </a:rPr>
              <a:t>Benefits and Drawbacks of Sustainability/Ethics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US" dirty="0">
                <a:latin typeface="Andalus" pitchFamily="18" charset="-78"/>
                <a:cs typeface="Andalus" pitchFamily="18" charset="-78"/>
              </a:rPr>
              <a:t>Benefits</a:t>
            </a:r>
          </a:p>
          <a:p>
            <a:r>
              <a:rPr lang="en-US" dirty="0">
                <a:latin typeface="Andalus" pitchFamily="18" charset="-78"/>
                <a:cs typeface="Andalus" pitchFamily="18" charset="-78"/>
              </a:rPr>
              <a:t>Enhances brand reputation</a:t>
            </a:r>
          </a:p>
          <a:p>
            <a:r>
              <a:rPr lang="en-US" dirty="0">
                <a:latin typeface="Andalus" pitchFamily="18" charset="-78"/>
                <a:cs typeface="Andalus" pitchFamily="18" charset="-78"/>
              </a:rPr>
              <a:t>Increases brand acceptance</a:t>
            </a:r>
          </a:p>
          <a:p>
            <a:r>
              <a:rPr lang="en-US" dirty="0">
                <a:latin typeface="Andalus" pitchFamily="18" charset="-78"/>
                <a:cs typeface="Andalus" pitchFamily="18" charset="-78"/>
              </a:rPr>
              <a:t>Prevents legal consequences </a:t>
            </a:r>
          </a:p>
          <a:p>
            <a:r>
              <a:rPr lang="en-US" dirty="0">
                <a:latin typeface="Andalus" pitchFamily="18" charset="-78"/>
                <a:cs typeface="Andalus" pitchFamily="18" charset="-78"/>
              </a:rPr>
              <a:t>Increases customer base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2057400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US" dirty="0">
                <a:latin typeface="Andalus" pitchFamily="18" charset="-78"/>
                <a:cs typeface="Andalus" pitchFamily="18" charset="-78"/>
              </a:rPr>
              <a:t>Drawbacks</a:t>
            </a:r>
          </a:p>
          <a:p>
            <a:r>
              <a:rPr lang="en-US" dirty="0">
                <a:latin typeface="Andalus" pitchFamily="18" charset="-78"/>
                <a:cs typeface="Andalus" pitchFamily="18" charset="-78"/>
              </a:rPr>
              <a:t>Sustainability maintenance costs can increase</a:t>
            </a:r>
          </a:p>
          <a:p>
            <a:r>
              <a:rPr lang="en-US" dirty="0">
                <a:latin typeface="Andalus" pitchFamily="18" charset="-78"/>
                <a:cs typeface="Andalus" pitchFamily="18" charset="-78"/>
              </a:rPr>
              <a:t>Various situations lead to ethical dilemmas causing decision making slow</a:t>
            </a:r>
          </a:p>
        </p:txBody>
      </p:sp>
      <p:pic>
        <p:nvPicPr>
          <p:cNvPr id="5" name="Picture 4" descr="420x400_sustainable_diagram_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0400" y="3581400"/>
            <a:ext cx="4972050" cy="2921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latin typeface="Andalus" pitchFamily="18" charset="-78"/>
                <a:cs typeface="Andalus" pitchFamily="18" charset="-78"/>
              </a:rPr>
              <a:t>Benefits and Drawbacks of Quality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27432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>
                <a:latin typeface="Andalus" pitchFamily="18" charset="-78"/>
                <a:cs typeface="Andalus" pitchFamily="18" charset="-78"/>
              </a:rPr>
              <a:t>Benefits</a:t>
            </a:r>
          </a:p>
          <a:p>
            <a:r>
              <a:rPr lang="en-US" dirty="0">
                <a:latin typeface="Andalus" pitchFamily="18" charset="-78"/>
                <a:cs typeface="Andalus" pitchFamily="18" charset="-78"/>
              </a:rPr>
              <a:t>Effective quality management enhances profits and revenues</a:t>
            </a:r>
          </a:p>
          <a:p>
            <a:r>
              <a:rPr lang="en-US" dirty="0">
                <a:latin typeface="Andalus" pitchFamily="18" charset="-78"/>
                <a:cs typeface="Andalus" pitchFamily="18" charset="-78"/>
              </a:rPr>
              <a:t>Maintains customer retention and loyalty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27432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>
                <a:latin typeface="Andalus" pitchFamily="18" charset="-78"/>
                <a:cs typeface="Andalus" pitchFamily="18" charset="-78"/>
              </a:rPr>
              <a:t>Drawbacks</a:t>
            </a:r>
          </a:p>
          <a:p>
            <a:r>
              <a:rPr lang="en-US" dirty="0">
                <a:latin typeface="Andalus" pitchFamily="18" charset="-78"/>
                <a:cs typeface="Andalus" pitchFamily="18" charset="-78"/>
              </a:rPr>
              <a:t>Poor quality and improper quality planning will lead to business loss and failure</a:t>
            </a:r>
          </a:p>
        </p:txBody>
      </p:sp>
      <p:pic>
        <p:nvPicPr>
          <p:cNvPr id="5" name="Picture 4" descr="Quality-Assurance-Image-Cloud-76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4800" y="3962400"/>
            <a:ext cx="4800600" cy="270309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762000"/>
          </a:xfrm>
        </p:spPr>
        <p:txBody>
          <a:bodyPr>
            <a:noAutofit/>
          </a:bodyPr>
          <a:lstStyle/>
          <a:p>
            <a:r>
              <a:rPr lang="en-US" sz="3200" b="1" dirty="0">
                <a:latin typeface="Andalus" pitchFamily="18" charset="-78"/>
                <a:cs typeface="Andalus" pitchFamily="18" charset="-78"/>
              </a:rPr>
              <a:t>ASDA’s engagement with CRM, Ethics/Sustainability and Quality System (Compare with Sainsbury)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676400"/>
            <a:ext cx="4648200" cy="4830763"/>
          </a:xfrm>
        </p:spPr>
        <p:txBody>
          <a:bodyPr>
            <a:normAutofit fontScale="55000" lnSpcReduction="20000"/>
          </a:bodyPr>
          <a:lstStyle/>
          <a:p>
            <a:r>
              <a:rPr lang="en-US" sz="3800" dirty="0">
                <a:latin typeface="Andalus" pitchFamily="18" charset="-78"/>
                <a:cs typeface="Andalus" pitchFamily="18" charset="-78"/>
              </a:rPr>
              <a:t>ASDA focuses on IDIC model of CRM in a same manner like other supermarkets for example, Sainsbury</a:t>
            </a:r>
          </a:p>
          <a:p>
            <a:r>
              <a:rPr lang="en-US" sz="3800" dirty="0">
                <a:latin typeface="Andalus" pitchFamily="18" charset="-78"/>
                <a:cs typeface="Andalus" pitchFamily="18" charset="-78"/>
              </a:rPr>
              <a:t>Both ASDA and Sainsbury are members of ETI for ensuring ethical trading </a:t>
            </a:r>
          </a:p>
          <a:p>
            <a:r>
              <a:rPr lang="en-US" sz="3800" dirty="0">
                <a:latin typeface="Andalus" pitchFamily="18" charset="-78"/>
                <a:cs typeface="Andalus" pitchFamily="18" charset="-78"/>
              </a:rPr>
              <a:t>It maintains transparency with respect to business transactions, services and products</a:t>
            </a:r>
          </a:p>
          <a:p>
            <a:r>
              <a:rPr lang="en-US" sz="3800" dirty="0">
                <a:latin typeface="Andalus" pitchFamily="18" charset="-78"/>
                <a:cs typeface="Andalus" pitchFamily="18" charset="-78"/>
              </a:rPr>
              <a:t>ASDA is well aware of sustainable measures</a:t>
            </a:r>
          </a:p>
          <a:p>
            <a:r>
              <a:rPr lang="en-US" sz="3800" dirty="0">
                <a:latin typeface="Andalus" pitchFamily="18" charset="-78"/>
                <a:cs typeface="Andalus" pitchFamily="18" charset="-78"/>
              </a:rPr>
              <a:t>Sainsbury has planned to make its operations completely carbon neutral by 2040, likewise ASDA has decided to become 100% recyclable by 2025 </a:t>
            </a:r>
          </a:p>
          <a:p>
            <a:endParaRPr lang="en-US" dirty="0">
              <a:latin typeface="Andalus" pitchFamily="18" charset="-78"/>
              <a:cs typeface="Andalus" pitchFamily="18" charset="-78"/>
            </a:endParaRPr>
          </a:p>
        </p:txBody>
      </p:sp>
      <p:pic>
        <p:nvPicPr>
          <p:cNvPr id="5" name="Content Placeholder 4" descr="TRANSPORT.pn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334000" y="1752600"/>
            <a:ext cx="3505200" cy="2209800"/>
          </a:xfrm>
        </p:spPr>
      </p:pic>
      <p:pic>
        <p:nvPicPr>
          <p:cNvPr id="6" name="Picture 5" descr="energy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7800" y="4152900"/>
            <a:ext cx="3505200" cy="23241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>
                <a:latin typeface="Andalus" pitchFamily="18" charset="-78"/>
                <a:cs typeface="Andalus" pitchFamily="18" charset="-78"/>
              </a:rPr>
              <a:t>SWOT of ASDA</a:t>
            </a:r>
            <a:endParaRPr lang="en-US" sz="4000" dirty="0">
              <a:latin typeface="Andalus" pitchFamily="18" charset="-78"/>
              <a:cs typeface="Andalus" pitchFamily="18" charset="-78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914400" y="1447800"/>
          <a:ext cx="7162800" cy="4800600"/>
        </p:xfrm>
        <a:graphic>
          <a:graphicData uri="http://schemas.openxmlformats.org/drawingml/2006/table">
            <a:tbl>
              <a:tblPr/>
              <a:tblGrid>
                <a:gridCol w="358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81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8006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Vrinda"/>
                        </a:rPr>
                        <a:t>Strength </a:t>
                      </a:r>
                      <a:endParaRPr lang="en-US" sz="1100">
                        <a:latin typeface="Calibri"/>
                        <a:ea typeface="Calibri"/>
                        <a:cs typeface="Vrinda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Vrinda"/>
                        </a:rPr>
                        <a:t>Weakness </a:t>
                      </a:r>
                      <a:endParaRPr lang="en-US" sz="1100">
                        <a:latin typeface="Calibri"/>
                        <a:ea typeface="Calibri"/>
                        <a:cs typeface="Vrinda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20240">
                <a:tc>
                  <a:txBody>
                    <a:bodyPr/>
                    <a:lstStyle/>
                    <a:p>
                      <a:pPr marL="342900" marR="0" lvl="0" indent="-34290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GB" sz="12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Vrinda"/>
                        </a:rPr>
                        <a:t>Sustainability policies </a:t>
                      </a:r>
                      <a:endParaRPr lang="en-US" sz="1100">
                        <a:latin typeface="Calibri"/>
                        <a:ea typeface="Calibri"/>
                        <a:cs typeface="Vrinda"/>
                      </a:endParaRPr>
                    </a:p>
                    <a:p>
                      <a:pPr marL="342900" marR="0" lvl="0" indent="-34290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GB" sz="12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Vrinda"/>
                        </a:rPr>
                        <a:t>Ethical policies </a:t>
                      </a:r>
                      <a:endParaRPr lang="en-US" sz="1100">
                        <a:latin typeface="Calibri"/>
                        <a:ea typeface="Calibri"/>
                        <a:cs typeface="Vrinda"/>
                      </a:endParaRPr>
                    </a:p>
                    <a:p>
                      <a:pPr marL="342900" marR="0" lvl="0" indent="-34290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GB" sz="12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Vrinda"/>
                        </a:rPr>
                        <a:t>Social platforms </a:t>
                      </a:r>
                      <a:endParaRPr lang="en-US" sz="1100">
                        <a:latin typeface="Calibri"/>
                        <a:ea typeface="Calibri"/>
                        <a:cs typeface="Vrinda"/>
                      </a:endParaRPr>
                    </a:p>
                    <a:p>
                      <a:pPr marL="342900" marR="0" lvl="0" indent="-34290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GB" sz="12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Vrinda"/>
                        </a:rPr>
                        <a:t>Big global name </a:t>
                      </a:r>
                      <a:endParaRPr lang="en-US" sz="1100">
                        <a:latin typeface="Calibri"/>
                        <a:ea typeface="Calibri"/>
                        <a:cs typeface="Vrinda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GB" sz="12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Vrinda"/>
                        </a:rPr>
                        <a:t>Increase in the waste products </a:t>
                      </a:r>
                      <a:endParaRPr lang="en-US" sz="1100">
                        <a:latin typeface="Calibri"/>
                        <a:ea typeface="Calibri"/>
                        <a:cs typeface="Vrinda"/>
                      </a:endParaRPr>
                    </a:p>
                    <a:p>
                      <a:pPr marL="342900" marR="0" lvl="0" indent="-34290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GB" sz="12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Vrinda"/>
                        </a:rPr>
                        <a:t>Plastic packaging </a:t>
                      </a:r>
                      <a:endParaRPr lang="en-US" sz="1100">
                        <a:latin typeface="Calibri"/>
                        <a:ea typeface="Calibri"/>
                        <a:cs typeface="Vrinda"/>
                      </a:endParaRPr>
                    </a:p>
                    <a:p>
                      <a:pPr marL="342900" marR="0" lvl="0" indent="-34290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GB" sz="12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Vrinda"/>
                        </a:rPr>
                        <a:t>Non renewable resources </a:t>
                      </a:r>
                      <a:endParaRPr lang="en-US" sz="1100">
                        <a:latin typeface="Calibri"/>
                        <a:ea typeface="Calibri"/>
                        <a:cs typeface="Vrinda"/>
                      </a:endParaRPr>
                    </a:p>
                    <a:p>
                      <a:pPr marL="342900" marR="0" lvl="0" indent="-34290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GB" sz="12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Vrinda"/>
                        </a:rPr>
                        <a:t>Criticism to the advertisement campaigns </a:t>
                      </a:r>
                      <a:endParaRPr lang="en-US" sz="1100">
                        <a:latin typeface="Calibri"/>
                        <a:ea typeface="Calibri"/>
                        <a:cs typeface="Vrinda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006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Vrinda"/>
                        </a:rPr>
                        <a:t>Opportunity </a:t>
                      </a:r>
                      <a:endParaRPr lang="en-US" sz="1100">
                        <a:latin typeface="Calibri"/>
                        <a:ea typeface="Calibri"/>
                        <a:cs typeface="Vrinda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Vrinda"/>
                        </a:rPr>
                        <a:t>Threat </a:t>
                      </a:r>
                      <a:endParaRPr lang="en-US" sz="1100">
                        <a:latin typeface="Calibri"/>
                        <a:ea typeface="Calibri"/>
                        <a:cs typeface="Vrinda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20240">
                <a:tc>
                  <a:txBody>
                    <a:bodyPr/>
                    <a:lstStyle/>
                    <a:p>
                      <a:pPr marL="342900" marR="0" lvl="0" indent="-34290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GB" sz="12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Vrinda"/>
                        </a:rPr>
                        <a:t>Updated technologies </a:t>
                      </a:r>
                      <a:endParaRPr lang="en-US" sz="1100">
                        <a:latin typeface="Calibri"/>
                        <a:ea typeface="Calibri"/>
                        <a:cs typeface="Vrinda"/>
                      </a:endParaRPr>
                    </a:p>
                    <a:p>
                      <a:pPr marL="342900" marR="0" lvl="0" indent="-34290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GB" sz="12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Vrinda"/>
                        </a:rPr>
                        <a:t>High supply chains </a:t>
                      </a:r>
                      <a:endParaRPr lang="en-US" sz="1100">
                        <a:latin typeface="Calibri"/>
                        <a:ea typeface="Calibri"/>
                        <a:cs typeface="Vrinda"/>
                      </a:endParaRPr>
                    </a:p>
                    <a:p>
                      <a:pPr marL="342900" marR="0" lvl="0" indent="-34290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GB" sz="12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Vrinda"/>
                        </a:rPr>
                        <a:t>Secured market share </a:t>
                      </a:r>
                      <a:endParaRPr lang="en-US" sz="1100">
                        <a:latin typeface="Calibri"/>
                        <a:ea typeface="Calibri"/>
                        <a:cs typeface="Vrinda"/>
                      </a:endParaRPr>
                    </a:p>
                    <a:p>
                      <a:pPr marL="342900" marR="0" lvl="0" indent="-34290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GB" sz="12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Vrinda"/>
                        </a:rPr>
                        <a:t>DIY store in the market </a:t>
                      </a:r>
                      <a:endParaRPr lang="en-US" sz="1100">
                        <a:latin typeface="Calibri"/>
                        <a:ea typeface="Calibri"/>
                        <a:cs typeface="Vrinda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Vrinda"/>
                        </a:rPr>
                        <a:t>Huge competition</a:t>
                      </a:r>
                      <a:endParaRPr lang="en-US" sz="1100" dirty="0">
                        <a:latin typeface="Calibri"/>
                        <a:ea typeface="Calibri"/>
                        <a:cs typeface="Vrinda"/>
                      </a:endParaRPr>
                    </a:p>
                    <a:p>
                      <a:pPr marL="342900" marR="0" lvl="0" indent="-34290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Vrinda"/>
                        </a:rPr>
                        <a:t>Presence of substitution products</a:t>
                      </a:r>
                      <a:endParaRPr lang="en-US" sz="1100" dirty="0">
                        <a:latin typeface="Calibri"/>
                        <a:ea typeface="Calibri"/>
                        <a:cs typeface="Vrinda"/>
                      </a:endParaRPr>
                    </a:p>
                    <a:p>
                      <a:pPr marL="342900" marR="0" lvl="0" indent="-34290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Vrinda"/>
                        </a:rPr>
                        <a:t>Growth of the small only retailers  </a:t>
                      </a:r>
                      <a:endParaRPr lang="en-US" sz="1100" dirty="0">
                        <a:latin typeface="Calibri"/>
                        <a:ea typeface="Calibri"/>
                        <a:cs typeface="Vrinda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5516563"/>
          </a:xfrm>
        </p:spPr>
        <p:txBody>
          <a:bodyPr>
            <a:normAutofit fontScale="70000" lnSpcReduction="20000"/>
          </a:bodyPr>
          <a:lstStyle/>
          <a:p>
            <a:r>
              <a:rPr lang="en-GB" dirty="0">
                <a:latin typeface="Andalus" pitchFamily="18" charset="-78"/>
                <a:cs typeface="Andalus" pitchFamily="18" charset="-78"/>
              </a:rPr>
              <a:t>SWOT analysis reveals the sustainability and the ethical policies as it is helpful to meet all organizational objectives</a:t>
            </a:r>
          </a:p>
          <a:p>
            <a:r>
              <a:rPr lang="en-GB" dirty="0">
                <a:latin typeface="Andalus" pitchFamily="18" charset="-78"/>
                <a:cs typeface="Andalus" pitchFamily="18" charset="-78"/>
              </a:rPr>
              <a:t>The social media such as television, YouTube, twitter, </a:t>
            </a:r>
            <a:r>
              <a:rPr lang="en-GB" dirty="0" err="1">
                <a:latin typeface="Andalus" pitchFamily="18" charset="-78"/>
                <a:cs typeface="Andalus" pitchFamily="18" charset="-78"/>
              </a:rPr>
              <a:t>Instagram</a:t>
            </a:r>
            <a:r>
              <a:rPr lang="en-GB" dirty="0">
                <a:latin typeface="Andalus" pitchFamily="18" charset="-78"/>
                <a:cs typeface="Andalus" pitchFamily="18" charset="-78"/>
              </a:rPr>
              <a:t> and Google are helpful in effective marketing of the sustainable products. With the help of social platforms, ASDA has earned a big name in the market</a:t>
            </a:r>
          </a:p>
          <a:p>
            <a:r>
              <a:rPr lang="en-GB" dirty="0">
                <a:latin typeface="Andalus" pitchFamily="18" charset="-78"/>
                <a:cs typeface="Andalus" pitchFamily="18" charset="-78"/>
              </a:rPr>
              <a:t>ASDA is also having different types of weakness as the waste materials are getting increased due to the plastic products</a:t>
            </a:r>
          </a:p>
          <a:p>
            <a:r>
              <a:rPr lang="en-GB" dirty="0">
                <a:latin typeface="Andalus" pitchFamily="18" charset="-78"/>
                <a:cs typeface="Andalus" pitchFamily="18" charset="-78"/>
              </a:rPr>
              <a:t>The organization had to use plastic packaging due to lack of alternative options and to keep the grocery materials safe</a:t>
            </a:r>
          </a:p>
          <a:p>
            <a:r>
              <a:rPr lang="en-GB" dirty="0">
                <a:latin typeface="Andalus" pitchFamily="18" charset="-78"/>
                <a:cs typeface="Andalus" pitchFamily="18" charset="-78"/>
              </a:rPr>
              <a:t>The non renewable resources are getting depleted which is affecting the environment and changing the attitude of the customers (Stout, 2017)</a:t>
            </a:r>
          </a:p>
          <a:p>
            <a:r>
              <a:rPr lang="en-GB" dirty="0">
                <a:latin typeface="Andalus" pitchFamily="18" charset="-78"/>
                <a:cs typeface="Andalus" pitchFamily="18" charset="-78"/>
              </a:rPr>
              <a:t>The customers are either switching brand and the sales rate of ASDA is getting reduced</a:t>
            </a:r>
          </a:p>
          <a:p>
            <a:r>
              <a:rPr lang="en-GB" dirty="0"/>
              <a:t>The promotional activities are getting criticized in the market due to lack of sustainability policies</a:t>
            </a:r>
            <a:endParaRPr lang="en-US" dirty="0"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592763"/>
          </a:xfrm>
        </p:spPr>
        <p:txBody>
          <a:bodyPr>
            <a:normAutofit/>
          </a:bodyPr>
          <a:lstStyle/>
          <a:p>
            <a:r>
              <a:rPr lang="en-GB" sz="2500" dirty="0">
                <a:latin typeface="Andalus" pitchFamily="18" charset="-78"/>
                <a:cs typeface="Andalus" pitchFamily="18" charset="-78"/>
              </a:rPr>
              <a:t>With the help of updated technologies and supply chains, ASDA is successful in developing the products which is improving customer relation management</a:t>
            </a:r>
          </a:p>
          <a:p>
            <a:r>
              <a:rPr lang="en-GB" sz="2500" dirty="0">
                <a:latin typeface="Andalus" pitchFamily="18" charset="-78"/>
                <a:cs typeface="Andalus" pitchFamily="18" charset="-78"/>
              </a:rPr>
              <a:t>The threat which is faced by ASDA in the UK market is huge competition due to substitution products</a:t>
            </a:r>
          </a:p>
          <a:p>
            <a:r>
              <a:rPr lang="en-GB" sz="2500" dirty="0">
                <a:latin typeface="Andalus" pitchFamily="18" charset="-78"/>
                <a:cs typeface="Andalus" pitchFamily="18" charset="-78"/>
              </a:rPr>
              <a:t>The small retail business which exists on the online platforms is affecting the sales rate ASDA</a:t>
            </a:r>
          </a:p>
          <a:p>
            <a:r>
              <a:rPr lang="en-GB" sz="2500" dirty="0">
                <a:latin typeface="Andalus" pitchFamily="18" charset="-78"/>
                <a:cs typeface="Andalus" pitchFamily="18" charset="-78"/>
              </a:rPr>
              <a:t>The customers are switching brands which is also affecting the brand image of ASDA in the market and failing to survive within the competition</a:t>
            </a:r>
            <a:endParaRPr lang="en-US" sz="2500" dirty="0"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/>
          </a:bodyPr>
          <a:lstStyle/>
          <a:p>
            <a:r>
              <a:rPr lang="en-US" sz="4000" b="1" dirty="0">
                <a:latin typeface="Andalus" pitchFamily="18" charset="-78"/>
                <a:cs typeface="Andalus" pitchFamily="18" charset="-78"/>
              </a:rPr>
              <a:t>References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990600"/>
            <a:ext cx="8229600" cy="4525963"/>
          </a:xfrm>
        </p:spPr>
        <p:txBody>
          <a:bodyPr>
            <a:noAutofit/>
          </a:bodyPr>
          <a:lstStyle/>
          <a:p>
            <a:r>
              <a:rPr lang="en-GB" sz="2000" dirty="0">
                <a:latin typeface="Andalus" pitchFamily="18" charset="-78"/>
                <a:cs typeface="Andalus" pitchFamily="18" charset="-78"/>
              </a:rPr>
              <a:t>Stout, P.A., ASDA Ltd, (2017). </a:t>
            </a:r>
            <a:r>
              <a:rPr lang="en-GB" sz="2000" i="1" dirty="0">
                <a:latin typeface="Andalus" pitchFamily="18" charset="-78"/>
                <a:cs typeface="Andalus" pitchFamily="18" charset="-78"/>
              </a:rPr>
              <a:t>System and method for supporting operations in a retail store</a:t>
            </a:r>
            <a:r>
              <a:rPr lang="en-GB" sz="2000" dirty="0">
                <a:latin typeface="Andalus" pitchFamily="18" charset="-78"/>
                <a:cs typeface="Andalus" pitchFamily="18" charset="-78"/>
              </a:rPr>
              <a:t>. U.S. Patent Application 15/519,967.</a:t>
            </a:r>
            <a:endParaRPr lang="en-US" sz="2000" dirty="0">
              <a:latin typeface="Andalus" pitchFamily="18" charset="-78"/>
              <a:cs typeface="Andalus" pitchFamily="18" charset="-78"/>
            </a:endParaRPr>
          </a:p>
          <a:p>
            <a:r>
              <a:rPr lang="en-GB" sz="2000" dirty="0" err="1">
                <a:latin typeface="Andalus" pitchFamily="18" charset="-78"/>
                <a:cs typeface="Andalus" pitchFamily="18" charset="-78"/>
              </a:rPr>
              <a:t>Santouridis</a:t>
            </a:r>
            <a:r>
              <a:rPr lang="en-GB" sz="2000" dirty="0">
                <a:latin typeface="Andalus" pitchFamily="18" charset="-78"/>
                <a:cs typeface="Andalus" pitchFamily="18" charset="-78"/>
              </a:rPr>
              <a:t>, I. and </a:t>
            </a:r>
            <a:r>
              <a:rPr lang="en-GB" sz="2000" dirty="0" err="1">
                <a:latin typeface="Andalus" pitchFamily="18" charset="-78"/>
                <a:cs typeface="Andalus" pitchFamily="18" charset="-78"/>
              </a:rPr>
              <a:t>Veraki</a:t>
            </a:r>
            <a:r>
              <a:rPr lang="en-GB" sz="2000" dirty="0">
                <a:latin typeface="Andalus" pitchFamily="18" charset="-78"/>
                <a:cs typeface="Andalus" pitchFamily="18" charset="-78"/>
              </a:rPr>
              <a:t>, A., 2017. Customer relationship management and customer satisfaction: the mediating role of relationship quality. </a:t>
            </a:r>
            <a:r>
              <a:rPr lang="en-GB" sz="2000" i="1" dirty="0">
                <a:latin typeface="Andalus" pitchFamily="18" charset="-78"/>
                <a:cs typeface="Andalus" pitchFamily="18" charset="-78"/>
              </a:rPr>
              <a:t>Total Quality Management &amp; Business Excellence</a:t>
            </a:r>
            <a:r>
              <a:rPr lang="en-GB" sz="2000" dirty="0">
                <a:latin typeface="Andalus" pitchFamily="18" charset="-78"/>
                <a:cs typeface="Andalus" pitchFamily="18" charset="-78"/>
              </a:rPr>
              <a:t>, </a:t>
            </a:r>
            <a:r>
              <a:rPr lang="en-GB" sz="2000" i="1" dirty="0">
                <a:latin typeface="Andalus" pitchFamily="18" charset="-78"/>
                <a:cs typeface="Andalus" pitchFamily="18" charset="-78"/>
              </a:rPr>
              <a:t>28</a:t>
            </a:r>
            <a:r>
              <a:rPr lang="en-GB" sz="2000" dirty="0">
                <a:latin typeface="Andalus" pitchFamily="18" charset="-78"/>
                <a:cs typeface="Andalus" pitchFamily="18" charset="-78"/>
              </a:rPr>
              <a:t>(9-10), pp.1122-1133.</a:t>
            </a:r>
            <a:endParaRPr lang="en-US" sz="2000" dirty="0">
              <a:latin typeface="Andalus" pitchFamily="18" charset="-78"/>
              <a:cs typeface="Andalus" pitchFamily="18" charset="-78"/>
            </a:endParaRPr>
          </a:p>
          <a:p>
            <a:r>
              <a:rPr lang="en-GB" sz="2000" dirty="0">
                <a:latin typeface="Andalus" pitchFamily="18" charset="-78"/>
                <a:cs typeface="Andalus" pitchFamily="18" charset="-78"/>
              </a:rPr>
              <a:t>Trevino, L.K., Hartman, L.P. and Brown, M., (2019). Moral person and moral manager: How executives develop a reputation for ethical leadership. </a:t>
            </a:r>
            <a:r>
              <a:rPr lang="en-GB" sz="2000" i="1" dirty="0">
                <a:latin typeface="Andalus" pitchFamily="18" charset="-78"/>
                <a:cs typeface="Andalus" pitchFamily="18" charset="-78"/>
              </a:rPr>
              <a:t>California management review</a:t>
            </a:r>
            <a:r>
              <a:rPr lang="en-GB" sz="2000" dirty="0">
                <a:latin typeface="Andalus" pitchFamily="18" charset="-78"/>
                <a:cs typeface="Andalus" pitchFamily="18" charset="-78"/>
              </a:rPr>
              <a:t>, </a:t>
            </a:r>
            <a:r>
              <a:rPr lang="en-GB" sz="2000" i="1" dirty="0">
                <a:latin typeface="Andalus" pitchFamily="18" charset="-78"/>
                <a:cs typeface="Andalus" pitchFamily="18" charset="-78"/>
              </a:rPr>
              <a:t>42</a:t>
            </a:r>
            <a:r>
              <a:rPr lang="en-GB" sz="2000" dirty="0">
                <a:latin typeface="Andalus" pitchFamily="18" charset="-78"/>
                <a:cs typeface="Andalus" pitchFamily="18" charset="-78"/>
              </a:rPr>
              <a:t>(4), pp.128-142.</a:t>
            </a:r>
            <a:endParaRPr lang="en-US" sz="2000" dirty="0">
              <a:latin typeface="Andalus" pitchFamily="18" charset="-78"/>
              <a:cs typeface="Andalus" pitchFamily="18" charset="-78"/>
            </a:endParaRPr>
          </a:p>
          <a:p>
            <a:r>
              <a:rPr lang="en-GB" sz="2000" dirty="0" err="1">
                <a:latin typeface="Andalus" pitchFamily="18" charset="-78"/>
                <a:cs typeface="Andalus" pitchFamily="18" charset="-78"/>
              </a:rPr>
              <a:t>Quak</a:t>
            </a:r>
            <a:r>
              <a:rPr lang="en-GB" sz="2000" dirty="0">
                <a:latin typeface="Andalus" pitchFamily="18" charset="-78"/>
                <a:cs typeface="Andalus" pitchFamily="18" charset="-78"/>
              </a:rPr>
              <a:t>, H.J. and De </a:t>
            </a:r>
            <a:r>
              <a:rPr lang="en-GB" sz="2000" dirty="0" err="1">
                <a:latin typeface="Andalus" pitchFamily="18" charset="-78"/>
                <a:cs typeface="Andalus" pitchFamily="18" charset="-78"/>
              </a:rPr>
              <a:t>Koster</a:t>
            </a:r>
            <a:r>
              <a:rPr lang="en-GB" sz="2000" dirty="0">
                <a:latin typeface="Andalus" pitchFamily="18" charset="-78"/>
                <a:cs typeface="Andalus" pitchFamily="18" charset="-78"/>
              </a:rPr>
              <a:t>, M.B.M., (2017). Exploring retailers’ sensitivity to local sustainability policies. </a:t>
            </a:r>
            <a:r>
              <a:rPr lang="en-GB" sz="2000" i="1" dirty="0">
                <a:latin typeface="Andalus" pitchFamily="18" charset="-78"/>
                <a:cs typeface="Andalus" pitchFamily="18" charset="-78"/>
              </a:rPr>
              <a:t>Journal of Operations Management</a:t>
            </a:r>
            <a:r>
              <a:rPr lang="en-GB" sz="2000" dirty="0">
                <a:latin typeface="Andalus" pitchFamily="18" charset="-78"/>
                <a:cs typeface="Andalus" pitchFamily="18" charset="-78"/>
              </a:rPr>
              <a:t>, </a:t>
            </a:r>
            <a:r>
              <a:rPr lang="en-GB" sz="2000" i="1" dirty="0">
                <a:latin typeface="Andalus" pitchFamily="18" charset="-78"/>
                <a:cs typeface="Andalus" pitchFamily="18" charset="-78"/>
              </a:rPr>
              <a:t>25</a:t>
            </a:r>
            <a:r>
              <a:rPr lang="en-GB" sz="2000" dirty="0">
                <a:latin typeface="Andalus" pitchFamily="18" charset="-78"/>
                <a:cs typeface="Andalus" pitchFamily="18" charset="-78"/>
              </a:rPr>
              <a:t>(6), pp.1103-1122.</a:t>
            </a:r>
            <a:endParaRPr lang="en-US" sz="2000" dirty="0">
              <a:latin typeface="Andalus" pitchFamily="18" charset="-78"/>
              <a:cs typeface="Andalus" pitchFamily="18" charset="-78"/>
            </a:endParaRPr>
          </a:p>
          <a:p>
            <a:r>
              <a:rPr lang="en-GB" sz="2000" dirty="0" err="1">
                <a:latin typeface="Andalus" pitchFamily="18" charset="-78"/>
                <a:cs typeface="Andalus" pitchFamily="18" charset="-78"/>
              </a:rPr>
              <a:t>Maheshwari</a:t>
            </a:r>
            <a:r>
              <a:rPr lang="en-GB" sz="2000" dirty="0">
                <a:latin typeface="Andalus" pitchFamily="18" charset="-78"/>
                <a:cs typeface="Andalus" pitchFamily="18" charset="-78"/>
              </a:rPr>
              <a:t>, P. and </a:t>
            </a:r>
            <a:r>
              <a:rPr lang="en-GB" sz="2000" dirty="0" err="1">
                <a:latin typeface="Andalus" pitchFamily="18" charset="-78"/>
                <a:cs typeface="Andalus" pitchFamily="18" charset="-78"/>
              </a:rPr>
              <a:t>Kushwah</a:t>
            </a:r>
            <a:r>
              <a:rPr lang="en-GB" sz="2000" dirty="0">
                <a:latin typeface="Andalus" pitchFamily="18" charset="-78"/>
                <a:cs typeface="Andalus" pitchFamily="18" charset="-78"/>
              </a:rPr>
              <a:t>, B.S., (2019). Customer Loyalty Approach of CRM. </a:t>
            </a:r>
            <a:r>
              <a:rPr lang="en-GB" sz="2000" i="1" dirty="0">
                <a:latin typeface="Andalus" pitchFamily="18" charset="-78"/>
                <a:cs typeface="Andalus" pitchFamily="18" charset="-78"/>
              </a:rPr>
              <a:t>Journal of the Gujarat Research Society</a:t>
            </a:r>
            <a:r>
              <a:rPr lang="en-GB" sz="2000" dirty="0">
                <a:latin typeface="Andalus" pitchFamily="18" charset="-78"/>
                <a:cs typeface="Andalus" pitchFamily="18" charset="-78"/>
              </a:rPr>
              <a:t>, </a:t>
            </a:r>
            <a:r>
              <a:rPr lang="en-GB" sz="2000" i="1" dirty="0">
                <a:latin typeface="Andalus" pitchFamily="18" charset="-78"/>
                <a:cs typeface="Andalus" pitchFamily="18" charset="-78"/>
              </a:rPr>
              <a:t>21</a:t>
            </a:r>
            <a:r>
              <a:rPr lang="en-GB" sz="2000" dirty="0">
                <a:latin typeface="Andalus" pitchFamily="18" charset="-78"/>
                <a:cs typeface="Andalus" pitchFamily="18" charset="-78"/>
              </a:rPr>
              <a:t>(16), pp.64-72.</a:t>
            </a:r>
            <a:endParaRPr lang="en-US" sz="2000" dirty="0">
              <a:latin typeface="Andalus" pitchFamily="18" charset="-78"/>
              <a:cs typeface="Andalus" pitchFamily="18" charset="-78"/>
            </a:endParaRPr>
          </a:p>
          <a:p>
            <a:r>
              <a:rPr lang="en-US" sz="2000" dirty="0">
                <a:latin typeface="Andalus" pitchFamily="18" charset="-78"/>
                <a:cs typeface="Andalus" pitchFamily="18" charset="-78"/>
              </a:rPr>
              <a:t>marketingweek.com, (2018). </a:t>
            </a:r>
            <a:r>
              <a:rPr lang="en-US" sz="2000" dirty="0" err="1">
                <a:latin typeface="Andalus" pitchFamily="18" charset="-78"/>
                <a:cs typeface="Andalus" pitchFamily="18" charset="-78"/>
              </a:rPr>
              <a:t>Asda</a:t>
            </a:r>
            <a:r>
              <a:rPr lang="en-US" sz="2000" dirty="0">
                <a:latin typeface="Andalus" pitchFamily="18" charset="-78"/>
                <a:cs typeface="Andalus" pitchFamily="18" charset="-78"/>
              </a:rPr>
              <a:t> PUTS FOCUS ON IMPROVING BRAND TRUST AFTER SALES RISE. Available at: https://www.marketingweek.com/asda-sales-brand-trust/ [Accessed on: 10 January 2020] </a:t>
            </a:r>
          </a:p>
          <a:p>
            <a:endParaRPr lang="en-US" sz="2000" dirty="0"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downloa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0" y="2133600"/>
            <a:ext cx="5062537" cy="328429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830</Words>
  <Application>Microsoft Office PowerPoint</Application>
  <PresentationFormat>On-screen Show (4:3)</PresentationFormat>
  <Paragraphs>80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Andalus</vt:lpstr>
      <vt:lpstr>Arial</vt:lpstr>
      <vt:lpstr>Calibri</vt:lpstr>
      <vt:lpstr>Symbol</vt:lpstr>
      <vt:lpstr>Times New Roman</vt:lpstr>
      <vt:lpstr>Office Theme</vt:lpstr>
      <vt:lpstr>A critical perspective of ASDA in relation to its CRM, Ethics, Sustainability and Quality Policies and Operations</vt:lpstr>
      <vt:lpstr>Customer Relationship Management (CRM)</vt:lpstr>
      <vt:lpstr>Sustainability/Ethics</vt:lpstr>
      <vt:lpstr>Quality</vt:lpstr>
      <vt:lpstr>Benefits and Drawbacks of CRM</vt:lpstr>
      <vt:lpstr>Benefits and Drawbacks of Sustainability/Ethics</vt:lpstr>
      <vt:lpstr>Benefits and Drawbacks of Quality System</vt:lpstr>
      <vt:lpstr>ASDA’s engagement with CRM, Ethics/Sustainability and Quality System (Compare with Sainsbury)</vt:lpstr>
      <vt:lpstr>SWOT of ASDA</vt:lpstr>
      <vt:lpstr>PowerPoint Presentation</vt:lpstr>
      <vt:lpstr>PowerPoint Presentation</vt:lpstr>
      <vt:lpstr>References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</dc:creator>
  <cp:lastModifiedBy>Muminur Rahman</cp:lastModifiedBy>
  <cp:revision>58</cp:revision>
  <dcterms:created xsi:type="dcterms:W3CDTF">2020-03-13T07:02:37Z</dcterms:created>
  <dcterms:modified xsi:type="dcterms:W3CDTF">2020-03-13T12:20:41Z</dcterms:modified>
</cp:coreProperties>
</file>