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59" r:id="rId5"/>
    <p:sldId id="261" r:id="rId6"/>
    <p:sldId id="266" r:id="rId7"/>
    <p:sldId id="263" r:id="rId8"/>
    <p:sldId id="264" r:id="rId9"/>
    <p:sldId id="265" r:id="rId10"/>
    <p:sldId id="271" r:id="rId11"/>
    <p:sldId id="267" r:id="rId12"/>
    <p:sldId id="268" r:id="rId13"/>
    <p:sldId id="273" r:id="rId14"/>
    <p:sldId id="274" r:id="rId15"/>
    <p:sldId id="275" r:id="rId16"/>
    <p:sldId id="276" r:id="rId17"/>
    <p:sldId id="279" r:id="rId18"/>
    <p:sldId id="270" r:id="rId19"/>
    <p:sldId id="278" r:id="rId20"/>
    <p:sldId id="277" r:id="rId21"/>
    <p:sldId id="269"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0" autoAdjust="0"/>
    <p:restoredTop sz="94660"/>
  </p:normalViewPr>
  <p:slideViewPr>
    <p:cSldViewPr snapToGrid="0">
      <p:cViewPr varScale="1">
        <p:scale>
          <a:sx n="130" d="100"/>
          <a:sy n="130" d="100"/>
        </p:scale>
        <p:origin x="168"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F6B2467-7B30-4CA4-ACF5-B9B9BA223FD1}" type="datetimeFigureOut">
              <a:rPr lang="en-GB" smtClean="0"/>
              <a:t>03/02/2020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88DCD8-BE4B-4CF3-BE7A-D26914725A05}" type="slidenum">
              <a:rPr lang="en-GB" smtClean="0"/>
              <a:t>‹#›</a:t>
            </a:fld>
            <a:endParaRPr lang="en-GB"/>
          </a:p>
        </p:txBody>
      </p:sp>
    </p:spTree>
    <p:extLst>
      <p:ext uri="{BB962C8B-B14F-4D97-AF65-F5344CB8AC3E}">
        <p14:creationId xmlns:p14="http://schemas.microsoft.com/office/powerpoint/2010/main" val="38610538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6B2467-7B30-4CA4-ACF5-B9B9BA223FD1}" type="datetimeFigureOut">
              <a:rPr lang="en-GB" smtClean="0"/>
              <a:t>03/02/2020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88DCD8-BE4B-4CF3-BE7A-D26914725A05}" type="slidenum">
              <a:rPr lang="en-GB" smtClean="0"/>
              <a:t>‹#›</a:t>
            </a:fld>
            <a:endParaRPr lang="en-GB"/>
          </a:p>
        </p:txBody>
      </p:sp>
    </p:spTree>
    <p:extLst>
      <p:ext uri="{BB962C8B-B14F-4D97-AF65-F5344CB8AC3E}">
        <p14:creationId xmlns:p14="http://schemas.microsoft.com/office/powerpoint/2010/main" val="35364620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6B2467-7B30-4CA4-ACF5-B9B9BA223FD1}" type="datetimeFigureOut">
              <a:rPr lang="en-GB" smtClean="0"/>
              <a:t>03/02/2020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88DCD8-BE4B-4CF3-BE7A-D26914725A05}" type="slidenum">
              <a:rPr lang="en-GB" smtClean="0"/>
              <a:t>‹#›</a:t>
            </a:fld>
            <a:endParaRPr lang="en-GB"/>
          </a:p>
        </p:txBody>
      </p:sp>
    </p:spTree>
    <p:extLst>
      <p:ext uri="{BB962C8B-B14F-4D97-AF65-F5344CB8AC3E}">
        <p14:creationId xmlns:p14="http://schemas.microsoft.com/office/powerpoint/2010/main" val="1532292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6B2467-7B30-4CA4-ACF5-B9B9BA223FD1}" type="datetimeFigureOut">
              <a:rPr lang="en-GB" smtClean="0"/>
              <a:t>03/02/2020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88DCD8-BE4B-4CF3-BE7A-D26914725A05}" type="slidenum">
              <a:rPr lang="en-GB" smtClean="0"/>
              <a:t>‹#›</a:t>
            </a:fld>
            <a:endParaRPr lang="en-GB"/>
          </a:p>
        </p:txBody>
      </p:sp>
    </p:spTree>
    <p:extLst>
      <p:ext uri="{BB962C8B-B14F-4D97-AF65-F5344CB8AC3E}">
        <p14:creationId xmlns:p14="http://schemas.microsoft.com/office/powerpoint/2010/main" val="7449058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6B2467-7B30-4CA4-ACF5-B9B9BA223FD1}" type="datetimeFigureOut">
              <a:rPr lang="en-GB" smtClean="0"/>
              <a:t>03/02/2020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F88DCD8-BE4B-4CF3-BE7A-D26914725A05}" type="slidenum">
              <a:rPr lang="en-GB" smtClean="0"/>
              <a:t>‹#›</a:t>
            </a:fld>
            <a:endParaRPr lang="en-GB"/>
          </a:p>
        </p:txBody>
      </p:sp>
    </p:spTree>
    <p:extLst>
      <p:ext uri="{BB962C8B-B14F-4D97-AF65-F5344CB8AC3E}">
        <p14:creationId xmlns:p14="http://schemas.microsoft.com/office/powerpoint/2010/main" val="121591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6B2467-7B30-4CA4-ACF5-B9B9BA223FD1}" type="datetimeFigureOut">
              <a:rPr lang="en-GB" smtClean="0"/>
              <a:t>03/02/2020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F88DCD8-BE4B-4CF3-BE7A-D26914725A05}" type="slidenum">
              <a:rPr lang="en-GB" smtClean="0"/>
              <a:t>‹#›</a:t>
            </a:fld>
            <a:endParaRPr lang="en-GB"/>
          </a:p>
        </p:txBody>
      </p:sp>
    </p:spTree>
    <p:extLst>
      <p:ext uri="{BB962C8B-B14F-4D97-AF65-F5344CB8AC3E}">
        <p14:creationId xmlns:p14="http://schemas.microsoft.com/office/powerpoint/2010/main" val="24239733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6B2467-7B30-4CA4-ACF5-B9B9BA223FD1}" type="datetimeFigureOut">
              <a:rPr lang="en-GB" smtClean="0"/>
              <a:t>03/02/2020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F88DCD8-BE4B-4CF3-BE7A-D26914725A05}" type="slidenum">
              <a:rPr lang="en-GB" smtClean="0"/>
              <a:t>‹#›</a:t>
            </a:fld>
            <a:endParaRPr lang="en-GB"/>
          </a:p>
        </p:txBody>
      </p:sp>
    </p:spTree>
    <p:extLst>
      <p:ext uri="{BB962C8B-B14F-4D97-AF65-F5344CB8AC3E}">
        <p14:creationId xmlns:p14="http://schemas.microsoft.com/office/powerpoint/2010/main" val="1688080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6B2467-7B30-4CA4-ACF5-B9B9BA223FD1}" type="datetimeFigureOut">
              <a:rPr lang="en-GB" smtClean="0"/>
              <a:t>03/02/2020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88DCD8-BE4B-4CF3-BE7A-D26914725A05}" type="slidenum">
              <a:rPr lang="en-GB" smtClean="0"/>
              <a:t>‹#›</a:t>
            </a:fld>
            <a:endParaRPr lang="en-GB"/>
          </a:p>
        </p:txBody>
      </p:sp>
    </p:spTree>
    <p:extLst>
      <p:ext uri="{BB962C8B-B14F-4D97-AF65-F5344CB8AC3E}">
        <p14:creationId xmlns:p14="http://schemas.microsoft.com/office/powerpoint/2010/main" val="1479223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F6B2467-7B30-4CA4-ACF5-B9B9BA223FD1}" type="datetimeFigureOut">
              <a:rPr lang="en-GB" smtClean="0"/>
              <a:t>03/02/2020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88DCD8-BE4B-4CF3-BE7A-D26914725A05}" type="slidenum">
              <a:rPr lang="en-GB" smtClean="0"/>
              <a:t>‹#›</a:t>
            </a:fld>
            <a:endParaRPr lang="en-GB"/>
          </a:p>
        </p:txBody>
      </p:sp>
    </p:spTree>
    <p:extLst>
      <p:ext uri="{BB962C8B-B14F-4D97-AF65-F5344CB8AC3E}">
        <p14:creationId xmlns:p14="http://schemas.microsoft.com/office/powerpoint/2010/main" val="21556695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6B2467-7B30-4CA4-ACF5-B9B9BA223FD1}" type="datetimeFigureOut">
              <a:rPr lang="en-GB" smtClean="0"/>
              <a:t>03/02/2020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88DCD8-BE4B-4CF3-BE7A-D26914725A05}" type="slidenum">
              <a:rPr lang="en-GB" smtClean="0"/>
              <a:t>‹#›</a:t>
            </a:fld>
            <a:endParaRPr lang="en-GB"/>
          </a:p>
        </p:txBody>
      </p:sp>
    </p:spTree>
    <p:extLst>
      <p:ext uri="{BB962C8B-B14F-4D97-AF65-F5344CB8AC3E}">
        <p14:creationId xmlns:p14="http://schemas.microsoft.com/office/powerpoint/2010/main" val="1614569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6B2467-7B30-4CA4-ACF5-B9B9BA223FD1}" type="datetimeFigureOut">
              <a:rPr lang="en-GB" smtClean="0"/>
              <a:t>03/02/2020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88DCD8-BE4B-4CF3-BE7A-D26914725A05}"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998818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6B2467-7B30-4CA4-ACF5-B9B9BA223FD1}" type="datetimeFigureOut">
              <a:rPr lang="en-GB" smtClean="0"/>
              <a:t>03/02/2020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88DCD8-BE4B-4CF3-BE7A-D26914725A05}" type="slidenum">
              <a:rPr lang="en-GB" smtClean="0"/>
              <a:t>‹#›</a:t>
            </a:fld>
            <a:endParaRPr lang="en-GB"/>
          </a:p>
        </p:txBody>
      </p:sp>
    </p:spTree>
    <p:extLst>
      <p:ext uri="{BB962C8B-B14F-4D97-AF65-F5344CB8AC3E}">
        <p14:creationId xmlns:p14="http://schemas.microsoft.com/office/powerpoint/2010/main" val="19047147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6B2467-7B30-4CA4-ACF5-B9B9BA223FD1}" type="datetimeFigureOut">
              <a:rPr lang="en-GB" smtClean="0"/>
              <a:t>03/02/2020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88DCD8-BE4B-4CF3-BE7A-D26914725A0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6131057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6B2467-7B30-4CA4-ACF5-B9B9BA223FD1}" type="datetimeFigureOut">
              <a:rPr lang="en-GB" smtClean="0"/>
              <a:t>03/02/2020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88DCD8-BE4B-4CF3-BE7A-D26914725A05}" type="slidenum">
              <a:rPr lang="en-GB" smtClean="0"/>
              <a:t>‹#›</a:t>
            </a:fld>
            <a:endParaRPr lang="en-GB"/>
          </a:p>
        </p:txBody>
      </p:sp>
    </p:spTree>
    <p:extLst>
      <p:ext uri="{BB962C8B-B14F-4D97-AF65-F5344CB8AC3E}">
        <p14:creationId xmlns:p14="http://schemas.microsoft.com/office/powerpoint/2010/main" val="36267988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6B2467-7B30-4CA4-ACF5-B9B9BA223FD1}" type="datetimeFigureOut">
              <a:rPr lang="en-GB" smtClean="0"/>
              <a:t>03/02/2020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88DCD8-BE4B-4CF3-BE7A-D26914725A05}" type="slidenum">
              <a:rPr lang="en-GB" smtClean="0"/>
              <a:t>‹#›</a:t>
            </a:fld>
            <a:endParaRPr lang="en-GB"/>
          </a:p>
        </p:txBody>
      </p:sp>
    </p:spTree>
    <p:extLst>
      <p:ext uri="{BB962C8B-B14F-4D97-AF65-F5344CB8AC3E}">
        <p14:creationId xmlns:p14="http://schemas.microsoft.com/office/powerpoint/2010/main" val="11872179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6B2467-7B30-4CA4-ACF5-B9B9BA223FD1}" type="datetimeFigureOut">
              <a:rPr lang="en-GB" smtClean="0"/>
              <a:t>03/02/2020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88DCD8-BE4B-4CF3-BE7A-D26914725A05}" type="slidenum">
              <a:rPr lang="en-GB" smtClean="0"/>
              <a:t>‹#›</a:t>
            </a:fld>
            <a:endParaRPr lang="en-GB"/>
          </a:p>
        </p:txBody>
      </p:sp>
    </p:spTree>
    <p:extLst>
      <p:ext uri="{BB962C8B-B14F-4D97-AF65-F5344CB8AC3E}">
        <p14:creationId xmlns:p14="http://schemas.microsoft.com/office/powerpoint/2010/main" val="35034123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F6B2467-7B30-4CA4-ACF5-B9B9BA223FD1}" type="datetimeFigureOut">
              <a:rPr lang="en-GB" smtClean="0"/>
              <a:t>03/02/2020</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8F88DCD8-BE4B-4CF3-BE7A-D26914725A05}" type="slidenum">
              <a:rPr lang="en-GB" smtClean="0"/>
              <a:t>‹#›</a:t>
            </a:fld>
            <a:endParaRPr lang="en-GB"/>
          </a:p>
        </p:txBody>
      </p:sp>
    </p:spTree>
    <p:extLst>
      <p:ext uri="{BB962C8B-B14F-4D97-AF65-F5344CB8AC3E}">
        <p14:creationId xmlns:p14="http://schemas.microsoft.com/office/powerpoint/2010/main" val="3917721994"/>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23D900-F732-4FD6-894C-A20F4747E432}"/>
              </a:ext>
            </a:extLst>
          </p:cNvPr>
          <p:cNvSpPr>
            <a:spLocks noGrp="1"/>
          </p:cNvSpPr>
          <p:nvPr>
            <p:ph type="ctrTitle"/>
          </p:nvPr>
        </p:nvSpPr>
        <p:spPr/>
        <p:txBody>
          <a:bodyPr/>
          <a:lstStyle/>
          <a:p>
            <a:r>
              <a:rPr lang="en-GB" dirty="0"/>
              <a:t>Rhetorical Warfare: Praise and Blame in Cicero’s </a:t>
            </a:r>
            <a:r>
              <a:rPr lang="en-GB" i="1" dirty="0"/>
              <a:t>Philippics 2</a:t>
            </a:r>
            <a:r>
              <a:rPr lang="en-GB" dirty="0"/>
              <a:t>-6</a:t>
            </a:r>
            <a:br>
              <a:rPr lang="en-GB" dirty="0"/>
            </a:br>
            <a:endParaRPr lang="en-GB" dirty="0"/>
          </a:p>
        </p:txBody>
      </p:sp>
      <p:sp>
        <p:nvSpPr>
          <p:cNvPr id="3" name="Subtitle 2">
            <a:extLst>
              <a:ext uri="{FF2B5EF4-FFF2-40B4-BE49-F238E27FC236}">
                <a16:creationId xmlns:a16="http://schemas.microsoft.com/office/drawing/2014/main" id="{709F0691-F844-43E8-A263-7AF86491727E}"/>
              </a:ext>
            </a:extLst>
          </p:cNvPr>
          <p:cNvSpPr>
            <a:spLocks noGrp="1"/>
          </p:cNvSpPr>
          <p:nvPr>
            <p:ph type="subTitle" idx="1"/>
          </p:nvPr>
        </p:nvSpPr>
        <p:spPr/>
        <p:txBody>
          <a:bodyPr>
            <a:normAutofit/>
          </a:bodyPr>
          <a:lstStyle/>
          <a:p>
            <a:r>
              <a:rPr lang="en-GB" sz="2400" dirty="0"/>
              <a:t>Joseph Ogden, 1704684</a:t>
            </a:r>
          </a:p>
        </p:txBody>
      </p:sp>
    </p:spTree>
    <p:extLst>
      <p:ext uri="{BB962C8B-B14F-4D97-AF65-F5344CB8AC3E}">
        <p14:creationId xmlns:p14="http://schemas.microsoft.com/office/powerpoint/2010/main" val="13058744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330354-AD13-467F-AE6F-5D791A22B849}"/>
              </a:ext>
            </a:extLst>
          </p:cNvPr>
          <p:cNvSpPr>
            <a:spLocks noGrp="1"/>
          </p:cNvSpPr>
          <p:nvPr>
            <p:ph type="title"/>
          </p:nvPr>
        </p:nvSpPr>
        <p:spPr/>
        <p:txBody>
          <a:bodyPr/>
          <a:lstStyle/>
          <a:p>
            <a:r>
              <a:rPr lang="en-GB" dirty="0"/>
              <a:t>Main arguments…</a:t>
            </a:r>
          </a:p>
        </p:txBody>
      </p:sp>
      <p:sp>
        <p:nvSpPr>
          <p:cNvPr id="3" name="Content Placeholder 2">
            <a:extLst>
              <a:ext uri="{FF2B5EF4-FFF2-40B4-BE49-F238E27FC236}">
                <a16:creationId xmlns:a16="http://schemas.microsoft.com/office/drawing/2014/main" id="{34C43506-764E-4586-886A-3A448C7F9F2F}"/>
              </a:ext>
            </a:extLst>
          </p:cNvPr>
          <p:cNvSpPr>
            <a:spLocks noGrp="1"/>
          </p:cNvSpPr>
          <p:nvPr>
            <p:ph idx="1"/>
          </p:nvPr>
        </p:nvSpPr>
        <p:spPr>
          <a:xfrm>
            <a:off x="677334" y="1551093"/>
            <a:ext cx="8596668" cy="4490269"/>
          </a:xfrm>
        </p:spPr>
        <p:txBody>
          <a:bodyPr>
            <a:normAutofit/>
          </a:bodyPr>
          <a:lstStyle/>
          <a:p>
            <a:r>
              <a:rPr lang="en-GB" sz="2000" dirty="0"/>
              <a:t>Cicero’s </a:t>
            </a:r>
            <a:r>
              <a:rPr lang="en-GB" sz="2000" i="1" dirty="0"/>
              <a:t>Philippics </a:t>
            </a:r>
            <a:r>
              <a:rPr lang="en-GB" sz="2000" dirty="0"/>
              <a:t>utilise the dichotomy of praise and blame (two typically </a:t>
            </a:r>
            <a:r>
              <a:rPr lang="en-GB" sz="2000" i="1" dirty="0"/>
              <a:t>epideictic</a:t>
            </a:r>
            <a:r>
              <a:rPr lang="en-GB" sz="2000" dirty="0"/>
              <a:t> devices) within the context of concise deliberative senatorial speeches in order to present Antony as </a:t>
            </a:r>
            <a:r>
              <a:rPr lang="en-GB" sz="2000" i="1" dirty="0" err="1"/>
              <a:t>hostis</a:t>
            </a:r>
            <a:r>
              <a:rPr lang="en-GB" sz="2000" i="1" dirty="0"/>
              <a:t> </a:t>
            </a:r>
            <a:r>
              <a:rPr lang="en-GB" sz="2000" dirty="0"/>
              <a:t>in contrast with Octavian (amongst others) as champion of the Republic. I argue that through comparison with the anomalous </a:t>
            </a:r>
            <a:r>
              <a:rPr lang="en-GB" sz="2000" i="1" dirty="0"/>
              <a:t>Philippic </a:t>
            </a:r>
            <a:r>
              <a:rPr lang="en-GB" sz="2000" dirty="0"/>
              <a:t>2, we can observe that a number of epideictic elements are incorporated within the corpus, notably present in Cicero’s ‘self-fashioning’.</a:t>
            </a:r>
          </a:p>
          <a:p>
            <a:r>
              <a:rPr lang="en-GB" sz="2000" dirty="0"/>
              <a:t>Cicero cleverly pairs these senatorial speeches with </a:t>
            </a:r>
            <a:r>
              <a:rPr lang="en-GB" sz="2000" i="1" dirty="0" err="1"/>
              <a:t>contiones</a:t>
            </a:r>
            <a:r>
              <a:rPr lang="en-GB" sz="2000" i="1" dirty="0"/>
              <a:t> </a:t>
            </a:r>
            <a:r>
              <a:rPr lang="en-GB" sz="2000" dirty="0"/>
              <a:t>(public assembly speeches) in order to add momentum to his campaign by altering public perception and justifying both his successes and losses</a:t>
            </a:r>
          </a:p>
          <a:p>
            <a:r>
              <a:rPr lang="en-GB" sz="2000" dirty="0"/>
              <a:t>Through self-praise, praise of the public body and of the senate and key political players, Cicero deftly creates the impression of everyone’s fate being intertwined with that of the Republic</a:t>
            </a:r>
          </a:p>
        </p:txBody>
      </p:sp>
    </p:spTree>
    <p:extLst>
      <p:ext uri="{BB962C8B-B14F-4D97-AF65-F5344CB8AC3E}">
        <p14:creationId xmlns:p14="http://schemas.microsoft.com/office/powerpoint/2010/main" val="8443116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DF920-B63D-46C9-BB1F-4B06F27E53C7}"/>
              </a:ext>
            </a:extLst>
          </p:cNvPr>
          <p:cNvSpPr>
            <a:spLocks noGrp="1"/>
          </p:cNvSpPr>
          <p:nvPr>
            <p:ph type="title"/>
          </p:nvPr>
        </p:nvSpPr>
        <p:spPr/>
        <p:txBody>
          <a:bodyPr/>
          <a:lstStyle/>
          <a:p>
            <a:r>
              <a:rPr lang="en-GB" dirty="0"/>
              <a:t>Why speeches 2-6?</a:t>
            </a:r>
          </a:p>
        </p:txBody>
      </p:sp>
      <p:sp>
        <p:nvSpPr>
          <p:cNvPr id="3" name="Content Placeholder 2">
            <a:extLst>
              <a:ext uri="{FF2B5EF4-FFF2-40B4-BE49-F238E27FC236}">
                <a16:creationId xmlns:a16="http://schemas.microsoft.com/office/drawing/2014/main" id="{56CFA590-BE96-432F-9A18-BB3926B76E27}"/>
              </a:ext>
            </a:extLst>
          </p:cNvPr>
          <p:cNvSpPr>
            <a:spLocks noGrp="1"/>
          </p:cNvSpPr>
          <p:nvPr>
            <p:ph idx="1"/>
          </p:nvPr>
        </p:nvSpPr>
        <p:spPr>
          <a:xfrm>
            <a:off x="677334" y="1584961"/>
            <a:ext cx="8596668" cy="4456402"/>
          </a:xfrm>
        </p:spPr>
        <p:txBody>
          <a:bodyPr/>
          <a:lstStyle/>
          <a:p>
            <a:r>
              <a:rPr lang="en-GB" dirty="0"/>
              <a:t>From a methodological perspective, there is an element of measurability in looking at the two sets of speeches, because a) 3+4 and 5+6 are both pairs of senatorial speeches and </a:t>
            </a:r>
            <a:r>
              <a:rPr lang="en-GB" i="1" dirty="0" err="1"/>
              <a:t>contiones</a:t>
            </a:r>
            <a:r>
              <a:rPr lang="en-GB" dirty="0"/>
              <a:t>, and b) because events between the two sets enable us to look at how Cicero’s steps up his rhetoric as developments occur</a:t>
            </a:r>
          </a:p>
          <a:p>
            <a:r>
              <a:rPr lang="en-GB" dirty="0"/>
              <a:t>Whilst </a:t>
            </a:r>
            <a:r>
              <a:rPr lang="en-GB" i="1" dirty="0"/>
              <a:t>Philippic </a:t>
            </a:r>
            <a:r>
              <a:rPr lang="en-GB" dirty="0"/>
              <a:t>2 features some of the most striking examples of invective, it is somewhat anomalous because it was never actually delivered and was not circulated until a much later date. I initially omitted the speech for this reason on the basis drawing comparisons would be problematic. I now believe those points of comparison in terms of style and ‘epideictic’ vs ‘deliberative’ are the very reason why the speech should be included.</a:t>
            </a:r>
          </a:p>
          <a:p>
            <a:r>
              <a:rPr lang="en-GB" dirty="0"/>
              <a:t>As a set, I believe these speeches offer 3 different lens under which to examine praise and blame and Cicero’s literary techniques within the neat confines of a short period of history.</a:t>
            </a:r>
          </a:p>
        </p:txBody>
      </p:sp>
    </p:spTree>
    <p:extLst>
      <p:ext uri="{BB962C8B-B14F-4D97-AF65-F5344CB8AC3E}">
        <p14:creationId xmlns:p14="http://schemas.microsoft.com/office/powerpoint/2010/main" val="13139727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0580A-AB56-47A7-AC36-F42AF89D8C12}"/>
              </a:ext>
            </a:extLst>
          </p:cNvPr>
          <p:cNvSpPr>
            <a:spLocks noGrp="1"/>
          </p:cNvSpPr>
          <p:nvPr>
            <p:ph type="title"/>
          </p:nvPr>
        </p:nvSpPr>
        <p:spPr/>
        <p:txBody>
          <a:bodyPr/>
          <a:lstStyle/>
          <a:p>
            <a:r>
              <a:rPr lang="en-GB" dirty="0"/>
              <a:t>Chapter layout</a:t>
            </a:r>
          </a:p>
        </p:txBody>
      </p:sp>
      <p:sp>
        <p:nvSpPr>
          <p:cNvPr id="3" name="Content Placeholder 2">
            <a:extLst>
              <a:ext uri="{FF2B5EF4-FFF2-40B4-BE49-F238E27FC236}">
                <a16:creationId xmlns:a16="http://schemas.microsoft.com/office/drawing/2014/main" id="{3029DDB4-A8B6-48ED-BCC6-213B71C38213}"/>
              </a:ext>
            </a:extLst>
          </p:cNvPr>
          <p:cNvSpPr>
            <a:spLocks noGrp="1"/>
          </p:cNvSpPr>
          <p:nvPr>
            <p:ph idx="1"/>
          </p:nvPr>
        </p:nvSpPr>
        <p:spPr>
          <a:xfrm>
            <a:off x="677334" y="1442721"/>
            <a:ext cx="8596668" cy="4598642"/>
          </a:xfrm>
        </p:spPr>
        <p:txBody>
          <a:bodyPr/>
          <a:lstStyle/>
          <a:p>
            <a:r>
              <a:rPr lang="en-GB" dirty="0"/>
              <a:t>Introduction, methodology, and brief literature review</a:t>
            </a:r>
          </a:p>
          <a:p>
            <a:endParaRPr lang="en-GB" dirty="0"/>
          </a:p>
          <a:p>
            <a:r>
              <a:rPr lang="en-GB" dirty="0"/>
              <a:t>Chapter 1 – Praise and Blame in </a:t>
            </a:r>
            <a:r>
              <a:rPr lang="en-GB" i="1" dirty="0"/>
              <a:t>Philippic </a:t>
            </a:r>
            <a:r>
              <a:rPr lang="en-GB" dirty="0"/>
              <a:t>2</a:t>
            </a:r>
          </a:p>
          <a:p>
            <a:r>
              <a:rPr lang="en-GB" dirty="0"/>
              <a:t>Chapter 2 – Praise and Blame in </a:t>
            </a:r>
            <a:r>
              <a:rPr lang="en-GB" i="1" dirty="0"/>
              <a:t>Philippics </a:t>
            </a:r>
            <a:r>
              <a:rPr lang="en-GB" dirty="0"/>
              <a:t>3-4</a:t>
            </a:r>
          </a:p>
          <a:p>
            <a:r>
              <a:rPr lang="en-GB" dirty="0"/>
              <a:t>Chapter 3 – Praise and Blame in </a:t>
            </a:r>
            <a:r>
              <a:rPr lang="en-GB" i="1" dirty="0"/>
              <a:t>Philippics 5</a:t>
            </a:r>
            <a:r>
              <a:rPr lang="en-GB" dirty="0"/>
              <a:t>-6</a:t>
            </a:r>
          </a:p>
          <a:p>
            <a:endParaRPr lang="en-GB" dirty="0"/>
          </a:p>
          <a:p>
            <a:r>
              <a:rPr lang="en-GB" dirty="0"/>
              <a:t>Conclusion (will function as a short final chapter, drawing together arguments)</a:t>
            </a:r>
          </a:p>
          <a:p>
            <a:endParaRPr lang="en-GB" dirty="0"/>
          </a:p>
          <a:p>
            <a:pPr marL="0" indent="0">
              <a:buNone/>
            </a:pPr>
            <a:endParaRPr lang="en-GB" dirty="0"/>
          </a:p>
        </p:txBody>
      </p:sp>
    </p:spTree>
    <p:extLst>
      <p:ext uri="{BB962C8B-B14F-4D97-AF65-F5344CB8AC3E}">
        <p14:creationId xmlns:p14="http://schemas.microsoft.com/office/powerpoint/2010/main" val="24820348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55CFFB-F158-47F2-93A7-680CCC0752E3}"/>
              </a:ext>
            </a:extLst>
          </p:cNvPr>
          <p:cNvSpPr>
            <a:spLocks noGrp="1"/>
          </p:cNvSpPr>
          <p:nvPr>
            <p:ph type="title"/>
          </p:nvPr>
        </p:nvSpPr>
        <p:spPr>
          <a:xfrm>
            <a:off x="677334" y="609600"/>
            <a:ext cx="8596668" cy="724747"/>
          </a:xfrm>
        </p:spPr>
        <p:txBody>
          <a:bodyPr/>
          <a:lstStyle/>
          <a:p>
            <a:r>
              <a:rPr lang="en-GB" dirty="0"/>
              <a:t>Literature Review</a:t>
            </a:r>
          </a:p>
        </p:txBody>
      </p:sp>
      <p:sp>
        <p:nvSpPr>
          <p:cNvPr id="3" name="Content Placeholder 2">
            <a:extLst>
              <a:ext uri="{FF2B5EF4-FFF2-40B4-BE49-F238E27FC236}">
                <a16:creationId xmlns:a16="http://schemas.microsoft.com/office/drawing/2014/main" id="{61B4D35E-FF0B-414B-B284-EAD450F5E8F0}"/>
              </a:ext>
            </a:extLst>
          </p:cNvPr>
          <p:cNvSpPr>
            <a:spLocks noGrp="1"/>
          </p:cNvSpPr>
          <p:nvPr>
            <p:ph idx="1"/>
          </p:nvPr>
        </p:nvSpPr>
        <p:spPr>
          <a:xfrm>
            <a:off x="677334" y="1266613"/>
            <a:ext cx="8596668" cy="4774749"/>
          </a:xfrm>
        </p:spPr>
        <p:txBody>
          <a:bodyPr/>
          <a:lstStyle/>
          <a:p>
            <a:r>
              <a:rPr lang="en-GB" dirty="0"/>
              <a:t>Brief exploration of current literature on the </a:t>
            </a:r>
            <a:r>
              <a:rPr lang="en-GB" i="1" dirty="0"/>
              <a:t>Philippics, </a:t>
            </a:r>
            <a:r>
              <a:rPr lang="en-GB" dirty="0"/>
              <a:t>praise and blame, and also more wide-scoped but relevant works on Ciceronian oratory.</a:t>
            </a:r>
          </a:p>
          <a:p>
            <a:r>
              <a:rPr lang="en-GB" dirty="0"/>
              <a:t>Much attention has been given to the subject of praise and blame in Roman oratory (particularly on that of Cicero), most notably within an edited collection on the subject (Smith and Covino, 2010)</a:t>
            </a:r>
          </a:p>
          <a:p>
            <a:r>
              <a:rPr lang="en-GB" dirty="0"/>
              <a:t>Particularly crucial to the field and my topic especially is the works of </a:t>
            </a:r>
            <a:r>
              <a:rPr lang="en-GB" dirty="0" err="1"/>
              <a:t>Manuwald</a:t>
            </a:r>
            <a:r>
              <a:rPr lang="en-GB" dirty="0"/>
              <a:t>, who has written extensively on the </a:t>
            </a:r>
            <a:r>
              <a:rPr lang="en-GB" i="1" dirty="0"/>
              <a:t>Philippics. </a:t>
            </a:r>
            <a:r>
              <a:rPr lang="en-GB" dirty="0"/>
              <a:t>Her commentary on the </a:t>
            </a:r>
            <a:r>
              <a:rPr lang="en-GB" i="1" dirty="0"/>
              <a:t>Philippics</a:t>
            </a:r>
            <a:r>
              <a:rPr lang="en-GB" dirty="0"/>
              <a:t> 3-9 (2007) in particular is crucially informative. Other commentaries that were long overdue are now also available, including Ramsey’s commentary on </a:t>
            </a:r>
            <a:r>
              <a:rPr lang="en-GB" i="1" dirty="0"/>
              <a:t>Philippics </a:t>
            </a:r>
            <a:r>
              <a:rPr lang="en-GB" dirty="0"/>
              <a:t>1 and 2 and </a:t>
            </a:r>
            <a:r>
              <a:rPr lang="en-GB" dirty="0" err="1"/>
              <a:t>Gildenhard’s</a:t>
            </a:r>
            <a:r>
              <a:rPr lang="en-GB" dirty="0"/>
              <a:t> commentary on </a:t>
            </a:r>
            <a:r>
              <a:rPr lang="en-GB" i="1" dirty="0"/>
              <a:t>Philippics </a:t>
            </a:r>
            <a:r>
              <a:rPr lang="en-GB" dirty="0"/>
              <a:t>2, and Dawes’ commentary on </a:t>
            </a:r>
            <a:r>
              <a:rPr lang="en-GB" i="1" dirty="0"/>
              <a:t>Philippics</a:t>
            </a:r>
            <a:r>
              <a:rPr lang="en-GB" dirty="0"/>
              <a:t> 10-11.</a:t>
            </a:r>
          </a:p>
          <a:p>
            <a:r>
              <a:rPr lang="en-GB" dirty="0"/>
              <a:t>An abundance of scholarship is now available on the </a:t>
            </a:r>
            <a:r>
              <a:rPr lang="en-GB" i="1" dirty="0"/>
              <a:t>Philippics</a:t>
            </a:r>
            <a:r>
              <a:rPr lang="en-GB" dirty="0"/>
              <a:t>, as speech 2 in particular continues to attract great attention. </a:t>
            </a:r>
          </a:p>
          <a:p>
            <a:pPr marL="0" indent="0">
              <a:buNone/>
            </a:pPr>
            <a:r>
              <a:rPr lang="en-GB" dirty="0"/>
              <a:t> </a:t>
            </a:r>
          </a:p>
        </p:txBody>
      </p:sp>
    </p:spTree>
    <p:extLst>
      <p:ext uri="{BB962C8B-B14F-4D97-AF65-F5344CB8AC3E}">
        <p14:creationId xmlns:p14="http://schemas.microsoft.com/office/powerpoint/2010/main" val="35666920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A023F-8D2E-4267-BC45-24757F5E61FB}"/>
              </a:ext>
            </a:extLst>
          </p:cNvPr>
          <p:cNvSpPr>
            <a:spLocks noGrp="1"/>
          </p:cNvSpPr>
          <p:nvPr>
            <p:ph type="title"/>
          </p:nvPr>
        </p:nvSpPr>
        <p:spPr/>
        <p:txBody>
          <a:bodyPr/>
          <a:lstStyle/>
          <a:p>
            <a:r>
              <a:rPr lang="en-GB" dirty="0"/>
              <a:t>Historical context of the speeches</a:t>
            </a:r>
          </a:p>
        </p:txBody>
      </p:sp>
      <p:sp>
        <p:nvSpPr>
          <p:cNvPr id="3" name="Content Placeholder 2">
            <a:extLst>
              <a:ext uri="{FF2B5EF4-FFF2-40B4-BE49-F238E27FC236}">
                <a16:creationId xmlns:a16="http://schemas.microsoft.com/office/drawing/2014/main" id="{88D8C4A9-7251-46E4-A577-85FC9BA33987}"/>
              </a:ext>
            </a:extLst>
          </p:cNvPr>
          <p:cNvSpPr>
            <a:spLocks noGrp="1"/>
          </p:cNvSpPr>
          <p:nvPr>
            <p:ph idx="1"/>
          </p:nvPr>
        </p:nvSpPr>
        <p:spPr>
          <a:xfrm>
            <a:off x="677334" y="1389185"/>
            <a:ext cx="8596668" cy="4652177"/>
          </a:xfrm>
        </p:spPr>
        <p:txBody>
          <a:bodyPr/>
          <a:lstStyle/>
          <a:p>
            <a:r>
              <a:rPr lang="en-GB" dirty="0"/>
              <a:t>Speech 2 is a pamphlet circulated amongst some of Cicero’s friends initially, responding to Antony’s denunciation of him following the first </a:t>
            </a:r>
            <a:r>
              <a:rPr lang="en-GB" i="1" dirty="0"/>
              <a:t>Philippic</a:t>
            </a:r>
            <a:r>
              <a:rPr lang="en-GB" dirty="0"/>
              <a:t>.</a:t>
            </a:r>
          </a:p>
          <a:p>
            <a:endParaRPr lang="en-GB" dirty="0"/>
          </a:p>
          <a:p>
            <a:r>
              <a:rPr lang="en-GB" dirty="0"/>
              <a:t>Speeches 3 and 4 occur in November 44 after Antony leaves Rome to take Gaul from Brutus. With two new consuls (</a:t>
            </a:r>
            <a:r>
              <a:rPr lang="en-GB" dirty="0" err="1"/>
              <a:t>Pansa</a:t>
            </a:r>
            <a:r>
              <a:rPr lang="en-GB" dirty="0"/>
              <a:t> and </a:t>
            </a:r>
            <a:r>
              <a:rPr lang="en-GB" dirty="0" err="1"/>
              <a:t>Hirtius</a:t>
            </a:r>
            <a:r>
              <a:rPr lang="en-GB" dirty="0"/>
              <a:t>) about to be elected and Brutus under siege, the primary concern of </a:t>
            </a:r>
            <a:r>
              <a:rPr lang="en-GB" i="1" dirty="0"/>
              <a:t>Philippic </a:t>
            </a:r>
            <a:r>
              <a:rPr lang="en-GB" dirty="0"/>
              <a:t>3 was to urge ‘the senate to give its official approval to the actions of Octavian and D. Brutus in resisting Antony’ (Hall, 2002, p.276). </a:t>
            </a:r>
          </a:p>
          <a:p>
            <a:endParaRPr lang="en-GB" dirty="0"/>
          </a:p>
          <a:p>
            <a:r>
              <a:rPr lang="en-GB" dirty="0"/>
              <a:t>Speeches 5 and 6 occur in January 43. With Antony’s supporters pursuing peaceful negotiations in the Senate, Cicero encourages the senate again to honour Octavian, Brutus and Lepidus whilst arguing against an embassy being sent to Antony (Hall, 2002, p.276). Cicero is unsuccessful with regards to the embassy.</a:t>
            </a:r>
          </a:p>
          <a:p>
            <a:endParaRPr lang="en-GB" dirty="0"/>
          </a:p>
        </p:txBody>
      </p:sp>
    </p:spTree>
    <p:extLst>
      <p:ext uri="{BB962C8B-B14F-4D97-AF65-F5344CB8AC3E}">
        <p14:creationId xmlns:p14="http://schemas.microsoft.com/office/powerpoint/2010/main" val="30561002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EAD25-331A-4F19-BD0C-8F985308563B}"/>
              </a:ext>
            </a:extLst>
          </p:cNvPr>
          <p:cNvSpPr>
            <a:spLocks noGrp="1"/>
          </p:cNvSpPr>
          <p:nvPr>
            <p:ph type="title"/>
          </p:nvPr>
        </p:nvSpPr>
        <p:spPr/>
        <p:txBody>
          <a:bodyPr/>
          <a:lstStyle/>
          <a:p>
            <a:r>
              <a:rPr lang="en-GB" dirty="0"/>
              <a:t>Importance of the </a:t>
            </a:r>
            <a:r>
              <a:rPr lang="en-GB" i="1" dirty="0" err="1"/>
              <a:t>contiones</a:t>
            </a:r>
            <a:endParaRPr lang="en-GB" dirty="0"/>
          </a:p>
        </p:txBody>
      </p:sp>
      <p:sp>
        <p:nvSpPr>
          <p:cNvPr id="3" name="Content Placeholder 2">
            <a:extLst>
              <a:ext uri="{FF2B5EF4-FFF2-40B4-BE49-F238E27FC236}">
                <a16:creationId xmlns:a16="http://schemas.microsoft.com/office/drawing/2014/main" id="{FAEDAFE8-D772-4398-BC8B-0B84BD2D954D}"/>
              </a:ext>
            </a:extLst>
          </p:cNvPr>
          <p:cNvSpPr>
            <a:spLocks noGrp="1"/>
          </p:cNvSpPr>
          <p:nvPr>
            <p:ph idx="1"/>
          </p:nvPr>
        </p:nvSpPr>
        <p:spPr>
          <a:xfrm>
            <a:off x="677334" y="1361440"/>
            <a:ext cx="8596668" cy="4958079"/>
          </a:xfrm>
        </p:spPr>
        <p:txBody>
          <a:bodyPr>
            <a:normAutofit lnSpcReduction="10000"/>
          </a:bodyPr>
          <a:lstStyle/>
          <a:p>
            <a:r>
              <a:rPr lang="en-GB" sz="2000" dirty="0"/>
              <a:t>The need to increase and maintain popular support was obvious given the current state of flux following Caesar’s assassination.</a:t>
            </a:r>
          </a:p>
          <a:p>
            <a:r>
              <a:rPr lang="en-GB" sz="2000" dirty="0"/>
              <a:t>On speech 4: ‘Cicero exploits the </a:t>
            </a:r>
            <a:r>
              <a:rPr lang="en-GB" sz="2000" i="1" dirty="0" err="1"/>
              <a:t>contio</a:t>
            </a:r>
            <a:r>
              <a:rPr lang="en-GB" sz="2000" dirty="0"/>
              <a:t> speech to introduce the Senate decree as a first step towards his ultimate goal, even though this Senate decree is not an unequivocal commitment to such a stance against Antony. Thereby Cicero endows it with a much greater significance and is able to claim universal support for his policy’ (</a:t>
            </a:r>
            <a:r>
              <a:rPr lang="en-GB" sz="2000" dirty="0" err="1"/>
              <a:t>Manuwald</a:t>
            </a:r>
            <a:r>
              <a:rPr lang="en-GB" sz="2000" dirty="0"/>
              <a:t>, 2012, p.171).</a:t>
            </a:r>
          </a:p>
          <a:p>
            <a:r>
              <a:rPr lang="en-GB" sz="2000" dirty="0"/>
              <a:t>So, the </a:t>
            </a:r>
            <a:r>
              <a:rPr lang="en-GB" sz="2000" i="1" dirty="0" err="1"/>
              <a:t>contiones</a:t>
            </a:r>
            <a:r>
              <a:rPr lang="en-GB" sz="2000" dirty="0"/>
              <a:t> have a function that extends beyond simply reporting events that happened at a meeting of the Senate. They are a continuation of Cicero’s narrative.</a:t>
            </a:r>
          </a:p>
          <a:p>
            <a:r>
              <a:rPr lang="en-GB" sz="2000" i="1" dirty="0" err="1"/>
              <a:t>Contiones</a:t>
            </a:r>
            <a:r>
              <a:rPr lang="en-GB" sz="2000" i="1" dirty="0"/>
              <a:t> </a:t>
            </a:r>
            <a:r>
              <a:rPr lang="en-GB" sz="2000" dirty="0"/>
              <a:t>were just as important as senatorial meetings. They required the speaker to possess </a:t>
            </a:r>
            <a:r>
              <a:rPr lang="en-GB" sz="2000" i="1" dirty="0" err="1"/>
              <a:t>auctoritas</a:t>
            </a:r>
            <a:r>
              <a:rPr lang="en-GB" sz="2000" dirty="0"/>
              <a:t> and be able to utilise ‘popular eloquence’ in order to exploit emotion (David, 2006, p.424-425).</a:t>
            </a:r>
            <a:endParaRPr lang="en-GB" sz="2000" i="1" dirty="0"/>
          </a:p>
        </p:txBody>
      </p:sp>
    </p:spTree>
    <p:extLst>
      <p:ext uri="{BB962C8B-B14F-4D97-AF65-F5344CB8AC3E}">
        <p14:creationId xmlns:p14="http://schemas.microsoft.com/office/powerpoint/2010/main" val="6280051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EAD25-331A-4F19-BD0C-8F985308563B}"/>
              </a:ext>
            </a:extLst>
          </p:cNvPr>
          <p:cNvSpPr>
            <a:spLocks noGrp="1"/>
          </p:cNvSpPr>
          <p:nvPr>
            <p:ph type="title"/>
          </p:nvPr>
        </p:nvSpPr>
        <p:spPr/>
        <p:txBody>
          <a:bodyPr/>
          <a:lstStyle/>
          <a:p>
            <a:r>
              <a:rPr lang="en-GB" dirty="0"/>
              <a:t>Importance of the </a:t>
            </a:r>
            <a:r>
              <a:rPr lang="en-GB" i="1" dirty="0" err="1"/>
              <a:t>contiones</a:t>
            </a:r>
            <a:endParaRPr lang="en-GB" dirty="0"/>
          </a:p>
        </p:txBody>
      </p:sp>
      <p:sp>
        <p:nvSpPr>
          <p:cNvPr id="3" name="Content Placeholder 2">
            <a:extLst>
              <a:ext uri="{FF2B5EF4-FFF2-40B4-BE49-F238E27FC236}">
                <a16:creationId xmlns:a16="http://schemas.microsoft.com/office/drawing/2014/main" id="{FAEDAFE8-D772-4398-BC8B-0B84BD2D954D}"/>
              </a:ext>
            </a:extLst>
          </p:cNvPr>
          <p:cNvSpPr>
            <a:spLocks noGrp="1"/>
          </p:cNvSpPr>
          <p:nvPr>
            <p:ph idx="1"/>
          </p:nvPr>
        </p:nvSpPr>
        <p:spPr>
          <a:xfrm>
            <a:off x="677334" y="1361440"/>
            <a:ext cx="8596668" cy="4958079"/>
          </a:xfrm>
        </p:spPr>
        <p:txBody>
          <a:bodyPr>
            <a:normAutofit/>
          </a:bodyPr>
          <a:lstStyle/>
          <a:p>
            <a:r>
              <a:rPr lang="en-GB" sz="2000" dirty="0"/>
              <a:t>Cicero achieves this by being ingratiating from the beginning. ‘And now I am much more elated still, because </a:t>
            </a:r>
            <a:r>
              <a:rPr lang="en-GB" sz="2000" b="1" dirty="0"/>
              <a:t>you too</a:t>
            </a:r>
            <a:r>
              <a:rPr lang="en-GB" sz="2000" dirty="0"/>
              <a:t> with such great unanimity and with such a </a:t>
            </a:r>
            <a:r>
              <a:rPr lang="en-GB" sz="2000" dirty="0" err="1"/>
              <a:t>clamor</a:t>
            </a:r>
            <a:r>
              <a:rPr lang="en-GB" sz="2000" dirty="0"/>
              <a:t> </a:t>
            </a:r>
            <a:r>
              <a:rPr lang="en-GB" sz="2000" b="1" dirty="0"/>
              <a:t>have sanctioned our declaration that he is an enemy.</a:t>
            </a:r>
            <a:r>
              <a:rPr lang="en-GB" sz="2000" dirty="0"/>
              <a:t>’ (</a:t>
            </a:r>
            <a:r>
              <a:rPr lang="en-GB" sz="2000" dirty="0" err="1"/>
              <a:t>Cic</a:t>
            </a:r>
            <a:r>
              <a:rPr lang="en-GB" sz="2000" dirty="0"/>
              <a:t>. </a:t>
            </a:r>
            <a:r>
              <a:rPr lang="en-GB" sz="2000" i="1" dirty="0"/>
              <a:t>Phil.</a:t>
            </a:r>
            <a:r>
              <a:rPr lang="en-GB" sz="2000" dirty="0"/>
              <a:t> 4.2). Dichotomy of praise and blame clear here – and by doing so Cicero ties the public to his cause, and the presentation of Antony transcends the actual events of the Senate meeting.</a:t>
            </a:r>
          </a:p>
          <a:p>
            <a:r>
              <a:rPr lang="en-GB" sz="2000" dirty="0"/>
              <a:t>This is immediately reinforced by proclaiming Octavian as a hero of the Republic, ‘this young man adopted the design which none of us had ventured to hope for, which beyond all question none of us were acquainted with, of raising an invincible army of his father's soldiers, and </a:t>
            </a:r>
            <a:r>
              <a:rPr lang="en-GB" sz="2000" b="1" dirty="0"/>
              <a:t>so hindering the frenzy of Antonius</a:t>
            </a:r>
            <a:r>
              <a:rPr lang="en-GB" sz="2000" dirty="0"/>
              <a:t>, spurred on as it was by the most inhuman counsels, </a:t>
            </a:r>
            <a:r>
              <a:rPr lang="en-GB" sz="2000" b="1" dirty="0"/>
              <a:t>from the power of doing mischief to the republic</a:t>
            </a:r>
            <a:r>
              <a:rPr lang="en-GB" sz="2000" dirty="0"/>
              <a:t>.’ (</a:t>
            </a:r>
            <a:r>
              <a:rPr lang="en-GB" sz="2000" dirty="0" err="1"/>
              <a:t>Cic</a:t>
            </a:r>
            <a:r>
              <a:rPr lang="en-GB" sz="2000" dirty="0"/>
              <a:t>. </a:t>
            </a:r>
            <a:r>
              <a:rPr lang="en-GB" sz="2000" i="1" dirty="0"/>
              <a:t>Phil</a:t>
            </a:r>
            <a:r>
              <a:rPr lang="en-GB" sz="2000" dirty="0"/>
              <a:t>. 4.3).  </a:t>
            </a:r>
          </a:p>
          <a:p>
            <a:endParaRPr lang="en-GB" sz="2000" dirty="0"/>
          </a:p>
        </p:txBody>
      </p:sp>
    </p:spTree>
    <p:extLst>
      <p:ext uri="{BB962C8B-B14F-4D97-AF65-F5344CB8AC3E}">
        <p14:creationId xmlns:p14="http://schemas.microsoft.com/office/powerpoint/2010/main" val="3678349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EAD25-331A-4F19-BD0C-8F985308563B}"/>
              </a:ext>
            </a:extLst>
          </p:cNvPr>
          <p:cNvSpPr>
            <a:spLocks noGrp="1"/>
          </p:cNvSpPr>
          <p:nvPr>
            <p:ph type="title"/>
          </p:nvPr>
        </p:nvSpPr>
        <p:spPr/>
        <p:txBody>
          <a:bodyPr/>
          <a:lstStyle/>
          <a:p>
            <a:r>
              <a:rPr lang="en-GB" dirty="0"/>
              <a:t>Importance of the </a:t>
            </a:r>
            <a:r>
              <a:rPr lang="en-GB" i="1" dirty="0" err="1"/>
              <a:t>contiones</a:t>
            </a:r>
            <a:endParaRPr lang="en-GB" dirty="0"/>
          </a:p>
        </p:txBody>
      </p:sp>
      <p:sp>
        <p:nvSpPr>
          <p:cNvPr id="3" name="Content Placeholder 2">
            <a:extLst>
              <a:ext uri="{FF2B5EF4-FFF2-40B4-BE49-F238E27FC236}">
                <a16:creationId xmlns:a16="http://schemas.microsoft.com/office/drawing/2014/main" id="{FAEDAFE8-D772-4398-BC8B-0B84BD2D954D}"/>
              </a:ext>
            </a:extLst>
          </p:cNvPr>
          <p:cNvSpPr>
            <a:spLocks noGrp="1"/>
          </p:cNvSpPr>
          <p:nvPr>
            <p:ph idx="1"/>
          </p:nvPr>
        </p:nvSpPr>
        <p:spPr>
          <a:xfrm>
            <a:off x="677334" y="1361440"/>
            <a:ext cx="8596668" cy="4958079"/>
          </a:xfrm>
        </p:spPr>
        <p:txBody>
          <a:bodyPr>
            <a:normAutofit/>
          </a:bodyPr>
          <a:lstStyle/>
          <a:p>
            <a:r>
              <a:rPr lang="en-GB" sz="2000" dirty="0"/>
              <a:t>On speech 6: ‘However, Cicero manages to exploit the </a:t>
            </a:r>
            <a:r>
              <a:rPr lang="en-GB" sz="2000" i="1" dirty="0"/>
              <a:t>Sixth Philippic</a:t>
            </a:r>
            <a:r>
              <a:rPr lang="en-GB" sz="2000" dirty="0"/>
              <a:t> for turning a defeat into a victory by interpreting the decision as just a delay of a declaration of war and to point out that the (in his view: certain) failure of this project will increase the support for his decision’ (</a:t>
            </a:r>
            <a:r>
              <a:rPr lang="en-GB" sz="2000" dirty="0" err="1"/>
              <a:t>Manuwald</a:t>
            </a:r>
            <a:r>
              <a:rPr lang="en-GB" sz="2000" dirty="0"/>
              <a:t>, 2012, p.172).</a:t>
            </a:r>
          </a:p>
          <a:p>
            <a:r>
              <a:rPr lang="en-GB" sz="2000" dirty="0"/>
              <a:t>Thus, we can see that the </a:t>
            </a:r>
            <a:r>
              <a:rPr lang="en-GB" sz="2000" i="1" dirty="0" err="1"/>
              <a:t>contiones</a:t>
            </a:r>
            <a:r>
              <a:rPr lang="en-GB" sz="2000" dirty="0"/>
              <a:t> are used to create the false impression of success. As </a:t>
            </a:r>
            <a:r>
              <a:rPr lang="en-GB" sz="2000" dirty="0" err="1"/>
              <a:t>Manuwald</a:t>
            </a:r>
            <a:r>
              <a:rPr lang="en-GB" sz="2000" dirty="0"/>
              <a:t> then notes, Cicero includes ‘alleged audience reactions to support this view’ (see </a:t>
            </a:r>
            <a:r>
              <a:rPr lang="en-GB" sz="2000" dirty="0" err="1"/>
              <a:t>Cic</a:t>
            </a:r>
            <a:r>
              <a:rPr lang="en-GB" sz="2000" dirty="0"/>
              <a:t>. </a:t>
            </a:r>
            <a:r>
              <a:rPr lang="en-GB" sz="2000" i="1" dirty="0"/>
              <a:t>Phil. </a:t>
            </a:r>
            <a:r>
              <a:rPr lang="en-GB" sz="2000" dirty="0"/>
              <a:t>6.18: ‘I, as consul, have held many assemblies of the people; I have been present at many others; I have never once seen one so numerous as this one of yours now is. </a:t>
            </a:r>
            <a:r>
              <a:rPr lang="en-GB" sz="2000" b="1" dirty="0"/>
              <a:t>You have all one feeling, you have all one desire, that of averting the attempts of Marcus Antonius from the republic</a:t>
            </a:r>
            <a:r>
              <a:rPr lang="en-GB" sz="2000" dirty="0"/>
              <a:t>’). Here then, praise takes an interesting two-way form in which there is an implied praise of Cicero’s stance on his audience’s behalf, as well as Cicero’s praise of the audience.</a:t>
            </a:r>
          </a:p>
        </p:txBody>
      </p:sp>
    </p:spTree>
    <p:extLst>
      <p:ext uri="{BB962C8B-B14F-4D97-AF65-F5344CB8AC3E}">
        <p14:creationId xmlns:p14="http://schemas.microsoft.com/office/powerpoint/2010/main" val="819765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E3E0F4-A9FF-45B5-8DE1-64E62EF8C66C}"/>
              </a:ext>
            </a:extLst>
          </p:cNvPr>
          <p:cNvSpPr>
            <a:spLocks noGrp="1"/>
          </p:cNvSpPr>
          <p:nvPr>
            <p:ph type="title"/>
          </p:nvPr>
        </p:nvSpPr>
        <p:spPr/>
        <p:txBody>
          <a:bodyPr/>
          <a:lstStyle/>
          <a:p>
            <a:r>
              <a:rPr lang="en-GB" dirty="0"/>
              <a:t>Self-fashioning and defining ‘epideictic’</a:t>
            </a:r>
          </a:p>
        </p:txBody>
      </p:sp>
      <p:sp>
        <p:nvSpPr>
          <p:cNvPr id="3" name="Content Placeholder 2">
            <a:extLst>
              <a:ext uri="{FF2B5EF4-FFF2-40B4-BE49-F238E27FC236}">
                <a16:creationId xmlns:a16="http://schemas.microsoft.com/office/drawing/2014/main" id="{9CD9EB81-6210-4FAB-A214-A72974688F3F}"/>
              </a:ext>
            </a:extLst>
          </p:cNvPr>
          <p:cNvSpPr>
            <a:spLocks noGrp="1"/>
          </p:cNvSpPr>
          <p:nvPr>
            <p:ph idx="1"/>
          </p:nvPr>
        </p:nvSpPr>
        <p:spPr>
          <a:xfrm>
            <a:off x="677334" y="1365739"/>
            <a:ext cx="8596668" cy="4675624"/>
          </a:xfrm>
        </p:spPr>
        <p:txBody>
          <a:bodyPr/>
          <a:lstStyle/>
          <a:p>
            <a:r>
              <a:rPr lang="en-GB" dirty="0"/>
              <a:t>Defining epideictic rhetoric in a Roman context is difficult, it has been argued, because ‘Rome lacked a long-standing tradition of ceremonial oratory like Greece’s, thus rendering much of Greek theory on epideictic inappropriate to a Roman cultural context’  (Dugan, 2001, p.38). </a:t>
            </a:r>
          </a:p>
          <a:p>
            <a:endParaRPr lang="en-GB" dirty="0"/>
          </a:p>
          <a:p>
            <a:r>
              <a:rPr lang="en-GB" dirty="0"/>
              <a:t>The </a:t>
            </a:r>
            <a:r>
              <a:rPr lang="en-GB" i="1" dirty="0"/>
              <a:t>Philippics </a:t>
            </a:r>
            <a:r>
              <a:rPr lang="en-GB" dirty="0"/>
              <a:t>are no stranger to this issue.</a:t>
            </a:r>
          </a:p>
        </p:txBody>
      </p:sp>
    </p:spTree>
    <p:extLst>
      <p:ext uri="{BB962C8B-B14F-4D97-AF65-F5344CB8AC3E}">
        <p14:creationId xmlns:p14="http://schemas.microsoft.com/office/powerpoint/2010/main" val="35618029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E3E0F4-A9FF-45B5-8DE1-64E62EF8C66C}"/>
              </a:ext>
            </a:extLst>
          </p:cNvPr>
          <p:cNvSpPr>
            <a:spLocks noGrp="1"/>
          </p:cNvSpPr>
          <p:nvPr>
            <p:ph type="title"/>
          </p:nvPr>
        </p:nvSpPr>
        <p:spPr/>
        <p:txBody>
          <a:bodyPr/>
          <a:lstStyle/>
          <a:p>
            <a:r>
              <a:rPr lang="en-GB" dirty="0"/>
              <a:t>Self-fashioning and defining ‘epideictic’</a:t>
            </a:r>
          </a:p>
        </p:txBody>
      </p:sp>
      <p:sp>
        <p:nvSpPr>
          <p:cNvPr id="3" name="Content Placeholder 2">
            <a:extLst>
              <a:ext uri="{FF2B5EF4-FFF2-40B4-BE49-F238E27FC236}">
                <a16:creationId xmlns:a16="http://schemas.microsoft.com/office/drawing/2014/main" id="{9CD9EB81-6210-4FAB-A214-A72974688F3F}"/>
              </a:ext>
            </a:extLst>
          </p:cNvPr>
          <p:cNvSpPr>
            <a:spLocks noGrp="1"/>
          </p:cNvSpPr>
          <p:nvPr>
            <p:ph idx="1"/>
          </p:nvPr>
        </p:nvSpPr>
        <p:spPr>
          <a:xfrm>
            <a:off x="677334" y="1365739"/>
            <a:ext cx="8596668" cy="4675624"/>
          </a:xfrm>
        </p:spPr>
        <p:txBody>
          <a:bodyPr>
            <a:normAutofit lnSpcReduction="10000"/>
          </a:bodyPr>
          <a:lstStyle/>
          <a:p>
            <a:r>
              <a:rPr lang="en-GB" dirty="0"/>
              <a:t>Cicero uses praise to create a self-image with which his audience can identify ‘good’ Roman values within themselves in comparison with Antony. </a:t>
            </a:r>
          </a:p>
          <a:p>
            <a:r>
              <a:rPr lang="en-GB" dirty="0"/>
              <a:t>However, Cicero’s methods within speeches 3 and 5 are logical, do not particular have a high style, and have an obvious home in a deliberative context – for example, by using his </a:t>
            </a:r>
            <a:r>
              <a:rPr lang="en-GB" i="1" dirty="0" err="1"/>
              <a:t>auctoritas</a:t>
            </a:r>
            <a:r>
              <a:rPr lang="en-GB" dirty="0"/>
              <a:t> acquired through previous successes, he is easily able to inspire future action: ‘Liberty, of which, as long as I could be, I was </a:t>
            </a:r>
            <a:r>
              <a:rPr lang="en-GB" b="1" dirty="0"/>
              <a:t>not only the defender, but even the </a:t>
            </a:r>
            <a:r>
              <a:rPr lang="en-GB" b="1" dirty="0" err="1"/>
              <a:t>savior</a:t>
            </a:r>
            <a:r>
              <a:rPr lang="en-GB" dirty="0"/>
              <a:t>’ (</a:t>
            </a:r>
            <a:r>
              <a:rPr lang="en-GB" dirty="0" err="1"/>
              <a:t>Cic</a:t>
            </a:r>
            <a:r>
              <a:rPr lang="en-GB" dirty="0"/>
              <a:t>. </a:t>
            </a:r>
            <a:r>
              <a:rPr lang="en-GB" i="1" dirty="0"/>
              <a:t>Phil. </a:t>
            </a:r>
            <a:r>
              <a:rPr lang="en-GB" dirty="0"/>
              <a:t>3.28). </a:t>
            </a:r>
          </a:p>
          <a:p>
            <a:r>
              <a:rPr lang="en-GB" dirty="0"/>
              <a:t>Cicero’s self-presentation is offered in stark contrast to Antony’s characterisation as </a:t>
            </a:r>
            <a:r>
              <a:rPr lang="en-GB" i="1" dirty="0" err="1"/>
              <a:t>barbarus</a:t>
            </a:r>
            <a:r>
              <a:rPr lang="en-GB" i="1" dirty="0"/>
              <a:t> </a:t>
            </a:r>
            <a:r>
              <a:rPr lang="en-GB" dirty="0"/>
              <a:t>(</a:t>
            </a:r>
            <a:r>
              <a:rPr lang="en-GB" dirty="0" err="1"/>
              <a:t>Cic</a:t>
            </a:r>
            <a:r>
              <a:rPr lang="en-GB" dirty="0"/>
              <a:t>. </a:t>
            </a:r>
            <a:r>
              <a:rPr lang="en-GB" i="1" dirty="0"/>
              <a:t>Phil. </a:t>
            </a:r>
            <a:r>
              <a:rPr lang="en-GB" dirty="0"/>
              <a:t>3.15). Antony here is the alien to the virtuous Roman Cicero.</a:t>
            </a:r>
          </a:p>
          <a:p>
            <a:r>
              <a:rPr lang="en-GB" dirty="0"/>
              <a:t>A letter to Atticus also reveals Cicero’s attention to his consular speeches as a corpus. ‘Remembering what a brilliant show your countryman Demosthenes made in his so-called Philippics and how he </a:t>
            </a:r>
            <a:r>
              <a:rPr lang="en-GB" b="1" dirty="0"/>
              <a:t>turned away from this argumentative, forensic type of oratory</a:t>
            </a:r>
            <a:r>
              <a:rPr lang="en-GB" dirty="0"/>
              <a:t> to </a:t>
            </a:r>
            <a:r>
              <a:rPr lang="en-GB" b="1" dirty="0"/>
              <a:t>appear in the more elevated role of statesman</a:t>
            </a:r>
            <a:r>
              <a:rPr lang="en-GB" dirty="0"/>
              <a:t>…’ (</a:t>
            </a:r>
            <a:r>
              <a:rPr lang="en-GB" dirty="0" err="1"/>
              <a:t>Cic</a:t>
            </a:r>
            <a:r>
              <a:rPr lang="en-GB" dirty="0"/>
              <a:t>. </a:t>
            </a:r>
            <a:r>
              <a:rPr lang="en-GB" i="1" dirty="0"/>
              <a:t>Att. </a:t>
            </a:r>
            <a:r>
              <a:rPr lang="en-GB" dirty="0"/>
              <a:t>2.1.3; see also </a:t>
            </a:r>
            <a:r>
              <a:rPr lang="en-GB" dirty="0" err="1"/>
              <a:t>Manuwald</a:t>
            </a:r>
            <a:r>
              <a:rPr lang="en-GB" dirty="0"/>
              <a:t>, 2012, p.156). Self-fashioning is evident here.</a:t>
            </a:r>
          </a:p>
        </p:txBody>
      </p:sp>
    </p:spTree>
    <p:extLst>
      <p:ext uri="{BB962C8B-B14F-4D97-AF65-F5344CB8AC3E}">
        <p14:creationId xmlns:p14="http://schemas.microsoft.com/office/powerpoint/2010/main" val="7768988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E3E0F4-A9FF-45B5-8DE1-64E62EF8C66C}"/>
              </a:ext>
            </a:extLst>
          </p:cNvPr>
          <p:cNvSpPr>
            <a:spLocks noGrp="1"/>
          </p:cNvSpPr>
          <p:nvPr>
            <p:ph type="title"/>
          </p:nvPr>
        </p:nvSpPr>
        <p:spPr/>
        <p:txBody>
          <a:bodyPr/>
          <a:lstStyle/>
          <a:p>
            <a:r>
              <a:rPr lang="en-GB" dirty="0"/>
              <a:t>Self-fashioning and defining ‘epideictic’</a:t>
            </a:r>
          </a:p>
        </p:txBody>
      </p:sp>
      <p:sp>
        <p:nvSpPr>
          <p:cNvPr id="3" name="Content Placeholder 2">
            <a:extLst>
              <a:ext uri="{FF2B5EF4-FFF2-40B4-BE49-F238E27FC236}">
                <a16:creationId xmlns:a16="http://schemas.microsoft.com/office/drawing/2014/main" id="{9CD9EB81-6210-4FAB-A214-A72974688F3F}"/>
              </a:ext>
            </a:extLst>
          </p:cNvPr>
          <p:cNvSpPr>
            <a:spLocks noGrp="1"/>
          </p:cNvSpPr>
          <p:nvPr>
            <p:ph idx="1"/>
          </p:nvPr>
        </p:nvSpPr>
        <p:spPr>
          <a:xfrm>
            <a:off x="677334" y="1365739"/>
            <a:ext cx="8596668" cy="4675624"/>
          </a:xfrm>
        </p:spPr>
        <p:txBody>
          <a:bodyPr>
            <a:normAutofit lnSpcReduction="10000"/>
          </a:bodyPr>
          <a:lstStyle/>
          <a:p>
            <a:r>
              <a:rPr lang="en-GB" dirty="0"/>
              <a:t>This can be identified as epideictic – but perhaps only to an extent.</a:t>
            </a:r>
          </a:p>
          <a:p>
            <a:r>
              <a:rPr lang="en-GB" dirty="0"/>
              <a:t>Has been argued that praise and blame in the </a:t>
            </a:r>
            <a:r>
              <a:rPr lang="en-GB" i="1" dirty="0"/>
              <a:t>Philippics </a:t>
            </a:r>
            <a:r>
              <a:rPr lang="en-GB" dirty="0"/>
              <a:t>are not epideictic elements because even in </a:t>
            </a:r>
            <a:r>
              <a:rPr lang="en-GB" i="1" dirty="0"/>
              <a:t>Philippic</a:t>
            </a:r>
            <a:r>
              <a:rPr lang="en-GB" dirty="0"/>
              <a:t> 2 Cicero toned down his rhetoric when it was suggested to him (</a:t>
            </a:r>
            <a:r>
              <a:rPr lang="en-GB" dirty="0" err="1"/>
              <a:t>Manuwald</a:t>
            </a:r>
            <a:r>
              <a:rPr lang="en-GB" dirty="0"/>
              <a:t>, 2010, p.199-200). Similarly, epideictic ‘is the form of oratory that is most closely associated with self-consciously literary expression and least connected to the ‘real world’ of the senate and forum’ (Dugan, 2001, p.36).</a:t>
            </a:r>
          </a:p>
          <a:p>
            <a:r>
              <a:rPr lang="en-GB" dirty="0"/>
              <a:t>However, in epideictic ‘invective may be seen as a carnivalesque inversion of praise’ (Dugan, 2001, p.42). This can certainly be observed through the use of dichotomy to some extent. (cf. </a:t>
            </a:r>
            <a:r>
              <a:rPr lang="en-GB" dirty="0" err="1"/>
              <a:t>Cic</a:t>
            </a:r>
            <a:r>
              <a:rPr lang="en-GB" dirty="0"/>
              <a:t>. </a:t>
            </a:r>
            <a:r>
              <a:rPr lang="en-GB" i="1" dirty="0"/>
              <a:t>Phil.</a:t>
            </a:r>
            <a:r>
              <a:rPr lang="en-GB" dirty="0"/>
              <a:t> 2.45-46: ‘No boy bought for the gratification of passion was ever so wholly in the power of his master as you were in Curio’s.’ Cicero’s anecdotes within </a:t>
            </a:r>
            <a:r>
              <a:rPr lang="en-GB" i="1" dirty="0"/>
              <a:t>Philippic </a:t>
            </a:r>
            <a:r>
              <a:rPr lang="en-GB" dirty="0"/>
              <a:t>2 certainly better fit the more playful nature of epideictic).</a:t>
            </a:r>
          </a:p>
          <a:p>
            <a:r>
              <a:rPr lang="en-GB" dirty="0"/>
              <a:t>I argue therefore that we see within the </a:t>
            </a:r>
            <a:r>
              <a:rPr lang="en-GB" i="1" dirty="0"/>
              <a:t>Philippics</a:t>
            </a:r>
            <a:r>
              <a:rPr lang="en-GB" dirty="0"/>
              <a:t> epideictic elements delivered in deliberative style. Cicero’s self-fashioning becomes an important aspect, in that we must consider Cicero both as himself and as a literary creation.</a:t>
            </a:r>
          </a:p>
        </p:txBody>
      </p:sp>
    </p:spTree>
    <p:extLst>
      <p:ext uri="{BB962C8B-B14F-4D97-AF65-F5344CB8AC3E}">
        <p14:creationId xmlns:p14="http://schemas.microsoft.com/office/powerpoint/2010/main" val="32537723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F729D-E761-4A2F-9F78-2709F19E3575}"/>
              </a:ext>
            </a:extLst>
          </p:cNvPr>
          <p:cNvSpPr>
            <a:spLocks noGrp="1"/>
          </p:cNvSpPr>
          <p:nvPr>
            <p:ph type="title"/>
          </p:nvPr>
        </p:nvSpPr>
        <p:spPr/>
        <p:txBody>
          <a:bodyPr/>
          <a:lstStyle/>
          <a:p>
            <a:r>
              <a:rPr lang="en-GB" dirty="0"/>
              <a:t>Chapter One – Invective against Antony</a:t>
            </a:r>
          </a:p>
        </p:txBody>
      </p:sp>
      <p:sp>
        <p:nvSpPr>
          <p:cNvPr id="3" name="Content Placeholder 2">
            <a:extLst>
              <a:ext uri="{FF2B5EF4-FFF2-40B4-BE49-F238E27FC236}">
                <a16:creationId xmlns:a16="http://schemas.microsoft.com/office/drawing/2014/main" id="{65D2248B-7181-4779-A7D3-00A40B05DD42}"/>
              </a:ext>
            </a:extLst>
          </p:cNvPr>
          <p:cNvSpPr>
            <a:spLocks noGrp="1"/>
          </p:cNvSpPr>
          <p:nvPr>
            <p:ph idx="1"/>
          </p:nvPr>
        </p:nvSpPr>
        <p:spPr>
          <a:xfrm>
            <a:off x="677334" y="1482969"/>
            <a:ext cx="8596668" cy="4558393"/>
          </a:xfrm>
        </p:spPr>
        <p:txBody>
          <a:bodyPr/>
          <a:lstStyle/>
          <a:p>
            <a:r>
              <a:rPr lang="en-GB" dirty="0"/>
              <a:t>Further evidence of literary dichotomy – Antony as </a:t>
            </a:r>
            <a:r>
              <a:rPr lang="en-GB" i="1" dirty="0"/>
              <a:t>miles </a:t>
            </a:r>
            <a:r>
              <a:rPr lang="en-GB" i="1" dirty="0" err="1"/>
              <a:t>gloriosus</a:t>
            </a:r>
            <a:r>
              <a:rPr lang="en-GB" dirty="0"/>
              <a:t>, ‘the swaggering and blustering stock figure of Roman comedy’: it has been argued that Cicero establishes Antony as a comic character with </a:t>
            </a:r>
            <a:r>
              <a:rPr lang="en-GB" i="1" dirty="0" err="1"/>
              <a:t>levitas</a:t>
            </a:r>
            <a:r>
              <a:rPr lang="en-GB" i="1" dirty="0"/>
              <a:t> </a:t>
            </a:r>
            <a:r>
              <a:rPr lang="en-GB" dirty="0"/>
              <a:t>(associated with being fickle, disloyal etc.) and so he ‘therefore lacks the requisite </a:t>
            </a:r>
            <a:r>
              <a:rPr lang="en-GB" i="1" dirty="0"/>
              <a:t>gravitas </a:t>
            </a:r>
            <a:r>
              <a:rPr lang="en-GB" dirty="0"/>
              <a:t>and </a:t>
            </a:r>
            <a:r>
              <a:rPr lang="en-GB" i="1" dirty="0" err="1"/>
              <a:t>auctoritas</a:t>
            </a:r>
            <a:r>
              <a:rPr lang="en-GB" i="1" dirty="0"/>
              <a:t> </a:t>
            </a:r>
            <a:r>
              <a:rPr lang="en-GB" dirty="0"/>
              <a:t>to occupy high political office’ (Sussman, 1994, p.58).</a:t>
            </a:r>
          </a:p>
          <a:p>
            <a:r>
              <a:rPr lang="en-GB" dirty="0" err="1"/>
              <a:t>E.g.‘a</a:t>
            </a:r>
            <a:r>
              <a:rPr lang="en-GB" dirty="0"/>
              <a:t> premeditated and deliberately planned wickedness. You placed the diadem on his head amid the groans of the people; he rejected it amid great applause.’ (</a:t>
            </a:r>
            <a:r>
              <a:rPr lang="en-GB" dirty="0" err="1"/>
              <a:t>Cic</a:t>
            </a:r>
            <a:r>
              <a:rPr lang="en-GB" dirty="0"/>
              <a:t>. </a:t>
            </a:r>
            <a:r>
              <a:rPr lang="en-GB" i="1" dirty="0"/>
              <a:t>Phil. </a:t>
            </a:r>
            <a:r>
              <a:rPr lang="en-GB" dirty="0"/>
              <a:t>2.85). Sussman notes the requesting of applause as a ‘standard feature of Roman comedy’</a:t>
            </a:r>
          </a:p>
          <a:p>
            <a:r>
              <a:rPr lang="en-GB" dirty="0"/>
              <a:t>Such interpretation further shows the incorporation of </a:t>
            </a:r>
            <a:r>
              <a:rPr lang="en-GB" dirty="0" err="1"/>
              <a:t>epideixis</a:t>
            </a:r>
            <a:r>
              <a:rPr lang="en-GB" dirty="0"/>
              <a:t> within the text, and again the dichotomies with which Cicero establishes character.</a:t>
            </a:r>
          </a:p>
        </p:txBody>
      </p:sp>
    </p:spTree>
    <p:extLst>
      <p:ext uri="{BB962C8B-B14F-4D97-AF65-F5344CB8AC3E}">
        <p14:creationId xmlns:p14="http://schemas.microsoft.com/office/powerpoint/2010/main" val="37304709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F729D-E761-4A2F-9F78-2709F19E3575}"/>
              </a:ext>
            </a:extLst>
          </p:cNvPr>
          <p:cNvSpPr>
            <a:spLocks noGrp="1"/>
          </p:cNvSpPr>
          <p:nvPr>
            <p:ph type="title"/>
          </p:nvPr>
        </p:nvSpPr>
        <p:spPr/>
        <p:txBody>
          <a:bodyPr/>
          <a:lstStyle/>
          <a:p>
            <a:r>
              <a:rPr lang="en-GB" dirty="0"/>
              <a:t>Chapter One – Invective against Antony</a:t>
            </a:r>
          </a:p>
        </p:txBody>
      </p:sp>
      <p:sp>
        <p:nvSpPr>
          <p:cNvPr id="3" name="Content Placeholder 2">
            <a:extLst>
              <a:ext uri="{FF2B5EF4-FFF2-40B4-BE49-F238E27FC236}">
                <a16:creationId xmlns:a16="http://schemas.microsoft.com/office/drawing/2014/main" id="{65D2248B-7181-4779-A7D3-00A40B05DD42}"/>
              </a:ext>
            </a:extLst>
          </p:cNvPr>
          <p:cNvSpPr>
            <a:spLocks noGrp="1"/>
          </p:cNvSpPr>
          <p:nvPr>
            <p:ph idx="1"/>
          </p:nvPr>
        </p:nvSpPr>
        <p:spPr>
          <a:xfrm>
            <a:off x="677334" y="1482969"/>
            <a:ext cx="8596668" cy="4558393"/>
          </a:xfrm>
        </p:spPr>
        <p:txBody>
          <a:bodyPr>
            <a:normAutofit lnSpcReduction="10000"/>
          </a:bodyPr>
          <a:lstStyle/>
          <a:p>
            <a:r>
              <a:rPr lang="en-GB" dirty="0"/>
              <a:t>Some further examples: </a:t>
            </a:r>
          </a:p>
          <a:p>
            <a:r>
              <a:rPr lang="en-GB" dirty="0"/>
              <a:t>Invoking </a:t>
            </a:r>
            <a:r>
              <a:rPr lang="en-GB" i="1" dirty="0" err="1"/>
              <a:t>auctoritas</a:t>
            </a:r>
            <a:r>
              <a:rPr lang="en-GB" dirty="0"/>
              <a:t> through previous success and tying Antony to Catiline: ‘But you, who have never been injured by me, not even by a word, in order to </a:t>
            </a:r>
            <a:r>
              <a:rPr lang="en-GB" b="1" dirty="0"/>
              <a:t>appear more audacious than Catiline, more frantic than </a:t>
            </a:r>
            <a:r>
              <a:rPr lang="en-GB" b="1" dirty="0" err="1"/>
              <a:t>Clodius</a:t>
            </a:r>
            <a:r>
              <a:rPr lang="en-GB" dirty="0"/>
              <a:t>, have of your own accord attacked me with abuse, and have considered that your alienation from me would be a recommendation of you to impious citizens.’ (</a:t>
            </a:r>
            <a:r>
              <a:rPr lang="en-GB" dirty="0" err="1"/>
              <a:t>Cic</a:t>
            </a:r>
            <a:r>
              <a:rPr lang="en-GB" dirty="0"/>
              <a:t>. </a:t>
            </a:r>
            <a:r>
              <a:rPr lang="en-GB" i="1" dirty="0"/>
              <a:t>Phil.</a:t>
            </a:r>
            <a:r>
              <a:rPr lang="en-GB" dirty="0"/>
              <a:t> 2.1) </a:t>
            </a:r>
          </a:p>
          <a:p>
            <a:r>
              <a:rPr lang="en-GB" dirty="0"/>
              <a:t>Power and prestige attached to oratory: ‘</a:t>
            </a:r>
            <a:r>
              <a:rPr lang="en-GB" b="1" dirty="0"/>
              <a:t>Or did he wish to contend with me in a rivalry of eloquence</a:t>
            </a:r>
            <a:r>
              <a:rPr lang="en-GB" dirty="0"/>
              <a:t>? This, indeed, is an act of generosity; </a:t>
            </a:r>
            <a:r>
              <a:rPr lang="en-GB" b="1" dirty="0"/>
              <a:t>for what could be a more fertile or richer subject for me</a:t>
            </a:r>
            <a:r>
              <a:rPr lang="en-GB" dirty="0"/>
              <a:t>, than to have to speak in defence of myself and against Antonius?’ (</a:t>
            </a:r>
            <a:r>
              <a:rPr lang="en-GB" dirty="0" err="1"/>
              <a:t>Cic</a:t>
            </a:r>
            <a:r>
              <a:rPr lang="en-GB" dirty="0"/>
              <a:t>. </a:t>
            </a:r>
            <a:r>
              <a:rPr lang="en-GB" i="1" dirty="0"/>
              <a:t>Phil. </a:t>
            </a:r>
            <a:r>
              <a:rPr lang="en-GB" dirty="0"/>
              <a:t>2.2). Antonius continues to be mocked for his ineloquence in this manner, thus Cicero is in possession of qualities that Antony can never possess, and Antony is the ‘stammering failure’ to Cicero as ‘distinguished orator’ (</a:t>
            </a:r>
            <a:r>
              <a:rPr lang="en-GB" dirty="0" err="1"/>
              <a:t>Gildenhard</a:t>
            </a:r>
            <a:r>
              <a:rPr lang="en-GB" dirty="0"/>
              <a:t>, 2018, 34). Reference to eloquence again promotes </a:t>
            </a:r>
            <a:r>
              <a:rPr lang="en-GB" i="1" dirty="0"/>
              <a:t>Philippic </a:t>
            </a:r>
            <a:r>
              <a:rPr lang="en-GB" dirty="0"/>
              <a:t>2 as anomalous epideictic </a:t>
            </a:r>
            <a:r>
              <a:rPr lang="en-GB"/>
              <a:t>focused text.</a:t>
            </a:r>
            <a:endParaRPr lang="en-GB" dirty="0"/>
          </a:p>
          <a:p>
            <a:endParaRPr lang="en-GB" dirty="0"/>
          </a:p>
        </p:txBody>
      </p:sp>
    </p:spTree>
    <p:extLst>
      <p:ext uri="{BB962C8B-B14F-4D97-AF65-F5344CB8AC3E}">
        <p14:creationId xmlns:p14="http://schemas.microsoft.com/office/powerpoint/2010/main" val="8538831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F729D-E761-4A2F-9F78-2709F19E3575}"/>
              </a:ext>
            </a:extLst>
          </p:cNvPr>
          <p:cNvSpPr>
            <a:spLocks noGrp="1"/>
          </p:cNvSpPr>
          <p:nvPr>
            <p:ph type="title"/>
          </p:nvPr>
        </p:nvSpPr>
        <p:spPr/>
        <p:txBody>
          <a:bodyPr/>
          <a:lstStyle/>
          <a:p>
            <a:r>
              <a:rPr lang="en-GB" dirty="0"/>
              <a:t>Chapter One – Invective against Antony</a:t>
            </a:r>
          </a:p>
        </p:txBody>
      </p:sp>
      <p:sp>
        <p:nvSpPr>
          <p:cNvPr id="3" name="Content Placeholder 2">
            <a:extLst>
              <a:ext uri="{FF2B5EF4-FFF2-40B4-BE49-F238E27FC236}">
                <a16:creationId xmlns:a16="http://schemas.microsoft.com/office/drawing/2014/main" id="{65D2248B-7181-4779-A7D3-00A40B05DD42}"/>
              </a:ext>
            </a:extLst>
          </p:cNvPr>
          <p:cNvSpPr>
            <a:spLocks noGrp="1"/>
          </p:cNvSpPr>
          <p:nvPr>
            <p:ph idx="1"/>
          </p:nvPr>
        </p:nvSpPr>
        <p:spPr>
          <a:xfrm>
            <a:off x="677334" y="1482969"/>
            <a:ext cx="8596668" cy="4558393"/>
          </a:xfrm>
        </p:spPr>
        <p:txBody>
          <a:bodyPr/>
          <a:lstStyle/>
          <a:p>
            <a:r>
              <a:rPr lang="en-GB" dirty="0"/>
              <a:t>Some further examples:</a:t>
            </a:r>
          </a:p>
          <a:p>
            <a:r>
              <a:rPr lang="en-GB" dirty="0"/>
              <a:t>‘When Caesar was slain, says he, Marcus Brutus immediately lifted up on high his bloody dagger, and </a:t>
            </a:r>
            <a:r>
              <a:rPr lang="en-GB" b="1" dirty="0"/>
              <a:t>called on Cicero by name; and congratulated him on liberty being recovered</a:t>
            </a:r>
            <a:r>
              <a:rPr lang="en-GB" dirty="0"/>
              <a:t>.’ (</a:t>
            </a:r>
            <a:r>
              <a:rPr lang="en-GB" dirty="0" err="1"/>
              <a:t>Cic</a:t>
            </a:r>
            <a:r>
              <a:rPr lang="en-GB" dirty="0"/>
              <a:t>. </a:t>
            </a:r>
            <a:r>
              <a:rPr lang="en-GB" i="1" dirty="0"/>
              <a:t>Phil. </a:t>
            </a:r>
            <a:r>
              <a:rPr lang="en-GB" dirty="0"/>
              <a:t>2.28) Praise of Brutus, and Cicero as saviour of the Republic. Cicero goes on to suggest that Brutus’ actions are akin to some of the things he has had to do in the past in defence of the Republic, and thus Caesar’s assassination is given a moral justification.</a:t>
            </a:r>
          </a:p>
          <a:p>
            <a:endParaRPr lang="en-GB" dirty="0"/>
          </a:p>
        </p:txBody>
      </p:sp>
    </p:spTree>
    <p:extLst>
      <p:ext uri="{BB962C8B-B14F-4D97-AF65-F5344CB8AC3E}">
        <p14:creationId xmlns:p14="http://schemas.microsoft.com/office/powerpoint/2010/main" val="29373934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F729D-E761-4A2F-9F78-2709F19E3575}"/>
              </a:ext>
            </a:extLst>
          </p:cNvPr>
          <p:cNvSpPr>
            <a:spLocks noGrp="1"/>
          </p:cNvSpPr>
          <p:nvPr>
            <p:ph type="title"/>
          </p:nvPr>
        </p:nvSpPr>
        <p:spPr/>
        <p:txBody>
          <a:bodyPr/>
          <a:lstStyle/>
          <a:p>
            <a:r>
              <a:rPr lang="en-GB" dirty="0"/>
              <a:t>Chapter One – Invective against Antony</a:t>
            </a:r>
          </a:p>
        </p:txBody>
      </p:sp>
      <p:sp>
        <p:nvSpPr>
          <p:cNvPr id="3" name="Content Placeholder 2">
            <a:extLst>
              <a:ext uri="{FF2B5EF4-FFF2-40B4-BE49-F238E27FC236}">
                <a16:creationId xmlns:a16="http://schemas.microsoft.com/office/drawing/2014/main" id="{65D2248B-7181-4779-A7D3-00A40B05DD42}"/>
              </a:ext>
            </a:extLst>
          </p:cNvPr>
          <p:cNvSpPr>
            <a:spLocks noGrp="1"/>
          </p:cNvSpPr>
          <p:nvPr>
            <p:ph idx="1"/>
          </p:nvPr>
        </p:nvSpPr>
        <p:spPr>
          <a:xfrm>
            <a:off x="677334" y="1482969"/>
            <a:ext cx="8596668" cy="4558393"/>
          </a:xfrm>
        </p:spPr>
        <p:txBody>
          <a:bodyPr/>
          <a:lstStyle/>
          <a:p>
            <a:r>
              <a:rPr lang="en-GB" dirty="0"/>
              <a:t>Antony as homosexual and akin to a wife: ‘You assumed the manly gown, which your soon made a womanly one: at first a public prostitute, with a regular price for your wickedness, and that not a low one. But very soon Curio stepped in, who carried you off from your public trade, and, as if he had bestowed a matron's robe upon you, settled you in a steady and durable wedlock.’ (</a:t>
            </a:r>
            <a:r>
              <a:rPr lang="en-GB" dirty="0" err="1"/>
              <a:t>Cic</a:t>
            </a:r>
            <a:r>
              <a:rPr lang="en-GB" dirty="0"/>
              <a:t>. </a:t>
            </a:r>
            <a:r>
              <a:rPr lang="en-GB" i="1" dirty="0"/>
              <a:t>Phil.</a:t>
            </a:r>
            <a:r>
              <a:rPr lang="en-GB" dirty="0"/>
              <a:t> 2.44).</a:t>
            </a:r>
          </a:p>
          <a:p>
            <a:r>
              <a:rPr lang="en-GB" dirty="0"/>
              <a:t>‘Not only had he played the ‘woman’s role’ in the sexual relationship, but he was as much under Curio’s control as a wife is under her husband’s authority’ (Williams, 1999, p.245-246), and so Antony is effeminate, homosexual and a slave, thus Cicero renders him unable to be in a position of power in the context of Roman social norms.</a:t>
            </a:r>
          </a:p>
          <a:p>
            <a:pPr marL="0" indent="0">
              <a:buNone/>
            </a:pPr>
            <a:endParaRPr lang="en-GB" dirty="0"/>
          </a:p>
          <a:p>
            <a:endParaRPr lang="en-GB" dirty="0"/>
          </a:p>
        </p:txBody>
      </p:sp>
    </p:spTree>
    <p:extLst>
      <p:ext uri="{BB962C8B-B14F-4D97-AF65-F5344CB8AC3E}">
        <p14:creationId xmlns:p14="http://schemas.microsoft.com/office/powerpoint/2010/main" val="18808784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E26F97-CFE9-4597-A7ED-FFEE91CAF16B}"/>
              </a:ext>
            </a:extLst>
          </p:cNvPr>
          <p:cNvSpPr>
            <a:spLocks noGrp="1"/>
          </p:cNvSpPr>
          <p:nvPr>
            <p:ph type="title"/>
          </p:nvPr>
        </p:nvSpPr>
        <p:spPr/>
        <p:txBody>
          <a:bodyPr/>
          <a:lstStyle/>
          <a:p>
            <a:r>
              <a:rPr lang="en-GB" dirty="0"/>
              <a:t>Conclusions thus far</a:t>
            </a:r>
          </a:p>
        </p:txBody>
      </p:sp>
      <p:sp>
        <p:nvSpPr>
          <p:cNvPr id="3" name="Content Placeholder 2">
            <a:extLst>
              <a:ext uri="{FF2B5EF4-FFF2-40B4-BE49-F238E27FC236}">
                <a16:creationId xmlns:a16="http://schemas.microsoft.com/office/drawing/2014/main" id="{0BEA5119-4A9A-4D37-9BB0-001EE4B5486F}"/>
              </a:ext>
            </a:extLst>
          </p:cNvPr>
          <p:cNvSpPr>
            <a:spLocks noGrp="1"/>
          </p:cNvSpPr>
          <p:nvPr>
            <p:ph idx="1"/>
          </p:nvPr>
        </p:nvSpPr>
        <p:spPr>
          <a:xfrm>
            <a:off x="677334" y="1318847"/>
            <a:ext cx="8596668" cy="4722516"/>
          </a:xfrm>
        </p:spPr>
        <p:txBody>
          <a:bodyPr/>
          <a:lstStyle/>
          <a:p>
            <a:r>
              <a:rPr lang="en-GB" dirty="0"/>
              <a:t>That the three variations of speech provide differing ‘levels’ of praise and blame and provide different lens through which to examine those aspects. In particular, the </a:t>
            </a:r>
            <a:r>
              <a:rPr lang="en-GB" i="1" dirty="0"/>
              <a:t>Philippic </a:t>
            </a:r>
            <a:r>
              <a:rPr lang="en-GB" dirty="0"/>
              <a:t>2 provides more heightened and scathing invective which incorporates elements (such as allusion to comedy) that provide evidence for the </a:t>
            </a:r>
            <a:r>
              <a:rPr lang="en-GB" i="1" dirty="0"/>
              <a:t>Philippics</a:t>
            </a:r>
            <a:r>
              <a:rPr lang="en-GB" dirty="0"/>
              <a:t> as an epideictic text.</a:t>
            </a:r>
          </a:p>
          <a:p>
            <a:r>
              <a:rPr lang="en-GB" dirty="0"/>
              <a:t>Additionally, I have shown the way in which those elements are incorporated within a deliberative format, and indeed are very similar in nature. For example, dichotomies are used consistently throughout in order to juxtapose the presentation of Antony with that of the senate, of Octavian and Brutus, of the Roman public, and of Cicero himself in relationship to his acquired </a:t>
            </a:r>
            <a:r>
              <a:rPr lang="en-GB" i="1" dirty="0" err="1"/>
              <a:t>auctoritas</a:t>
            </a:r>
            <a:r>
              <a:rPr lang="en-GB" i="1" dirty="0"/>
              <a:t>.</a:t>
            </a:r>
            <a:r>
              <a:rPr lang="en-GB" dirty="0"/>
              <a:t> </a:t>
            </a:r>
          </a:p>
          <a:p>
            <a:r>
              <a:rPr lang="en-GB" dirty="0"/>
              <a:t>I have also began to show the way in which the </a:t>
            </a:r>
            <a:r>
              <a:rPr lang="en-GB" i="1" dirty="0" err="1"/>
              <a:t>contiones</a:t>
            </a:r>
            <a:r>
              <a:rPr lang="en-GB" dirty="0"/>
              <a:t> are used in order to not only gain public favour and convey the senatorial meetings, but also to justify and shore up both the successes and shortcomings of his campaign. </a:t>
            </a:r>
          </a:p>
        </p:txBody>
      </p:sp>
    </p:spTree>
    <p:extLst>
      <p:ext uri="{BB962C8B-B14F-4D97-AF65-F5344CB8AC3E}">
        <p14:creationId xmlns:p14="http://schemas.microsoft.com/office/powerpoint/2010/main" val="31801456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37DBA-51F6-4A45-A800-46772F767FC7}"/>
              </a:ext>
            </a:extLst>
          </p:cNvPr>
          <p:cNvSpPr>
            <a:spLocks noGrp="1"/>
          </p:cNvSpPr>
          <p:nvPr>
            <p:ph type="title"/>
          </p:nvPr>
        </p:nvSpPr>
        <p:spPr/>
        <p:txBody>
          <a:bodyPr/>
          <a:lstStyle/>
          <a:p>
            <a:r>
              <a:rPr lang="en-GB" dirty="0"/>
              <a:t>What next:</a:t>
            </a:r>
          </a:p>
        </p:txBody>
      </p:sp>
      <p:sp>
        <p:nvSpPr>
          <p:cNvPr id="3" name="Content Placeholder 2">
            <a:extLst>
              <a:ext uri="{FF2B5EF4-FFF2-40B4-BE49-F238E27FC236}">
                <a16:creationId xmlns:a16="http://schemas.microsoft.com/office/drawing/2014/main" id="{5D702A9A-7DE8-4D13-A608-AA7BCE192600}"/>
              </a:ext>
            </a:extLst>
          </p:cNvPr>
          <p:cNvSpPr>
            <a:spLocks noGrp="1"/>
          </p:cNvSpPr>
          <p:nvPr>
            <p:ph idx="1"/>
          </p:nvPr>
        </p:nvSpPr>
        <p:spPr>
          <a:xfrm>
            <a:off x="677334" y="1418493"/>
            <a:ext cx="8596668" cy="4622870"/>
          </a:xfrm>
        </p:spPr>
        <p:txBody>
          <a:bodyPr/>
          <a:lstStyle/>
          <a:p>
            <a:r>
              <a:rPr lang="en-GB" dirty="0"/>
              <a:t>My aim is to delve deeper into the text within the next block by examining the </a:t>
            </a:r>
            <a:r>
              <a:rPr lang="en-GB" dirty="0" err="1"/>
              <a:t>latin</a:t>
            </a:r>
            <a:r>
              <a:rPr lang="en-GB" dirty="0"/>
              <a:t> more thoroughly, gaining a deeper insight into the lexicon and techniques that enable Cicero to effectively utilise praise and blame.</a:t>
            </a:r>
          </a:p>
          <a:p>
            <a:r>
              <a:rPr lang="en-GB" dirty="0"/>
              <a:t>A more thorough consideration of the </a:t>
            </a:r>
            <a:r>
              <a:rPr lang="en-GB" dirty="0" err="1"/>
              <a:t>Demosthenic</a:t>
            </a:r>
            <a:r>
              <a:rPr lang="en-GB" dirty="0"/>
              <a:t> influence may be included – for example, the fact that through association it helped to ‘endow Cicero’s endeavours with historical prestige’ (</a:t>
            </a:r>
            <a:r>
              <a:rPr lang="en-GB" dirty="0" err="1"/>
              <a:t>Gildenhard</a:t>
            </a:r>
            <a:r>
              <a:rPr lang="en-GB" dirty="0"/>
              <a:t>, 2018, p.20), which of course aids Cicero’s ‘self-fashioning’.</a:t>
            </a:r>
          </a:p>
          <a:p>
            <a:r>
              <a:rPr lang="en-GB" dirty="0"/>
              <a:t>Further exploration around the topic of ‘self-fashioning’, particularly in relation to Dugan’s monograph on the subject (2005). </a:t>
            </a:r>
          </a:p>
          <a:p>
            <a:r>
              <a:rPr lang="en-GB" dirty="0"/>
              <a:t>Aim is to have completed research within the next two weeks, and to be nearing completion of chapter 2 by the beginning of the following block (leaving the block itself plus two weeks to complete writing up before submission) </a:t>
            </a:r>
          </a:p>
        </p:txBody>
      </p:sp>
    </p:spTree>
    <p:extLst>
      <p:ext uri="{BB962C8B-B14F-4D97-AF65-F5344CB8AC3E}">
        <p14:creationId xmlns:p14="http://schemas.microsoft.com/office/powerpoint/2010/main" val="23420269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75917B-FA82-4431-BF5D-4879FCBA1D83}"/>
              </a:ext>
            </a:extLst>
          </p:cNvPr>
          <p:cNvSpPr>
            <a:spLocks noGrp="1"/>
          </p:cNvSpPr>
          <p:nvPr>
            <p:ph type="title"/>
          </p:nvPr>
        </p:nvSpPr>
        <p:spPr/>
        <p:txBody>
          <a:bodyPr>
            <a:normAutofit fontScale="90000"/>
          </a:bodyPr>
          <a:lstStyle/>
          <a:p>
            <a:r>
              <a:rPr lang="en-GB" dirty="0"/>
              <a:t>Thank-you for listening!</a:t>
            </a:r>
            <a:br>
              <a:rPr lang="en-GB" dirty="0"/>
            </a:br>
            <a:br>
              <a:rPr lang="en-GB" dirty="0"/>
            </a:br>
            <a:r>
              <a:rPr lang="en-GB" dirty="0"/>
              <a:t>Any questions?</a:t>
            </a:r>
          </a:p>
        </p:txBody>
      </p:sp>
    </p:spTree>
    <p:extLst>
      <p:ext uri="{BB962C8B-B14F-4D97-AF65-F5344CB8AC3E}">
        <p14:creationId xmlns:p14="http://schemas.microsoft.com/office/powerpoint/2010/main" val="20851820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11E368-C90C-4733-B876-C512F7DD13B6}"/>
              </a:ext>
            </a:extLst>
          </p:cNvPr>
          <p:cNvSpPr>
            <a:spLocks noGrp="1"/>
          </p:cNvSpPr>
          <p:nvPr>
            <p:ph type="title"/>
          </p:nvPr>
        </p:nvSpPr>
        <p:spPr/>
        <p:txBody>
          <a:bodyPr/>
          <a:lstStyle/>
          <a:p>
            <a:r>
              <a:rPr lang="en-GB" dirty="0"/>
              <a:t>Bibliography: Primary Sources</a:t>
            </a:r>
          </a:p>
        </p:txBody>
      </p:sp>
      <p:sp>
        <p:nvSpPr>
          <p:cNvPr id="3" name="Content Placeholder 2">
            <a:extLst>
              <a:ext uri="{FF2B5EF4-FFF2-40B4-BE49-F238E27FC236}">
                <a16:creationId xmlns:a16="http://schemas.microsoft.com/office/drawing/2014/main" id="{E75DA804-D459-4BCE-A01A-A1B47A0B7812}"/>
              </a:ext>
            </a:extLst>
          </p:cNvPr>
          <p:cNvSpPr>
            <a:spLocks noGrp="1"/>
          </p:cNvSpPr>
          <p:nvPr>
            <p:ph idx="1"/>
          </p:nvPr>
        </p:nvSpPr>
        <p:spPr>
          <a:xfrm>
            <a:off x="677334" y="1242647"/>
            <a:ext cx="8596668" cy="5093676"/>
          </a:xfrm>
        </p:spPr>
        <p:txBody>
          <a:bodyPr>
            <a:normAutofit/>
          </a:bodyPr>
          <a:lstStyle/>
          <a:p>
            <a:r>
              <a:rPr lang="en-GB" dirty="0"/>
              <a:t>Cicero, </a:t>
            </a:r>
            <a:r>
              <a:rPr lang="en-GB" i="1" dirty="0"/>
              <a:t>Philippics. </a:t>
            </a:r>
            <a:r>
              <a:rPr lang="en-GB" dirty="0"/>
              <a:t>Shackleton Bailey, D.R. (trans.). 2010. Cambridge, MA: Harvard University Press.</a:t>
            </a:r>
          </a:p>
          <a:p>
            <a:r>
              <a:rPr lang="en-GB" dirty="0"/>
              <a:t>Cicero, </a:t>
            </a:r>
            <a:r>
              <a:rPr lang="en-GB" i="1" dirty="0" err="1"/>
              <a:t>Epistulae</a:t>
            </a:r>
            <a:r>
              <a:rPr lang="en-GB" i="1" dirty="0"/>
              <a:t> Ad </a:t>
            </a:r>
            <a:r>
              <a:rPr lang="en-GB" i="1" dirty="0" err="1"/>
              <a:t>Atticum</a:t>
            </a:r>
            <a:r>
              <a:rPr lang="en-GB" i="1" dirty="0"/>
              <a:t>. </a:t>
            </a:r>
            <a:r>
              <a:rPr lang="en-GB" dirty="0"/>
              <a:t>Shackleton Bailey, D.R. (trans.). 1999. Cambridge, MA: Harvard University Press.</a:t>
            </a:r>
          </a:p>
          <a:p>
            <a:endParaRPr lang="en-GB" dirty="0"/>
          </a:p>
          <a:p>
            <a:endParaRPr lang="en-GB" dirty="0"/>
          </a:p>
          <a:p>
            <a:endParaRPr lang="en-GB" dirty="0"/>
          </a:p>
        </p:txBody>
      </p:sp>
    </p:spTree>
    <p:extLst>
      <p:ext uri="{BB962C8B-B14F-4D97-AF65-F5344CB8AC3E}">
        <p14:creationId xmlns:p14="http://schemas.microsoft.com/office/powerpoint/2010/main" val="4115224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11E368-C90C-4733-B876-C512F7DD13B6}"/>
              </a:ext>
            </a:extLst>
          </p:cNvPr>
          <p:cNvSpPr>
            <a:spLocks noGrp="1"/>
          </p:cNvSpPr>
          <p:nvPr>
            <p:ph type="title"/>
          </p:nvPr>
        </p:nvSpPr>
        <p:spPr/>
        <p:txBody>
          <a:bodyPr/>
          <a:lstStyle/>
          <a:p>
            <a:r>
              <a:rPr lang="en-GB" dirty="0"/>
              <a:t>Bibliography: Scholarship</a:t>
            </a:r>
          </a:p>
        </p:txBody>
      </p:sp>
      <p:sp>
        <p:nvSpPr>
          <p:cNvPr id="3" name="Content Placeholder 2">
            <a:extLst>
              <a:ext uri="{FF2B5EF4-FFF2-40B4-BE49-F238E27FC236}">
                <a16:creationId xmlns:a16="http://schemas.microsoft.com/office/drawing/2014/main" id="{E75DA804-D459-4BCE-A01A-A1B47A0B7812}"/>
              </a:ext>
            </a:extLst>
          </p:cNvPr>
          <p:cNvSpPr>
            <a:spLocks noGrp="1"/>
          </p:cNvSpPr>
          <p:nvPr>
            <p:ph idx="1"/>
          </p:nvPr>
        </p:nvSpPr>
        <p:spPr>
          <a:xfrm>
            <a:off x="677334" y="1242647"/>
            <a:ext cx="8596668" cy="5093676"/>
          </a:xfrm>
        </p:spPr>
        <p:txBody>
          <a:bodyPr>
            <a:normAutofit fontScale="70000" lnSpcReduction="20000"/>
          </a:bodyPr>
          <a:lstStyle/>
          <a:p>
            <a:r>
              <a:rPr lang="en-GB" dirty="0"/>
              <a:t>David, J.M (2006)</a:t>
            </a:r>
            <a:r>
              <a:rPr lang="en-GB" i="1" dirty="0"/>
              <a:t> </a:t>
            </a:r>
            <a:r>
              <a:rPr lang="en-GB" dirty="0"/>
              <a:t>Rhetoric and Public Life, in Rosenstein, N and </a:t>
            </a:r>
            <a:r>
              <a:rPr lang="en-GB" dirty="0" err="1"/>
              <a:t>Morstein</a:t>
            </a:r>
            <a:r>
              <a:rPr lang="en-GB" dirty="0"/>
              <a:t>-Marx, R (ed.) </a:t>
            </a:r>
            <a:r>
              <a:rPr lang="en-GB" i="1" dirty="0"/>
              <a:t>A Companion to the Roman Republic</a:t>
            </a:r>
            <a:r>
              <a:rPr lang="en-GB" dirty="0"/>
              <a:t>. Wiley-Blackwell.</a:t>
            </a:r>
          </a:p>
          <a:p>
            <a:r>
              <a:rPr lang="en-GB" dirty="0"/>
              <a:t>Dawes, T (2010) </a:t>
            </a:r>
            <a:r>
              <a:rPr lang="en-GB" i="1" dirty="0"/>
              <a:t>A Commentary on Cicero’s Philippics 10 and 11. </a:t>
            </a:r>
            <a:r>
              <a:rPr lang="en-GB" dirty="0"/>
              <a:t>Unpublished PhD Thesis. University of Auckland.</a:t>
            </a:r>
          </a:p>
          <a:p>
            <a:r>
              <a:rPr lang="en-GB" dirty="0"/>
              <a:t>Dugan, J (2001) How to Make (and Break) a Cicero: </a:t>
            </a:r>
            <a:r>
              <a:rPr lang="en-GB" dirty="0" err="1"/>
              <a:t>Epideixis</a:t>
            </a:r>
            <a:r>
              <a:rPr lang="en-GB" dirty="0"/>
              <a:t>, Textuality, and Self-fashioning in the Pro Archia and In </a:t>
            </a:r>
            <a:r>
              <a:rPr lang="en-GB" dirty="0" err="1"/>
              <a:t>Pisonem</a:t>
            </a:r>
            <a:r>
              <a:rPr lang="en-GB" dirty="0"/>
              <a:t>, </a:t>
            </a:r>
            <a:r>
              <a:rPr lang="en-GB" i="1" dirty="0"/>
              <a:t>Classical Antiquity</a:t>
            </a:r>
            <a:r>
              <a:rPr lang="en-GB" dirty="0"/>
              <a:t>, 20(1), pp.35-77.</a:t>
            </a:r>
          </a:p>
          <a:p>
            <a:r>
              <a:rPr lang="en-GB" dirty="0"/>
              <a:t>Dugan, J (2005) </a:t>
            </a:r>
            <a:r>
              <a:rPr lang="en-GB" i="1" dirty="0"/>
              <a:t>Making a New Man: Ciceronian Self-Fashioning in the Rhetorical Works. </a:t>
            </a:r>
            <a:r>
              <a:rPr lang="en-GB" dirty="0"/>
              <a:t>Oxford: OUP.</a:t>
            </a:r>
          </a:p>
          <a:p>
            <a:r>
              <a:rPr lang="en-GB" dirty="0" err="1"/>
              <a:t>Gildenhard</a:t>
            </a:r>
            <a:r>
              <a:rPr lang="en-GB" dirty="0"/>
              <a:t>, I (2018) </a:t>
            </a:r>
            <a:r>
              <a:rPr lang="en-GB" i="1" dirty="0"/>
              <a:t>Cicero, Philippic 2, 44–50, 78–92, 100–119 Latin text, study aids with vocabulary, and commentary. </a:t>
            </a:r>
            <a:r>
              <a:rPr lang="en-GB" dirty="0"/>
              <a:t>Cambridge: Open Book Publishers.</a:t>
            </a:r>
          </a:p>
          <a:p>
            <a:r>
              <a:rPr lang="en-GB" dirty="0"/>
              <a:t>Hall, J (2002) The Philippics, in May, J.M (ed.) </a:t>
            </a:r>
            <a:r>
              <a:rPr lang="en-GB" i="1" dirty="0"/>
              <a:t>Brill’s Companion to Cicero: Oratory and Rhetoric</a:t>
            </a:r>
            <a:r>
              <a:rPr lang="en-GB" dirty="0"/>
              <a:t>. Boston: Brill.</a:t>
            </a:r>
          </a:p>
          <a:p>
            <a:r>
              <a:rPr lang="en-GB" dirty="0" err="1"/>
              <a:t>Manuwald</a:t>
            </a:r>
            <a:r>
              <a:rPr lang="en-GB" dirty="0"/>
              <a:t>, G (2007) </a:t>
            </a:r>
            <a:r>
              <a:rPr lang="en-GB" i="1" dirty="0"/>
              <a:t>Cicero, "Philippics" 3-9 Edited with Introduction, Translation and Commentary. </a:t>
            </a:r>
            <a:r>
              <a:rPr lang="en-GB" dirty="0"/>
              <a:t>Berlin: De Gruyter.</a:t>
            </a:r>
          </a:p>
          <a:p>
            <a:r>
              <a:rPr lang="en-GB" dirty="0" err="1"/>
              <a:t>Manuwald</a:t>
            </a:r>
            <a:r>
              <a:rPr lang="en-GB" dirty="0"/>
              <a:t>, G (2010) The Function of Praise and Blame in Cicero’s Philippics, in Smith, C and Covino, R (ed.) </a:t>
            </a:r>
            <a:r>
              <a:rPr lang="en-GB" i="1" dirty="0"/>
              <a:t>Praise and Blame in Roman Republican Rhetoric.</a:t>
            </a:r>
            <a:r>
              <a:rPr lang="en-GB" dirty="0"/>
              <a:t> Swansea: Classical Press of Wales.</a:t>
            </a:r>
          </a:p>
          <a:p>
            <a:r>
              <a:rPr lang="en-GB" dirty="0" err="1"/>
              <a:t>Manuwald</a:t>
            </a:r>
            <a:r>
              <a:rPr lang="en-GB" dirty="0"/>
              <a:t>, G (2012) The Speeches to the People in Cicero's Oratorical Corpora, </a:t>
            </a:r>
            <a:r>
              <a:rPr lang="en-GB" i="1" dirty="0" err="1"/>
              <a:t>Rhetorica</a:t>
            </a:r>
            <a:r>
              <a:rPr lang="en-GB" i="1" dirty="0"/>
              <a:t>: A Journal of the History of Rhetoric</a:t>
            </a:r>
            <a:r>
              <a:rPr lang="en-GB" dirty="0"/>
              <a:t>, 30(2), pp.153-175.</a:t>
            </a:r>
          </a:p>
          <a:p>
            <a:r>
              <a:rPr lang="en-GB" dirty="0"/>
              <a:t>Ramsey, J.T (2008) </a:t>
            </a:r>
            <a:r>
              <a:rPr lang="en-GB" i="1" dirty="0"/>
              <a:t>Cicero: Philippics 1-2</a:t>
            </a:r>
            <a:r>
              <a:rPr lang="en-GB" dirty="0"/>
              <a:t>. Cambridge University Press.</a:t>
            </a:r>
          </a:p>
          <a:p>
            <a:r>
              <a:rPr lang="en-GB" dirty="0"/>
              <a:t>Sussman, L.A (1994) Antony as Miles </a:t>
            </a:r>
            <a:r>
              <a:rPr lang="en-GB" dirty="0" err="1"/>
              <a:t>Gloriosus</a:t>
            </a:r>
            <a:r>
              <a:rPr lang="en-GB" dirty="0"/>
              <a:t> in Cicero’s Second Philippic, </a:t>
            </a:r>
            <a:r>
              <a:rPr lang="en-GB" i="1" dirty="0"/>
              <a:t>Scholia, </a:t>
            </a:r>
            <a:r>
              <a:rPr lang="en-GB" dirty="0"/>
              <a:t>3, pp.53-83.</a:t>
            </a:r>
          </a:p>
          <a:p>
            <a:r>
              <a:rPr lang="en-GB" dirty="0"/>
              <a:t>Williams, C.A (1999) </a:t>
            </a:r>
            <a:r>
              <a:rPr lang="en-GB" i="1" dirty="0"/>
              <a:t>Roman homosexuality: ideologies of masculinity in classical antiquity. </a:t>
            </a:r>
            <a:r>
              <a:rPr lang="en-GB" dirty="0"/>
              <a:t>Oxford University Press.</a:t>
            </a:r>
            <a:endParaRPr lang="en-GB" i="1" dirty="0"/>
          </a:p>
          <a:p>
            <a:endParaRPr lang="en-GB" dirty="0"/>
          </a:p>
          <a:p>
            <a:endParaRPr lang="en-GB" dirty="0"/>
          </a:p>
          <a:p>
            <a:endParaRPr lang="en-GB" dirty="0"/>
          </a:p>
        </p:txBody>
      </p:sp>
    </p:spTree>
    <p:extLst>
      <p:ext uri="{BB962C8B-B14F-4D97-AF65-F5344CB8AC3E}">
        <p14:creationId xmlns:p14="http://schemas.microsoft.com/office/powerpoint/2010/main" val="412245789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659</TotalTime>
  <Words>3138</Words>
  <Application>Microsoft Office PowerPoint</Application>
  <PresentationFormat>Widescreen</PresentationFormat>
  <Paragraphs>97</Paragraphs>
  <Slides>21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Trebuchet MS</vt:lpstr>
      <vt:lpstr>Wingdings 3</vt:lpstr>
      <vt:lpstr>Facet</vt:lpstr>
      <vt:lpstr>Rhetorical Warfare: Praise and Blame in Cicero’s Philippics 2-6 </vt:lpstr>
      <vt:lpstr>Main arguments…</vt:lpstr>
      <vt:lpstr>Why speeches 2-6?</vt:lpstr>
      <vt:lpstr>Chapter layout</vt:lpstr>
      <vt:lpstr>Literature Review</vt:lpstr>
      <vt:lpstr>Historical context of the speeches</vt:lpstr>
      <vt:lpstr>Importance of the contiones</vt:lpstr>
      <vt:lpstr>Importance of the contiones</vt:lpstr>
      <vt:lpstr>Importance of the contiones</vt:lpstr>
      <vt:lpstr>Self-fashioning and defining ‘epideictic’</vt:lpstr>
      <vt:lpstr>Self-fashioning and defining ‘epideictic’</vt:lpstr>
      <vt:lpstr>Self-fashioning and defining ‘epideictic’</vt:lpstr>
      <vt:lpstr>Chapter One – Invective against Antony</vt:lpstr>
      <vt:lpstr>Chapter One – Invective against Antony</vt:lpstr>
      <vt:lpstr>Chapter One – Invective against Antony</vt:lpstr>
      <vt:lpstr>Chapter One – Invective against Antony</vt:lpstr>
      <vt:lpstr>Conclusions thus far</vt:lpstr>
      <vt:lpstr>What next:</vt:lpstr>
      <vt:lpstr>Thank-you for listening!  Any questions?</vt:lpstr>
      <vt:lpstr>Bibliography: Primary Sources</vt:lpstr>
      <vt:lpstr>Bibliography: Scholarship</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Rhetorical Warfare: Praise and Blame in Cicero’s Philippics 3-6 </dc:title>
  <dc:creator>Joe Ogden</dc:creator>
  <cp:lastModifiedBy>Joe Ogden</cp:lastModifiedBy>
  <cp:revision>8</cp:revision>
  <dcterms:created xsi:type="dcterms:W3CDTF">2020-02-03T07:47:32Z</dcterms:created>
  <dcterms:modified xsi:type="dcterms:W3CDTF">2020-02-03T19:20:10Z</dcterms:modified>
</cp:coreProperties>
</file>